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c08983c1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c08983c1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08983c1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08983c1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08983c1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08983c1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bef5e6ff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bef5e6ff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ef5e6ffa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ef5e6ff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ef5e6f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ef5e6f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4c5584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4c5584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ef5e6ff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ef5e6ff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469db4e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469db4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08983c1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08983c1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08983c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08983c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8983c1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8983c1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08983c1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08983c1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ess/less-docs" TargetMode="External"/><Relationship Id="rId4" Type="http://schemas.openxmlformats.org/officeDocument/2006/relationships/hyperlink" Target="https://github.com/less/less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LessCSS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(More or less)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0000" y="3500603"/>
            <a:ext cx="2350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Chen-Adamczyk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Saqif Abedin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900" y="1676275"/>
            <a:ext cx="4039500" cy="1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idx="3" type="title"/>
          </p:nvPr>
        </p:nvSpPr>
        <p:spPr>
          <a:xfrm>
            <a:off x="466225" y="1134775"/>
            <a:ext cx="38439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Standard </a:t>
            </a:r>
            <a:r>
              <a:rPr lang="en" sz="2300">
                <a:solidFill>
                  <a:schemeClr val="accent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300">
                <a:solidFill>
                  <a:schemeClr val="accent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300">
                <a:solidFill>
                  <a:schemeClr val="accent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300">
                <a:solidFill>
                  <a:schemeClr val="accent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300">
                <a:solidFill>
                  <a:schemeClr val="accent3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/>
              <a:t> can operate on any number, color, or variable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If applicable, less will convert units before adding, subtracting, or comparing them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Oswald"/>
              <a:buChar char="○"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Does not convert for 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multiplication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or division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81" name="Google Shape;581;p3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pic>
        <p:nvPicPr>
          <p:cNvPr id="582" name="Google Shape;5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74" y="2019913"/>
            <a:ext cx="3887699" cy="1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idx="3" type="title"/>
          </p:nvPr>
        </p:nvSpPr>
        <p:spPr>
          <a:xfrm>
            <a:off x="1520850" y="1409850"/>
            <a:ext cx="2250300" cy="23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group your mixins for organization/  encapsulation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 and Accessors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 txBox="1"/>
          <p:nvPr/>
        </p:nvSpPr>
        <p:spPr>
          <a:xfrm>
            <a:off x="5529063" y="806675"/>
            <a:ext cx="25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Bundle of mixins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6395625" y="3076975"/>
            <a:ext cx="86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Use</a:t>
            </a:r>
            <a:endParaRPr sz="24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91" name="Google Shape;5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75" y="1313287"/>
            <a:ext cx="2610101" cy="176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125" y="3591050"/>
            <a:ext cx="2667605" cy="1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98" name="Google Shape;598;p3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Less also features a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plethora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of functions for the user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ranging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from logical functions to String, List, Math, and Color functions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Color functions in Less are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particularly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expansive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○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Features include darkening and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lightening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, color mixing, and spinning (adjusting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saturation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You can find a detailed explanation and overview of the functions they provide: http://lesscss.org/functions/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</a:t>
            </a:r>
            <a:endParaRPr/>
          </a:p>
        </p:txBody>
      </p:sp>
      <p:sp>
        <p:nvSpPr>
          <p:cNvPr id="604" name="Google Shape;604;p37"/>
          <p:cNvSpPr txBox="1"/>
          <p:nvPr>
            <p:ph idx="1" type="body"/>
          </p:nvPr>
        </p:nvSpPr>
        <p:spPr>
          <a:xfrm>
            <a:off x="720000" y="1104850"/>
            <a:ext cx="78906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Advantages: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Better Structure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Optimized workflow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that are not 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available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in vanilla CSS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Disadvantages: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Debugging can be harder 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Compilation</a:t>
            </a: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 times can be slower 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Oswald"/>
              <a:buChar char="-"/>
            </a:pPr>
            <a:r>
              <a:rPr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Vast CSS outputs</a:t>
            </a:r>
            <a:endParaRPr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8022300" y="4813425"/>
            <a:ext cx="11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[Questions?]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/>
          <p:nvPr>
            <p:ph type="ctrTitle"/>
          </p:nvPr>
        </p:nvSpPr>
        <p:spPr>
          <a:xfrm>
            <a:off x="311700" y="2021700"/>
            <a:ext cx="8520600" cy="11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Less?</a:t>
            </a:r>
            <a:endParaRPr/>
          </a:p>
        </p:txBody>
      </p:sp>
      <p:sp>
        <p:nvSpPr>
          <p:cNvPr id="516" name="Google Shape;516;p26"/>
          <p:cNvSpPr txBox="1"/>
          <p:nvPr>
            <p:ph idx="1" type="body"/>
          </p:nvPr>
        </p:nvSpPr>
        <p:spPr>
          <a:xfrm>
            <a:off x="311700" y="10686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Leaner Style Sheets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“It's CSS, with just a little more.”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Influenced by SASS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Sass was later inspired by Less to create SCSS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A CSS </a:t>
            </a:r>
            <a:r>
              <a:rPr lang="en" sz="1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preprocessor</a:t>
            </a:r>
            <a:r>
              <a:rPr lang="en" sz="1500">
                <a:latin typeface="Oswald"/>
                <a:ea typeface="Oswald"/>
                <a:cs typeface="Oswald"/>
                <a:sym typeface="Oswald"/>
              </a:rPr>
              <a:t> extends/adds features for your CSS code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Allows developers to build modular, scalable, and more manageable CSS styles.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Less code looks like this, and needs to be compiled into CSS code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1600"/>
              </a:spcAft>
              <a:buSzPts val="1500"/>
              <a:buFont typeface="Oswald"/>
              <a:buChar char="○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Valid CSS is valid Less code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7" name="Google Shape;5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300" y="2811282"/>
            <a:ext cx="1866600" cy="214316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6"/>
          <p:cNvSpPr txBox="1"/>
          <p:nvPr/>
        </p:nvSpPr>
        <p:spPr>
          <a:xfrm rot="2291978">
            <a:off x="6614474" y="1538909"/>
            <a:ext cx="1866743" cy="461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Compiles into</a:t>
            </a:r>
            <a:endParaRPr sz="1800"/>
          </a:p>
        </p:txBody>
      </p:sp>
      <p:pic>
        <p:nvPicPr>
          <p:cNvPr id="519" name="Google Shape;5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975" y="244325"/>
            <a:ext cx="1866600" cy="2163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26"/>
          <p:cNvCxnSpPr/>
          <p:nvPr/>
        </p:nvCxnSpPr>
        <p:spPr>
          <a:xfrm>
            <a:off x="6778026" y="1652051"/>
            <a:ext cx="1407300" cy="1048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</a:t>
            </a:r>
            <a:endParaRPr/>
          </a:p>
        </p:txBody>
      </p:sp>
      <p:sp>
        <p:nvSpPr>
          <p:cNvPr id="526" name="Google Shape;526;p27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Less was created in 2009 by Alexis Sellier, otherwise known as @cloudhead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In 2012, Alexis handed over development and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management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to a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group of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contributors who now fix and extend the language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It was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originally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created in Ruby and would eventually be replaced by J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avascript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Open Source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Docs Repo: </a:t>
            </a:r>
            <a:r>
              <a:rPr lang="en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https://github.com/less/less-docs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Less Repo: </a:t>
            </a:r>
            <a:r>
              <a:rPr lang="en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https://github.com/less/less.js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Less?</a:t>
            </a:r>
            <a:endParaRPr/>
          </a:p>
        </p:txBody>
      </p:sp>
      <p:sp>
        <p:nvSpPr>
          <p:cNvPr id="532" name="Google Shape;532;p28"/>
          <p:cNvSpPr txBox="1"/>
          <p:nvPr>
            <p:ph idx="1" type="body"/>
          </p:nvPr>
        </p:nvSpPr>
        <p:spPr>
          <a:xfrm>
            <a:off x="311700" y="1112700"/>
            <a:ext cx="44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Method 1: Pre-compiling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-209550" lvl="0" marL="3429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Install Less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09550" lvl="1" marL="5715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Install node.js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09550" lvl="2" marL="800100" rtl="0" algn="l">
              <a:spcBef>
                <a:spcPts val="1600"/>
              </a:spcBef>
              <a:spcAft>
                <a:spcPts val="0"/>
              </a:spcAft>
              <a:buSzPts val="1500"/>
              <a:buFont typeface="Oswald"/>
              <a:buChar char="■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Download from the website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215900" lvl="2" marL="800100" rtl="0" algn="l">
              <a:spcBef>
                <a:spcPts val="1600"/>
              </a:spcBef>
              <a:spcAft>
                <a:spcPts val="0"/>
              </a:spcAft>
              <a:buSzPts val="1600"/>
              <a:buChar char="■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Linux CLI: </a:t>
            </a:r>
            <a:r>
              <a:rPr lang="en">
                <a:solidFill>
                  <a:schemeClr val="accent3"/>
                </a:solidFill>
                <a:highlight>
                  <a:srgbClr val="D9D9D9"/>
                </a:highlight>
                <a:latin typeface="Oswald"/>
                <a:ea typeface="Oswald"/>
                <a:cs typeface="Oswald"/>
                <a:sym typeface="Oswald"/>
              </a:rPr>
              <a:t>sudo apt install nodejs</a:t>
            </a:r>
            <a:endParaRPr>
              <a:solidFill>
                <a:schemeClr val="accent3"/>
              </a:solidFill>
              <a:highlight>
                <a:srgbClr val="D9D9D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215900" lvl="1" marL="5715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With node.js, </a:t>
            </a:r>
            <a:r>
              <a:rPr lang="en">
                <a:solidFill>
                  <a:schemeClr val="accent3"/>
                </a:solidFill>
                <a:highlight>
                  <a:srgbClr val="D9D9D9"/>
                </a:highlight>
                <a:latin typeface="Oswald"/>
                <a:ea typeface="Oswald"/>
                <a:cs typeface="Oswald"/>
                <a:sym typeface="Oswald"/>
              </a:rPr>
              <a:t>npm install less -g</a:t>
            </a:r>
            <a:endParaRPr sz="1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34950" lvl="0" marL="3429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Compile the Less code in the CLI with this command:</a:t>
            </a:r>
            <a:br>
              <a:rPr lang="en" sz="1500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accent3"/>
                </a:solidFill>
                <a:highlight>
                  <a:srgbClr val="D9D9D9"/>
                </a:highlight>
                <a:latin typeface="Oswald"/>
                <a:ea typeface="Oswald"/>
                <a:cs typeface="Oswald"/>
                <a:sym typeface="Oswald"/>
              </a:rPr>
              <a:t>lessc source.less destination.css</a:t>
            </a:r>
            <a:endParaRPr sz="1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9550" lvl="0" marL="342900" rtl="0" algn="l">
              <a:spcBef>
                <a:spcPts val="1600"/>
              </a:spcBef>
              <a:spcAft>
                <a:spcPts val="1600"/>
              </a:spcAft>
              <a:buSzPts val="1500"/>
              <a:buFont typeface="Oswald"/>
              <a:buChar char="●"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Use the compiled CSS in your HTML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Google Shape;533;p28"/>
          <p:cNvSpPr txBox="1"/>
          <p:nvPr>
            <p:ph idx="1" type="body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 2: Less.js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96850" lvl="0" marL="342900" rtl="0" algn="l">
              <a:spcBef>
                <a:spcPts val="160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Include your .less stylesheet as it is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196850" lvl="0" marL="342900" rtl="0" algn="l">
              <a:spcBef>
                <a:spcPts val="160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Include less.js (from a CDN or from the static folder on your server)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196850" lvl="0" marL="342900" rtl="0" algn="l">
              <a:spcBef>
                <a:spcPts val="160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client-side variant does not generate output. It compiles the code on each browser reload.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196850" lvl="0" marL="342900" rtl="0" algn="l">
              <a:spcBef>
                <a:spcPts val="160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Convenient to get 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started, not recommended for production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(Basically, just this code in the &lt;head&gt;)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4" name="Google Shape;5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50" y="4117188"/>
            <a:ext cx="3292000" cy="9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for Less</a:t>
            </a:r>
            <a:endParaRPr/>
          </a:p>
        </p:txBody>
      </p:sp>
      <p:sp>
        <p:nvSpPr>
          <p:cNvPr id="540" name="Google Shape;540;p29"/>
          <p:cNvSpPr txBox="1"/>
          <p:nvPr>
            <p:ph idx="1" type="body"/>
          </p:nvPr>
        </p:nvSpPr>
        <p:spPr>
          <a:xfrm>
            <a:off x="720000" y="1104850"/>
            <a:ext cx="789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Cross Platform (Windows, MacOS, Linux)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Crunch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2!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editor with integrated compiler, good for large projects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Koala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Allows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compiling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for Less, Sass and coffeescript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Windows Specific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WinLess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More features and supports command line arguments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MacOS Specific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CodeKit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LiveReload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Edits and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image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changes apply live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Linux Specific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Plessc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Online Less Compilers and Web IDE’s that support Less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compiling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are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also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available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Note: there are 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numerous</a:t>
            </a:r>
            <a:r>
              <a:rPr lang="en" sz="1400">
                <a:latin typeface="Oswald"/>
                <a:ea typeface="Oswald"/>
                <a:cs typeface="Oswald"/>
                <a:sym typeface="Oswald"/>
              </a:rPr>
              <a:t> plugins for existing code editors for Less support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http://lesscss.org/tools/#editors-and-plugins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idx="3" type="title"/>
          </p:nvPr>
        </p:nvSpPr>
        <p:spPr>
          <a:xfrm>
            <a:off x="1573350" y="1420791"/>
            <a:ext cx="21453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Prevents repetitiveness when assigning values in declaration blocks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2" name="Google Shape;552;p31"/>
          <p:cNvSpPr txBox="1"/>
          <p:nvPr/>
        </p:nvSpPr>
        <p:spPr>
          <a:xfrm>
            <a:off x="6265388" y="821475"/>
            <a:ext cx="11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Less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3" name="Google Shape;553;p31"/>
          <p:cNvSpPr txBox="1"/>
          <p:nvPr/>
        </p:nvSpPr>
        <p:spPr>
          <a:xfrm>
            <a:off x="5736338" y="3152700"/>
            <a:ext cx="218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Output (CSS)</a:t>
            </a:r>
            <a:endParaRPr sz="24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13" y="1464400"/>
            <a:ext cx="2045950" cy="1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338" y="3706800"/>
            <a:ext cx="2093125" cy="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/>
          <p:nvPr>
            <p:ph idx="3" type="title"/>
          </p:nvPr>
        </p:nvSpPr>
        <p:spPr>
          <a:xfrm>
            <a:off x="1668900" y="1058300"/>
            <a:ext cx="19542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include properties from one rule-set into another rule-set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(similar to functions)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Mixins</a:t>
            </a:r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6265388" y="821475"/>
            <a:ext cx="11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Class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5884699" y="2571750"/>
            <a:ext cx="19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“Mixing it in”</a:t>
            </a:r>
            <a:endParaRPr sz="24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21" y="1464371"/>
            <a:ext cx="4068376" cy="9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363" y="3159167"/>
            <a:ext cx="2183100" cy="18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 txBox="1"/>
          <p:nvPr>
            <p:ph idx="3" type="title"/>
          </p:nvPr>
        </p:nvSpPr>
        <p:spPr>
          <a:xfrm>
            <a:off x="720000" y="1435600"/>
            <a:ext cx="3256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More concise and mimics structure of HTML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@ rules can be nested in the same way as selectors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</a:t>
            </a:r>
            <a:endParaRPr/>
          </a:p>
        </p:txBody>
      </p:sp>
      <p:sp>
        <p:nvSpPr>
          <p:cNvPr id="572" name="Google Shape;572;p33"/>
          <p:cNvSpPr txBox="1"/>
          <p:nvPr/>
        </p:nvSpPr>
        <p:spPr>
          <a:xfrm>
            <a:off x="6497997" y="558600"/>
            <a:ext cx="83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3" name="Google Shape;573;p33"/>
          <p:cNvSpPr txBox="1"/>
          <p:nvPr/>
        </p:nvSpPr>
        <p:spPr>
          <a:xfrm>
            <a:off x="6377563" y="3071725"/>
            <a:ext cx="108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LESS</a:t>
            </a:r>
            <a:endParaRPr sz="24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4" name="Google Shape;5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763" y="1070050"/>
            <a:ext cx="2593875" cy="20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176" y="3536976"/>
            <a:ext cx="1837100" cy="15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