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6" r:id="rId5"/>
    <p:sldId id="314" r:id="rId6"/>
    <p:sldId id="311" r:id="rId7"/>
    <p:sldId id="271" r:id="rId8"/>
    <p:sldId id="284" r:id="rId9"/>
    <p:sldId id="285" r:id="rId10"/>
    <p:sldId id="289" r:id="rId11"/>
    <p:sldId id="288" r:id="rId12"/>
    <p:sldId id="295" r:id="rId13"/>
    <p:sldId id="301" r:id="rId14"/>
    <p:sldId id="302" r:id="rId15"/>
    <p:sldId id="297" r:id="rId16"/>
    <p:sldId id="299" r:id="rId17"/>
    <p:sldId id="306" r:id="rId18"/>
    <p:sldId id="318" r:id="rId19"/>
    <p:sldId id="305" r:id="rId20"/>
    <p:sldId id="291" r:id="rId21"/>
    <p:sldId id="319" r:id="rId22"/>
    <p:sldId id="294" r:id="rId23"/>
    <p:sldId id="307" r:id="rId24"/>
    <p:sldId id="298" r:id="rId25"/>
    <p:sldId id="308" r:id="rId26"/>
    <p:sldId id="312" r:id="rId27"/>
    <p:sldId id="320" r:id="rId28"/>
    <p:sldId id="313" r:id="rId29"/>
    <p:sldId id="316" r:id="rId30"/>
    <p:sldId id="317" r:id="rId31"/>
    <p:sldId id="296" r:id="rId32"/>
    <p:sldId id="287" r:id="rId33"/>
    <p:sldId id="292" r:id="rId34"/>
    <p:sldId id="303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4"/>
          </p14:sldIdLst>
        </p14:section>
        <p14:section name="Linear Regression" id="{B9B51309-D148-4332-87C2-07BE32FBCA3B}">
          <p14:sldIdLst>
            <p14:sldId id="311"/>
            <p14:sldId id="271"/>
            <p14:sldId id="284"/>
            <p14:sldId id="285"/>
            <p14:sldId id="289"/>
            <p14:sldId id="288"/>
            <p14:sldId id="295"/>
            <p14:sldId id="301"/>
            <p14:sldId id="302"/>
            <p14:sldId id="297"/>
            <p14:sldId id="299"/>
            <p14:sldId id="306"/>
            <p14:sldId id="318"/>
            <p14:sldId id="305"/>
            <p14:sldId id="291"/>
            <p14:sldId id="319"/>
            <p14:sldId id="294"/>
            <p14:sldId id="307"/>
            <p14:sldId id="298"/>
            <p14:sldId id="308"/>
          </p14:sldIdLst>
        </p14:section>
        <p14:section name="Polynomial Regression" id="{99FC3CF1-F42F-47D3-977F-BBB54F6C47F5}">
          <p14:sldIdLst>
            <p14:sldId id="312"/>
            <p14:sldId id="320"/>
          </p14:sldIdLst>
        </p14:section>
        <p14:section name="Regularization" id="{0B61B201-15B6-4DDE-8194-B74954D8123E}">
          <p14:sldIdLst>
            <p14:sldId id="313"/>
          </p14:sldIdLst>
        </p14:section>
        <p14:section name="Appendix" id="{FFC1BF1C-71FA-4DE9-89C7-C011D68ED26F}">
          <p14:sldIdLst>
            <p14:sldId id="316"/>
            <p14:sldId id="317"/>
            <p14:sldId id="296"/>
          </p14:sldIdLst>
        </p14:section>
        <p14:section name="Backups" id="{2CC34DB2-6590-42C0-AD4B-A04C6060184E}">
          <p14:sldIdLst>
            <p14:sldId id="287"/>
            <p14:sldId id="292"/>
            <p14:sldId id="30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7B28-1022-4FF0-BF2F-AB0D602096C8}"/>
              </a:ext>
            </a:extLst>
          </p:cNvPr>
          <p:cNvSpPr txBox="1"/>
          <p:nvPr/>
        </p:nvSpPr>
        <p:spPr>
          <a:xfrm>
            <a:off x="591348" y="2940316"/>
            <a:ext cx="5064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Polynomial Regression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55792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31757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66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2435</Words>
  <Application>Microsoft Macintosh PowerPoint</Application>
  <PresentationFormat>Widescreen</PresentationFormat>
  <Paragraphs>682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MinionPro-It</vt:lpstr>
      <vt:lpstr>MinionPro-Regular</vt:lpstr>
      <vt:lpstr>Segoe UI</vt:lpstr>
      <vt:lpstr>Segoe UI Light</vt:lpstr>
      <vt:lpstr>Arial</vt:lpstr>
      <vt:lpstr>Avenir Light</vt:lpstr>
      <vt:lpstr>Calibri</vt:lpstr>
      <vt:lpstr>Cambria</vt:lpstr>
      <vt:lpstr>Cambria Math</vt:lpstr>
      <vt:lpstr>Consolas</vt:lpstr>
      <vt:lpstr>Quicksand</vt:lpstr>
      <vt:lpstr>Wingdings</vt:lpstr>
      <vt:lpstr>WelcomeDoc</vt:lpstr>
      <vt:lpstr>Regression</vt:lpstr>
      <vt:lpstr>Table of Contents</vt:lpstr>
      <vt:lpstr>1. Linear Regression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Problems with Gradient Descent</vt:lpstr>
      <vt:lpstr>3. Regularization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2020-05-16T09:34:27Z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