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7" r:id="rId1"/>
  </p:sldMasterIdLst>
  <p:notesMasterIdLst>
    <p:notesMasterId r:id="rId24"/>
  </p:notesMasterIdLst>
  <p:sldIdLst>
    <p:sldId id="397" r:id="rId2"/>
    <p:sldId id="415" r:id="rId3"/>
    <p:sldId id="416" r:id="rId4"/>
    <p:sldId id="475" r:id="rId5"/>
    <p:sldId id="478" r:id="rId6"/>
    <p:sldId id="437" r:id="rId7"/>
    <p:sldId id="476" r:id="rId8"/>
    <p:sldId id="493" r:id="rId9"/>
    <p:sldId id="486" r:id="rId10"/>
    <p:sldId id="479" r:id="rId11"/>
    <p:sldId id="480" r:id="rId12"/>
    <p:sldId id="487" r:id="rId13"/>
    <p:sldId id="488" r:id="rId14"/>
    <p:sldId id="489" r:id="rId15"/>
    <p:sldId id="481" r:id="rId16"/>
    <p:sldId id="482" r:id="rId17"/>
    <p:sldId id="483" r:id="rId18"/>
    <p:sldId id="494" r:id="rId19"/>
    <p:sldId id="485" r:id="rId20"/>
    <p:sldId id="472" r:id="rId21"/>
    <p:sldId id="491" r:id="rId22"/>
    <p:sldId id="492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35" autoAdjust="0"/>
    <p:restoredTop sz="94708" autoAdjust="0"/>
  </p:normalViewPr>
  <p:slideViewPr>
    <p:cSldViewPr>
      <p:cViewPr varScale="1">
        <p:scale>
          <a:sx n="70" d="100"/>
          <a:sy n="70" d="100"/>
        </p:scale>
        <p:origin x="117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65992-3259-4146-9D5D-CDB7AAF28789}" type="datetimeFigureOut">
              <a:rPr lang="zh-CN" altLang="en-US" smtClean="0"/>
              <a:pPr/>
              <a:t>2016/7/5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BE351-A3F0-4C15-B63E-E3BC580BC5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04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21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081723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3981524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04523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8155869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437243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2010-01-28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A130-68CE-4B97-8CCB-24597738EF5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79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480700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178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711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284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2010-01-28</a:t>
            </a: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A130-68CE-4B97-8CCB-24597738EF5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933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2010-01-28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A130-68CE-4B97-8CCB-24597738EF5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766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2010-01-28</a:t>
            </a: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A130-68CE-4B97-8CCB-24597738EF5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682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2010-01-28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A130-68CE-4B97-8CCB-24597738EF5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757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2010-01-28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A130-68CE-4B97-8CCB-24597738EF5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43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659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  <p:sldLayoutId id="2147483949" r:id="rId12"/>
    <p:sldLayoutId id="2147483950" r:id="rId13"/>
    <p:sldLayoutId id="2147483951" r:id="rId14"/>
    <p:sldLayoutId id="2147483952" r:id="rId15"/>
    <p:sldLayoutId id="2147483953" r:id="rId16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CN" sz="6600" dirty="0" err="1" smtClean="0"/>
              <a:t>Git</a:t>
            </a:r>
            <a:r>
              <a:rPr lang="en-US" altLang="zh-CN" sz="6600" dirty="0" smtClean="0"/>
              <a:t> introduction</a:t>
            </a:r>
            <a:endParaRPr lang="zh-CN" altLang="en-US" sz="6600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Zhaoxiao.xiaofeng@whaley.cn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分支、检出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git branch [branch]</a:t>
            </a:r>
          </a:p>
          <a:p>
            <a:pPr lvl="1"/>
            <a:r>
              <a:rPr lang="zh-CN" altLang="en-US" dirty="0" smtClean="0"/>
              <a:t>创建一个分支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-a</a:t>
            </a:r>
            <a:r>
              <a:rPr lang="zh-CN" altLang="en-US" dirty="0" smtClean="0"/>
              <a:t>可以</a:t>
            </a:r>
            <a:r>
              <a:rPr lang="zh-CN" altLang="en-US" dirty="0"/>
              <a:t>列出</a:t>
            </a:r>
            <a:r>
              <a:rPr lang="zh-CN" altLang="en-US" dirty="0" smtClean="0"/>
              <a:t>所有的</a:t>
            </a:r>
            <a:r>
              <a:rPr lang="zh-CN" altLang="en-US" dirty="0"/>
              <a:t>分支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-r</a:t>
            </a:r>
            <a:r>
              <a:rPr lang="zh-CN" altLang="en-US" dirty="0" smtClean="0"/>
              <a:t>可以列出所有的</a:t>
            </a:r>
            <a:r>
              <a:rPr lang="en-US" altLang="zh-CN" dirty="0" smtClean="0"/>
              <a:t>remote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r>
              <a:rPr lang="en-US" altLang="zh-CN" dirty="0" smtClean="0"/>
              <a:t>git checkout [&lt;branch&gt; &lt;</a:t>
            </a:r>
            <a:r>
              <a:rPr lang="en-US" altLang="zh-CN" dirty="0" err="1" smtClean="0"/>
              <a:t>filepath</a:t>
            </a:r>
            <a:r>
              <a:rPr lang="en-US" altLang="zh-CN" dirty="0" smtClean="0"/>
              <a:t>&gt;]</a:t>
            </a:r>
          </a:p>
          <a:p>
            <a:pPr lvl="1"/>
            <a:r>
              <a:rPr lang="zh-CN" altLang="en-US" dirty="0" smtClean="0"/>
              <a:t>切换到某个分支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-b</a:t>
            </a:r>
            <a:r>
              <a:rPr lang="zh-CN" altLang="en-US" dirty="0" smtClean="0"/>
              <a:t>可以直接创建一个分支并切换过去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607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合并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git merge [branch…]</a:t>
            </a:r>
          </a:p>
          <a:p>
            <a:pPr lvl="1"/>
            <a:r>
              <a:rPr lang="zh-CN" altLang="en-US" dirty="0" smtClean="0"/>
              <a:t>应用</a:t>
            </a:r>
            <a:r>
              <a:rPr lang="en-US" altLang="zh-CN" dirty="0" smtClean="0"/>
              <a:t>branch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changeset</a:t>
            </a:r>
            <a:r>
              <a:rPr lang="zh-CN" altLang="en-US" dirty="0" smtClean="0"/>
              <a:t>到当前分支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可传入多个</a:t>
            </a:r>
            <a:r>
              <a:rPr lang="en-US" altLang="zh-CN" dirty="0" smtClean="0"/>
              <a:t>branch</a:t>
            </a:r>
            <a:r>
              <a:rPr lang="zh-CN" altLang="en-US" dirty="0" smtClean="0"/>
              <a:t>作为参数</a:t>
            </a:r>
            <a:endParaRPr lang="en-US" altLang="zh-CN" dirty="0" smtClean="0"/>
          </a:p>
          <a:p>
            <a:r>
              <a:rPr lang="en-US" altLang="zh-CN" dirty="0" smtClean="0"/>
              <a:t>git rebase [branch…]</a:t>
            </a:r>
          </a:p>
          <a:p>
            <a:pPr lvl="1"/>
            <a:r>
              <a:rPr lang="zh-CN" altLang="en-US" dirty="0" smtClean="0"/>
              <a:t>将当前分支与</a:t>
            </a:r>
            <a:r>
              <a:rPr lang="en-US" altLang="zh-CN" dirty="0" smtClean="0"/>
              <a:t>branch</a:t>
            </a:r>
            <a:r>
              <a:rPr lang="zh-CN" altLang="en-US" dirty="0" smtClean="0"/>
              <a:t>的历史进行合并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可传入多个</a:t>
            </a:r>
            <a:r>
              <a:rPr lang="en-US" altLang="zh-CN" dirty="0" smtClean="0"/>
              <a:t>branch</a:t>
            </a:r>
            <a:r>
              <a:rPr lang="zh-CN" altLang="en-US" dirty="0" smtClean="0"/>
              <a:t>作为参数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7108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Merge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Rebase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分支</a:t>
            </a:r>
            <a:r>
              <a:rPr lang="zh-CN" altLang="en-US" dirty="0" smtClean="0"/>
              <a:t>现状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878" y="2647352"/>
            <a:ext cx="4533153" cy="290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28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Merge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278" y="2564904"/>
            <a:ext cx="5792353" cy="333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69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rebase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060848"/>
            <a:ext cx="7086674" cy="3456384"/>
          </a:xfrm>
        </p:spPr>
      </p:pic>
    </p:spTree>
    <p:extLst>
      <p:ext uri="{BB962C8B-B14F-4D97-AF65-F5344CB8AC3E}">
        <p14:creationId xmlns:p14="http://schemas.microsoft.com/office/powerpoint/2010/main" val="149402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远程操作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git remote</a:t>
            </a:r>
          </a:p>
          <a:p>
            <a:pPr lvl="1"/>
            <a:r>
              <a:rPr lang="en-US" altLang="zh-CN" dirty="0" smtClean="0"/>
              <a:t>git remote add name URL</a:t>
            </a:r>
          </a:p>
          <a:p>
            <a:pPr lvl="2"/>
            <a:r>
              <a:rPr lang="zh-CN" altLang="en-US" dirty="0" smtClean="0"/>
              <a:t>添加一个</a:t>
            </a:r>
            <a:r>
              <a:rPr lang="en-US" altLang="zh-CN" dirty="0" smtClean="0"/>
              <a:t>remote repo</a:t>
            </a:r>
          </a:p>
          <a:p>
            <a:pPr lvl="1"/>
            <a:r>
              <a:rPr lang="en-US" altLang="zh-CN" dirty="0" smtClean="0"/>
              <a:t>git remote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name</a:t>
            </a:r>
          </a:p>
          <a:p>
            <a:pPr lvl="1"/>
            <a:r>
              <a:rPr lang="en-US" altLang="zh-CN" dirty="0" smtClean="0"/>
              <a:t>-v </a:t>
            </a:r>
            <a:r>
              <a:rPr lang="zh-CN" altLang="en-US" dirty="0" smtClean="0"/>
              <a:t>可以查看所有的</a:t>
            </a:r>
            <a:r>
              <a:rPr lang="en-US" altLang="zh-CN" dirty="0" smtClean="0"/>
              <a:t>remote</a:t>
            </a:r>
            <a:r>
              <a:rPr lang="zh-CN" altLang="en-US" dirty="0" smtClean="0"/>
              <a:t>详情</a:t>
            </a:r>
            <a:endParaRPr lang="en-US" altLang="zh-CN" dirty="0" smtClean="0"/>
          </a:p>
          <a:p>
            <a:r>
              <a:rPr lang="en-US" altLang="zh-CN" dirty="0" smtClean="0"/>
              <a:t>git clone URL</a:t>
            </a:r>
          </a:p>
          <a:p>
            <a:pPr lvl="1"/>
            <a:r>
              <a:rPr lang="en-US" altLang="zh-CN" dirty="0" err="1" smtClean="0"/>
              <a:t>ssh</a:t>
            </a:r>
            <a:r>
              <a:rPr lang="en-US" altLang="zh-CN" dirty="0" smtClean="0"/>
              <a:t>:// git:// http[s]:// file://</a:t>
            </a:r>
          </a:p>
          <a:p>
            <a:pPr lvl="1"/>
            <a:r>
              <a:rPr lang="en-US" altLang="zh-CN" dirty="0" smtClean="0"/>
              <a:t>use ssh:// to push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06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远程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git push &lt;remote&gt; &lt;branch&gt;</a:t>
            </a:r>
          </a:p>
          <a:p>
            <a:pPr lvl="1"/>
            <a:r>
              <a:rPr lang="en-US" altLang="zh-CN" dirty="0" err="1" smtClean="0"/>
              <a:t>svn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ci</a:t>
            </a:r>
            <a:endParaRPr lang="en-US" altLang="zh-CN" dirty="0" smtClean="0"/>
          </a:p>
          <a:p>
            <a:r>
              <a:rPr lang="en-US" altLang="zh-CN" dirty="0" smtClean="0"/>
              <a:t>git fetch &lt;remote&gt;</a:t>
            </a:r>
          </a:p>
          <a:p>
            <a:r>
              <a:rPr lang="en-US" altLang="zh-CN" dirty="0" smtClean="0"/>
              <a:t>git pull</a:t>
            </a:r>
          </a:p>
          <a:p>
            <a:pPr lvl="1"/>
            <a:r>
              <a:rPr lang="en-US" altLang="zh-CN" dirty="0" smtClean="0"/>
              <a:t>= </a:t>
            </a:r>
            <a:r>
              <a:rPr lang="en-US" altLang="zh-CN" dirty="0"/>
              <a:t>&gt;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fetch +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merge</a:t>
            </a:r>
          </a:p>
        </p:txBody>
      </p:sp>
    </p:spTree>
    <p:extLst>
      <p:ext uri="{BB962C8B-B14F-4D97-AF65-F5344CB8AC3E}">
        <p14:creationId xmlns:p14="http://schemas.microsoft.com/office/powerpoint/2010/main" val="201433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补丁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git</a:t>
            </a:r>
            <a:r>
              <a:rPr lang="en-US" altLang="zh-CN" dirty="0"/>
              <a:t> format-patch &lt;branch, commit&gt;</a:t>
            </a:r>
          </a:p>
          <a:p>
            <a:pPr lvl="1"/>
            <a:r>
              <a:rPr lang="zh-CN" altLang="en-US" dirty="0"/>
              <a:t>生成针对</a:t>
            </a:r>
            <a:r>
              <a:rPr lang="en-US" altLang="zh-CN" dirty="0"/>
              <a:t>branch/commit</a:t>
            </a:r>
            <a:r>
              <a:rPr lang="zh-CN" altLang="en-US" dirty="0"/>
              <a:t>的</a:t>
            </a:r>
            <a:r>
              <a:rPr lang="zh-CN" altLang="en-US" dirty="0" smtClean="0"/>
              <a:t>补丁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am *.patch</a:t>
            </a:r>
          </a:p>
          <a:p>
            <a:pPr lvl="1"/>
            <a:r>
              <a:rPr lang="en-US" altLang="zh-CN" dirty="0" smtClean="0"/>
              <a:t>git am --skip</a:t>
            </a:r>
          </a:p>
          <a:p>
            <a:pPr lvl="1"/>
            <a:r>
              <a:rPr lang="en-US" altLang="zh-CN" dirty="0" smtClean="0"/>
              <a:t>git am --continue</a:t>
            </a:r>
          </a:p>
          <a:p>
            <a:pPr lvl="1"/>
            <a:r>
              <a:rPr lang="en-US" altLang="zh-CN" dirty="0" smtClean="0"/>
              <a:t>git am –abort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cherry-pick &lt;commit&gt; </a:t>
            </a:r>
          </a:p>
        </p:txBody>
      </p:sp>
    </p:spTree>
    <p:extLst>
      <p:ext uri="{BB962C8B-B14F-4D97-AF65-F5344CB8AC3E}">
        <p14:creationId xmlns:p14="http://schemas.microsoft.com/office/powerpoint/2010/main" val="428359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git</a:t>
            </a:r>
            <a:r>
              <a:rPr lang="en-US" altLang="zh-CN" dirty="0"/>
              <a:t> tag [commit</a:t>
            </a:r>
            <a:r>
              <a:rPr lang="en-US" altLang="zh-CN" dirty="0" smtClean="0"/>
              <a:t>] </a:t>
            </a:r>
            <a:r>
              <a:rPr lang="zh-CN" altLang="en-US" dirty="0" smtClean="0"/>
              <a:t>（标记）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.</a:t>
            </a:r>
            <a:r>
              <a:rPr lang="en-US" altLang="zh-CN" dirty="0" err="1"/>
              <a:t>git</a:t>
            </a:r>
            <a:r>
              <a:rPr lang="en-US" altLang="zh-CN" dirty="0"/>
              <a:t>/refs/tags</a:t>
            </a:r>
            <a:r>
              <a:rPr lang="zh-CN" altLang="en-US" dirty="0"/>
              <a:t>下创建一个文件指向某个</a:t>
            </a:r>
            <a:r>
              <a:rPr lang="en-US" altLang="zh-CN" dirty="0"/>
              <a:t>commit</a:t>
            </a:r>
            <a:endParaRPr lang="zh-CN" altLang="en-US" dirty="0"/>
          </a:p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smtClean="0"/>
              <a:t>stash </a:t>
            </a:r>
            <a:r>
              <a:rPr lang="zh-CN" altLang="en-US" dirty="0" smtClean="0"/>
              <a:t>（缓存）</a:t>
            </a:r>
            <a:endParaRPr lang="en-US" altLang="zh-CN" dirty="0"/>
          </a:p>
          <a:p>
            <a:pPr lvl="1"/>
            <a:r>
              <a:rPr lang="zh-CN" altLang="en-US" dirty="0"/>
              <a:t>这个命令可以用来将未提交的内容压栈，然后恢复到未修改的模样</a:t>
            </a:r>
            <a:endParaRPr lang="en-US" altLang="zh-CN" dirty="0"/>
          </a:p>
          <a:p>
            <a:pPr lvl="1"/>
            <a:r>
              <a:rPr lang="en-US" altLang="zh-CN" dirty="0" err="1"/>
              <a:t>git</a:t>
            </a:r>
            <a:r>
              <a:rPr lang="en-US" altLang="zh-CN" dirty="0"/>
              <a:t> stash save</a:t>
            </a:r>
          </a:p>
          <a:p>
            <a:pPr lvl="1"/>
            <a:r>
              <a:rPr lang="en-US" altLang="zh-CN" dirty="0" err="1"/>
              <a:t>git</a:t>
            </a:r>
            <a:r>
              <a:rPr lang="en-US" altLang="zh-CN" dirty="0"/>
              <a:t> stash pop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708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930400"/>
            <a:ext cx="6347714" cy="4110963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213" name="组合 212"/>
          <p:cNvGrpSpPr/>
          <p:nvPr/>
        </p:nvGrpSpPr>
        <p:grpSpPr>
          <a:xfrm>
            <a:off x="107504" y="5661248"/>
            <a:ext cx="1974985" cy="657364"/>
            <a:chOff x="107504" y="5661248"/>
            <a:chExt cx="1974985" cy="657364"/>
          </a:xfrm>
        </p:grpSpPr>
        <p:cxnSp>
          <p:nvCxnSpPr>
            <p:cNvPr id="22" name="直接箭头连接符 21"/>
            <p:cNvCxnSpPr/>
            <p:nvPr/>
          </p:nvCxnSpPr>
          <p:spPr>
            <a:xfrm>
              <a:off x="1331640" y="5841268"/>
              <a:ext cx="36004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sp>
          <p:nvSpPr>
            <p:cNvPr id="39" name="圆角矩形 38"/>
            <p:cNvSpPr/>
            <p:nvPr/>
          </p:nvSpPr>
          <p:spPr>
            <a:xfrm>
              <a:off x="107504" y="5661248"/>
              <a:ext cx="1080120" cy="36004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ota</a:t>
              </a:r>
              <a:endParaRPr lang="zh-CN" altLang="en-US" dirty="0"/>
            </a:p>
          </p:txBody>
        </p:sp>
        <p:sp>
          <p:nvSpPr>
            <p:cNvPr id="47" name="流程图: 联系 46"/>
            <p:cNvSpPr/>
            <p:nvPr/>
          </p:nvSpPr>
          <p:spPr>
            <a:xfrm>
              <a:off x="1691680" y="5733256"/>
              <a:ext cx="216024" cy="216024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475656" y="5949280"/>
              <a:ext cx="606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v0.1</a:t>
              </a:r>
              <a:endParaRPr lang="zh-CN" altLang="en-US" dirty="0"/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107504" y="3717032"/>
            <a:ext cx="2088232" cy="2016224"/>
            <a:chOff x="107504" y="3717032"/>
            <a:chExt cx="2088232" cy="2016224"/>
          </a:xfrm>
        </p:grpSpPr>
        <p:sp>
          <p:nvSpPr>
            <p:cNvPr id="40" name="圆角矩形 39"/>
            <p:cNvSpPr/>
            <p:nvPr/>
          </p:nvSpPr>
          <p:spPr>
            <a:xfrm>
              <a:off x="107504" y="3717032"/>
              <a:ext cx="1080120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develop</a:t>
              </a:r>
              <a:endParaRPr lang="zh-CN" altLang="en-US" dirty="0"/>
            </a:p>
          </p:txBody>
        </p:sp>
        <p:sp>
          <p:nvSpPr>
            <p:cNvPr id="50" name="流程图: 联系 49"/>
            <p:cNvSpPr/>
            <p:nvPr/>
          </p:nvSpPr>
          <p:spPr>
            <a:xfrm>
              <a:off x="1979712" y="3789040"/>
              <a:ext cx="216024" cy="21602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3" name="直接箭头连接符 62"/>
            <p:cNvCxnSpPr>
              <a:stCxn id="47" idx="0"/>
              <a:endCxn id="50" idx="4"/>
            </p:cNvCxnSpPr>
            <p:nvPr/>
          </p:nvCxnSpPr>
          <p:spPr>
            <a:xfrm rot="5400000" flipH="1" flipV="1">
              <a:off x="1079612" y="4725144"/>
              <a:ext cx="1728192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组合 214"/>
          <p:cNvGrpSpPr/>
          <p:nvPr/>
        </p:nvGrpSpPr>
        <p:grpSpPr>
          <a:xfrm>
            <a:off x="2195736" y="3789040"/>
            <a:ext cx="360040" cy="216024"/>
            <a:chOff x="2195736" y="3789040"/>
            <a:chExt cx="360040" cy="216024"/>
          </a:xfrm>
        </p:grpSpPr>
        <p:sp>
          <p:nvSpPr>
            <p:cNvPr id="58" name="流程图: 联系 57"/>
            <p:cNvSpPr/>
            <p:nvPr/>
          </p:nvSpPr>
          <p:spPr>
            <a:xfrm>
              <a:off x="2339752" y="3789040"/>
              <a:ext cx="216024" cy="21602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5" name="直接箭头连接符 64"/>
            <p:cNvCxnSpPr>
              <a:stCxn id="50" idx="6"/>
              <a:endCxn id="58" idx="2"/>
            </p:cNvCxnSpPr>
            <p:nvPr/>
          </p:nvCxnSpPr>
          <p:spPr>
            <a:xfrm>
              <a:off x="2195736" y="3897052"/>
              <a:ext cx="14401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17" name="组合 216"/>
          <p:cNvGrpSpPr/>
          <p:nvPr/>
        </p:nvGrpSpPr>
        <p:grpSpPr>
          <a:xfrm>
            <a:off x="2555776" y="3789040"/>
            <a:ext cx="720080" cy="216024"/>
            <a:chOff x="2555776" y="3789040"/>
            <a:chExt cx="720080" cy="216024"/>
          </a:xfrm>
        </p:grpSpPr>
        <p:sp>
          <p:nvSpPr>
            <p:cNvPr id="59" name="流程图: 联系 58"/>
            <p:cNvSpPr/>
            <p:nvPr/>
          </p:nvSpPr>
          <p:spPr>
            <a:xfrm>
              <a:off x="2699792" y="3789040"/>
              <a:ext cx="216024" cy="21602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流程图: 联系 59"/>
            <p:cNvSpPr/>
            <p:nvPr/>
          </p:nvSpPr>
          <p:spPr>
            <a:xfrm>
              <a:off x="3059832" y="3789040"/>
              <a:ext cx="216024" cy="21602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7" name="直接箭头连接符 66"/>
            <p:cNvCxnSpPr>
              <a:stCxn id="58" idx="6"/>
              <a:endCxn id="59" idx="2"/>
            </p:cNvCxnSpPr>
            <p:nvPr/>
          </p:nvCxnSpPr>
          <p:spPr>
            <a:xfrm>
              <a:off x="2555776" y="3897052"/>
              <a:ext cx="14401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9" name="直接箭头连接符 68"/>
            <p:cNvCxnSpPr>
              <a:stCxn id="59" idx="6"/>
              <a:endCxn id="60" idx="2"/>
            </p:cNvCxnSpPr>
            <p:nvPr/>
          </p:nvCxnSpPr>
          <p:spPr>
            <a:xfrm>
              <a:off x="2915816" y="3897052"/>
              <a:ext cx="14401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23" name="组合 222"/>
          <p:cNvGrpSpPr/>
          <p:nvPr/>
        </p:nvGrpSpPr>
        <p:grpSpPr>
          <a:xfrm>
            <a:off x="107504" y="5013176"/>
            <a:ext cx="3312368" cy="751716"/>
            <a:chOff x="107504" y="5013176"/>
            <a:chExt cx="3312368" cy="751716"/>
          </a:xfrm>
        </p:grpSpPr>
        <p:sp>
          <p:nvSpPr>
            <p:cNvPr id="42" name="圆角矩形 41"/>
            <p:cNvSpPr/>
            <p:nvPr/>
          </p:nvSpPr>
          <p:spPr>
            <a:xfrm>
              <a:off x="107504" y="5013176"/>
              <a:ext cx="1080120" cy="36004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hotfixes</a:t>
              </a:r>
              <a:endParaRPr lang="zh-CN" altLang="en-US" dirty="0"/>
            </a:p>
          </p:txBody>
        </p:sp>
        <p:sp>
          <p:nvSpPr>
            <p:cNvPr id="52" name="流程图: 联系 51"/>
            <p:cNvSpPr/>
            <p:nvPr/>
          </p:nvSpPr>
          <p:spPr>
            <a:xfrm>
              <a:off x="3203848" y="5085184"/>
              <a:ext cx="216024" cy="216024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5" name="直接箭头连接符 74"/>
            <p:cNvCxnSpPr>
              <a:stCxn id="47" idx="7"/>
              <a:endCxn id="52" idx="3"/>
            </p:cNvCxnSpPr>
            <p:nvPr/>
          </p:nvCxnSpPr>
          <p:spPr>
            <a:xfrm rot="5400000" flipH="1" flipV="1">
              <a:off x="2308116" y="4837524"/>
              <a:ext cx="495320" cy="13594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" name="组合 234"/>
          <p:cNvGrpSpPr/>
          <p:nvPr/>
        </p:nvGrpSpPr>
        <p:grpSpPr>
          <a:xfrm>
            <a:off x="1907704" y="3789040"/>
            <a:ext cx="2344066" cy="2529572"/>
            <a:chOff x="1907704" y="3789040"/>
            <a:chExt cx="2344066" cy="2529572"/>
          </a:xfrm>
        </p:grpSpPr>
        <p:grpSp>
          <p:nvGrpSpPr>
            <p:cNvPr id="219" name="组合 218"/>
            <p:cNvGrpSpPr/>
            <p:nvPr/>
          </p:nvGrpSpPr>
          <p:grpSpPr>
            <a:xfrm>
              <a:off x="1907704" y="3789040"/>
              <a:ext cx="2160240" cy="2160240"/>
              <a:chOff x="1907704" y="3789040"/>
              <a:chExt cx="2160240" cy="2160240"/>
            </a:xfrm>
          </p:grpSpPr>
          <p:sp>
            <p:nvSpPr>
              <p:cNvPr id="51" name="流程图: 联系 50"/>
              <p:cNvSpPr/>
              <p:nvPr/>
            </p:nvSpPr>
            <p:spPr>
              <a:xfrm>
                <a:off x="3419872" y="3789040"/>
                <a:ext cx="216024" cy="21602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流程图: 联系 60"/>
              <p:cNvSpPr/>
              <p:nvPr/>
            </p:nvSpPr>
            <p:spPr>
              <a:xfrm>
                <a:off x="3851920" y="5733256"/>
                <a:ext cx="216024" cy="216024"/>
              </a:xfrm>
              <a:prstGeom prst="flowChartConnector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1" name="直接箭头连接符 70"/>
              <p:cNvCxnSpPr>
                <a:stCxn id="60" idx="6"/>
                <a:endCxn id="51" idx="2"/>
              </p:cNvCxnSpPr>
              <p:nvPr/>
            </p:nvCxnSpPr>
            <p:spPr>
              <a:xfrm>
                <a:off x="3275856" y="3897052"/>
                <a:ext cx="144016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3" name="直接箭头连接符 82"/>
              <p:cNvCxnSpPr>
                <a:stCxn id="52" idx="5"/>
                <a:endCxn id="61" idx="1"/>
              </p:cNvCxnSpPr>
              <p:nvPr/>
            </p:nvCxnSpPr>
            <p:spPr>
              <a:xfrm rot="16200000" flipH="1">
                <a:off x="3388236" y="5269572"/>
                <a:ext cx="495320" cy="4953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/>
              <p:cNvCxnSpPr>
                <a:stCxn id="47" idx="6"/>
                <a:endCxn id="61" idx="2"/>
              </p:cNvCxnSpPr>
              <p:nvPr/>
            </p:nvCxnSpPr>
            <p:spPr>
              <a:xfrm>
                <a:off x="1907704" y="5841268"/>
                <a:ext cx="1944216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87" name="直接箭头连接符 86"/>
              <p:cNvCxnSpPr>
                <a:stCxn id="52" idx="0"/>
                <a:endCxn id="51" idx="4"/>
              </p:cNvCxnSpPr>
              <p:nvPr/>
            </p:nvCxnSpPr>
            <p:spPr>
              <a:xfrm rot="5400000" flipH="1" flipV="1">
                <a:off x="2879812" y="4437112"/>
                <a:ext cx="1080120" cy="21602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TextBox 88"/>
            <p:cNvSpPr txBox="1"/>
            <p:nvPr/>
          </p:nvSpPr>
          <p:spPr>
            <a:xfrm>
              <a:off x="3635896" y="5949280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v0.3</a:t>
              </a:r>
              <a:endParaRPr lang="zh-CN" altLang="en-US" dirty="0"/>
            </a:p>
          </p:txBody>
        </p:sp>
      </p:grpSp>
      <p:grpSp>
        <p:nvGrpSpPr>
          <p:cNvPr id="216" name="组合 215"/>
          <p:cNvGrpSpPr/>
          <p:nvPr/>
        </p:nvGrpSpPr>
        <p:grpSpPr>
          <a:xfrm>
            <a:off x="107504" y="2996952"/>
            <a:ext cx="2664296" cy="792088"/>
            <a:chOff x="107504" y="2996952"/>
            <a:chExt cx="2664296" cy="792088"/>
          </a:xfrm>
        </p:grpSpPr>
        <p:sp>
          <p:nvSpPr>
            <p:cNvPr id="43" name="圆角矩形 42"/>
            <p:cNvSpPr/>
            <p:nvPr/>
          </p:nvSpPr>
          <p:spPr>
            <a:xfrm>
              <a:off x="107504" y="2996952"/>
              <a:ext cx="1584176" cy="36004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lizhiguang</a:t>
              </a:r>
              <a:endParaRPr lang="zh-CN" altLang="en-US" dirty="0"/>
            </a:p>
          </p:txBody>
        </p:sp>
        <p:sp>
          <p:nvSpPr>
            <p:cNvPr id="53" name="流程图: 联系 52"/>
            <p:cNvSpPr/>
            <p:nvPr/>
          </p:nvSpPr>
          <p:spPr>
            <a:xfrm>
              <a:off x="2555776" y="3068960"/>
              <a:ext cx="216024" cy="216024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0" name="直接箭头连接符 109"/>
            <p:cNvCxnSpPr>
              <a:stCxn id="58" idx="0"/>
              <a:endCxn id="53" idx="4"/>
            </p:cNvCxnSpPr>
            <p:nvPr/>
          </p:nvCxnSpPr>
          <p:spPr>
            <a:xfrm rot="5400000" flipH="1" flipV="1">
              <a:off x="2303748" y="3429000"/>
              <a:ext cx="504056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2" name="组合 221"/>
          <p:cNvGrpSpPr/>
          <p:nvPr/>
        </p:nvGrpSpPr>
        <p:grpSpPr>
          <a:xfrm>
            <a:off x="2771800" y="3068960"/>
            <a:ext cx="2088232" cy="936104"/>
            <a:chOff x="2771800" y="3068960"/>
            <a:chExt cx="2088232" cy="936104"/>
          </a:xfrm>
        </p:grpSpPr>
        <p:sp>
          <p:nvSpPr>
            <p:cNvPr id="90" name="流程图: 联系 89"/>
            <p:cNvSpPr/>
            <p:nvPr/>
          </p:nvSpPr>
          <p:spPr>
            <a:xfrm>
              <a:off x="4139952" y="3789040"/>
              <a:ext cx="216024" cy="21602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流程图: 联系 90"/>
            <p:cNvSpPr/>
            <p:nvPr/>
          </p:nvSpPr>
          <p:spPr>
            <a:xfrm>
              <a:off x="4644008" y="3789040"/>
              <a:ext cx="216024" cy="21602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5" name="直接箭头连接符 94"/>
            <p:cNvCxnSpPr>
              <a:stCxn id="51" idx="6"/>
              <a:endCxn id="90" idx="2"/>
            </p:cNvCxnSpPr>
            <p:nvPr/>
          </p:nvCxnSpPr>
          <p:spPr>
            <a:xfrm>
              <a:off x="3635896" y="3897052"/>
              <a:ext cx="5040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7" name="直接箭头连接符 96"/>
            <p:cNvCxnSpPr>
              <a:stCxn id="90" idx="6"/>
              <a:endCxn id="91" idx="2"/>
            </p:cNvCxnSpPr>
            <p:nvPr/>
          </p:nvCxnSpPr>
          <p:spPr>
            <a:xfrm>
              <a:off x="4355976" y="3897052"/>
              <a:ext cx="2880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7" name="流程图: 联系 106"/>
            <p:cNvSpPr/>
            <p:nvPr/>
          </p:nvSpPr>
          <p:spPr>
            <a:xfrm>
              <a:off x="4427984" y="3068960"/>
              <a:ext cx="216024" cy="216024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流程图: 联系 107"/>
            <p:cNvSpPr/>
            <p:nvPr/>
          </p:nvSpPr>
          <p:spPr>
            <a:xfrm>
              <a:off x="3635896" y="3068960"/>
              <a:ext cx="216024" cy="216024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4" name="直接箭头连接符 113"/>
            <p:cNvCxnSpPr>
              <a:stCxn id="53" idx="6"/>
              <a:endCxn id="108" idx="2"/>
            </p:cNvCxnSpPr>
            <p:nvPr/>
          </p:nvCxnSpPr>
          <p:spPr>
            <a:xfrm>
              <a:off x="2771800" y="3176972"/>
              <a:ext cx="86409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16" name="直接箭头连接符 115"/>
            <p:cNvCxnSpPr>
              <a:stCxn id="108" idx="6"/>
              <a:endCxn id="107" idx="2"/>
            </p:cNvCxnSpPr>
            <p:nvPr/>
          </p:nvCxnSpPr>
          <p:spPr>
            <a:xfrm>
              <a:off x="3851920" y="3176972"/>
              <a:ext cx="57606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22" name="直接箭头连接符 121"/>
            <p:cNvCxnSpPr>
              <a:stCxn id="107" idx="4"/>
              <a:endCxn id="91" idx="0"/>
            </p:cNvCxnSpPr>
            <p:nvPr/>
          </p:nvCxnSpPr>
          <p:spPr>
            <a:xfrm rot="16200000" flipH="1">
              <a:off x="4391980" y="3429000"/>
              <a:ext cx="504056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7" name="组合 226"/>
          <p:cNvGrpSpPr/>
          <p:nvPr/>
        </p:nvGrpSpPr>
        <p:grpSpPr>
          <a:xfrm>
            <a:off x="107504" y="2348880"/>
            <a:ext cx="4968552" cy="3416012"/>
            <a:chOff x="107504" y="2348880"/>
            <a:chExt cx="4968552" cy="3416012"/>
          </a:xfrm>
        </p:grpSpPr>
        <p:sp>
          <p:nvSpPr>
            <p:cNvPr id="41" name="圆角矩形 40"/>
            <p:cNvSpPr/>
            <p:nvPr/>
          </p:nvSpPr>
          <p:spPr>
            <a:xfrm>
              <a:off x="107504" y="4365104"/>
              <a:ext cx="1080120" cy="36004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release</a:t>
              </a:r>
              <a:endParaRPr lang="zh-CN" altLang="en-US" dirty="0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107504" y="2348880"/>
              <a:ext cx="1584176" cy="36004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zhaoxiaofeng</a:t>
              </a:r>
              <a:endParaRPr lang="zh-CN" altLang="en-US" dirty="0"/>
            </a:p>
          </p:txBody>
        </p:sp>
        <p:sp>
          <p:nvSpPr>
            <p:cNvPr id="54" name="流程图: 联系 53"/>
            <p:cNvSpPr/>
            <p:nvPr/>
          </p:nvSpPr>
          <p:spPr>
            <a:xfrm>
              <a:off x="4788024" y="4437112"/>
              <a:ext cx="216024" cy="216024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流程图: 联系 54"/>
            <p:cNvSpPr/>
            <p:nvPr/>
          </p:nvSpPr>
          <p:spPr>
            <a:xfrm>
              <a:off x="4860032" y="2420888"/>
              <a:ext cx="216024" cy="216024"/>
            </a:xfrm>
            <a:prstGeom prst="flowChart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流程图: 联系 105"/>
            <p:cNvSpPr/>
            <p:nvPr/>
          </p:nvSpPr>
          <p:spPr>
            <a:xfrm>
              <a:off x="4716016" y="5085184"/>
              <a:ext cx="216024" cy="216024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4" name="直接箭头连接符 123"/>
            <p:cNvCxnSpPr>
              <a:stCxn id="91" idx="0"/>
              <a:endCxn id="55" idx="4"/>
            </p:cNvCxnSpPr>
            <p:nvPr/>
          </p:nvCxnSpPr>
          <p:spPr>
            <a:xfrm rot="5400000" flipH="1" flipV="1">
              <a:off x="4283968" y="3104964"/>
              <a:ext cx="1152128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箭头连接符 125"/>
            <p:cNvCxnSpPr>
              <a:stCxn id="91" idx="4"/>
              <a:endCxn id="54" idx="0"/>
            </p:cNvCxnSpPr>
            <p:nvPr/>
          </p:nvCxnSpPr>
          <p:spPr>
            <a:xfrm rot="16200000" flipH="1">
              <a:off x="4608004" y="4149080"/>
              <a:ext cx="432048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箭头连接符 129"/>
            <p:cNvCxnSpPr>
              <a:stCxn id="61" idx="7"/>
              <a:endCxn id="106" idx="3"/>
            </p:cNvCxnSpPr>
            <p:nvPr/>
          </p:nvCxnSpPr>
          <p:spPr>
            <a:xfrm rot="5400000" flipH="1" flipV="1">
              <a:off x="4144320" y="5161560"/>
              <a:ext cx="495320" cy="7113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4" name="组合 233"/>
          <p:cNvGrpSpPr/>
          <p:nvPr/>
        </p:nvGrpSpPr>
        <p:grpSpPr>
          <a:xfrm>
            <a:off x="5076056" y="2420888"/>
            <a:ext cx="1656184" cy="2232248"/>
            <a:chOff x="5076056" y="2420888"/>
            <a:chExt cx="1656184" cy="2232248"/>
          </a:xfrm>
        </p:grpSpPr>
        <p:cxnSp>
          <p:nvCxnSpPr>
            <p:cNvPr id="163" name="直接箭头连接符 162"/>
            <p:cNvCxnSpPr>
              <a:stCxn id="157" idx="0"/>
              <a:endCxn id="158" idx="4"/>
            </p:cNvCxnSpPr>
            <p:nvPr/>
          </p:nvCxnSpPr>
          <p:spPr>
            <a:xfrm rot="5400000" flipH="1" flipV="1">
              <a:off x="6372200" y="4185084"/>
              <a:ext cx="432048" cy="720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9" name="组合 228"/>
            <p:cNvGrpSpPr/>
            <p:nvPr/>
          </p:nvGrpSpPr>
          <p:grpSpPr>
            <a:xfrm>
              <a:off x="5076056" y="2420888"/>
              <a:ext cx="1656184" cy="2232248"/>
              <a:chOff x="5076056" y="2420888"/>
              <a:chExt cx="1656184" cy="2232248"/>
            </a:xfrm>
          </p:grpSpPr>
          <p:sp>
            <p:nvSpPr>
              <p:cNvPr id="57" name="流程图: 联系 56"/>
              <p:cNvSpPr/>
              <p:nvPr/>
            </p:nvSpPr>
            <p:spPr>
              <a:xfrm>
                <a:off x="5580112" y="3068960"/>
                <a:ext cx="216024" cy="216024"/>
              </a:xfrm>
              <a:prstGeom prst="flowChartConnector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流程图: 联系 92"/>
              <p:cNvSpPr/>
              <p:nvPr/>
            </p:nvSpPr>
            <p:spPr>
              <a:xfrm>
                <a:off x="5580112" y="3789040"/>
                <a:ext cx="216024" cy="21602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1" name="直接箭头连接符 100"/>
              <p:cNvCxnSpPr>
                <a:stCxn id="92" idx="6"/>
                <a:endCxn id="93" idx="2"/>
              </p:cNvCxnSpPr>
              <p:nvPr/>
            </p:nvCxnSpPr>
            <p:spPr>
              <a:xfrm>
                <a:off x="5292080" y="3897052"/>
                <a:ext cx="28803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02" name="流程图: 联系 101"/>
              <p:cNvSpPr/>
              <p:nvPr/>
            </p:nvSpPr>
            <p:spPr>
              <a:xfrm>
                <a:off x="6228184" y="2420888"/>
                <a:ext cx="216024" cy="216024"/>
              </a:xfrm>
              <a:prstGeom prst="flowChartConnector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流程图: 联系 102"/>
              <p:cNvSpPr/>
              <p:nvPr/>
            </p:nvSpPr>
            <p:spPr>
              <a:xfrm>
                <a:off x="5436096" y="2420888"/>
                <a:ext cx="216024" cy="216024"/>
              </a:xfrm>
              <a:prstGeom prst="flowChartConnector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流程图: 联系 103"/>
              <p:cNvSpPr/>
              <p:nvPr/>
            </p:nvSpPr>
            <p:spPr>
              <a:xfrm>
                <a:off x="5724128" y="4437112"/>
                <a:ext cx="216024" cy="216024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6" name="直接箭头连接符 145"/>
              <p:cNvCxnSpPr>
                <a:stCxn id="105" idx="6"/>
                <a:endCxn id="104" idx="2"/>
              </p:cNvCxnSpPr>
              <p:nvPr/>
            </p:nvCxnSpPr>
            <p:spPr>
              <a:xfrm>
                <a:off x="5436096" y="4545124"/>
                <a:ext cx="28803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149" name="直接箭头连接符 148"/>
              <p:cNvCxnSpPr>
                <a:stCxn id="55" idx="6"/>
                <a:endCxn id="103" idx="2"/>
              </p:cNvCxnSpPr>
              <p:nvPr/>
            </p:nvCxnSpPr>
            <p:spPr>
              <a:xfrm>
                <a:off x="5076056" y="2528900"/>
                <a:ext cx="36004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53" name="直接箭头连接符 152"/>
              <p:cNvCxnSpPr>
                <a:stCxn id="103" idx="6"/>
                <a:endCxn id="102" idx="2"/>
              </p:cNvCxnSpPr>
              <p:nvPr/>
            </p:nvCxnSpPr>
            <p:spPr>
              <a:xfrm>
                <a:off x="5652120" y="2528900"/>
                <a:ext cx="57606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157" name="流程图: 联系 156"/>
              <p:cNvSpPr/>
              <p:nvPr/>
            </p:nvSpPr>
            <p:spPr>
              <a:xfrm>
                <a:off x="6444208" y="4437112"/>
                <a:ext cx="216024" cy="216024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流程图: 联系 157"/>
              <p:cNvSpPr/>
              <p:nvPr/>
            </p:nvSpPr>
            <p:spPr>
              <a:xfrm>
                <a:off x="6516216" y="3789040"/>
                <a:ext cx="216024" cy="21602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流程图: 联系 158"/>
              <p:cNvSpPr/>
              <p:nvPr/>
            </p:nvSpPr>
            <p:spPr>
              <a:xfrm>
                <a:off x="6012160" y="3789040"/>
                <a:ext cx="216024" cy="21602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1" name="直接箭头连接符 160"/>
              <p:cNvCxnSpPr>
                <a:stCxn id="104" idx="6"/>
                <a:endCxn id="157" idx="2"/>
              </p:cNvCxnSpPr>
              <p:nvPr/>
            </p:nvCxnSpPr>
            <p:spPr>
              <a:xfrm>
                <a:off x="5940152" y="4545124"/>
                <a:ext cx="504056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165" name="直接箭头连接符 164"/>
              <p:cNvCxnSpPr>
                <a:stCxn id="93" idx="6"/>
                <a:endCxn id="159" idx="2"/>
              </p:cNvCxnSpPr>
              <p:nvPr/>
            </p:nvCxnSpPr>
            <p:spPr>
              <a:xfrm>
                <a:off x="5796136" y="3897052"/>
                <a:ext cx="21602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7" name="直接箭头连接符 166"/>
              <p:cNvCxnSpPr>
                <a:stCxn id="159" idx="6"/>
                <a:endCxn id="158" idx="2"/>
              </p:cNvCxnSpPr>
              <p:nvPr/>
            </p:nvCxnSpPr>
            <p:spPr>
              <a:xfrm>
                <a:off x="6228184" y="3897052"/>
                <a:ext cx="28803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2" name="流程图: 联系 171"/>
              <p:cNvSpPr/>
              <p:nvPr/>
            </p:nvSpPr>
            <p:spPr>
              <a:xfrm>
                <a:off x="6084168" y="3068960"/>
                <a:ext cx="216024" cy="216024"/>
              </a:xfrm>
              <a:prstGeom prst="flowChartConnector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8" name="直接箭头连接符 177"/>
              <p:cNvCxnSpPr>
                <a:stCxn id="92" idx="7"/>
                <a:endCxn id="57" idx="3"/>
              </p:cNvCxnSpPr>
              <p:nvPr/>
            </p:nvCxnSpPr>
            <p:spPr>
              <a:xfrm rot="5400000" flipH="1" flipV="1">
                <a:off x="5152432" y="3361360"/>
                <a:ext cx="567328" cy="35130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箭头连接符 180"/>
              <p:cNvCxnSpPr>
                <a:stCxn id="57" idx="6"/>
                <a:endCxn id="172" idx="2"/>
              </p:cNvCxnSpPr>
              <p:nvPr/>
            </p:nvCxnSpPr>
            <p:spPr>
              <a:xfrm>
                <a:off x="5796136" y="3176972"/>
                <a:ext cx="28803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184" name="直接箭头连接符 183"/>
              <p:cNvCxnSpPr>
                <a:stCxn id="172" idx="5"/>
                <a:endCxn id="158" idx="1"/>
              </p:cNvCxnSpPr>
              <p:nvPr/>
            </p:nvCxnSpPr>
            <p:spPr>
              <a:xfrm rot="16200000" flipH="1">
                <a:off x="6124540" y="3397364"/>
                <a:ext cx="567328" cy="279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8" name="组合 237"/>
          <p:cNvGrpSpPr/>
          <p:nvPr/>
        </p:nvGrpSpPr>
        <p:grpSpPr>
          <a:xfrm>
            <a:off x="5868144" y="4621500"/>
            <a:ext cx="1838407" cy="1697112"/>
            <a:chOff x="5868144" y="4621500"/>
            <a:chExt cx="1838407" cy="1697112"/>
          </a:xfrm>
        </p:grpSpPr>
        <p:grpSp>
          <p:nvGrpSpPr>
            <p:cNvPr id="230" name="组合 229"/>
            <p:cNvGrpSpPr/>
            <p:nvPr/>
          </p:nvGrpSpPr>
          <p:grpSpPr>
            <a:xfrm>
              <a:off x="5868144" y="4621500"/>
              <a:ext cx="1656184" cy="1327780"/>
              <a:chOff x="5868144" y="4621500"/>
              <a:chExt cx="1656184" cy="1327780"/>
            </a:xfrm>
          </p:grpSpPr>
          <p:sp>
            <p:nvSpPr>
              <p:cNvPr id="156" name="流程图: 联系 155"/>
              <p:cNvSpPr/>
              <p:nvPr/>
            </p:nvSpPr>
            <p:spPr>
              <a:xfrm>
                <a:off x="7308304" y="5733256"/>
                <a:ext cx="216024" cy="216024"/>
              </a:xfrm>
              <a:prstGeom prst="flowChartConnector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9" name="直接箭头连接符 168"/>
              <p:cNvCxnSpPr>
                <a:stCxn id="56" idx="6"/>
                <a:endCxn id="156" idx="2"/>
              </p:cNvCxnSpPr>
              <p:nvPr/>
            </p:nvCxnSpPr>
            <p:spPr>
              <a:xfrm>
                <a:off x="5868144" y="5841268"/>
                <a:ext cx="144016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71" name="直接箭头连接符 170"/>
              <p:cNvCxnSpPr>
                <a:stCxn id="157" idx="5"/>
                <a:endCxn id="156" idx="1"/>
              </p:cNvCxnSpPr>
              <p:nvPr/>
            </p:nvCxnSpPr>
            <p:spPr>
              <a:xfrm rot="16200000" flipH="1">
                <a:off x="6412572" y="4837524"/>
                <a:ext cx="1143392" cy="71134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4" name="TextBox 193"/>
            <p:cNvSpPr txBox="1"/>
            <p:nvPr/>
          </p:nvSpPr>
          <p:spPr>
            <a:xfrm>
              <a:off x="7092280" y="5949280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v1.0</a:t>
              </a:r>
              <a:endParaRPr lang="zh-CN" altLang="en-US" dirty="0"/>
            </a:p>
          </p:txBody>
        </p:sp>
      </p:grpSp>
      <p:grpSp>
        <p:nvGrpSpPr>
          <p:cNvPr id="231" name="组合 230"/>
          <p:cNvGrpSpPr/>
          <p:nvPr/>
        </p:nvGrpSpPr>
        <p:grpSpPr>
          <a:xfrm>
            <a:off x="6412572" y="2605276"/>
            <a:ext cx="1327780" cy="1399788"/>
            <a:chOff x="6412572" y="2605276"/>
            <a:chExt cx="1327780" cy="1399788"/>
          </a:xfrm>
        </p:grpSpPr>
        <p:sp>
          <p:nvSpPr>
            <p:cNvPr id="155" name="流程图: 联系 154"/>
            <p:cNvSpPr/>
            <p:nvPr/>
          </p:nvSpPr>
          <p:spPr>
            <a:xfrm>
              <a:off x="7092280" y="3789040"/>
              <a:ext cx="216024" cy="21602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流程图: 联系 173"/>
            <p:cNvSpPr/>
            <p:nvPr/>
          </p:nvSpPr>
          <p:spPr>
            <a:xfrm>
              <a:off x="7524328" y="3789040"/>
              <a:ext cx="216024" cy="21602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7" name="直接箭头连接符 186"/>
            <p:cNvCxnSpPr>
              <a:stCxn id="158" idx="6"/>
              <a:endCxn id="155" idx="2"/>
            </p:cNvCxnSpPr>
            <p:nvPr/>
          </p:nvCxnSpPr>
          <p:spPr>
            <a:xfrm>
              <a:off x="6732240" y="3897052"/>
              <a:ext cx="36004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9" name="直接箭头连接符 188"/>
            <p:cNvCxnSpPr>
              <a:stCxn id="102" idx="5"/>
              <a:endCxn id="155" idx="1"/>
            </p:cNvCxnSpPr>
            <p:nvPr/>
          </p:nvCxnSpPr>
          <p:spPr>
            <a:xfrm rot="16200000" flipH="1">
              <a:off x="6160544" y="2857304"/>
              <a:ext cx="1215400" cy="7113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箭头连接符 195"/>
            <p:cNvCxnSpPr>
              <a:stCxn id="155" idx="6"/>
              <a:endCxn id="174" idx="2"/>
            </p:cNvCxnSpPr>
            <p:nvPr/>
          </p:nvCxnSpPr>
          <p:spPr>
            <a:xfrm>
              <a:off x="7308304" y="3897052"/>
              <a:ext cx="21602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32" name="组合 231"/>
          <p:cNvGrpSpPr/>
          <p:nvPr/>
        </p:nvGrpSpPr>
        <p:grpSpPr>
          <a:xfrm>
            <a:off x="7632340" y="2420888"/>
            <a:ext cx="324036" cy="2232248"/>
            <a:chOff x="7632340" y="2420888"/>
            <a:chExt cx="324036" cy="2232248"/>
          </a:xfrm>
        </p:grpSpPr>
        <p:sp>
          <p:nvSpPr>
            <p:cNvPr id="173" name="流程图: 联系 172"/>
            <p:cNvSpPr/>
            <p:nvPr/>
          </p:nvSpPr>
          <p:spPr>
            <a:xfrm>
              <a:off x="7740352" y="2420888"/>
              <a:ext cx="216024" cy="216024"/>
            </a:xfrm>
            <a:prstGeom prst="flowChart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流程图: 联系 174"/>
            <p:cNvSpPr/>
            <p:nvPr/>
          </p:nvSpPr>
          <p:spPr>
            <a:xfrm>
              <a:off x="7740352" y="4437112"/>
              <a:ext cx="216024" cy="216024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3" name="直接箭头连接符 202"/>
            <p:cNvCxnSpPr>
              <a:stCxn id="174" idx="0"/>
              <a:endCxn id="173" idx="4"/>
            </p:cNvCxnSpPr>
            <p:nvPr/>
          </p:nvCxnSpPr>
          <p:spPr>
            <a:xfrm rot="5400000" flipH="1" flipV="1">
              <a:off x="7164288" y="3104964"/>
              <a:ext cx="1152128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箭头连接符 207"/>
            <p:cNvCxnSpPr>
              <a:stCxn id="174" idx="4"/>
              <a:endCxn id="175" idx="0"/>
            </p:cNvCxnSpPr>
            <p:nvPr/>
          </p:nvCxnSpPr>
          <p:spPr>
            <a:xfrm rot="16200000" flipH="1">
              <a:off x="7524328" y="4113076"/>
              <a:ext cx="432048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组合 232"/>
          <p:cNvGrpSpPr/>
          <p:nvPr/>
        </p:nvGrpSpPr>
        <p:grpSpPr>
          <a:xfrm>
            <a:off x="7524328" y="2528900"/>
            <a:ext cx="1080120" cy="3313956"/>
            <a:chOff x="7524328" y="2528900"/>
            <a:chExt cx="1080120" cy="3313956"/>
          </a:xfrm>
        </p:grpSpPr>
        <p:cxnSp>
          <p:nvCxnSpPr>
            <p:cNvPr id="199" name="直接箭头连接符 198"/>
            <p:cNvCxnSpPr>
              <a:stCxn id="174" idx="6"/>
            </p:cNvCxnSpPr>
            <p:nvPr/>
          </p:nvCxnSpPr>
          <p:spPr>
            <a:xfrm>
              <a:off x="7740352" y="3897052"/>
              <a:ext cx="86409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5" name="直接箭头连接符 204"/>
            <p:cNvCxnSpPr>
              <a:stCxn id="173" idx="6"/>
            </p:cNvCxnSpPr>
            <p:nvPr/>
          </p:nvCxnSpPr>
          <p:spPr>
            <a:xfrm>
              <a:off x="7956376" y="2528900"/>
              <a:ext cx="57606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210" name="直接箭头连接符 209"/>
            <p:cNvCxnSpPr>
              <a:stCxn id="175" idx="6"/>
            </p:cNvCxnSpPr>
            <p:nvPr/>
          </p:nvCxnSpPr>
          <p:spPr>
            <a:xfrm>
              <a:off x="7956376" y="4545124"/>
              <a:ext cx="64807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212" name="直接箭头连接符 211"/>
            <p:cNvCxnSpPr>
              <a:stCxn id="156" idx="6"/>
            </p:cNvCxnSpPr>
            <p:nvPr/>
          </p:nvCxnSpPr>
          <p:spPr>
            <a:xfrm>
              <a:off x="7524328" y="5841268"/>
              <a:ext cx="108012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236" name="组合 235"/>
          <p:cNvGrpSpPr/>
          <p:nvPr/>
        </p:nvGrpSpPr>
        <p:grpSpPr>
          <a:xfrm>
            <a:off x="4067944" y="3789040"/>
            <a:ext cx="1984026" cy="2520280"/>
            <a:chOff x="4067944" y="3789040"/>
            <a:chExt cx="1984026" cy="2520280"/>
          </a:xfrm>
        </p:grpSpPr>
        <p:sp>
          <p:nvSpPr>
            <p:cNvPr id="193" name="TextBox 192"/>
            <p:cNvSpPr txBox="1"/>
            <p:nvPr/>
          </p:nvSpPr>
          <p:spPr>
            <a:xfrm>
              <a:off x="5436096" y="5939988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v0.8</a:t>
              </a:r>
              <a:endParaRPr lang="zh-CN" altLang="en-US" dirty="0"/>
            </a:p>
          </p:txBody>
        </p:sp>
        <p:grpSp>
          <p:nvGrpSpPr>
            <p:cNvPr id="228" name="组合 227"/>
            <p:cNvGrpSpPr/>
            <p:nvPr/>
          </p:nvGrpSpPr>
          <p:grpSpPr>
            <a:xfrm>
              <a:off x="4067944" y="3789040"/>
              <a:ext cx="1800200" cy="2160240"/>
              <a:chOff x="4067944" y="3789040"/>
              <a:chExt cx="1800200" cy="2160240"/>
            </a:xfrm>
          </p:grpSpPr>
          <p:sp>
            <p:nvSpPr>
              <p:cNvPr id="56" name="流程图: 联系 55"/>
              <p:cNvSpPr/>
              <p:nvPr/>
            </p:nvSpPr>
            <p:spPr>
              <a:xfrm>
                <a:off x="5652120" y="5733256"/>
                <a:ext cx="216024" cy="216024"/>
              </a:xfrm>
              <a:prstGeom prst="flowChartConnector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流程图: 联系 91"/>
              <p:cNvSpPr/>
              <p:nvPr/>
            </p:nvSpPr>
            <p:spPr>
              <a:xfrm>
                <a:off x="5076056" y="3789040"/>
                <a:ext cx="216024" cy="21602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9" name="直接箭头连接符 98"/>
              <p:cNvCxnSpPr>
                <a:stCxn id="91" idx="6"/>
                <a:endCxn id="92" idx="2"/>
              </p:cNvCxnSpPr>
              <p:nvPr/>
            </p:nvCxnSpPr>
            <p:spPr>
              <a:xfrm>
                <a:off x="4860032" y="3897052"/>
                <a:ext cx="21602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05" name="流程图: 联系 104"/>
              <p:cNvSpPr/>
              <p:nvPr/>
            </p:nvSpPr>
            <p:spPr>
              <a:xfrm>
                <a:off x="5220072" y="4437112"/>
                <a:ext cx="216024" cy="216024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3" name="直接箭头连接符 132"/>
              <p:cNvCxnSpPr>
                <a:stCxn id="106" idx="5"/>
                <a:endCxn id="56" idx="1"/>
              </p:cNvCxnSpPr>
              <p:nvPr/>
            </p:nvCxnSpPr>
            <p:spPr>
              <a:xfrm rot="16200000" flipH="1">
                <a:off x="5044420" y="5125556"/>
                <a:ext cx="495320" cy="7833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箭头连接符 136"/>
              <p:cNvCxnSpPr>
                <a:stCxn id="61" idx="6"/>
                <a:endCxn id="56" idx="2"/>
              </p:cNvCxnSpPr>
              <p:nvPr/>
            </p:nvCxnSpPr>
            <p:spPr>
              <a:xfrm>
                <a:off x="4067944" y="5841268"/>
                <a:ext cx="1584176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39" name="直接箭头连接符 138"/>
              <p:cNvCxnSpPr>
                <a:stCxn id="106" idx="7"/>
                <a:endCxn id="105" idx="3"/>
              </p:cNvCxnSpPr>
              <p:nvPr/>
            </p:nvCxnSpPr>
            <p:spPr>
              <a:xfrm rot="5400000" flipH="1" flipV="1">
                <a:off x="4828396" y="4693508"/>
                <a:ext cx="495320" cy="35130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接箭头连接符 143"/>
              <p:cNvCxnSpPr>
                <a:stCxn id="54" idx="6"/>
                <a:endCxn id="105" idx="2"/>
              </p:cNvCxnSpPr>
              <p:nvPr/>
            </p:nvCxnSpPr>
            <p:spPr>
              <a:xfrm>
                <a:off x="5004048" y="4545124"/>
                <a:ext cx="21602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226" name="直接箭头连接符 225"/>
              <p:cNvCxnSpPr>
                <a:stCxn id="106" idx="0"/>
                <a:endCxn id="92" idx="4"/>
              </p:cNvCxnSpPr>
              <p:nvPr/>
            </p:nvCxnSpPr>
            <p:spPr>
              <a:xfrm rot="5400000" flipH="1" flipV="1">
                <a:off x="4463988" y="4365104"/>
                <a:ext cx="1080120" cy="36004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761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Why </a:t>
            </a:r>
            <a:r>
              <a:rPr lang="en-US" altLang="zh-CN" dirty="0" err="1" smtClean="0"/>
              <a:t>Git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VS. SVN</a:t>
            </a:r>
          </a:p>
          <a:p>
            <a:r>
              <a:rPr lang="en-US" altLang="zh-CN" dirty="0"/>
              <a:t>Using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git</a:t>
            </a:r>
            <a:endParaRPr lang="en-US" altLang="zh-CN" dirty="0" smtClean="0"/>
          </a:p>
          <a:p>
            <a:r>
              <a:rPr lang="en-US" altLang="zh-CN" dirty="0" smtClean="0"/>
              <a:t>Demo</a:t>
            </a:r>
          </a:p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演示开始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49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End, Thanks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96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现代版本控制的演变，</a:t>
            </a:r>
            <a:r>
              <a:rPr lang="en-US" altLang="zh-CN" dirty="0" smtClean="0"/>
              <a:t>CVS-&gt;SVN-&gt;</a:t>
            </a:r>
            <a:r>
              <a:rPr lang="en-US" altLang="zh-CN" dirty="0" err="1" smtClean="0"/>
              <a:t>Git</a:t>
            </a:r>
            <a:endParaRPr lang="en-US" altLang="zh-CN" dirty="0" smtClean="0"/>
          </a:p>
          <a:p>
            <a:r>
              <a:rPr lang="zh-CN" altLang="en-US" dirty="0" smtClean="0"/>
              <a:t>分布式开发</a:t>
            </a:r>
            <a:endParaRPr lang="en-US" altLang="zh-CN" dirty="0" smtClean="0"/>
          </a:p>
          <a:p>
            <a:r>
              <a:rPr lang="en-US" altLang="zh-CN" dirty="0" smtClean="0"/>
              <a:t>Android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Linux Kernel </a:t>
            </a:r>
            <a:r>
              <a:rPr lang="zh-CN" altLang="en-US" dirty="0" smtClean="0"/>
              <a:t>都在使用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管理代码</a:t>
            </a:r>
            <a:endParaRPr lang="en-US" altLang="zh-CN" dirty="0" smtClean="0"/>
          </a:p>
          <a:p>
            <a:r>
              <a:rPr lang="zh-CN" altLang="en-US" smtClean="0"/>
              <a:t>拥有最大和最活跃的开</a:t>
            </a:r>
            <a:r>
              <a:rPr lang="zh-CN" altLang="en-US" dirty="0"/>
              <a:t>源</a:t>
            </a:r>
            <a:r>
              <a:rPr lang="zh-CN" altLang="en-US" dirty="0" smtClean="0"/>
              <a:t>社区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github</a:t>
            </a:r>
            <a:r>
              <a:rPr lang="en-US" altLang="zh-CN" dirty="0" smtClean="0"/>
              <a:t>) </a:t>
            </a:r>
            <a:endParaRPr lang="en-US" altLang="zh-CN" dirty="0"/>
          </a:p>
          <a:p>
            <a:r>
              <a:rPr lang="zh-CN" altLang="en-US" dirty="0" smtClean="0"/>
              <a:t>有方便易用的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、图形化及命令行操作工具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VS. SVN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是分布式版本控制，</a:t>
            </a:r>
            <a:r>
              <a:rPr lang="en-US" altLang="zh-CN" dirty="0" smtClean="0"/>
              <a:t>SVN</a:t>
            </a:r>
            <a:r>
              <a:rPr lang="zh-CN" altLang="en-US" dirty="0" smtClean="0"/>
              <a:t>是中心化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/>
              <a:t>可以</a:t>
            </a:r>
            <a:r>
              <a:rPr lang="en-US" altLang="zh-CN" dirty="0"/>
              <a:t>Offline</a:t>
            </a:r>
            <a:r>
              <a:rPr lang="zh-CN" altLang="en-US" dirty="0"/>
              <a:t>下使用，</a:t>
            </a:r>
            <a:r>
              <a:rPr lang="en-US" altLang="zh-CN" dirty="0"/>
              <a:t>SVN</a:t>
            </a:r>
            <a:r>
              <a:rPr lang="zh-CN" altLang="en-US" dirty="0"/>
              <a:t>必须</a:t>
            </a:r>
            <a:r>
              <a:rPr lang="en-US" altLang="zh-CN" dirty="0"/>
              <a:t>Online</a:t>
            </a:r>
            <a:r>
              <a:rPr lang="zh-CN" altLang="en-US" dirty="0"/>
              <a:t>下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下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目录，</a:t>
            </a:r>
            <a:r>
              <a:rPr lang="en-US" altLang="zh-CN" dirty="0" smtClean="0"/>
              <a:t>SVN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svn</a:t>
            </a:r>
            <a:r>
              <a:rPr lang="zh-CN" altLang="en-US" dirty="0" smtClean="0"/>
              <a:t>目录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是元数据方式存储，</a:t>
            </a:r>
            <a:r>
              <a:rPr lang="en-US" altLang="zh-CN" dirty="0" smtClean="0"/>
              <a:t>SVN </a:t>
            </a:r>
            <a:r>
              <a:rPr lang="zh-CN" altLang="en-US" dirty="0" smtClean="0"/>
              <a:t>是文件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没有全局版本号，</a:t>
            </a:r>
            <a:r>
              <a:rPr lang="en-US" altLang="zh-CN" dirty="0" smtClean="0"/>
              <a:t>SVN</a:t>
            </a:r>
            <a:r>
              <a:rPr lang="zh-CN" altLang="en-US" dirty="0" smtClean="0"/>
              <a:t>有全局版本号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2426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数据模型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Working tree</a:t>
            </a:r>
          </a:p>
          <a:p>
            <a:r>
              <a:rPr lang="en-US" altLang="zh-CN" dirty="0" smtClean="0"/>
              <a:t>Index</a:t>
            </a:r>
          </a:p>
          <a:p>
            <a:r>
              <a:rPr lang="en-US" altLang="zh-CN" dirty="0" smtClean="0"/>
              <a:t>Commit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612415"/>
            <a:ext cx="5261527" cy="497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9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Using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: </a:t>
            </a:r>
            <a:r>
              <a:rPr lang="zh-CN" altLang="en-US" dirty="0" smtClean="0"/>
              <a:t>工作模型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270000"/>
            <a:ext cx="7372871" cy="48558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准备工作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安装软件</a:t>
            </a:r>
            <a:r>
              <a:rPr lang="en-US" altLang="zh-CN" dirty="0"/>
              <a:t>, </a:t>
            </a:r>
            <a:r>
              <a:rPr lang="en-US" altLang="zh-CN" i="1" u="sng" dirty="0"/>
              <a:t>https://help.github.com/articles/set-up-git/</a:t>
            </a:r>
          </a:p>
          <a:p>
            <a:pPr lvl="1"/>
            <a:r>
              <a:rPr lang="en-US" altLang="zh-CN" dirty="0" smtClean="0"/>
              <a:t>Windows</a:t>
            </a:r>
            <a:r>
              <a:rPr lang="en-US" altLang="zh-CN" dirty="0"/>
              <a:t>, </a:t>
            </a:r>
            <a:r>
              <a:rPr lang="en-US" altLang="zh-CN" dirty="0" smtClean="0"/>
              <a:t> 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Git-1.9.5-preview20150319.exe</a:t>
            </a:r>
          </a:p>
          <a:p>
            <a:pPr lvl="1"/>
            <a:r>
              <a:rPr lang="en-US" altLang="zh-CN" dirty="0" smtClean="0"/>
              <a:t>Linux,  </a:t>
            </a:r>
            <a:r>
              <a:rPr lang="zh-CN" altLang="en-US" dirty="0"/>
              <a:t>原</a:t>
            </a:r>
            <a:r>
              <a:rPr lang="zh-CN" altLang="en-US" dirty="0" smtClean="0"/>
              <a:t>生有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open-</a:t>
            </a:r>
            <a:r>
              <a:rPr lang="en-US" altLang="zh-CN" dirty="0" err="1" smtClean="0"/>
              <a:t>ssh</a:t>
            </a:r>
            <a:r>
              <a:rPr lang="zh-CN" altLang="en-US" dirty="0"/>
              <a:t>库</a:t>
            </a:r>
            <a:endParaRPr lang="en-US" altLang="zh-CN" dirty="0" smtClean="0"/>
          </a:p>
          <a:p>
            <a:r>
              <a:rPr lang="zh-CN" altLang="en-US" dirty="0" smtClean="0"/>
              <a:t>配置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$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/>
              <a:t>config</a:t>
            </a:r>
            <a:r>
              <a:rPr lang="en-US" altLang="zh-CN" dirty="0"/>
              <a:t> --global user.name </a:t>
            </a:r>
            <a:r>
              <a:rPr lang="en-US" altLang="zh-CN" dirty="0" smtClean="0"/>
              <a:t>‘</a:t>
            </a:r>
            <a:r>
              <a:rPr lang="en-US" altLang="zh-CN" dirty="0" err="1" smtClean="0"/>
              <a:t>zhao.xiaofeng</a:t>
            </a:r>
            <a:r>
              <a:rPr lang="en-US" altLang="zh-CN" dirty="0" smtClean="0"/>
              <a:t>’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/>
              <a:t>$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/>
              <a:t>config</a:t>
            </a:r>
            <a:r>
              <a:rPr lang="en-US" altLang="zh-CN" dirty="0"/>
              <a:t> --global </a:t>
            </a:r>
            <a:r>
              <a:rPr lang="en-US" altLang="zh-CN" dirty="0" err="1"/>
              <a:t>user.email</a:t>
            </a:r>
            <a:r>
              <a:rPr lang="en-US" altLang="zh-CN" dirty="0"/>
              <a:t> </a:t>
            </a:r>
            <a:r>
              <a:rPr lang="en-US" altLang="zh-CN" dirty="0" smtClean="0"/>
              <a:t>‘zhao.xiaofeng@whaley.cn’</a:t>
            </a:r>
          </a:p>
          <a:p>
            <a:r>
              <a:rPr lang="zh-CN" altLang="en-US" dirty="0" smtClean="0"/>
              <a:t>生成</a:t>
            </a:r>
            <a:r>
              <a:rPr lang="en-US" altLang="zh-CN" dirty="0" err="1" smtClean="0"/>
              <a:t>ssh</a:t>
            </a:r>
            <a:r>
              <a:rPr lang="en-US" altLang="zh-CN" dirty="0"/>
              <a:t>-key, </a:t>
            </a:r>
            <a:r>
              <a:rPr lang="en-US" altLang="zh-CN" i="1" u="sng" dirty="0"/>
              <a:t>https://help.github.com/articles/generating-an-ssh-key/</a:t>
            </a:r>
          </a:p>
          <a:p>
            <a:pPr marL="457200" lvl="1" indent="0">
              <a:buNone/>
            </a:pPr>
            <a:r>
              <a:rPr lang="en-US" altLang="zh-CN" dirty="0" smtClean="0"/>
              <a:t>$	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100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初始化及基本操作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init [path]</a:t>
            </a:r>
          </a:p>
          <a:p>
            <a:pPr lvl="1"/>
            <a:r>
              <a:rPr lang="zh-CN" altLang="en-US" dirty="0" smtClean="0"/>
              <a:t>创建一个</a:t>
            </a:r>
            <a:r>
              <a:rPr lang="en-US" altLang="zh-CN" dirty="0" smtClean="0"/>
              <a:t>git repo</a:t>
            </a:r>
          </a:p>
          <a:p>
            <a:pPr lvl="1"/>
            <a:r>
              <a:rPr lang="en-US" altLang="zh-CN" dirty="0" smtClean="0"/>
              <a:t>--bare</a:t>
            </a:r>
            <a:r>
              <a:rPr lang="zh-CN" altLang="en-US" dirty="0" smtClean="0"/>
              <a:t>创建一个无工作目录的纯仓库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可以通过</a:t>
            </a:r>
            <a:r>
              <a:rPr lang="en-US" altLang="zh-CN" dirty="0" smtClean="0"/>
              <a:t>GIT_DIR</a:t>
            </a:r>
            <a:r>
              <a:rPr lang="zh-CN" altLang="en-US" dirty="0" smtClean="0"/>
              <a:t>指定</a:t>
            </a:r>
            <a:r>
              <a:rPr lang="en-US" altLang="zh-CN" dirty="0" smtClean="0"/>
              <a:t>path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add/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[</a:t>
            </a:r>
            <a:r>
              <a:rPr lang="en-US" altLang="zh-CN" dirty="0" err="1" smtClean="0"/>
              <a:t>filepatterns</a:t>
            </a:r>
            <a:r>
              <a:rPr lang="en-US" altLang="zh-CN" dirty="0" smtClean="0"/>
              <a:t>…]</a:t>
            </a:r>
          </a:p>
          <a:p>
            <a:pPr lvl="1"/>
            <a:r>
              <a:rPr lang="zh-CN" altLang="en-US" dirty="0" smtClean="0"/>
              <a:t>将文件</a:t>
            </a:r>
            <a:r>
              <a:rPr lang="en-US" altLang="zh-CN" dirty="0" smtClean="0"/>
              <a:t>/</a:t>
            </a:r>
            <a:r>
              <a:rPr lang="zh-CN" altLang="en-US" dirty="0" smtClean="0"/>
              <a:t>目录提交进</a:t>
            </a:r>
            <a:r>
              <a:rPr lang="en-US" altLang="zh-CN" dirty="0" smtClean="0"/>
              <a:t>stage</a:t>
            </a:r>
          </a:p>
          <a:p>
            <a:pPr lvl="1"/>
            <a:r>
              <a:rPr lang="zh-CN" altLang="en-US" dirty="0" smtClean="0"/>
              <a:t>解决冲突后也应该</a:t>
            </a:r>
            <a:r>
              <a:rPr lang="en-US" altLang="zh-CN" dirty="0" smtClean="0"/>
              <a:t>add</a:t>
            </a:r>
          </a:p>
          <a:p>
            <a:r>
              <a:rPr lang="en-US" altLang="zh-CN" dirty="0" smtClean="0"/>
              <a:t>git commit</a:t>
            </a:r>
          </a:p>
          <a:p>
            <a:pPr lvl="1"/>
            <a:r>
              <a:rPr lang="zh-CN" altLang="en-US" dirty="0" smtClean="0"/>
              <a:t>提交当前</a:t>
            </a:r>
            <a:r>
              <a:rPr lang="en-US" altLang="zh-CN" dirty="0" smtClean="0"/>
              <a:t>stage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-m</a:t>
            </a:r>
            <a:r>
              <a:rPr lang="zh-CN" altLang="en-US" dirty="0" smtClean="0"/>
              <a:t>提交</a:t>
            </a:r>
            <a:r>
              <a:rPr lang="en-US" altLang="zh-CN" dirty="0" smtClean="0"/>
              <a:t>log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—amend </a:t>
            </a:r>
            <a:r>
              <a:rPr lang="zh-CN" altLang="en-US" dirty="0" smtClean="0"/>
              <a:t>集成合并提交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5675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状态、日志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status</a:t>
            </a:r>
          </a:p>
          <a:p>
            <a:pPr lvl="1"/>
            <a:r>
              <a:rPr lang="zh-CN" altLang="en-US" dirty="0" smtClean="0"/>
              <a:t>检查当前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仓库状态，包含是否文件修改、增加及删除等信息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log [&lt;branch&gt;]</a:t>
            </a:r>
          </a:p>
          <a:p>
            <a:pPr lvl="1"/>
            <a:r>
              <a:rPr lang="zh-CN" altLang="en-US" dirty="0" smtClean="0"/>
              <a:t>当前仓库（分支）的提交信息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--patch</a:t>
            </a:r>
            <a:r>
              <a:rPr lang="zh-CN" altLang="en-US" dirty="0" smtClean="0"/>
              <a:t>，可以查看每次提交的</a:t>
            </a:r>
            <a:r>
              <a:rPr lang="en-US" altLang="zh-CN" dirty="0" smtClean="0"/>
              <a:t>patch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--decorate, </a:t>
            </a:r>
            <a:r>
              <a:rPr lang="zh-CN" altLang="en-US" dirty="0" smtClean="0"/>
              <a:t>显示补充的</a:t>
            </a:r>
            <a:r>
              <a:rPr lang="en-US" altLang="zh-CN" dirty="0" smtClean="0"/>
              <a:t>tag</a:t>
            </a:r>
            <a:r>
              <a:rPr lang="zh-CN" altLang="en-US" dirty="0" smtClean="0"/>
              <a:t>相关信息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896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6988</TotalTime>
  <Words>534</Words>
  <Application>Microsoft Office PowerPoint</Application>
  <PresentationFormat>全屏显示(4:3)</PresentationFormat>
  <Paragraphs>119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宋体</vt:lpstr>
      <vt:lpstr>Arial</vt:lpstr>
      <vt:lpstr>Calibri</vt:lpstr>
      <vt:lpstr>Calibri Light</vt:lpstr>
      <vt:lpstr>Wingdings 3</vt:lpstr>
      <vt:lpstr>平面</vt:lpstr>
      <vt:lpstr>Git introduction</vt:lpstr>
      <vt:lpstr>outlines</vt:lpstr>
      <vt:lpstr>Why Git?</vt:lpstr>
      <vt:lpstr>Git VS. SVN</vt:lpstr>
      <vt:lpstr>Git 数据模型</vt:lpstr>
      <vt:lpstr>Using Git: 工作模型</vt:lpstr>
      <vt:lpstr>准备工作</vt:lpstr>
      <vt:lpstr>初始化及基本操作</vt:lpstr>
      <vt:lpstr>状态、日志</vt:lpstr>
      <vt:lpstr>分支、检出</vt:lpstr>
      <vt:lpstr>合并</vt:lpstr>
      <vt:lpstr>Merge 和 Rebase</vt:lpstr>
      <vt:lpstr>Merge</vt:lpstr>
      <vt:lpstr>rebase</vt:lpstr>
      <vt:lpstr>远程操作</vt:lpstr>
      <vt:lpstr>远程操作</vt:lpstr>
      <vt:lpstr>补丁</vt:lpstr>
      <vt:lpstr>其他命令</vt:lpstr>
      <vt:lpstr>分支模型</vt:lpstr>
      <vt:lpstr>演示开始</vt:lpstr>
      <vt:lpstr>Q&amp;A</vt:lpstr>
      <vt:lpstr>End, 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cuibo</dc:creator>
  <cp:lastModifiedBy>ken zhao</cp:lastModifiedBy>
  <cp:revision>1346</cp:revision>
  <dcterms:created xsi:type="dcterms:W3CDTF">2009-09-16T08:13:26Z</dcterms:created>
  <dcterms:modified xsi:type="dcterms:W3CDTF">2016-07-05T07:36:21Z</dcterms:modified>
</cp:coreProperties>
</file>