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6" r:id="rId3"/>
    <p:sldId id="257" r:id="rId4"/>
    <p:sldId id="258" r:id="rId5"/>
    <p:sldId id="277" r:id="rId6"/>
    <p:sldId id="278" r:id="rId7"/>
    <p:sldId id="285" r:id="rId8"/>
    <p:sldId id="261" r:id="rId9"/>
    <p:sldId id="263" r:id="rId10"/>
    <p:sldId id="279" r:id="rId11"/>
    <p:sldId id="282" r:id="rId12"/>
    <p:sldId id="287" r:id="rId13"/>
    <p:sldId id="286" r:id="rId14"/>
    <p:sldId id="280" r:id="rId15"/>
    <p:sldId id="281" r:id="rId16"/>
    <p:sldId id="289" r:id="rId17"/>
    <p:sldId id="288" r:id="rId18"/>
    <p:sldId id="290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56F33A59-17C4-4281-8F6E-1BE85BCBAE08}">
          <p14:sldIdLst>
            <p14:sldId id="256"/>
            <p14:sldId id="26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无标题节" id="{54025E39-0AFE-42B2-A85E-925C5FF3AB01}">
          <p14:sldIdLst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无标题节" id="{D6443DD2-6054-4E83-8FC2-D7666BA86BB1}">
          <p14:sldIdLst>
            <p14:sldId id="274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692" autoAdjust="0"/>
  </p:normalViewPr>
  <p:slideViewPr>
    <p:cSldViewPr snapToGrid="0">
      <p:cViewPr varScale="1">
        <p:scale>
          <a:sx n="70" d="100"/>
          <a:sy n="70" d="100"/>
        </p:scale>
        <p:origin x="-72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5E774-8779-422B-B3D9-F3D72BFEE405}" type="datetimeFigureOut">
              <a:rPr lang="zh-CN" altLang="en-US" smtClean="0"/>
              <a:pPr/>
              <a:t>2016/6/1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0A013-C4C5-43B1-8D06-044ABEF6AD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0A013-C4C5-43B1-8D06-044ABEF6AD9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0A013-C4C5-43B1-8D06-044ABEF6AD9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0A013-C4C5-43B1-8D06-044ABEF6AD9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0A013-C4C5-43B1-8D06-044ABEF6AD9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0A013-C4C5-43B1-8D06-044ABEF6AD9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0A013-C4C5-43B1-8D06-044ABEF6AD9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0A013-C4C5-43B1-8D06-044ABEF6AD9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800" dirty="0" smtClean="0">
                <a:latin typeface="+mj-ea"/>
              </a:rPr>
              <a:t>Jenkins</a:t>
            </a:r>
            <a:r>
              <a:rPr lang="zh-CN" altLang="en-US" sz="8800" dirty="0" smtClean="0">
                <a:latin typeface="+mj-ea"/>
              </a:rPr>
              <a:t>持续集成</a:t>
            </a:r>
            <a:endParaRPr lang="zh-CN" altLang="en-US" sz="8800" b="1" dirty="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87285" y="4483781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                                                                                          </a:t>
            </a:r>
            <a:r>
              <a:rPr lang="zh-CN" altLang="en-US" dirty="0" smtClean="0"/>
              <a:t>陈飞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				2016.06.02							</a:t>
            </a:r>
            <a:r>
              <a:rPr lang="zh-CN" altLang="en-US" dirty="0" smtClean="0"/>
              <a:t>      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1" y="698123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  目录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idx="1"/>
          </p:nvPr>
        </p:nvSpPr>
        <p:spPr bwMode="auto">
          <a:xfrm>
            <a:off x="821872" y="2025894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/>
          <a:p>
            <a:pPr marL="441325" indent="-441325">
              <a:lnSpc>
                <a:spcPct val="200000"/>
              </a:lnSpc>
              <a:buFont typeface="Wingdings" pitchFamily="2" charset="2"/>
              <a:buChar char="n"/>
              <a:defRPr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+mn-ea"/>
                <a:cs typeface="Times New Roman" pitchFamily="18" charset="0"/>
              </a:rPr>
              <a:t>1.jenkins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+mn-ea"/>
                <a:cs typeface="Times New Roman" pitchFamily="18" charset="0"/>
              </a:rPr>
              <a:t>项目介绍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+mn-ea"/>
              <a:cs typeface="Times New Roman" pitchFamily="18" charset="0"/>
            </a:endParaRPr>
          </a:p>
          <a:p>
            <a:pPr marL="441325" indent="-441325">
              <a:lnSpc>
                <a:spcPct val="200000"/>
              </a:lnSpc>
              <a:buFont typeface="Wingdings" pitchFamily="2" charset="2"/>
              <a:buChar char="n"/>
              <a:defRPr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+mn-ea"/>
                <a:cs typeface="Times New Roman" pitchFamily="18" charset="0"/>
              </a:rPr>
              <a:t>2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+mn-ea"/>
                <a:cs typeface="Times New Roman" pitchFamily="18" charset="0"/>
              </a:rPr>
              <a:t>.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+mn-ea"/>
                <a:cs typeface="Times New Roman" pitchFamily="18" charset="0"/>
              </a:rPr>
              <a:t>测试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  <a:latin typeface="+mn-ea"/>
                <a:cs typeface="Times New Roman" pitchFamily="18" charset="0"/>
              </a:rPr>
              <a:t>job</a:t>
            </a:r>
            <a:r>
              <a:rPr lang="zh-CN" altLang="en-US" dirty="0" err="1" smtClean="0">
                <a:solidFill>
                  <a:schemeClr val="bg1">
                    <a:lumMod val="85000"/>
                  </a:schemeClr>
                </a:solidFill>
                <a:latin typeface="+mn-ea"/>
                <a:cs typeface="Times New Roman" pitchFamily="18" charset="0"/>
              </a:rPr>
              <a:t>呈现</a:t>
            </a:r>
            <a:endParaRPr lang="en-US" altLang="zh-CN" dirty="0" err="1" smtClean="0">
              <a:solidFill>
                <a:schemeClr val="bg1">
                  <a:lumMod val="85000"/>
                </a:schemeClr>
              </a:solidFill>
              <a:latin typeface="+mn-ea"/>
              <a:cs typeface="Times New Roman" pitchFamily="18" charset="0"/>
            </a:endParaRPr>
          </a:p>
          <a:p>
            <a:pPr marL="441325" indent="-441325">
              <a:lnSpc>
                <a:spcPct val="200000"/>
              </a:lnSpc>
              <a:buFont typeface="Wingdings" pitchFamily="2" charset="2"/>
              <a:buChar char="n"/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cs typeface="Times New Roman" pitchFamily="18" charset="0"/>
              </a:rPr>
              <a:t>3.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cs typeface="Times New Roman" pitchFamily="18" charset="0"/>
              </a:rPr>
              <a:t>自动构建过程</a:t>
            </a:r>
          </a:p>
          <a:p>
            <a:pPr marL="441325" indent="-441325">
              <a:lnSpc>
                <a:spcPct val="200000"/>
              </a:lnSpc>
              <a:buFont typeface="Wingdings" pitchFamily="2" charset="2"/>
              <a:buChar char="n"/>
              <a:defRPr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+mn-ea"/>
                <a:cs typeface="Times New Roman" pitchFamily="18" charset="0"/>
              </a:rPr>
              <a:t>4. 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+mn-ea"/>
                <a:cs typeface="Times New Roman" pitchFamily="18" charset="0"/>
              </a:rPr>
              <a:t>构建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+mn-ea"/>
                <a:cs typeface="Times New Roman" pitchFamily="18" charset="0"/>
              </a:rPr>
              <a:t>结果输出</a:t>
            </a:r>
            <a:endParaRPr lang="zh-CN" altLang="en-US" dirty="0" smtClean="0">
              <a:solidFill>
                <a:schemeClr val="bg1">
                  <a:lumMod val="85000"/>
                </a:scheme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67524" y="4354020"/>
            <a:ext cx="7559675" cy="720725"/>
          </a:xfrm>
          <a:prstGeom prst="roundRect">
            <a:avLst>
              <a:gd name="adj" fmla="val 6616"/>
            </a:avLst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版本控制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56313" y="1811977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常用的版本控制软件有 </a:t>
            </a:r>
            <a:r>
              <a:rPr lang="en-US" altLang="zh-CN" dirty="0" err="1" smtClean="0"/>
              <a:t>svn,Git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ClearCase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等，自动化项目使用</a:t>
            </a:r>
            <a:r>
              <a:rPr lang="en-US" altLang="zh-CN" dirty="0" smtClean="0"/>
              <a:t>SVN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</a:p>
        </p:txBody>
      </p:sp>
      <p:sp>
        <p:nvSpPr>
          <p:cNvPr id="13" name="流程图: 磁盘 3"/>
          <p:cNvSpPr>
            <a:spLocks noChangeArrowheads="1"/>
          </p:cNvSpPr>
          <p:nvPr/>
        </p:nvSpPr>
        <p:spPr bwMode="auto">
          <a:xfrm>
            <a:off x="1202141" y="2853519"/>
            <a:ext cx="1447800" cy="1066800"/>
          </a:xfrm>
          <a:prstGeom prst="flowChartMagneticDisk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/>
              <a:t>svn</a:t>
            </a:r>
            <a:r>
              <a:rPr lang="zh-CN" altLang="en-US"/>
              <a:t> </a:t>
            </a:r>
            <a:r>
              <a:rPr lang="en-US" altLang="zh-CN"/>
              <a:t>code lib</a:t>
            </a:r>
            <a:endParaRPr lang="zh-CN" altLang="en-US"/>
          </a:p>
        </p:txBody>
      </p:sp>
      <p:sp>
        <p:nvSpPr>
          <p:cNvPr id="14" name="圆角矩形 4"/>
          <p:cNvSpPr>
            <a:spLocks noChangeArrowheads="1"/>
          </p:cNvSpPr>
          <p:nvPr/>
        </p:nvSpPr>
        <p:spPr bwMode="auto">
          <a:xfrm>
            <a:off x="4097741" y="2811437"/>
            <a:ext cx="2362200" cy="1220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300000"/>
              </a:lnSpc>
            </a:pPr>
            <a:r>
              <a:rPr lang="en-US" altLang="zh-CN"/>
              <a:t>jenkins</a:t>
            </a:r>
            <a:r>
              <a:rPr lang="zh-CN" altLang="en-US"/>
              <a:t> </a:t>
            </a:r>
            <a:r>
              <a:rPr lang="en-US" altLang="zh-CN"/>
              <a:t>server</a:t>
            </a:r>
            <a:endParaRPr lang="zh-CN" altLang="en-US"/>
          </a:p>
        </p:txBody>
      </p:sp>
      <p:sp>
        <p:nvSpPr>
          <p:cNvPr id="15" name="上下箭头 5"/>
          <p:cNvSpPr>
            <a:spLocks noChangeArrowheads="1"/>
          </p:cNvSpPr>
          <p:nvPr/>
        </p:nvSpPr>
        <p:spPr bwMode="auto">
          <a:xfrm>
            <a:off x="5088341" y="4148919"/>
            <a:ext cx="457200" cy="1066800"/>
          </a:xfrm>
          <a:prstGeom prst="upDown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6" name="单圆角矩形 15"/>
          <p:cNvSpPr/>
          <p:nvPr/>
        </p:nvSpPr>
        <p:spPr bwMode="auto">
          <a:xfrm>
            <a:off x="4173941" y="5291919"/>
            <a:ext cx="2362200" cy="1066800"/>
          </a:xfrm>
          <a:prstGeom prst="round1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300000"/>
              </a:lnSpc>
            </a:pPr>
            <a:r>
              <a:rPr lang="en-US" altLang="zh-CN"/>
              <a:t>workspace</a:t>
            </a:r>
            <a:endParaRPr lang="zh-CN" altLang="en-US"/>
          </a:p>
        </p:txBody>
      </p:sp>
      <p:sp>
        <p:nvSpPr>
          <p:cNvPr id="17" name="右箭头 7"/>
          <p:cNvSpPr>
            <a:spLocks noChangeArrowheads="1"/>
          </p:cNvSpPr>
          <p:nvPr/>
        </p:nvSpPr>
        <p:spPr bwMode="auto">
          <a:xfrm>
            <a:off x="2802341" y="3158319"/>
            <a:ext cx="11430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自动构建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Robotium</a:t>
            </a:r>
            <a:r>
              <a:rPr lang="zh-CN" altLang="en-US" dirty="0" smtClean="0"/>
              <a:t>版本的构建过程：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</a:p>
        </p:txBody>
      </p:sp>
      <p:sp>
        <p:nvSpPr>
          <p:cNvPr id="4" name="流程图: 磁盘 3"/>
          <p:cNvSpPr>
            <a:spLocks noChangeArrowheads="1"/>
          </p:cNvSpPr>
          <p:nvPr/>
        </p:nvSpPr>
        <p:spPr bwMode="auto">
          <a:xfrm>
            <a:off x="956481" y="2947916"/>
            <a:ext cx="1295400" cy="838200"/>
          </a:xfrm>
          <a:prstGeom prst="flowChartMagneticDisk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1600"/>
              <a:t>svn</a:t>
            </a:r>
            <a:r>
              <a:rPr lang="zh-CN" altLang="en-US" sz="1600"/>
              <a:t> </a:t>
            </a:r>
            <a:r>
              <a:rPr lang="en-US" altLang="zh-CN" sz="1600"/>
              <a:t>code lib</a:t>
            </a:r>
            <a:endParaRPr lang="zh-CN" altLang="en-US" sz="1600"/>
          </a:p>
        </p:txBody>
      </p:sp>
      <p:sp>
        <p:nvSpPr>
          <p:cNvPr id="6" name="圆角矩形 4"/>
          <p:cNvSpPr>
            <a:spLocks noChangeArrowheads="1"/>
          </p:cNvSpPr>
          <p:nvPr/>
        </p:nvSpPr>
        <p:spPr bwMode="auto">
          <a:xfrm>
            <a:off x="3013881" y="2871716"/>
            <a:ext cx="1676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300000"/>
              </a:lnSpc>
            </a:pPr>
            <a:r>
              <a:rPr lang="en-US" altLang="zh-CN" sz="1400"/>
              <a:t>jenkins</a:t>
            </a:r>
            <a:r>
              <a:rPr lang="zh-CN" altLang="en-US" sz="1400"/>
              <a:t> </a:t>
            </a:r>
            <a:r>
              <a:rPr lang="en-US" altLang="zh-CN" sz="1400"/>
              <a:t>server</a:t>
            </a:r>
            <a:endParaRPr lang="zh-CN" altLang="en-US" sz="1400"/>
          </a:p>
        </p:txBody>
      </p:sp>
      <p:sp>
        <p:nvSpPr>
          <p:cNvPr id="7" name="上下箭头 5"/>
          <p:cNvSpPr>
            <a:spLocks noChangeArrowheads="1"/>
          </p:cNvSpPr>
          <p:nvPr/>
        </p:nvSpPr>
        <p:spPr bwMode="auto">
          <a:xfrm>
            <a:off x="3775881" y="3862316"/>
            <a:ext cx="304800" cy="6096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8" name="单圆角矩形 7"/>
          <p:cNvSpPr/>
          <p:nvPr/>
        </p:nvSpPr>
        <p:spPr bwMode="auto">
          <a:xfrm>
            <a:off x="3090081" y="4548116"/>
            <a:ext cx="1676400" cy="762000"/>
          </a:xfrm>
          <a:prstGeom prst="round1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200000"/>
              </a:lnSpc>
            </a:pPr>
            <a:r>
              <a:rPr lang="en-US" altLang="zh-CN" sz="1400"/>
              <a:t>workspace</a:t>
            </a:r>
            <a:endParaRPr lang="zh-CN" altLang="en-US" sz="1400"/>
          </a:p>
        </p:txBody>
      </p:sp>
      <p:sp>
        <p:nvSpPr>
          <p:cNvPr id="9" name="右箭头 7"/>
          <p:cNvSpPr>
            <a:spLocks noChangeArrowheads="1"/>
          </p:cNvSpPr>
          <p:nvPr/>
        </p:nvSpPr>
        <p:spPr bwMode="auto">
          <a:xfrm>
            <a:off x="2328081" y="3176516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0" name="右箭头 8"/>
          <p:cNvSpPr>
            <a:spLocks noChangeArrowheads="1"/>
          </p:cNvSpPr>
          <p:nvPr/>
        </p:nvSpPr>
        <p:spPr bwMode="auto">
          <a:xfrm>
            <a:off x="4766481" y="3176516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1" name="矩形 9"/>
          <p:cNvSpPr>
            <a:spLocks noChangeArrowheads="1"/>
          </p:cNvSpPr>
          <p:nvPr/>
        </p:nvSpPr>
        <p:spPr bwMode="auto">
          <a:xfrm>
            <a:off x="5452281" y="2871716"/>
            <a:ext cx="1600200" cy="1828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1400">
                <a:solidFill>
                  <a:srgbClr val="FF0000"/>
                </a:solidFill>
              </a:rPr>
              <a:t>build</a:t>
            </a:r>
          </a:p>
          <a:p>
            <a:pPr eaLnBrk="0" hangingPunct="0"/>
            <a:endParaRPr lang="en-US" altLang="zh-CN" sz="1400"/>
          </a:p>
          <a:p>
            <a:pPr eaLnBrk="0" hangingPunct="0"/>
            <a:r>
              <a:rPr lang="en-US" altLang="zh-CN" sz="1400"/>
              <a:t>init</a:t>
            </a:r>
          </a:p>
          <a:p>
            <a:pPr eaLnBrk="0" hangingPunct="0"/>
            <a:r>
              <a:rPr lang="en-US" altLang="zh-CN" sz="1400"/>
              <a:t>clean</a:t>
            </a:r>
          </a:p>
          <a:p>
            <a:pPr eaLnBrk="0" hangingPunct="0"/>
            <a:r>
              <a:rPr lang="en-US" altLang="zh-CN" sz="1400"/>
              <a:t>compile</a:t>
            </a:r>
          </a:p>
          <a:p>
            <a:pPr eaLnBrk="0" hangingPunct="0"/>
            <a:r>
              <a:rPr lang="en-US" altLang="zh-CN" sz="1400"/>
              <a:t>runtest</a:t>
            </a:r>
          </a:p>
          <a:p>
            <a:pPr eaLnBrk="0" hangingPunct="0"/>
            <a:r>
              <a:rPr lang="en-US" altLang="zh-CN" sz="1400"/>
              <a:t>adb pull ././junit-report</a:t>
            </a:r>
          </a:p>
          <a:p>
            <a:pPr eaLnBrk="0" hangingPunct="0"/>
            <a:endParaRPr lang="zh-CN" altLang="en-US" sz="140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357281" y="2871716"/>
            <a:ext cx="1600200" cy="1828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1400">
                <a:solidFill>
                  <a:srgbClr val="FF0000"/>
                </a:solidFill>
              </a:rPr>
              <a:t>after build</a:t>
            </a:r>
          </a:p>
          <a:p>
            <a:pPr eaLnBrk="0" hangingPunct="0"/>
            <a:endParaRPr lang="en-US" altLang="zh-CN" sz="1400"/>
          </a:p>
          <a:p>
            <a:pPr eaLnBrk="0" hangingPunct="0"/>
            <a:r>
              <a:rPr lang="en-US" altLang="zh-CN" sz="1400"/>
              <a:t>junit-report  show</a:t>
            </a:r>
          </a:p>
          <a:p>
            <a:pPr eaLnBrk="0" hangingPunct="0"/>
            <a:r>
              <a:rPr lang="en-US" altLang="zh-CN" sz="1400"/>
              <a:t>log view</a:t>
            </a:r>
          </a:p>
          <a:p>
            <a:pPr eaLnBrk="0" hangingPunct="0"/>
            <a:r>
              <a:rPr lang="en-US" altLang="zh-CN" sz="1400"/>
              <a:t>send mail</a:t>
            </a:r>
          </a:p>
          <a:p>
            <a:pPr eaLnBrk="0" hangingPunct="0"/>
            <a:endParaRPr lang="en-US" altLang="zh-CN" sz="1400"/>
          </a:p>
          <a:p>
            <a:pPr eaLnBrk="0" hangingPunct="0"/>
            <a:endParaRPr lang="zh-CN" altLang="en-US" sz="1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自动构建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RobotFramework</a:t>
            </a:r>
            <a:r>
              <a:rPr lang="zh-CN" altLang="en-US" dirty="0" smtClean="0"/>
              <a:t>版本的构建过程：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</a:p>
        </p:txBody>
      </p:sp>
      <p:sp>
        <p:nvSpPr>
          <p:cNvPr id="13" name="流程图: 磁盘 3"/>
          <p:cNvSpPr>
            <a:spLocks noChangeArrowheads="1"/>
          </p:cNvSpPr>
          <p:nvPr/>
        </p:nvSpPr>
        <p:spPr bwMode="auto">
          <a:xfrm>
            <a:off x="975815" y="2994546"/>
            <a:ext cx="1295400" cy="914400"/>
          </a:xfrm>
          <a:prstGeom prst="flowChartMagneticDisk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1600"/>
              <a:t>svn</a:t>
            </a:r>
            <a:r>
              <a:rPr lang="zh-CN" altLang="en-US" sz="1600"/>
              <a:t> </a:t>
            </a:r>
            <a:r>
              <a:rPr lang="en-US" altLang="zh-CN" sz="1600"/>
              <a:t>code lib</a:t>
            </a:r>
            <a:endParaRPr lang="zh-CN" altLang="en-US" sz="1600"/>
          </a:p>
        </p:txBody>
      </p:sp>
      <p:sp>
        <p:nvSpPr>
          <p:cNvPr id="14" name="圆角矩形 4"/>
          <p:cNvSpPr>
            <a:spLocks noChangeArrowheads="1"/>
          </p:cNvSpPr>
          <p:nvPr/>
        </p:nvSpPr>
        <p:spPr bwMode="auto">
          <a:xfrm>
            <a:off x="3033215" y="2994546"/>
            <a:ext cx="1676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300000"/>
              </a:lnSpc>
            </a:pPr>
            <a:r>
              <a:rPr lang="en-US" altLang="zh-CN" sz="1400"/>
              <a:t>jenkins</a:t>
            </a:r>
            <a:r>
              <a:rPr lang="zh-CN" altLang="en-US" sz="1400"/>
              <a:t> </a:t>
            </a:r>
            <a:r>
              <a:rPr lang="en-US" altLang="zh-CN" sz="1400"/>
              <a:t>server</a:t>
            </a:r>
            <a:endParaRPr lang="zh-CN" altLang="en-US" sz="1400"/>
          </a:p>
        </p:txBody>
      </p:sp>
      <p:sp>
        <p:nvSpPr>
          <p:cNvPr id="15" name="上下箭头 5"/>
          <p:cNvSpPr>
            <a:spLocks noChangeArrowheads="1"/>
          </p:cNvSpPr>
          <p:nvPr/>
        </p:nvSpPr>
        <p:spPr bwMode="auto">
          <a:xfrm>
            <a:off x="3719015" y="3985146"/>
            <a:ext cx="304800" cy="6096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6" name="单圆角矩形 15"/>
          <p:cNvSpPr/>
          <p:nvPr/>
        </p:nvSpPr>
        <p:spPr bwMode="auto">
          <a:xfrm>
            <a:off x="3109415" y="4670946"/>
            <a:ext cx="1676400" cy="838200"/>
          </a:xfrm>
          <a:prstGeom prst="round1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200000"/>
              </a:lnSpc>
            </a:pPr>
            <a:r>
              <a:rPr lang="en-US" altLang="zh-CN" sz="1400"/>
              <a:t>workspace</a:t>
            </a:r>
            <a:endParaRPr lang="zh-CN" altLang="en-US" sz="1400"/>
          </a:p>
        </p:txBody>
      </p:sp>
      <p:sp>
        <p:nvSpPr>
          <p:cNvPr id="17" name="右箭头 7"/>
          <p:cNvSpPr>
            <a:spLocks noChangeArrowheads="1"/>
          </p:cNvSpPr>
          <p:nvPr/>
        </p:nvSpPr>
        <p:spPr bwMode="auto">
          <a:xfrm>
            <a:off x="2347415" y="3375546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8" name="右箭头 8"/>
          <p:cNvSpPr>
            <a:spLocks noChangeArrowheads="1"/>
          </p:cNvSpPr>
          <p:nvPr/>
        </p:nvSpPr>
        <p:spPr bwMode="auto">
          <a:xfrm>
            <a:off x="4862015" y="3299346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9" name="矩形 9"/>
          <p:cNvSpPr>
            <a:spLocks noChangeArrowheads="1"/>
          </p:cNvSpPr>
          <p:nvPr/>
        </p:nvSpPr>
        <p:spPr bwMode="auto">
          <a:xfrm>
            <a:off x="5547815" y="2994546"/>
            <a:ext cx="1600200" cy="1828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1400">
                <a:solidFill>
                  <a:srgbClr val="FF0000"/>
                </a:solidFill>
              </a:rPr>
              <a:t>build</a:t>
            </a:r>
          </a:p>
          <a:p>
            <a:pPr eaLnBrk="0" hangingPunct="0"/>
            <a:endParaRPr lang="en-US" altLang="zh-CN" sz="1400"/>
          </a:p>
          <a:p>
            <a:pPr eaLnBrk="0" hangingPunct="0"/>
            <a:r>
              <a:rPr lang="en-US" altLang="zh-CN" sz="1400"/>
              <a:t>android shell</a:t>
            </a:r>
          </a:p>
          <a:p>
            <a:pPr eaLnBrk="0" hangingPunct="0"/>
            <a:endParaRPr lang="en-US" altLang="zh-CN" sz="1400"/>
          </a:p>
          <a:p>
            <a:pPr eaLnBrk="0" hangingPunct="0"/>
            <a:endParaRPr lang="zh-CN" altLang="en-US" sz="1400"/>
          </a:p>
        </p:txBody>
      </p:sp>
      <p:sp>
        <p:nvSpPr>
          <p:cNvPr id="20" name="矩形 11"/>
          <p:cNvSpPr>
            <a:spLocks noChangeArrowheads="1"/>
          </p:cNvSpPr>
          <p:nvPr/>
        </p:nvSpPr>
        <p:spPr bwMode="auto">
          <a:xfrm>
            <a:off x="7452815" y="2994546"/>
            <a:ext cx="1600200" cy="1828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1400">
                <a:solidFill>
                  <a:srgbClr val="FF0000"/>
                </a:solidFill>
              </a:rPr>
              <a:t>after build</a:t>
            </a:r>
          </a:p>
          <a:p>
            <a:pPr eaLnBrk="0" hangingPunct="0"/>
            <a:endParaRPr lang="en-US" altLang="zh-CN" sz="1400"/>
          </a:p>
          <a:p>
            <a:pPr eaLnBrk="0" hangingPunct="0"/>
            <a:r>
              <a:rPr lang="en-US" altLang="zh-CN" sz="1400"/>
              <a:t>robot result show</a:t>
            </a:r>
          </a:p>
          <a:p>
            <a:pPr eaLnBrk="0" hangingPunct="0"/>
            <a:r>
              <a:rPr lang="en-US" altLang="zh-CN" sz="1400"/>
              <a:t>log view</a:t>
            </a:r>
          </a:p>
          <a:p>
            <a:pPr eaLnBrk="0" hangingPunct="0"/>
            <a:r>
              <a:rPr lang="en-US" altLang="zh-CN" sz="1400"/>
              <a:t>send mail</a:t>
            </a:r>
          </a:p>
          <a:p>
            <a:pPr eaLnBrk="0" hangingPunct="0"/>
            <a:endParaRPr lang="en-US" altLang="zh-CN" sz="1400"/>
          </a:p>
          <a:p>
            <a:pPr eaLnBrk="0" hangingPunct="0"/>
            <a:endParaRPr lang="zh-CN" altLang="en-US" sz="1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1" y="698123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  目录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idx="1"/>
          </p:nvPr>
        </p:nvSpPr>
        <p:spPr bwMode="auto">
          <a:xfrm>
            <a:off x="821872" y="2025894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/>
          <a:p>
            <a:pPr marL="441325" indent="-441325">
              <a:lnSpc>
                <a:spcPct val="200000"/>
              </a:lnSpc>
              <a:buFont typeface="Wingdings" pitchFamily="2" charset="2"/>
              <a:buChar char="n"/>
              <a:defRPr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+mn-ea"/>
                <a:cs typeface="Times New Roman" pitchFamily="18" charset="0"/>
              </a:rPr>
              <a:t>1.jenkins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+mn-ea"/>
                <a:cs typeface="Times New Roman" pitchFamily="18" charset="0"/>
              </a:rPr>
              <a:t>项目介绍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+mn-ea"/>
              <a:cs typeface="Times New Roman" pitchFamily="18" charset="0"/>
            </a:endParaRPr>
          </a:p>
          <a:p>
            <a:pPr marL="441325" indent="-441325">
              <a:lnSpc>
                <a:spcPct val="200000"/>
              </a:lnSpc>
              <a:buFont typeface="Wingdings" pitchFamily="2" charset="2"/>
              <a:buChar char="n"/>
              <a:defRPr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+mn-ea"/>
                <a:cs typeface="Times New Roman" pitchFamily="18" charset="0"/>
              </a:rPr>
              <a:t>2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+mn-ea"/>
                <a:cs typeface="Times New Roman" pitchFamily="18" charset="0"/>
              </a:rPr>
              <a:t>.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+mn-ea"/>
                <a:cs typeface="Times New Roman" pitchFamily="18" charset="0"/>
              </a:rPr>
              <a:t>测试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  <a:latin typeface="+mn-ea"/>
                <a:cs typeface="Times New Roman" pitchFamily="18" charset="0"/>
              </a:rPr>
              <a:t>job</a:t>
            </a:r>
            <a:r>
              <a:rPr lang="zh-CN" altLang="en-US" dirty="0" err="1" smtClean="0">
                <a:solidFill>
                  <a:schemeClr val="bg1">
                    <a:lumMod val="85000"/>
                  </a:schemeClr>
                </a:solidFill>
                <a:latin typeface="+mn-ea"/>
                <a:cs typeface="Times New Roman" pitchFamily="18" charset="0"/>
              </a:rPr>
              <a:t>呈现</a:t>
            </a:r>
            <a:endParaRPr lang="en-US" altLang="zh-CN" dirty="0" err="1" smtClean="0">
              <a:solidFill>
                <a:schemeClr val="bg1">
                  <a:lumMod val="85000"/>
                </a:schemeClr>
              </a:solidFill>
              <a:latin typeface="+mn-ea"/>
              <a:cs typeface="Times New Roman" pitchFamily="18" charset="0"/>
            </a:endParaRPr>
          </a:p>
          <a:p>
            <a:pPr marL="441325" indent="-441325">
              <a:lnSpc>
                <a:spcPct val="200000"/>
              </a:lnSpc>
              <a:buFont typeface="Wingdings" pitchFamily="2" charset="2"/>
              <a:buChar char="n"/>
              <a:defRPr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+mn-ea"/>
                <a:cs typeface="Times New Roman" pitchFamily="18" charset="0"/>
              </a:rPr>
              <a:t>3.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+mn-ea"/>
                <a:cs typeface="Times New Roman" pitchFamily="18" charset="0"/>
              </a:rPr>
              <a:t>自动构建过程</a:t>
            </a:r>
          </a:p>
          <a:p>
            <a:pPr marL="441325" indent="-441325">
              <a:lnSpc>
                <a:spcPct val="200000"/>
              </a:lnSpc>
              <a:buFont typeface="Wingdings" pitchFamily="2" charset="2"/>
              <a:buChar char="n"/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cs typeface="Times New Roman" pitchFamily="18" charset="0"/>
              </a:rPr>
              <a:t>4. 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cs typeface="Times New Roman" pitchFamily="18" charset="0"/>
              </a:rPr>
              <a:t>构建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cs typeface="Times New Roman" pitchFamily="18" charset="0"/>
              </a:rPr>
              <a:t>结果输出</a:t>
            </a:r>
            <a:endParaRPr lang="zh-CN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cs typeface="Times New Roman" pitchFamily="18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94819" y="5323011"/>
            <a:ext cx="7559675" cy="720725"/>
          </a:xfrm>
          <a:prstGeom prst="roundRect">
            <a:avLst>
              <a:gd name="adj" fmla="val 6616"/>
            </a:avLst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RF</a:t>
            </a:r>
            <a:r>
              <a:rPr lang="zh-CN" altLang="en-US" dirty="0" smtClean="0"/>
              <a:t>测试结果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110" y="1992573"/>
            <a:ext cx="7809149" cy="4455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邮件通知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462" y="1912251"/>
            <a:ext cx="10540123" cy="443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扩展：</a:t>
            </a:r>
            <a:r>
              <a:rPr lang="en-US" altLang="zh-CN" dirty="0" err="1" smtClean="0">
                <a:latin typeface="+mj-ea"/>
              </a:rPr>
              <a:t>jenkins</a:t>
            </a:r>
            <a:r>
              <a:rPr lang="zh-CN" altLang="en-US" dirty="0" smtClean="0"/>
              <a:t>的任务分发</a:t>
            </a:r>
            <a:endParaRPr lang="zh-CN" altLang="en-US" dirty="0"/>
          </a:p>
        </p:txBody>
      </p:sp>
      <p:sp>
        <p:nvSpPr>
          <p:cNvPr id="4" name="圆角矩形 4"/>
          <p:cNvSpPr>
            <a:spLocks noChangeArrowheads="1"/>
          </p:cNvSpPr>
          <p:nvPr/>
        </p:nvSpPr>
        <p:spPr bwMode="auto">
          <a:xfrm>
            <a:off x="921224" y="2638567"/>
            <a:ext cx="15240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250000"/>
              </a:lnSpc>
            </a:pPr>
            <a:r>
              <a:rPr lang="en-US" altLang="zh-CN" sz="1400"/>
              <a:t>master</a:t>
            </a:r>
            <a:endParaRPr lang="zh-CN" altLang="en-US" sz="1400"/>
          </a:p>
        </p:txBody>
      </p:sp>
      <p:sp>
        <p:nvSpPr>
          <p:cNvPr id="5" name="矩形 9"/>
          <p:cNvSpPr>
            <a:spLocks noChangeArrowheads="1"/>
          </p:cNvSpPr>
          <p:nvPr/>
        </p:nvSpPr>
        <p:spPr bwMode="auto">
          <a:xfrm>
            <a:off x="3359624" y="1800367"/>
            <a:ext cx="1828800" cy="762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1400">
                <a:solidFill>
                  <a:srgbClr val="FF0000"/>
                </a:solidFill>
              </a:rPr>
              <a:t>Node</a:t>
            </a:r>
          </a:p>
          <a:p>
            <a:pPr eaLnBrk="0" hangingPunct="0"/>
            <a:endParaRPr lang="en-US" altLang="zh-CN" sz="1400">
              <a:solidFill>
                <a:srgbClr val="FF0000"/>
              </a:solidFill>
            </a:endParaRPr>
          </a:p>
          <a:p>
            <a:pPr eaLnBrk="0" hangingPunct="0"/>
            <a:r>
              <a:rPr lang="en-US" altLang="zh-CN" sz="1400"/>
              <a:t>slave 192.168.1.105</a:t>
            </a:r>
          </a:p>
          <a:p>
            <a:pPr eaLnBrk="0" hangingPunct="0"/>
            <a:endParaRPr lang="zh-CN" altLang="en-US" sz="1400"/>
          </a:p>
        </p:txBody>
      </p:sp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3359624" y="2943367"/>
            <a:ext cx="1828800" cy="762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1400">
                <a:solidFill>
                  <a:srgbClr val="FF0000"/>
                </a:solidFill>
              </a:rPr>
              <a:t>Node</a:t>
            </a:r>
          </a:p>
          <a:p>
            <a:pPr eaLnBrk="0" hangingPunct="0"/>
            <a:endParaRPr lang="en-US" altLang="zh-CN" sz="1400">
              <a:solidFill>
                <a:srgbClr val="FF0000"/>
              </a:solidFill>
            </a:endParaRPr>
          </a:p>
          <a:p>
            <a:pPr eaLnBrk="0" hangingPunct="0"/>
            <a:r>
              <a:rPr lang="en-US" altLang="zh-CN" sz="1400"/>
              <a:t>slave 192.168.1.110</a:t>
            </a:r>
          </a:p>
          <a:p>
            <a:pPr eaLnBrk="0" hangingPunct="0"/>
            <a:endParaRPr lang="zh-CN" altLang="en-US" sz="1400"/>
          </a:p>
        </p:txBody>
      </p:sp>
      <p:sp>
        <p:nvSpPr>
          <p:cNvPr id="7" name="矩形 16"/>
          <p:cNvSpPr>
            <a:spLocks noChangeArrowheads="1"/>
          </p:cNvSpPr>
          <p:nvPr/>
        </p:nvSpPr>
        <p:spPr bwMode="auto">
          <a:xfrm>
            <a:off x="3359624" y="4086367"/>
            <a:ext cx="1828800" cy="762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1400">
                <a:solidFill>
                  <a:srgbClr val="FF0000"/>
                </a:solidFill>
              </a:rPr>
              <a:t>Node</a:t>
            </a:r>
          </a:p>
          <a:p>
            <a:pPr eaLnBrk="0" hangingPunct="0"/>
            <a:endParaRPr lang="en-US" altLang="zh-CN" sz="1400">
              <a:solidFill>
                <a:srgbClr val="FF0000"/>
              </a:solidFill>
            </a:endParaRPr>
          </a:p>
          <a:p>
            <a:pPr eaLnBrk="0" hangingPunct="0"/>
            <a:r>
              <a:rPr lang="en-US" altLang="zh-CN" sz="1400"/>
              <a:t>slave 192.168.1.124</a:t>
            </a:r>
          </a:p>
          <a:p>
            <a:pPr eaLnBrk="0" hangingPunct="0"/>
            <a:endParaRPr lang="zh-CN" altLang="en-US" sz="1400"/>
          </a:p>
        </p:txBody>
      </p:sp>
      <p:sp>
        <p:nvSpPr>
          <p:cNvPr id="8" name="矩形 17"/>
          <p:cNvSpPr>
            <a:spLocks noChangeArrowheads="1"/>
          </p:cNvSpPr>
          <p:nvPr/>
        </p:nvSpPr>
        <p:spPr bwMode="auto">
          <a:xfrm>
            <a:off x="5950424" y="1647967"/>
            <a:ext cx="16764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1400"/>
              <a:t>Hisense tv</a:t>
            </a:r>
          </a:p>
          <a:p>
            <a:pPr eaLnBrk="0" hangingPunct="0"/>
            <a:endParaRPr lang="zh-CN" altLang="en-US" sz="1400"/>
          </a:p>
        </p:txBody>
      </p:sp>
      <p:sp>
        <p:nvSpPr>
          <p:cNvPr id="9" name="矩形 18"/>
          <p:cNvSpPr>
            <a:spLocks noChangeArrowheads="1"/>
          </p:cNvSpPr>
          <p:nvPr/>
        </p:nvSpPr>
        <p:spPr bwMode="auto">
          <a:xfrm>
            <a:off x="5950424" y="2028967"/>
            <a:ext cx="16764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1400"/>
              <a:t>Konka tv</a:t>
            </a:r>
          </a:p>
          <a:p>
            <a:pPr eaLnBrk="0" hangingPunct="0"/>
            <a:endParaRPr lang="zh-CN" altLang="en-US" sz="1400"/>
          </a:p>
        </p:txBody>
      </p:sp>
      <p:sp>
        <p:nvSpPr>
          <p:cNvPr id="10" name="矩形 19"/>
          <p:cNvSpPr>
            <a:spLocks noChangeArrowheads="1"/>
          </p:cNvSpPr>
          <p:nvPr/>
        </p:nvSpPr>
        <p:spPr bwMode="auto">
          <a:xfrm>
            <a:off x="5950424" y="2409967"/>
            <a:ext cx="16764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1400"/>
              <a:t>TCL tv</a:t>
            </a:r>
          </a:p>
          <a:p>
            <a:pPr eaLnBrk="0" hangingPunct="0"/>
            <a:endParaRPr lang="zh-CN" altLang="en-US" sz="1400"/>
          </a:p>
        </p:txBody>
      </p:sp>
      <p:sp>
        <p:nvSpPr>
          <p:cNvPr id="11" name="矩形 20"/>
          <p:cNvSpPr>
            <a:spLocks noChangeArrowheads="1"/>
          </p:cNvSpPr>
          <p:nvPr/>
        </p:nvSpPr>
        <p:spPr bwMode="auto">
          <a:xfrm>
            <a:off x="5950424" y="2790967"/>
            <a:ext cx="16764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1400"/>
              <a:t>…</a:t>
            </a:r>
          </a:p>
          <a:p>
            <a:pPr eaLnBrk="0" hangingPunct="0"/>
            <a:endParaRPr lang="zh-CN" altLang="en-US" sz="1400"/>
          </a:p>
        </p:txBody>
      </p:sp>
      <p:sp>
        <p:nvSpPr>
          <p:cNvPr id="12" name="矩形 21"/>
          <p:cNvSpPr>
            <a:spLocks noChangeArrowheads="1"/>
          </p:cNvSpPr>
          <p:nvPr/>
        </p:nvSpPr>
        <p:spPr bwMode="auto">
          <a:xfrm>
            <a:off x="5950424" y="3171967"/>
            <a:ext cx="16764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1400"/>
              <a:t>…</a:t>
            </a:r>
          </a:p>
          <a:p>
            <a:pPr eaLnBrk="0" hangingPunct="0"/>
            <a:endParaRPr lang="zh-CN" altLang="en-US" sz="1400"/>
          </a:p>
        </p:txBody>
      </p:sp>
      <p:sp>
        <p:nvSpPr>
          <p:cNvPr id="13" name="矩形 22"/>
          <p:cNvSpPr>
            <a:spLocks noChangeArrowheads="1"/>
          </p:cNvSpPr>
          <p:nvPr/>
        </p:nvSpPr>
        <p:spPr bwMode="auto">
          <a:xfrm>
            <a:off x="5950424" y="3552967"/>
            <a:ext cx="16764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1400"/>
              <a:t>…</a:t>
            </a:r>
          </a:p>
          <a:p>
            <a:pPr eaLnBrk="0" hangingPunct="0"/>
            <a:endParaRPr lang="zh-CN" altLang="en-US" sz="1400"/>
          </a:p>
        </p:txBody>
      </p:sp>
      <p:sp>
        <p:nvSpPr>
          <p:cNvPr id="14" name="矩形 23"/>
          <p:cNvSpPr>
            <a:spLocks noChangeArrowheads="1"/>
          </p:cNvSpPr>
          <p:nvPr/>
        </p:nvSpPr>
        <p:spPr bwMode="auto">
          <a:xfrm>
            <a:off x="5950424" y="3933967"/>
            <a:ext cx="16764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1400"/>
              <a:t>…</a:t>
            </a:r>
          </a:p>
          <a:p>
            <a:pPr eaLnBrk="0" hangingPunct="0"/>
            <a:endParaRPr lang="zh-CN" altLang="en-US" sz="1400"/>
          </a:p>
        </p:txBody>
      </p:sp>
      <p:sp>
        <p:nvSpPr>
          <p:cNvPr id="15" name="矩形 24"/>
          <p:cNvSpPr>
            <a:spLocks noChangeArrowheads="1"/>
          </p:cNvSpPr>
          <p:nvPr/>
        </p:nvSpPr>
        <p:spPr bwMode="auto">
          <a:xfrm>
            <a:off x="5950424" y="4314967"/>
            <a:ext cx="16764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1400"/>
              <a:t>…</a:t>
            </a:r>
          </a:p>
          <a:p>
            <a:pPr eaLnBrk="0" hangingPunct="0"/>
            <a:endParaRPr lang="zh-CN" altLang="en-US" sz="1400"/>
          </a:p>
        </p:txBody>
      </p:sp>
      <p:sp>
        <p:nvSpPr>
          <p:cNvPr id="16" name="矩形 25"/>
          <p:cNvSpPr>
            <a:spLocks noChangeArrowheads="1"/>
          </p:cNvSpPr>
          <p:nvPr/>
        </p:nvSpPr>
        <p:spPr bwMode="auto">
          <a:xfrm>
            <a:off x="5950424" y="4695967"/>
            <a:ext cx="16764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1400"/>
              <a:t>…</a:t>
            </a:r>
          </a:p>
          <a:p>
            <a:pPr eaLnBrk="0" hangingPunct="0"/>
            <a:endParaRPr lang="zh-CN" altLang="en-US" sz="1400"/>
          </a:p>
        </p:txBody>
      </p:sp>
      <p:cxnSp>
        <p:nvCxnSpPr>
          <p:cNvPr id="17" name="直接箭头连接符 27"/>
          <p:cNvCxnSpPr>
            <a:cxnSpLocks noChangeShapeType="1"/>
            <a:stCxn id="4" idx="3"/>
            <a:endCxn id="5" idx="1"/>
          </p:cNvCxnSpPr>
          <p:nvPr/>
        </p:nvCxnSpPr>
        <p:spPr bwMode="auto">
          <a:xfrm flipV="1">
            <a:off x="2445224" y="2181367"/>
            <a:ext cx="9144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" name="直接箭头连接符 29"/>
          <p:cNvCxnSpPr>
            <a:cxnSpLocks noChangeShapeType="1"/>
            <a:stCxn id="4" idx="3"/>
            <a:endCxn id="6" idx="1"/>
          </p:cNvCxnSpPr>
          <p:nvPr/>
        </p:nvCxnSpPr>
        <p:spPr bwMode="auto">
          <a:xfrm>
            <a:off x="2445224" y="3095767"/>
            <a:ext cx="9144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" name="直接箭头连接符 31"/>
          <p:cNvCxnSpPr>
            <a:cxnSpLocks noChangeShapeType="1"/>
            <a:stCxn id="4" idx="3"/>
            <a:endCxn id="7" idx="1"/>
          </p:cNvCxnSpPr>
          <p:nvPr/>
        </p:nvCxnSpPr>
        <p:spPr bwMode="auto">
          <a:xfrm>
            <a:off x="2445224" y="3095767"/>
            <a:ext cx="914400" cy="137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" name="直接箭头连接符 33"/>
          <p:cNvCxnSpPr>
            <a:cxnSpLocks noChangeShapeType="1"/>
            <a:stCxn id="5" idx="3"/>
            <a:endCxn id="8" idx="1"/>
          </p:cNvCxnSpPr>
          <p:nvPr/>
        </p:nvCxnSpPr>
        <p:spPr bwMode="auto">
          <a:xfrm flipV="1">
            <a:off x="5188424" y="1800367"/>
            <a:ext cx="7620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" name="直接箭头连接符 35"/>
          <p:cNvCxnSpPr>
            <a:cxnSpLocks noChangeShapeType="1"/>
            <a:stCxn id="5" idx="3"/>
            <a:endCxn id="9" idx="1"/>
          </p:cNvCxnSpPr>
          <p:nvPr/>
        </p:nvCxnSpPr>
        <p:spPr bwMode="auto">
          <a:xfrm>
            <a:off x="5188424" y="2181367"/>
            <a:ext cx="762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" name="直接箭头连接符 37"/>
          <p:cNvCxnSpPr>
            <a:cxnSpLocks noChangeShapeType="1"/>
            <a:stCxn id="5" idx="3"/>
            <a:endCxn id="10" idx="1"/>
          </p:cNvCxnSpPr>
          <p:nvPr/>
        </p:nvCxnSpPr>
        <p:spPr bwMode="auto">
          <a:xfrm>
            <a:off x="5188424" y="2181367"/>
            <a:ext cx="7620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" name="直接箭头连接符 39"/>
          <p:cNvCxnSpPr>
            <a:cxnSpLocks noChangeShapeType="1"/>
            <a:stCxn id="6" idx="3"/>
            <a:endCxn id="11" idx="1"/>
          </p:cNvCxnSpPr>
          <p:nvPr/>
        </p:nvCxnSpPr>
        <p:spPr bwMode="auto">
          <a:xfrm flipV="1">
            <a:off x="5188424" y="2943367"/>
            <a:ext cx="7620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" name="直接箭头连接符 41"/>
          <p:cNvCxnSpPr>
            <a:cxnSpLocks noChangeShapeType="1"/>
            <a:stCxn id="6" idx="3"/>
            <a:endCxn id="12" idx="1"/>
          </p:cNvCxnSpPr>
          <p:nvPr/>
        </p:nvCxnSpPr>
        <p:spPr bwMode="auto">
          <a:xfrm>
            <a:off x="5188424" y="3324367"/>
            <a:ext cx="762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" name="直接箭头连接符 43"/>
          <p:cNvCxnSpPr>
            <a:cxnSpLocks noChangeShapeType="1"/>
            <a:stCxn id="6" idx="3"/>
            <a:endCxn id="13" idx="1"/>
          </p:cNvCxnSpPr>
          <p:nvPr/>
        </p:nvCxnSpPr>
        <p:spPr bwMode="auto">
          <a:xfrm>
            <a:off x="5188424" y="3324367"/>
            <a:ext cx="7620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" name="直接箭头连接符 46"/>
          <p:cNvCxnSpPr>
            <a:cxnSpLocks noChangeShapeType="1"/>
            <a:stCxn id="7" idx="3"/>
            <a:endCxn id="14" idx="1"/>
          </p:cNvCxnSpPr>
          <p:nvPr/>
        </p:nvCxnSpPr>
        <p:spPr bwMode="auto">
          <a:xfrm flipV="1">
            <a:off x="5188424" y="4086367"/>
            <a:ext cx="7620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" name="直接箭头连接符 48"/>
          <p:cNvCxnSpPr>
            <a:cxnSpLocks noChangeShapeType="1"/>
            <a:stCxn id="7" idx="3"/>
            <a:endCxn id="15" idx="1"/>
          </p:cNvCxnSpPr>
          <p:nvPr/>
        </p:nvCxnSpPr>
        <p:spPr bwMode="auto">
          <a:xfrm>
            <a:off x="5188424" y="4467367"/>
            <a:ext cx="762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" name="直接箭头连接符 50"/>
          <p:cNvCxnSpPr>
            <a:cxnSpLocks noChangeShapeType="1"/>
            <a:stCxn id="7" idx="3"/>
            <a:endCxn id="16" idx="1"/>
          </p:cNvCxnSpPr>
          <p:nvPr/>
        </p:nvCxnSpPr>
        <p:spPr bwMode="auto">
          <a:xfrm>
            <a:off x="5188424" y="4467367"/>
            <a:ext cx="7620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扩展：</a:t>
            </a:r>
            <a:r>
              <a:rPr lang="en-US" altLang="zh-CN" dirty="0" smtClean="0">
                <a:latin typeface="+mj-ea"/>
              </a:rPr>
              <a:t>Jenkins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testlink</a:t>
            </a:r>
            <a:r>
              <a:rPr lang="zh-CN" altLang="en-US" dirty="0" smtClean="0"/>
              <a:t>的测试结果回填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842" y="1495425"/>
            <a:ext cx="8128806" cy="5151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000" dirty="0" smtClean="0"/>
              <a:t>Thanks </a:t>
            </a:r>
            <a:endParaRPr lang="zh-CN" altLang="en-US" sz="6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1" y="698123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  目录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idx="1"/>
          </p:nvPr>
        </p:nvSpPr>
        <p:spPr bwMode="auto">
          <a:xfrm>
            <a:off x="821872" y="2025894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/>
          <a:p>
            <a:pPr marL="441325" indent="-441325">
              <a:lnSpc>
                <a:spcPct val="200000"/>
              </a:lnSpc>
              <a:buFont typeface="Wingdings" pitchFamily="2" charset="2"/>
              <a:buChar char="n"/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  <a:cs typeface="Times New Roman" pitchFamily="18" charset="0"/>
              </a:rPr>
              <a:t>1. </a:t>
            </a:r>
            <a:r>
              <a:rPr lang="en-US" altLang="zh-C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cs typeface="Times New Roman" pitchFamily="18" charset="0"/>
              </a:rPr>
              <a:t>jenkins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cs typeface="Times New Roman" pitchFamily="18" charset="0"/>
              </a:rPr>
              <a:t>项目介绍</a:t>
            </a:r>
            <a:endParaRPr lang="en-US" altLang="zh-CN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cs typeface="Times New Roman" pitchFamily="18" charset="0"/>
            </a:endParaRPr>
          </a:p>
          <a:p>
            <a:pPr marL="441325" indent="-441325">
              <a:lnSpc>
                <a:spcPct val="200000"/>
              </a:lnSpc>
              <a:buFont typeface="Wingdings" pitchFamily="2" charset="2"/>
              <a:buChar char="n"/>
              <a:defRPr/>
            </a:pP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  <a:latin typeface="+mn-ea"/>
                <a:cs typeface="Times New Roman" pitchFamily="18" charset="0"/>
              </a:rPr>
              <a:t>2.</a:t>
            </a: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ea"/>
                <a:cs typeface="Times New Roman" pitchFamily="18" charset="0"/>
              </a:rPr>
              <a:t>测试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+mn-ea"/>
                <a:cs typeface="Times New Roman" pitchFamily="18" charset="0"/>
              </a:rPr>
              <a:t>job</a:t>
            </a: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ea"/>
                <a:cs typeface="Times New Roman" pitchFamily="18" charset="0"/>
              </a:rPr>
              <a:t>呈现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+mn-ea"/>
              <a:cs typeface="Times New Roman" pitchFamily="18" charset="0"/>
            </a:endParaRPr>
          </a:p>
          <a:p>
            <a:pPr marL="441325" indent="-441325">
              <a:lnSpc>
                <a:spcPct val="200000"/>
              </a:lnSpc>
              <a:buFont typeface="Wingdings" pitchFamily="2" charset="2"/>
              <a:buChar char="n"/>
              <a:defRPr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+mn-ea"/>
                <a:cs typeface="Times New Roman" pitchFamily="18" charset="0"/>
              </a:rPr>
              <a:t>3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+mn-ea"/>
                <a:cs typeface="Times New Roman" pitchFamily="18" charset="0"/>
              </a:rPr>
              <a:t>.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+mn-ea"/>
                <a:cs typeface="Times New Roman" pitchFamily="18" charset="0"/>
              </a:rPr>
              <a:t>自动构建过程</a:t>
            </a:r>
            <a:endParaRPr lang="zh-CN" altLang="en-US" dirty="0" smtClean="0">
              <a:solidFill>
                <a:schemeClr val="bg1">
                  <a:lumMod val="85000"/>
                </a:schemeClr>
              </a:solidFill>
              <a:latin typeface="+mn-ea"/>
              <a:cs typeface="Times New Roman" pitchFamily="18" charset="0"/>
            </a:endParaRPr>
          </a:p>
          <a:p>
            <a:pPr marL="441325" indent="-441325">
              <a:lnSpc>
                <a:spcPct val="200000"/>
              </a:lnSpc>
              <a:buFont typeface="Wingdings" pitchFamily="2" charset="2"/>
              <a:buChar char="n"/>
              <a:defRPr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+mn-ea"/>
                <a:cs typeface="Times New Roman" pitchFamily="18" charset="0"/>
              </a:rPr>
              <a:t>4. 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+mn-ea"/>
                <a:cs typeface="Times New Roman" pitchFamily="18" charset="0"/>
              </a:rPr>
              <a:t>构建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+mn-ea"/>
                <a:cs typeface="Times New Roman" pitchFamily="18" charset="0"/>
              </a:rPr>
              <a:t>结果输出</a:t>
            </a:r>
            <a:endParaRPr lang="zh-CN" altLang="en-US" dirty="0" smtClean="0">
              <a:solidFill>
                <a:schemeClr val="bg1">
                  <a:lumMod val="85000"/>
                </a:scheme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40228" y="2446015"/>
            <a:ext cx="7559675" cy="720725"/>
          </a:xfrm>
          <a:prstGeom prst="roundRect">
            <a:avLst>
              <a:gd name="adj" fmla="val 6616"/>
            </a:avLst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</a:t>
            </a:r>
            <a:r>
              <a:rPr lang="en-US" altLang="zh-CN" dirty="0" smtClean="0"/>
              <a:t>enkins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持续</a:t>
            </a:r>
            <a:r>
              <a:rPr lang="zh-CN" altLang="en-US" dirty="0" smtClean="0"/>
              <a:t>集成（</a:t>
            </a:r>
            <a:r>
              <a:rPr lang="en-US" altLang="zh-CN" dirty="0" smtClean="0"/>
              <a:t>CI</a:t>
            </a:r>
            <a:r>
              <a:rPr lang="zh-CN" altLang="en-US" dirty="0" smtClean="0"/>
              <a:t>）：是</a:t>
            </a:r>
            <a:r>
              <a:rPr lang="zh-CN" altLang="en-US" dirty="0" smtClean="0"/>
              <a:t>一种软件开发</a:t>
            </a:r>
            <a:r>
              <a:rPr lang="zh-CN" altLang="en-US" dirty="0" smtClean="0"/>
              <a:t>实践，能够使团队开发</a:t>
            </a:r>
            <a:r>
              <a:rPr lang="zh-CN" altLang="en-US" dirty="0" smtClean="0"/>
              <a:t>成员协同</a:t>
            </a:r>
            <a:r>
              <a:rPr lang="zh-CN" altLang="en-US" dirty="0" smtClean="0"/>
              <a:t>工作，能够对代码进行集成，</a:t>
            </a:r>
            <a:r>
              <a:rPr lang="zh-CN" altLang="en-US" dirty="0" smtClean="0"/>
              <a:t>每次的集成都是通过自动化的构建来验证，包括自动编译、发布和测试，从而尽快地发现集成错误，让团队能够更快的开发内聚的软件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Jenkins</a:t>
            </a:r>
            <a:r>
              <a:rPr lang="zh-CN" altLang="en-US" dirty="0" smtClean="0"/>
              <a:t>集成：</a:t>
            </a:r>
            <a:r>
              <a:rPr lang="zh-CN" altLang="en-US" dirty="0" smtClean="0"/>
              <a:t>是一个配置简单和使用方便的持续集成服务器</a:t>
            </a:r>
            <a:r>
              <a:rPr lang="zh-CN" altLang="en-US" dirty="0" smtClean="0"/>
              <a:t>，</a:t>
            </a:r>
            <a:r>
              <a:rPr lang="zh-CN" altLang="en-US" dirty="0" smtClean="0"/>
              <a:t>提供了一种易于使用的持续集成</a:t>
            </a:r>
            <a:r>
              <a:rPr lang="zh-CN" altLang="en-US" dirty="0" smtClean="0"/>
              <a:t>系统，它能</a:t>
            </a:r>
            <a:r>
              <a:rPr lang="zh-CN" altLang="en-US" dirty="0" smtClean="0"/>
              <a:t>实施监控集成中存在的错误，提供详细的日志文件和提醒功能，还能用图表的形式形象地展示项目构建的趋势和</a:t>
            </a:r>
            <a:r>
              <a:rPr lang="zh-CN" altLang="en-US" dirty="0" smtClean="0"/>
              <a:t>稳定性。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Jenkins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5515" y="1825625"/>
            <a:ext cx="10408285" cy="43516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b="1" dirty="0" smtClean="0"/>
              <a:t> 版本分类</a:t>
            </a:r>
            <a:r>
              <a:rPr lang="zh-CN" altLang="zh-CN" b="1" dirty="0" smtClean="0"/>
              <a:t>：</a:t>
            </a:r>
            <a:r>
              <a:rPr lang="en-US" altLang="zh-CN" dirty="0" smtClean="0">
                <a:latin typeface="+mn-ea"/>
              </a:rPr>
              <a:t>TV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Medusa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b="1" dirty="0" smtClean="0"/>
              <a:t>自动化平台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工具</a:t>
            </a:r>
            <a:r>
              <a:rPr lang="zh-CN" altLang="zh-CN" dirty="0" smtClean="0"/>
              <a:t>：</a:t>
            </a:r>
            <a:r>
              <a:rPr lang="en-US" altLang="zh-CN" dirty="0" err="1" smtClean="0">
                <a:latin typeface="+mn-ea"/>
              </a:rPr>
              <a:t>Robotium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err="1" smtClean="0">
                <a:latin typeface="+mn-ea"/>
              </a:rPr>
              <a:t>RobotFramework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Monkey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err="1" smtClean="0">
                <a:latin typeface="+mn-ea"/>
              </a:rPr>
              <a:t>Monkeyrunner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b="1" dirty="0" smtClean="0"/>
              <a:t>自动化覆盖：</a:t>
            </a:r>
            <a:r>
              <a:rPr lang="zh-CN" altLang="en-US" dirty="0" smtClean="0">
                <a:latin typeface="+mn-ea"/>
              </a:rPr>
              <a:t>功能测试、性能测试、压力测试、</a:t>
            </a:r>
            <a:r>
              <a:rPr lang="en-US" altLang="zh-CN" dirty="0" smtClean="0">
                <a:latin typeface="+mn-ea"/>
              </a:rPr>
              <a:t>UI</a:t>
            </a:r>
            <a:r>
              <a:rPr lang="zh-CN" altLang="en-US" dirty="0" smtClean="0">
                <a:latin typeface="+mn-ea"/>
              </a:rPr>
              <a:t>测试、兼容性测试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+mn-ea"/>
              </a:rPr>
              <a:t>Jenkins</a:t>
            </a:r>
            <a:r>
              <a:rPr lang="zh-CN" altLang="en-US" b="1" dirty="0" smtClean="0">
                <a:latin typeface="+mn-ea"/>
              </a:rPr>
              <a:t>项目的</a:t>
            </a:r>
            <a:r>
              <a:rPr lang="en-US" altLang="zh-CN" b="1" dirty="0" err="1" smtClean="0">
                <a:latin typeface="+mn-ea"/>
              </a:rPr>
              <a:t>Robotium</a:t>
            </a:r>
            <a:r>
              <a:rPr lang="zh-CN" altLang="en-US" b="1" dirty="0" smtClean="0">
                <a:latin typeface="+mn-ea"/>
              </a:rPr>
              <a:t>框架，主要特点：</a:t>
            </a:r>
            <a:endParaRPr lang="en-US" altLang="zh-CN" b="1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基于</a:t>
            </a:r>
            <a:r>
              <a:rPr lang="en-US" altLang="zh-CN" dirty="0" smtClean="0">
                <a:latin typeface="+mn-ea"/>
              </a:rPr>
              <a:t>Android Instrumentation</a:t>
            </a:r>
            <a:r>
              <a:rPr lang="zh-CN" altLang="en-US" dirty="0" smtClean="0">
                <a:latin typeface="+mn-ea"/>
              </a:rPr>
              <a:t>的测试</a:t>
            </a:r>
            <a:r>
              <a:rPr lang="zh-CN" altLang="en-US" dirty="0" smtClean="0">
                <a:latin typeface="+mn-ea"/>
              </a:rPr>
              <a:t>框架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跨越多个 </a:t>
            </a:r>
            <a:r>
              <a:rPr lang="en-US" altLang="zh-CN" dirty="0" smtClean="0">
                <a:latin typeface="+mn-ea"/>
              </a:rPr>
              <a:t>Android </a:t>
            </a:r>
            <a:r>
              <a:rPr lang="en-US" altLang="zh-CN" dirty="0" smtClean="0">
                <a:latin typeface="+mn-ea"/>
              </a:rPr>
              <a:t>activities</a:t>
            </a:r>
          </a:p>
          <a:p>
            <a:r>
              <a:rPr lang="zh-CN" altLang="en-US" dirty="0" smtClean="0">
                <a:latin typeface="+mn-ea"/>
              </a:rPr>
              <a:t>支持</a:t>
            </a:r>
            <a:r>
              <a:rPr lang="en-US" altLang="zh-CN" dirty="0" smtClean="0">
                <a:latin typeface="+mn-ea"/>
              </a:rPr>
              <a:t>Activities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Dialogs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Toasts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Menus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Context </a:t>
            </a:r>
            <a:r>
              <a:rPr lang="en-US" altLang="zh-CN" dirty="0" smtClean="0">
                <a:latin typeface="+mn-ea"/>
              </a:rPr>
              <a:t>Menus</a:t>
            </a:r>
          </a:p>
          <a:p>
            <a:r>
              <a:rPr lang="zh-CN" altLang="en-US" dirty="0" smtClean="0">
                <a:latin typeface="+mn-ea"/>
              </a:rPr>
              <a:t>使用</a:t>
            </a:r>
            <a:r>
              <a:rPr lang="en-US" altLang="zh-CN" dirty="0" err="1" smtClean="0">
                <a:latin typeface="+mn-ea"/>
              </a:rPr>
              <a:t>Junit</a:t>
            </a:r>
            <a:r>
              <a:rPr lang="zh-CN" altLang="en-US" dirty="0" smtClean="0">
                <a:latin typeface="+mn-ea"/>
              </a:rPr>
              <a:t>框架原理，提供</a:t>
            </a:r>
            <a:r>
              <a:rPr lang="en-US" altLang="zh-CN" dirty="0" smtClean="0">
                <a:latin typeface="+mn-ea"/>
              </a:rPr>
              <a:t>Solo</a:t>
            </a:r>
            <a:r>
              <a:rPr lang="zh-CN" altLang="en-US" dirty="0" smtClean="0">
                <a:latin typeface="+mn-ea"/>
              </a:rPr>
              <a:t>类</a:t>
            </a:r>
            <a:r>
              <a:rPr lang="en-US" altLang="zh-CN" dirty="0" smtClean="0">
                <a:latin typeface="+mn-ea"/>
              </a:rPr>
              <a:t>API</a:t>
            </a:r>
            <a:r>
              <a:rPr lang="zh-CN" altLang="en-US" dirty="0" smtClean="0">
                <a:latin typeface="+mn-ea"/>
              </a:rPr>
              <a:t>，比如在某个控件上移动，点击，输入 </a:t>
            </a:r>
            <a:r>
              <a:rPr lang="en-US" altLang="zh-CN" dirty="0" smtClean="0">
                <a:latin typeface="+mn-ea"/>
              </a:rPr>
              <a:t>Text </a:t>
            </a:r>
            <a:r>
              <a:rPr lang="zh-CN" altLang="en-US" dirty="0" smtClean="0">
                <a:latin typeface="+mn-ea"/>
              </a:rPr>
              <a:t>等等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开发简单，只需要引入</a:t>
            </a:r>
            <a:r>
              <a:rPr lang="en-US" altLang="zh-CN" dirty="0" smtClean="0">
                <a:latin typeface="+mn-ea"/>
              </a:rPr>
              <a:t>robotium.jar </a:t>
            </a:r>
            <a:r>
              <a:rPr lang="zh-CN" altLang="en-US" dirty="0" smtClean="0">
                <a:latin typeface="+mn-ea"/>
              </a:rPr>
              <a:t>包即可进行开发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封装了很多用于获取数据的方法，可以直接调用</a:t>
            </a:r>
            <a:endParaRPr lang="en-US" altLang="zh-CN" dirty="0" smtClean="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87104"/>
            <a:ext cx="10515600" cy="52898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b="1" dirty="0" smtClean="0">
                <a:latin typeface="+mn-ea"/>
              </a:rPr>
              <a:t>Jenkins</a:t>
            </a:r>
            <a:r>
              <a:rPr lang="zh-CN" altLang="en-US" sz="2400" b="1" dirty="0" smtClean="0">
                <a:latin typeface="+mn-ea"/>
              </a:rPr>
              <a:t>项目的</a:t>
            </a:r>
            <a:r>
              <a:rPr lang="en-US" altLang="zh-CN" sz="2400" b="1" dirty="0" err="1" smtClean="0">
                <a:latin typeface="+mn-ea"/>
              </a:rPr>
              <a:t>RobotFramework</a:t>
            </a:r>
            <a:r>
              <a:rPr lang="zh-CN" altLang="en-US" sz="2400" b="1" dirty="0" smtClean="0">
                <a:latin typeface="+mn-ea"/>
              </a:rPr>
              <a:t>框架</a:t>
            </a:r>
            <a:r>
              <a:rPr lang="zh-CN" altLang="en-US" sz="2400" b="1" dirty="0" smtClean="0">
                <a:latin typeface="+mn-ea"/>
              </a:rPr>
              <a:t>，主要特点</a:t>
            </a:r>
            <a:r>
              <a:rPr lang="zh-CN" altLang="en-US" sz="2400" b="1" dirty="0" smtClean="0">
                <a:latin typeface="+mn-ea"/>
              </a:rPr>
              <a:t>：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易于</a:t>
            </a:r>
            <a:r>
              <a:rPr lang="zh-CN" altLang="en-US" sz="2400" dirty="0" smtClean="0">
                <a:latin typeface="+mn-ea"/>
              </a:rPr>
              <a:t>使用的表格式语法</a:t>
            </a:r>
          </a:p>
          <a:p>
            <a:r>
              <a:rPr lang="zh-CN" altLang="en-US" sz="2400" dirty="0" smtClean="0">
                <a:latin typeface="+mn-ea"/>
              </a:rPr>
              <a:t>可根据现有关键字 </a:t>
            </a:r>
            <a:r>
              <a:rPr lang="en-US" altLang="zh-CN" sz="2400" dirty="0" smtClean="0">
                <a:latin typeface="+mn-ea"/>
              </a:rPr>
              <a:t>(keywords) </a:t>
            </a:r>
            <a:r>
              <a:rPr lang="zh-CN" altLang="en-US" sz="2400" dirty="0" smtClean="0">
                <a:latin typeface="+mn-ea"/>
              </a:rPr>
              <a:t>建立更高阶的关键字</a:t>
            </a:r>
          </a:p>
          <a:p>
            <a:r>
              <a:rPr lang="zh-CN" altLang="en-US" sz="2400" dirty="0" smtClean="0">
                <a:latin typeface="+mn-ea"/>
              </a:rPr>
              <a:t>不相依特定平台或应用程式</a:t>
            </a:r>
          </a:p>
          <a:p>
            <a:r>
              <a:rPr lang="zh-CN" altLang="en-US" sz="2400" dirty="0" smtClean="0">
                <a:latin typeface="+mn-ea"/>
              </a:rPr>
              <a:t>提供一组简易的 </a:t>
            </a:r>
            <a:r>
              <a:rPr lang="en-US" altLang="zh-CN" sz="2400" dirty="0" smtClean="0">
                <a:latin typeface="+mn-ea"/>
              </a:rPr>
              <a:t>library API</a:t>
            </a:r>
            <a:r>
              <a:rPr lang="zh-CN" altLang="en-US" sz="2400" dirty="0" smtClean="0">
                <a:latin typeface="+mn-ea"/>
              </a:rPr>
              <a:t>，可以透过 </a:t>
            </a:r>
            <a:r>
              <a:rPr lang="en-US" altLang="zh-CN" sz="2400" dirty="0" smtClean="0">
                <a:latin typeface="+mn-ea"/>
              </a:rPr>
              <a:t>Python </a:t>
            </a:r>
            <a:r>
              <a:rPr lang="zh-CN" altLang="en-US" sz="2400" dirty="0" smtClean="0">
                <a:latin typeface="+mn-ea"/>
              </a:rPr>
              <a:t>和 </a:t>
            </a:r>
            <a:r>
              <a:rPr lang="en-US" altLang="zh-CN" sz="2400" dirty="0" smtClean="0">
                <a:latin typeface="+mn-ea"/>
              </a:rPr>
              <a:t>Java </a:t>
            </a:r>
            <a:r>
              <a:rPr lang="zh-CN" altLang="en-US" sz="2400" dirty="0" smtClean="0">
                <a:latin typeface="+mn-ea"/>
              </a:rPr>
              <a:t>扩充基本关键字</a:t>
            </a:r>
          </a:p>
          <a:p>
            <a:r>
              <a:rPr lang="zh-CN" altLang="en-US" sz="2400" dirty="0" smtClean="0">
                <a:latin typeface="+mn-ea"/>
              </a:rPr>
              <a:t>测试透过 </a:t>
            </a:r>
            <a:r>
              <a:rPr lang="en-US" altLang="zh-CN" sz="2400" dirty="0" smtClean="0">
                <a:latin typeface="+mn-ea"/>
              </a:rPr>
              <a:t>CLI </a:t>
            </a:r>
            <a:r>
              <a:rPr lang="zh-CN" altLang="en-US" sz="2400" dirty="0" smtClean="0">
                <a:latin typeface="+mn-ea"/>
              </a:rPr>
              <a:t>执行，输出 </a:t>
            </a:r>
            <a:r>
              <a:rPr lang="en-US" altLang="zh-CN" sz="2400" dirty="0" smtClean="0">
                <a:latin typeface="+mn-ea"/>
              </a:rPr>
              <a:t>XML/HTML </a:t>
            </a:r>
            <a:r>
              <a:rPr lang="zh-CN" altLang="en-US" sz="2400" dirty="0" smtClean="0">
                <a:latin typeface="+mn-ea"/>
              </a:rPr>
              <a:t>精美报表</a:t>
            </a:r>
          </a:p>
          <a:p>
            <a:r>
              <a:rPr lang="zh-CN" altLang="en-US" sz="2400" dirty="0" smtClean="0">
                <a:latin typeface="+mn-ea"/>
              </a:rPr>
              <a:t>支持</a:t>
            </a:r>
            <a:r>
              <a:rPr lang="en-US" altLang="zh-CN" sz="2400" dirty="0" err="1" smtClean="0">
                <a:latin typeface="+mn-ea"/>
              </a:rPr>
              <a:t>Appium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Selenium, Java GUI, Telnet, SSH </a:t>
            </a:r>
            <a:r>
              <a:rPr lang="zh-CN" altLang="en-US" sz="2400" dirty="0" smtClean="0">
                <a:latin typeface="+mn-ea"/>
              </a:rPr>
              <a:t>等平台整合</a:t>
            </a:r>
          </a:p>
          <a:p>
            <a:r>
              <a:rPr lang="en-US" altLang="zh-CN" sz="2400" dirty="0" smtClean="0">
                <a:latin typeface="+mn-ea"/>
              </a:rPr>
              <a:t>Keywords</a:t>
            </a:r>
            <a:r>
              <a:rPr lang="zh-CN" altLang="en-US" sz="2400" dirty="0" smtClean="0">
                <a:latin typeface="+mn-ea"/>
              </a:rPr>
              <a:t>支持变量 </a:t>
            </a:r>
            <a:r>
              <a:rPr lang="en-US" altLang="zh-CN" sz="2400" dirty="0" smtClean="0">
                <a:latin typeface="+mn-ea"/>
              </a:rPr>
              <a:t>(variables)</a:t>
            </a:r>
            <a:r>
              <a:rPr lang="zh-CN" altLang="en-US" sz="2400" dirty="0" smtClean="0">
                <a:latin typeface="+mn-ea"/>
              </a:rPr>
              <a:t>，方便测试不同的</a:t>
            </a:r>
            <a:r>
              <a:rPr lang="zh-CN" altLang="en-US" sz="2400" dirty="0" smtClean="0">
                <a:latin typeface="+mn-ea"/>
              </a:rPr>
              <a:t>环境</a:t>
            </a:r>
            <a:endParaRPr lang="zh-CN" altLang="en-US" sz="2400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1" y="698123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  目录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idx="1"/>
          </p:nvPr>
        </p:nvSpPr>
        <p:spPr bwMode="auto">
          <a:xfrm>
            <a:off x="821872" y="2025894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/>
          <a:p>
            <a:pPr marL="441325" indent="-441325">
              <a:lnSpc>
                <a:spcPct val="200000"/>
              </a:lnSpc>
              <a:buFont typeface="Wingdings" pitchFamily="2" charset="2"/>
              <a:buChar char="n"/>
              <a:defRPr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+mn-ea"/>
                <a:cs typeface="Times New Roman" pitchFamily="18" charset="0"/>
              </a:rPr>
              <a:t>1. 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  <a:latin typeface="+mn-ea"/>
                <a:cs typeface="Times New Roman" pitchFamily="18" charset="0"/>
              </a:rPr>
              <a:t>jenkins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+mn-ea"/>
                <a:cs typeface="Times New Roman" pitchFamily="18" charset="0"/>
              </a:rPr>
              <a:t>项目介绍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+mn-ea"/>
              <a:cs typeface="Times New Roman" pitchFamily="18" charset="0"/>
            </a:endParaRPr>
          </a:p>
          <a:p>
            <a:pPr marL="441325" indent="-441325">
              <a:lnSpc>
                <a:spcPct val="200000"/>
              </a:lnSpc>
              <a:buFont typeface="Wingdings" pitchFamily="2" charset="2"/>
              <a:buChar char="n"/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cs typeface="Times New Roman" pitchFamily="18" charset="0"/>
              </a:rPr>
              <a:t>2.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cs typeface="Times New Roman" pitchFamily="18" charset="0"/>
              </a:rPr>
              <a:t>测试用例呈现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cs typeface="Times New Roman" pitchFamily="18" charset="0"/>
            </a:endParaRPr>
          </a:p>
          <a:p>
            <a:pPr marL="441325" indent="-441325">
              <a:lnSpc>
                <a:spcPct val="200000"/>
              </a:lnSpc>
              <a:buFont typeface="Wingdings" pitchFamily="2" charset="2"/>
              <a:buChar char="n"/>
              <a:defRPr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+mn-ea"/>
                <a:cs typeface="Times New Roman" pitchFamily="18" charset="0"/>
              </a:rPr>
              <a:t>3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+mn-ea"/>
                <a:cs typeface="Times New Roman" pitchFamily="18" charset="0"/>
              </a:rPr>
              <a:t>.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+mn-ea"/>
                <a:cs typeface="Times New Roman" pitchFamily="18" charset="0"/>
              </a:rPr>
              <a:t>自动构建过程</a:t>
            </a:r>
            <a:endParaRPr lang="zh-CN" altLang="en-US" dirty="0" smtClean="0">
              <a:solidFill>
                <a:schemeClr val="bg1">
                  <a:lumMod val="85000"/>
                </a:schemeClr>
              </a:solidFill>
              <a:latin typeface="+mn-ea"/>
              <a:cs typeface="Times New Roman" pitchFamily="18" charset="0"/>
            </a:endParaRPr>
          </a:p>
          <a:p>
            <a:pPr marL="441325" indent="-441325">
              <a:lnSpc>
                <a:spcPct val="200000"/>
              </a:lnSpc>
              <a:buFont typeface="Wingdings" pitchFamily="2" charset="2"/>
              <a:buChar char="n"/>
              <a:defRPr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+mn-ea"/>
                <a:cs typeface="Times New Roman" pitchFamily="18" charset="0"/>
              </a:rPr>
              <a:t>4. 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+mn-ea"/>
                <a:cs typeface="Times New Roman" pitchFamily="18" charset="0"/>
              </a:rPr>
              <a:t>构建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+mn-ea"/>
                <a:cs typeface="Times New Roman" pitchFamily="18" charset="0"/>
              </a:rPr>
              <a:t>结果输出</a:t>
            </a:r>
            <a:endParaRPr lang="zh-CN" altLang="en-US" dirty="0" smtClean="0">
              <a:solidFill>
                <a:schemeClr val="bg1">
                  <a:lumMod val="85000"/>
                </a:scheme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40228" y="3344086"/>
            <a:ext cx="7559675" cy="720725"/>
          </a:xfrm>
          <a:prstGeom prst="roundRect">
            <a:avLst>
              <a:gd name="adj" fmla="val 6616"/>
            </a:avLst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2964" cy="1325563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+mj-ea"/>
              </a:rPr>
              <a:t>RIDE</a:t>
            </a:r>
            <a:r>
              <a:rPr lang="zh-CN" altLang="en-US" sz="3200" dirty="0" smtClean="0">
                <a:latin typeface="+mj-ea"/>
              </a:rPr>
              <a:t>用例呈现：</a:t>
            </a:r>
            <a:r>
              <a:rPr lang="zh-CN" altLang="en-US" sz="3200" dirty="0" smtClean="0">
                <a:latin typeface="+mj-ea"/>
              </a:rPr>
              <a:t>测试</a:t>
            </a:r>
            <a:r>
              <a:rPr lang="zh-CN" altLang="en-US" sz="3200" dirty="0" smtClean="0">
                <a:latin typeface="+mj-ea"/>
              </a:rPr>
              <a:t>版本</a:t>
            </a:r>
            <a:r>
              <a:rPr lang="en-US" altLang="zh-CN" sz="3200" dirty="0" smtClean="0">
                <a:latin typeface="+mj-ea"/>
              </a:rPr>
              <a:t>&gt;</a:t>
            </a:r>
            <a:r>
              <a:rPr lang="zh-CN" altLang="en-US" sz="3200" dirty="0" smtClean="0">
                <a:latin typeface="+mj-ea"/>
              </a:rPr>
              <a:t>测试维度</a:t>
            </a:r>
            <a:r>
              <a:rPr lang="en-US" altLang="zh-CN" sz="3200" dirty="0" smtClean="0">
                <a:latin typeface="+mj-ea"/>
              </a:rPr>
              <a:t>&gt;</a:t>
            </a:r>
            <a:r>
              <a:rPr lang="zh-CN" altLang="en-US" sz="3200" dirty="0" smtClean="0">
                <a:latin typeface="+mj-ea"/>
              </a:rPr>
              <a:t>测试级别</a:t>
            </a:r>
            <a:r>
              <a:rPr lang="en-US" altLang="zh-CN" sz="3200" dirty="0" smtClean="0">
                <a:latin typeface="+mj-ea"/>
              </a:rPr>
              <a:t>&gt;</a:t>
            </a:r>
            <a:r>
              <a:rPr lang="zh-CN" altLang="en-US" sz="3200" dirty="0" smtClean="0">
                <a:latin typeface="+mj-ea"/>
              </a:rPr>
              <a:t>测试套</a:t>
            </a:r>
            <a:r>
              <a:rPr lang="en-US" altLang="zh-CN" sz="3200" dirty="0" smtClean="0">
                <a:latin typeface="+mj-ea"/>
              </a:rPr>
              <a:t>&gt;</a:t>
            </a:r>
            <a:r>
              <a:rPr lang="zh-CN" altLang="en-US" sz="3200" dirty="0" smtClean="0">
                <a:latin typeface="+mj-ea"/>
              </a:rPr>
              <a:t>测试用例</a:t>
            </a:r>
            <a:endParaRPr lang="zh-CN" altLang="zh-CN" sz="3200" dirty="0">
              <a:latin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2342" y="1527020"/>
            <a:ext cx="10226936" cy="4859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359" y="545760"/>
            <a:ext cx="9893291" cy="1501404"/>
          </a:xfrm>
        </p:spPr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zh-CN" altLang="en-US" sz="3200" dirty="0" smtClean="0">
                <a:latin typeface="+mj-ea"/>
              </a:rPr>
              <a:t>测试</a:t>
            </a:r>
            <a:r>
              <a:rPr lang="en-US" altLang="zh-CN" sz="3200" dirty="0" smtClean="0">
                <a:latin typeface="+mj-ea"/>
              </a:rPr>
              <a:t>Project</a:t>
            </a:r>
            <a:r>
              <a:rPr lang="zh-CN" altLang="en-US" sz="3200" dirty="0" smtClean="0">
                <a:latin typeface="+mj-ea"/>
              </a:rPr>
              <a:t>，按照测试点不同，可分为：功能测试、兼容性测试、性能测试</a:t>
            </a:r>
            <a:r>
              <a:rPr lang="en-US" altLang="zh-CN" sz="3200" dirty="0" smtClean="0">
                <a:latin typeface="+mj-ea"/>
              </a:rPr>
              <a:t>…</a:t>
            </a:r>
            <a:endParaRPr lang="zh-CN" altLang="zh-CN" sz="3200" dirty="0">
              <a:latin typeface="+mj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250" y="2168713"/>
            <a:ext cx="9334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20952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+mj-ea"/>
              </a:rPr>
              <a:t>测试套：</a:t>
            </a:r>
            <a:r>
              <a:rPr lang="zh-CN" altLang="en-US" sz="3200" dirty="0" smtClean="0">
                <a:latin typeface="+mj-ea"/>
              </a:rPr>
              <a:t>按照测试功能可分为多个测试套，最终执行的最小单元是</a:t>
            </a:r>
            <a:r>
              <a:rPr lang="en-US" altLang="zh-CN" sz="3200" dirty="0" err="1" smtClean="0">
                <a:latin typeface="+mj-ea"/>
              </a:rPr>
              <a:t>testsuite</a:t>
            </a:r>
            <a:endParaRPr lang="zh-CN" altLang="zh-CN" sz="3200" dirty="0">
              <a:latin typeface="+mj-ea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8379" y="1787714"/>
            <a:ext cx="10109011" cy="236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0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0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0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0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0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0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0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0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0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0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0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0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0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0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595</Words>
  <Application>Microsoft Office PowerPoint</Application>
  <PresentationFormat>自定义</PresentationFormat>
  <Paragraphs>117</Paragraphs>
  <Slides>19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Jenkins持续集成</vt:lpstr>
      <vt:lpstr>  目录</vt:lpstr>
      <vt:lpstr>什么是Jenkins？</vt:lpstr>
      <vt:lpstr>Jenkins项目</vt:lpstr>
      <vt:lpstr>幻灯片 5</vt:lpstr>
      <vt:lpstr>  目录</vt:lpstr>
      <vt:lpstr>RIDE用例呈现：测试版本&gt;测试维度&gt;测试级别&gt;测试套&gt;测试用例</vt:lpstr>
      <vt:lpstr>测试Project，按照测试点不同，可分为：功能测试、兼容性测试、性能测试…</vt:lpstr>
      <vt:lpstr>测试套：按照测试功能可分为多个测试套，最终执行的最小单元是testsuite</vt:lpstr>
      <vt:lpstr>  目录</vt:lpstr>
      <vt:lpstr>版本控制</vt:lpstr>
      <vt:lpstr>自动构建</vt:lpstr>
      <vt:lpstr>自动构建</vt:lpstr>
      <vt:lpstr>  目录</vt:lpstr>
      <vt:lpstr>RF测试结果</vt:lpstr>
      <vt:lpstr>邮件通知</vt:lpstr>
      <vt:lpstr>扩展：jenkins的任务分发</vt:lpstr>
      <vt:lpstr>扩展：Jenkins在testlink的测试结果回填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认识jmeter</dc:title>
  <dc:creator>admin</dc:creator>
  <cp:lastModifiedBy>chenfei</cp:lastModifiedBy>
  <cp:revision>188</cp:revision>
  <dcterms:created xsi:type="dcterms:W3CDTF">2016-05-19T15:35:00Z</dcterms:created>
  <dcterms:modified xsi:type="dcterms:W3CDTF">2016-06-02T04:58:57Z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