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79" r:id="rId26"/>
    <p:sldId id="282" r:id="rId27"/>
    <p:sldId id="284"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Lucida Sans Unicode" panose="020B0602030504020204" pitchFamily="34" charset="0"/>
      <p:regular r:id="rId34"/>
    </p:embeddedFont>
    <p:embeddedFont>
      <p:font typeface="Segoe UI" panose="020B0502040204020203"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38" autoAdjust="0"/>
    <p:restoredTop sz="95274" autoAdjust="0"/>
  </p:normalViewPr>
  <p:slideViewPr>
    <p:cSldViewPr>
      <p:cViewPr varScale="1">
        <p:scale>
          <a:sx n="87" d="100"/>
          <a:sy n="87" d="100"/>
        </p:scale>
        <p:origin x="1934" y="58"/>
      </p:cViewPr>
      <p:guideLst>
        <p:guide orient="horz" pos="2160"/>
        <p:guide pos="2880"/>
      </p:guideLst>
    </p:cSldViewPr>
  </p:slideViewPr>
  <p:notesTextViewPr>
    <p:cViewPr>
      <p:scale>
        <a:sx n="1" d="1"/>
        <a:sy n="1" d="1"/>
      </p:scale>
      <p:origin x="0" y="0"/>
    </p:cViewPr>
  </p:notesTextViewPr>
  <p:sorterViewPr>
    <p:cViewPr>
      <p:scale>
        <a:sx n="100" d="100"/>
        <a:sy n="100" d="100"/>
      </p:scale>
      <p:origin x="0" y="-4589"/>
    </p:cViewPr>
  </p:sorterViewPr>
  <p:notesViewPr>
    <p:cSldViewPr>
      <p:cViewPr varScale="1">
        <p:scale>
          <a:sx n="66" d="100"/>
          <a:sy n="66" d="100"/>
        </p:scale>
        <p:origin x="3134"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F1E3B-DA81-4C07-94DB-D06D6332E26B}" type="datetimeFigureOut">
              <a:rPr lang="en-US" smtClean="0"/>
              <a:t>6/29/2018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C3868C-13D0-4C9F-A882-A12BF6D9BF81}" type="slidenum">
              <a:rPr lang="en-US" smtClean="0"/>
              <a:t>‹#›</a:t>
            </a:fld>
            <a:endParaRPr lang="en-US"/>
          </a:p>
        </p:txBody>
      </p:sp>
    </p:spTree>
    <p:extLst>
      <p:ext uri="{BB962C8B-B14F-4D97-AF65-F5344CB8AC3E}">
        <p14:creationId xmlns:p14="http://schemas.microsoft.com/office/powerpoint/2010/main" val="228385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1_DEMO.m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1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1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Allfiles</a:t>
            </a:r>
            <a:r>
              <a:rPr lang="en-US" sz="1000">
                <a:latin typeface="Arial"/>
                <a:ea typeface="Calibri"/>
                <a:cs typeface="Times New Roman"/>
              </a:rPr>
              <a:t> directory, which includes all the files required to run the labs and demos of this course, can be cloned from GitHub: </a:t>
            </a:r>
            <a:r>
              <a:rPr lang="en-US" sz="1000" u="sng">
                <a:solidFill>
                  <a:srgbClr val="0000FF"/>
                </a:solidFill>
                <a:latin typeface="Arial"/>
                <a:ea typeface="Calibri"/>
                <a:cs typeface="Segoe UI"/>
                <a:hlinkClick r:id="rId3"/>
              </a:rPr>
              <a:t>https://github.com/MicrosoftLearning/20483-Programming-in-C-Sharp/tree/master/Allfiles</a:t>
            </a:r>
            <a:r>
              <a:rPr lang="en-US" sz="1000">
                <a:latin typeface="Arial"/>
                <a:ea typeface="Calibri"/>
                <a:cs typeface="Times New Roman"/>
              </a:rPr>
              <a:t>. The </a:t>
            </a:r>
            <a:r>
              <a:rPr lang="en-US" sz="1000" b="1">
                <a:latin typeface="Arial"/>
                <a:ea typeface="Calibri"/>
                <a:cs typeface="Times New Roman"/>
              </a:rPr>
              <a:t>Instructions</a:t>
            </a:r>
            <a:r>
              <a:rPr lang="en-US" sz="1000">
                <a:latin typeface="Arial"/>
                <a:ea typeface="Calibri"/>
                <a:cs typeface="Times New Roman"/>
              </a:rPr>
              <a:t> directory, which includes the step-by-step instructions for performing the labs and demos, can also be cloned from GitHub: </a:t>
            </a:r>
            <a:r>
              <a:rPr lang="en-US" sz="1000" u="sng">
                <a:solidFill>
                  <a:srgbClr val="0000FF"/>
                </a:solidFill>
                <a:latin typeface="Arial"/>
                <a:ea typeface="Calibri"/>
                <a:cs typeface="Segoe UI"/>
                <a:hlinkClick r:id="rId4"/>
              </a:rPr>
              <a:t>https://github.com/MicrosoftLearning/20483-Programming-in-C-Sharp/tree/master/Instructions</a:t>
            </a:r>
            <a:r>
              <a:rPr lang="en-US" sz="1000">
                <a:latin typeface="Arial"/>
                <a:ea typeface="Calibri"/>
                <a:cs typeface="Times New Roman"/>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0BC3868C-13D0-4C9F-A882-A12BF6D9BF81}"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468636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explain the data types listed on the slide. Students should be aware of the concept of a variable, and common types such as int, double, bool, and string.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92311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how expressions typically contain operands and operators.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the three types of operators.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Briefly explain the examples on the slide.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984837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Briefly describe the syntax to declare and assign a variable. Discuss the use of the </a:t>
            </a:r>
            <a:r>
              <a:rPr lang="en-US" sz="1000" b="1">
                <a:latin typeface="Arial"/>
                <a:ea typeface="Calibri"/>
                <a:cs typeface="Times New Roman"/>
              </a:rPr>
              <a:t>var</a:t>
            </a:r>
            <a:r>
              <a:rPr lang="en-US" sz="1000">
                <a:latin typeface="Arial"/>
                <a:ea typeface="Calibri"/>
                <a:cs typeface="Segoe UI"/>
              </a:rPr>
              <a:t> keyword, and how the type of the variable is implicitly determined by the type of data you assign to the variable.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Also describe how to use the new operator to instantiate an object variable.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consider creating a test project and demonstrating the process of declaring and assigning variables.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1131282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explain the code example on the slide, showing how to invoke methods and to get and set properties.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145886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difference between implicit and explicit conversions.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the code examples on the slide to explain how to cast between data types, or open Visual Studio and show some of them in action. If you do this, you can also show how IntelliSense helps with the task.</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971266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the possible uses for strings and how they are typically used to capture input from the UI of an application.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creating strings dynamically in code is very useful, and by using the </a:t>
            </a:r>
            <a:r>
              <a:rPr lang="en-US" sz="1000" b="1">
                <a:latin typeface="Arial"/>
                <a:ea typeface="Calibri"/>
                <a:cs typeface="Times New Roman"/>
              </a:rPr>
              <a:t>StringBuilder</a:t>
            </a:r>
            <a:r>
              <a:rPr lang="en-US" sz="1000">
                <a:latin typeface="Arial"/>
                <a:ea typeface="Calibri"/>
                <a:cs typeface="Segoe UI"/>
              </a:rPr>
              <a:t> class you overcome the immutable issue that occurs if you use just the </a:t>
            </a:r>
            <a:r>
              <a:rPr lang="en-US" sz="1000" b="1">
                <a:latin typeface="Arial"/>
                <a:ea typeface="Calibri"/>
                <a:cs typeface="Times New Roman"/>
              </a:rPr>
              <a:t>+</a:t>
            </a:r>
            <a:r>
              <a:rPr lang="en-US" sz="1000">
                <a:latin typeface="Arial"/>
                <a:ea typeface="Calibri"/>
                <a:cs typeface="Segoe UI"/>
              </a:rPr>
              <a:t> operator.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regular expressions provide an excellent way of validating the contents of a string.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3994374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4017252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Students should already be familiar with the concept of applications making decisions by using conditional logic. Briefly explain that you can use </a:t>
            </a:r>
            <a:r>
              <a:rPr lang="en-US" sz="1000" b="1">
                <a:latin typeface="Arial"/>
                <a:ea typeface="Calibri"/>
                <a:cs typeface="Times New Roman"/>
              </a:rPr>
              <a:t>if</a:t>
            </a:r>
            <a:r>
              <a:rPr lang="en-US" sz="1000">
                <a:latin typeface="Arial"/>
                <a:ea typeface="Calibri"/>
                <a:cs typeface="Segoe UI"/>
              </a:rPr>
              <a:t> or </a:t>
            </a:r>
            <a:r>
              <a:rPr lang="en-US" sz="1000" b="1">
                <a:latin typeface="Arial"/>
                <a:ea typeface="Calibri"/>
                <a:cs typeface="Times New Roman"/>
              </a:rPr>
              <a:t>select</a:t>
            </a:r>
            <a:r>
              <a:rPr lang="en-US" sz="1000">
                <a:latin typeface="Arial"/>
                <a:ea typeface="Calibri"/>
                <a:cs typeface="Segoe UI"/>
              </a:rPr>
              <a:t> statements to execute logic based on decisions. Use the code examples on the slide to show the syntax for an </a:t>
            </a:r>
            <a:r>
              <a:rPr lang="en-US" sz="1000" b="1">
                <a:latin typeface="Arial"/>
                <a:ea typeface="Calibri"/>
                <a:cs typeface="Times New Roman"/>
              </a:rPr>
              <a:t>if</a:t>
            </a:r>
            <a:r>
              <a:rPr lang="en-US" sz="1000">
                <a:latin typeface="Arial"/>
                <a:ea typeface="Calibri"/>
                <a:cs typeface="Segoe UI"/>
              </a:rPr>
              <a:t> and a </a:t>
            </a:r>
            <a:r>
              <a:rPr lang="en-US" sz="1000" b="1">
                <a:latin typeface="Arial"/>
                <a:ea typeface="Calibri"/>
                <a:cs typeface="Times New Roman"/>
              </a:rPr>
              <a:t>switch</a:t>
            </a:r>
            <a:r>
              <a:rPr lang="en-US" sz="1000">
                <a:latin typeface="Arial"/>
                <a:ea typeface="Calibri"/>
                <a:cs typeface="Segoe UI"/>
              </a:rPr>
              <a:t> statement.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may need to explain how the == operator is used to test equality.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841656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Explain the four different types of loops available in Visual C#.</a:t>
            </a:r>
          </a:p>
        </p:txBody>
      </p:sp>
      <p:sp>
        <p:nvSpPr>
          <p:cNvPr id="4" name="Slide Number Placeholder 3"/>
          <p:cNvSpPr>
            <a:spLocks noGrp="1"/>
          </p:cNvSpPr>
          <p:nvPr>
            <p:ph type="sldNum" sz="quarter" idx="10"/>
          </p:nvPr>
        </p:nvSpPr>
        <p:spPr/>
        <p:txBody>
          <a:bodyPr/>
          <a:lstStyle/>
          <a:p>
            <a:fld id="{0BC3868C-13D0-4C9F-A882-A12BF6D9BF81}"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1778438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three types of arrays.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Briefly explain how to create an array, specifying the data type and the size. Explain how you can access data in an array by using an index or by iterating the entire array.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61022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This is an introductory module that should serve as a recap for most students. Most students should already be familiar with most, if not all, of the concepts covered in this module.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This module does not contain any formal demonstrations. Instead, keep Visual Studio open and use it to perform ad hoc demonstrations.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1015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how the .NET Framework uses namespaces to logically organize many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permits, create a new console application, show the namespace declaration in the </a:t>
            </a:r>
            <a:r>
              <a:rPr lang="en-US" sz="1000" b="1" dirty="0" err="1">
                <a:latin typeface="Arial"/>
                <a:ea typeface="Calibri"/>
                <a:cs typeface="Times New Roman"/>
              </a:rPr>
              <a:t>Program.cs</a:t>
            </a:r>
            <a:r>
              <a:rPr lang="en-US" sz="1000" dirty="0">
                <a:latin typeface="Arial"/>
                <a:ea typeface="Calibri"/>
                <a:cs typeface="Segoe UI"/>
              </a:rPr>
              <a:t> file, add a reference to another namespace, and then add a using directive for that namespace.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743673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why you would want to run an application in debug mode.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permits, create a simple project and demonstrate some of the basic debugging functionality.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72088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Developing the Class Enrollment Application Lab</a:t>
            </a:r>
            <a:r>
              <a:rPr lang="en-US" sz="1000" dirty="0">
                <a:latin typeface="Arial"/>
                <a:ea typeface="Calibri"/>
                <a:cs typeface="Segoe UI"/>
              </a:rPr>
              <a:t> section on the following page: </a:t>
            </a:r>
            <a:r>
              <a:rPr lang="en-US" sz="1000" u="sng" dirty="0">
                <a:latin typeface="Arial"/>
                <a:ea typeface="Calibri"/>
                <a:cs typeface="Segoe UI"/>
                <a:hlinkClick r:id="rId3"/>
              </a:rPr>
              <a:t>https://github.com/MicrosoftLearning/20483-Programming-in-C-Sharp/blob/master/Instructions/20483C_MOD01_DEMO.md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3379248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Before students start the lab, explain to them that they can use either the high-level steps in the student workbook, or if they get stuck, the detailed steps in the Lab Answer Key at the end of the workbook.</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purpose of this lab is to ensure that all students are comfortable with the fundamental syntax and semantics of the Visual C# programming language. Use this lab to assess how well students meet the prerequisites of the course and to identify students who may require additional help as the course progresses. Students who have been using Visual C# for a month or so prior to the course may complete this lab quickly. However, students coming from a different programming language background may require more time.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This lab uses information held in a Microsoft SQL Server® 2017 database, but none of the code in this lab actually saves any changes back to the database; this operation is performed as part of Lab 2.</a:t>
            </a: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latin typeface="Arial"/>
                <a:ea typeface="Calibri"/>
                <a:cs typeface="Segoe UI"/>
                <a:hlinkClick r:id="rId3"/>
              </a:rPr>
              <a:t>https://github.com/MicrosoftLearning/20483-Programming-in-C-Sharp/blob/master/Instructions/20483C_MOD01_LAB_MANUAL.md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latin typeface="Arial"/>
                <a:ea typeface="Calibri"/>
                <a:cs typeface="Segoe UI"/>
                <a:hlinkClick r:id="rId4"/>
              </a:rPr>
              <a:t>https://github.com/MicrosoftLearning/20483-Programming-in-C-Sharp/blob/master/Instructions/20483C_MOD01_LAK.md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1: Implementing Edit Functionality for the Students List</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the code that enables an administrator using the application to edit a student’s details.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list of students is displayed in the user interface of the application. When the user selects a student and then presses a key on the keyboard, you will check whether the key they pressed was Enter. If they did press Enter, you will write code to display the student’s details in a separate form, which the user can use to modify the details. When the user closes the form, you will copy the updated details back to the list box displaying the list of students. Finally, </a:t>
            </a:r>
            <a:r>
              <a:rPr lang="en-US" sz="1000" dirty="0">
                <a:solidFill>
                  <a:srgbClr val="000000"/>
                </a:solidFill>
                <a:latin typeface="Arial"/>
                <a:ea typeface="Calibri"/>
                <a:cs typeface="Segoe UI"/>
              </a:rPr>
              <a:t>you will run the application to verify that your code functions as expected, and then use the debugging tools to examine code as it runs</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477800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2: Implementing Insert Functionality for the Students List</a:t>
            </a:r>
          </a:p>
          <a:p>
            <a:pPr>
              <a:lnSpc>
                <a:spcPct val="115000"/>
              </a:lnSpc>
              <a:spcAft>
                <a:spcPts val="1000"/>
              </a:spcAft>
            </a:pPr>
            <a:r>
              <a:rPr lang="en-US" sz="1000" dirty="0">
                <a:latin typeface="Arial"/>
                <a:ea typeface="Calibri"/>
                <a:cs typeface="Segoe UI"/>
              </a:rPr>
              <a:t>In this exercise, you will write code that enables an administrator using the application to add a new student to the students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list of students is displayed in the user interface of the application. When the user presses a key on the</a:t>
            </a:r>
            <a:r>
              <a:rPr lang="en-US" sz="1000" dirty="0">
                <a:latin typeface="Arial"/>
                <a:ea typeface="Calibri"/>
                <a:cs typeface="Times New Roman"/>
              </a:rPr>
              <a:t> </a:t>
            </a:r>
            <a:r>
              <a:rPr lang="en-US" sz="1000" dirty="0">
                <a:solidFill>
                  <a:prstClr val="black"/>
                </a:solidFill>
                <a:latin typeface="Arial"/>
                <a:ea typeface="Calibri"/>
                <a:cs typeface="Segoe UI"/>
              </a:rPr>
              <a:t>keyboard, you will check whether the key they pressed was Insert. If they did press Insert, you will write code to display a form in which the user can enter the details of a new student, including their first name, last name, and date of birth. When the user closes the form, you will add the new student to the list of students and display the details in the list box. </a:t>
            </a:r>
            <a:r>
              <a:rPr lang="en-US" sz="1000" dirty="0">
                <a:solidFill>
                  <a:srgbClr val="000000"/>
                </a:solidFill>
                <a:latin typeface="Arial"/>
                <a:ea typeface="Calibri"/>
                <a:cs typeface="Segoe UI"/>
              </a:rPr>
              <a:t>Finally, you will run the application to verify that your code functions as expected.</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srgbClr val="000000"/>
                </a:solidFill>
                <a:latin typeface="Arial"/>
                <a:ea typeface="Calibri"/>
                <a:cs typeface="Segoe UI"/>
              </a:rPr>
              <a:t>Exercise 3: Implementing Delete Functionality for the Students List</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write code that enables an administrator to remove a student from the students list.</a:t>
            </a:r>
          </a:p>
          <a:p>
            <a:pPr lvl="0">
              <a:lnSpc>
                <a:spcPct val="115000"/>
              </a:lnSpc>
              <a:spcAft>
                <a:spcPts val="1000"/>
              </a:spcAft>
            </a:pPr>
            <a:r>
              <a:rPr lang="en-US" sz="1000" dirty="0">
                <a:solidFill>
                  <a:prstClr val="black"/>
                </a:solidFill>
                <a:latin typeface="Arial"/>
                <a:ea typeface="Calibri"/>
                <a:cs typeface="Times New Roman"/>
              </a:rPr>
              <a:t>A list of students is displayed in the user interface of the application. If the user selects a student and then presses a key on the keyboard, you will check whether the key they pressed was Delete. If they did press Delete, you will write code to prompt the user to confirm that they want to remove the selected student from the class. If they do, the student will be deleted from the students list for the appropriate class, otherwise nothing changes. Finally, you will run the application </a:t>
            </a:r>
            <a:r>
              <a:rPr lang="en-US" sz="1000" dirty="0">
                <a:solidFill>
                  <a:prstClr val="black"/>
                </a:solidFill>
                <a:latin typeface="Arial"/>
                <a:ea typeface="Times New Roman"/>
                <a:cs typeface="Times New Roman"/>
              </a:rPr>
              <a:t>to verify that your code functions as expected</a:t>
            </a:r>
            <a:r>
              <a:rPr lang="en-US" sz="1000" dirty="0">
                <a:solidFill>
                  <a:prstClr val="black"/>
                </a:solidFill>
                <a:latin typeface="Arial"/>
                <a:ea typeface="Calibri"/>
                <a:cs typeface="Times New Roman"/>
              </a:rPr>
              <a:t>.</a:t>
            </a:r>
          </a:p>
          <a:p>
            <a:pPr lvl="0">
              <a:lnSpc>
                <a:spcPct val="115000"/>
              </a:lnSpc>
              <a:spcAft>
                <a:spcPts val="1000"/>
              </a:spcAft>
            </a:pPr>
            <a:r>
              <a:rPr lang="en-US" sz="1000" b="1" dirty="0">
                <a:solidFill>
                  <a:srgbClr val="000000"/>
                </a:solidFill>
                <a:latin typeface="Arial"/>
                <a:ea typeface="Calibri"/>
                <a:cs typeface="Segoe UI"/>
              </a:rPr>
              <a:t>Exercise 4: Displaying a Student’s Age</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update the application to display a student’s age instead of their date of birth.</a:t>
            </a:r>
          </a:p>
          <a:p>
            <a:pPr lvl="0">
              <a:lnSpc>
                <a:spcPct val="115000"/>
              </a:lnSpc>
              <a:spcAft>
                <a:spcPts val="1000"/>
              </a:spcAft>
            </a:pPr>
            <a:r>
              <a:rPr lang="en-US" sz="1000" dirty="0">
                <a:solidFill>
                  <a:prstClr val="black"/>
                </a:solidFill>
                <a:latin typeface="Arial"/>
                <a:ea typeface="Calibri"/>
                <a:cs typeface="Times New Roman"/>
              </a:rPr>
              <a:t>You will write code in the </a:t>
            </a:r>
            <a:r>
              <a:rPr lang="en-US" sz="1000" b="1" dirty="0" err="1">
                <a:solidFill>
                  <a:prstClr val="black"/>
                </a:solidFill>
                <a:latin typeface="Arial"/>
                <a:ea typeface="Calibri"/>
                <a:cs typeface="Times New Roman"/>
              </a:rPr>
              <a:t>AgeConverter</a:t>
            </a:r>
            <a:r>
              <a:rPr lang="en-US" sz="1000" dirty="0">
                <a:solidFill>
                  <a:prstClr val="black"/>
                </a:solidFill>
                <a:latin typeface="Arial"/>
                <a:ea typeface="Calibri"/>
                <a:cs typeface="Times New Roman"/>
              </a:rPr>
              <a:t> class that is linked to the grid column displaying student ages. In this class, you will write code to work out the difference between the current date and the date of birth of the student, and then convert this value into years. Then you will run the application to verify that the Age column now displays age in years instead of the date of birth.</a:t>
            </a:r>
            <a:endParaRPr lang="en-US" dirty="0"/>
          </a:p>
        </p:txBody>
      </p:sp>
      <p:sp>
        <p:nvSpPr>
          <p:cNvPr id="4" name="Slide Number Placeholder 3"/>
          <p:cNvSpPr>
            <a:spLocks noGrp="1"/>
          </p:cNvSpPr>
          <p:nvPr>
            <p:ph type="sldNum" sz="quarter" idx="10"/>
          </p:nvPr>
        </p:nvSpPr>
        <p:spPr/>
        <p:txBody>
          <a:bodyPr/>
          <a:lstStyle/>
          <a:p>
            <a:fld id="{0BC3868C-13D0-4C9F-A882-A12BF6D9BF81}" type="slidenum">
              <a:rPr lang="en-US" smtClean="0"/>
              <a:t>24</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177539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BC3868C-13D0-4C9F-A882-A12BF6D9BF81}"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1880376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BC3868C-13D0-4C9F-A882-A12BF6D9BF81}"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9" name="Notes Placeholder 2"/>
          <p:cNvSpPr>
            <a:spLocks noGrp="1"/>
          </p:cNvSpPr>
          <p:nvPr>
            <p:ph type="body" idx="3"/>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What Visual Studio template would you use to create a .</a:t>
            </a:r>
            <a:r>
              <a:rPr lang="en-IN" sz="1000" dirty="0" err="1">
                <a:latin typeface="Arial"/>
                <a:ea typeface="Calibri"/>
                <a:cs typeface="Segoe UI"/>
              </a:rPr>
              <a:t>dll</a:t>
            </a:r>
            <a:r>
              <a:rPr lang="en-IN" sz="1000" dirty="0">
                <a:latin typeface="Arial"/>
                <a:ea typeface="Calibri"/>
                <a:cs typeface="Segoe UI"/>
              </a:rPr>
              <a:t>?</a:t>
            </a:r>
          </a:p>
          <a:p>
            <a:pPr>
              <a:lnSpc>
                <a:spcPct val="115000"/>
              </a:lnSpc>
              <a:spcAft>
                <a:spcPts val="1000"/>
              </a:spcAft>
            </a:pPr>
            <a:r>
              <a:rPr lang="en-IN" sz="1000" dirty="0">
                <a:latin typeface="Arial"/>
                <a:ea typeface="Calibri"/>
                <a:cs typeface="Segoe UI"/>
              </a:rPr>
              <a:t>(   )Option 1: Console application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2: Windows Forms application</a:t>
            </a:r>
          </a:p>
          <a:p>
            <a:pPr>
              <a:lnSpc>
                <a:spcPct val="115000"/>
              </a:lnSpc>
              <a:spcAft>
                <a:spcPts val="1000"/>
              </a:spcAft>
            </a:pPr>
            <a:r>
              <a:rPr lang="en-IN" sz="1000" dirty="0">
                <a:latin typeface="Arial"/>
                <a:ea typeface="Calibri"/>
                <a:cs typeface="Times New Roman"/>
              </a:rPr>
              <a:t>(   )Option 3: WPF application</a:t>
            </a:r>
          </a:p>
          <a:p>
            <a:pPr>
              <a:lnSpc>
                <a:spcPct val="115000"/>
              </a:lnSpc>
              <a:spcAft>
                <a:spcPts val="1000"/>
              </a:spcAft>
            </a:pPr>
            <a:r>
              <a:rPr lang="en-IN" sz="1000" dirty="0">
                <a:latin typeface="Arial"/>
                <a:ea typeface="Calibri"/>
                <a:cs typeface="Times New Roman"/>
              </a:rPr>
              <a:t>(   )Option 4: Class library</a:t>
            </a:r>
          </a:p>
          <a:p>
            <a:pPr>
              <a:lnSpc>
                <a:spcPct val="115000"/>
              </a:lnSpc>
              <a:spcAft>
                <a:spcPts val="1000"/>
              </a:spcAft>
            </a:pPr>
            <a:r>
              <a:rPr lang="en-IN" sz="1000" dirty="0">
                <a:latin typeface="Arial"/>
                <a:ea typeface="Calibri"/>
                <a:cs typeface="Times New Roman"/>
              </a:rPr>
              <a:t>(   )Option 5: WCF Service application</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4: Class library</a:t>
            </a:r>
          </a:p>
          <a:p>
            <a:pPr>
              <a:lnSpc>
                <a:spcPct val="115000"/>
              </a:lnSpc>
              <a:spcAft>
                <a:spcPts val="1000"/>
              </a:spcAft>
            </a:pPr>
            <a:r>
              <a:rPr lang="en-IN"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You would use a class library project to create a .</a:t>
            </a:r>
            <a:r>
              <a:rPr lang="en-US" sz="1000" dirty="0" err="1">
                <a:latin typeface="Arial"/>
                <a:ea typeface="Calibri"/>
                <a:cs typeface="Times New Roman"/>
              </a:rPr>
              <a:t>dll</a:t>
            </a:r>
            <a:r>
              <a:rPr lang="en-US" sz="1000" dirty="0">
                <a:latin typeface="Arial"/>
                <a:ea typeface="Calibri"/>
                <a:cs typeface="Times New Roman"/>
              </a:rPr>
              <a:t> that contains reusable functionality.</a:t>
            </a:r>
          </a:p>
          <a:p>
            <a:pPr>
              <a:lnSpc>
                <a:spcPct val="115000"/>
              </a:lnSpc>
              <a:spcAft>
                <a:spcPts val="1000"/>
              </a:spcAft>
            </a:pPr>
            <a:endParaRPr lang="en-IN" sz="1000" dirty="0">
              <a:latin typeface="Arial"/>
              <a:ea typeface="Calibri"/>
              <a:cs typeface="Times New Roman"/>
            </a:endParaRPr>
          </a:p>
        </p:txBody>
      </p:sp>
    </p:spTree>
    <p:extLst>
      <p:ext uri="{BB962C8B-B14F-4D97-AF65-F5344CB8AC3E}">
        <p14:creationId xmlns:p14="http://schemas.microsoft.com/office/powerpoint/2010/main" val="3622245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BC3868C-13D0-4C9F-A882-A12BF6D9BF81}" type="slidenum">
              <a:rPr lang="en-US" smtClean="0"/>
              <a:t>27</a:t>
            </a:fld>
            <a:endParaRPr lang="en-US"/>
          </a:p>
        </p:txBody>
      </p:sp>
      <p:sp>
        <p:nvSpPr>
          <p:cNvPr id="5" name="Notes Placeholder 2"/>
          <p:cNvSpPr>
            <a:spLocks noGrp="1"/>
          </p:cNvSpPr>
          <p:nvPr>
            <p:ph type="body" idx="3"/>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Given the following </a:t>
            </a:r>
            <a:r>
              <a:rPr lang="en-IN" sz="1000" b="1" dirty="0">
                <a:latin typeface="Arial"/>
                <a:ea typeface="Calibri"/>
                <a:cs typeface="Times New Roman"/>
              </a:rPr>
              <a:t>for</a:t>
            </a:r>
            <a:r>
              <a:rPr lang="en-IN" sz="1000" dirty="0">
                <a:latin typeface="Arial"/>
                <a:ea typeface="Calibri"/>
                <a:cs typeface="Segoe UI"/>
              </a:rPr>
              <a:t> loop statement, what is the value of the </a:t>
            </a:r>
            <a:r>
              <a:rPr lang="en-IN" sz="1000" b="1" dirty="0">
                <a:latin typeface="Arial"/>
                <a:ea typeface="Calibri"/>
                <a:cs typeface="Times New Roman"/>
              </a:rPr>
              <a:t>count</a:t>
            </a:r>
            <a:r>
              <a:rPr lang="en-IN" sz="1000" dirty="0">
                <a:latin typeface="Arial"/>
                <a:ea typeface="Calibri"/>
                <a:cs typeface="Segoe UI"/>
              </a:rPr>
              <a:t> variable once the loop has finished executing?</a:t>
            </a:r>
            <a:endParaRPr lang="en-IN" sz="1000" dirty="0">
              <a:latin typeface="Arial"/>
              <a:ea typeface="Calibri"/>
              <a:cs typeface="Times New Roman"/>
            </a:endParaRPr>
          </a:p>
          <a:p>
            <a:pPr marL="100330" marR="100330">
              <a:lnSpc>
                <a:spcPts val="1000"/>
              </a:lnSpc>
              <a:spcAft>
                <a:spcPts val="600"/>
              </a:spcAft>
            </a:pPr>
            <a:r>
              <a:rPr lang="en-US" sz="1000" dirty="0" err="1">
                <a:latin typeface="Arial"/>
                <a:ea typeface="Times New Roman"/>
                <a:cs typeface="Times New Roman"/>
              </a:rPr>
              <a:t>var</a:t>
            </a:r>
            <a:r>
              <a:rPr lang="en-US" sz="1000" dirty="0">
                <a:latin typeface="Arial"/>
                <a:ea typeface="Times New Roman"/>
                <a:cs typeface="Times New Roman"/>
              </a:rPr>
              <a:t> count = 0;</a:t>
            </a:r>
            <a:endParaRPr lang="en-IN" sz="1000" dirty="0">
              <a:latin typeface="Arial"/>
              <a:ea typeface="Times New Roman"/>
              <a:cs typeface="Times New Roman"/>
            </a:endParaRPr>
          </a:p>
          <a:p>
            <a:pPr marL="100330" marR="100330">
              <a:lnSpc>
                <a:spcPts val="1000"/>
              </a:lnSpc>
              <a:spcAft>
                <a:spcPts val="600"/>
              </a:spcAft>
            </a:pPr>
            <a:r>
              <a:rPr lang="en-US" sz="1000" dirty="0">
                <a:latin typeface="Arial"/>
                <a:ea typeface="Times New Roman"/>
                <a:cs typeface="Times New Roman"/>
              </a:rPr>
              <a:t>for (</a:t>
            </a:r>
            <a:r>
              <a:rPr lang="en-US" sz="1000" dirty="0" err="1">
                <a:latin typeface="Arial"/>
                <a:ea typeface="Times New Roman"/>
                <a:cs typeface="Times New Roman"/>
              </a:rPr>
              <a:t>int</a:t>
            </a:r>
            <a:r>
              <a:rPr lang="en-US" sz="1000" dirty="0">
                <a:latin typeface="Arial"/>
                <a:ea typeface="Times New Roman"/>
                <a:cs typeface="Times New Roman"/>
              </a:rPr>
              <a:t> </a:t>
            </a:r>
            <a:r>
              <a:rPr lang="en-US" sz="1000" dirty="0" err="1">
                <a:latin typeface="Arial"/>
                <a:ea typeface="Times New Roman"/>
                <a:cs typeface="Times New Roman"/>
              </a:rPr>
              <a:t>i</a:t>
            </a:r>
            <a:r>
              <a:rPr lang="en-US" sz="1000" dirty="0">
                <a:latin typeface="Arial"/>
                <a:ea typeface="Times New Roman"/>
                <a:cs typeface="Times New Roman"/>
              </a:rPr>
              <a:t> = 5; </a:t>
            </a:r>
            <a:r>
              <a:rPr lang="en-US" sz="1000" dirty="0" err="1">
                <a:latin typeface="Arial"/>
                <a:ea typeface="Times New Roman"/>
                <a:cs typeface="Times New Roman"/>
              </a:rPr>
              <a:t>i</a:t>
            </a:r>
            <a:r>
              <a:rPr lang="en-US" sz="1000" dirty="0">
                <a:latin typeface="Arial"/>
                <a:ea typeface="Times New Roman"/>
                <a:cs typeface="Times New Roman"/>
              </a:rPr>
              <a:t> &lt; 12; </a:t>
            </a:r>
            <a:r>
              <a:rPr lang="en-US" sz="1000" dirty="0" err="1">
                <a:latin typeface="Arial"/>
                <a:ea typeface="Times New Roman"/>
                <a:cs typeface="Times New Roman"/>
              </a:rPr>
              <a:t>i</a:t>
            </a:r>
            <a:r>
              <a:rPr lang="en-US" sz="1000" dirty="0">
                <a:latin typeface="Arial"/>
                <a:ea typeface="Times New Roman"/>
                <a:cs typeface="Times New Roman"/>
              </a:rPr>
              <a:t>++)</a:t>
            </a:r>
            <a:endParaRPr lang="en-IN" sz="1000" dirty="0">
              <a:latin typeface="Arial"/>
              <a:ea typeface="Times New Roman"/>
              <a:cs typeface="Times New Roman"/>
            </a:endParaRPr>
          </a:p>
          <a:p>
            <a:pPr marL="100330" marR="100330">
              <a:lnSpc>
                <a:spcPts val="1000"/>
              </a:lnSpc>
              <a:spcAft>
                <a:spcPts val="600"/>
              </a:spcAft>
            </a:pPr>
            <a:r>
              <a:rPr lang="en-US" sz="1000" dirty="0">
                <a:latin typeface="Arial"/>
                <a:ea typeface="Times New Roman"/>
                <a:cs typeface="Times New Roman"/>
              </a:rPr>
              <a:t>{</a:t>
            </a:r>
            <a:endParaRPr lang="en-IN" sz="1000" dirty="0">
              <a:latin typeface="Arial"/>
              <a:ea typeface="Times New Roman"/>
              <a:cs typeface="Times New Roman"/>
            </a:endParaRPr>
          </a:p>
          <a:p>
            <a:pPr marL="100330" marR="100330">
              <a:lnSpc>
                <a:spcPts val="1000"/>
              </a:lnSpc>
              <a:spcAft>
                <a:spcPts val="600"/>
              </a:spcAft>
            </a:pPr>
            <a:r>
              <a:rPr lang="en-US" sz="1000" dirty="0">
                <a:latin typeface="Arial"/>
                <a:ea typeface="Times New Roman"/>
                <a:cs typeface="Times New Roman"/>
              </a:rPr>
              <a:t>   count++;</a:t>
            </a:r>
            <a:endParaRPr lang="en-IN" sz="1000" dirty="0">
              <a:latin typeface="Arial"/>
              <a:ea typeface="Times New Roman"/>
              <a:cs typeface="Times New Roman"/>
            </a:endParaRPr>
          </a:p>
          <a:p>
            <a:pPr marL="100330" marR="100330">
              <a:lnSpc>
                <a:spcPts val="1000"/>
              </a:lnSpc>
              <a:spcAft>
                <a:spcPts val="600"/>
              </a:spcAft>
            </a:pPr>
            <a:r>
              <a:rPr lang="en-US" sz="1000" dirty="0">
                <a:latin typeface="Arial"/>
                <a:ea typeface="Times New Roman"/>
                <a:cs typeface="Times New Roman"/>
              </a:rPr>
              <a:t>}</a:t>
            </a:r>
            <a:endParaRPr lang="en-IN" sz="1000" dirty="0">
              <a:latin typeface="Arial"/>
              <a:ea typeface="Times New Roman"/>
              <a:cs typeface="Times New Roman"/>
            </a:endParaRPr>
          </a:p>
          <a:p>
            <a:pPr>
              <a:lnSpc>
                <a:spcPct val="115000"/>
              </a:lnSpc>
              <a:spcAft>
                <a:spcPts val="1000"/>
              </a:spcAft>
            </a:pPr>
            <a:r>
              <a:rPr lang="en-IN" sz="1000" dirty="0">
                <a:latin typeface="Arial"/>
                <a:ea typeface="Calibri"/>
                <a:cs typeface="Times New Roman"/>
              </a:rPr>
              <a:t>(   )Option 1: 3</a:t>
            </a:r>
          </a:p>
          <a:p>
            <a:pPr>
              <a:lnSpc>
                <a:spcPct val="115000"/>
              </a:lnSpc>
              <a:spcAft>
                <a:spcPts val="1000"/>
              </a:spcAft>
            </a:pPr>
            <a:r>
              <a:rPr lang="en-IN" sz="1000" dirty="0">
                <a:latin typeface="Arial"/>
                <a:ea typeface="Calibri"/>
                <a:cs typeface="Times New Roman"/>
              </a:rPr>
              <a:t>(   )Option 2: 5</a:t>
            </a:r>
          </a:p>
          <a:p>
            <a:pPr>
              <a:lnSpc>
                <a:spcPct val="115000"/>
              </a:lnSpc>
              <a:spcAft>
                <a:spcPts val="1000"/>
              </a:spcAft>
            </a:pPr>
            <a:r>
              <a:rPr lang="en-IN" sz="1000" dirty="0">
                <a:latin typeface="Arial"/>
                <a:ea typeface="Calibri"/>
                <a:cs typeface="Times New Roman"/>
              </a:rPr>
              <a:t>(   )Option 3: 7</a:t>
            </a:r>
          </a:p>
          <a:p>
            <a:pPr>
              <a:lnSpc>
                <a:spcPct val="115000"/>
              </a:lnSpc>
              <a:spcAft>
                <a:spcPts val="1000"/>
              </a:spcAft>
            </a:pPr>
            <a:r>
              <a:rPr lang="en-IN" sz="1000" dirty="0">
                <a:latin typeface="Arial"/>
                <a:ea typeface="Calibri"/>
                <a:cs typeface="Times New Roman"/>
              </a:rPr>
              <a:t>(   )Option 4: 9</a:t>
            </a:r>
          </a:p>
          <a:p>
            <a:pPr>
              <a:lnSpc>
                <a:spcPct val="115000"/>
              </a:lnSpc>
              <a:spcAft>
                <a:spcPts val="1000"/>
              </a:spcAft>
            </a:pPr>
            <a:r>
              <a:rPr lang="en-IN" sz="1000" dirty="0">
                <a:latin typeface="Arial"/>
                <a:ea typeface="Calibri"/>
                <a:cs typeface="Times New Roman"/>
              </a:rPr>
              <a:t>(   )Option 5: 11</a:t>
            </a:r>
            <a:endParaRPr lang="en-IN" sz="1000" b="1" dirty="0">
              <a:solidFill>
                <a:prstClr val="black"/>
              </a:solidFill>
              <a:latin typeface="Arial"/>
              <a:ea typeface="Calibri"/>
              <a:cs typeface="Times New Roman"/>
            </a:endParaRPr>
          </a:p>
          <a:p>
            <a:pPr lvl="0">
              <a:lnSpc>
                <a:spcPct val="115000"/>
              </a:lnSpc>
              <a:spcAft>
                <a:spcPts val="1000"/>
              </a:spcAft>
            </a:pPr>
            <a:r>
              <a:rPr lang="en-IN" sz="1000" b="1" dirty="0">
                <a:solidFill>
                  <a:prstClr val="black"/>
                </a:solidFill>
                <a:latin typeface="Arial"/>
                <a:ea typeface="Calibri"/>
                <a:cs typeface="Times New Roman"/>
              </a:rPr>
              <a:t>Answer</a:t>
            </a:r>
            <a:endParaRPr lang="en-IN" sz="1000"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 Option 3: 7</a:t>
            </a:r>
          </a:p>
          <a:p>
            <a:pPr lvl="0">
              <a:lnSpc>
                <a:spcPct val="115000"/>
              </a:lnSpc>
              <a:spcAft>
                <a:spcPts val="1000"/>
              </a:spcAft>
            </a:pPr>
            <a:r>
              <a:rPr lang="en-IN" sz="1000" b="1" dirty="0">
                <a:solidFill>
                  <a:prstClr val="black"/>
                </a:solidFill>
                <a:latin typeface="Arial"/>
                <a:cs typeface="Times New Roman"/>
              </a:rPr>
              <a:t>Feedback</a:t>
            </a:r>
          </a:p>
          <a:p>
            <a:pPr lvl="0">
              <a:lnSpc>
                <a:spcPct val="115000"/>
              </a:lnSpc>
              <a:spcAft>
                <a:spcPts val="1000"/>
              </a:spcAft>
            </a:pPr>
            <a:r>
              <a:rPr lang="en-US" sz="1000" dirty="0">
                <a:latin typeface="Arial" panose="020B0604020202020204" pitchFamily="34" charset="0"/>
                <a:cs typeface="Arial" panose="020B0604020202020204" pitchFamily="34" charset="0"/>
              </a:rPr>
              <a:t>The loop will iterate seven times.</a:t>
            </a:r>
            <a:endParaRPr lang="en-IN" sz="1000"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93C63A0D-3409-4F0A-ACE8-B6502E5372E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7" name="Rectangle 6">
            <a:extLst>
              <a:ext uri="{FF2B5EF4-FFF2-40B4-BE49-F238E27FC236}">
                <a16:creationId xmlns:a16="http://schemas.microsoft.com/office/drawing/2014/main" id="{A048C780-ECAA-4037-A72F-DE67D4CD6E74}"/>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131706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This is a high-level introduction to writing applications by using the .NET Framework 4.7; the introduction describes the core features of the .NET Framework and Visual Studio 2017.</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Treat this module as an opportunity to assess students’ experience with the .NET Framework 4.7 and Visual Studio 2017.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198579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three components listed on the slide.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316315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explain the points on the slide. At this point, it might be worth starting Visual Studio and showing students the IDE.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555721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explain each of the templates, and when they might be used. Shows students the list of templates in Visual Studio.</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6500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If time permits, treat this topic as an ad hoc demo, and create a new console application. After you have created a new console application, in the </a:t>
            </a:r>
            <a:r>
              <a:rPr lang="en-US" sz="1000" b="1">
                <a:latin typeface="Arial"/>
                <a:ea typeface="Calibri"/>
                <a:cs typeface="Times New Roman"/>
              </a:rPr>
              <a:t>Code Editor</a:t>
            </a:r>
            <a:r>
              <a:rPr lang="en-US" sz="1000">
                <a:latin typeface="Arial"/>
                <a:ea typeface="Calibri"/>
                <a:cs typeface="Segoe UI"/>
              </a:rPr>
              <a:t> window for the </a:t>
            </a:r>
            <a:r>
              <a:rPr lang="en-US" sz="1000" b="1">
                <a:latin typeface="Arial"/>
                <a:ea typeface="Calibri"/>
                <a:cs typeface="Times New Roman"/>
              </a:rPr>
              <a:t>Program</a:t>
            </a:r>
            <a:r>
              <a:rPr lang="en-US" sz="1000">
                <a:latin typeface="Arial"/>
                <a:ea typeface="Calibri"/>
                <a:cs typeface="Segoe UI"/>
              </a:rPr>
              <a:t> class, highlight the following:</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Namespace references.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Default </a:t>
            </a:r>
            <a:r>
              <a:rPr lang="en-US" sz="1000" b="1">
                <a:effectLst/>
                <a:latin typeface="Arial"/>
                <a:ea typeface="Times New Roman"/>
                <a:cs typeface="Times New Roman"/>
              </a:rPr>
              <a:t>Program</a:t>
            </a:r>
            <a:r>
              <a:rPr lang="en-US" sz="1000">
                <a:solidFill>
                  <a:srgbClr val="000000"/>
                </a:solidFill>
                <a:effectLst/>
                <a:latin typeface="Arial"/>
                <a:ea typeface="Times New Roman"/>
                <a:cs typeface="Segoe UI"/>
              </a:rPr>
              <a:t> class.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Entry point method.</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526362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topic is designed to give students a small overview of XAML, so do not spend a long time on it. If students ask detailed questions, make a note of them and answer them during the module 9, “Designing the User Interface for a Graphical Application.”</a:t>
            </a:r>
          </a:p>
        </p:txBody>
      </p:sp>
      <p:sp>
        <p:nvSpPr>
          <p:cNvPr id="4" name="Slide Number Placeholder 3"/>
          <p:cNvSpPr>
            <a:spLocks noGrp="1"/>
          </p:cNvSpPr>
          <p:nvPr>
            <p:ph type="sldNum" sz="quarter" idx="10"/>
          </p:nvPr>
        </p:nvSpPr>
        <p:spPr/>
        <p:txBody>
          <a:bodyPr/>
          <a:lstStyle/>
          <a:p>
            <a:fld id="{0BC3868C-13D0-4C9F-A882-A12BF6D9BF81}"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2199047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BC3868C-13D0-4C9F-A882-A12BF6D9BF81}"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 Review of Visual C# Syntax</a:t>
            </a:r>
          </a:p>
        </p:txBody>
      </p:sp>
    </p:spTree>
    <p:extLst>
      <p:ext uri="{BB962C8B-B14F-4D97-AF65-F5344CB8AC3E}">
        <p14:creationId xmlns:p14="http://schemas.microsoft.com/office/powerpoint/2010/main" val="301924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147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a:t>Review of Visual C# Syntax
</a:t>
            </a:r>
          </a:p>
        </p:txBody>
      </p:sp>
    </p:spTree>
    <p:extLst>
      <p:ext uri="{BB962C8B-B14F-4D97-AF65-F5344CB8AC3E}">
        <p14:creationId xmlns:p14="http://schemas.microsoft.com/office/powerpoint/2010/main" val="1677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fd4a954-484e-4da6-bbad-b63f6f777c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Data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a:t>int</a:t>
            </a:r>
            <a:r>
              <a:rPr lang="en-US" dirty="0"/>
              <a:t> – whole numbers</a:t>
            </a:r>
          </a:p>
          <a:p>
            <a:r>
              <a:rPr lang="en-US" dirty="0"/>
              <a:t>long – whole numbers (bigger range)</a:t>
            </a:r>
          </a:p>
          <a:p>
            <a:r>
              <a:rPr lang="en-US" dirty="0"/>
              <a:t>float – floating-point numbers</a:t>
            </a:r>
          </a:p>
          <a:p>
            <a:r>
              <a:rPr lang="en-US" dirty="0"/>
              <a:t>double - double precision</a:t>
            </a:r>
          </a:p>
          <a:p>
            <a:r>
              <a:rPr lang="en-US" dirty="0"/>
              <a:t>decimal - monetary values</a:t>
            </a:r>
          </a:p>
          <a:p>
            <a:r>
              <a:rPr lang="en-US" dirty="0"/>
              <a:t>char	- single character</a:t>
            </a:r>
          </a:p>
          <a:p>
            <a:r>
              <a:rPr lang="en-GB" dirty="0"/>
              <a:t>bool	 - Boolean</a:t>
            </a:r>
          </a:p>
          <a:p>
            <a:r>
              <a:rPr lang="en-GB" dirty="0" err="1"/>
              <a:t>DateTime</a:t>
            </a:r>
            <a:r>
              <a:rPr lang="en-GB" dirty="0"/>
              <a:t>	- moments in time	</a:t>
            </a:r>
          </a:p>
          <a:p>
            <a:r>
              <a:rPr lang="en-GB" dirty="0"/>
              <a:t>string - sequence of characters</a:t>
            </a:r>
            <a:endParaRPr lang="en-US" dirty="0"/>
          </a:p>
        </p:txBody>
      </p:sp>
    </p:spTree>
    <p:extLst>
      <p:ext uri="{BB962C8B-B14F-4D97-AF65-F5344CB8AC3E}">
        <p14:creationId xmlns:p14="http://schemas.microsoft.com/office/powerpoint/2010/main" val="252777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15ee662-1067-47ac-8d5f-8eebef9354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Expressions and Operators in Visual C#</a:t>
            </a:r>
          </a:p>
        </p:txBody>
      </p:sp>
      <p:sp>
        <p:nvSpPr>
          <p:cNvPr id="9" name="Content Placeholder 2"/>
          <p:cNvSpPr>
            <a:spLocks noGrp="1"/>
          </p:cNvSpPr>
          <p:nvPr/>
        </p:nvSpPr>
        <p:spPr bwMode="auto">
          <a:xfrm>
            <a:off x="512422" y="977909"/>
            <a:ext cx="8119156" cy="46833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sz="2400" b="0" dirty="0">
                <a:latin typeface="Segoe UI" panose="020B0502040204020203" pitchFamily="34" charset="0"/>
                <a:cs typeface="Segoe UI" panose="020B0502040204020203" pitchFamily="34" charset="0"/>
              </a:rPr>
              <a:t>Example expressions:</a:t>
            </a:r>
          </a:p>
          <a:p>
            <a:pPr marL="0" indent="0">
              <a:buNone/>
            </a:pPr>
            <a:endParaRPr lang="en-GB" sz="24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 operator</a:t>
            </a: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 operator</a:t>
            </a: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 and – operators</a:t>
            </a: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285750" indent="-28575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 operator (string concatenation)</a:t>
            </a:r>
          </a:p>
          <a:p>
            <a:pPr marL="0" indent="0">
              <a:buNone/>
            </a:pPr>
            <a:endParaRPr lang="en-GB" sz="2400" b="0" dirty="0">
              <a:latin typeface="Segoe UI" panose="020B0502040204020203" pitchFamily="34" charset="0"/>
              <a:cs typeface="Segoe UI" panose="020B0502040204020203" pitchFamily="34" charset="0"/>
            </a:endParaRPr>
          </a:p>
          <a:p>
            <a:pPr marL="0" indent="0">
              <a:buNone/>
            </a:pPr>
            <a:endParaRPr lang="en-GB" sz="2400" b="0" dirty="0">
              <a:latin typeface="Segoe UI" panose="020B0502040204020203" pitchFamily="34" charset="0"/>
              <a:cs typeface="Segoe UI" panose="020B0502040204020203" pitchFamily="34" charset="0"/>
            </a:endParaRPr>
          </a:p>
        </p:txBody>
      </p:sp>
      <p:sp>
        <p:nvSpPr>
          <p:cNvPr id="10" name="TextBox 3"/>
          <p:cNvSpPr txBox="1"/>
          <p:nvPr/>
        </p:nvSpPr>
        <p:spPr>
          <a:xfrm>
            <a:off x="728883" y="2259028"/>
            <a:ext cx="7793502" cy="40797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+ 1</a:t>
            </a:r>
          </a:p>
        </p:txBody>
      </p:sp>
      <p:sp>
        <p:nvSpPr>
          <p:cNvPr id="11" name="TextBox 3"/>
          <p:cNvSpPr txBox="1"/>
          <p:nvPr/>
        </p:nvSpPr>
        <p:spPr>
          <a:xfrm>
            <a:off x="752947" y="33644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5 / 2</a:t>
            </a:r>
          </a:p>
        </p:txBody>
      </p:sp>
      <p:sp>
        <p:nvSpPr>
          <p:cNvPr id="12" name="TextBox 3"/>
          <p:cNvSpPr txBox="1"/>
          <p:nvPr/>
        </p:nvSpPr>
        <p:spPr>
          <a:xfrm>
            <a:off x="777011" y="44312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b - 2</a:t>
            </a:r>
          </a:p>
        </p:txBody>
      </p:sp>
      <p:sp>
        <p:nvSpPr>
          <p:cNvPr id="13" name="TextBox 3"/>
          <p:cNvSpPr txBox="1"/>
          <p:nvPr/>
        </p:nvSpPr>
        <p:spPr>
          <a:xfrm>
            <a:off x="785033" y="55742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ApplicationName</a:t>
            </a:r>
            <a:r>
              <a:rPr lang="en-GB" b="0" dirty="0">
                <a:latin typeface="Lucida Sans Unicode" pitchFamily="34" charset="0"/>
                <a:cs typeface="Lucida Sans Unicode" pitchFamily="34" charset="0"/>
              </a:rPr>
              <a:t>: " + </a:t>
            </a:r>
            <a:r>
              <a:rPr lang="en-GB" b="0" dirty="0" err="1">
                <a:latin typeface="Lucida Sans Unicode" pitchFamily="34" charset="0"/>
                <a:cs typeface="Lucida Sans Unicode" pitchFamily="34" charset="0"/>
              </a:rPr>
              <a:t>appName.ToString</a:t>
            </a:r>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45504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1902a19-ad78-42a4-8cd4-ab911e762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Declaring and Assigning Variables</a:t>
            </a:r>
          </a:p>
        </p:txBody>
      </p:sp>
      <p:sp>
        <p:nvSpPr>
          <p:cNvPr id="9" name="Content Placeholder 2"/>
          <p:cNvSpPr>
            <a:spLocks noGrp="1"/>
          </p:cNvSpPr>
          <p:nvPr/>
        </p:nvSpPr>
        <p:spPr bwMode="auto">
          <a:xfrm>
            <a:off x="512422" y="1010960"/>
            <a:ext cx="8119156" cy="45062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Font typeface="Arial" panose="020B0604020202020204" pitchFamily="34" charset="0"/>
              <a:buChar char="•"/>
            </a:pPr>
            <a:r>
              <a:rPr lang="en-GB" sz="2400" b="0" dirty="0">
                <a:latin typeface="Segoe UI" panose="020B0502040204020203" pitchFamily="34" charset="0"/>
                <a:cs typeface="Segoe UI" panose="020B0502040204020203" pitchFamily="34" charset="0"/>
              </a:rPr>
              <a:t>Declaring variables:</a:t>
            </a: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Font typeface="Arial" panose="020B0604020202020204" pitchFamily="34" charset="0"/>
              <a:buChar char="•"/>
            </a:pPr>
            <a:r>
              <a:rPr lang="en-GB" sz="2400" b="0" dirty="0">
                <a:latin typeface="Segoe UI" panose="020B0502040204020203" pitchFamily="34" charset="0"/>
                <a:cs typeface="Segoe UI" panose="020B0502040204020203" pitchFamily="34" charset="0"/>
              </a:rPr>
              <a:t>Assigning variables:</a:t>
            </a:r>
          </a:p>
          <a:p>
            <a:pPr marL="0" indent="0">
              <a:buNone/>
            </a:pPr>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Font typeface="Arial" panose="020B0604020202020204" pitchFamily="34" charset="0"/>
              <a:buChar char="•"/>
            </a:pPr>
            <a:r>
              <a:rPr lang="en-GB" sz="2400" b="0" dirty="0">
                <a:latin typeface="Segoe UI" panose="020B0502040204020203" pitchFamily="34" charset="0"/>
                <a:cs typeface="Segoe UI" panose="020B0502040204020203" pitchFamily="34" charset="0"/>
              </a:rPr>
              <a:t>Implicitly typed variables:</a:t>
            </a:r>
          </a:p>
          <a:p>
            <a:pPr marL="0" indent="0">
              <a:buNone/>
            </a:pPr>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Font typeface="Arial" panose="020B0604020202020204" pitchFamily="34" charset="0"/>
              <a:buChar char="•"/>
            </a:pPr>
            <a:r>
              <a:rPr lang="en-GB" sz="2400" b="0" dirty="0">
                <a:latin typeface="Segoe UI" panose="020B0502040204020203" pitchFamily="34" charset="0"/>
                <a:cs typeface="Segoe UI" panose="020B0502040204020203" pitchFamily="34" charset="0"/>
              </a:rPr>
              <a:t>Instantiating object variables by using the </a:t>
            </a:r>
            <a:r>
              <a:rPr lang="en-GB" sz="2400" dirty="0">
                <a:latin typeface="Segoe UI" panose="020B0502040204020203" pitchFamily="34" charset="0"/>
                <a:cs typeface="Segoe UI" panose="020B0502040204020203" pitchFamily="34" charset="0"/>
              </a:rPr>
              <a:t>new</a:t>
            </a:r>
            <a:r>
              <a:rPr lang="en-GB" sz="2400" b="0" dirty="0">
                <a:latin typeface="Segoe UI" panose="020B0502040204020203" pitchFamily="34" charset="0"/>
                <a:cs typeface="Segoe UI" panose="020B0502040204020203" pitchFamily="34" charset="0"/>
              </a:rPr>
              <a:t> operator</a:t>
            </a:r>
          </a:p>
        </p:txBody>
      </p:sp>
      <p:sp>
        <p:nvSpPr>
          <p:cNvPr id="10" name="TextBox 3"/>
          <p:cNvSpPr txBox="1"/>
          <p:nvPr/>
        </p:nvSpPr>
        <p:spPr>
          <a:xfrm>
            <a:off x="728883" y="15912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price;           </a:t>
            </a:r>
          </a:p>
          <a:p>
            <a:r>
              <a:rPr lang="en-GB" b="0" dirty="0">
                <a:latin typeface="Lucida Sans Unicode" pitchFamily="34" charset="0"/>
                <a:cs typeface="Lucida Sans Unicode" pitchFamily="34" charset="0"/>
              </a:rPr>
              <a:t>// OR    </a:t>
            </a:r>
          </a:p>
          <a:p>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price, tax;</a:t>
            </a:r>
          </a:p>
        </p:txBody>
      </p:sp>
      <p:sp>
        <p:nvSpPr>
          <p:cNvPr id="11" name="TextBox 3"/>
          <p:cNvSpPr txBox="1"/>
          <p:nvPr/>
        </p:nvSpPr>
        <p:spPr>
          <a:xfrm>
            <a:off x="752947" y="34200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price = 10;</a:t>
            </a:r>
          </a:p>
          <a:p>
            <a:r>
              <a:rPr lang="en-GB" b="0" dirty="0">
                <a:latin typeface="Lucida Sans Unicode" pitchFamily="34" charset="0"/>
                <a:cs typeface="Lucida Sans Unicode" pitchFamily="34" charset="0"/>
              </a:rPr>
              <a:t>// OR</a:t>
            </a:r>
          </a:p>
          <a:p>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price = 10;</a:t>
            </a:r>
          </a:p>
        </p:txBody>
      </p:sp>
      <p:sp>
        <p:nvSpPr>
          <p:cNvPr id="12" name="TextBox 3"/>
          <p:cNvSpPr txBox="1"/>
          <p:nvPr/>
        </p:nvSpPr>
        <p:spPr>
          <a:xfrm>
            <a:off x="777011" y="51932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price = 20;</a:t>
            </a:r>
          </a:p>
        </p:txBody>
      </p:sp>
      <p:sp>
        <p:nvSpPr>
          <p:cNvPr id="13" name="TextBox 3"/>
          <p:cNvSpPr txBox="1"/>
          <p:nvPr/>
        </p:nvSpPr>
        <p:spPr>
          <a:xfrm>
            <a:off x="785033" y="62484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 new </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427913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4076cb7-3891-42ed-986e-48d9e386dc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Type Members</a:t>
            </a:r>
          </a:p>
        </p:txBody>
      </p:sp>
      <p:sp>
        <p:nvSpPr>
          <p:cNvPr id="8" name="Content Placeholder 2"/>
          <p:cNvSpPr>
            <a:spLocks noGrp="1"/>
          </p:cNvSpPr>
          <p:nvPr/>
        </p:nvSpPr>
        <p:spPr bwMode="auto">
          <a:xfrm>
            <a:off x="512422" y="977909"/>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endParaRPr lang="en-GB" sz="2400" b="0" dirty="0">
              <a:latin typeface="Segoe UI" panose="020B0502040204020203" pitchFamily="34" charset="0"/>
              <a:cs typeface="Segoe UI" panose="020B0502040204020203" pitchFamily="34" charset="0"/>
            </a:endParaRPr>
          </a:p>
        </p:txBody>
      </p:sp>
      <p:sp>
        <p:nvSpPr>
          <p:cNvPr id="9" name="TextBox 3"/>
          <p:cNvSpPr txBox="1"/>
          <p:nvPr/>
        </p:nvSpPr>
        <p:spPr>
          <a:xfrm>
            <a:off x="685800" y="2783681"/>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config</a:t>
            </a:r>
            <a:r>
              <a:rPr lang="en-GB" b="0" dirty="0">
                <a:latin typeface="Lucida Sans Unicode" pitchFamily="34" charset="0"/>
                <a:cs typeface="Lucida Sans Unicode" pitchFamily="34" charset="0"/>
              </a:rPr>
              <a:t> = new </a:t>
            </a:r>
            <a:r>
              <a:rPr lang="en-GB" b="0" dirty="0" err="1">
                <a:latin typeface="Lucida Sans Unicode" pitchFamily="34" charset="0"/>
                <a:cs typeface="Lucida Sans Unicode" pitchFamily="34" charset="0"/>
              </a:rPr>
              <a:t>ServiceConfiguration</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a:t>
            </a:r>
            <a:r>
              <a:rPr lang="en-GB" b="0" dirty="0" err="1">
                <a:latin typeface="Lucida Sans Unicode" pitchFamily="34" charset="0"/>
                <a:cs typeface="Lucida Sans Unicode" pitchFamily="34" charset="0"/>
              </a:rPr>
              <a:t>LoadConfiguration</a:t>
            </a:r>
            <a:r>
              <a:rPr lang="en-GB" b="0" dirty="0">
                <a:latin typeface="Lucida Sans Unicode" pitchFamily="34" charset="0"/>
                <a:cs typeface="Lucida Sans Unicode" pitchFamily="34" charset="0"/>
              </a:rPr>
              <a:t> method.</a:t>
            </a:r>
          </a:p>
          <a:p>
            <a:r>
              <a:rPr lang="en-GB" b="0" dirty="0" err="1">
                <a:latin typeface="Lucida Sans Unicode" pitchFamily="34" charset="0"/>
                <a:cs typeface="Lucida Sans Unicode" pitchFamily="34" charset="0"/>
              </a:rPr>
              <a:t>config.LoadConfiguration</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value from the </a:t>
            </a:r>
            <a:r>
              <a:rPr lang="en-GB" b="0" dirty="0" err="1">
                <a:latin typeface="Lucida Sans Unicode" pitchFamily="34" charset="0"/>
                <a:cs typeface="Lucida Sans Unicode" pitchFamily="34" charset="0"/>
              </a:rPr>
              <a:t>ApplicationName</a:t>
            </a:r>
            <a:r>
              <a:rPr lang="en-GB" b="0" dirty="0">
                <a:latin typeface="Lucida Sans Unicode" pitchFamily="34" charset="0"/>
                <a:cs typeface="Lucida Sans Unicode" pitchFamily="34" charset="0"/>
              </a:rPr>
              <a:t> property.</a:t>
            </a:r>
          </a:p>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applicationName</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config.ApplicationName</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Set the .</a:t>
            </a:r>
            <a:r>
              <a:rPr lang="en-GB" b="0" dirty="0" err="1">
                <a:latin typeface="Lucida Sans Unicode" pitchFamily="34" charset="0"/>
                <a:cs typeface="Lucida Sans Unicode" pitchFamily="34" charset="0"/>
              </a:rPr>
              <a:t>DatabaseServerName</a:t>
            </a:r>
            <a:r>
              <a:rPr lang="en-GB" b="0" dirty="0">
                <a:latin typeface="Lucida Sans Unicode" pitchFamily="34" charset="0"/>
                <a:cs typeface="Lucida Sans Unicode" pitchFamily="34" charset="0"/>
              </a:rPr>
              <a:t> property.</a:t>
            </a:r>
          </a:p>
          <a:p>
            <a:r>
              <a:rPr lang="en-GB" b="0" dirty="0" err="1">
                <a:latin typeface="Lucida Sans Unicode" pitchFamily="34" charset="0"/>
                <a:cs typeface="Lucida Sans Unicode" pitchFamily="34" charset="0"/>
              </a:rPr>
              <a:t>config.DatabaseServerName</a:t>
            </a:r>
            <a:r>
              <a:rPr lang="en-GB" b="0" dirty="0">
                <a:latin typeface="Lucida Sans Unicode" pitchFamily="34" charset="0"/>
                <a:cs typeface="Lucida Sans Unicode" pitchFamily="34" charset="0"/>
              </a:rPr>
              <a:t> = "78.45.81.23";</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a:t>
            </a:r>
            <a:r>
              <a:rPr lang="en-GB" b="0" dirty="0" err="1">
                <a:latin typeface="Lucida Sans Unicode" pitchFamily="34" charset="0"/>
                <a:cs typeface="Lucida Sans Unicode" pitchFamily="34" charset="0"/>
              </a:rPr>
              <a:t>SaveConfiguration</a:t>
            </a:r>
            <a:r>
              <a:rPr lang="en-GB" b="0" dirty="0">
                <a:latin typeface="Lucida Sans Unicode" pitchFamily="34" charset="0"/>
                <a:cs typeface="Lucida Sans Unicode" pitchFamily="34" charset="0"/>
              </a:rPr>
              <a:t> method.</a:t>
            </a:r>
          </a:p>
          <a:p>
            <a:r>
              <a:rPr lang="en-GB" b="0" dirty="0" err="1">
                <a:latin typeface="Lucida Sans Unicode" pitchFamily="34" charset="0"/>
                <a:cs typeface="Lucida Sans Unicode" pitchFamily="34" charset="0"/>
              </a:rPr>
              <a:t>config.SaveConfiguration</a:t>
            </a:r>
            <a:r>
              <a:rPr lang="en-GB" b="0" dirty="0">
                <a:latin typeface="Lucida Sans Unicode" pitchFamily="34" charset="0"/>
                <a:cs typeface="Lucida Sans Unicode" pitchFamily="34" charset="0"/>
              </a:rPr>
              <a:t>();</a:t>
            </a:r>
          </a:p>
        </p:txBody>
      </p:sp>
      <p:sp>
        <p:nvSpPr>
          <p:cNvPr id="10" name="Content Placeholder 2"/>
          <p:cNvSpPr>
            <a:spLocks noGrp="1"/>
          </p:cNvSpPr>
          <p:nvPr/>
        </p:nvSpPr>
        <p:spPr bwMode="auto">
          <a:xfrm>
            <a:off x="664822" y="1130309"/>
            <a:ext cx="8119156" cy="15366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Invoke instance members</a:t>
            </a: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Example:</a:t>
            </a:r>
          </a:p>
        </p:txBody>
      </p:sp>
      <p:sp>
        <p:nvSpPr>
          <p:cNvPr id="11" name="TextBox 3"/>
          <p:cNvSpPr txBox="1"/>
          <p:nvPr/>
        </p:nvSpPr>
        <p:spPr>
          <a:xfrm>
            <a:off x="685800" y="161950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a:t>
            </a:r>
            <a:r>
              <a:rPr lang="en-GB" b="0" dirty="0" err="1">
                <a:latin typeface="Lucida Sans Unicode" pitchFamily="34" charset="0"/>
                <a:cs typeface="Lucida Sans Unicode" pitchFamily="34" charset="0"/>
              </a:rPr>
              <a:t>instanceName</a:t>
            </a:r>
            <a:r>
              <a:rPr lang="en-GB" b="0" dirty="0">
                <a:latin typeface="Lucida Sans Unicode" pitchFamily="34" charset="0"/>
                <a:cs typeface="Lucida Sans Unicode" pitchFamily="34" charset="0"/>
              </a:rPr>
              <a:t>&gt;.&lt;</a:t>
            </a:r>
            <a:r>
              <a:rPr lang="en-GB" b="0" dirty="0" err="1">
                <a:latin typeface="Lucida Sans Unicode" pitchFamily="34" charset="0"/>
                <a:cs typeface="Lucida Sans Unicode" pitchFamily="34" charset="0"/>
              </a:rPr>
              <a:t>memberName</a:t>
            </a:r>
            <a:r>
              <a:rPr lang="en-GB" b="0" dirty="0">
                <a:latin typeface="Lucida Sans Unicode" pitchFamily="34" charset="0"/>
                <a:cs typeface="Lucida Sans Unicode" pitchFamily="34" charset="0"/>
              </a:rPr>
              <a:t>&gt;</a:t>
            </a:r>
          </a:p>
        </p:txBody>
      </p:sp>
    </p:spTree>
    <p:extLst>
      <p:ext uri="{BB962C8B-B14F-4D97-AF65-F5344CB8AC3E}">
        <p14:creationId xmlns:p14="http://schemas.microsoft.com/office/powerpoint/2010/main" val="375694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0480044-a5a9-4cff-afbf-8f8ce4e63c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Casting Between Data Types</a:t>
            </a:r>
          </a:p>
        </p:txBody>
      </p:sp>
      <p:sp>
        <p:nvSpPr>
          <p:cNvPr id="8" name="Content Placeholder 2"/>
          <p:cNvSpPr>
            <a:spLocks noGrp="1"/>
          </p:cNvSpPr>
          <p:nvPr/>
        </p:nvSpPr>
        <p:spPr bwMode="auto">
          <a:xfrm>
            <a:off x="512422" y="916949"/>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Implicit conversion:</a:t>
            </a: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Explicit conversion:</a:t>
            </a:r>
          </a:p>
          <a:p>
            <a:pPr marL="0" indent="0">
              <a:buNone/>
            </a:pPr>
            <a:endParaRPr lang="en-GB" sz="2400" b="0" dirty="0">
              <a:latin typeface="Segoe UI" panose="020B0502040204020203" pitchFamily="34" charset="0"/>
              <a:cs typeface="Segoe UI" panose="020B0502040204020203" pitchFamily="34" charset="0"/>
            </a:endParaRPr>
          </a:p>
          <a:p>
            <a:endParaRPr lang="en-GB" sz="2400" dirty="0">
              <a:latin typeface="Segoe UI" panose="020B0502040204020203" pitchFamily="34" charset="0"/>
              <a:cs typeface="Segoe UI" panose="020B0502040204020203" pitchFamily="34" charset="0"/>
            </a:endParaRPr>
          </a:p>
          <a:p>
            <a:endParaRPr lang="en-GB" sz="240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400" dirty="0" err="1">
                <a:latin typeface="Segoe UI" panose="020B0502040204020203" pitchFamily="34" charset="0"/>
                <a:cs typeface="Segoe UI" panose="020B0502040204020203" pitchFamily="34" charset="0"/>
              </a:rPr>
              <a:t>System.Convert</a:t>
            </a:r>
            <a:r>
              <a:rPr lang="en-GB" sz="2400" b="0" dirty="0">
                <a:latin typeface="Segoe UI" panose="020B0502040204020203" pitchFamily="34" charset="0"/>
                <a:cs typeface="Segoe UI" panose="020B0502040204020203" pitchFamily="34" charset="0"/>
              </a:rPr>
              <a:t> conversion:</a:t>
            </a:r>
          </a:p>
          <a:p>
            <a:endParaRPr lang="en-GB" sz="2400" b="0" dirty="0">
              <a:latin typeface="Segoe UI" panose="020B0502040204020203" pitchFamily="34" charset="0"/>
              <a:cs typeface="Segoe UI" panose="020B0502040204020203" pitchFamily="34" charset="0"/>
            </a:endParaRPr>
          </a:p>
          <a:p>
            <a:pPr marL="0" indent="0">
              <a:buNone/>
            </a:pPr>
            <a:endParaRPr lang="en-GB" sz="2400" b="0" dirty="0">
              <a:latin typeface="Segoe UI" panose="020B0502040204020203" pitchFamily="34" charset="0"/>
              <a:cs typeface="Segoe UI" panose="020B0502040204020203" pitchFamily="34" charset="0"/>
            </a:endParaRPr>
          </a:p>
        </p:txBody>
      </p:sp>
      <p:sp>
        <p:nvSpPr>
          <p:cNvPr id="9" name="TextBox 3"/>
          <p:cNvSpPr txBox="1"/>
          <p:nvPr/>
        </p:nvSpPr>
        <p:spPr>
          <a:xfrm>
            <a:off x="728883" y="15150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a = 4;</a:t>
            </a:r>
          </a:p>
          <a:p>
            <a:r>
              <a:rPr lang="en-GB" b="0" dirty="0">
                <a:latin typeface="Lucida Sans Unicode" pitchFamily="34" charset="0"/>
                <a:cs typeface="Lucida Sans Unicode" pitchFamily="34" charset="0"/>
              </a:rPr>
              <a:t>long b = 5;</a:t>
            </a:r>
          </a:p>
          <a:p>
            <a:r>
              <a:rPr lang="en-GB" b="0" dirty="0">
                <a:latin typeface="Lucida Sans Unicode" pitchFamily="34" charset="0"/>
                <a:cs typeface="Lucida Sans Unicode" pitchFamily="34" charset="0"/>
              </a:rPr>
              <a:t>b = a; </a:t>
            </a:r>
          </a:p>
        </p:txBody>
      </p:sp>
      <p:sp>
        <p:nvSpPr>
          <p:cNvPr id="10" name="TextBox 3"/>
          <p:cNvSpPr txBox="1"/>
          <p:nvPr/>
        </p:nvSpPr>
        <p:spPr>
          <a:xfrm>
            <a:off x="752947" y="35814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a = (</a:t>
            </a:r>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b;</a:t>
            </a:r>
          </a:p>
        </p:txBody>
      </p:sp>
      <p:sp>
        <p:nvSpPr>
          <p:cNvPr id="11" name="TextBox 3"/>
          <p:cNvSpPr txBox="1"/>
          <p:nvPr/>
        </p:nvSpPr>
        <p:spPr>
          <a:xfrm>
            <a:off x="785033" y="5221069"/>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a:t>
            </a:r>
            <a:r>
              <a:rPr lang="en-GB" b="0" dirty="0" err="1">
                <a:latin typeface="Lucida Sans Unicode" pitchFamily="34" charset="0"/>
                <a:cs typeface="Lucida Sans Unicode" pitchFamily="34" charset="0"/>
              </a:rPr>
              <a:t>possibleInt</a:t>
            </a:r>
            <a:r>
              <a:rPr lang="en-GB" b="0" dirty="0">
                <a:latin typeface="Lucida Sans Unicode" pitchFamily="34" charset="0"/>
                <a:cs typeface="Lucida Sans Unicode" pitchFamily="34" charset="0"/>
              </a:rPr>
              <a:t> = "1234";</a:t>
            </a:r>
          </a:p>
          <a:p>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count = Convert.ToInt32(</a:t>
            </a:r>
            <a:r>
              <a:rPr lang="en-GB" b="0" dirty="0" err="1">
                <a:latin typeface="Lucida Sans Unicode" pitchFamily="34" charset="0"/>
                <a:cs typeface="Lucida Sans Unicode" pitchFamily="34" charset="0"/>
              </a:rPr>
              <a:t>possibleInt</a:t>
            </a:r>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85629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8c12f44-d59e-4e30-aad8-7b6542d109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Manipulating Strings</a:t>
            </a:r>
          </a:p>
        </p:txBody>
      </p:sp>
      <p:sp>
        <p:nvSpPr>
          <p:cNvPr id="7" name="Content Placeholder 2"/>
          <p:cNvSpPr>
            <a:spLocks noGrp="1"/>
          </p:cNvSpPr>
          <p:nvPr/>
        </p:nvSpPr>
        <p:spPr bwMode="auto">
          <a:xfrm>
            <a:off x="512422" y="916949"/>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Concatenating strings</a:t>
            </a: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endParaRPr lang="en-GB" sz="24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400" b="0" dirty="0">
                <a:latin typeface="Segoe UI" panose="020B0502040204020203" pitchFamily="34" charset="0"/>
                <a:cs typeface="Segoe UI" panose="020B0502040204020203" pitchFamily="34" charset="0"/>
              </a:rPr>
              <a:t>Validating strings</a:t>
            </a:r>
          </a:p>
        </p:txBody>
      </p:sp>
      <p:sp>
        <p:nvSpPr>
          <p:cNvPr id="8" name="TextBox 3"/>
          <p:cNvSpPr txBox="1"/>
          <p:nvPr/>
        </p:nvSpPr>
        <p:spPr>
          <a:xfrm>
            <a:off x="728883" y="143509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StringBuilder</a:t>
            </a:r>
            <a:r>
              <a:rPr lang="en-GB" b="0" dirty="0">
                <a:latin typeface="Lucida Sans Unicode" pitchFamily="34" charset="0"/>
                <a:cs typeface="Lucida Sans Unicode" pitchFamily="34" charset="0"/>
              </a:rPr>
              <a:t> address = new </a:t>
            </a:r>
            <a:r>
              <a:rPr lang="en-GB" b="0" dirty="0" err="1">
                <a:latin typeface="Lucida Sans Unicode" pitchFamily="34" charset="0"/>
                <a:cs typeface="Lucida Sans Unicode" pitchFamily="34" charset="0"/>
              </a:rPr>
              <a:t>StringBuilder</a:t>
            </a:r>
            <a:r>
              <a:rPr lang="en-GB" b="0" dirty="0">
                <a:latin typeface="Lucida Sans Unicode" pitchFamily="34" charset="0"/>
                <a:cs typeface="Lucida Sans Unicode" pitchFamily="34" charset="0"/>
              </a:rPr>
              <a:t>();</a:t>
            </a:r>
          </a:p>
          <a:p>
            <a:r>
              <a:rPr lang="en-GB" b="0" dirty="0" err="1">
                <a:latin typeface="Lucida Sans Unicode" pitchFamily="34" charset="0"/>
                <a:cs typeface="Lucida Sans Unicode" pitchFamily="34" charset="0"/>
              </a:rPr>
              <a:t>address.Append</a:t>
            </a:r>
            <a:r>
              <a:rPr lang="en-GB" b="0" dirty="0">
                <a:latin typeface="Lucida Sans Unicode" pitchFamily="34" charset="0"/>
                <a:cs typeface="Lucida Sans Unicode" pitchFamily="34" charset="0"/>
              </a:rPr>
              <a:t>("23");</a:t>
            </a:r>
          </a:p>
          <a:p>
            <a:r>
              <a:rPr lang="en-GB" b="0" dirty="0" err="1">
                <a:latin typeface="Lucida Sans Unicode" pitchFamily="34" charset="0"/>
                <a:cs typeface="Lucida Sans Unicode" pitchFamily="34" charset="0"/>
              </a:rPr>
              <a:t>address.Append</a:t>
            </a:r>
            <a:r>
              <a:rPr lang="en-GB" b="0" dirty="0">
                <a:latin typeface="Lucida Sans Unicode" pitchFamily="34" charset="0"/>
                <a:cs typeface="Lucida Sans Unicode" pitchFamily="34" charset="0"/>
              </a:rPr>
              <a:t>(", Main Street");</a:t>
            </a:r>
          </a:p>
          <a:p>
            <a:r>
              <a:rPr lang="en-GB" b="0" dirty="0" err="1">
                <a:latin typeface="Lucida Sans Unicode" pitchFamily="34" charset="0"/>
                <a:cs typeface="Lucida Sans Unicode" pitchFamily="34" charset="0"/>
              </a:rPr>
              <a:t>address.Append</a:t>
            </a:r>
            <a:r>
              <a:rPr lang="en-GB" b="0">
                <a:latin typeface="Lucida Sans Unicode" pitchFamily="34" charset="0"/>
                <a:cs typeface="Lucida Sans Unicode" pitchFamily="34" charset="0"/>
              </a:rPr>
              <a:t>(", Buffalo");</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string </a:t>
            </a:r>
            <a:r>
              <a:rPr lang="en-GB" b="0" dirty="0" err="1">
                <a:latin typeface="Lucida Sans Unicode" pitchFamily="34" charset="0"/>
                <a:cs typeface="Lucida Sans Unicode" pitchFamily="34" charset="0"/>
              </a:rPr>
              <a:t>concatenatedAddress</a:t>
            </a:r>
            <a:r>
              <a:rPr lang="en-GB" b="0" dirty="0">
                <a:latin typeface="Lucida Sans Unicode" pitchFamily="34" charset="0"/>
                <a:cs typeface="Lucida Sans Unicode" pitchFamily="34" charset="0"/>
              </a:rPr>
              <a:t> = </a:t>
            </a:r>
            <a:r>
              <a:rPr lang="en-GB" b="0" dirty="0" err="1">
                <a:latin typeface="Lucida Sans Unicode" pitchFamily="34" charset="0"/>
                <a:cs typeface="Lucida Sans Unicode" pitchFamily="34" charset="0"/>
              </a:rPr>
              <a:t>address.ToString</a:t>
            </a:r>
            <a:r>
              <a:rPr lang="en-GB" b="0" dirty="0">
                <a:latin typeface="Lucida Sans Unicode" pitchFamily="34" charset="0"/>
                <a:cs typeface="Lucida Sans Unicode" pitchFamily="34" charset="0"/>
              </a:rPr>
              <a:t>();</a:t>
            </a:r>
          </a:p>
        </p:txBody>
      </p:sp>
      <p:sp>
        <p:nvSpPr>
          <p:cNvPr id="9" name="TextBox 3"/>
          <p:cNvSpPr txBox="1"/>
          <p:nvPr/>
        </p:nvSpPr>
        <p:spPr>
          <a:xfrm>
            <a:off x="777011" y="3614678"/>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textToTest</a:t>
            </a:r>
            <a:r>
              <a:rPr lang="en-GB" b="0" dirty="0">
                <a:latin typeface="Lucida Sans Unicode" pitchFamily="34" charset="0"/>
                <a:cs typeface="Lucida Sans Unicode" pitchFamily="34" charset="0"/>
              </a:rPr>
              <a:t> = "hell0 w0rld";</a:t>
            </a:r>
          </a:p>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regularExpression</a:t>
            </a:r>
            <a:r>
              <a:rPr lang="en-GB" b="0" dirty="0">
                <a:latin typeface="Lucida Sans Unicode" pitchFamily="34" charset="0"/>
                <a:cs typeface="Lucida Sans Unicode" pitchFamily="34" charset="0"/>
              </a:rPr>
              <a:t> = "\\d";</a:t>
            </a:r>
          </a:p>
          <a:p>
            <a:endParaRPr lang="en-GB" b="0" dirty="0">
              <a:latin typeface="Lucida Sans Unicode" pitchFamily="34" charset="0"/>
              <a:cs typeface="Lucida Sans Unicode" pitchFamily="34" charset="0"/>
            </a:endParaRPr>
          </a:p>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result = </a:t>
            </a:r>
            <a:r>
              <a:rPr lang="en-GB" b="0" dirty="0" err="1">
                <a:latin typeface="Lucida Sans Unicode" pitchFamily="34" charset="0"/>
                <a:cs typeface="Lucida Sans Unicode" pitchFamily="34" charset="0"/>
              </a:rPr>
              <a:t>Regex.IsMatch</a:t>
            </a:r>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textToTest</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regularExpression</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RegexOptions.None</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if (result)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Text matched expression.</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682386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1449e95-231a-4ea1-9c5f-4233c007abc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12226" cy="740664"/>
          </a:xfrm>
        </p:spPr>
        <p:txBody>
          <a:bodyPr/>
          <a:lstStyle/>
          <a:p>
            <a:r>
              <a:rPr lang="en-US" dirty="0"/>
              <a:t>Lesson 3: Visual C# Programming Language Constructs</a:t>
            </a:r>
          </a:p>
        </p:txBody>
      </p:sp>
      <p:sp>
        <p:nvSpPr>
          <p:cNvPr id="3" name="Text Placeholder 2"/>
          <p:cNvSpPr>
            <a:spLocks noGrp="1"/>
          </p:cNvSpPr>
          <p:nvPr>
            <p:ph type="body" idx="1"/>
          </p:nvPr>
        </p:nvSpPr>
        <p:spPr/>
        <p:txBody>
          <a:bodyPr/>
          <a:lstStyle/>
          <a:p>
            <a:r>
              <a:rPr lang="en-US"/>
              <a:t>Implementing Conditional Logic
Implementing Iteration Logic
Creating and Using Arrays
Referencing Namespaces
Using Breakpoints in Visual Studio 2017
Demonstration: Developing the Class Enrollment Application Lab</a:t>
            </a:r>
          </a:p>
        </p:txBody>
      </p:sp>
    </p:spTree>
    <p:extLst>
      <p:ext uri="{BB962C8B-B14F-4D97-AF65-F5344CB8AC3E}">
        <p14:creationId xmlns:p14="http://schemas.microsoft.com/office/powerpoint/2010/main" val="219700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5fb51a2-14a4-46ee-b0be-f4a0e325c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Conditional Logic</a:t>
            </a:r>
          </a:p>
        </p:txBody>
      </p:sp>
      <p:sp>
        <p:nvSpPr>
          <p:cNvPr id="7" name="Content Placeholder 2"/>
          <p:cNvSpPr>
            <a:spLocks noGrp="1"/>
          </p:cNvSpPr>
          <p:nvPr/>
        </p:nvSpPr>
        <p:spPr bwMode="auto">
          <a:xfrm>
            <a:off x="512422" y="916949"/>
            <a:ext cx="8119156" cy="21399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SzPct val="90000"/>
              <a:buFont typeface="Arial" panose="020B0604020202020204" pitchFamily="34" charset="0"/>
              <a:buChar char="•"/>
            </a:pPr>
            <a:r>
              <a:rPr lang="en-GB" sz="2000" dirty="0">
                <a:latin typeface="Segoe UI" panose="020B0502040204020203" pitchFamily="34" charset="0"/>
                <a:cs typeface="Segoe UI" panose="020B0502040204020203" pitchFamily="34" charset="0"/>
              </a:rPr>
              <a:t>if</a:t>
            </a:r>
            <a:r>
              <a:rPr lang="en-GB" sz="2000" b="0" dirty="0">
                <a:latin typeface="Segoe UI" panose="020B0502040204020203" pitchFamily="34" charset="0"/>
                <a:cs typeface="Segoe UI" panose="020B0502040204020203" pitchFamily="34" charset="0"/>
              </a:rPr>
              <a:t> statements</a:t>
            </a: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000" dirty="0">
                <a:latin typeface="Segoe UI" panose="020B0502040204020203" pitchFamily="34" charset="0"/>
                <a:cs typeface="Segoe UI" panose="020B0502040204020203" pitchFamily="34" charset="0"/>
              </a:rPr>
              <a:t>select</a:t>
            </a:r>
            <a:r>
              <a:rPr lang="en-GB" sz="2000" b="0" dirty="0">
                <a:latin typeface="Segoe UI" panose="020B0502040204020203" pitchFamily="34" charset="0"/>
                <a:cs typeface="Segoe UI" panose="020B0502040204020203" pitchFamily="34" charset="0"/>
              </a:rPr>
              <a:t> statements</a:t>
            </a:r>
          </a:p>
        </p:txBody>
      </p:sp>
      <p:sp>
        <p:nvSpPr>
          <p:cNvPr id="8" name="TextBox 3"/>
          <p:cNvSpPr txBox="1"/>
          <p:nvPr/>
        </p:nvSpPr>
        <p:spPr>
          <a:xfrm>
            <a:off x="728883" y="12864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 (response == "</a:t>
            </a:r>
            <a:r>
              <a:rPr lang="en-GB" b="0" dirty="0" err="1">
                <a:latin typeface="Lucida Sans Unicode" pitchFamily="34" charset="0"/>
                <a:cs typeface="Lucida Sans Unicode" pitchFamily="34" charset="0"/>
              </a:rPr>
              <a:t>connection_failed</a:t>
            </a:r>
            <a:r>
              <a:rPr lang="en-GB" b="0" dirty="0">
                <a:latin typeface="Lucida Sans Unicode" pitchFamily="34" charset="0"/>
                <a:cs typeface="Lucida Sans Unicode" pitchFamily="34" charset="0"/>
              </a:rPr>
              <a:t>") {. . .}</a:t>
            </a:r>
          </a:p>
          <a:p>
            <a:r>
              <a:rPr lang="en-GB" b="0" dirty="0">
                <a:latin typeface="Lucida Sans Unicode" pitchFamily="34" charset="0"/>
                <a:cs typeface="Lucida Sans Unicode" pitchFamily="34" charset="0"/>
              </a:rPr>
              <a:t>else if (response == "</a:t>
            </a:r>
            <a:r>
              <a:rPr lang="en-GB" b="0" dirty="0" err="1">
                <a:latin typeface="Lucida Sans Unicode" pitchFamily="34" charset="0"/>
                <a:cs typeface="Lucida Sans Unicode" pitchFamily="34" charset="0"/>
              </a:rPr>
              <a:t>connection_error</a:t>
            </a:r>
            <a:r>
              <a:rPr lang="en-GB" b="0" dirty="0">
                <a:latin typeface="Lucida Sans Unicode" pitchFamily="34" charset="0"/>
                <a:cs typeface="Lucida Sans Unicode" pitchFamily="34" charset="0"/>
              </a:rPr>
              <a:t>") {. . .}</a:t>
            </a:r>
          </a:p>
          <a:p>
            <a:r>
              <a:rPr lang="en-GB" b="0" dirty="0">
                <a:latin typeface="Lucida Sans Unicode" pitchFamily="34" charset="0"/>
                <a:cs typeface="Lucida Sans Unicode" pitchFamily="34" charset="0"/>
              </a:rPr>
              <a:t>else { }</a:t>
            </a:r>
          </a:p>
        </p:txBody>
      </p:sp>
      <p:sp>
        <p:nvSpPr>
          <p:cNvPr id="9" name="TextBox 3"/>
          <p:cNvSpPr txBox="1"/>
          <p:nvPr/>
        </p:nvSpPr>
        <p:spPr>
          <a:xfrm>
            <a:off x="740898" y="283208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switch (response)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a:t>
            </a:r>
            <a:r>
              <a:rPr lang="en-GB" b="0" dirty="0" err="1">
                <a:latin typeface="Lucida Sans Unicode" pitchFamily="34" charset="0"/>
                <a:cs typeface="Lucida Sans Unicode" pitchFamily="34" charset="0"/>
              </a:rPr>
              <a:t>connection_failed</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 .</a:t>
            </a:r>
          </a:p>
          <a:p>
            <a:r>
              <a:rPr lang="en-GB" b="0" dirty="0">
                <a:latin typeface="Lucida Sans Unicode" pitchFamily="34" charset="0"/>
                <a:cs typeface="Lucida Sans Unicode" pitchFamily="34" charset="0"/>
              </a:rPr>
              <a:t>      break;</a:t>
            </a:r>
          </a:p>
          <a:p>
            <a:r>
              <a:rPr lang="en-GB" b="0" dirty="0">
                <a:latin typeface="Lucida Sans Unicode" pitchFamily="34" charset="0"/>
                <a:cs typeface="Lucida Sans Unicode" pitchFamily="34" charset="0"/>
              </a:rPr>
              <a:t>   case "</a:t>
            </a:r>
            <a:r>
              <a:rPr lang="en-GB" b="0" dirty="0" err="1">
                <a:latin typeface="Lucida Sans Unicode" pitchFamily="34" charset="0"/>
                <a:cs typeface="Lucida Sans Unicode" pitchFamily="34" charset="0"/>
              </a:rPr>
              <a:t>connection_success</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 .</a:t>
            </a:r>
          </a:p>
          <a:p>
            <a:r>
              <a:rPr lang="en-GB" b="0" dirty="0">
                <a:latin typeface="Lucida Sans Unicode" pitchFamily="34" charset="0"/>
                <a:cs typeface="Lucida Sans Unicode" pitchFamily="34" charset="0"/>
              </a:rPr>
              <a:t>      break;</a:t>
            </a:r>
          </a:p>
          <a:p>
            <a:r>
              <a:rPr lang="en-GB" b="0" dirty="0">
                <a:latin typeface="Lucida Sans Unicode" pitchFamily="34" charset="0"/>
                <a:cs typeface="Lucida Sans Unicode" pitchFamily="34" charset="0"/>
              </a:rPr>
              <a:t>   default:</a:t>
            </a:r>
          </a:p>
          <a:p>
            <a:r>
              <a:rPr lang="en-GB" b="0" dirty="0">
                <a:latin typeface="Lucida Sans Unicode" pitchFamily="34" charset="0"/>
                <a:cs typeface="Lucida Sans Unicode" pitchFamily="34" charset="0"/>
              </a:rPr>
              <a:t>      . . . </a:t>
            </a:r>
          </a:p>
          <a:p>
            <a:r>
              <a:rPr lang="en-GB" b="0" dirty="0">
                <a:latin typeface="Lucida Sans Unicode" pitchFamily="34" charset="0"/>
                <a:cs typeface="Lucida Sans Unicode" pitchFamily="34" charset="0"/>
              </a:rPr>
              <a:t>      break;</a:t>
            </a:r>
          </a:p>
          <a:p>
            <a:r>
              <a:rPr lang="en-GB" b="0" dirty="0">
                <a:latin typeface="Lucida Sans Unicode" pitchFamily="34" charset="0"/>
                <a:cs typeface="Lucida Sans Unicode" pitchFamily="34" charset="0"/>
              </a:rPr>
              <a:t>} </a:t>
            </a:r>
          </a:p>
        </p:txBody>
      </p:sp>
    </p:spTree>
    <p:extLst>
      <p:ext uri="{BB962C8B-B14F-4D97-AF65-F5344CB8AC3E}">
        <p14:creationId xmlns:p14="http://schemas.microsoft.com/office/powerpoint/2010/main" val="422833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e349b5f-d7be-424d-a90d-851cb20983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Iteration Logic</a:t>
            </a:r>
          </a:p>
        </p:txBody>
      </p:sp>
      <p:sp>
        <p:nvSpPr>
          <p:cNvPr id="9" name="Content Placeholder 2"/>
          <p:cNvSpPr>
            <a:spLocks noGrp="1"/>
          </p:cNvSpPr>
          <p:nvPr/>
        </p:nvSpPr>
        <p:spPr bwMode="auto">
          <a:xfrm>
            <a:off x="512422" y="863994"/>
            <a:ext cx="8119156" cy="56892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SzPct val="90000"/>
              <a:buFont typeface="Arial" panose="020B0604020202020204" pitchFamily="34" charset="0"/>
              <a:buChar char="•"/>
            </a:pPr>
            <a:r>
              <a:rPr lang="en-GB" sz="2000" dirty="0">
                <a:latin typeface="Segoe UI" panose="020B0502040204020203" pitchFamily="34" charset="0"/>
                <a:cs typeface="Segoe UI" panose="020B0502040204020203" pitchFamily="34" charset="0"/>
              </a:rPr>
              <a:t>for</a:t>
            </a:r>
            <a:r>
              <a:rPr lang="en-GB" sz="2000" b="0" dirty="0">
                <a:latin typeface="Segoe UI" panose="020B0502040204020203" pitchFamily="34" charset="0"/>
                <a:cs typeface="Segoe UI" panose="020B0502040204020203" pitchFamily="34" charset="0"/>
              </a:rPr>
              <a:t> loop</a:t>
            </a:r>
          </a:p>
          <a:p>
            <a:endParaRPr lang="en-GB" sz="20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endParaRPr lang="en-GB" sz="20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000" dirty="0" err="1">
                <a:latin typeface="Segoe UI" panose="020B0502040204020203" pitchFamily="34" charset="0"/>
                <a:cs typeface="Segoe UI" panose="020B0502040204020203" pitchFamily="34" charset="0"/>
              </a:rPr>
              <a:t>foreach</a:t>
            </a:r>
            <a:r>
              <a:rPr lang="en-GB" sz="2000" b="0" dirty="0">
                <a:latin typeface="Segoe UI" panose="020B0502040204020203" pitchFamily="34" charset="0"/>
                <a:cs typeface="Segoe UI" panose="020B0502040204020203" pitchFamily="34" charset="0"/>
              </a:rPr>
              <a:t> loop</a:t>
            </a:r>
          </a:p>
          <a:p>
            <a:endParaRPr lang="en-GB" sz="2000" b="0" dirty="0">
              <a:latin typeface="Segoe UI" panose="020B0502040204020203" pitchFamily="34" charset="0"/>
              <a:cs typeface="Segoe UI" panose="020B0502040204020203" pitchFamily="34" charset="0"/>
            </a:endParaRPr>
          </a:p>
          <a:p>
            <a:endParaRPr lang="en-GB" sz="2000" dirty="0">
              <a:latin typeface="Segoe UI" panose="020B0502040204020203" pitchFamily="34" charset="0"/>
              <a:cs typeface="Segoe UI" panose="020B0502040204020203" pitchFamily="34" charset="0"/>
            </a:endParaRPr>
          </a:p>
          <a:p>
            <a:pPr>
              <a:buClr>
                <a:srgbClr val="0070C0"/>
              </a:buClr>
              <a:buSzPct val="90000"/>
            </a:pPr>
            <a:endParaRPr lang="en-GB" sz="20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000" dirty="0">
                <a:latin typeface="Segoe UI" panose="020B0502040204020203" pitchFamily="34" charset="0"/>
                <a:cs typeface="Segoe UI" panose="020B0502040204020203" pitchFamily="34" charset="0"/>
              </a:rPr>
              <a:t>while</a:t>
            </a:r>
            <a:r>
              <a:rPr lang="en-GB" sz="2000" b="0" dirty="0">
                <a:latin typeface="Segoe UI" panose="020B0502040204020203" pitchFamily="34" charset="0"/>
                <a:cs typeface="Segoe UI" panose="020B0502040204020203" pitchFamily="34" charset="0"/>
              </a:rPr>
              <a:t> loop</a:t>
            </a: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endParaRPr lang="en-GB" sz="200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endParaRPr lang="en-GB" sz="20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000" dirty="0">
                <a:latin typeface="Segoe UI" panose="020B0502040204020203" pitchFamily="34" charset="0"/>
                <a:cs typeface="Segoe UI" panose="020B0502040204020203" pitchFamily="34" charset="0"/>
              </a:rPr>
              <a:t>do</a:t>
            </a:r>
            <a:r>
              <a:rPr lang="en-GB" sz="2000" b="0" dirty="0">
                <a:latin typeface="Segoe UI" panose="020B0502040204020203" pitchFamily="34" charset="0"/>
                <a:cs typeface="Segoe UI" panose="020B0502040204020203" pitchFamily="34" charset="0"/>
              </a:rPr>
              <a:t> loop</a:t>
            </a:r>
          </a:p>
          <a:p>
            <a:endParaRPr lang="en-GB" sz="2000" b="0" dirty="0">
              <a:latin typeface="Segoe UI" panose="020B0502040204020203" pitchFamily="34" charset="0"/>
              <a:cs typeface="Segoe UI" panose="020B0502040204020203" pitchFamily="34" charset="0"/>
            </a:endParaRPr>
          </a:p>
        </p:txBody>
      </p:sp>
      <p:sp>
        <p:nvSpPr>
          <p:cNvPr id="10" name="TextBox 3"/>
          <p:cNvSpPr txBox="1"/>
          <p:nvPr/>
        </p:nvSpPr>
        <p:spPr>
          <a:xfrm>
            <a:off x="728883" y="1295400"/>
            <a:ext cx="7793502" cy="30777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sz="1400" b="0" dirty="0">
                <a:latin typeface="Lucida Sans Unicode" pitchFamily="34" charset="0"/>
                <a:cs typeface="Lucida Sans Unicode" pitchFamily="34" charset="0"/>
              </a:rPr>
              <a:t>for (int i = 0 ; i &lt; 10; i++) { ... } </a:t>
            </a:r>
          </a:p>
        </p:txBody>
      </p:sp>
      <p:sp>
        <p:nvSpPr>
          <p:cNvPr id="11" name="TextBox 3"/>
          <p:cNvSpPr txBox="1"/>
          <p:nvPr/>
        </p:nvSpPr>
        <p:spPr>
          <a:xfrm>
            <a:off x="740898" y="2286000"/>
            <a:ext cx="7793502" cy="5232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400" b="0" dirty="0">
                <a:latin typeface="Lucida Sans Unicode" pitchFamily="34" charset="0"/>
                <a:cs typeface="Lucida Sans Unicode" pitchFamily="34" charset="0"/>
              </a:rPr>
              <a:t>string[] names = new string[10];</a:t>
            </a:r>
          </a:p>
          <a:p>
            <a:r>
              <a:rPr lang="en-GB" sz="1400" b="0" dirty="0" err="1">
                <a:latin typeface="Lucida Sans Unicode" pitchFamily="34" charset="0"/>
                <a:cs typeface="Lucida Sans Unicode" pitchFamily="34" charset="0"/>
              </a:rPr>
              <a:t>foreach</a:t>
            </a:r>
            <a:r>
              <a:rPr lang="en-GB" sz="1400" b="0" dirty="0">
                <a:latin typeface="Lucida Sans Unicode" pitchFamily="34" charset="0"/>
                <a:cs typeface="Lucida Sans Unicode" pitchFamily="34" charset="0"/>
              </a:rPr>
              <a:t> (string name in names) { ... }</a:t>
            </a:r>
          </a:p>
        </p:txBody>
      </p:sp>
      <p:sp>
        <p:nvSpPr>
          <p:cNvPr id="12" name="TextBox 3"/>
          <p:cNvSpPr txBox="1"/>
          <p:nvPr/>
        </p:nvSpPr>
        <p:spPr>
          <a:xfrm>
            <a:off x="762000" y="3352800"/>
            <a:ext cx="7793502" cy="138499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400" b="0" dirty="0">
                <a:latin typeface="Lucida Sans Unicode" pitchFamily="34" charset="0"/>
                <a:cs typeface="Lucida Sans Unicode" pitchFamily="34" charset="0"/>
              </a:rPr>
              <a:t>bool </a:t>
            </a:r>
            <a:r>
              <a:rPr lang="en-GB" sz="1400" b="0" dirty="0" err="1">
                <a:latin typeface="Lucida Sans Unicode" pitchFamily="34" charset="0"/>
                <a:cs typeface="Lucida Sans Unicode" pitchFamily="34" charset="0"/>
              </a:rPr>
              <a:t>dataToEnter</a:t>
            </a:r>
            <a:r>
              <a:rPr lang="en-GB" sz="1400" b="0" dirty="0">
                <a:latin typeface="Lucida Sans Unicode" pitchFamily="34" charset="0"/>
                <a:cs typeface="Lucida Sans Unicode" pitchFamily="34" charset="0"/>
              </a:rPr>
              <a:t> = </a:t>
            </a:r>
            <a:r>
              <a:rPr lang="en-GB" sz="1400" b="0" dirty="0" err="1">
                <a:latin typeface="Lucida Sans Unicode" pitchFamily="34" charset="0"/>
                <a:cs typeface="Lucida Sans Unicode" pitchFamily="34" charset="0"/>
              </a:rPr>
              <a:t>CheckIfUserWantsToEnterData</a:t>
            </a:r>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while (</a:t>
            </a:r>
            <a:r>
              <a:rPr lang="en-GB" sz="1400" b="0" dirty="0" err="1">
                <a:latin typeface="Lucida Sans Unicode" pitchFamily="34" charset="0"/>
                <a:cs typeface="Lucida Sans Unicode" pitchFamily="34" charset="0"/>
              </a:rPr>
              <a:t>dataToEnter</a:t>
            </a:r>
            <a:r>
              <a:rPr lang="en-GB" sz="1400" b="0" dirty="0">
                <a:latin typeface="Lucida Sans Unicode" pitchFamily="34" charset="0"/>
                <a:cs typeface="Lucida Sans Unicode" pitchFamily="34" charset="0"/>
              </a:rPr>
              <a:t>) </a:t>
            </a:r>
          </a:p>
          <a:p>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    ...</a:t>
            </a:r>
          </a:p>
          <a:p>
            <a:r>
              <a:rPr lang="en-GB" sz="1400" b="0" dirty="0">
                <a:latin typeface="Lucida Sans Unicode" pitchFamily="34" charset="0"/>
                <a:cs typeface="Lucida Sans Unicode" pitchFamily="34" charset="0"/>
              </a:rPr>
              <a:t>    </a:t>
            </a:r>
            <a:r>
              <a:rPr lang="en-GB" sz="1400" b="0" dirty="0" err="1">
                <a:latin typeface="Lucida Sans Unicode" pitchFamily="34" charset="0"/>
                <a:cs typeface="Lucida Sans Unicode" pitchFamily="34" charset="0"/>
              </a:rPr>
              <a:t>dataToEnter</a:t>
            </a:r>
            <a:r>
              <a:rPr lang="en-GB" sz="1400" b="0" dirty="0">
                <a:latin typeface="Lucida Sans Unicode" pitchFamily="34" charset="0"/>
                <a:cs typeface="Lucida Sans Unicode" pitchFamily="34" charset="0"/>
              </a:rPr>
              <a:t> = </a:t>
            </a:r>
            <a:r>
              <a:rPr lang="en-GB" sz="1400" b="0" dirty="0" err="1">
                <a:latin typeface="Lucida Sans Unicode" pitchFamily="34" charset="0"/>
                <a:cs typeface="Lucida Sans Unicode" pitchFamily="34" charset="0"/>
              </a:rPr>
              <a:t>CheckIfUserHasMoreData</a:t>
            </a:r>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a:t>
            </a:r>
          </a:p>
        </p:txBody>
      </p:sp>
      <p:sp>
        <p:nvSpPr>
          <p:cNvPr id="13" name="TextBox 3"/>
          <p:cNvSpPr txBox="1"/>
          <p:nvPr/>
        </p:nvSpPr>
        <p:spPr>
          <a:xfrm>
            <a:off x="762000" y="5257800"/>
            <a:ext cx="7793502" cy="116955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400" b="0" dirty="0">
                <a:latin typeface="Lucida Sans Unicode" pitchFamily="34" charset="0"/>
                <a:cs typeface="Lucida Sans Unicode" pitchFamily="34" charset="0"/>
              </a:rPr>
              <a:t>do </a:t>
            </a:r>
          </a:p>
          <a:p>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    ...</a:t>
            </a:r>
          </a:p>
          <a:p>
            <a:r>
              <a:rPr lang="en-GB" sz="1400" b="0" dirty="0">
                <a:latin typeface="Lucida Sans Unicode" pitchFamily="34" charset="0"/>
                <a:cs typeface="Lucida Sans Unicode" pitchFamily="34" charset="0"/>
              </a:rPr>
              <a:t>    </a:t>
            </a:r>
            <a:r>
              <a:rPr lang="en-GB" sz="1400" b="0" dirty="0" err="1">
                <a:latin typeface="Lucida Sans Unicode" pitchFamily="34" charset="0"/>
                <a:cs typeface="Lucida Sans Unicode" pitchFamily="34" charset="0"/>
              </a:rPr>
              <a:t>moreDataToEnter</a:t>
            </a:r>
            <a:r>
              <a:rPr lang="en-GB" sz="1400" b="0" dirty="0">
                <a:latin typeface="Lucida Sans Unicode" pitchFamily="34" charset="0"/>
                <a:cs typeface="Lucida Sans Unicode" pitchFamily="34" charset="0"/>
              </a:rPr>
              <a:t> = </a:t>
            </a:r>
            <a:r>
              <a:rPr lang="en-GB" sz="1400" b="0" dirty="0" err="1">
                <a:latin typeface="Lucida Sans Unicode" pitchFamily="34" charset="0"/>
                <a:cs typeface="Lucida Sans Unicode" pitchFamily="34" charset="0"/>
              </a:rPr>
              <a:t>CheckIfUserHasMoreData</a:t>
            </a:r>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 while (</a:t>
            </a:r>
            <a:r>
              <a:rPr lang="en-GB" sz="1400" b="0" dirty="0" err="1">
                <a:latin typeface="Lucida Sans Unicode" pitchFamily="34" charset="0"/>
                <a:cs typeface="Lucida Sans Unicode" pitchFamily="34" charset="0"/>
              </a:rPr>
              <a:t>moreDataToEnter</a:t>
            </a:r>
            <a:r>
              <a:rPr lang="en-GB" sz="1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56773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f5f1b76-d01e-46c4-8965-e6abf547c8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Using Arrays</a:t>
            </a:r>
          </a:p>
        </p:txBody>
      </p:sp>
      <p:sp>
        <p:nvSpPr>
          <p:cNvPr id="8" name="Content Placeholder 2"/>
          <p:cNvSpPr>
            <a:spLocks noGrp="1"/>
          </p:cNvSpPr>
          <p:nvPr/>
        </p:nvSpPr>
        <p:spPr bwMode="auto">
          <a:xfrm>
            <a:off x="512422" y="903183"/>
            <a:ext cx="8119156" cy="21399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C# supports:</a:t>
            </a:r>
          </a:p>
          <a:p>
            <a:pPr marL="468000" lvl="1"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Single-dimensional arrays</a:t>
            </a:r>
          </a:p>
          <a:p>
            <a:pPr marL="468000" lvl="1"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Multidimensional arrays</a:t>
            </a:r>
          </a:p>
          <a:p>
            <a:pPr marL="468000" lvl="1"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Jagged arrays</a:t>
            </a:r>
          </a:p>
          <a:p>
            <a:pPr marL="176400"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Creating an array:</a:t>
            </a:r>
          </a:p>
          <a:p>
            <a:endParaRPr lang="en-GB" sz="20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endParaRPr lang="en-GB" sz="20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Accessing data in an array:</a:t>
            </a:r>
          </a:p>
          <a:p>
            <a:pPr marL="468000" lvl="1"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By index</a:t>
            </a:r>
          </a:p>
          <a:p>
            <a:pPr marL="288925" lvl="1" indent="0">
              <a:buNone/>
            </a:pPr>
            <a:endParaRPr lang="en-GB" sz="2000" b="0" dirty="0">
              <a:latin typeface="Segoe UI" panose="020B0502040204020203" pitchFamily="34" charset="0"/>
              <a:cs typeface="Segoe UI" panose="020B0502040204020203" pitchFamily="34" charset="0"/>
            </a:endParaRPr>
          </a:p>
          <a:p>
            <a:pPr marL="468000" lvl="1" indent="-176400">
              <a:buClr>
                <a:srgbClr val="0070C0"/>
              </a:buClr>
              <a:buSzPct val="90000"/>
              <a:buFont typeface="Arial" panose="020B0604020202020204" pitchFamily="34" charset="0"/>
              <a:buChar char="•"/>
            </a:pPr>
            <a:endParaRPr lang="en-GB" sz="2000" b="0" dirty="0">
              <a:latin typeface="Segoe UI" panose="020B0502040204020203" pitchFamily="34" charset="0"/>
              <a:cs typeface="Segoe UI" panose="020B0502040204020203" pitchFamily="34" charset="0"/>
            </a:endParaRPr>
          </a:p>
          <a:p>
            <a:pPr marL="468000" lvl="1"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In a loop</a:t>
            </a:r>
          </a:p>
          <a:p>
            <a:endParaRPr lang="en-GB" sz="16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p:txBody>
      </p:sp>
      <p:sp>
        <p:nvSpPr>
          <p:cNvPr id="9" name="TextBox 3"/>
          <p:cNvSpPr txBox="1"/>
          <p:nvPr/>
        </p:nvSpPr>
        <p:spPr>
          <a:xfrm>
            <a:off x="728883" y="25262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arrayName = new int[10];</a:t>
            </a:r>
          </a:p>
        </p:txBody>
      </p:sp>
      <p:sp>
        <p:nvSpPr>
          <p:cNvPr id="10" name="TextBox 3"/>
          <p:cNvSpPr txBox="1"/>
          <p:nvPr/>
        </p:nvSpPr>
        <p:spPr>
          <a:xfrm>
            <a:off x="740898" y="3810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result = arrayName[2];</a:t>
            </a:r>
          </a:p>
        </p:txBody>
      </p:sp>
      <p:sp>
        <p:nvSpPr>
          <p:cNvPr id="11" name="TextBox 3"/>
          <p:cNvSpPr txBox="1"/>
          <p:nvPr/>
        </p:nvSpPr>
        <p:spPr>
          <a:xfrm>
            <a:off x="762000" y="4641045"/>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for (</a:t>
            </a:r>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i</a:t>
            </a:r>
            <a:r>
              <a:rPr lang="en-GB" b="0" dirty="0">
                <a:latin typeface="Lucida Sans Unicode" pitchFamily="34" charset="0"/>
                <a:cs typeface="Lucida Sans Unicode" pitchFamily="34" charset="0"/>
              </a:rPr>
              <a:t> = 0; </a:t>
            </a:r>
            <a:r>
              <a:rPr lang="en-GB" b="0" dirty="0" err="1">
                <a:latin typeface="Lucida Sans Unicode" pitchFamily="34" charset="0"/>
                <a:cs typeface="Lucida Sans Unicode" pitchFamily="34" charset="0"/>
              </a:rPr>
              <a:t>i</a:t>
            </a:r>
            <a:r>
              <a:rPr lang="en-GB" b="0" dirty="0">
                <a:latin typeface="Lucida Sans Unicode" pitchFamily="34" charset="0"/>
                <a:cs typeface="Lucida Sans Unicode" pitchFamily="34" charset="0"/>
              </a:rPr>
              <a:t> &lt; </a:t>
            </a:r>
            <a:r>
              <a:rPr lang="nn-NO" b="0" dirty="0">
                <a:latin typeface="Lucida Sans Unicode" pitchFamily="34" charset="0"/>
                <a:cs typeface="Lucida Sans Unicode" pitchFamily="34" charset="0"/>
              </a:rPr>
              <a:t>arrayName</a:t>
            </a:r>
            <a:r>
              <a:rPr lang="en-GB" b="0" dirty="0">
                <a:latin typeface="Lucida Sans Unicode" pitchFamily="34" charset="0"/>
                <a:cs typeface="Lucida Sans Unicode" pitchFamily="34" charset="0"/>
              </a:rPr>
              <a:t>.Length; </a:t>
            </a:r>
            <a:r>
              <a:rPr lang="en-GB" b="0" dirty="0" err="1">
                <a:latin typeface="Lucida Sans Unicode" pitchFamily="34" charset="0"/>
                <a:cs typeface="Lucida Sans Unicode" pitchFamily="34" charset="0"/>
              </a:rPr>
              <a:t>i</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int</a:t>
            </a:r>
            <a:r>
              <a:rPr lang="en-GB" b="0" dirty="0">
                <a:latin typeface="Lucida Sans Unicode" pitchFamily="34" charset="0"/>
                <a:cs typeface="Lucida Sans Unicode" pitchFamily="34" charset="0"/>
              </a:rPr>
              <a:t> result = </a:t>
            </a:r>
            <a:r>
              <a:rPr lang="nn-NO" b="0" dirty="0">
                <a:latin typeface="Lucida Sans Unicode" pitchFamily="34" charset="0"/>
                <a:cs typeface="Lucida Sans Unicode" pitchFamily="34" charset="0"/>
              </a:rPr>
              <a:t>arrayName</a:t>
            </a:r>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i</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endParaRPr lang="nn-NO"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3949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Writing Application by Using Visual C#
Data Types, Operators, and Expressions
Visual C# Programming Language Constructs</a:t>
            </a:r>
          </a:p>
        </p:txBody>
      </p:sp>
    </p:spTree>
    <p:extLst>
      <p:ext uri="{BB962C8B-B14F-4D97-AF65-F5344CB8AC3E}">
        <p14:creationId xmlns:p14="http://schemas.microsoft.com/office/powerpoint/2010/main" val="364705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2c8e546-4854-494f-b627-df00409e0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Namespaces</a:t>
            </a:r>
          </a:p>
        </p:txBody>
      </p:sp>
      <p:sp>
        <p:nvSpPr>
          <p:cNvPr id="6" name="Content Placeholder 2"/>
          <p:cNvSpPr>
            <a:spLocks noGrp="1"/>
          </p:cNvSpPr>
          <p:nvPr/>
        </p:nvSpPr>
        <p:spPr bwMode="auto">
          <a:xfrm>
            <a:off x="512422" y="838200"/>
            <a:ext cx="8119156" cy="4198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spcAft>
                <a:spcPts val="1200"/>
              </a:spcAft>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Use namespaces to organize classes into a logically related hierarchy</a:t>
            </a:r>
          </a:p>
          <a:p>
            <a:pPr marL="176400"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.NET class library includes:</a:t>
            </a:r>
          </a:p>
          <a:p>
            <a:pPr marL="468000" lvl="1" indent="-176400">
              <a:buClr>
                <a:srgbClr val="0070C0"/>
              </a:buClr>
              <a:buSzPct val="90000"/>
              <a:buFont typeface="Arial" panose="020B0604020202020204" pitchFamily="34" charset="0"/>
              <a:buChar char="•"/>
            </a:pPr>
            <a:r>
              <a:rPr lang="en-GB" sz="2000" dirty="0" err="1">
                <a:latin typeface="Segoe UI" panose="020B0502040204020203" pitchFamily="34" charset="0"/>
                <a:cs typeface="Segoe UI" panose="020B0502040204020203" pitchFamily="34" charset="0"/>
              </a:rPr>
              <a:t>System.Windows</a:t>
            </a:r>
            <a:r>
              <a:rPr lang="en-GB" sz="2000" dirty="0">
                <a:latin typeface="Segoe UI" panose="020B0502040204020203" pitchFamily="34" charset="0"/>
                <a:cs typeface="Segoe UI" panose="020B0502040204020203" pitchFamily="34" charset="0"/>
              </a:rPr>
              <a:t>	</a:t>
            </a:r>
          </a:p>
          <a:p>
            <a:pPr marL="468000" lvl="1" indent="-176400">
              <a:buClr>
                <a:srgbClr val="0070C0"/>
              </a:buClr>
              <a:buSzPct val="90000"/>
              <a:buFont typeface="Arial" panose="020B0604020202020204" pitchFamily="34" charset="0"/>
              <a:buChar char="•"/>
            </a:pPr>
            <a:r>
              <a:rPr lang="en-GB" sz="2000" dirty="0" err="1">
                <a:latin typeface="Segoe UI" panose="020B0502040204020203" pitchFamily="34" charset="0"/>
                <a:cs typeface="Segoe UI" panose="020B0502040204020203" pitchFamily="34" charset="0"/>
              </a:rPr>
              <a:t>System.Data</a:t>
            </a:r>
            <a:r>
              <a:rPr lang="en-GB" sz="2000" dirty="0">
                <a:latin typeface="Segoe UI" panose="020B0502040204020203" pitchFamily="34" charset="0"/>
                <a:cs typeface="Segoe UI" panose="020B0502040204020203" pitchFamily="34" charset="0"/>
              </a:rPr>
              <a:t>	</a:t>
            </a:r>
          </a:p>
          <a:p>
            <a:pPr marL="468000" lvl="1" indent="-176400">
              <a:spcAft>
                <a:spcPts val="1200"/>
              </a:spcAft>
              <a:buClr>
                <a:srgbClr val="0070C0"/>
              </a:buClr>
              <a:buSzPct val="90000"/>
              <a:buFont typeface="Arial" panose="020B0604020202020204" pitchFamily="34" charset="0"/>
              <a:buChar char="•"/>
            </a:pPr>
            <a:r>
              <a:rPr lang="en-GB" sz="2000" dirty="0" err="1">
                <a:latin typeface="Segoe UI" panose="020B0502040204020203" pitchFamily="34" charset="0"/>
                <a:cs typeface="Segoe UI" panose="020B0502040204020203" pitchFamily="34" charset="0"/>
              </a:rPr>
              <a:t>System.Web</a:t>
            </a:r>
            <a:r>
              <a:rPr lang="en-GB" sz="2000" b="0" dirty="0">
                <a:latin typeface="Segoe UI" panose="020B0502040204020203" pitchFamily="34" charset="0"/>
                <a:cs typeface="Segoe UI" panose="020B0502040204020203" pitchFamily="34" charset="0"/>
              </a:rPr>
              <a:t>	</a:t>
            </a:r>
          </a:p>
          <a:p>
            <a:pPr marL="176400"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Define your own namespaces:</a:t>
            </a: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endParaRPr lang="en-GB" sz="2000" b="0" dirty="0">
              <a:latin typeface="Segoe UI" panose="020B0502040204020203" pitchFamily="34" charset="0"/>
              <a:cs typeface="Segoe UI" panose="020B0502040204020203" pitchFamily="34" charset="0"/>
            </a:endParaRPr>
          </a:p>
          <a:p>
            <a:pPr marL="176400" indent="-176400">
              <a:spcBef>
                <a:spcPts val="1200"/>
              </a:spcBef>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Use namespaces:</a:t>
            </a:r>
          </a:p>
          <a:p>
            <a:pPr marL="468000" lvl="1"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Add reference to containing library</a:t>
            </a:r>
          </a:p>
          <a:p>
            <a:pPr marL="468000" lvl="1" indent="-176400">
              <a:buClr>
                <a:srgbClr val="0070C0"/>
              </a:buClr>
              <a:buSzPct val="90000"/>
              <a:buFont typeface="Arial" panose="020B0604020202020204" pitchFamily="34" charset="0"/>
              <a:buChar char="•"/>
            </a:pPr>
            <a:r>
              <a:rPr lang="en-GB" sz="2000" b="0" dirty="0">
                <a:latin typeface="Segoe UI" panose="020B0502040204020203" pitchFamily="34" charset="0"/>
                <a:cs typeface="Segoe UI" panose="020B0502040204020203" pitchFamily="34" charset="0"/>
              </a:rPr>
              <a:t>Add </a:t>
            </a:r>
            <a:r>
              <a:rPr lang="en-GB" sz="2000" dirty="0">
                <a:latin typeface="Segoe UI" panose="020B0502040204020203" pitchFamily="34" charset="0"/>
                <a:cs typeface="Segoe UI" panose="020B0502040204020203" pitchFamily="34" charset="0"/>
              </a:rPr>
              <a:t>using</a:t>
            </a:r>
            <a:r>
              <a:rPr lang="en-GB" sz="2000" b="0" dirty="0">
                <a:latin typeface="Segoe UI" panose="020B0502040204020203" pitchFamily="34" charset="0"/>
                <a:cs typeface="Segoe UI" panose="020B0502040204020203" pitchFamily="34" charset="0"/>
              </a:rPr>
              <a:t> directive to code file</a:t>
            </a:r>
          </a:p>
        </p:txBody>
      </p:sp>
      <p:sp>
        <p:nvSpPr>
          <p:cNvPr id="7" name="TextBox 3"/>
          <p:cNvSpPr txBox="1"/>
          <p:nvPr/>
        </p:nvSpPr>
        <p:spPr>
          <a:xfrm>
            <a:off x="762000" y="31914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namespace </a:t>
            </a:r>
            <a:r>
              <a:rPr lang="en-US" b="0" dirty="0" err="1">
                <a:latin typeface="Lucida Sans Unicode" pitchFamily="34" charset="0"/>
                <a:cs typeface="Lucida Sans Unicode" pitchFamily="34" charset="0"/>
              </a:rPr>
              <a:t>FourthCoffee.Console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class Program {. .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24513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30a438c-bc58-441d-8416-84bdbfa207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Breakpoints in Visual Studio 2017</a:t>
            </a:r>
          </a:p>
        </p:txBody>
      </p:sp>
      <p:sp>
        <p:nvSpPr>
          <p:cNvPr id="5" name="Content Placeholder 2"/>
          <p:cNvSpPr>
            <a:spLocks noGrp="1"/>
          </p:cNvSpPr>
          <p:nvPr/>
        </p:nvSpPr>
        <p:spPr bwMode="auto">
          <a:xfrm>
            <a:off x="512422" y="1110914"/>
            <a:ext cx="8119156" cy="4198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6400"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Breakpoints enable you to view and modify the contents of variables:</a:t>
            </a:r>
          </a:p>
          <a:p>
            <a:pPr marL="468000" lvl="1"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Immediate Window</a:t>
            </a:r>
          </a:p>
          <a:p>
            <a:pPr marL="468000" lvl="1"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Autos, Locals, and Watch panes</a:t>
            </a:r>
          </a:p>
          <a:p>
            <a:pPr marL="291600" lvl="1">
              <a:buClr>
                <a:srgbClr val="0070C0"/>
              </a:buClr>
              <a:buSzPct val="90000"/>
            </a:pPr>
            <a:endParaRPr lang="en-GB" sz="2800" b="0" dirty="0">
              <a:latin typeface="Segoe UI" panose="020B0502040204020203" pitchFamily="34" charset="0"/>
              <a:cs typeface="Segoe UI" panose="020B0502040204020203" pitchFamily="34" charset="0"/>
            </a:endParaRPr>
          </a:p>
          <a:p>
            <a:pPr marL="176400"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Debug menu and toolbar functions enable you to:</a:t>
            </a:r>
          </a:p>
          <a:p>
            <a:pPr marL="468000" lvl="1"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Start and stop debugging</a:t>
            </a:r>
          </a:p>
          <a:p>
            <a:pPr marL="468000" lvl="1"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Enter break mode	</a:t>
            </a:r>
          </a:p>
          <a:p>
            <a:pPr marL="468000" lvl="1"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Restart the application</a:t>
            </a:r>
          </a:p>
          <a:p>
            <a:pPr marL="468000" lvl="1" indent="-176400">
              <a:buClr>
                <a:srgbClr val="0070C0"/>
              </a:buClr>
              <a:buSzPct val="90000"/>
              <a:buFont typeface="Arial" panose="020B0604020202020204" pitchFamily="34" charset="0"/>
              <a:buChar char="•"/>
            </a:pPr>
            <a:r>
              <a:rPr lang="en-GB" sz="2800" b="0" dirty="0">
                <a:latin typeface="Segoe UI" panose="020B0502040204020203" pitchFamily="34" charset="0"/>
                <a:cs typeface="Segoe UI" panose="020B0502040204020203" pitchFamily="34" charset="0"/>
              </a:rPr>
              <a:t>Step through code</a:t>
            </a:r>
          </a:p>
          <a:p>
            <a:pPr lvl="1"/>
            <a:endParaRPr lang="en-GB" sz="28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069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801e235-9a91-4bd5-9b12-0eae720e86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Developing the Class Enrollment Application Lab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this module</a:t>
            </a:r>
          </a:p>
        </p:txBody>
      </p:sp>
    </p:spTree>
    <p:extLst>
      <p:ext uri="{BB962C8B-B14F-4D97-AF65-F5344CB8AC3E}">
        <p14:creationId xmlns:p14="http://schemas.microsoft.com/office/powerpoint/2010/main" val="130345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Lab: Developing the Class Enrollment Application</a:t>
            </a:r>
          </a:p>
        </p:txBody>
      </p:sp>
      <p:sp>
        <p:nvSpPr>
          <p:cNvPr id="3" name="Text Placeholder 2"/>
          <p:cNvSpPr>
            <a:spLocks noGrp="1"/>
          </p:cNvSpPr>
          <p:nvPr>
            <p:ph type="body" idx="1"/>
          </p:nvPr>
        </p:nvSpPr>
        <p:spPr/>
        <p:txBody>
          <a:bodyPr/>
          <a:lstStyle/>
          <a:p>
            <a:r>
              <a:rPr lang="en-US"/>
              <a:t>Exercise 1: Implementing Edit Functionality for the Students List
Exercise 2: Implementing Insert Functionality for the Students List
Exercise 3: Implementing Delete Functionality for the Students List
Exercise 4: Displaying a Student’s Age</a:t>
            </a:r>
          </a:p>
        </p:txBody>
      </p:sp>
      <p:sp>
        <p:nvSpPr>
          <p:cNvPr id="4" name="TextBox 3"/>
          <p:cNvSpPr txBox="1"/>
          <p:nvPr/>
        </p:nvSpPr>
        <p:spPr>
          <a:xfrm>
            <a:off x="458788" y="6163356"/>
            <a:ext cx="4723537" cy="523220"/>
          </a:xfrm>
          <a:prstGeom prst="rect">
            <a:avLst/>
          </a:prstGeom>
          <a:noFill/>
        </p:spPr>
        <p:txBody>
          <a:bodyPr vert="horz" wrap="none" rtlCol="0">
            <a:spAutoFit/>
          </a:bodyPr>
          <a:lstStyle/>
          <a:p>
            <a:r>
              <a:rPr lang="en-US" sz="2800">
                <a:latin typeface="Segoe UI"/>
              </a:rPr>
              <a:t>Estimated Time: 105 minutes</a:t>
            </a:r>
          </a:p>
        </p:txBody>
      </p:sp>
    </p:spTree>
    <p:extLst>
      <p:ext uri="{BB962C8B-B14F-4D97-AF65-F5344CB8AC3E}">
        <p14:creationId xmlns:p14="http://schemas.microsoft.com/office/powerpoint/2010/main" val="230381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2264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5" name="TextBox 4"/>
          <p:cNvSpPr txBox="1"/>
          <p:nvPr/>
        </p:nvSpPr>
        <p:spPr>
          <a:xfrm>
            <a:off x="458788" y="914400"/>
            <a:ext cx="8119156" cy="5816977"/>
          </a:xfrm>
          <a:prstGeom prst="rect">
            <a:avLst/>
          </a:prstGeom>
          <a:noFill/>
        </p:spPr>
        <p:txBody>
          <a:bodyPr vert="horz" wrap="square" rtlCol="0">
            <a:spAutoFit/>
          </a:bodyPr>
          <a:lstStyle/>
          <a:p>
            <a:pPr>
              <a:spcBef>
                <a:spcPts val="600"/>
              </a:spcBef>
              <a:spcAft>
                <a:spcPts val="1000"/>
              </a:spcAft>
            </a:pPr>
            <a:r>
              <a:rPr lang="en-IN" dirty="0">
                <a:effectLst/>
                <a:latin typeface="Segoe UI"/>
                <a:ea typeface="Calibri"/>
                <a:cs typeface="Segoe UI"/>
              </a:rPr>
              <a:t>You are a Visual C# developer working for a software development company that is writing applications for The School of Fine Arts, an elementary school for gifted children.</a:t>
            </a:r>
            <a:endParaRPr lang="en-IN" dirty="0">
              <a:effectLst/>
              <a:latin typeface="Segoe UI"/>
              <a:ea typeface="Calibri"/>
              <a:cs typeface="Times New Roman"/>
            </a:endParaRPr>
          </a:p>
          <a:p>
            <a:pPr>
              <a:spcBef>
                <a:spcPts val="600"/>
              </a:spcBef>
              <a:spcAft>
                <a:spcPts val="1000"/>
              </a:spcAft>
            </a:pPr>
            <a:r>
              <a:rPr lang="en-IN" dirty="0">
                <a:effectLst/>
                <a:latin typeface="Segoe UI"/>
                <a:ea typeface="Calibri"/>
                <a:cs typeface="Segoe UI"/>
              </a:rPr>
              <a:t>The school administrators require an application that they can use to </a:t>
            </a:r>
            <a:r>
              <a:rPr lang="en-IN" dirty="0" err="1">
                <a:effectLst/>
                <a:latin typeface="Segoe UI"/>
                <a:ea typeface="Calibri"/>
                <a:cs typeface="Segoe UI"/>
              </a:rPr>
              <a:t>enroll</a:t>
            </a:r>
            <a:r>
              <a:rPr lang="en-IN" dirty="0">
                <a:effectLst/>
                <a:latin typeface="Segoe UI"/>
                <a:ea typeface="Calibri"/>
                <a:cs typeface="Segoe UI"/>
              </a:rPr>
              <a:t> students in a class. The application must enable an administrator to add and remove students from classes, as well as to update the details of students. </a:t>
            </a:r>
            <a:endParaRPr lang="en-IN" dirty="0">
              <a:effectLst/>
              <a:latin typeface="Segoe UI"/>
              <a:ea typeface="Calibri"/>
              <a:cs typeface="Times New Roman"/>
            </a:endParaRPr>
          </a:p>
          <a:p>
            <a:pPr lvl="0">
              <a:spcAft>
                <a:spcPts val="1000"/>
              </a:spcAft>
            </a:pPr>
            <a:r>
              <a:rPr lang="en-IN" dirty="0">
                <a:effectLst/>
                <a:latin typeface="Segoe UI"/>
                <a:ea typeface="Calibri"/>
                <a:cs typeface="Segoe UI"/>
              </a:rPr>
              <a:t>You have been asked to write the code that implements the business logic for the application.</a:t>
            </a:r>
            <a:r>
              <a:rPr lang="en-IN" dirty="0">
                <a:solidFill>
                  <a:srgbClr val="000000"/>
                </a:solidFill>
                <a:latin typeface="Segoe UI"/>
                <a:ea typeface="Calibri"/>
                <a:cs typeface="Segoe UI"/>
              </a:rPr>
              <a:t>  </a:t>
            </a:r>
            <a:endParaRPr lang="en-IN" dirty="0">
              <a:solidFill>
                <a:srgbClr val="000000"/>
              </a:solidFill>
              <a:latin typeface="Segoe UI"/>
              <a:ea typeface="Calibri"/>
              <a:cs typeface="Times New Roman"/>
            </a:endParaRPr>
          </a:p>
          <a:p>
            <a:pPr lvl="0"/>
            <a:r>
              <a:rPr lang="en-US" dirty="0">
                <a:solidFill>
                  <a:srgbClr val="000000"/>
                </a:solidFill>
                <a:latin typeface="Segoe UI"/>
                <a:ea typeface="Times New Roman"/>
                <a:cs typeface="Segoe UI"/>
              </a:rPr>
              <a:t>During the labs for the first two modules in this course, you will write code for this class enrollment application.</a:t>
            </a:r>
          </a:p>
          <a:p>
            <a:pPr lvl="0"/>
            <a:endParaRPr lang="en-IN" dirty="0">
              <a:solidFill>
                <a:srgbClr val="000000"/>
              </a:solidFill>
              <a:latin typeface="Segoe UI"/>
              <a:ea typeface="Calibri"/>
              <a:cs typeface="Times New Roman"/>
            </a:endParaRPr>
          </a:p>
          <a:p>
            <a:pPr lvl="0"/>
            <a:r>
              <a:rPr lang="en-US" dirty="0">
                <a:solidFill>
                  <a:srgbClr val="000000"/>
                </a:solidFill>
                <a:latin typeface="Segoe UI"/>
                <a:ea typeface="Times New Roman"/>
                <a:cs typeface="Segoe UI"/>
              </a:rPr>
              <a:t>When The School of Fine Arts ask you to extend the application functionality, you realize that you will need to test proof of concept and obtain client feedback before writing the final application, so in the lab for Module 3, you will begin developing a prototype application and continue with this until then end of Module 8.</a:t>
            </a:r>
            <a:endParaRPr lang="en-IN" dirty="0">
              <a:solidFill>
                <a:srgbClr val="000000"/>
              </a:solidFill>
              <a:latin typeface="Segoe UI"/>
              <a:ea typeface="Calibri"/>
              <a:cs typeface="Times New Roman"/>
            </a:endParaRPr>
          </a:p>
          <a:p>
            <a:r>
              <a:rPr lang="en-US" dirty="0">
                <a:solidFill>
                  <a:srgbClr val="000000"/>
                </a:solidFill>
                <a:latin typeface="Segoe UI"/>
                <a:ea typeface="Times New Roman"/>
                <a:cs typeface="Segoe UI"/>
              </a:rPr>
              <a:t>In the lab for Module 9, after gaining signoff for the final application, you will develop the user interface for the production version of the application, which you will work on for the remainder of the course.</a:t>
            </a:r>
            <a:endParaRPr lang="en-IN" dirty="0">
              <a:solidFill>
                <a:srgbClr val="000000"/>
              </a:solidFill>
              <a:latin typeface="Segoe UI"/>
              <a:ea typeface="Calibri"/>
              <a:cs typeface="Times New Roman"/>
            </a:endParaRPr>
          </a:p>
        </p:txBody>
      </p:sp>
    </p:spTree>
    <p:extLst>
      <p:ext uri="{BB962C8B-B14F-4D97-AF65-F5344CB8AC3E}">
        <p14:creationId xmlns:p14="http://schemas.microsoft.com/office/powerpoint/2010/main" val="967656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4" name="Text Placeholder 2"/>
          <p:cNvSpPr>
            <a:spLocks noGrp="1"/>
          </p:cNvSpPr>
          <p:nvPr>
            <p:ph type="body" idx="1"/>
          </p:nvPr>
        </p:nvSpPr>
        <p:spPr>
          <a:xfrm>
            <a:off x="458788" y="1021215"/>
            <a:ext cx="8119156" cy="5147356"/>
          </a:xfrm>
        </p:spPr>
        <p:txBody>
          <a:bodyPr/>
          <a:lstStyle/>
          <a:p>
            <a:r>
              <a:rPr lang="en-IN" dirty="0"/>
              <a:t>Review Questions</a:t>
            </a:r>
          </a:p>
          <a:p>
            <a:endParaRPr lang="en-IN" dirty="0"/>
          </a:p>
        </p:txBody>
      </p:sp>
    </p:spTree>
    <p:extLst>
      <p:ext uri="{BB962C8B-B14F-4D97-AF65-F5344CB8AC3E}">
        <p14:creationId xmlns:p14="http://schemas.microsoft.com/office/powerpoint/2010/main" val="3639046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8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Writing Application by Using Visual C#</a:t>
            </a:r>
          </a:p>
        </p:txBody>
      </p:sp>
      <p:sp>
        <p:nvSpPr>
          <p:cNvPr id="3" name="Text Placeholder 2"/>
          <p:cNvSpPr>
            <a:spLocks noGrp="1"/>
          </p:cNvSpPr>
          <p:nvPr>
            <p:ph type="body" idx="1"/>
          </p:nvPr>
        </p:nvSpPr>
        <p:spPr/>
        <p:txBody>
          <a:bodyPr/>
          <a:lstStyle/>
          <a:p>
            <a:r>
              <a:rPr lang="en-US"/>
              <a:t>What Is the .NET Framework?
Key Features of Visual Studio 2017
Templates in Visual Studio 2017
Creating a .NET Framework Application
Overview of XAML</a:t>
            </a:r>
          </a:p>
        </p:txBody>
      </p:sp>
    </p:spTree>
    <p:extLst>
      <p:ext uri="{BB962C8B-B14F-4D97-AF65-F5344CB8AC3E}">
        <p14:creationId xmlns:p14="http://schemas.microsoft.com/office/powerpoint/2010/main" val="253270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.NET Framework?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CLR</a:t>
            </a:r>
          </a:p>
          <a:p>
            <a:pPr lvl="1"/>
            <a:r>
              <a:rPr lang="en-US" dirty="0"/>
              <a:t>Robust and secure environment for your managed code</a:t>
            </a:r>
          </a:p>
          <a:p>
            <a:pPr lvl="1"/>
            <a:r>
              <a:rPr lang="en-US" dirty="0"/>
              <a:t>Memory management</a:t>
            </a:r>
          </a:p>
          <a:p>
            <a:pPr lvl="1"/>
            <a:r>
              <a:rPr lang="en-US" dirty="0"/>
              <a:t>Multithreading</a:t>
            </a:r>
          </a:p>
          <a:p>
            <a:r>
              <a:rPr lang="en-US" dirty="0"/>
              <a:t>Class library</a:t>
            </a:r>
          </a:p>
          <a:p>
            <a:pPr lvl="1"/>
            <a:r>
              <a:rPr lang="en-US" dirty="0"/>
              <a:t>Foundation of common functionality</a:t>
            </a:r>
          </a:p>
          <a:p>
            <a:pPr lvl="1"/>
            <a:r>
              <a:rPr lang="en-US" dirty="0"/>
              <a:t>Extensible</a:t>
            </a:r>
          </a:p>
          <a:p>
            <a:r>
              <a:rPr lang="en-US" dirty="0"/>
              <a:t>Development frameworks</a:t>
            </a:r>
          </a:p>
          <a:p>
            <a:pPr lvl="1"/>
            <a:r>
              <a:rPr lang="en-US" dirty="0"/>
              <a:t>WPF</a:t>
            </a:r>
          </a:p>
          <a:p>
            <a:pPr lvl="1"/>
            <a:r>
              <a:rPr lang="en-US" dirty="0"/>
              <a:t>Universal Windows Platform</a:t>
            </a:r>
          </a:p>
          <a:p>
            <a:pPr lvl="1"/>
            <a:r>
              <a:rPr lang="en-US" dirty="0"/>
              <a:t>ASP.NET</a:t>
            </a:r>
          </a:p>
          <a:p>
            <a:pPr lvl="1"/>
            <a:endParaRPr lang="en-US" dirty="0"/>
          </a:p>
          <a:p>
            <a:endParaRPr lang="en-US" dirty="0"/>
          </a:p>
        </p:txBody>
      </p:sp>
    </p:spTree>
    <p:extLst>
      <p:ext uri="{BB962C8B-B14F-4D97-AF65-F5344CB8AC3E}">
        <p14:creationId xmlns:p14="http://schemas.microsoft.com/office/powerpoint/2010/main" val="28811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Features of Visual Studio 2017</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Intuitive IDE</a:t>
            </a:r>
          </a:p>
          <a:p>
            <a:r>
              <a:rPr lang="en-US" dirty="0"/>
              <a:t>Rapid application development</a:t>
            </a:r>
          </a:p>
          <a:p>
            <a:r>
              <a:rPr lang="en-US" dirty="0"/>
              <a:t>Server and data access</a:t>
            </a:r>
          </a:p>
          <a:p>
            <a:r>
              <a:rPr lang="en-US" dirty="0"/>
              <a:t>IIS Express</a:t>
            </a:r>
          </a:p>
          <a:p>
            <a:r>
              <a:rPr lang="en-US" dirty="0"/>
              <a:t>Debugging features</a:t>
            </a:r>
          </a:p>
          <a:p>
            <a:r>
              <a:rPr lang="en-US" dirty="0"/>
              <a:t>Error handling</a:t>
            </a:r>
          </a:p>
          <a:p>
            <a:r>
              <a:rPr lang="en-US" dirty="0"/>
              <a:t>Help and documentation</a:t>
            </a:r>
          </a:p>
        </p:txBody>
      </p:sp>
    </p:spTree>
    <p:extLst>
      <p:ext uri="{BB962C8B-B14F-4D97-AF65-F5344CB8AC3E}">
        <p14:creationId xmlns:p14="http://schemas.microsoft.com/office/powerpoint/2010/main" val="337875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Templates in Visual Studio 2017</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Console Application</a:t>
            </a:r>
          </a:p>
          <a:p>
            <a:r>
              <a:rPr lang="en-US" dirty="0"/>
              <a:t>WPF Application</a:t>
            </a:r>
          </a:p>
          <a:p>
            <a:r>
              <a:rPr lang="en-US" dirty="0"/>
              <a:t>Universal Windows Platform (UWP)</a:t>
            </a:r>
          </a:p>
          <a:p>
            <a:r>
              <a:rPr lang="en-US" dirty="0"/>
              <a:t>Class Library</a:t>
            </a:r>
          </a:p>
          <a:p>
            <a:r>
              <a:rPr lang="en-US" dirty="0"/>
              <a:t>ASP.NET Web Application</a:t>
            </a:r>
          </a:p>
          <a:p>
            <a:r>
              <a:rPr lang="en-US" dirty="0"/>
              <a:t>ASP.NET MVC 4 Application</a:t>
            </a:r>
          </a:p>
          <a:p>
            <a:r>
              <a:rPr lang="en-US" dirty="0"/>
              <a:t>WCF Service Application</a:t>
            </a:r>
          </a:p>
        </p:txBody>
      </p:sp>
    </p:spTree>
    <p:extLst>
      <p:ext uri="{BB962C8B-B14F-4D97-AF65-F5344CB8AC3E}">
        <p14:creationId xmlns:p14="http://schemas.microsoft.com/office/powerpoint/2010/main" val="299714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158b725-c527-49f0-a72f-df60b99ee6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.NET Framework Application</a:t>
            </a:r>
          </a:p>
        </p:txBody>
      </p:sp>
      <p:sp>
        <p:nvSpPr>
          <p:cNvPr id="4" name="Content Placeholder 2"/>
          <p:cNvSpPr>
            <a:spLocks noGrp="1"/>
          </p:cNvSpPr>
          <p:nvPr/>
        </p:nvSpPr>
        <p:spPr bwMode="auto">
          <a:xfrm>
            <a:off x="512422" y="961867"/>
            <a:ext cx="8119156" cy="38026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14350" indent="-514350">
              <a:buClr>
                <a:srgbClr val="0070C0"/>
              </a:buClr>
              <a:buFont typeface="+mj-lt"/>
              <a:buAutoNum type="arabicPeriod"/>
            </a:pPr>
            <a:r>
              <a:rPr lang="en-GB" sz="2000" b="0" dirty="0">
                <a:latin typeface="Segoe UI" panose="020B0502040204020203" pitchFamily="34" charset="0"/>
                <a:cs typeface="Segoe UI" panose="020B0502040204020203" pitchFamily="34" charset="0"/>
              </a:rPr>
              <a:t>In Visual Studio, on the </a:t>
            </a:r>
            <a:r>
              <a:rPr lang="en-GB" sz="2000" dirty="0">
                <a:latin typeface="Segoe UI" panose="020B0502040204020203" pitchFamily="34" charset="0"/>
                <a:cs typeface="Segoe UI" panose="020B0502040204020203" pitchFamily="34" charset="0"/>
              </a:rPr>
              <a:t>File</a:t>
            </a:r>
            <a:r>
              <a:rPr lang="en-GB" sz="2000" b="0" dirty="0">
                <a:latin typeface="Segoe UI" panose="020B0502040204020203" pitchFamily="34" charset="0"/>
                <a:cs typeface="Segoe UI" panose="020B0502040204020203" pitchFamily="34" charset="0"/>
              </a:rPr>
              <a:t> menu, point to </a:t>
            </a:r>
            <a:r>
              <a:rPr lang="en-GB" sz="2000" dirty="0">
                <a:latin typeface="Segoe UI" panose="020B0502040204020203" pitchFamily="34" charset="0"/>
                <a:cs typeface="Segoe UI" panose="020B0502040204020203" pitchFamily="34" charset="0"/>
              </a:rPr>
              <a:t>New</a:t>
            </a:r>
            <a:r>
              <a:rPr lang="en-GB" sz="2000" b="0" dirty="0">
                <a:latin typeface="Segoe UI" panose="020B0502040204020203" pitchFamily="34" charset="0"/>
                <a:cs typeface="Segoe UI" panose="020B0502040204020203" pitchFamily="34" charset="0"/>
              </a:rPr>
              <a:t>, and then click </a:t>
            </a:r>
            <a:r>
              <a:rPr lang="en-GB" sz="2000" dirty="0">
                <a:latin typeface="Segoe UI" panose="020B0502040204020203" pitchFamily="34" charset="0"/>
                <a:cs typeface="Segoe UI" panose="020B0502040204020203" pitchFamily="34" charset="0"/>
              </a:rPr>
              <a:t>Project</a:t>
            </a:r>
            <a:r>
              <a:rPr lang="en-GB" sz="2000" b="0" dirty="0">
                <a:latin typeface="Segoe UI" panose="020B0502040204020203" pitchFamily="34" charset="0"/>
                <a:cs typeface="Segoe UI" panose="020B0502040204020203" pitchFamily="34" charset="0"/>
              </a:rPr>
              <a:t>.</a:t>
            </a:r>
          </a:p>
          <a:p>
            <a:pPr marL="514350" indent="-514350">
              <a:buClr>
                <a:srgbClr val="0070C0"/>
              </a:buClr>
              <a:buFont typeface="+mj-lt"/>
              <a:buAutoNum type="arabicPeriod"/>
            </a:pPr>
            <a:r>
              <a:rPr lang="en-GB" sz="2000" b="0" dirty="0">
                <a:latin typeface="Segoe UI" panose="020B0502040204020203" pitchFamily="34" charset="0"/>
                <a:cs typeface="Segoe UI" panose="020B0502040204020203" pitchFamily="34" charset="0"/>
              </a:rPr>
              <a:t>In the </a:t>
            </a:r>
            <a:r>
              <a:rPr lang="en-GB" sz="2000" dirty="0">
                <a:latin typeface="Segoe UI" panose="020B0502040204020203" pitchFamily="34" charset="0"/>
                <a:cs typeface="Segoe UI" panose="020B0502040204020203" pitchFamily="34" charset="0"/>
              </a:rPr>
              <a:t>New Project dialog </a:t>
            </a:r>
            <a:r>
              <a:rPr lang="en-GB" sz="2000" b="0" dirty="0">
                <a:latin typeface="Segoe UI" panose="020B0502040204020203" pitchFamily="34" charset="0"/>
                <a:cs typeface="Segoe UI" panose="020B0502040204020203" pitchFamily="34" charset="0"/>
              </a:rPr>
              <a:t>box, choose a template, location, name, and then click </a:t>
            </a:r>
            <a:r>
              <a:rPr lang="en-GB" sz="2000" dirty="0">
                <a:latin typeface="Segoe UI" panose="020B0502040204020203" pitchFamily="34" charset="0"/>
                <a:cs typeface="Segoe UI" panose="020B0502040204020203" pitchFamily="34" charset="0"/>
              </a:rPr>
              <a:t>OK</a:t>
            </a:r>
            <a:r>
              <a:rPr lang="en-GB" sz="2000" b="0" dirty="0">
                <a:latin typeface="Segoe UI" panose="020B0502040204020203" pitchFamily="34" charset="0"/>
                <a:cs typeface="Segoe UI" panose="020B0502040204020203" pitchFamily="34" charset="0"/>
              </a:rPr>
              <a:t>.</a:t>
            </a:r>
          </a:p>
        </p:txBody>
      </p:sp>
      <p:sp>
        <p:nvSpPr>
          <p:cNvPr id="5" name="TextBox 3"/>
          <p:cNvSpPr txBox="1"/>
          <p:nvPr/>
        </p:nvSpPr>
        <p:spPr>
          <a:xfrm>
            <a:off x="728883" y="2209800"/>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using System;</a:t>
            </a:r>
          </a:p>
          <a:p>
            <a:r>
              <a:rPr lang="en-GB" b="0" dirty="0">
                <a:latin typeface="Lucida Sans Unicode" pitchFamily="34" charset="0"/>
                <a:cs typeface="Lucida Sans Unicode" pitchFamily="34" charset="0"/>
              </a:rPr>
              <a:t>using </a:t>
            </a:r>
            <a:r>
              <a:rPr lang="en-GB" b="0" dirty="0" err="1">
                <a:latin typeface="Lucida Sans Unicode" pitchFamily="34" charset="0"/>
                <a:cs typeface="Lucida Sans Unicode" pitchFamily="34" charset="0"/>
              </a:rPr>
              <a:t>System.Collections.Generic</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using </a:t>
            </a:r>
            <a:r>
              <a:rPr lang="en-GB" b="0" dirty="0" err="1">
                <a:latin typeface="Lucida Sans Unicode" pitchFamily="34" charset="0"/>
                <a:cs typeface="Lucida Sans Unicode" pitchFamily="34" charset="0"/>
              </a:rPr>
              <a:t>System.Linq</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using </a:t>
            </a:r>
            <a:r>
              <a:rPr lang="en-GB" b="0" dirty="0" err="1">
                <a:latin typeface="Lucida Sans Unicode" pitchFamily="34" charset="0"/>
                <a:cs typeface="Lucida Sans Unicode" pitchFamily="34" charset="0"/>
              </a:rPr>
              <a:t>System.Text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using </a:t>
            </a:r>
            <a:r>
              <a:rPr lang="en-GB" b="0" dirty="0" err="1">
                <a:latin typeface="Lucida Sans Unicode" pitchFamily="34" charset="0"/>
                <a:cs typeface="Lucida Sans Unicode" pitchFamily="34" charset="0"/>
              </a:rPr>
              <a:t>System.Threading.Tasks</a:t>
            </a:r>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namespace ConsoleApplication1</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class Program</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static void Main(string[] </a:t>
            </a:r>
            <a:r>
              <a:rPr lang="en-GB" b="0" dirty="0" err="1">
                <a:latin typeface="Lucida Sans Unicode" pitchFamily="34" charset="0"/>
                <a:cs typeface="Lucida Sans Unicode" pitchFamily="34" charset="0"/>
              </a:rPr>
              <a:t>args</a:t>
            </a:r>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62214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30d08b6-c53d-4433-9e5b-21c5897b05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XAML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XML-based language for declaring UIs</a:t>
            </a:r>
          </a:p>
          <a:p>
            <a:r>
              <a:rPr lang="en-US" dirty="0"/>
              <a:t>Uses elements to define controls</a:t>
            </a:r>
          </a:p>
          <a:p>
            <a:r>
              <a:rPr lang="en-US" dirty="0"/>
              <a:t>Uses attributes to define properties of controls</a:t>
            </a:r>
          </a:p>
          <a:p>
            <a:endParaRPr lang="en-US" dirty="0"/>
          </a:p>
        </p:txBody>
      </p:sp>
      <p:sp>
        <p:nvSpPr>
          <p:cNvPr id="5" name="TextBox 3"/>
          <p:cNvSpPr txBox="1"/>
          <p:nvPr/>
        </p:nvSpPr>
        <p:spPr>
          <a:xfrm>
            <a:off x="465221" y="2916139"/>
            <a:ext cx="8320826"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&lt;Label Content="Name:"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a:t>
            </a:r>
            <a:r>
              <a:rPr lang="en-GB" b="0" dirty="0" err="1">
                <a:latin typeface="Lucida Sans Unicode" pitchFamily="34" charset="0"/>
                <a:cs typeface="Lucida Sans Unicode" pitchFamily="34" charset="0"/>
              </a:rPr>
              <a:t>TextBox</a:t>
            </a:r>
            <a:r>
              <a:rPr lang="en-GB" b="0" dirty="0">
                <a:latin typeface="Lucida Sans Unicode" pitchFamily="34" charset="0"/>
                <a:cs typeface="Lucida Sans Unicode" pitchFamily="34" charset="0"/>
              </a:rPr>
              <a:t> Text="" Height="23" Width="120"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&lt;Button Content="Click Me!" Width="75" /&gt;</a:t>
            </a:r>
          </a:p>
          <a:p>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0841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28c1f5f-0eae-4a65-a808-8c42c303ce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Data Types, Operators, and Expressions</a:t>
            </a:r>
          </a:p>
        </p:txBody>
      </p:sp>
      <p:sp>
        <p:nvSpPr>
          <p:cNvPr id="3" name="Text Placeholder 2"/>
          <p:cNvSpPr>
            <a:spLocks noGrp="1"/>
          </p:cNvSpPr>
          <p:nvPr>
            <p:ph type="body" idx="1"/>
          </p:nvPr>
        </p:nvSpPr>
        <p:spPr/>
        <p:txBody>
          <a:bodyPr/>
          <a:lstStyle/>
          <a:p>
            <a:r>
              <a:rPr lang="en-US"/>
              <a:t>What are Data Types?
Expressions and Operators in Visual C#
Declaring and Assigning Variables
Accessing Type Members
Casting Between Data Types
Manipulating Strings</a:t>
            </a:r>
          </a:p>
        </p:txBody>
      </p:sp>
    </p:spTree>
    <p:extLst>
      <p:ext uri="{BB962C8B-B14F-4D97-AF65-F5344CB8AC3E}">
        <p14:creationId xmlns:p14="http://schemas.microsoft.com/office/powerpoint/2010/main" val="107142969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29</TotalTime>
  <Words>3248</Words>
  <Application>Microsoft Office PowerPoint</Application>
  <PresentationFormat>On-screen Show (4:3)</PresentationFormat>
  <Paragraphs>452</Paragraphs>
  <Slides>27</Slides>
  <Notes>27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Wingdings</vt:lpstr>
      <vt:lpstr>Arial</vt:lpstr>
      <vt:lpstr>Calibri</vt:lpstr>
      <vt:lpstr>Segoe UI</vt:lpstr>
      <vt:lpstr>Verdana</vt:lpstr>
      <vt:lpstr>Lucida Sans Unicode</vt:lpstr>
      <vt:lpstr>Symbol</vt:lpstr>
      <vt:lpstr>Times New Roman</vt:lpstr>
      <vt:lpstr>NG_MOC_Core_ModuleNew2</vt:lpstr>
      <vt:lpstr>Module 1</vt:lpstr>
      <vt:lpstr>Module Overview</vt:lpstr>
      <vt:lpstr>Lesson 1: Overview of Writing Application by Using Visual C#</vt:lpstr>
      <vt:lpstr>What Is the .NET Framework?</vt:lpstr>
      <vt:lpstr>Key Features of Visual Studio 2017</vt:lpstr>
      <vt:lpstr>Templates in Visual Studio 2017</vt:lpstr>
      <vt:lpstr>Creating a .NET Framework Application</vt:lpstr>
      <vt:lpstr>Overview of XAML</vt:lpstr>
      <vt:lpstr>Lesson 2: Data Types, Operators, and Expressions</vt:lpstr>
      <vt:lpstr>What are Data Types?</vt:lpstr>
      <vt:lpstr>Expressions and Operators in Visual C#</vt:lpstr>
      <vt:lpstr>Declaring and Assigning Variables</vt:lpstr>
      <vt:lpstr>Accessing Type Members</vt:lpstr>
      <vt:lpstr>Casting Between Data Types</vt:lpstr>
      <vt:lpstr>Manipulating Strings</vt:lpstr>
      <vt:lpstr>Lesson 3: Visual C# Programming Language Constructs</vt:lpstr>
      <vt:lpstr>Implementing Conditional Logic</vt:lpstr>
      <vt:lpstr>Implementing Iteration Logic</vt:lpstr>
      <vt:lpstr>Creating and Using Arrays</vt:lpstr>
      <vt:lpstr>Referencing Namespaces</vt:lpstr>
      <vt:lpstr>Using Breakpoints in Visual Studio 2017</vt:lpstr>
      <vt:lpstr>Demonstration: Developing the Class Enrollment Application Lab</vt:lpstr>
      <vt:lpstr>Lab: Developing the Class Enrollment Application</vt:lpstr>
      <vt:lpstr>PowerPoint Presentation</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keerthi madirala</cp:lastModifiedBy>
  <cp:revision>9</cp:revision>
  <dcterms:created xsi:type="dcterms:W3CDTF">2018-06-29T05:05:52Z</dcterms:created>
  <dcterms:modified xsi:type="dcterms:W3CDTF">2018-06-29T12:26:08Z</dcterms:modified>
</cp:coreProperties>
</file>