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77" r:id="rId23"/>
    <p:sldId id="278" r:id="rId24"/>
    <p:sldId id="282" r:id="rId25"/>
    <p:sldId id="279" r:id="rId26"/>
    <p:sldId id="281" r:id="rId27"/>
    <p:sldId id="283" r:id="rId28"/>
    <p:sldId id="284" r:id="rId29"/>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Lucida Sans Unicode" panose="020B0602030504020204" pitchFamily="3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43" autoAdjust="0"/>
    <p:restoredTop sz="75744" autoAdjust="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9F4EF-BCFF-4840-866E-D9CF90F77A71}" type="datetimeFigureOut">
              <a:rPr lang="en-US" smtClean="0"/>
              <a:t>7/4/2018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20740-2486-440C-A9D4-5CCEFF166F09}" type="slidenum">
              <a:rPr lang="en-US" smtClean="0"/>
              <a:t>‹#›</a:t>
            </a:fld>
            <a:endParaRPr lang="en-US"/>
          </a:p>
        </p:txBody>
      </p:sp>
    </p:spTree>
    <p:extLst>
      <p:ext uri="{BB962C8B-B14F-4D97-AF65-F5344CB8AC3E}">
        <p14:creationId xmlns:p14="http://schemas.microsoft.com/office/powerpoint/2010/main" val="22509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3_DEMO.m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3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3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3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3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course requires an internet connection to download components from </a:t>
            </a:r>
            <a:r>
              <a:rPr lang="en-US" sz="1000" dirty="0" err="1">
                <a:latin typeface="Arial"/>
                <a:ea typeface="Calibri"/>
                <a:cs typeface="Times New Roman"/>
              </a:rPr>
              <a:t>NuGet</a:t>
            </a:r>
            <a:r>
              <a:rPr lang="en-US" sz="1000" dirty="0">
                <a:latin typeface="Arial"/>
                <a:ea typeface="Calibri"/>
                <a:cs typeface="Times New Roman"/>
              </a:rPr>
              <a:t> within Microsoft Visual Studio and the source files for the labs and demos. If there is no internet connection, modify the course to be delivered from a disconnected student device. </a:t>
            </a:r>
          </a:p>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Allfiles</a:t>
            </a:r>
            <a:r>
              <a:rPr lang="en-US" sz="1000" dirty="0">
                <a:latin typeface="Arial"/>
                <a:ea typeface="Calibri"/>
                <a:cs typeface="Times New Roman"/>
              </a:rPr>
              <a:t> directory, which includes all the files required to run the labs and demos of this course, can be cloned from GitHub: </a:t>
            </a:r>
            <a:r>
              <a:rPr lang="en-US" sz="1000" u="sng" dirty="0">
                <a:solidFill>
                  <a:srgbClr val="0000FF"/>
                </a:solidFill>
                <a:latin typeface="Arial"/>
                <a:ea typeface="Calibri"/>
                <a:cs typeface="Times New Roman"/>
                <a:hlinkClick r:id="rId3"/>
              </a:rPr>
              <a:t>https://github.com/MicrosoftLearning/20483-Programming-in-C-Sharp/tree/master/Allfiles</a:t>
            </a:r>
            <a:r>
              <a:rPr lang="en-US" sz="1000" dirty="0">
                <a:latin typeface="Arial"/>
                <a:ea typeface="Calibri"/>
                <a:cs typeface="Times New Roman"/>
              </a:rPr>
              <a:t>. The Instructions directory, which includes the step-by-step instructions for performing the labs and demos, can also be cloned from GitHub: </a:t>
            </a:r>
            <a:r>
              <a:rPr lang="en-US" sz="1000" u="sng" dirty="0">
                <a:solidFill>
                  <a:srgbClr val="0000FF"/>
                </a:solidFill>
                <a:latin typeface="Arial"/>
                <a:ea typeface="Calibri"/>
                <a:cs typeface="Times New Roman"/>
                <a:hlinkClick r:id="rId4"/>
              </a:rPr>
              <a:t>https://github.com/MicrosoftLearning/20483-Programming-in-C-Sharp/tree/master/Instructions</a:t>
            </a:r>
            <a:r>
              <a:rPr lang="en-US" sz="1000" dirty="0">
                <a:latin typeface="Arial"/>
                <a:ea typeface="Calibri"/>
                <a:cs typeface="Times New Roman"/>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73F20740-2486-440C-A9D4-5CCEFF166F09}"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370989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 this lesson, the focus is on non-generic collections in general terms. The lesson does not mention the standard collection interfaces (ICollection, IList, IDictionary, IEnumerable, etc), because interfaces are not introduced until module 4. Similarly, module 4 introduces generics and generic collections, so avoid getting drawn into a discussion on generic collections until then.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19540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When you introduce dictionary collections, make sure all the students understand what you mean by a key/value pair.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When you review the questions at the end of the topic, ask the students to keep these questions in mind as you cover the available collection classes over the next two topics.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426922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a:rPr>
              <a:t>Don't spend too long on this topic. Rather than covering each class in detail, emphasize that the students should know when to use each class. Suggest that the students familiarize themselves with each collection class in Visual Studio to help them prepare for the exam.</a:t>
            </a:r>
          </a:p>
        </p:txBody>
      </p:sp>
      <p:sp>
        <p:nvSpPr>
          <p:cNvPr id="4" name="Slide Number Placeholder 3"/>
          <p:cNvSpPr>
            <a:spLocks noGrp="1"/>
          </p:cNvSpPr>
          <p:nvPr>
            <p:ph type="sldNum" sz="quarter" idx="10"/>
          </p:nvPr>
        </p:nvSpPr>
        <p:spPr/>
        <p:txBody>
          <a:bodyPr/>
          <a:lstStyle/>
          <a:p>
            <a:fld id="{73F20740-2486-440C-A9D4-5CCEFF166F09}"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773512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As with the previous topic, 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6187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Take a moment to explain the structure of the foreach loop:</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foreach(&lt;type&gt; &lt;local variable name&gt; in &lt;collection name&gt;)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   //&lt;local variable name&gt; is set to each item in the collection in turn.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13896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143428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When the topic introduces LINQ as a standardized, declarative query syntax, be prepared to define standardized and declarative, if necessary:</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i="1">
                <a:effectLst/>
                <a:latin typeface="Arial"/>
                <a:ea typeface="Times New Roman"/>
                <a:cs typeface="Times New Roman"/>
              </a:rPr>
              <a:t>Standardized</a:t>
            </a:r>
            <a:r>
              <a:rPr lang="en-US" sz="1000">
                <a:solidFill>
                  <a:srgbClr val="000000"/>
                </a:solidFill>
                <a:effectLst/>
                <a:latin typeface="Arial"/>
                <a:ea typeface="Times New Roman"/>
                <a:cs typeface="Segoe UI"/>
              </a:rPr>
              <a:t> means that the syntax is the same regardless of the data source.</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i="1">
                <a:effectLst/>
                <a:latin typeface="Arial"/>
                <a:ea typeface="Times New Roman"/>
                <a:cs typeface="Times New Roman"/>
              </a:rPr>
              <a:t>Declarative </a:t>
            </a:r>
            <a:r>
              <a:rPr lang="en-US" sz="1000">
                <a:solidFill>
                  <a:srgbClr val="000000"/>
                </a:solidFill>
                <a:effectLst/>
                <a:latin typeface="Arial"/>
                <a:ea typeface="Times New Roman"/>
                <a:cs typeface="Segoe UI"/>
              </a:rPr>
              <a:t>is a specific programming concept; it means a syntax that describes what you want to do, without explicitly describing how you want to do it. This contrasts with </a:t>
            </a:r>
            <a:r>
              <a:rPr lang="en-US" sz="1000" i="1">
                <a:effectLst/>
                <a:latin typeface="Arial"/>
                <a:ea typeface="Times New Roman"/>
                <a:cs typeface="Times New Roman"/>
              </a:rPr>
              <a:t>imperative programming</a:t>
            </a:r>
            <a:r>
              <a:rPr lang="en-US" sz="1000">
                <a:solidFill>
                  <a:srgbClr val="000000"/>
                </a:solidFill>
                <a:effectLst/>
                <a:latin typeface="Arial"/>
                <a:ea typeface="Times New Roman"/>
                <a:cs typeface="Segoe UI"/>
              </a:rPr>
              <a:t>, such as Visual C# code, in which you must provide specific algorithm implementation.</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3963138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84880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764453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36696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375446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71977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73F20740-2486-440C-A9D4-5CCEFF166F09}" type="slidenum">
              <a:rPr lang="en-US" smtClean="0"/>
              <a:t>21</a:t>
            </a:fld>
            <a:endParaRPr lang="en-US"/>
          </a:p>
        </p:txBody>
      </p:sp>
      <p:sp>
        <p:nvSpPr>
          <p:cNvPr id="5" name="Notes Placeholder 2"/>
          <p:cNvSpPr>
            <a:spLocks noGrp="1"/>
          </p:cNvSpPr>
          <p:nvPr>
            <p:ph type="body" idx="3"/>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a:t>
            </a:r>
            <a:r>
              <a:rPr lang="en-US" sz="1000" b="1" dirty="0">
                <a:latin typeface="Arial"/>
                <a:ea typeface="Calibri"/>
                <a:cs typeface="Times New Roman"/>
              </a:rPr>
              <a:t>Working with Events in XAML </a:t>
            </a:r>
            <a:r>
              <a:rPr lang="en-US" sz="1000" dirty="0" smtClean="0">
                <a:latin typeface="Arial"/>
                <a:ea typeface="Calibri"/>
                <a:cs typeface="Segoe UI"/>
              </a:rPr>
              <a:t>section </a:t>
            </a:r>
            <a:r>
              <a:rPr lang="en-US" sz="1000" dirty="0">
                <a:latin typeface="Arial"/>
                <a:ea typeface="Calibri"/>
                <a:cs typeface="Segoe UI"/>
              </a:rPr>
              <a:t>on the following page: </a:t>
            </a:r>
            <a:r>
              <a:rPr lang="en-US" sz="1000" u="sng" dirty="0">
                <a:solidFill>
                  <a:srgbClr val="0000FF"/>
                </a:solidFill>
                <a:latin typeface="Arial"/>
                <a:ea typeface="Calibri"/>
                <a:cs typeface="Segoe UI"/>
                <a:hlinkClick r:id="rId3"/>
              </a:rPr>
              <a:t>https://</a:t>
            </a:r>
            <a:r>
              <a:rPr lang="en-US" sz="1000" u="sng" dirty="0" smtClean="0">
                <a:solidFill>
                  <a:srgbClr val="0000FF"/>
                </a:solidFill>
                <a:latin typeface="Arial"/>
                <a:ea typeface="Calibri"/>
                <a:cs typeface="Segoe UI"/>
                <a:hlinkClick r:id="rId3"/>
              </a:rPr>
              <a:t>github.com/MicrosoftLearning/20483-Programming-in-C-Sharp/blob/master/Instructions/20483C_MOD03_DEMO.md</a:t>
            </a:r>
            <a:r>
              <a:rPr lang="en-US" sz="1000" dirty="0">
                <a:latin typeface="Arial"/>
                <a:ea typeface="Calibri"/>
                <a:cs typeface="Segoe UI"/>
              </a:rPr>
              <a:t>.</a:t>
            </a:r>
            <a:endParaRPr lang="en-US" sz="1000" dirty="0">
              <a:latin typeface="Arial"/>
              <a:ea typeface="Calibri"/>
              <a:cs typeface="Times New Roman"/>
            </a:endParaRPr>
          </a:p>
        </p:txBody>
      </p:sp>
    </p:spTree>
    <p:extLst>
      <p:ext uri="{BB962C8B-B14F-4D97-AF65-F5344CB8AC3E}">
        <p14:creationId xmlns:p14="http://schemas.microsoft.com/office/powerpoint/2010/main" val="3935013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Writing Code for the Grades Prototype Application Lab</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a:t>
            </a:r>
            <a:r>
              <a:rPr lang="en-US" sz="1000" u="sng" dirty="0" smtClean="0">
                <a:solidFill>
                  <a:srgbClr val="0000FF"/>
                </a:solidFill>
                <a:latin typeface="Arial"/>
                <a:ea typeface="Calibri"/>
                <a:cs typeface="Segoe UI"/>
                <a:hlinkClick r:id="rId3"/>
              </a:rPr>
              <a:t>github.com/MicrosoftLearning/20483-Programming-in-C-Sharp/blob/master/Instructions/20483C_MOD03_DEMO.md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89738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latin typeface="Arial"/>
                <a:ea typeface="Calibri"/>
                <a:cs typeface="Segoe UI"/>
                <a:hlinkClick r:id="rId3"/>
              </a:rPr>
              <a:t>https://github.com/MicrosoftLearning/20483-Programming-in-C-Sharp/blob/master/Instructions/20483C_MOD03_LAB_MANUAL.md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https://github.com/MicrosoftLearning/20483-Programming-in-C-Sharp/blob/master/Instructions/20483C_MOD03_LAK.md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Adding Navigation Logic to the Grades Prototype Application</a:t>
            </a:r>
          </a:p>
          <a:p>
            <a:pPr>
              <a:lnSpc>
                <a:spcPct val="115000"/>
              </a:lnSpc>
              <a:spcAft>
                <a:spcPts val="1000"/>
              </a:spcAft>
            </a:pPr>
            <a:r>
              <a:rPr lang="en-US" sz="1000" dirty="0">
                <a:latin typeface="Arial"/>
                <a:ea typeface="Calibri"/>
                <a:cs typeface="Segoe UI"/>
              </a:rPr>
              <a:t>In this exercise, you will add navigation logic to the </a:t>
            </a:r>
            <a:r>
              <a:rPr lang="en-US" sz="1000" b="1" dirty="0">
                <a:latin typeface="Arial"/>
                <a:ea typeface="Calibri"/>
                <a:cs typeface="Times New Roman"/>
              </a:rPr>
              <a:t>Grades</a:t>
            </a:r>
            <a:r>
              <a:rPr lang="en-US" sz="1000" dirty="0">
                <a:latin typeface="Arial"/>
                <a:ea typeface="Calibri"/>
                <a:cs typeface="Segoe UI"/>
              </a:rPr>
              <a:t> </a:t>
            </a:r>
            <a:r>
              <a:rPr lang="en-US" sz="1000" b="1" dirty="0">
                <a:latin typeface="Arial"/>
                <a:ea typeface="Calibri"/>
                <a:cs typeface="Times New Roman"/>
              </a:rPr>
              <a:t>Prototype</a:t>
            </a:r>
            <a:r>
              <a:rPr lang="en-US" sz="1000" dirty="0">
                <a:latin typeface="Arial"/>
                <a:ea typeface="Calibri"/>
                <a:cs typeface="Segoe UI"/>
              </a:rPr>
              <a:t>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examine the window and views in the application so that you are familiar with the existing structure of the application. You will define a public event handler named </a:t>
            </a:r>
            <a:r>
              <a:rPr lang="en-US" sz="1000" b="1" dirty="0" err="1">
                <a:latin typeface="Arial"/>
                <a:ea typeface="Calibri"/>
                <a:cs typeface="Times New Roman"/>
              </a:rPr>
              <a:t>LogonSuccess</a:t>
            </a:r>
            <a:r>
              <a:rPr lang="en-US" sz="1000" dirty="0">
                <a:latin typeface="Arial"/>
                <a:ea typeface="Calibri"/>
                <a:cs typeface="Segoe UI"/>
              </a:rPr>
              <a:t> that will be raised when a user successfully logs on to the application. You will add dummy code to the </a:t>
            </a:r>
            <a:r>
              <a:rPr lang="en-US" sz="1000" b="1" dirty="0" err="1">
                <a:latin typeface="Arial"/>
                <a:ea typeface="Calibri"/>
                <a:cs typeface="Times New Roman"/>
              </a:rPr>
              <a:t>Logon_Click</a:t>
            </a:r>
            <a:r>
              <a:rPr lang="en-US" sz="1000" dirty="0">
                <a:latin typeface="Arial"/>
                <a:ea typeface="Calibri"/>
                <a:cs typeface="Segoe UI"/>
              </a:rPr>
              <a:t> event handler to store the username and role of the logged on user and raise the </a:t>
            </a:r>
            <a:r>
              <a:rPr lang="en-US" sz="1000" b="1" dirty="0" err="1">
                <a:latin typeface="Arial"/>
                <a:ea typeface="Calibri"/>
                <a:cs typeface="Times New Roman"/>
              </a:rPr>
              <a:t>LogonSuccess</a:t>
            </a:r>
            <a:r>
              <a:rPr lang="en-US" sz="1000" dirty="0">
                <a:latin typeface="Arial"/>
                <a:ea typeface="Calibri"/>
                <a:cs typeface="Segoe UI"/>
              </a:rPr>
              <a:t> event. Then you will add markup to the </a:t>
            </a:r>
            <a:r>
              <a:rPr lang="en-US" sz="1000" b="1" dirty="0" err="1">
                <a:latin typeface="Arial"/>
                <a:ea typeface="Calibri"/>
                <a:cs typeface="Times New Roman"/>
              </a:rPr>
              <a:t>LogonPage</a:t>
            </a:r>
            <a:r>
              <a:rPr lang="en-US" sz="1000" dirty="0">
                <a:latin typeface="Arial"/>
                <a:ea typeface="Calibri"/>
                <a:cs typeface="Segoe UI"/>
              </a:rPr>
              <a:t> XAML code to connect the </a:t>
            </a:r>
            <a:r>
              <a:rPr lang="en-US" sz="1000" b="1" dirty="0">
                <a:latin typeface="Arial"/>
                <a:ea typeface="Calibri"/>
                <a:cs typeface="Times New Roman"/>
              </a:rPr>
              <a:t>Logon</a:t>
            </a:r>
            <a:r>
              <a:rPr lang="en-US" sz="1000" dirty="0">
                <a:latin typeface="Arial"/>
                <a:ea typeface="Calibri"/>
                <a:cs typeface="Segoe UI"/>
              </a:rPr>
              <a:t> button to the </a:t>
            </a:r>
            <a:r>
              <a:rPr lang="en-US" sz="1000" b="1" dirty="0" err="1">
                <a:latin typeface="Arial"/>
                <a:ea typeface="Calibri"/>
                <a:cs typeface="Times New Roman"/>
              </a:rPr>
              <a:t>Logon_Click</a:t>
            </a:r>
            <a:r>
              <a:rPr lang="en-US" sz="1000" dirty="0">
                <a:latin typeface="Arial"/>
                <a:ea typeface="Calibri"/>
                <a:cs typeface="Segoe UI"/>
              </a:rPr>
              <a:t> event handler. Next, you will add code to the </a:t>
            </a:r>
            <a:r>
              <a:rPr lang="en-US" sz="1000" b="1" dirty="0" err="1">
                <a:latin typeface="Arial"/>
                <a:ea typeface="Calibri"/>
                <a:cs typeface="Times New Roman"/>
              </a:rPr>
              <a:t>GotoLogon</a:t>
            </a:r>
            <a:r>
              <a:rPr lang="en-US" sz="1000" dirty="0">
                <a:latin typeface="Arial"/>
                <a:ea typeface="Calibri"/>
                <a:cs typeface="Segoe UI"/>
              </a:rPr>
              <a:t> method to display the logon view and to hide the other views. You will implement the </a:t>
            </a:r>
            <a:r>
              <a:rPr lang="en-US" sz="1000" b="1" dirty="0" err="1">
                <a:latin typeface="Arial"/>
                <a:ea typeface="Calibri"/>
                <a:cs typeface="Times New Roman"/>
              </a:rPr>
              <a:t>Logon_Success</a:t>
            </a:r>
            <a:r>
              <a:rPr lang="en-US" sz="1000" dirty="0">
                <a:latin typeface="Arial"/>
                <a:ea typeface="Calibri"/>
                <a:cs typeface="Segoe UI"/>
              </a:rPr>
              <a:t> method to handle a successful log on by displaying the logged on views, and then you will add markup to the </a:t>
            </a:r>
            <a:r>
              <a:rPr lang="en-US" sz="1000" b="1" dirty="0" err="1">
                <a:latin typeface="Arial"/>
                <a:ea typeface="Calibri"/>
                <a:cs typeface="Times New Roman"/>
              </a:rPr>
              <a:t>MainWindow</a:t>
            </a:r>
            <a:r>
              <a:rPr lang="en-US" sz="1000" dirty="0">
                <a:latin typeface="Arial"/>
                <a:ea typeface="Calibri"/>
                <a:cs typeface="Segoe UI"/>
              </a:rPr>
              <a:t> XAML code to connect the </a:t>
            </a:r>
            <a:r>
              <a:rPr lang="en-US" sz="1000" b="1" dirty="0" err="1">
                <a:latin typeface="Arial"/>
                <a:ea typeface="Calibri"/>
                <a:cs typeface="Times New Roman"/>
              </a:rPr>
              <a:t>LogonSuccess</a:t>
            </a:r>
            <a:r>
              <a:rPr lang="en-US" sz="1000" dirty="0">
                <a:latin typeface="Arial"/>
                <a:ea typeface="Calibri"/>
                <a:cs typeface="Segoe UI"/>
              </a:rPr>
              <a:t> event to the </a:t>
            </a:r>
            <a:r>
              <a:rPr lang="en-US" sz="1000" b="1" dirty="0" err="1">
                <a:latin typeface="Arial"/>
                <a:ea typeface="Calibri"/>
                <a:cs typeface="Times New Roman"/>
              </a:rPr>
              <a:t>Logon_Success</a:t>
            </a:r>
            <a:r>
              <a:rPr lang="en-US" sz="1000" dirty="0">
                <a:latin typeface="Arial"/>
                <a:ea typeface="Calibri"/>
                <a:cs typeface="Segoe UI"/>
              </a:rPr>
              <a:t> method. You will add code to the </a:t>
            </a:r>
            <a:r>
              <a:rPr lang="en-US" sz="1000" b="1" dirty="0" err="1">
                <a:latin typeface="Arial"/>
                <a:ea typeface="Calibri"/>
                <a:cs typeface="Times New Roman"/>
              </a:rPr>
              <a:t>MainWindow</a:t>
            </a:r>
            <a:r>
              <a:rPr lang="en-US" sz="1000" dirty="0">
                <a:latin typeface="Arial"/>
                <a:ea typeface="Calibri"/>
                <a:cs typeface="Segoe UI"/>
              </a:rPr>
              <a:t> to determine whether the user is a teacher or a student, display their name in the application, and display either the </a:t>
            </a:r>
            <a:r>
              <a:rPr lang="en-US" sz="1000" b="1" dirty="0" err="1">
                <a:latin typeface="Arial"/>
                <a:ea typeface="Calibri"/>
                <a:cs typeface="Times New Roman"/>
              </a:rPr>
              <a:t>StudentsPage</a:t>
            </a:r>
            <a:r>
              <a:rPr lang="en-US" sz="1000" dirty="0">
                <a:latin typeface="Arial"/>
                <a:ea typeface="Calibri"/>
                <a:cs typeface="Segoe UI"/>
              </a:rPr>
              <a:t> view for teachers or the </a:t>
            </a:r>
            <a:r>
              <a:rPr lang="en-US" sz="1000" b="1" dirty="0" err="1">
                <a:latin typeface="Arial"/>
                <a:ea typeface="Calibri"/>
                <a:cs typeface="Times New Roman"/>
              </a:rPr>
              <a:t>StudentProfile</a:t>
            </a:r>
            <a:r>
              <a:rPr lang="en-US" sz="1000" dirty="0">
                <a:latin typeface="Arial"/>
                <a:ea typeface="Calibri"/>
                <a:cs typeface="Segoe UI"/>
              </a:rPr>
              <a:t> view for students. You will then add code to the </a:t>
            </a:r>
            <a:r>
              <a:rPr lang="en-US" sz="1000" b="1" dirty="0" err="1">
                <a:latin typeface="Arial"/>
                <a:ea typeface="Calibri"/>
                <a:cs typeface="Times New Roman"/>
              </a:rPr>
              <a:t>StudentsPage</a:t>
            </a:r>
            <a:r>
              <a:rPr lang="en-US" sz="1000" dirty="0">
                <a:latin typeface="Arial"/>
                <a:ea typeface="Calibri"/>
                <a:cs typeface="Segoe UI"/>
              </a:rPr>
              <a:t> view that catches a student name being clicked and raises the </a:t>
            </a:r>
            <a:r>
              <a:rPr lang="en-US" sz="1000" b="1" dirty="0" err="1">
                <a:latin typeface="Arial"/>
                <a:ea typeface="Calibri"/>
                <a:cs typeface="Times New Roman"/>
              </a:rPr>
              <a:t>StudentSelected</a:t>
            </a:r>
            <a:r>
              <a:rPr lang="en-US" sz="1000" dirty="0">
                <a:latin typeface="Arial"/>
                <a:ea typeface="Calibri"/>
                <a:cs typeface="Segoe UI"/>
              </a:rPr>
              <a:t> event for that student and displays their student profile. Finally, you will run the application and verify that the appropriate views are displayed for students and teachers upon a successful log 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533543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Segoe UI"/>
              </a:rPr>
              <a:t>Exercise 2: Creating Data Types to Store User and Grade Information</a:t>
            </a:r>
          </a:p>
          <a:p>
            <a:pPr>
              <a:lnSpc>
                <a:spcPct val="115000"/>
              </a:lnSpc>
              <a:spcAft>
                <a:spcPts val="1000"/>
              </a:spcAft>
            </a:pPr>
            <a:r>
              <a:rPr lang="en-US" sz="1000" dirty="0">
                <a:latin typeface="Arial"/>
                <a:ea typeface="Calibri"/>
                <a:cs typeface="Segoe UI"/>
              </a:rPr>
              <a:t>In this exercise, you will define basic structs that will hold the teacher, student, and grade information for the application. You will then examine the dummy data source that the application uses to populate the collections in this exercise.</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3: Displaying User and Grade Information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first define a public event handler named </a:t>
            </a:r>
            <a:r>
              <a:rPr lang="en-US" sz="1000" b="1" dirty="0" err="1">
                <a:latin typeface="Arial"/>
                <a:ea typeface="Calibri"/>
                <a:cs typeface="Times New Roman"/>
              </a:rPr>
              <a:t>LogonFailed</a:t>
            </a:r>
            <a:r>
              <a:rPr lang="en-US" sz="1000" dirty="0">
                <a:latin typeface="Arial"/>
                <a:ea typeface="Calibri"/>
                <a:cs typeface="Segoe UI"/>
              </a:rPr>
              <a:t> that will be raised when a user fails to log on successfully. You will add code to the </a:t>
            </a:r>
            <a:r>
              <a:rPr lang="en-US" sz="1000" b="1" dirty="0" err="1">
                <a:latin typeface="Arial"/>
                <a:ea typeface="Calibri"/>
                <a:cs typeface="Times New Roman"/>
              </a:rPr>
              <a:t>Logon_Click</a:t>
            </a:r>
            <a:r>
              <a:rPr lang="en-US" sz="1000" dirty="0">
                <a:latin typeface="Arial"/>
                <a:ea typeface="Calibri"/>
                <a:cs typeface="Segoe UI"/>
              </a:rPr>
              <a:t> event handler to validate the</a:t>
            </a:r>
            <a:r>
              <a:rPr lang="en-US" sz="1000" dirty="0">
                <a:latin typeface="Arial"/>
                <a:ea typeface="Calibri"/>
                <a:cs typeface="Times New Roman"/>
              </a:rPr>
              <a:t> </a:t>
            </a:r>
            <a:r>
              <a:rPr lang="en-US" sz="1000" dirty="0">
                <a:solidFill>
                  <a:prstClr val="black"/>
                </a:solidFill>
                <a:latin typeface="Arial"/>
                <a:ea typeface="Calibri"/>
                <a:cs typeface="Segoe UI"/>
              </a:rPr>
              <a:t>username and password entered by the user against the Users collection in the </a:t>
            </a:r>
            <a:r>
              <a:rPr lang="en-US" sz="1000" b="1" dirty="0" err="1">
                <a:solidFill>
                  <a:prstClr val="black"/>
                </a:solidFill>
                <a:latin typeface="Arial"/>
                <a:ea typeface="Calibri"/>
                <a:cs typeface="Times New Roman"/>
              </a:rPr>
              <a:t>MainWindow</a:t>
            </a:r>
            <a:r>
              <a:rPr lang="en-US" sz="1000" dirty="0">
                <a:solidFill>
                  <a:prstClr val="black"/>
                </a:solidFill>
                <a:latin typeface="Arial"/>
                <a:ea typeface="Calibri"/>
                <a:cs typeface="Segoe UI"/>
              </a:rPr>
              <a:t> window. If the user is a teacher or a student, you will store their details in the global context and then raise the </a:t>
            </a:r>
            <a:r>
              <a:rPr lang="en-US" sz="1000" b="1" dirty="0" err="1">
                <a:solidFill>
                  <a:prstClr val="black"/>
                </a:solidFill>
                <a:latin typeface="Arial"/>
                <a:ea typeface="Calibri"/>
                <a:cs typeface="Times New Roman"/>
              </a:rPr>
              <a:t>LogonSuccess</a:t>
            </a:r>
            <a:r>
              <a:rPr lang="en-US" sz="1000" dirty="0">
                <a:solidFill>
                  <a:prstClr val="black"/>
                </a:solidFill>
                <a:latin typeface="Arial"/>
                <a:ea typeface="Calibri"/>
                <a:cs typeface="Segoe UI"/>
              </a:rPr>
              <a:t> event, but if the user is not validated, you will raise the </a:t>
            </a:r>
            <a:r>
              <a:rPr lang="en-US" sz="1000" b="1" dirty="0" err="1">
                <a:solidFill>
                  <a:prstClr val="black"/>
                </a:solidFill>
                <a:latin typeface="Arial"/>
                <a:ea typeface="Calibri"/>
                <a:cs typeface="Times New Roman"/>
              </a:rPr>
              <a:t>LogonFailed</a:t>
            </a:r>
            <a:r>
              <a:rPr lang="en-US" sz="1000" dirty="0">
                <a:solidFill>
                  <a:prstClr val="black"/>
                </a:solidFill>
                <a:latin typeface="Arial"/>
                <a:ea typeface="Calibri"/>
                <a:cs typeface="Segoe UI"/>
              </a:rPr>
              <a:t> event. You will handle log on failure in the </a:t>
            </a:r>
            <a:r>
              <a:rPr lang="en-US" sz="1000" b="1" dirty="0" err="1">
                <a:solidFill>
                  <a:prstClr val="black"/>
                </a:solidFill>
                <a:latin typeface="Arial"/>
                <a:ea typeface="Calibri"/>
                <a:cs typeface="Times New Roman"/>
              </a:rPr>
              <a:t>Logon_Failed</a:t>
            </a:r>
            <a:r>
              <a:rPr lang="en-US" sz="1000" dirty="0">
                <a:solidFill>
                  <a:prstClr val="black"/>
                </a:solidFill>
                <a:latin typeface="Arial"/>
                <a:ea typeface="Calibri"/>
                <a:cs typeface="Segoe UI"/>
              </a:rPr>
              <a:t> method to display a message to the user and then you will add markup to the </a:t>
            </a:r>
            <a:r>
              <a:rPr lang="en-US" sz="1000" b="1" dirty="0" err="1">
                <a:solidFill>
                  <a:prstClr val="black"/>
                </a:solidFill>
                <a:latin typeface="Arial"/>
                <a:ea typeface="Calibri"/>
                <a:cs typeface="Times New Roman"/>
              </a:rPr>
              <a:t>MainWindow</a:t>
            </a:r>
            <a:r>
              <a:rPr lang="en-US" sz="1000" dirty="0">
                <a:solidFill>
                  <a:prstClr val="black"/>
                </a:solidFill>
                <a:latin typeface="Arial"/>
                <a:ea typeface="Calibri"/>
                <a:cs typeface="Segoe UI"/>
              </a:rPr>
              <a:t> XAML code to connect the </a:t>
            </a:r>
            <a:r>
              <a:rPr lang="en-US" sz="1000" b="1" dirty="0" err="1">
                <a:solidFill>
                  <a:prstClr val="black"/>
                </a:solidFill>
                <a:latin typeface="Arial"/>
                <a:ea typeface="Calibri"/>
                <a:cs typeface="Times New Roman"/>
              </a:rPr>
              <a:t>LogonFailed</a:t>
            </a:r>
            <a:r>
              <a:rPr lang="en-US" sz="1000" dirty="0">
                <a:solidFill>
                  <a:prstClr val="black"/>
                </a:solidFill>
                <a:latin typeface="Arial"/>
                <a:ea typeface="Calibri"/>
                <a:cs typeface="Segoe UI"/>
              </a:rPr>
              <a:t> event to the </a:t>
            </a:r>
            <a:r>
              <a:rPr lang="en-US" sz="1000" b="1" dirty="0" err="1">
                <a:solidFill>
                  <a:prstClr val="black"/>
                </a:solidFill>
                <a:latin typeface="Arial"/>
                <a:ea typeface="Calibri"/>
                <a:cs typeface="Times New Roman"/>
              </a:rPr>
              <a:t>Logon_Failed</a:t>
            </a:r>
            <a:r>
              <a:rPr lang="en-US" sz="1000" dirty="0">
                <a:solidFill>
                  <a:prstClr val="black"/>
                </a:solidFill>
                <a:latin typeface="Arial"/>
                <a:ea typeface="Calibri"/>
                <a:cs typeface="Segoe UI"/>
              </a:rPr>
              <a:t> method. You will add code to the </a:t>
            </a:r>
            <a:r>
              <a:rPr lang="en-US" sz="1000" b="1" dirty="0" err="1">
                <a:solidFill>
                  <a:prstClr val="black"/>
                </a:solidFill>
                <a:latin typeface="Arial"/>
                <a:ea typeface="Calibri"/>
                <a:cs typeface="Times New Roman"/>
              </a:rPr>
              <a:t>StudentsPage</a:t>
            </a:r>
            <a:r>
              <a:rPr lang="en-US" sz="1000" dirty="0">
                <a:solidFill>
                  <a:prstClr val="black"/>
                </a:solidFill>
                <a:latin typeface="Arial"/>
                <a:ea typeface="Calibri"/>
                <a:cs typeface="Segoe UI"/>
              </a:rPr>
              <a:t> view to display students for the current teacher, and to display the details for a student when the user clicks their name. You will then use data binding to display the details and grades for the current student in the </a:t>
            </a:r>
            <a:r>
              <a:rPr lang="en-US" sz="1000" b="1" dirty="0" err="1">
                <a:solidFill>
                  <a:prstClr val="black"/>
                </a:solidFill>
                <a:latin typeface="Arial"/>
                <a:ea typeface="Calibri"/>
                <a:cs typeface="Times New Roman"/>
              </a:rPr>
              <a:t>StudentProfile</a:t>
            </a:r>
            <a:r>
              <a:rPr lang="en-US" sz="1000" dirty="0">
                <a:solidFill>
                  <a:prstClr val="black"/>
                </a:solidFill>
                <a:latin typeface="Arial"/>
                <a:ea typeface="Calibri"/>
                <a:cs typeface="Segoe UI"/>
              </a:rPr>
              <a:t> view, and to display only the </a:t>
            </a:r>
            <a:r>
              <a:rPr lang="en-US" sz="1000" b="1" dirty="0">
                <a:solidFill>
                  <a:prstClr val="black"/>
                </a:solidFill>
                <a:latin typeface="Arial"/>
                <a:ea typeface="Calibri"/>
                <a:cs typeface="Times New Roman"/>
              </a:rPr>
              <a:t>Back</a:t>
            </a:r>
            <a:r>
              <a:rPr lang="en-US" sz="1000" dirty="0">
                <a:solidFill>
                  <a:prstClr val="black"/>
                </a:solidFill>
                <a:latin typeface="Arial"/>
                <a:ea typeface="Calibri"/>
                <a:cs typeface="Segoe UI"/>
              </a:rPr>
              <a:t> button if the user is a teacher. Finally, you will run the application and verify that only valid users can log on and that valid users can see only data appropriate to their role.</a:t>
            </a:r>
            <a:endParaRPr lang="en-US" dirty="0"/>
          </a:p>
        </p:txBody>
      </p:sp>
      <p:sp>
        <p:nvSpPr>
          <p:cNvPr id="4" name="Slide Number Placeholder 3"/>
          <p:cNvSpPr>
            <a:spLocks noGrp="1"/>
          </p:cNvSpPr>
          <p:nvPr>
            <p:ph type="sldNum" sz="quarter" idx="10"/>
          </p:nvPr>
        </p:nvSpPr>
        <p:spPr/>
        <p:txBody>
          <a:bodyPr/>
          <a:lstStyle/>
          <a:p>
            <a:fld id="{73F20740-2486-440C-A9D4-5CCEFF166F09}"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1566934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3F20740-2486-440C-A9D4-5CCEFF166F09}"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1177197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Review </a:t>
            </a:r>
            <a:r>
              <a:rPr lang="en-US" sz="1000" b="1" smtClean="0">
                <a:latin typeface="Arial"/>
                <a:ea typeface="Calibri"/>
                <a:cs typeface="Times New Roman"/>
              </a:rPr>
              <a:t>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string property named </a:t>
            </a:r>
            <a:r>
              <a:rPr lang="en-US" sz="1000" b="1" dirty="0" err="1">
                <a:latin typeface="Arial"/>
                <a:ea typeface="Calibri"/>
                <a:cs typeface="Times New Roman"/>
              </a:rPr>
              <a:t>CountryOfOrigin</a:t>
            </a:r>
            <a:r>
              <a:rPr lang="en-US" sz="1000" dirty="0">
                <a:latin typeface="Arial"/>
                <a:ea typeface="Calibri"/>
                <a:cs typeface="Segoe UI"/>
              </a:rPr>
              <a:t>. You want to be able to read the property value from any code, but you should only be able to write to the property from within the containing </a:t>
            </a:r>
            <a:r>
              <a:rPr lang="en-US" sz="1000" dirty="0" err="1">
                <a:latin typeface="Arial"/>
                <a:ea typeface="Calibri"/>
                <a:cs typeface="Segoe UI"/>
              </a:rPr>
              <a:t>struct</a:t>
            </a:r>
            <a:r>
              <a:rPr lang="en-US" sz="1000" dirty="0">
                <a:latin typeface="Arial"/>
                <a:ea typeface="Calibri"/>
                <a:cs typeface="Segoe UI"/>
              </a:rPr>
              <a:t>. How should you declare the property?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public string </a:t>
            </a:r>
            <a:r>
              <a:rPr lang="en-US" sz="1000" dirty="0" err="1">
                <a:latin typeface="Arial"/>
                <a:ea typeface="Calibri"/>
                <a:cs typeface="Times New Roman"/>
              </a:rPr>
              <a:t>CountryOfOrigin</a:t>
            </a:r>
            <a:r>
              <a:rPr lang="en-US" sz="1000" dirty="0">
                <a:latin typeface="Arial"/>
                <a:ea typeface="Calibri"/>
                <a:cs typeface="Times New Roman"/>
              </a:rPr>
              <a:t> { get; set; }</a:t>
            </a:r>
          </a:p>
          <a:p>
            <a:pPr>
              <a:lnSpc>
                <a:spcPct val="115000"/>
              </a:lnSpc>
              <a:spcAft>
                <a:spcPts val="1000"/>
              </a:spcAft>
            </a:pPr>
            <a:r>
              <a:rPr lang="en-US" sz="1000" dirty="0">
                <a:latin typeface="Arial"/>
                <a:ea typeface="Calibri"/>
                <a:cs typeface="Times New Roman"/>
              </a:rPr>
              <a:t>(   )Option 2: public string </a:t>
            </a:r>
            <a:r>
              <a:rPr lang="en-US" sz="1000" dirty="0" err="1">
                <a:latin typeface="Arial"/>
                <a:ea typeface="Calibri"/>
                <a:cs typeface="Times New Roman"/>
              </a:rPr>
              <a:t>CountryOfOrigin</a:t>
            </a:r>
            <a:r>
              <a:rPr lang="en-US" sz="1000" dirty="0">
                <a:latin typeface="Arial"/>
                <a:ea typeface="Calibri"/>
                <a:cs typeface="Times New Roman"/>
              </a:rPr>
              <a:t> { get; }</a:t>
            </a:r>
          </a:p>
          <a:p>
            <a:pPr>
              <a:lnSpc>
                <a:spcPct val="115000"/>
              </a:lnSpc>
              <a:spcAft>
                <a:spcPts val="1000"/>
              </a:spcAft>
            </a:pPr>
            <a:r>
              <a:rPr lang="en-US" sz="1000" dirty="0">
                <a:latin typeface="Arial"/>
                <a:ea typeface="Calibri"/>
                <a:cs typeface="Times New Roman"/>
              </a:rPr>
              <a:t>(   )Option 3: public string </a:t>
            </a:r>
            <a:r>
              <a:rPr lang="en-US" sz="1000" dirty="0" err="1">
                <a:latin typeface="Arial"/>
                <a:ea typeface="Calibri"/>
                <a:cs typeface="Times New Roman"/>
              </a:rPr>
              <a:t>CountryOfOrigin</a:t>
            </a:r>
            <a:r>
              <a:rPr lang="en-US" sz="1000" dirty="0">
                <a:latin typeface="Arial"/>
                <a:ea typeface="Calibri"/>
                <a:cs typeface="Times New Roman"/>
              </a:rPr>
              <a:t> { set; }</a:t>
            </a:r>
          </a:p>
          <a:p>
            <a:pPr>
              <a:lnSpc>
                <a:spcPct val="115000"/>
              </a:lnSpc>
              <a:spcAft>
                <a:spcPts val="1000"/>
              </a:spcAft>
            </a:pPr>
            <a:r>
              <a:rPr lang="en-US" sz="1000" dirty="0">
                <a:latin typeface="Arial"/>
                <a:ea typeface="Calibri"/>
                <a:cs typeface="Times New Roman"/>
              </a:rPr>
              <a:t>(   )Option 4: public string </a:t>
            </a:r>
            <a:r>
              <a:rPr lang="en-US" sz="1000" dirty="0" err="1">
                <a:latin typeface="Arial"/>
                <a:ea typeface="Calibri"/>
                <a:cs typeface="Times New Roman"/>
              </a:rPr>
              <a:t>CountryOfOrigin</a:t>
            </a:r>
            <a:r>
              <a:rPr lang="en-US" sz="1000" dirty="0">
                <a:latin typeface="Arial"/>
                <a:ea typeface="Calibri"/>
                <a:cs typeface="Times New Roman"/>
              </a:rPr>
              <a:t> { get; private set; }</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b="1" dirty="0">
                <a:latin typeface="Arial"/>
                <a:ea typeface="Calibri"/>
                <a:cs typeface="Times New Roman"/>
              </a:rPr>
              <a:t>(</a:t>
            </a:r>
            <a:r>
              <a:rPr lang="en-IN" sz="1000" dirty="0">
                <a:latin typeface="Arial"/>
                <a:ea typeface="Calibri"/>
                <a:cs typeface="Times New Roman"/>
              </a:rPr>
              <a:t>√</a:t>
            </a:r>
            <a:r>
              <a:rPr lang="en-US" sz="1000" b="1" dirty="0">
                <a:latin typeface="Arial"/>
                <a:ea typeface="Calibri"/>
                <a:cs typeface="Times New Roman"/>
              </a:rPr>
              <a:t>)</a:t>
            </a:r>
            <a:r>
              <a:rPr lang="en-US" sz="1000" dirty="0">
                <a:latin typeface="Arial"/>
                <a:ea typeface="Calibri"/>
                <a:cs typeface="Times New Roman"/>
              </a:rPr>
              <a:t> Option 4: public string </a:t>
            </a:r>
            <a:r>
              <a:rPr lang="en-US" sz="1000" dirty="0" err="1">
                <a:latin typeface="Arial"/>
                <a:ea typeface="Calibri"/>
                <a:cs typeface="Times New Roman"/>
              </a:rPr>
              <a:t>CountryOfOrigin</a:t>
            </a:r>
            <a:r>
              <a:rPr lang="en-US" sz="1000" dirty="0">
                <a:latin typeface="Arial"/>
                <a:ea typeface="Calibri"/>
                <a:cs typeface="Times New Roman"/>
              </a:rPr>
              <a:t> { get; private set; }</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You can use access modifiers on property accessors to provide more granular control over where your property is accessed from. If you mark the </a:t>
            </a:r>
            <a:r>
              <a:rPr lang="en-US" sz="1000" b="1" dirty="0">
                <a:latin typeface="Arial" panose="020B0604020202020204" pitchFamily="34" charset="0"/>
                <a:cs typeface="Arial" panose="020B0604020202020204" pitchFamily="34" charset="0"/>
              </a:rPr>
              <a:t>set</a:t>
            </a:r>
            <a:r>
              <a:rPr lang="en-US" sz="1000" dirty="0">
                <a:latin typeface="Arial" panose="020B0604020202020204" pitchFamily="34" charset="0"/>
                <a:cs typeface="Arial" panose="020B0604020202020204" pitchFamily="34" charset="0"/>
              </a:rPr>
              <a:t> accessor as </a:t>
            </a:r>
            <a:r>
              <a:rPr lang="en-US" sz="1000" b="1" dirty="0">
                <a:latin typeface="Arial" panose="020B0604020202020204" pitchFamily="34" charset="0"/>
                <a:cs typeface="Arial" panose="020B0604020202020204" pitchFamily="34" charset="0"/>
              </a:rPr>
              <a:t>private</a:t>
            </a:r>
            <a:r>
              <a:rPr lang="en-US" sz="1000" dirty="0">
                <a:latin typeface="Arial" panose="020B0604020202020204" pitchFamily="34" charset="0"/>
                <a:cs typeface="Arial" panose="020B0604020202020204" pitchFamily="34" charset="0"/>
              </a:rPr>
              <a:t>, you will only be able to set the value of the property from within the containing </a:t>
            </a:r>
            <a:r>
              <a:rPr lang="en-US" sz="1000" dirty="0" err="1">
                <a:latin typeface="Arial" panose="020B0604020202020204" pitchFamily="34" charset="0"/>
                <a:cs typeface="Arial" panose="020B0604020202020204" pitchFamily="34" charset="0"/>
              </a:rPr>
              <a:t>struct</a:t>
            </a:r>
            <a:r>
              <a:rPr lang="en-US" sz="1000" dirty="0">
                <a:latin typeface="Arial" panose="020B0604020202020204" pitchFamily="34" charset="0"/>
                <a:cs typeface="Arial" panose="020B0604020202020204" pitchFamily="34" charset="0"/>
              </a:rPr>
              <a:t> or class.</a:t>
            </a:r>
            <a:endParaRPr lang="en-US" sz="1000" b="1"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collection to store coffee recipes. You must be able to retrieve each coffee recipe by providing the name of the coffee. Both the name of the coffee and the coffee recipe will be stored as strings. You also need to be able to retrieve coffee recipes by providing an integer index. Which collection class should you use?</a:t>
            </a:r>
          </a:p>
          <a:p>
            <a:pPr>
              <a:lnSpc>
                <a:spcPct val="115000"/>
              </a:lnSpc>
              <a:spcAft>
                <a:spcPts val="1000"/>
              </a:spcAft>
            </a:pPr>
            <a:r>
              <a:rPr lang="en-US" sz="1000" dirty="0">
                <a:latin typeface="Arial"/>
                <a:ea typeface="Calibri"/>
                <a:cs typeface="Times New Roman"/>
              </a:rPr>
              <a:t>(   )Option 1: </a:t>
            </a:r>
            <a:r>
              <a:rPr lang="en-US" sz="1000" dirty="0" err="1">
                <a:latin typeface="Arial"/>
                <a:ea typeface="Calibri"/>
                <a:cs typeface="Times New Roman"/>
              </a:rPr>
              <a:t>ArrayList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a:t>
            </a:r>
            <a:r>
              <a:rPr lang="en-US" sz="1000" dirty="0" err="1">
                <a:latin typeface="Arial"/>
                <a:ea typeface="Calibri"/>
                <a:cs typeface="Times New Roman"/>
              </a:rPr>
              <a:t>Hashtable</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996997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)Option 3: </a:t>
            </a:r>
            <a:r>
              <a:rPr lang="en-US" sz="1000" dirty="0" err="1">
                <a:latin typeface="Arial"/>
                <a:ea typeface="Calibri"/>
                <a:cs typeface="Times New Roman"/>
              </a:rPr>
              <a:t>SortedList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a:t>
            </a:r>
            <a:r>
              <a:rPr lang="en-US" sz="1000" dirty="0" err="1">
                <a:latin typeface="Arial"/>
                <a:ea typeface="Calibri"/>
                <a:cs typeface="Times New Roman"/>
              </a:rPr>
              <a:t>NameValueCollection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5: </a:t>
            </a:r>
            <a:r>
              <a:rPr lang="en-US" sz="1000" dirty="0" err="1">
                <a:latin typeface="Arial"/>
                <a:ea typeface="Calibri"/>
                <a:cs typeface="Times New Roman"/>
              </a:rPr>
              <a:t>StringDictionary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b="1" dirty="0">
                <a:latin typeface="Arial"/>
                <a:ea typeface="Calibri"/>
                <a:cs typeface="Times New Roman"/>
              </a:rPr>
              <a:t>(</a:t>
            </a:r>
            <a:r>
              <a:rPr lang="en-IN" sz="1000" dirty="0">
                <a:latin typeface="Arial"/>
                <a:ea typeface="Calibri"/>
                <a:cs typeface="Times New Roman"/>
              </a:rPr>
              <a:t>√</a:t>
            </a:r>
            <a:r>
              <a:rPr lang="en-US" sz="1000" b="1" dirty="0">
                <a:latin typeface="Arial"/>
                <a:ea typeface="Calibri"/>
                <a:cs typeface="Times New Roman"/>
              </a:rPr>
              <a:t>)</a:t>
            </a:r>
            <a:r>
              <a:rPr lang="en-US" sz="1000" dirty="0">
                <a:latin typeface="Arial"/>
                <a:ea typeface="Calibri"/>
                <a:cs typeface="Times New Roman"/>
              </a:rPr>
              <a:t> Option 4: </a:t>
            </a:r>
            <a:r>
              <a:rPr lang="en-US" sz="1000" dirty="0" err="1">
                <a:latin typeface="Arial"/>
                <a:ea typeface="Calibri"/>
                <a:cs typeface="Times New Roman"/>
              </a:rPr>
              <a:t>NameValueCollection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In this scenario you are storing key/value pairs—the name of the coffee is the key, and the recipe is the value—so you must use a dictionary collection. The </a:t>
            </a:r>
            <a:r>
              <a:rPr lang="en-US" sz="1000" b="1" dirty="0" err="1">
                <a:latin typeface="Arial" panose="020B0604020202020204" pitchFamily="34" charset="0"/>
                <a:cs typeface="Arial" panose="020B0604020202020204" pitchFamily="34" charset="0"/>
              </a:rPr>
              <a:t>ArrayList</a:t>
            </a:r>
            <a:r>
              <a:rPr lang="en-US" sz="1000" dirty="0">
                <a:latin typeface="Arial" panose="020B0604020202020204" pitchFamily="34" charset="0"/>
                <a:cs typeface="Arial" panose="020B0604020202020204" pitchFamily="34" charset="0"/>
              </a:rPr>
              <a:t> is a list collection, so it is unsuitable. Because both your key and your value will always be strings, you should use a strongly typed string dictionary. </a:t>
            </a:r>
            <a:r>
              <a:rPr lang="en-US" sz="1000" b="1" dirty="0" err="1">
                <a:latin typeface="Arial" panose="020B0604020202020204" pitchFamily="34" charset="0"/>
                <a:cs typeface="Arial" panose="020B0604020202020204" pitchFamily="34" charset="0"/>
              </a:rPr>
              <a:t>NameValueCollection</a:t>
            </a:r>
            <a:r>
              <a:rPr lang="en-US" sz="1000" dirty="0">
                <a:latin typeface="Arial" panose="020B0604020202020204" pitchFamily="34" charset="0"/>
                <a:cs typeface="Arial" panose="020B0604020202020204" pitchFamily="34" charset="0"/>
              </a:rPr>
              <a:t> and </a:t>
            </a:r>
            <a:r>
              <a:rPr lang="en-US" sz="1000" b="1" dirty="0" err="1">
                <a:latin typeface="Arial" panose="020B0604020202020204" pitchFamily="34" charset="0"/>
                <a:cs typeface="Arial" panose="020B0604020202020204" pitchFamily="34" charset="0"/>
              </a:rPr>
              <a:t>StringDictionary</a:t>
            </a:r>
            <a:r>
              <a:rPr lang="en-US" sz="1000" dirty="0">
                <a:latin typeface="Arial" panose="020B0604020202020204" pitchFamily="34" charset="0"/>
                <a:cs typeface="Arial" panose="020B0604020202020204" pitchFamily="34" charset="0"/>
              </a:rPr>
              <a:t> are both strongly typed string dictionary classes. However, the </a:t>
            </a:r>
            <a:r>
              <a:rPr lang="en-US" sz="1000" b="1" dirty="0" err="1">
                <a:latin typeface="Arial" panose="020B0604020202020204" pitchFamily="34" charset="0"/>
                <a:cs typeface="Arial" panose="020B0604020202020204" pitchFamily="34" charset="0"/>
              </a:rPr>
              <a:t>StringDictionary</a:t>
            </a:r>
            <a:r>
              <a:rPr lang="en-US" sz="1000" dirty="0">
                <a:latin typeface="Arial" panose="020B0604020202020204" pitchFamily="34" charset="0"/>
                <a:cs typeface="Arial" panose="020B0604020202020204" pitchFamily="34" charset="0"/>
              </a:rPr>
              <a:t> class does not allow you to retrieve items by index, so the correct answer is </a:t>
            </a:r>
            <a:r>
              <a:rPr lang="en-US" sz="1000" b="1" dirty="0" err="1">
                <a:latin typeface="Arial" panose="020B0604020202020204" pitchFamily="34" charset="0"/>
                <a:cs typeface="Arial" panose="020B0604020202020204" pitchFamily="34" charset="0"/>
              </a:rPr>
              <a:t>NameValueCollection</a:t>
            </a:r>
            <a:r>
              <a:rPr lang="en-US" sz="1000" dirty="0">
                <a:latin typeface="Arial" panose="020B0604020202020204" pitchFamily="34" charset="0"/>
                <a:cs typeface="Arial" panose="020B0604020202020204" pitchFamily="34" charset="0"/>
              </a:rPr>
              <a:t>.</a:t>
            </a:r>
          </a:p>
          <a:p>
            <a:pPr>
              <a:lnSpc>
                <a:spcPct val="115000"/>
              </a:lnSpc>
              <a:spcAft>
                <a:spcPts val="1000"/>
              </a:spcAft>
            </a:pPr>
            <a:r>
              <a:rPr lang="en-US" sz="1000" b="1" dirty="0">
                <a:latin typeface="Arial" panose="020B0604020202020204" pitchFamily="34" charset="0"/>
                <a:ea typeface="Calibri"/>
                <a:cs typeface="Arial" panose="020B0604020202020204" pitchFamily="34" charset="0"/>
              </a:rPr>
              <a:t>Question</a:t>
            </a:r>
            <a:endParaRPr lang="en-US" sz="1000" dirty="0">
              <a:solidFill>
                <a:prstClr val="black"/>
              </a:solidFill>
              <a:latin typeface="Arial" panose="020B0604020202020204" pitchFamily="34" charset="0"/>
              <a:ea typeface="Calibri"/>
              <a:cs typeface="Arial" panose="020B0604020202020204" pitchFamily="34" charset="0"/>
            </a:endParaRP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You are creating a method to handle an event named </a:t>
            </a:r>
            <a:r>
              <a:rPr lang="en-US" sz="1000" b="1" dirty="0" err="1">
                <a:solidFill>
                  <a:prstClr val="black"/>
                </a:solidFill>
                <a:latin typeface="Arial" panose="020B0604020202020204" pitchFamily="34" charset="0"/>
                <a:ea typeface="Calibri"/>
                <a:cs typeface="Arial" panose="020B0604020202020204" pitchFamily="34" charset="0"/>
              </a:rPr>
              <a:t>OutOfBeans</a:t>
            </a:r>
            <a:r>
              <a:rPr lang="en-US" sz="1000" dirty="0">
                <a:solidFill>
                  <a:prstClr val="black"/>
                </a:solidFill>
                <a:latin typeface="Arial" panose="020B0604020202020204" pitchFamily="34" charset="0"/>
                <a:ea typeface="Calibri"/>
                <a:cs typeface="Arial" panose="020B0604020202020204" pitchFamily="34" charset="0"/>
              </a:rPr>
              <a:t>. The delegate for the event is as follows:</a:t>
            </a:r>
          </a:p>
          <a:p>
            <a:pPr lvl="0">
              <a:lnSpc>
                <a:spcPts val="1000"/>
              </a:lnSpc>
              <a:spcAft>
                <a:spcPts val="600"/>
              </a:spcAft>
            </a:pPr>
            <a:r>
              <a:rPr lang="en-US" sz="1000" dirty="0">
                <a:solidFill>
                  <a:prstClr val="black"/>
                </a:solidFill>
                <a:latin typeface="Arial" panose="020B0604020202020204" pitchFamily="34" charset="0"/>
                <a:ea typeface="Times New Roman"/>
                <a:cs typeface="Arial" panose="020B0604020202020204" pitchFamily="34" charset="0"/>
              </a:rPr>
              <a:t>public delegate void </a:t>
            </a:r>
            <a:r>
              <a:rPr lang="en-US" sz="1000" dirty="0" err="1">
                <a:solidFill>
                  <a:prstClr val="black"/>
                </a:solidFill>
                <a:latin typeface="Arial" panose="020B0604020202020204" pitchFamily="34" charset="0"/>
                <a:ea typeface="Times New Roman"/>
                <a:cs typeface="Arial" panose="020B0604020202020204" pitchFamily="34" charset="0"/>
              </a:rPr>
              <a:t>OutOfBeansHandler</a:t>
            </a:r>
            <a:r>
              <a:rPr lang="en-US" sz="1000" dirty="0">
                <a:solidFill>
                  <a:prstClr val="black"/>
                </a:solidFill>
                <a:latin typeface="Arial" panose="020B0604020202020204" pitchFamily="34" charset="0"/>
                <a:ea typeface="Times New Roman"/>
                <a:cs typeface="Arial" panose="020B0604020202020204" pitchFamily="34" charset="0"/>
              </a:rPr>
              <a:t>(Coffee </a:t>
            </a:r>
            <a:r>
              <a:rPr lang="en-US" sz="1000" dirty="0" err="1">
                <a:solidFill>
                  <a:prstClr val="black"/>
                </a:solidFill>
                <a:latin typeface="Arial" panose="020B0604020202020204" pitchFamily="34" charset="0"/>
                <a:ea typeface="Times New Roman"/>
                <a:cs typeface="Arial" panose="020B0604020202020204" pitchFamily="34" charset="0"/>
              </a:rPr>
              <a:t>coffee</a:t>
            </a:r>
            <a:r>
              <a:rPr lang="en-US" sz="1000" dirty="0">
                <a:solidFill>
                  <a:prstClr val="black"/>
                </a:solidFill>
                <a:latin typeface="Arial" panose="020B0604020202020204" pitchFamily="34" charset="0"/>
                <a:ea typeface="Times New Roman"/>
                <a:cs typeface="Arial" panose="020B0604020202020204" pitchFamily="34" charset="0"/>
              </a:rPr>
              <a:t>, </a:t>
            </a:r>
            <a:r>
              <a:rPr lang="en-US" sz="1000" dirty="0" err="1">
                <a:solidFill>
                  <a:prstClr val="black"/>
                </a:solidFill>
                <a:latin typeface="Arial" panose="020B0604020202020204" pitchFamily="34" charset="0"/>
                <a:ea typeface="Times New Roman"/>
                <a:cs typeface="Arial" panose="020B0604020202020204" pitchFamily="34" charset="0"/>
              </a:rPr>
              <a:t>EventArgs</a:t>
            </a:r>
            <a:r>
              <a:rPr lang="en-US" sz="1000" dirty="0">
                <a:solidFill>
                  <a:prstClr val="black"/>
                </a:solidFill>
                <a:latin typeface="Arial" panose="020B0604020202020204" pitchFamily="34" charset="0"/>
                <a:ea typeface="Times New Roman"/>
                <a:cs typeface="Arial" panose="020B0604020202020204" pitchFamily="34" charset="0"/>
              </a:rPr>
              <a:t> </a:t>
            </a:r>
            <a:r>
              <a:rPr lang="en-US" sz="1000" dirty="0" err="1">
                <a:solidFill>
                  <a:prstClr val="black"/>
                </a:solidFill>
                <a:latin typeface="Arial" panose="020B0604020202020204" pitchFamily="34" charset="0"/>
                <a:ea typeface="Times New Roman"/>
                <a:cs typeface="Arial" panose="020B0604020202020204" pitchFamily="34" charset="0"/>
              </a:rPr>
              <a:t>args</a:t>
            </a:r>
            <a:r>
              <a:rPr lang="en-US" sz="1000" dirty="0">
                <a:solidFill>
                  <a:prstClr val="black"/>
                </a:solidFill>
                <a:latin typeface="Arial" panose="020B0604020202020204" pitchFamily="34" charset="0"/>
                <a:ea typeface="Times New Roman"/>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Which of the following methods should you use to subscribe to the event?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   )Option 1: public void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(delegate </a:t>
            </a:r>
            <a:r>
              <a:rPr lang="en-US" sz="1000" dirty="0" err="1">
                <a:solidFill>
                  <a:prstClr val="black"/>
                </a:solidFill>
                <a:latin typeface="Arial" panose="020B0604020202020204" pitchFamily="34" charset="0"/>
                <a:ea typeface="Calibri"/>
                <a:cs typeface="Arial" panose="020B0604020202020204" pitchFamily="34" charset="0"/>
              </a:rPr>
              <a:t>OutOfBeansHandler</a:t>
            </a: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a:lnSpc>
                <a:spcPct val="115000"/>
              </a:lnSpc>
              <a:spcAft>
                <a:spcPts val="1000"/>
              </a:spcAft>
            </a:pP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27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991497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   )Option 2: public void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(Coffee c, </a:t>
            </a:r>
            <a:r>
              <a:rPr lang="en-US" sz="1000" dirty="0" err="1">
                <a:solidFill>
                  <a:prstClr val="black"/>
                </a:solidFill>
                <a:latin typeface="Arial" panose="020B0604020202020204" pitchFamily="34" charset="0"/>
                <a:ea typeface="Calibri"/>
                <a:cs typeface="Arial" panose="020B0604020202020204" pitchFamily="34" charset="0"/>
              </a:rPr>
              <a:t>EventArgs</a:t>
            </a:r>
            <a:r>
              <a:rPr lang="en-US" sz="1000" dirty="0">
                <a:solidFill>
                  <a:prstClr val="black"/>
                </a:solidFill>
                <a:latin typeface="Arial" panose="020B0604020202020204" pitchFamily="34" charset="0"/>
                <a:ea typeface="Calibri"/>
                <a:cs typeface="Arial" panose="020B0604020202020204" pitchFamily="34" charset="0"/>
              </a:rPr>
              <a:t> e)</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   )Option 3: public Coffee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a:t>
            </a:r>
            <a:r>
              <a:rPr lang="en-US" sz="1000" dirty="0" err="1">
                <a:solidFill>
                  <a:prstClr val="black"/>
                </a:solidFill>
                <a:latin typeface="Arial" panose="020B0604020202020204" pitchFamily="34" charset="0"/>
                <a:ea typeface="Calibri"/>
                <a:cs typeface="Arial" panose="020B0604020202020204" pitchFamily="34" charset="0"/>
              </a:rPr>
              <a:t>EventArgs</a:t>
            </a:r>
            <a:r>
              <a:rPr lang="en-US" sz="1000" dirty="0">
                <a:solidFill>
                  <a:prstClr val="black"/>
                </a:solidFill>
                <a:latin typeface="Arial" panose="020B0604020202020204" pitchFamily="34" charset="0"/>
                <a:ea typeface="Calibri"/>
                <a:cs typeface="Arial" panose="020B0604020202020204" pitchFamily="34" charset="0"/>
              </a:rPr>
              <a:t> e)</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   )Option 4: public Coffee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(Coffee </a:t>
            </a:r>
            <a:r>
              <a:rPr lang="en-US" sz="1000" dirty="0" err="1">
                <a:solidFill>
                  <a:prstClr val="black"/>
                </a:solidFill>
                <a:latin typeface="Arial" panose="020B0604020202020204" pitchFamily="34" charset="0"/>
                <a:ea typeface="Calibri"/>
                <a:cs typeface="Arial" panose="020B0604020202020204" pitchFamily="34" charset="0"/>
              </a:rPr>
              <a:t>coffee</a:t>
            </a:r>
            <a:r>
              <a:rPr lang="en-US" sz="1000" dirty="0">
                <a:solidFill>
                  <a:prstClr val="black"/>
                </a:solidFill>
                <a:latin typeface="Arial" panose="020B0604020202020204" pitchFamily="34" charset="0"/>
                <a:ea typeface="Calibri"/>
                <a:cs typeface="Arial" panose="020B0604020202020204" pitchFamily="34" charset="0"/>
              </a:rPr>
              <a:t>, </a:t>
            </a:r>
            <a:r>
              <a:rPr lang="en-US" sz="1000" dirty="0" err="1">
                <a:solidFill>
                  <a:prstClr val="black"/>
                </a:solidFill>
                <a:latin typeface="Arial" panose="020B0604020202020204" pitchFamily="34" charset="0"/>
                <a:ea typeface="Calibri"/>
                <a:cs typeface="Arial" panose="020B0604020202020204" pitchFamily="34" charset="0"/>
              </a:rPr>
              <a:t>EventArgs</a:t>
            </a:r>
            <a:r>
              <a:rPr lang="en-US" sz="1000" dirty="0">
                <a:solidFill>
                  <a:prstClr val="black"/>
                </a:solidFill>
                <a:latin typeface="Arial" panose="020B0604020202020204" pitchFamily="34" charset="0"/>
                <a:ea typeface="Calibri"/>
                <a:cs typeface="Arial" panose="020B0604020202020204" pitchFamily="34" charset="0"/>
              </a:rPr>
              <a:t> </a:t>
            </a:r>
            <a:r>
              <a:rPr lang="en-US" sz="1000" dirty="0" err="1">
                <a:solidFill>
                  <a:prstClr val="black"/>
                </a:solidFill>
                <a:latin typeface="Arial" panose="020B0604020202020204" pitchFamily="34" charset="0"/>
                <a:ea typeface="Calibri"/>
                <a:cs typeface="Arial" panose="020B0604020202020204" pitchFamily="34" charset="0"/>
              </a:rPr>
              <a:t>args</a:t>
            </a: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   )Option 5: public void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(Coffee coffee)</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r>
              <a:rPr lang="en-US" sz="1000" b="1" dirty="0">
                <a:solidFill>
                  <a:prstClr val="black"/>
                </a:solidFill>
                <a:latin typeface="Arial" panose="020B0604020202020204" pitchFamily="34" charset="0"/>
                <a:ea typeface="Calibri"/>
                <a:cs typeface="Arial" panose="020B0604020202020204" pitchFamily="34" charset="0"/>
              </a:rPr>
              <a:t>Answer</a:t>
            </a:r>
            <a:endParaRPr lang="en-US" sz="1000" dirty="0">
              <a:latin typeface="Arial" panose="020B0604020202020204" pitchFamily="34" charset="0"/>
              <a:cs typeface="Arial" panose="020B0604020202020204" pitchFamily="34" charset="0"/>
            </a:endParaRPr>
          </a:p>
          <a:p>
            <a:endParaRPr lang="en-US" sz="1000" dirty="0"/>
          </a:p>
          <a:p>
            <a:pPr lvl="0">
              <a:lnSpc>
                <a:spcPct val="115000"/>
              </a:lnSpc>
              <a:spcAft>
                <a:spcPts val="1000"/>
              </a:spcAft>
            </a:pPr>
            <a:r>
              <a:rPr lang="en-US" sz="1000" b="1" dirty="0">
                <a:latin typeface="Arial"/>
                <a:ea typeface="Calibri"/>
                <a:cs typeface="Times New Roman"/>
              </a:rPr>
              <a:t>(</a:t>
            </a:r>
            <a:r>
              <a:rPr lang="en-IN" sz="1000" dirty="0">
                <a:latin typeface="Arial"/>
                <a:ea typeface="Calibri"/>
                <a:cs typeface="Times New Roman"/>
              </a:rPr>
              <a:t>√</a:t>
            </a:r>
            <a:r>
              <a:rPr lang="en-US" sz="1000" b="1" dirty="0">
                <a:latin typeface="Arial"/>
                <a:ea typeface="Calibri"/>
                <a:cs typeface="Times New Roman"/>
              </a:rPr>
              <a:t>)</a:t>
            </a:r>
            <a:r>
              <a:rPr lang="en-US" sz="1000" dirty="0">
                <a:latin typeface="Arial"/>
                <a:ea typeface="Calibri"/>
                <a:cs typeface="Times New Roman"/>
              </a:rPr>
              <a:t> Option 2: </a:t>
            </a:r>
            <a:r>
              <a:rPr lang="en-US" sz="1000" dirty="0">
                <a:solidFill>
                  <a:prstClr val="black"/>
                </a:solidFill>
                <a:latin typeface="Arial" panose="020B0604020202020204" pitchFamily="34" charset="0"/>
                <a:ea typeface="Calibri"/>
                <a:cs typeface="Arial" panose="020B0604020202020204" pitchFamily="34" charset="0"/>
              </a:rPr>
              <a:t>public void </a:t>
            </a:r>
            <a:r>
              <a:rPr lang="en-US" sz="1000" dirty="0" err="1">
                <a:solidFill>
                  <a:prstClr val="black"/>
                </a:solidFill>
                <a:latin typeface="Arial" panose="020B0604020202020204" pitchFamily="34" charset="0"/>
                <a:ea typeface="Calibri"/>
                <a:cs typeface="Arial" panose="020B0604020202020204" pitchFamily="34" charset="0"/>
              </a:rPr>
              <a:t>HandleOutOfBeans</a:t>
            </a:r>
            <a:r>
              <a:rPr lang="en-US" sz="1000" dirty="0">
                <a:solidFill>
                  <a:prstClr val="black"/>
                </a:solidFill>
                <a:latin typeface="Arial" panose="020B0604020202020204" pitchFamily="34" charset="0"/>
                <a:ea typeface="Calibri"/>
                <a:cs typeface="Arial" panose="020B0604020202020204" pitchFamily="34" charset="0"/>
              </a:rPr>
              <a:t>(Coffee c, </a:t>
            </a:r>
            <a:r>
              <a:rPr lang="en-US" sz="1000" dirty="0" err="1">
                <a:solidFill>
                  <a:prstClr val="black"/>
                </a:solidFill>
                <a:latin typeface="Arial" panose="020B0604020202020204" pitchFamily="34" charset="0"/>
                <a:ea typeface="Calibri"/>
                <a:cs typeface="Arial" panose="020B0604020202020204" pitchFamily="34" charset="0"/>
              </a:rPr>
              <a:t>EventArgs</a:t>
            </a:r>
            <a:r>
              <a:rPr lang="en-US" sz="1000" dirty="0">
                <a:solidFill>
                  <a:prstClr val="black"/>
                </a:solidFill>
                <a:latin typeface="Arial" panose="020B0604020202020204" pitchFamily="34" charset="0"/>
                <a:ea typeface="Calibri"/>
                <a:cs typeface="Arial" panose="020B0604020202020204" pitchFamily="34" charset="0"/>
              </a:rPr>
              <a:t> e)</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lvl="0">
              <a:lnSpc>
                <a:spcPct val="115000"/>
              </a:lnSpc>
              <a:spcAft>
                <a:spcPts val="1000"/>
              </a:spcAft>
            </a:pPr>
            <a:r>
              <a:rPr lang="en-US" sz="1000" dirty="0">
                <a:solidFill>
                  <a:prstClr val="black"/>
                </a:solidFill>
                <a:latin typeface="Arial" panose="020B0604020202020204" pitchFamily="34" charset="0"/>
                <a:ea typeface="Calibri"/>
                <a:cs typeface="Arial" panose="020B0604020202020204" pitchFamily="34" charset="0"/>
              </a:rPr>
              <a:t>}</a:t>
            </a:r>
          </a:p>
          <a:p>
            <a:pPr>
              <a:lnSpc>
                <a:spcPct val="150000"/>
              </a:lnSpc>
              <a:spcAft>
                <a:spcPts val="1000"/>
              </a:spcAft>
            </a:pPr>
            <a:r>
              <a:rPr lang="en-US" sz="1000" b="1" dirty="0">
                <a:latin typeface="Arial" panose="020B0604020202020204" pitchFamily="34" charset="0"/>
                <a:cs typeface="Arial" panose="020B0604020202020204" pitchFamily="34" charset="0"/>
              </a:rPr>
              <a:t>Feedback</a:t>
            </a:r>
          </a:p>
          <a:p>
            <a:pPr>
              <a:spcAft>
                <a:spcPts val="1000"/>
              </a:spcAft>
            </a:pPr>
            <a:r>
              <a:rPr lang="en-US" sz="1000" dirty="0">
                <a:latin typeface="Arial" panose="020B0604020202020204" pitchFamily="34" charset="0"/>
                <a:cs typeface="Arial" panose="020B0604020202020204" pitchFamily="34" charset="0"/>
              </a:rPr>
              <a:t>To subscribe to an event, the event handler method must match the signature of the event delegate. This means that the method must have the same return type and the same parameters as the delegate. The name of the method does not need to match the name of the delegate, and the names of the method parameters do not need to match the names of the delegate parameters.</a:t>
            </a:r>
          </a:p>
        </p:txBody>
      </p:sp>
      <p:sp>
        <p:nvSpPr>
          <p:cNvPr id="4" name="Slide Number Placeholder 3"/>
          <p:cNvSpPr>
            <a:spLocks noGrp="1"/>
          </p:cNvSpPr>
          <p:nvPr>
            <p:ph type="sldNum" sz="quarter" idx="10"/>
          </p:nvPr>
        </p:nvSpPr>
        <p:spPr/>
        <p:txBody>
          <a:bodyPr/>
          <a:lstStyle/>
          <a:p>
            <a:fld id="{73F20740-2486-440C-A9D4-5CCEFF166F09}" type="slidenum">
              <a:rPr lang="en-US" smtClean="0"/>
              <a:t>28</a:t>
            </a:fld>
            <a:endParaRPr lang="en-US"/>
          </a:p>
        </p:txBody>
      </p:sp>
      <p:sp>
        <p:nvSpPr>
          <p:cNvPr id="5" name="Rectangle 4">
            <a:extLst>
              <a:ext uri="{FF2B5EF4-FFF2-40B4-BE49-F238E27FC236}">
                <a16:creationId xmlns:a16="http://schemas.microsoft.com/office/drawing/2014/main" xmlns="" id="{DF9D3FE5-51F0-4347-AD8B-B89F671B737F}"/>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a:extLst>
              <a:ext uri="{FF2B5EF4-FFF2-40B4-BE49-F238E27FC236}">
                <a16:creationId xmlns:a16="http://schemas.microsoft.com/office/drawing/2014/main" xmlns="" id="{B19E3833-B546-43C4-B36E-4C6A38DD1A2E}"/>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84327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3F20740-2486-440C-A9D4-5CCEFF166F09}"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93186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Mention that in most cases you work with enum names rather than values. Using enum names makes your code more readable, and Visual Studio forces you to pick a valid name. If you provide an invalid value, you will not see an error until you run your code. Values are more useful when you want to perform bitwise or arithmetic logic on enum members (this is covered by the Additional Reading link).</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26391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Mention that the next module covers classes, and that students will learn more about the differences between structs and classes at that point (that is, reference types vs. value types). For the time being, it is sufficient to say that structs are usually the best choice for representing simple items.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14873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Start with a conceptual overview of constructors before you jump into the slide content. In the first code example, point out that the use of the </a:t>
            </a:r>
            <a:r>
              <a:rPr lang="en-US" sz="1000" b="1">
                <a:latin typeface="Arial"/>
                <a:ea typeface="Calibri"/>
                <a:cs typeface="Times New Roman"/>
              </a:rPr>
              <a:t>this</a:t>
            </a:r>
            <a:r>
              <a:rPr lang="en-US" sz="1000">
                <a:latin typeface="Arial"/>
                <a:ea typeface="Calibri"/>
                <a:cs typeface="Segoe UI"/>
              </a:rPr>
              <a:t> keyword is purely to enhance readability. In other words, </a:t>
            </a:r>
            <a:r>
              <a:rPr lang="en-US" sz="1000" b="1">
                <a:latin typeface="Arial"/>
                <a:ea typeface="Calibri"/>
                <a:cs typeface="Times New Roman"/>
              </a:rPr>
              <a:t>this.Strength = strength</a:t>
            </a:r>
            <a:r>
              <a:rPr lang="en-US" sz="1000">
                <a:latin typeface="Arial"/>
                <a:ea typeface="Calibri"/>
                <a:cs typeface="Segoe UI"/>
              </a:rPr>
              <a:t> is functionally equivalent to </a:t>
            </a:r>
            <a:r>
              <a:rPr lang="en-US" sz="1000" b="1">
                <a:latin typeface="Arial"/>
                <a:ea typeface="Calibri"/>
                <a:cs typeface="Times New Roman"/>
              </a:rPr>
              <a:t>Strength = strength</a:t>
            </a:r>
            <a:r>
              <a:rPr lang="en-US"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37568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For technical accuracy, this topic and the topics that follow make reference to classes as well as structs. If necessary, explain that classes are described in the next module, together with the differences between classes and structs.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84477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Mention that, just like properties, you can add access modifiers to indexer accessors to provide more control over access to an indexer.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276141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Creating and Using a </a:t>
            </a:r>
            <a:r>
              <a:rPr lang="en-US" sz="1000" b="1" dirty="0" err="1">
                <a:latin typeface="Arial"/>
                <a:ea typeface="Calibri"/>
                <a:cs typeface="Times New Roman"/>
              </a:rPr>
              <a:t>Struct</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https://github.com/MicrosoftLearning/20483-Programming-in-C-Sharp/blob/master/Instructions/20483C_MOD03_DEMO.md</a:t>
            </a:r>
            <a:r>
              <a:rPr lang="en-US" sz="1000" u="sng"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3F20740-2486-440C-A9D4-5CCEFF166F09}"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3: Basic types and constructs of Visual C#</a:t>
            </a:r>
          </a:p>
        </p:txBody>
      </p:sp>
    </p:spTree>
    <p:extLst>
      <p:ext uri="{BB962C8B-B14F-4D97-AF65-F5344CB8AC3E}">
        <p14:creationId xmlns:p14="http://schemas.microsoft.com/office/powerpoint/2010/main" val="411862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183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a:t>Basic types and constructs of Visual C#
</a:t>
            </a:r>
          </a:p>
        </p:txBody>
      </p:sp>
    </p:spTree>
    <p:extLst>
      <p:ext uri="{BB962C8B-B14F-4D97-AF65-F5344CB8AC3E}">
        <p14:creationId xmlns:p14="http://schemas.microsoft.com/office/powerpoint/2010/main" val="366422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Organizing Data into Collections</a:t>
            </a:r>
          </a:p>
        </p:txBody>
      </p:sp>
      <p:sp>
        <p:nvSpPr>
          <p:cNvPr id="3" name="Text Placeholder 2"/>
          <p:cNvSpPr>
            <a:spLocks noGrp="1"/>
          </p:cNvSpPr>
          <p:nvPr>
            <p:ph type="body" idx="1"/>
          </p:nvPr>
        </p:nvSpPr>
        <p:spPr/>
        <p:txBody>
          <a:bodyPr/>
          <a:lstStyle/>
          <a:p>
            <a:r>
              <a:rPr lang="en-US"/>
              <a:t>Choosing Collections
Standard Collection Classes
Specialized Collection Classes
Using List Collections
Using Dictionary Collections
Querying a Collection</a:t>
            </a:r>
          </a:p>
        </p:txBody>
      </p:sp>
    </p:spTree>
    <p:extLst>
      <p:ext uri="{BB962C8B-B14F-4D97-AF65-F5344CB8AC3E}">
        <p14:creationId xmlns:p14="http://schemas.microsoft.com/office/powerpoint/2010/main" val="317475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e7277f6-7308-4e85-9f4b-afdc38698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a:t>List</a:t>
            </a:r>
            <a:r>
              <a:rPr lang="en-US" dirty="0"/>
              <a:t> classes store linear collections of items</a:t>
            </a:r>
          </a:p>
          <a:p>
            <a:r>
              <a:rPr lang="en-US" i="1" dirty="0"/>
              <a:t>Dictionary</a:t>
            </a:r>
            <a:r>
              <a:rPr lang="en-US" dirty="0"/>
              <a:t> classes store collections of key/value pairs</a:t>
            </a:r>
          </a:p>
          <a:p>
            <a:r>
              <a:rPr lang="en-US" i="1" dirty="0"/>
              <a:t>Queue</a:t>
            </a:r>
            <a:r>
              <a:rPr lang="en-US" dirty="0"/>
              <a:t> classes store items in a first in, first out collection</a:t>
            </a:r>
          </a:p>
          <a:p>
            <a:r>
              <a:rPr lang="en-US" i="1" dirty="0"/>
              <a:t>Stack</a:t>
            </a:r>
            <a:r>
              <a:rPr lang="en-US" dirty="0"/>
              <a:t> classes store items in a last in, first out collection</a:t>
            </a:r>
          </a:p>
        </p:txBody>
      </p:sp>
    </p:spTree>
    <p:extLst>
      <p:ext uri="{BB962C8B-B14F-4D97-AF65-F5344CB8AC3E}">
        <p14:creationId xmlns:p14="http://schemas.microsoft.com/office/powerpoint/2010/main" val="274854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 Collection Classes</a:t>
            </a:r>
          </a:p>
        </p:txBody>
      </p:sp>
      <p:graphicFrame>
        <p:nvGraphicFramePr>
          <p:cNvPr id="4" name="Content Placeholder 4"/>
          <p:cNvGraphicFramePr>
            <a:graphicFrameLocks/>
          </p:cNvGraphicFramePr>
          <p:nvPr>
            <p:extLst>
              <p:ext uri="{D42A27DB-BD31-4B8C-83A1-F6EECF244321}">
                <p14:modId xmlns:p14="http://schemas.microsoft.com/office/powerpoint/2010/main" val="706415196"/>
              </p:ext>
            </p:extLst>
          </p:nvPr>
        </p:nvGraphicFramePr>
        <p:xfrm>
          <a:off x="460375" y="1371600"/>
          <a:ext cx="8118476" cy="4297680"/>
        </p:xfrm>
        <a:graphic>
          <a:graphicData uri="http://schemas.openxmlformats.org/drawingml/2006/table">
            <a:tbl>
              <a:tblPr firstRow="1" bandRow="1">
                <a:tableStyleId>{5940675A-B579-460E-94D1-54222C63F5DA}</a:tableStyleId>
              </a:tblPr>
              <a:tblGrid>
                <a:gridCol w="2284412">
                  <a:extLst>
                    <a:ext uri="{9D8B030D-6E8A-4147-A177-3AD203B41FA5}">
                      <a16:colId xmlns:a16="http://schemas.microsoft.com/office/drawing/2014/main" xmlns="" val="20000"/>
                    </a:ext>
                  </a:extLst>
                </a:gridCol>
                <a:gridCol w="5834064">
                  <a:extLst>
                    <a:ext uri="{9D8B030D-6E8A-4147-A177-3AD203B41FA5}">
                      <a16:colId xmlns:a16="http://schemas.microsoft.com/office/drawing/2014/main" xmlns="" val="20001"/>
                    </a:ext>
                  </a:extLst>
                </a:gridCol>
              </a:tblGrid>
              <a:tr h="370840">
                <a:tc>
                  <a:txBody>
                    <a:bodyPr/>
                    <a:lstStyle/>
                    <a:p>
                      <a:r>
                        <a:rPr lang="en-GB" sz="2000" b="1" dirty="0">
                          <a:latin typeface="Segoe UI" panose="020B0502040204020203" pitchFamily="34" charset="0"/>
                          <a:cs typeface="Segoe UI" panose="020B0502040204020203" pitchFamily="34" charset="0"/>
                        </a:rPr>
                        <a:t>Class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2000"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GB" sz="2000" dirty="0" err="1">
                          <a:latin typeface="Segoe UI" panose="020B0502040204020203" pitchFamily="34" charset="0"/>
                          <a:cs typeface="Segoe UI" panose="020B0502040204020203" pitchFamily="34" charset="0"/>
                        </a:rPr>
                        <a:t>ArrayList</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General</a:t>
                      </a:r>
                      <a:r>
                        <a:rPr lang="en-GB" sz="2000" baseline="0" dirty="0">
                          <a:latin typeface="Segoe UI" panose="020B0502040204020203" pitchFamily="34" charset="0"/>
                          <a:cs typeface="Segoe UI" panose="020B0502040204020203" pitchFamily="34" charset="0"/>
                        </a:rPr>
                        <a:t>-purpose list collection</a:t>
                      </a:r>
                    </a:p>
                    <a:p>
                      <a:pPr marL="285750" indent="-285750">
                        <a:buClr>
                          <a:srgbClr val="0070C0"/>
                        </a:buClr>
                        <a:buFont typeface="Arial" pitchFamily="34" charset="0"/>
                        <a:buChar char="•"/>
                      </a:pPr>
                      <a:r>
                        <a:rPr lang="en-GB" sz="2000" baseline="0" dirty="0">
                          <a:latin typeface="Segoe UI" panose="020B0502040204020203" pitchFamily="34" charset="0"/>
                          <a:cs typeface="Segoe UI" panose="020B0502040204020203" pitchFamily="34" charset="0"/>
                        </a:rPr>
                        <a:t>Linear collection of objects</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GB" sz="2000" dirty="0" err="1">
                          <a:latin typeface="Segoe UI" panose="020B0502040204020203" pitchFamily="34" charset="0"/>
                          <a:cs typeface="Segoe UI" panose="020B0502040204020203" pitchFamily="34" charset="0"/>
                        </a:rPr>
                        <a:t>BitArray</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Collection of Boolean values</a:t>
                      </a:r>
                    </a:p>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Useful for bitwise</a:t>
                      </a:r>
                      <a:r>
                        <a:rPr lang="en-GB" sz="2000" baseline="0" dirty="0">
                          <a:latin typeface="Segoe UI" panose="020B0502040204020203" pitchFamily="34" charset="0"/>
                          <a:cs typeface="Segoe UI" panose="020B0502040204020203" pitchFamily="34" charset="0"/>
                        </a:rPr>
                        <a:t> operations and Boolean arithmetic (for example, AND, NOT, and XOR)</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GB" sz="2000" dirty="0" err="1">
                          <a:latin typeface="Segoe UI" panose="020B0502040204020203" pitchFamily="34" charset="0"/>
                          <a:cs typeface="Segoe UI" panose="020B0502040204020203" pitchFamily="34" charset="0"/>
                        </a:rPr>
                        <a:t>Hashtable</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General-</a:t>
                      </a:r>
                      <a:r>
                        <a:rPr lang="en-GB" sz="2000" baseline="0" dirty="0">
                          <a:latin typeface="Segoe UI" panose="020B0502040204020203" pitchFamily="34" charset="0"/>
                          <a:cs typeface="Segoe UI" panose="020B0502040204020203" pitchFamily="34" charset="0"/>
                        </a:rPr>
                        <a:t>purpose dictionary collection</a:t>
                      </a:r>
                    </a:p>
                    <a:p>
                      <a:pPr marL="285750" indent="-285750">
                        <a:buClr>
                          <a:srgbClr val="0070C0"/>
                        </a:buClr>
                        <a:buFont typeface="Arial" pitchFamily="34" charset="0"/>
                        <a:buChar char="•"/>
                      </a:pPr>
                      <a:r>
                        <a:rPr lang="en-GB" sz="2000" baseline="0" dirty="0">
                          <a:latin typeface="Segoe UI" panose="020B0502040204020203" pitchFamily="34" charset="0"/>
                          <a:cs typeface="Segoe UI" panose="020B0502040204020203" pitchFamily="34" charset="0"/>
                        </a:rPr>
                        <a:t>Stores key/value object pairs</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GB" sz="2000" dirty="0">
                          <a:latin typeface="Segoe UI" panose="020B0502040204020203" pitchFamily="34" charset="0"/>
                          <a:cs typeface="Segoe UI" panose="020B0502040204020203" pitchFamily="34" charset="0"/>
                        </a:rPr>
                        <a:t>Queue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First in, first out collection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GB" sz="2000" dirty="0" err="1">
                          <a:latin typeface="Segoe UI" panose="020B0502040204020203" pitchFamily="34" charset="0"/>
                          <a:cs typeface="Segoe UI" panose="020B0502040204020203" pitchFamily="34" charset="0"/>
                        </a:rPr>
                        <a:t>SortedList</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Dictionary collection sorted by key</a:t>
                      </a:r>
                    </a:p>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Retrieve</a:t>
                      </a:r>
                      <a:r>
                        <a:rPr lang="en-GB" sz="2000" baseline="0" dirty="0">
                          <a:latin typeface="Segoe UI" panose="020B0502040204020203" pitchFamily="34" charset="0"/>
                          <a:cs typeface="Segoe UI" panose="020B0502040204020203" pitchFamily="34" charset="0"/>
                        </a:rPr>
                        <a:t> items by index as well as by key</a:t>
                      </a:r>
                      <a:endParaRPr lang="en-GB" sz="20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r>
                        <a:rPr lang="en-GB" sz="2000" dirty="0">
                          <a:latin typeface="Segoe UI" panose="020B0502040204020203" pitchFamily="34" charset="0"/>
                          <a:cs typeface="Segoe UI" panose="020B0502040204020203" pitchFamily="34" charset="0"/>
                        </a:rPr>
                        <a:t>Stack</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sz="2000" dirty="0">
                          <a:latin typeface="Segoe UI" panose="020B0502040204020203" pitchFamily="34" charset="0"/>
                          <a:cs typeface="Segoe UI" panose="020B0502040204020203" pitchFamily="34" charset="0"/>
                        </a:rPr>
                        <a:t>Last in, first out collection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25696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1ec33af-e604-4281-b4a3-a0fd9c4d0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Specialized Collection Classes</a:t>
            </a:r>
          </a:p>
        </p:txBody>
      </p:sp>
      <p:graphicFrame>
        <p:nvGraphicFramePr>
          <p:cNvPr id="4" name="Content Placeholder 4"/>
          <p:cNvGraphicFramePr>
            <a:graphicFrameLocks/>
          </p:cNvGraphicFramePr>
          <p:nvPr>
            <p:extLst>
              <p:ext uri="{D42A27DB-BD31-4B8C-83A1-F6EECF244321}">
                <p14:modId xmlns:p14="http://schemas.microsoft.com/office/powerpoint/2010/main" val="3659921712"/>
              </p:ext>
            </p:extLst>
          </p:nvPr>
        </p:nvGraphicFramePr>
        <p:xfrm>
          <a:off x="465992" y="879230"/>
          <a:ext cx="8086534" cy="5674208"/>
        </p:xfrm>
        <a:graphic>
          <a:graphicData uri="http://schemas.openxmlformats.org/drawingml/2006/table">
            <a:tbl>
              <a:tblPr firstRow="1" bandRow="1">
                <a:tableStyleId>{5940675A-B579-460E-94D1-54222C63F5DA}</a:tableStyleId>
              </a:tblPr>
              <a:tblGrid>
                <a:gridCol w="2692055">
                  <a:extLst>
                    <a:ext uri="{9D8B030D-6E8A-4147-A177-3AD203B41FA5}">
                      <a16:colId xmlns:a16="http://schemas.microsoft.com/office/drawing/2014/main" xmlns="" val="20000"/>
                    </a:ext>
                  </a:extLst>
                </a:gridCol>
                <a:gridCol w="5394479">
                  <a:extLst>
                    <a:ext uri="{9D8B030D-6E8A-4147-A177-3AD203B41FA5}">
                      <a16:colId xmlns:a16="http://schemas.microsoft.com/office/drawing/2014/main" xmlns="" val="20001"/>
                    </a:ext>
                  </a:extLst>
                </a:gridCol>
              </a:tblGrid>
              <a:tr h="370814">
                <a:tc>
                  <a:txBody>
                    <a:bodyPr/>
                    <a:lstStyle/>
                    <a:p>
                      <a:r>
                        <a:rPr lang="en-GB" b="1" dirty="0">
                          <a:latin typeface="Segoe UI" panose="020B0502040204020203" pitchFamily="34" charset="0"/>
                          <a:cs typeface="Segoe UI" panose="020B0502040204020203" pitchFamily="34" charset="0"/>
                        </a:rPr>
                        <a:t>Class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b="1"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640036">
                <a:tc>
                  <a:txBody>
                    <a:bodyPr/>
                    <a:lstStyle/>
                    <a:p>
                      <a:r>
                        <a:rPr lang="en-GB" dirty="0" err="1">
                          <a:latin typeface="Segoe UI" panose="020B0502040204020203" pitchFamily="34" charset="0"/>
                          <a:cs typeface="Segoe UI" panose="020B0502040204020203" pitchFamily="34" charset="0"/>
                        </a:rPr>
                        <a:t>ListDictionary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Dictionary collection</a:t>
                      </a:r>
                      <a:endParaRPr lang="en-GB" baseline="0" dirty="0">
                        <a:latin typeface="Segoe UI" panose="020B0502040204020203" pitchFamily="34" charset="0"/>
                        <a:cs typeface="Segoe UI" panose="020B0502040204020203" pitchFamily="34" charset="0"/>
                      </a:endParaRPr>
                    </a:p>
                    <a:p>
                      <a:pPr marL="285750" indent="-285750">
                        <a:buClr>
                          <a:srgbClr val="0070C0"/>
                        </a:buClr>
                        <a:buFont typeface="Arial" pitchFamily="34" charset="0"/>
                        <a:buChar char="•"/>
                      </a:pPr>
                      <a:r>
                        <a:rPr lang="en-GB" baseline="0" dirty="0">
                          <a:latin typeface="Segoe UI" panose="020B0502040204020203" pitchFamily="34" charset="0"/>
                          <a:cs typeface="Segoe UI" panose="020B0502040204020203" pitchFamily="34" charset="0"/>
                        </a:rPr>
                        <a:t>Optimized for small collections (&lt;10)</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1188638">
                <a:tc>
                  <a:txBody>
                    <a:bodyPr/>
                    <a:lstStyle/>
                    <a:p>
                      <a:r>
                        <a:rPr lang="en-GB" dirty="0" err="1">
                          <a:latin typeface="Segoe UI" panose="020B0502040204020203" pitchFamily="34" charset="0"/>
                          <a:cs typeface="Segoe UI" panose="020B0502040204020203" pitchFamily="34" charset="0"/>
                        </a:rPr>
                        <a:t>HybridDictionary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Dictionary collection</a:t>
                      </a:r>
                    </a:p>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Implemented as </a:t>
                      </a:r>
                      <a:r>
                        <a:rPr lang="en-GB" dirty="0" err="1">
                          <a:latin typeface="Segoe UI" panose="020B0502040204020203" pitchFamily="34" charset="0"/>
                          <a:cs typeface="Segoe UI" panose="020B0502040204020203" pitchFamily="34" charset="0"/>
                        </a:rPr>
                        <a:t>ListDictionary</a:t>
                      </a:r>
                      <a:r>
                        <a:rPr lang="en-GB" dirty="0">
                          <a:latin typeface="Segoe UI" panose="020B0502040204020203" pitchFamily="34" charset="0"/>
                          <a:cs typeface="Segoe UI" panose="020B0502040204020203" pitchFamily="34" charset="0"/>
                        </a:rPr>
                        <a:t> when small, changes to </a:t>
                      </a:r>
                      <a:r>
                        <a:rPr lang="en-GB" dirty="0" err="1">
                          <a:latin typeface="Segoe UI" panose="020B0502040204020203" pitchFamily="34" charset="0"/>
                          <a:cs typeface="Segoe UI" panose="020B0502040204020203" pitchFamily="34" charset="0"/>
                        </a:rPr>
                        <a:t>Hashtable</a:t>
                      </a:r>
                      <a:r>
                        <a:rPr lang="en-GB" baseline="0" dirty="0">
                          <a:latin typeface="Segoe UI" panose="020B0502040204020203" pitchFamily="34" charset="0"/>
                          <a:cs typeface="Segoe UI" panose="020B0502040204020203" pitchFamily="34" charset="0"/>
                        </a:rPr>
                        <a:t> as collection grows larger</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640036">
                <a:tc>
                  <a:txBody>
                    <a:bodyPr/>
                    <a:lstStyle/>
                    <a:p>
                      <a:r>
                        <a:rPr lang="en-GB" dirty="0" err="1">
                          <a:latin typeface="Segoe UI" panose="020B0502040204020203" pitchFamily="34" charset="0"/>
                          <a:cs typeface="Segoe UI" panose="020B0502040204020203" pitchFamily="34" charset="0"/>
                        </a:rPr>
                        <a:t>OrderedDictionary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Unsorted d</a:t>
                      </a:r>
                      <a:r>
                        <a:rPr lang="en-GB" baseline="0" dirty="0">
                          <a:latin typeface="Segoe UI" panose="020B0502040204020203" pitchFamily="34" charset="0"/>
                          <a:cs typeface="Segoe UI" panose="020B0502040204020203" pitchFamily="34" charset="0"/>
                        </a:rPr>
                        <a:t>ictionary collection</a:t>
                      </a:r>
                    </a:p>
                    <a:p>
                      <a:pPr marL="285750" indent="-285750">
                        <a:buClr>
                          <a:srgbClr val="0070C0"/>
                        </a:buClr>
                        <a:buFont typeface="Arial" pitchFamily="34" charset="0"/>
                        <a:buChar char="•"/>
                      </a:pPr>
                      <a:r>
                        <a:rPr lang="en-GB" baseline="0" dirty="0">
                          <a:latin typeface="Segoe UI" panose="020B0502040204020203" pitchFamily="34" charset="0"/>
                          <a:cs typeface="Segoe UI" panose="020B0502040204020203" pitchFamily="34" charset="0"/>
                        </a:rPr>
                        <a:t>Retrieve items by index as well as by key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914337">
                <a:tc>
                  <a:txBody>
                    <a:bodyPr/>
                    <a:lstStyle/>
                    <a:p>
                      <a:r>
                        <a:rPr lang="en-GB" dirty="0" err="1">
                          <a:latin typeface="Segoe UI" panose="020B0502040204020203" pitchFamily="34" charset="0"/>
                          <a:cs typeface="Segoe UI" panose="020B0502040204020203" pitchFamily="34" charset="0"/>
                        </a:rPr>
                        <a:t>NameValueCollection</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Dictionary</a:t>
                      </a:r>
                      <a:r>
                        <a:rPr lang="en-GB" baseline="0" dirty="0">
                          <a:latin typeface="Segoe UI" panose="020B0502040204020203" pitchFamily="34" charset="0"/>
                          <a:cs typeface="Segoe UI" panose="020B0502040204020203" pitchFamily="34" charset="0"/>
                        </a:rPr>
                        <a:t> collection in which both keys and values are strings</a:t>
                      </a:r>
                    </a:p>
                    <a:p>
                      <a:pPr marL="285750" indent="-285750">
                        <a:buClr>
                          <a:srgbClr val="0070C0"/>
                        </a:buClr>
                        <a:buFont typeface="Arial" pitchFamily="34" charset="0"/>
                        <a:buChar char="•"/>
                      </a:pPr>
                      <a:r>
                        <a:rPr lang="en-GB" baseline="0" dirty="0">
                          <a:latin typeface="Segoe UI" panose="020B0502040204020203" pitchFamily="34" charset="0"/>
                          <a:cs typeface="Segoe UI" panose="020B0502040204020203" pitchFamily="34" charset="0"/>
                        </a:rPr>
                        <a:t>Retrieve items by index as well as by key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640036">
                <a:tc>
                  <a:txBody>
                    <a:bodyPr/>
                    <a:lstStyle/>
                    <a:p>
                      <a:r>
                        <a:rPr lang="en-GB" dirty="0" err="1">
                          <a:latin typeface="Segoe UI" panose="020B0502040204020203" pitchFamily="34" charset="0"/>
                          <a:cs typeface="Segoe UI" panose="020B0502040204020203" pitchFamily="34" charset="0"/>
                        </a:rPr>
                        <a:t>StringCollection</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List collection in which all items are strings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r h="640036">
                <a:tc>
                  <a:txBody>
                    <a:bodyPr/>
                    <a:lstStyle/>
                    <a:p>
                      <a:r>
                        <a:rPr lang="en-GB" dirty="0" err="1">
                          <a:latin typeface="Segoe UI" panose="020B0502040204020203" pitchFamily="34" charset="0"/>
                          <a:cs typeface="Segoe UI" panose="020B0502040204020203" pitchFamily="34" charset="0"/>
                        </a:rPr>
                        <a:t>StringDictionary</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Dictionary collection in which both keys and values are strings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6"/>
                  </a:ext>
                </a:extLst>
              </a:tr>
              <a:tr h="640036">
                <a:tc>
                  <a:txBody>
                    <a:bodyPr/>
                    <a:lstStyle/>
                    <a:p>
                      <a:r>
                        <a:rPr lang="en-GB" dirty="0">
                          <a:latin typeface="Segoe UI" panose="020B0502040204020203" pitchFamily="34" charset="0"/>
                          <a:cs typeface="Segoe UI" panose="020B0502040204020203" pitchFamily="34" charset="0"/>
                        </a:rPr>
                        <a:t>BitVector32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Fixed size 32-bit</a:t>
                      </a:r>
                      <a:r>
                        <a:rPr lang="en-GB" baseline="0" dirty="0">
                          <a:latin typeface="Segoe UI" panose="020B0502040204020203" pitchFamily="34" charset="0"/>
                          <a:cs typeface="Segoe UI" panose="020B0502040204020203" pitchFamily="34" charset="0"/>
                        </a:rPr>
                        <a:t> structure</a:t>
                      </a:r>
                    </a:p>
                    <a:p>
                      <a:pPr marL="285750" indent="-285750">
                        <a:buClr>
                          <a:srgbClr val="0070C0"/>
                        </a:buClr>
                        <a:buFont typeface="Arial" pitchFamily="34" charset="0"/>
                        <a:buChar char="•"/>
                      </a:pPr>
                      <a:r>
                        <a:rPr lang="en-GB" dirty="0">
                          <a:latin typeface="Segoe UI" panose="020B0502040204020203" pitchFamily="34" charset="0"/>
                          <a:cs typeface="Segoe UI" panose="020B0502040204020203" pitchFamily="34" charset="0"/>
                        </a:rPr>
                        <a:t>Represent</a:t>
                      </a:r>
                      <a:r>
                        <a:rPr lang="en-GB" baseline="0" dirty="0">
                          <a:latin typeface="Segoe UI" panose="020B0502040204020203" pitchFamily="34" charset="0"/>
                          <a:cs typeface="Segoe UI" panose="020B0502040204020203" pitchFamily="34" charset="0"/>
                        </a:rPr>
                        <a:t> values as Booleans or integers</a:t>
                      </a:r>
                      <a:endParaRPr lang="en-GB"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44721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List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objects of any type</a:t>
            </a:r>
          </a:p>
          <a:p>
            <a:endParaRPr lang="en-US" dirty="0"/>
          </a:p>
          <a:p>
            <a:endParaRPr lang="en-US" dirty="0"/>
          </a:p>
          <a:p>
            <a:endParaRPr lang="en-US" dirty="0"/>
          </a:p>
          <a:p>
            <a:r>
              <a:rPr lang="en-US" dirty="0"/>
              <a:t>Retrieve items by index</a:t>
            </a:r>
          </a:p>
          <a:p>
            <a:pPr marL="0" indent="0">
              <a:buNone/>
            </a:pPr>
            <a:endParaRPr lang="en-US" dirty="0"/>
          </a:p>
          <a:p>
            <a:r>
              <a:rPr lang="en-US" dirty="0"/>
              <a:t>Use a </a:t>
            </a:r>
            <a:r>
              <a:rPr lang="en-US" dirty="0" err="1"/>
              <a:t>foreach</a:t>
            </a:r>
            <a:r>
              <a:rPr lang="en-US" dirty="0"/>
              <a:t> loop to iterate over the collection</a:t>
            </a:r>
          </a:p>
        </p:txBody>
      </p:sp>
      <p:sp>
        <p:nvSpPr>
          <p:cNvPr id="5" name="TextBox 3"/>
          <p:cNvSpPr txBox="1"/>
          <p:nvPr/>
        </p:nvSpPr>
        <p:spPr>
          <a:xfrm>
            <a:off x="685800" y="1727537"/>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 coffee1 = new Coffee(4, "Arabica", "Columbia");</a:t>
            </a:r>
          </a:p>
          <a:p>
            <a:r>
              <a:rPr lang="en-GB" sz="2000" b="0" dirty="0" err="1">
                <a:latin typeface="Lucida Sans Unicode" pitchFamily="34" charset="0"/>
                <a:cs typeface="Lucida Sans Unicode" pitchFamily="34" charset="0"/>
              </a:rPr>
              <a:t>ArrayList</a:t>
            </a:r>
            <a:r>
              <a:rPr lang="en-GB" sz="2000" b="0" dirty="0">
                <a:latin typeface="Lucida Sans Unicode" pitchFamily="34" charset="0"/>
                <a:cs typeface="Lucida Sans Unicode" pitchFamily="34" charset="0"/>
              </a:rPr>
              <a:t> beverages = new </a:t>
            </a:r>
            <a:r>
              <a:rPr lang="en-GB" sz="2000" b="0" dirty="0" err="1">
                <a:latin typeface="Lucida Sans Unicode" pitchFamily="34" charset="0"/>
                <a:cs typeface="Lucida Sans Unicode" pitchFamily="34" charset="0"/>
              </a:rPr>
              <a:t>ArrayList</a:t>
            </a:r>
            <a:r>
              <a:rPr lang="en-GB" sz="2000" b="0" dirty="0">
                <a:latin typeface="Lucida Sans Unicode" pitchFamily="34" charset="0"/>
                <a:cs typeface="Lucida Sans Unicode" pitchFamily="34" charset="0"/>
              </a:rPr>
              <a:t>();</a:t>
            </a:r>
          </a:p>
          <a:p>
            <a:r>
              <a:rPr lang="en-GB" sz="2000" b="0" dirty="0" err="1">
                <a:latin typeface="Lucida Sans Unicode" pitchFamily="34" charset="0"/>
                <a:cs typeface="Lucida Sans Unicode" pitchFamily="34" charset="0"/>
              </a:rPr>
              <a:t>beverages.Add</a:t>
            </a:r>
            <a:r>
              <a:rPr lang="en-GB" sz="2000" b="0" dirty="0">
                <a:latin typeface="Lucida Sans Unicode" pitchFamily="34" charset="0"/>
                <a:cs typeface="Lucida Sans Unicode" pitchFamily="34" charset="0"/>
              </a:rPr>
              <a:t>(coffee1);</a:t>
            </a:r>
          </a:p>
        </p:txBody>
      </p:sp>
      <p:sp>
        <p:nvSpPr>
          <p:cNvPr id="6" name="TextBox 4"/>
          <p:cNvSpPr txBox="1"/>
          <p:nvPr/>
        </p:nvSpPr>
        <p:spPr>
          <a:xfrm>
            <a:off x="685800" y="3581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 </a:t>
            </a:r>
            <a:r>
              <a:rPr lang="en-GB" sz="2000" b="0" dirty="0" err="1">
                <a:latin typeface="Lucida Sans Unicode" pitchFamily="34" charset="0"/>
                <a:cs typeface="Lucida Sans Unicode" pitchFamily="34" charset="0"/>
              </a:rPr>
              <a:t>firstCoffee</a:t>
            </a:r>
            <a:r>
              <a:rPr lang="en-GB" sz="2000" b="0" dirty="0">
                <a:latin typeface="Lucida Sans Unicode" pitchFamily="34" charset="0"/>
                <a:cs typeface="Lucida Sans Unicode" pitchFamily="34" charset="0"/>
              </a:rPr>
              <a:t> = (Coffee)beverages[0];</a:t>
            </a:r>
          </a:p>
        </p:txBody>
      </p:sp>
      <p:sp>
        <p:nvSpPr>
          <p:cNvPr id="7" name="TextBox 5"/>
          <p:cNvSpPr txBox="1"/>
          <p:nvPr/>
        </p:nvSpPr>
        <p:spPr>
          <a:xfrm>
            <a:off x="684810" y="4648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foreach</a:t>
            </a:r>
            <a:r>
              <a:rPr lang="en-GB" sz="2000" b="0" dirty="0">
                <a:latin typeface="Lucida Sans Unicode" pitchFamily="34" charset="0"/>
                <a:cs typeface="Lucida Sans Unicode" pitchFamily="34" charset="0"/>
              </a:rPr>
              <a:t>(Coffee c in beverages)</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a:t>
            </a:r>
            <a:r>
              <a:rPr lang="en-GB" sz="2000" b="0" dirty="0" err="1">
                <a:latin typeface="Lucida Sans Unicode" pitchFamily="34" charset="0"/>
                <a:cs typeface="Lucida Sans Unicode" pitchFamily="34" charset="0"/>
              </a:rPr>
              <a:t>Console.WriteLine</a:t>
            </a:r>
            <a:r>
              <a:rPr lang="en-GB" sz="2000" b="0" dirty="0">
                <a:latin typeface="Lucida Sans Unicode" pitchFamily="34" charset="0"/>
                <a:cs typeface="Lucida Sans Unicode" pitchFamily="34" charset="0"/>
              </a:rPr>
              <a:t>(</a:t>
            </a:r>
            <a:r>
              <a:rPr lang="en-GB" sz="2000" b="0" dirty="0" err="1">
                <a:latin typeface="Lucida Sans Unicode" pitchFamily="34" charset="0"/>
                <a:cs typeface="Lucida Sans Unicode" pitchFamily="34" charset="0"/>
              </a:rPr>
              <a:t>c.CountryOfOrigin</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5239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db0b251-6e30-4c2d-b7f9-d8454b031c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Dictionary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Specify both a key and a value when you add an item</a:t>
            </a:r>
          </a:p>
          <a:p>
            <a:endParaRPr lang="en-US" dirty="0"/>
          </a:p>
          <a:p>
            <a:endParaRPr lang="en-US" dirty="0"/>
          </a:p>
          <a:p>
            <a:r>
              <a:rPr lang="en-US" dirty="0"/>
              <a:t>Retrieve items by key</a:t>
            </a:r>
          </a:p>
          <a:p>
            <a:pPr marL="0" indent="0">
              <a:buNone/>
            </a:pPr>
            <a:endParaRPr lang="en-US" dirty="0"/>
          </a:p>
          <a:p>
            <a:r>
              <a:rPr lang="en-US" dirty="0"/>
              <a:t>Iterate over key collection or value collection</a:t>
            </a:r>
          </a:p>
        </p:txBody>
      </p:sp>
      <p:sp>
        <p:nvSpPr>
          <p:cNvPr id="5" name="TextBox 3"/>
          <p:cNvSpPr txBox="1"/>
          <p:nvPr/>
        </p:nvSpPr>
        <p:spPr>
          <a:xfrm>
            <a:off x="685800" y="1976819"/>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Hashtable</a:t>
            </a:r>
            <a:r>
              <a:rPr lang="en-GB" sz="2000" b="0" dirty="0">
                <a:latin typeface="Lucida Sans Unicode" pitchFamily="34" charset="0"/>
                <a:cs typeface="Lucida Sans Unicode" pitchFamily="34" charset="0"/>
              </a:rPr>
              <a:t> ingredients = new </a:t>
            </a:r>
            <a:r>
              <a:rPr lang="en-GB" sz="2000" b="0" dirty="0" err="1">
                <a:latin typeface="Lucida Sans Unicode" pitchFamily="34" charset="0"/>
                <a:cs typeface="Lucida Sans Unicode" pitchFamily="34" charset="0"/>
              </a:rPr>
              <a:t>Hashtable</a:t>
            </a:r>
            <a:r>
              <a:rPr lang="en-GB" sz="2000" b="0" dirty="0">
                <a:latin typeface="Lucida Sans Unicode" pitchFamily="34" charset="0"/>
                <a:cs typeface="Lucida Sans Unicode" pitchFamily="34" charset="0"/>
              </a:rPr>
              <a:t>();</a:t>
            </a:r>
          </a:p>
          <a:p>
            <a:r>
              <a:rPr lang="en-GB" sz="2000" b="0" dirty="0" err="1">
                <a:latin typeface="Lucida Sans Unicode" pitchFamily="34" charset="0"/>
                <a:cs typeface="Lucida Sans Unicode" pitchFamily="34" charset="0"/>
              </a:rPr>
              <a:t>ingredients.Add</a:t>
            </a:r>
            <a:r>
              <a:rPr lang="en-GB" sz="2000" b="0" dirty="0">
                <a:latin typeface="Lucida Sans Unicode" pitchFamily="34" charset="0"/>
                <a:cs typeface="Lucida Sans Unicode" pitchFamily="34" charset="0"/>
              </a:rPr>
              <a:t>("Café Mocha", "Coffee, Milk, Chocolate");</a:t>
            </a:r>
          </a:p>
        </p:txBody>
      </p:sp>
      <p:sp>
        <p:nvSpPr>
          <p:cNvPr id="6" name="TextBox 4"/>
          <p:cNvSpPr txBox="1"/>
          <p:nvPr/>
        </p:nvSpPr>
        <p:spPr>
          <a:xfrm>
            <a:off x="685800" y="348609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string </a:t>
            </a:r>
            <a:r>
              <a:rPr lang="en-GB" sz="2000" b="0" dirty="0" err="1">
                <a:latin typeface="Lucida Sans Unicode" pitchFamily="34" charset="0"/>
                <a:cs typeface="Lucida Sans Unicode" pitchFamily="34" charset="0"/>
              </a:rPr>
              <a:t>recipeMocha</a:t>
            </a:r>
            <a:r>
              <a:rPr lang="en-GB" sz="2000" b="0" dirty="0">
                <a:latin typeface="Lucida Sans Unicode" pitchFamily="34" charset="0"/>
                <a:cs typeface="Lucida Sans Unicode" pitchFamily="34" charset="0"/>
              </a:rPr>
              <a:t> = ingredients["Café Mocha"];</a:t>
            </a:r>
          </a:p>
        </p:txBody>
      </p:sp>
      <p:sp>
        <p:nvSpPr>
          <p:cNvPr id="7" name="TextBox 5"/>
          <p:cNvSpPr txBox="1"/>
          <p:nvPr/>
        </p:nvSpPr>
        <p:spPr>
          <a:xfrm>
            <a:off x="685800" y="45720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foreach</a:t>
            </a:r>
            <a:r>
              <a:rPr lang="en-GB" sz="2000" b="0" dirty="0">
                <a:latin typeface="Lucida Sans Unicode" pitchFamily="34" charset="0"/>
                <a:cs typeface="Lucida Sans Unicode" pitchFamily="34" charset="0"/>
              </a:rPr>
              <a:t>(string key in </a:t>
            </a:r>
            <a:r>
              <a:rPr lang="en-GB" sz="2000" b="0" dirty="0" err="1">
                <a:latin typeface="Lucida Sans Unicode" pitchFamily="34" charset="0"/>
                <a:cs typeface="Lucida Sans Unicode" pitchFamily="34" charset="0"/>
              </a:rPr>
              <a:t>ingredients.Keys</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Console.WriteLine</a:t>
            </a:r>
            <a:r>
              <a:rPr lang="en-GB" sz="2000" b="0" dirty="0">
                <a:latin typeface="Lucida Sans Unicode" pitchFamily="34" charset="0"/>
                <a:cs typeface="Lucida Sans Unicode" pitchFamily="34" charset="0"/>
              </a:rPr>
              <a:t>(ingredients[key]);</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97593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a Collection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LINQ expressions to query collections</a:t>
            </a:r>
          </a:p>
          <a:p>
            <a:endParaRPr lang="en-US" dirty="0"/>
          </a:p>
          <a:p>
            <a:endParaRPr lang="en-US" dirty="0"/>
          </a:p>
          <a:p>
            <a:endParaRPr lang="en-US" dirty="0"/>
          </a:p>
          <a:p>
            <a:endParaRPr lang="en-US" dirty="0"/>
          </a:p>
          <a:p>
            <a:r>
              <a:rPr lang="en-US" dirty="0"/>
              <a:t>Use extensions methods to retrieve specific items from results</a:t>
            </a:r>
          </a:p>
          <a:p>
            <a:endParaRPr lang="en-US" dirty="0"/>
          </a:p>
        </p:txBody>
      </p:sp>
      <p:sp>
        <p:nvSpPr>
          <p:cNvPr id="5" name="TextBox 3"/>
          <p:cNvSpPr txBox="1"/>
          <p:nvPr/>
        </p:nvSpPr>
        <p:spPr>
          <a:xfrm>
            <a:off x="685800" y="1600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var</a:t>
            </a:r>
            <a:r>
              <a:rPr lang="en-GB" sz="2000" b="0" dirty="0">
                <a:latin typeface="Lucida Sans Unicode" pitchFamily="34" charset="0"/>
                <a:cs typeface="Lucida Sans Unicode" pitchFamily="34" charset="0"/>
              </a:rPr>
              <a:t> drinks =</a:t>
            </a:r>
          </a:p>
          <a:p>
            <a:r>
              <a:rPr lang="en-GB" sz="2000" b="0" dirty="0">
                <a:latin typeface="Lucida Sans Unicode" pitchFamily="34" charset="0"/>
                <a:cs typeface="Lucida Sans Unicode" pitchFamily="34" charset="0"/>
              </a:rPr>
              <a:t>   from string drink in </a:t>
            </a:r>
            <a:r>
              <a:rPr lang="en-GB" sz="2000" b="0" dirty="0" err="1">
                <a:latin typeface="Lucida Sans Unicode" pitchFamily="34" charset="0"/>
                <a:cs typeface="Lucida Sans Unicode" pitchFamily="34" charset="0"/>
              </a:rPr>
              <a:t>prices.Keys</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orderby</a:t>
            </a:r>
            <a:r>
              <a:rPr lang="en-GB" sz="2000" b="0" dirty="0">
                <a:latin typeface="Lucida Sans Unicode" pitchFamily="34" charset="0"/>
                <a:cs typeface="Lucida Sans Unicode" pitchFamily="34" charset="0"/>
              </a:rPr>
              <a:t> prices[drink] ascending</a:t>
            </a:r>
          </a:p>
          <a:p>
            <a:r>
              <a:rPr lang="en-GB" sz="2000" b="0" dirty="0">
                <a:latin typeface="Lucida Sans Unicode" pitchFamily="34" charset="0"/>
                <a:cs typeface="Lucida Sans Unicode" pitchFamily="34" charset="0"/>
              </a:rPr>
              <a:t>   select drink;</a:t>
            </a:r>
          </a:p>
        </p:txBody>
      </p:sp>
      <p:sp>
        <p:nvSpPr>
          <p:cNvPr id="6" name="TextBox 4"/>
          <p:cNvSpPr txBox="1"/>
          <p:nvPr/>
        </p:nvSpPr>
        <p:spPr>
          <a:xfrm>
            <a:off x="685800" y="4572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decimal </a:t>
            </a:r>
            <a:r>
              <a:rPr lang="en-GB" sz="2000" b="0" dirty="0" err="1">
                <a:latin typeface="Lucida Sans Unicode" pitchFamily="34" charset="0"/>
                <a:cs typeface="Lucida Sans Unicode" pitchFamily="34" charset="0"/>
              </a:rPr>
              <a:t>lowestPrice</a:t>
            </a:r>
            <a:r>
              <a:rPr lang="en-GB" sz="2000" b="0" dirty="0">
                <a:latin typeface="Lucida Sans Unicode" pitchFamily="34" charset="0"/>
                <a:cs typeface="Lucida Sans Unicode" pitchFamily="34" charset="0"/>
              </a:rPr>
              <a:t> = </a:t>
            </a:r>
            <a:r>
              <a:rPr lang="en-GB" sz="2000" b="0" dirty="0" err="1">
                <a:latin typeface="Lucida Sans Unicode" pitchFamily="34" charset="0"/>
                <a:cs typeface="Lucida Sans Unicode" pitchFamily="34" charset="0"/>
              </a:rPr>
              <a:t>drinks.FirstOrDefault</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decimal </a:t>
            </a:r>
            <a:r>
              <a:rPr lang="en-GB" sz="2000" b="0" dirty="0" err="1">
                <a:latin typeface="Lucida Sans Unicode" pitchFamily="34" charset="0"/>
                <a:cs typeface="Lucida Sans Unicode" pitchFamily="34" charset="0"/>
              </a:rPr>
              <a:t>highestPrice</a:t>
            </a:r>
            <a:r>
              <a:rPr lang="en-GB" sz="2000" b="0" dirty="0">
                <a:latin typeface="Lucida Sans Unicode" pitchFamily="34" charset="0"/>
                <a:cs typeface="Lucida Sans Unicode" pitchFamily="34" charset="0"/>
              </a:rPr>
              <a:t> = </a:t>
            </a:r>
            <a:r>
              <a:rPr lang="en-GB" sz="2000" b="0" dirty="0" err="1">
                <a:latin typeface="Lucida Sans Unicode" pitchFamily="34" charset="0"/>
                <a:cs typeface="Lucida Sans Unicode" pitchFamily="34" charset="0"/>
              </a:rPr>
              <a:t>drinks.Last</a:t>
            </a:r>
            <a:r>
              <a:rPr lang="en-GB" sz="2000" b="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4208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Handling Events</a:t>
            </a:r>
          </a:p>
        </p:txBody>
      </p:sp>
      <p:sp>
        <p:nvSpPr>
          <p:cNvPr id="3" name="Text Placeholder 2"/>
          <p:cNvSpPr>
            <a:spLocks noGrp="1"/>
          </p:cNvSpPr>
          <p:nvPr>
            <p:ph type="body" idx="1"/>
          </p:nvPr>
        </p:nvSpPr>
        <p:spPr/>
        <p:txBody>
          <a:bodyPr/>
          <a:lstStyle/>
          <a:p>
            <a:r>
              <a:rPr lang="en-US"/>
              <a:t>Creating Events and Delegates
Raising Events
Subscribing to Events
Demonstration: Working with Events in XAML
Demonstration: Writing Code for the Grades Prototype Application Lab</a:t>
            </a:r>
          </a:p>
        </p:txBody>
      </p:sp>
    </p:spTree>
    <p:extLst>
      <p:ext uri="{BB962C8B-B14F-4D97-AF65-F5344CB8AC3E}">
        <p14:creationId xmlns:p14="http://schemas.microsoft.com/office/powerpoint/2010/main" val="368844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Events and Delegates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delegate for the event</a:t>
            </a:r>
          </a:p>
          <a:p>
            <a:endParaRPr lang="en-US" dirty="0"/>
          </a:p>
          <a:p>
            <a:endParaRPr lang="en-US" dirty="0"/>
          </a:p>
          <a:p>
            <a:r>
              <a:rPr lang="en-US" dirty="0"/>
              <a:t>Create the event and specify the delegate</a:t>
            </a:r>
          </a:p>
          <a:p>
            <a:endParaRPr lang="en-US" dirty="0"/>
          </a:p>
          <a:p>
            <a:endParaRPr lang="en-US" dirty="0"/>
          </a:p>
          <a:p>
            <a:endParaRPr lang="en-US" dirty="0"/>
          </a:p>
        </p:txBody>
      </p:sp>
      <p:sp>
        <p:nvSpPr>
          <p:cNvPr id="5" name="TextBox 3"/>
          <p:cNvSpPr txBox="1"/>
          <p:nvPr/>
        </p:nvSpPr>
        <p:spPr>
          <a:xfrm>
            <a:off x="685800" y="16002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delegate void </a:t>
            </a:r>
            <a:r>
              <a:rPr lang="en-GB" sz="2000" b="0" dirty="0" err="1">
                <a:latin typeface="Lucida Sans Unicode" pitchFamily="34" charset="0"/>
                <a:cs typeface="Lucida Sans Unicode" pitchFamily="34" charset="0"/>
              </a:rPr>
              <a:t>OutOfBeansHandler</a:t>
            </a:r>
            <a:r>
              <a:rPr lang="en-GB" sz="2000" b="0" dirty="0">
                <a:latin typeface="Lucida Sans Unicode" pitchFamily="34" charset="0"/>
                <a:cs typeface="Lucida Sans Unicode" pitchFamily="34" charset="0"/>
              </a:rPr>
              <a:t>(Coffee </a:t>
            </a:r>
            <a:r>
              <a:rPr lang="en-GB" sz="2000" b="0" dirty="0" err="1">
                <a:latin typeface="Lucida Sans Unicode" pitchFamily="34" charset="0"/>
                <a:cs typeface="Lucida Sans Unicode" pitchFamily="34" charset="0"/>
              </a:rPr>
              <a:t>coffee</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EventArgs</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args</a:t>
            </a:r>
            <a:r>
              <a:rPr lang="en-GB" sz="2000" b="0" dirty="0">
                <a:latin typeface="Lucida Sans Unicode" pitchFamily="34" charset="0"/>
                <a:cs typeface="Lucida Sans Unicode" pitchFamily="34" charset="0"/>
              </a:rPr>
              <a:t>);</a:t>
            </a:r>
          </a:p>
        </p:txBody>
      </p:sp>
      <p:sp>
        <p:nvSpPr>
          <p:cNvPr id="6" name="TextBox 4"/>
          <p:cNvSpPr txBox="1"/>
          <p:nvPr/>
        </p:nvSpPr>
        <p:spPr>
          <a:xfrm>
            <a:off x="685800" y="3124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event </a:t>
            </a:r>
            <a:r>
              <a:rPr lang="en-GB" sz="2000" b="0" dirty="0" err="1">
                <a:latin typeface="Lucida Sans Unicode" pitchFamily="34" charset="0"/>
                <a:cs typeface="Lucida Sans Unicode" pitchFamily="34" charset="0"/>
              </a:rPr>
              <a:t>OutOfBeansHandler</a:t>
            </a:r>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OutOfBeans</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812446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Raising Events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Check whether the event is null</a:t>
            </a:r>
          </a:p>
          <a:p>
            <a:r>
              <a:rPr lang="en-US" dirty="0"/>
              <a:t>Raise the event by using method syntax</a:t>
            </a:r>
          </a:p>
          <a:p>
            <a:endParaRPr lang="en-US" dirty="0"/>
          </a:p>
          <a:p>
            <a:endParaRPr lang="en-US" dirty="0"/>
          </a:p>
          <a:p>
            <a:pPr marL="0" indent="0">
              <a:buNone/>
            </a:pPr>
            <a:endParaRPr lang="en-US" dirty="0"/>
          </a:p>
        </p:txBody>
      </p:sp>
      <p:sp>
        <p:nvSpPr>
          <p:cNvPr id="5" name="TextBox 5"/>
          <p:cNvSpPr txBox="1"/>
          <p:nvPr/>
        </p:nvSpPr>
        <p:spPr>
          <a:xfrm>
            <a:off x="609600" y="22098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if (</a:t>
            </a:r>
            <a:r>
              <a:rPr lang="en-GB" sz="2000" b="0" dirty="0" err="1">
                <a:latin typeface="Lucida Sans Unicode" pitchFamily="34" charset="0"/>
                <a:cs typeface="Lucida Sans Unicode" pitchFamily="34" charset="0"/>
              </a:rPr>
              <a:t>OutOfBeans</a:t>
            </a:r>
            <a:r>
              <a:rPr lang="en-GB" sz="2000" b="0" dirty="0">
                <a:latin typeface="Lucida Sans Unicode" pitchFamily="34" charset="0"/>
                <a:cs typeface="Lucida Sans Unicode" pitchFamily="34" charset="0"/>
              </a:rPr>
              <a:t> != null)</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err="1">
                <a:latin typeface="Lucida Sans Unicode" pitchFamily="34" charset="0"/>
                <a:cs typeface="Lucida Sans Unicode" pitchFamily="34" charset="0"/>
              </a:rPr>
              <a:t>OutOfBeans</a:t>
            </a:r>
            <a:r>
              <a:rPr lang="en-GB" sz="2000" b="0" dirty="0">
                <a:latin typeface="Lucida Sans Unicode" pitchFamily="34" charset="0"/>
                <a:cs typeface="Lucida Sans Unicode" pitchFamily="34" charset="0"/>
              </a:rPr>
              <a:t>(this, e);</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76516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Implementing Structs and Enums
Organizing Data into Collections
Handling Events</a:t>
            </a:r>
          </a:p>
        </p:txBody>
      </p:sp>
    </p:spTree>
    <p:extLst>
      <p:ext uri="{BB962C8B-B14F-4D97-AF65-F5344CB8AC3E}">
        <p14:creationId xmlns:p14="http://schemas.microsoft.com/office/powerpoint/2010/main" val="339492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Subscribing to Events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method that matches the delegate signature</a:t>
            </a:r>
          </a:p>
          <a:p>
            <a:endParaRPr lang="en-US" dirty="0"/>
          </a:p>
          <a:p>
            <a:endParaRPr lang="en-US" dirty="0"/>
          </a:p>
          <a:p>
            <a:pPr marL="0" indent="0">
              <a:buNone/>
            </a:pPr>
            <a:endParaRPr lang="en-US" dirty="0"/>
          </a:p>
          <a:p>
            <a:r>
              <a:rPr lang="en-US" dirty="0"/>
              <a:t>Subscribe to the event</a:t>
            </a:r>
          </a:p>
          <a:p>
            <a:pPr marL="0" indent="0">
              <a:buNone/>
            </a:pPr>
            <a:endParaRPr lang="en-US" dirty="0"/>
          </a:p>
          <a:p>
            <a:r>
              <a:rPr lang="en-US" dirty="0"/>
              <a:t>Unsubscribe from the event</a:t>
            </a:r>
          </a:p>
        </p:txBody>
      </p:sp>
      <p:sp>
        <p:nvSpPr>
          <p:cNvPr id="5" name="TextBox 3"/>
          <p:cNvSpPr txBox="1"/>
          <p:nvPr/>
        </p:nvSpPr>
        <p:spPr>
          <a:xfrm>
            <a:off x="685800" y="1981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void </a:t>
            </a:r>
            <a:r>
              <a:rPr lang="en-GB" sz="2000" b="0" dirty="0" err="1">
                <a:latin typeface="Lucida Sans Unicode" pitchFamily="34" charset="0"/>
                <a:cs typeface="Lucida Sans Unicode" pitchFamily="34" charset="0"/>
              </a:rPr>
              <a:t>HandleOutOfBeans</a:t>
            </a:r>
            <a:r>
              <a:rPr lang="en-GB" sz="2000" b="0" dirty="0">
                <a:latin typeface="Lucida Sans Unicode" pitchFamily="34" charset="0"/>
                <a:cs typeface="Lucida Sans Unicode" pitchFamily="34" charset="0"/>
              </a:rPr>
              <a:t>(Coffee c, </a:t>
            </a:r>
            <a:r>
              <a:rPr lang="en-GB" sz="2000" b="0" dirty="0" err="1">
                <a:latin typeface="Lucida Sans Unicode" pitchFamily="34" charset="0"/>
                <a:cs typeface="Lucida Sans Unicode" pitchFamily="34" charset="0"/>
              </a:rPr>
              <a:t>EventArgs</a:t>
            </a:r>
            <a:r>
              <a:rPr lang="en-GB" sz="2000" b="0" dirty="0">
                <a:latin typeface="Lucida Sans Unicode" pitchFamily="34" charset="0"/>
                <a:cs typeface="Lucida Sans Unicode" pitchFamily="34" charset="0"/>
              </a:rPr>
              <a:t> 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Do something useful here.</a:t>
            </a:r>
          </a:p>
          <a:p>
            <a:r>
              <a:rPr lang="en-GB" sz="2000" b="0" dirty="0">
                <a:latin typeface="Lucida Sans Unicode" pitchFamily="34" charset="0"/>
                <a:cs typeface="Lucida Sans Unicode" pitchFamily="34" charset="0"/>
              </a:rPr>
              <a:t>}</a:t>
            </a:r>
          </a:p>
        </p:txBody>
      </p:sp>
      <p:sp>
        <p:nvSpPr>
          <p:cNvPr id="6" name="TextBox 4"/>
          <p:cNvSpPr txBox="1"/>
          <p:nvPr/>
        </p:nvSpPr>
        <p:spPr>
          <a:xfrm>
            <a:off x="691738" y="40386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coffee1.OutOfBeans += </a:t>
            </a:r>
            <a:r>
              <a:rPr lang="en-GB" sz="2000" b="0" dirty="0" err="1">
                <a:latin typeface="Lucida Sans Unicode" pitchFamily="34" charset="0"/>
                <a:cs typeface="Lucida Sans Unicode" pitchFamily="34" charset="0"/>
              </a:rPr>
              <a:t>HandleOutOfBeans</a:t>
            </a:r>
            <a:r>
              <a:rPr lang="en-GB" sz="2000" b="0" dirty="0">
                <a:latin typeface="Lucida Sans Unicode" pitchFamily="34" charset="0"/>
                <a:cs typeface="Lucida Sans Unicode" pitchFamily="34" charset="0"/>
              </a:rPr>
              <a:t>;</a:t>
            </a:r>
          </a:p>
        </p:txBody>
      </p:sp>
      <p:sp>
        <p:nvSpPr>
          <p:cNvPr id="8" name="TextBox 4"/>
          <p:cNvSpPr txBox="1"/>
          <p:nvPr/>
        </p:nvSpPr>
        <p:spPr>
          <a:xfrm>
            <a:off x="691738" y="4953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coffee1.OutOfBeans += </a:t>
            </a:r>
            <a:r>
              <a:rPr lang="en-GB" sz="2000" b="0" dirty="0" err="1">
                <a:latin typeface="Lucida Sans Unicode" pitchFamily="34" charset="0"/>
                <a:cs typeface="Lucida Sans Unicode" pitchFamily="34" charset="0"/>
              </a:rPr>
              <a:t>HandleOutOfBeans</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49447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4672" y="-35380"/>
            <a:ext cx="7773988" cy="740664"/>
          </a:xfrm>
          <a:prstGeom prst="rect">
            <a:avLst/>
          </a:prstGeom>
        </p:spPr>
        <p:txBody>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kern="0" dirty="0" smtClean="0"/>
              <a:t>Demonstration: Writing Code for the Grades Prototype Application Lab</a:t>
            </a:r>
            <a:endParaRPr lang="en-US" kern="0" dirty="0"/>
          </a:p>
        </p:txBody>
      </p:sp>
      <p:sp>
        <p:nvSpPr>
          <p:cNvPr id="3"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an event handler for a button click event in XAML</a:t>
            </a:r>
          </a:p>
          <a:p>
            <a:r>
              <a:rPr lang="en-US" dirty="0"/>
              <a:t>Use the event handler to set the contents of a label</a:t>
            </a:r>
            <a:endParaRPr lang="en-US" dirty="0"/>
          </a:p>
        </p:txBody>
      </p:sp>
    </p:spTree>
    <p:extLst>
      <p:ext uri="{BB962C8B-B14F-4D97-AF65-F5344CB8AC3E}">
        <p14:creationId xmlns:p14="http://schemas.microsoft.com/office/powerpoint/2010/main" val="197125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4d7d87a-d4c4-4df1-b212-f0e73ff32d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Writing Code for the Grades Prototype Application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a:t>
            </a:r>
            <a:r>
              <a:rPr lang="en-US"/>
              <a:t>this module</a:t>
            </a:r>
            <a:endParaRPr lang="en-US" dirty="0"/>
          </a:p>
        </p:txBody>
      </p:sp>
    </p:spTree>
    <p:extLst>
      <p:ext uri="{BB962C8B-B14F-4D97-AF65-F5344CB8AC3E}">
        <p14:creationId xmlns:p14="http://schemas.microsoft.com/office/powerpoint/2010/main" val="2639589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7fbc654-c8f1-4b06-ab26-d61147f30a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Writing the Code for the Grades Prototype Application</a:t>
            </a:r>
          </a:p>
        </p:txBody>
      </p:sp>
      <p:sp>
        <p:nvSpPr>
          <p:cNvPr id="3" name="Text Placeholder 2"/>
          <p:cNvSpPr>
            <a:spLocks noGrp="1"/>
          </p:cNvSpPr>
          <p:nvPr>
            <p:ph type="body" idx="1"/>
          </p:nvPr>
        </p:nvSpPr>
        <p:spPr/>
        <p:txBody>
          <a:bodyPr/>
          <a:lstStyle/>
          <a:p>
            <a:r>
              <a:rPr lang="en-US"/>
              <a:t>Exercise 1: Adding Navigation Logic to the Grades Prototype Application
Exercise 2: Creating Data Types to Store User and Grade Information
Exercise 3: Displaying User and Grade Information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90 minutes</a:t>
            </a:r>
          </a:p>
        </p:txBody>
      </p:sp>
    </p:spTree>
    <p:extLst>
      <p:ext uri="{BB962C8B-B14F-4D97-AF65-F5344CB8AC3E}">
        <p14:creationId xmlns:p14="http://schemas.microsoft.com/office/powerpoint/2010/main" val="405021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87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Lab Scenario26994181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755422"/>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Calibri"/>
                <a:cs typeface="Segoe UI"/>
              </a:rPr>
              <a:t>The School of Fine Arts has decided that they want to extend their basic class enrollment application to enable teachers to record the grades that students in their class have achieved for each subject, and to allow students to view their own grades. This functionality necessitates implementing application log on functionality to authenticate the user and to determine whether the user is a teacher or a student.</a:t>
            </a:r>
            <a:endParaRPr lang="en-US" sz="2000" dirty="0">
              <a:effectLst/>
              <a:latin typeface="Segoe UI"/>
              <a:ea typeface="Calibri"/>
              <a:cs typeface="Times New Roman"/>
            </a:endParaRPr>
          </a:p>
          <a:p>
            <a:pPr lvl="0">
              <a:spcAft>
                <a:spcPts val="1000"/>
              </a:spcAft>
            </a:pPr>
            <a:r>
              <a:rPr lang="en-US" sz="2000" dirty="0">
                <a:effectLst/>
                <a:latin typeface="Segoe UI"/>
                <a:ea typeface="Calibri"/>
                <a:cs typeface="Segoe UI"/>
              </a:rPr>
              <a:t>You decide to start by developing parts of a prototype application to test proof of concept and to obtain client feedback before embarking on the </a:t>
            </a:r>
            <a:r>
              <a:rPr lang="en-US" sz="2000" dirty="0">
                <a:solidFill>
                  <a:srgbClr val="000000"/>
                </a:solidFill>
                <a:latin typeface="Segoe UI"/>
                <a:ea typeface="Calibri"/>
                <a:cs typeface="Segoe UI"/>
              </a:rPr>
              <a:t>final application. The prototype application will use basic WPF views rather than separate forms for the user interface. These views have already been designed and you must add the code to navigate among them.</a:t>
            </a:r>
            <a:endParaRPr lang="en-US" sz="2000" dirty="0">
              <a:solidFill>
                <a:srgbClr val="000000"/>
              </a:solidFill>
              <a:latin typeface="Segoe UI"/>
              <a:ea typeface="Calibri"/>
              <a:cs typeface="Times New Roman"/>
            </a:endParaRPr>
          </a:p>
          <a:p>
            <a:pPr lvl="0">
              <a:spcAft>
                <a:spcPts val="1000"/>
              </a:spcAft>
            </a:pPr>
            <a:r>
              <a:rPr lang="en-US" sz="2000" dirty="0">
                <a:solidFill>
                  <a:srgbClr val="000000"/>
                </a:solidFill>
                <a:latin typeface="Segoe UI"/>
                <a:ea typeface="Calibri"/>
                <a:cs typeface="Segoe UI"/>
              </a:rPr>
              <a:t>You also decide to begin by storing the user and grade information in basic </a:t>
            </a:r>
            <a:r>
              <a:rPr lang="en-US" sz="2000" dirty="0" err="1">
                <a:solidFill>
                  <a:srgbClr val="000000"/>
                </a:solidFill>
                <a:latin typeface="Segoe UI"/>
                <a:ea typeface="Calibri"/>
                <a:cs typeface="Segoe UI"/>
              </a:rPr>
              <a:t>structs</a:t>
            </a:r>
            <a:r>
              <a:rPr lang="en-US" sz="2000" dirty="0">
                <a:solidFill>
                  <a:srgbClr val="000000"/>
                </a:solidFill>
                <a:latin typeface="Segoe UI"/>
                <a:ea typeface="Calibri"/>
                <a:cs typeface="Segoe UI"/>
              </a:rPr>
              <a:t>, and to use a dummy data source in the application to test your log on functionality.</a:t>
            </a:r>
            <a:endParaRPr lang="en-US" sz="2000" dirty="0">
              <a:solidFill>
                <a:srgbClr val="000000"/>
              </a:solidFill>
              <a:latin typeface="Segoe UI"/>
              <a:ea typeface="Calibri"/>
              <a:cs typeface="Times New Roman"/>
            </a:endParaRPr>
          </a:p>
          <a:p>
            <a:pPr>
              <a:spcBef>
                <a:spcPts val="600"/>
              </a:spcBef>
              <a:spcAft>
                <a:spcPts val="1000"/>
              </a:spcAft>
            </a:pPr>
            <a:endParaRPr lang="en-US" dirty="0">
              <a:effectLst/>
              <a:latin typeface="Segoe UI"/>
              <a:ea typeface="Calibri"/>
              <a:cs typeface="Times New Roman"/>
            </a:endParaRPr>
          </a:p>
        </p:txBody>
      </p:sp>
    </p:spTree>
    <p:extLst>
      <p:ext uri="{BB962C8B-B14F-4D97-AF65-F5344CB8AC3E}">
        <p14:creationId xmlns:p14="http://schemas.microsoft.com/office/powerpoint/2010/main" val="153943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260761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808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789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Implementing Structs and Enums</a:t>
            </a:r>
          </a:p>
        </p:txBody>
      </p:sp>
      <p:sp>
        <p:nvSpPr>
          <p:cNvPr id="3" name="Text Placeholder 2"/>
          <p:cNvSpPr>
            <a:spLocks noGrp="1"/>
          </p:cNvSpPr>
          <p:nvPr>
            <p:ph type="body" idx="1"/>
          </p:nvPr>
        </p:nvSpPr>
        <p:spPr/>
        <p:txBody>
          <a:bodyPr/>
          <a:lstStyle/>
          <a:p>
            <a:r>
              <a:rPr lang="en-US"/>
              <a:t>Creating and Using Enums
Creating and Using Structs
Initializing Structs
Creating Properties
Creating Indexers
Demonstration: Creating and Using a Struct</a:t>
            </a:r>
          </a:p>
        </p:txBody>
      </p:sp>
    </p:spTree>
    <p:extLst>
      <p:ext uri="{BB962C8B-B14F-4D97-AF65-F5344CB8AC3E}">
        <p14:creationId xmlns:p14="http://schemas.microsoft.com/office/powerpoint/2010/main" val="4321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Using Enums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variables with a fixed set of possible values</a:t>
            </a:r>
          </a:p>
          <a:p>
            <a:endParaRPr lang="en-US" dirty="0"/>
          </a:p>
          <a:p>
            <a:endParaRPr lang="en-US" dirty="0"/>
          </a:p>
          <a:p>
            <a:r>
              <a:rPr lang="en-US" dirty="0"/>
              <a:t>Set instance to the member you want to use</a:t>
            </a:r>
          </a:p>
          <a:p>
            <a:endParaRPr lang="en-US" dirty="0"/>
          </a:p>
          <a:p>
            <a:endParaRPr lang="en-US" dirty="0"/>
          </a:p>
          <a:p>
            <a:r>
              <a:rPr lang="en-US" dirty="0"/>
              <a:t>Set </a:t>
            </a:r>
            <a:r>
              <a:rPr lang="en-US" dirty="0" err="1"/>
              <a:t>enum</a:t>
            </a:r>
            <a:r>
              <a:rPr lang="en-US" dirty="0"/>
              <a:t> variables by name or by value</a:t>
            </a:r>
          </a:p>
          <a:p>
            <a:pPr lvl="1"/>
            <a:endParaRPr lang="en-US" dirty="0"/>
          </a:p>
        </p:txBody>
      </p:sp>
      <p:sp>
        <p:nvSpPr>
          <p:cNvPr id="5" name="TextBox 3"/>
          <p:cNvSpPr txBox="1"/>
          <p:nvPr/>
        </p:nvSpPr>
        <p:spPr>
          <a:xfrm>
            <a:off x="685800" y="173349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err="1">
                <a:latin typeface="Lucida Sans Unicode" pitchFamily="34" charset="0"/>
                <a:cs typeface="Lucida Sans Unicode" pitchFamily="34" charset="0"/>
              </a:rPr>
              <a:t>enum</a:t>
            </a:r>
            <a:r>
              <a:rPr lang="en-GB" sz="2000" b="0" dirty="0">
                <a:latin typeface="Lucida Sans Unicode" pitchFamily="34" charset="0"/>
                <a:cs typeface="Lucida Sans Unicode" pitchFamily="34" charset="0"/>
              </a:rPr>
              <a:t> Day { Sunday, Monday, Tuesday, Wednesday, … };</a:t>
            </a:r>
          </a:p>
        </p:txBody>
      </p:sp>
      <p:sp>
        <p:nvSpPr>
          <p:cNvPr id="6" name="TextBox 4"/>
          <p:cNvSpPr txBox="1"/>
          <p:nvPr/>
        </p:nvSpPr>
        <p:spPr>
          <a:xfrm>
            <a:off x="659757" y="3200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Day </a:t>
            </a:r>
            <a:r>
              <a:rPr lang="en-GB" sz="2000" b="0" dirty="0" err="1">
                <a:latin typeface="Lucida Sans Unicode" pitchFamily="34" charset="0"/>
                <a:cs typeface="Lucida Sans Unicode" pitchFamily="34" charset="0"/>
              </a:rPr>
              <a:t>favoriteDay</a:t>
            </a:r>
            <a:r>
              <a:rPr lang="en-GB" sz="2000" b="0" dirty="0">
                <a:latin typeface="Lucida Sans Unicode" pitchFamily="34" charset="0"/>
                <a:cs typeface="Lucida Sans Unicode" pitchFamily="34" charset="0"/>
              </a:rPr>
              <a:t> = </a:t>
            </a:r>
            <a:r>
              <a:rPr lang="en-GB" sz="2000" b="0" dirty="0" err="1">
                <a:latin typeface="Lucida Sans Unicode" pitchFamily="34" charset="0"/>
                <a:cs typeface="Lucida Sans Unicode" pitchFamily="34" charset="0"/>
              </a:rPr>
              <a:t>Day.Friday</a:t>
            </a:r>
            <a:r>
              <a:rPr lang="en-GB" sz="2000" b="0" dirty="0">
                <a:latin typeface="Lucida Sans Unicode" pitchFamily="34" charset="0"/>
                <a:cs typeface="Lucida Sans Unicode" pitchFamily="34" charset="0"/>
              </a:rPr>
              <a:t>;</a:t>
            </a:r>
          </a:p>
        </p:txBody>
      </p:sp>
      <p:sp>
        <p:nvSpPr>
          <p:cNvPr id="7" name="TextBox 5"/>
          <p:cNvSpPr txBox="1"/>
          <p:nvPr/>
        </p:nvSpPr>
        <p:spPr>
          <a:xfrm>
            <a:off x="622139" y="4775537"/>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Day day1 = </a:t>
            </a:r>
            <a:r>
              <a:rPr lang="en-GB" sz="2000" b="0" dirty="0" err="1">
                <a:latin typeface="Lucida Sans Unicode" pitchFamily="34" charset="0"/>
                <a:cs typeface="Lucida Sans Unicode" pitchFamily="34" charset="0"/>
              </a:rPr>
              <a:t>Day.Friday</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is equivalent to</a:t>
            </a:r>
          </a:p>
          <a:p>
            <a:r>
              <a:rPr lang="en-GB" sz="2000" b="0" dirty="0">
                <a:latin typeface="Lucida Sans Unicode" pitchFamily="34" charset="0"/>
                <a:cs typeface="Lucida Sans Unicode" pitchFamily="34" charset="0"/>
              </a:rPr>
              <a:t>Day day1 = (Day)4;</a:t>
            </a:r>
          </a:p>
        </p:txBody>
      </p:sp>
    </p:spTree>
    <p:extLst>
      <p:ext uri="{BB962C8B-B14F-4D97-AF65-F5344CB8AC3E}">
        <p14:creationId xmlns:p14="http://schemas.microsoft.com/office/powerpoint/2010/main" val="68739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Using Structs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dirty="0" err="1"/>
              <a:t>structs</a:t>
            </a:r>
            <a:r>
              <a:rPr lang="en-US" dirty="0"/>
              <a:t> to create simple custom types:</a:t>
            </a:r>
          </a:p>
          <a:p>
            <a:pPr lvl="1"/>
            <a:r>
              <a:rPr lang="en-US" dirty="0"/>
              <a:t>Represent related data items as a single logical entity</a:t>
            </a:r>
          </a:p>
          <a:p>
            <a:pPr lvl="1"/>
            <a:r>
              <a:rPr lang="en-US" dirty="0"/>
              <a:t>Add fields, properties, methods, and events</a:t>
            </a:r>
          </a:p>
          <a:p>
            <a:endParaRPr lang="en-US" dirty="0"/>
          </a:p>
          <a:p>
            <a:r>
              <a:rPr lang="en-US" dirty="0"/>
              <a:t>Use the </a:t>
            </a:r>
            <a:r>
              <a:rPr lang="en-US" b="1" dirty="0" err="1"/>
              <a:t>struct</a:t>
            </a:r>
            <a:r>
              <a:rPr lang="en-US" b="1" dirty="0"/>
              <a:t> </a:t>
            </a:r>
            <a:r>
              <a:rPr lang="en-US" dirty="0"/>
              <a:t>keyword to create a </a:t>
            </a:r>
            <a:r>
              <a:rPr lang="en-US" dirty="0" err="1"/>
              <a:t>struct</a:t>
            </a:r>
            <a:endParaRPr lang="en-US" dirty="0"/>
          </a:p>
          <a:p>
            <a:endParaRPr lang="en-US" dirty="0"/>
          </a:p>
          <a:p>
            <a:endParaRPr lang="en-US" dirty="0"/>
          </a:p>
          <a:p>
            <a:r>
              <a:rPr lang="en-US" dirty="0"/>
              <a:t>Use the </a:t>
            </a:r>
            <a:r>
              <a:rPr lang="en-US" b="1" dirty="0"/>
              <a:t>new</a:t>
            </a:r>
            <a:r>
              <a:rPr lang="en-US" dirty="0"/>
              <a:t> keyword to instantiate a </a:t>
            </a:r>
            <a:r>
              <a:rPr lang="en-US" dirty="0" err="1"/>
              <a:t>struct</a:t>
            </a:r>
            <a:endParaRPr lang="en-US" dirty="0"/>
          </a:p>
          <a:p>
            <a:endParaRPr lang="en-US" dirty="0"/>
          </a:p>
        </p:txBody>
      </p:sp>
      <p:sp>
        <p:nvSpPr>
          <p:cNvPr id="5" name="TextBox 3"/>
          <p:cNvSpPr txBox="1"/>
          <p:nvPr/>
        </p:nvSpPr>
        <p:spPr>
          <a:xfrm>
            <a:off x="685800" y="3505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t>
            </a:r>
            <a:r>
              <a:rPr lang="en-GB" sz="2000" b="0" dirty="0" err="1">
                <a:latin typeface="Lucida Sans Unicode" pitchFamily="34" charset="0"/>
                <a:cs typeface="Lucida Sans Unicode" pitchFamily="34" charset="0"/>
              </a:rPr>
              <a:t>struct</a:t>
            </a:r>
            <a:r>
              <a:rPr lang="en-GB" sz="2000" b="0" dirty="0">
                <a:latin typeface="Lucida Sans Unicode" pitchFamily="34" charset="0"/>
                <a:cs typeface="Lucida Sans Unicode" pitchFamily="34" charset="0"/>
              </a:rPr>
              <a:t> Coffee { ... }</a:t>
            </a:r>
          </a:p>
        </p:txBody>
      </p:sp>
      <p:sp>
        <p:nvSpPr>
          <p:cNvPr id="6" name="TextBox 4"/>
          <p:cNvSpPr txBox="1"/>
          <p:nvPr/>
        </p:nvSpPr>
        <p:spPr>
          <a:xfrm>
            <a:off x="685800" y="5029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 coffee1 = new Coffee();</a:t>
            </a:r>
          </a:p>
        </p:txBody>
      </p:sp>
    </p:spTree>
    <p:extLst>
      <p:ext uri="{BB962C8B-B14F-4D97-AF65-F5344CB8AC3E}">
        <p14:creationId xmlns:p14="http://schemas.microsoft.com/office/powerpoint/2010/main" val="361120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Initializing Structs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constructors to initialize a </a:t>
            </a:r>
            <a:r>
              <a:rPr lang="en-US" dirty="0" err="1"/>
              <a:t>struct</a:t>
            </a:r>
            <a:endParaRPr lang="en-US" dirty="0"/>
          </a:p>
          <a:p>
            <a:endParaRPr lang="en-US" dirty="0"/>
          </a:p>
          <a:p>
            <a:endParaRPr lang="en-US" dirty="0"/>
          </a:p>
          <a:p>
            <a:endParaRPr lang="en-US" dirty="0"/>
          </a:p>
          <a:p>
            <a:endParaRPr lang="en-US" dirty="0"/>
          </a:p>
          <a:p>
            <a:r>
              <a:rPr lang="en-US" dirty="0"/>
              <a:t>Provide arguments when you instantiate the </a:t>
            </a:r>
            <a:r>
              <a:rPr lang="en-US" dirty="0" err="1"/>
              <a:t>struct</a:t>
            </a:r>
            <a:endParaRPr lang="en-US" dirty="0"/>
          </a:p>
          <a:p>
            <a:endParaRPr lang="en-US" dirty="0"/>
          </a:p>
          <a:p>
            <a:endParaRPr lang="en-US" dirty="0"/>
          </a:p>
          <a:p>
            <a:r>
              <a:rPr lang="en-US" dirty="0"/>
              <a:t>Add multiple constructors with different combinations of parameters</a:t>
            </a:r>
          </a:p>
        </p:txBody>
      </p:sp>
      <p:sp>
        <p:nvSpPr>
          <p:cNvPr id="5" name="TextBox 3"/>
          <p:cNvSpPr txBox="1"/>
          <p:nvPr/>
        </p:nvSpPr>
        <p:spPr>
          <a:xfrm>
            <a:off x="685800" y="1676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t>
            </a:r>
            <a:r>
              <a:rPr lang="en-GB" sz="2000" b="0" dirty="0" err="1">
                <a:latin typeface="Lucida Sans Unicode" pitchFamily="34" charset="0"/>
                <a:cs typeface="Lucida Sans Unicode" pitchFamily="34" charset="0"/>
              </a:rPr>
              <a:t>struct</a:t>
            </a:r>
            <a:r>
              <a:rPr lang="en-GB" sz="2000" b="0" dirty="0">
                <a:latin typeface="Lucida Sans Unicode" pitchFamily="34" charset="0"/>
                <a:cs typeface="Lucida Sans Unicode" pitchFamily="34" charset="0"/>
              </a:rPr>
              <a:t> Coffee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public Coffee(</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strength, string bean, string origin)</a:t>
            </a:r>
          </a:p>
          <a:p>
            <a:r>
              <a:rPr lang="en-GB" sz="2000" b="0" dirty="0">
                <a:latin typeface="Lucida Sans Unicode" pitchFamily="34" charset="0"/>
                <a:cs typeface="Lucida Sans Unicode" pitchFamily="34" charset="0"/>
              </a:rPr>
              <a:t>   { ... }</a:t>
            </a:r>
          </a:p>
          <a:p>
            <a:r>
              <a:rPr lang="en-GB" sz="2000" b="0" dirty="0">
                <a:latin typeface="Lucida Sans Unicode" pitchFamily="34" charset="0"/>
                <a:cs typeface="Lucida Sans Unicode" pitchFamily="34" charset="0"/>
              </a:rPr>
              <a:t>}</a:t>
            </a:r>
          </a:p>
        </p:txBody>
      </p:sp>
      <p:sp>
        <p:nvSpPr>
          <p:cNvPr id="6" name="TextBox 4"/>
          <p:cNvSpPr txBox="1"/>
          <p:nvPr/>
        </p:nvSpPr>
        <p:spPr>
          <a:xfrm>
            <a:off x="685800" y="41148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Coffee coffee1 = new Coffee(4, "Arabica", "Columbia");</a:t>
            </a:r>
          </a:p>
        </p:txBody>
      </p:sp>
    </p:spTree>
    <p:extLst>
      <p:ext uri="{BB962C8B-B14F-4D97-AF65-F5344CB8AC3E}">
        <p14:creationId xmlns:p14="http://schemas.microsoft.com/office/powerpoint/2010/main" val="371734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0a5258f-ec0a-4b5f-aaff-ae69b71c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Properties use get and set </a:t>
            </a:r>
            <a:r>
              <a:rPr lang="en-US" dirty="0" err="1"/>
              <a:t>accessors</a:t>
            </a:r>
            <a:r>
              <a:rPr lang="en-US" dirty="0"/>
              <a:t> to control access to private fields</a:t>
            </a:r>
          </a:p>
          <a:p>
            <a:endParaRPr lang="en-US" dirty="0"/>
          </a:p>
          <a:p>
            <a:endParaRPr lang="en-US" dirty="0"/>
          </a:p>
          <a:p>
            <a:endParaRPr lang="en-US" dirty="0"/>
          </a:p>
          <a:p>
            <a:pPr marL="0" indent="0">
              <a:buNone/>
            </a:pPr>
            <a:endParaRPr lang="en-US" dirty="0"/>
          </a:p>
          <a:p>
            <a:r>
              <a:rPr lang="en-US" dirty="0"/>
              <a:t>Properties enable you to:</a:t>
            </a:r>
          </a:p>
          <a:p>
            <a:pPr lvl="1"/>
            <a:r>
              <a:rPr lang="en-US" dirty="0"/>
              <a:t>Control access to private fields</a:t>
            </a:r>
          </a:p>
          <a:p>
            <a:pPr lvl="1"/>
            <a:r>
              <a:rPr lang="en-US" dirty="0"/>
              <a:t>Change </a:t>
            </a:r>
            <a:r>
              <a:rPr lang="en-US" dirty="0" err="1"/>
              <a:t>accessor</a:t>
            </a:r>
            <a:r>
              <a:rPr lang="en-US" dirty="0"/>
              <a:t> implementations without affecting clients</a:t>
            </a:r>
          </a:p>
          <a:p>
            <a:pPr lvl="1"/>
            <a:r>
              <a:rPr lang="en-US" dirty="0"/>
              <a:t>Data-bind controls to property values</a:t>
            </a:r>
          </a:p>
        </p:txBody>
      </p:sp>
      <p:sp>
        <p:nvSpPr>
          <p:cNvPr id="5" name="TextBox 3"/>
          <p:cNvSpPr txBox="1"/>
          <p:nvPr/>
        </p:nvSpPr>
        <p:spPr>
          <a:xfrm>
            <a:off x="685800" y="1981200"/>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strength;</a:t>
            </a:r>
          </a:p>
          <a:p>
            <a:r>
              <a:rPr lang="en-GB" sz="2000" b="0" dirty="0">
                <a:latin typeface="Lucida Sans Unicode" pitchFamily="34" charset="0"/>
                <a:cs typeface="Lucida Sans Unicode" pitchFamily="34" charset="0"/>
              </a:rPr>
              <a:t>public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Strength</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get { return strength; }</a:t>
            </a:r>
          </a:p>
          <a:p>
            <a:r>
              <a:rPr lang="en-GB" sz="2000" b="0" dirty="0">
                <a:latin typeface="Lucida Sans Unicode" pitchFamily="34" charset="0"/>
                <a:cs typeface="Lucida Sans Unicode" pitchFamily="34" charset="0"/>
              </a:rPr>
              <a:t>   set { strength = value;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91760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b5f28f2-5e90-4b6d-a1bb-aff06d8809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Indexers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this</a:t>
            </a:r>
            <a:r>
              <a:rPr lang="en-US" dirty="0"/>
              <a:t> keyword to declare an indexer</a:t>
            </a:r>
          </a:p>
          <a:p>
            <a:r>
              <a:rPr lang="en-US" dirty="0"/>
              <a:t>Use </a:t>
            </a:r>
            <a:r>
              <a:rPr lang="en-US" b="1" dirty="0"/>
              <a:t>get </a:t>
            </a:r>
            <a:r>
              <a:rPr lang="en-US" dirty="0"/>
              <a:t>and </a:t>
            </a:r>
            <a:r>
              <a:rPr lang="en-US" b="1" dirty="0"/>
              <a:t>set </a:t>
            </a:r>
            <a:r>
              <a:rPr lang="en-US" dirty="0" err="1"/>
              <a:t>accessors</a:t>
            </a:r>
            <a:r>
              <a:rPr lang="en-US" dirty="0"/>
              <a:t> to provide access to the collection</a:t>
            </a:r>
          </a:p>
          <a:p>
            <a:endParaRPr lang="en-US" dirty="0"/>
          </a:p>
          <a:p>
            <a:endParaRPr lang="en-US" dirty="0"/>
          </a:p>
          <a:p>
            <a:endParaRPr lang="en-US" dirty="0"/>
          </a:p>
          <a:p>
            <a:endParaRPr lang="en-US" dirty="0"/>
          </a:p>
          <a:p>
            <a:r>
              <a:rPr lang="en-US" dirty="0"/>
              <a:t>Use the instance name to interact with </a:t>
            </a:r>
            <a:r>
              <a:rPr lang="en-US"/>
              <a:t>the indexer</a:t>
            </a:r>
            <a:endParaRPr lang="en-US" dirty="0"/>
          </a:p>
          <a:p>
            <a:endParaRPr lang="en-US" dirty="0"/>
          </a:p>
        </p:txBody>
      </p:sp>
      <p:sp>
        <p:nvSpPr>
          <p:cNvPr id="5" name="TextBox 3"/>
          <p:cNvSpPr txBox="1"/>
          <p:nvPr/>
        </p:nvSpPr>
        <p:spPr>
          <a:xfrm>
            <a:off x="685800" y="2604463"/>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this[</a:t>
            </a:r>
            <a:r>
              <a:rPr lang="en-GB" sz="2000" b="0" dirty="0" err="1">
                <a:latin typeface="Lucida Sans Unicode" pitchFamily="34" charset="0"/>
                <a:cs typeface="Lucida Sans Unicode" pitchFamily="34" charset="0"/>
              </a:rPr>
              <a:t>int</a:t>
            </a:r>
            <a:r>
              <a:rPr lang="en-GB" sz="2000" b="0" dirty="0">
                <a:latin typeface="Lucida Sans Unicode" pitchFamily="34" charset="0"/>
                <a:cs typeface="Lucida Sans Unicode" pitchFamily="34" charset="0"/>
              </a:rPr>
              <a:t> index]</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get { return </a:t>
            </a:r>
            <a:r>
              <a:rPr lang="en-GB" sz="2000" b="0" dirty="0" err="1">
                <a:latin typeface="Lucida Sans Unicode" pitchFamily="34" charset="0"/>
                <a:cs typeface="Lucida Sans Unicode" pitchFamily="34" charset="0"/>
              </a:rPr>
              <a:t>this.beverages</a:t>
            </a:r>
            <a:r>
              <a:rPr lang="en-GB" sz="2000" b="0" dirty="0">
                <a:latin typeface="Lucida Sans Unicode" pitchFamily="34" charset="0"/>
                <a:cs typeface="Lucida Sans Unicode" pitchFamily="34" charset="0"/>
              </a:rPr>
              <a:t>[index]; }</a:t>
            </a:r>
          </a:p>
          <a:p>
            <a:r>
              <a:rPr lang="en-GB" sz="2000" b="0" dirty="0">
                <a:latin typeface="Lucida Sans Unicode" pitchFamily="34" charset="0"/>
                <a:cs typeface="Lucida Sans Unicode" pitchFamily="34" charset="0"/>
              </a:rPr>
              <a:t>   set { </a:t>
            </a:r>
            <a:r>
              <a:rPr lang="en-GB" sz="2000" b="0" dirty="0" err="1">
                <a:latin typeface="Lucida Sans Unicode" pitchFamily="34" charset="0"/>
                <a:cs typeface="Lucida Sans Unicode" pitchFamily="34" charset="0"/>
              </a:rPr>
              <a:t>this.beverages</a:t>
            </a:r>
            <a:r>
              <a:rPr lang="en-GB" sz="2000" b="0" dirty="0">
                <a:latin typeface="Lucida Sans Unicode" pitchFamily="34" charset="0"/>
                <a:cs typeface="Lucida Sans Unicode" pitchFamily="34" charset="0"/>
              </a:rPr>
              <a:t>[index] = value; }</a:t>
            </a:r>
          </a:p>
          <a:p>
            <a:r>
              <a:rPr lang="en-GB" sz="2000" b="0" dirty="0">
                <a:latin typeface="Lucida Sans Unicode" pitchFamily="34" charset="0"/>
                <a:cs typeface="Lucida Sans Unicode" pitchFamily="34" charset="0"/>
              </a:rPr>
              <a:t>}</a:t>
            </a:r>
          </a:p>
        </p:txBody>
      </p:sp>
      <p:sp>
        <p:nvSpPr>
          <p:cNvPr id="6" name="TextBox 4"/>
          <p:cNvSpPr txBox="1"/>
          <p:nvPr/>
        </p:nvSpPr>
        <p:spPr>
          <a:xfrm>
            <a:off x="685800" y="51054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Menu </a:t>
            </a:r>
            <a:r>
              <a:rPr lang="en-GB" sz="2000" b="0" dirty="0" err="1">
                <a:latin typeface="Lucida Sans Unicode" pitchFamily="34" charset="0"/>
                <a:cs typeface="Lucida Sans Unicode" pitchFamily="34" charset="0"/>
              </a:rPr>
              <a:t>myMenu</a:t>
            </a:r>
            <a:r>
              <a:rPr lang="en-GB" sz="2000" b="0" dirty="0">
                <a:latin typeface="Lucida Sans Unicode" pitchFamily="34" charset="0"/>
                <a:cs typeface="Lucida Sans Unicode" pitchFamily="34" charset="0"/>
              </a:rPr>
              <a:t> = new Menu();</a:t>
            </a:r>
          </a:p>
          <a:p>
            <a:r>
              <a:rPr lang="en-GB" sz="2000" b="0" dirty="0">
                <a:latin typeface="Lucida Sans Unicode" pitchFamily="34" charset="0"/>
                <a:cs typeface="Lucida Sans Unicode" pitchFamily="34" charset="0"/>
              </a:rPr>
              <a:t>string </a:t>
            </a:r>
            <a:r>
              <a:rPr lang="en-GB" sz="2000" b="0" dirty="0" err="1">
                <a:latin typeface="Lucida Sans Unicode" pitchFamily="34" charset="0"/>
                <a:cs typeface="Lucida Sans Unicode" pitchFamily="34" charset="0"/>
              </a:rPr>
              <a:t>firstDrink</a:t>
            </a:r>
            <a:r>
              <a:rPr lang="en-GB" sz="2000" b="0" dirty="0">
                <a:latin typeface="Lucida Sans Unicode" pitchFamily="34" charset="0"/>
                <a:cs typeface="Lucida Sans Unicode" pitchFamily="34" charset="0"/>
              </a:rPr>
              <a:t> = </a:t>
            </a:r>
            <a:r>
              <a:rPr lang="en-GB" sz="2000" b="0" dirty="0" err="1">
                <a:latin typeface="Lucida Sans Unicode" pitchFamily="34" charset="0"/>
                <a:cs typeface="Lucida Sans Unicode" pitchFamily="34" charset="0"/>
              </a:rPr>
              <a:t>myMenu</a:t>
            </a:r>
            <a:r>
              <a:rPr lang="en-GB" sz="2000" b="0" dirty="0">
                <a:latin typeface="Lucida Sans Unicode" pitchFamily="34" charset="0"/>
                <a:cs typeface="Lucida Sans Unicode" pitchFamily="34" charset="0"/>
              </a:rPr>
              <a:t>[0];</a:t>
            </a:r>
          </a:p>
        </p:txBody>
      </p:sp>
    </p:spTree>
    <p:extLst>
      <p:ext uri="{BB962C8B-B14F-4D97-AF65-F5344CB8AC3E}">
        <p14:creationId xmlns:p14="http://schemas.microsoft.com/office/powerpoint/2010/main" val="235070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0c62bdf-573f-40e2-8670-b6dac5d05d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and Using a Struct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 custom </a:t>
            </a:r>
            <a:r>
              <a:rPr lang="en-US" dirty="0" err="1"/>
              <a:t>struct</a:t>
            </a:r>
            <a:endParaRPr lang="en-US" dirty="0"/>
          </a:p>
          <a:p>
            <a:r>
              <a:rPr lang="en-US" dirty="0"/>
              <a:t>Add properties to a custom </a:t>
            </a:r>
            <a:r>
              <a:rPr lang="en-US" dirty="0" err="1"/>
              <a:t>struct</a:t>
            </a:r>
            <a:endParaRPr lang="en-US" dirty="0"/>
          </a:p>
          <a:p>
            <a:r>
              <a:rPr lang="en-US" dirty="0"/>
              <a:t>Use a custom </a:t>
            </a:r>
            <a:r>
              <a:rPr lang="en-US" dirty="0" err="1"/>
              <a:t>struct</a:t>
            </a:r>
            <a:r>
              <a:rPr lang="en-US" dirty="0"/>
              <a:t> in the same way that you would use a standard .NET Framework type</a:t>
            </a:r>
          </a:p>
          <a:p>
            <a:endParaRPr lang="en-US" dirty="0"/>
          </a:p>
        </p:txBody>
      </p:sp>
    </p:spTree>
    <p:extLst>
      <p:ext uri="{BB962C8B-B14F-4D97-AF65-F5344CB8AC3E}">
        <p14:creationId xmlns:p14="http://schemas.microsoft.com/office/powerpoint/2010/main" val="8649010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113</TotalTime>
  <Words>3519</Words>
  <Application>Microsoft Office PowerPoint</Application>
  <PresentationFormat>On-screen Show (4:3)</PresentationFormat>
  <Paragraphs>395</Paragraphs>
  <Slides>28</Slides>
  <Notes>28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Verdana</vt:lpstr>
      <vt:lpstr>Times New Roman</vt:lpstr>
      <vt:lpstr>Calibri</vt:lpstr>
      <vt:lpstr>Segoe UI</vt:lpstr>
      <vt:lpstr>Symbol</vt:lpstr>
      <vt:lpstr>Lucida Sans Unicode</vt:lpstr>
      <vt:lpstr>Wingdings</vt:lpstr>
      <vt:lpstr>NG_MOC_Core_ModuleNew2</vt:lpstr>
      <vt:lpstr>Module 3</vt:lpstr>
      <vt:lpstr>Module Overview</vt:lpstr>
      <vt:lpstr>Lesson 1: Implementing Structs and Enums</vt:lpstr>
      <vt:lpstr>Creating and Using Enums</vt:lpstr>
      <vt:lpstr>Creating and Using Structs</vt:lpstr>
      <vt:lpstr>Initializing Structs</vt:lpstr>
      <vt:lpstr>Creating Properties</vt:lpstr>
      <vt:lpstr>Creating Indexers</vt:lpstr>
      <vt:lpstr>Demonstration: Creating and Using a Struct</vt:lpstr>
      <vt:lpstr>Lesson 2: Organizing Data into Collections</vt:lpstr>
      <vt:lpstr>Choosing Collections</vt:lpstr>
      <vt:lpstr>Standard Collection Classes</vt:lpstr>
      <vt:lpstr>Specialized Collection Classes</vt:lpstr>
      <vt:lpstr>Using List Collections</vt:lpstr>
      <vt:lpstr>Using Dictionary Collections</vt:lpstr>
      <vt:lpstr>Querying a Collection</vt:lpstr>
      <vt:lpstr>Lesson 3: Handling Events</vt:lpstr>
      <vt:lpstr>Creating Events and Delegates</vt:lpstr>
      <vt:lpstr>Raising Events</vt:lpstr>
      <vt:lpstr>Subscribing to Events</vt:lpstr>
      <vt:lpstr>PowerPoint Presentation</vt:lpstr>
      <vt:lpstr>Demonstration: Writing Code for the Grades Prototype Application Lab</vt:lpstr>
      <vt:lpstr>Lab: Writing the Code for the Grades Prototype Application</vt:lpstr>
      <vt:lpstr>PowerPoint Presentation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Manasa</dc:creator>
  <cp:lastModifiedBy>Manasa</cp:lastModifiedBy>
  <cp:revision>19</cp:revision>
  <dcterms:created xsi:type="dcterms:W3CDTF">2018-06-29T07:19:32Z</dcterms:created>
  <dcterms:modified xsi:type="dcterms:W3CDTF">2018-07-04T10:39:53Z</dcterms:modified>
</cp:coreProperties>
</file>