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6" r:id="rId29"/>
    <p:sldId id="283" r:id="rId30"/>
    <p:sldId id="285" r:id="rId31"/>
    <p:sldId id="287" r:id="rId32"/>
    <p:sldId id="288" r:id="rId33"/>
  </p:sldIdLst>
  <p:sldSz cx="9144000" cy="6858000" type="screen4x3"/>
  <p:notesSz cx="6858000" cy="9144000"/>
  <p:embeddedFontLst>
    <p:embeddedFont>
      <p:font typeface="Verdana" panose="020B0604030504040204" pitchFamily="3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Segoe UI" panose="020B0502040204020203" pitchFamily="34" charset="0"/>
      <p:regular r:id="rId43"/>
      <p:bold r:id="rId44"/>
      <p:italic r:id="rId45"/>
      <p:boldItalic r:id="rId46"/>
    </p:embeddedFont>
    <p:embeddedFont>
      <p:font typeface="Lucida Sans Unicode" panose="020B0602030504020204" pitchFamily="34" charset="0"/>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5538" autoAdjust="0"/>
    <p:restoredTop sz="94660"/>
  </p:normalViewPr>
  <p:slideViewPr>
    <p:cSldViewPr>
      <p:cViewPr varScale="1">
        <p:scale>
          <a:sx n="117" d="100"/>
          <a:sy n="117" d="100"/>
        </p:scale>
        <p:origin x="-2334" y="-10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4FA2ED-A5CF-420B-9BDF-95AA9C5CBCE9}" type="doc">
      <dgm:prSet loTypeId="urn:microsoft.com/office/officeart/2005/8/layout/vList5" loCatId="list" qsTypeId="urn:microsoft.com/office/officeart/2005/8/quickstyle/simple4" qsCatId="simple" csTypeId="urn:microsoft.com/office/officeart/2005/8/colors/accent2_3" csCatId="accent2" phldr="1"/>
      <dgm:spPr/>
      <dgm:t>
        <a:bodyPr/>
        <a:lstStyle/>
        <a:p>
          <a:endParaRPr lang="en-GB"/>
        </a:p>
      </dgm:t>
    </dgm:pt>
    <dgm:pt modelId="{486A5013-BDB3-4B5F-9052-7C2CF638FFC3}">
      <dgm:prSet phldrT="[Text]"/>
      <dgm:spPr/>
      <dgm:t>
        <a:bodyPr/>
        <a:lstStyle/>
        <a:p>
          <a:r>
            <a:rPr lang="en-GB" dirty="0">
              <a:latin typeface="Segoe UI" panose="020B0502040204020203" pitchFamily="34" charset="0"/>
              <a:cs typeface="Segoe UI" panose="020B0502040204020203" pitchFamily="34" charset="0"/>
            </a:rPr>
            <a:t>Arrange</a:t>
          </a:r>
        </a:p>
      </dgm:t>
    </dgm:pt>
    <dgm:pt modelId="{205BF7E0-B011-44C8-A1AD-89FFF6CCCD87}" type="parTrans" cxnId="{E142E114-BF92-49C5-BCE4-D2AD88C61035}">
      <dgm:prSet/>
      <dgm:spPr/>
      <dgm:t>
        <a:bodyPr/>
        <a:lstStyle/>
        <a:p>
          <a:endParaRPr lang="en-GB"/>
        </a:p>
      </dgm:t>
    </dgm:pt>
    <dgm:pt modelId="{FCCFEFA7-B580-42C6-B6A6-120F651AE9ED}" type="sibTrans" cxnId="{E142E114-BF92-49C5-BCE4-D2AD88C61035}">
      <dgm:prSet/>
      <dgm:spPr/>
      <dgm:t>
        <a:bodyPr/>
        <a:lstStyle/>
        <a:p>
          <a:endParaRPr lang="en-GB"/>
        </a:p>
      </dgm:t>
    </dgm:pt>
    <dgm:pt modelId="{481E5D5B-ED7F-4117-99A4-52D2D71A4BF2}">
      <dgm:prSet phldrT="[Text]"/>
      <dgm:spPr/>
      <dgm:t>
        <a:bodyPr/>
        <a:lstStyle/>
        <a:p>
          <a:pPr>
            <a:buClr>
              <a:srgbClr val="0070C0"/>
            </a:buClr>
          </a:pPr>
          <a:r>
            <a:rPr lang="en-GB" dirty="0">
              <a:latin typeface="Segoe UI" panose="020B0502040204020203" pitchFamily="34" charset="0"/>
              <a:cs typeface="Segoe UI" panose="020B0502040204020203" pitchFamily="34" charset="0"/>
            </a:rPr>
            <a:t>Create the conditions for the test</a:t>
          </a:r>
        </a:p>
      </dgm:t>
    </dgm:pt>
    <dgm:pt modelId="{56AC7703-59E5-42B7-B517-71FD0F21381D}" type="parTrans" cxnId="{2AB830FD-A681-4464-BFB4-52927E3ADF21}">
      <dgm:prSet/>
      <dgm:spPr/>
      <dgm:t>
        <a:bodyPr/>
        <a:lstStyle/>
        <a:p>
          <a:endParaRPr lang="en-GB"/>
        </a:p>
      </dgm:t>
    </dgm:pt>
    <dgm:pt modelId="{F3A8940E-C2F3-49F0-98ED-B5AF3799715E}" type="sibTrans" cxnId="{2AB830FD-A681-4464-BFB4-52927E3ADF21}">
      <dgm:prSet/>
      <dgm:spPr/>
      <dgm:t>
        <a:bodyPr/>
        <a:lstStyle/>
        <a:p>
          <a:endParaRPr lang="en-GB"/>
        </a:p>
      </dgm:t>
    </dgm:pt>
    <dgm:pt modelId="{E27970DE-DC06-4352-9FE3-3FAC64CE433A}">
      <dgm:prSet phldrT="[Text]"/>
      <dgm:spPr/>
      <dgm:t>
        <a:bodyPr/>
        <a:lstStyle/>
        <a:p>
          <a:pPr>
            <a:buClr>
              <a:srgbClr val="0070C0"/>
            </a:buClr>
          </a:pPr>
          <a:r>
            <a:rPr lang="en-GB" dirty="0">
              <a:latin typeface="Segoe UI" panose="020B0502040204020203" pitchFamily="34" charset="0"/>
              <a:cs typeface="Segoe UI" panose="020B0502040204020203" pitchFamily="34" charset="0"/>
            </a:rPr>
            <a:t>Configure any input values required</a:t>
          </a:r>
        </a:p>
      </dgm:t>
    </dgm:pt>
    <dgm:pt modelId="{4FA4FCE6-536C-4083-B8E1-7F29ECA4931C}" type="parTrans" cxnId="{A06A65C3-E56B-463A-9DC5-3F5688124ED9}">
      <dgm:prSet/>
      <dgm:spPr/>
      <dgm:t>
        <a:bodyPr/>
        <a:lstStyle/>
        <a:p>
          <a:endParaRPr lang="en-GB"/>
        </a:p>
      </dgm:t>
    </dgm:pt>
    <dgm:pt modelId="{40E1F665-5AF0-45C0-AF48-42E4707E0520}" type="sibTrans" cxnId="{A06A65C3-E56B-463A-9DC5-3F5688124ED9}">
      <dgm:prSet/>
      <dgm:spPr/>
      <dgm:t>
        <a:bodyPr/>
        <a:lstStyle/>
        <a:p>
          <a:endParaRPr lang="en-GB"/>
        </a:p>
      </dgm:t>
    </dgm:pt>
    <dgm:pt modelId="{6B642CFC-3CBC-4717-81EF-9DE5F0B47B0C}">
      <dgm:prSet phldrT="[Text]"/>
      <dgm:spPr/>
      <dgm:t>
        <a:bodyPr/>
        <a:lstStyle/>
        <a:p>
          <a:r>
            <a:rPr lang="en-GB" dirty="0">
              <a:latin typeface="Segoe UI" panose="020B0502040204020203" pitchFamily="34" charset="0"/>
              <a:cs typeface="Segoe UI" panose="020B0502040204020203" pitchFamily="34" charset="0"/>
            </a:rPr>
            <a:t>Act</a:t>
          </a:r>
        </a:p>
      </dgm:t>
    </dgm:pt>
    <dgm:pt modelId="{0A8692EB-4C7D-4C07-ADB5-DCB81BE01627}" type="parTrans" cxnId="{8B13BE4E-F88D-4952-93CF-9FF7715FDFDA}">
      <dgm:prSet/>
      <dgm:spPr/>
      <dgm:t>
        <a:bodyPr/>
        <a:lstStyle/>
        <a:p>
          <a:endParaRPr lang="en-GB"/>
        </a:p>
      </dgm:t>
    </dgm:pt>
    <dgm:pt modelId="{F1C238A1-38FF-4256-A419-9C63C9A36F41}" type="sibTrans" cxnId="{8B13BE4E-F88D-4952-93CF-9FF7715FDFDA}">
      <dgm:prSet/>
      <dgm:spPr/>
      <dgm:t>
        <a:bodyPr/>
        <a:lstStyle/>
        <a:p>
          <a:endParaRPr lang="en-GB"/>
        </a:p>
      </dgm:t>
    </dgm:pt>
    <dgm:pt modelId="{ACB08A19-A39B-4CE8-A032-2D2E0A7DF60F}">
      <dgm:prSet phldrT="[Text]"/>
      <dgm:spPr/>
      <dgm:t>
        <a:bodyPr/>
        <a:lstStyle/>
        <a:p>
          <a:pPr>
            <a:buClr>
              <a:srgbClr val="0070C0"/>
            </a:buClr>
          </a:pPr>
          <a:r>
            <a:rPr lang="en-GB" dirty="0">
              <a:latin typeface="Segoe UI" panose="020B0502040204020203" pitchFamily="34" charset="0"/>
              <a:cs typeface="Segoe UI" panose="020B0502040204020203" pitchFamily="34" charset="0"/>
            </a:rPr>
            <a:t>Invoke the action that you want to test</a:t>
          </a:r>
        </a:p>
      </dgm:t>
    </dgm:pt>
    <dgm:pt modelId="{1D785AA9-7D8E-458B-A953-10CEC6C3D73F}" type="parTrans" cxnId="{21B3297D-99DA-4226-B4C9-F3698225C334}">
      <dgm:prSet/>
      <dgm:spPr/>
      <dgm:t>
        <a:bodyPr/>
        <a:lstStyle/>
        <a:p>
          <a:endParaRPr lang="en-GB"/>
        </a:p>
      </dgm:t>
    </dgm:pt>
    <dgm:pt modelId="{B6DC3987-8DEA-40D9-986B-1F91B42FDE84}" type="sibTrans" cxnId="{21B3297D-99DA-4226-B4C9-F3698225C334}">
      <dgm:prSet/>
      <dgm:spPr/>
      <dgm:t>
        <a:bodyPr/>
        <a:lstStyle/>
        <a:p>
          <a:endParaRPr lang="en-GB"/>
        </a:p>
      </dgm:t>
    </dgm:pt>
    <dgm:pt modelId="{006828DC-ADE6-4295-8D08-3BE0D39E8AD5}">
      <dgm:prSet phldrT="[Text]"/>
      <dgm:spPr/>
      <dgm:t>
        <a:bodyPr/>
        <a:lstStyle/>
        <a:p>
          <a:r>
            <a:rPr lang="en-GB" dirty="0">
              <a:latin typeface="Segoe UI" panose="020B0502040204020203" pitchFamily="34" charset="0"/>
              <a:cs typeface="Segoe UI" panose="020B0502040204020203" pitchFamily="34" charset="0"/>
            </a:rPr>
            <a:t>Assert</a:t>
          </a:r>
        </a:p>
      </dgm:t>
    </dgm:pt>
    <dgm:pt modelId="{8D29D705-547B-4F44-9606-7201AA93A361}" type="parTrans" cxnId="{ED9586C1-67E1-4C45-996E-47A565B33961}">
      <dgm:prSet/>
      <dgm:spPr/>
      <dgm:t>
        <a:bodyPr/>
        <a:lstStyle/>
        <a:p>
          <a:endParaRPr lang="en-GB"/>
        </a:p>
      </dgm:t>
    </dgm:pt>
    <dgm:pt modelId="{5C850851-48CE-4950-BDF7-94D184B90485}" type="sibTrans" cxnId="{ED9586C1-67E1-4C45-996E-47A565B33961}">
      <dgm:prSet/>
      <dgm:spPr/>
      <dgm:t>
        <a:bodyPr/>
        <a:lstStyle/>
        <a:p>
          <a:endParaRPr lang="en-GB"/>
        </a:p>
      </dgm:t>
    </dgm:pt>
    <dgm:pt modelId="{8B3A3D1B-8BD5-4DF0-8672-CF408EB8F4F9}">
      <dgm:prSet phldrT="[Text]"/>
      <dgm:spPr/>
      <dgm:t>
        <a:bodyPr/>
        <a:lstStyle/>
        <a:p>
          <a:pPr>
            <a:buClr>
              <a:srgbClr val="0070C0"/>
            </a:buClr>
          </a:pPr>
          <a:r>
            <a:rPr lang="en-GB" dirty="0">
              <a:latin typeface="Segoe UI" panose="020B0502040204020203" pitchFamily="34" charset="0"/>
              <a:cs typeface="Segoe UI" panose="020B0502040204020203" pitchFamily="34" charset="0"/>
            </a:rPr>
            <a:t>Verify the results of the action</a:t>
          </a:r>
        </a:p>
      </dgm:t>
    </dgm:pt>
    <dgm:pt modelId="{B66BE7CD-82AC-4F96-B7DC-62EC7CB843B6}" type="parTrans" cxnId="{C19A9E99-B202-4AD8-97E4-4228A17D985E}">
      <dgm:prSet/>
      <dgm:spPr/>
      <dgm:t>
        <a:bodyPr/>
        <a:lstStyle/>
        <a:p>
          <a:endParaRPr lang="en-GB"/>
        </a:p>
      </dgm:t>
    </dgm:pt>
    <dgm:pt modelId="{D4611FE2-8BFC-4BF6-A4FF-41E1C5BDC10B}" type="sibTrans" cxnId="{C19A9E99-B202-4AD8-97E4-4228A17D985E}">
      <dgm:prSet/>
      <dgm:spPr/>
      <dgm:t>
        <a:bodyPr/>
        <a:lstStyle/>
        <a:p>
          <a:endParaRPr lang="en-GB"/>
        </a:p>
      </dgm:t>
    </dgm:pt>
    <dgm:pt modelId="{D9BC4C36-3D7D-454E-AD9C-4141EC0B0A00}">
      <dgm:prSet phldrT="[Text]"/>
      <dgm:spPr/>
      <dgm:t>
        <a:bodyPr/>
        <a:lstStyle/>
        <a:p>
          <a:pPr>
            <a:buClr>
              <a:srgbClr val="0070C0"/>
            </a:buClr>
          </a:pPr>
          <a:r>
            <a:rPr lang="en-GB" dirty="0">
              <a:latin typeface="Segoe UI" panose="020B0502040204020203" pitchFamily="34" charset="0"/>
              <a:cs typeface="Segoe UI" panose="020B0502040204020203" pitchFamily="34" charset="0"/>
            </a:rPr>
            <a:t>Fail the test if the results were not as expected</a:t>
          </a:r>
        </a:p>
      </dgm:t>
    </dgm:pt>
    <dgm:pt modelId="{F893BB80-9D73-4F14-A776-792EF500B372}" type="parTrans" cxnId="{7827BE1E-67D8-4910-847C-2578A777AF77}">
      <dgm:prSet/>
      <dgm:spPr/>
      <dgm:t>
        <a:bodyPr/>
        <a:lstStyle/>
        <a:p>
          <a:endParaRPr lang="en-GB"/>
        </a:p>
      </dgm:t>
    </dgm:pt>
    <dgm:pt modelId="{78E00AC0-222B-436A-86C0-3BFC06325E8A}" type="sibTrans" cxnId="{7827BE1E-67D8-4910-847C-2578A777AF77}">
      <dgm:prSet/>
      <dgm:spPr/>
      <dgm:t>
        <a:bodyPr/>
        <a:lstStyle/>
        <a:p>
          <a:endParaRPr lang="en-GB"/>
        </a:p>
      </dgm:t>
    </dgm:pt>
    <dgm:pt modelId="{C48E9EE1-DBCE-4E38-8714-49101C3E66FB}" type="pres">
      <dgm:prSet presAssocID="{414FA2ED-A5CF-420B-9BDF-95AA9C5CBCE9}" presName="Name0" presStyleCnt="0">
        <dgm:presLayoutVars>
          <dgm:dir/>
          <dgm:animLvl val="lvl"/>
          <dgm:resizeHandles val="exact"/>
        </dgm:presLayoutVars>
      </dgm:prSet>
      <dgm:spPr/>
      <dgm:t>
        <a:bodyPr/>
        <a:lstStyle/>
        <a:p>
          <a:endParaRPr lang="en-US"/>
        </a:p>
      </dgm:t>
    </dgm:pt>
    <dgm:pt modelId="{9BC6F964-5C3C-4B11-83F7-5E85690897B4}" type="pres">
      <dgm:prSet presAssocID="{486A5013-BDB3-4B5F-9052-7C2CF638FFC3}" presName="linNode" presStyleCnt="0"/>
      <dgm:spPr/>
    </dgm:pt>
    <dgm:pt modelId="{7AADB493-5979-4256-B223-333514783AAF}" type="pres">
      <dgm:prSet presAssocID="{486A5013-BDB3-4B5F-9052-7C2CF638FFC3}" presName="parentText" presStyleLbl="node1" presStyleIdx="0" presStyleCnt="3">
        <dgm:presLayoutVars>
          <dgm:chMax val="1"/>
          <dgm:bulletEnabled val="1"/>
        </dgm:presLayoutVars>
      </dgm:prSet>
      <dgm:spPr/>
      <dgm:t>
        <a:bodyPr/>
        <a:lstStyle/>
        <a:p>
          <a:endParaRPr lang="en-US"/>
        </a:p>
      </dgm:t>
    </dgm:pt>
    <dgm:pt modelId="{76F1D832-32FF-421F-BE76-43C8A6948026}" type="pres">
      <dgm:prSet presAssocID="{486A5013-BDB3-4B5F-9052-7C2CF638FFC3}" presName="descendantText" presStyleLbl="alignAccFollowNode1" presStyleIdx="0" presStyleCnt="3">
        <dgm:presLayoutVars>
          <dgm:bulletEnabled val="1"/>
        </dgm:presLayoutVars>
      </dgm:prSet>
      <dgm:spPr/>
      <dgm:t>
        <a:bodyPr/>
        <a:lstStyle/>
        <a:p>
          <a:endParaRPr lang="en-US"/>
        </a:p>
      </dgm:t>
    </dgm:pt>
    <dgm:pt modelId="{B957CD2B-5C1B-4EC2-9A7D-0DC71FED2D72}" type="pres">
      <dgm:prSet presAssocID="{FCCFEFA7-B580-42C6-B6A6-120F651AE9ED}" presName="sp" presStyleCnt="0"/>
      <dgm:spPr/>
    </dgm:pt>
    <dgm:pt modelId="{8E3DB399-D38E-42FA-AA97-8A70C0C1433B}" type="pres">
      <dgm:prSet presAssocID="{6B642CFC-3CBC-4717-81EF-9DE5F0B47B0C}" presName="linNode" presStyleCnt="0"/>
      <dgm:spPr/>
    </dgm:pt>
    <dgm:pt modelId="{4F56E443-1B6C-4F13-BF01-62A28441109F}" type="pres">
      <dgm:prSet presAssocID="{6B642CFC-3CBC-4717-81EF-9DE5F0B47B0C}" presName="parentText" presStyleLbl="node1" presStyleIdx="1" presStyleCnt="3">
        <dgm:presLayoutVars>
          <dgm:chMax val="1"/>
          <dgm:bulletEnabled val="1"/>
        </dgm:presLayoutVars>
      </dgm:prSet>
      <dgm:spPr/>
      <dgm:t>
        <a:bodyPr/>
        <a:lstStyle/>
        <a:p>
          <a:endParaRPr lang="en-US"/>
        </a:p>
      </dgm:t>
    </dgm:pt>
    <dgm:pt modelId="{A74B2159-7DAD-4AEB-AF0B-ED44DD0B09EC}" type="pres">
      <dgm:prSet presAssocID="{6B642CFC-3CBC-4717-81EF-9DE5F0B47B0C}" presName="descendantText" presStyleLbl="alignAccFollowNode1" presStyleIdx="1" presStyleCnt="3">
        <dgm:presLayoutVars>
          <dgm:bulletEnabled val="1"/>
        </dgm:presLayoutVars>
      </dgm:prSet>
      <dgm:spPr/>
      <dgm:t>
        <a:bodyPr/>
        <a:lstStyle/>
        <a:p>
          <a:endParaRPr lang="en-US"/>
        </a:p>
      </dgm:t>
    </dgm:pt>
    <dgm:pt modelId="{A2F12552-918B-4CE8-855C-BD17172A368C}" type="pres">
      <dgm:prSet presAssocID="{F1C238A1-38FF-4256-A419-9C63C9A36F41}" presName="sp" presStyleCnt="0"/>
      <dgm:spPr/>
    </dgm:pt>
    <dgm:pt modelId="{3C94295C-A7F5-4973-9F87-CE5600B7C290}" type="pres">
      <dgm:prSet presAssocID="{006828DC-ADE6-4295-8D08-3BE0D39E8AD5}" presName="linNode" presStyleCnt="0"/>
      <dgm:spPr/>
    </dgm:pt>
    <dgm:pt modelId="{ABB06629-CB39-4DAA-AA3C-246032E05945}" type="pres">
      <dgm:prSet presAssocID="{006828DC-ADE6-4295-8D08-3BE0D39E8AD5}" presName="parentText" presStyleLbl="node1" presStyleIdx="2" presStyleCnt="3">
        <dgm:presLayoutVars>
          <dgm:chMax val="1"/>
          <dgm:bulletEnabled val="1"/>
        </dgm:presLayoutVars>
      </dgm:prSet>
      <dgm:spPr/>
      <dgm:t>
        <a:bodyPr/>
        <a:lstStyle/>
        <a:p>
          <a:endParaRPr lang="en-US"/>
        </a:p>
      </dgm:t>
    </dgm:pt>
    <dgm:pt modelId="{A7AB60D5-1663-4119-B647-F3A16EF59F94}" type="pres">
      <dgm:prSet presAssocID="{006828DC-ADE6-4295-8D08-3BE0D39E8AD5}" presName="descendantText" presStyleLbl="alignAccFollowNode1" presStyleIdx="2" presStyleCnt="3">
        <dgm:presLayoutVars>
          <dgm:bulletEnabled val="1"/>
        </dgm:presLayoutVars>
      </dgm:prSet>
      <dgm:spPr/>
      <dgm:t>
        <a:bodyPr/>
        <a:lstStyle/>
        <a:p>
          <a:endParaRPr lang="en-US"/>
        </a:p>
      </dgm:t>
    </dgm:pt>
  </dgm:ptLst>
  <dgm:cxnLst>
    <dgm:cxn modelId="{ED9586C1-67E1-4C45-996E-47A565B33961}" srcId="{414FA2ED-A5CF-420B-9BDF-95AA9C5CBCE9}" destId="{006828DC-ADE6-4295-8D08-3BE0D39E8AD5}" srcOrd="2" destOrd="0" parTransId="{8D29D705-547B-4F44-9606-7201AA93A361}" sibTransId="{5C850851-48CE-4950-BDF7-94D184B90485}"/>
    <dgm:cxn modelId="{7827BE1E-67D8-4910-847C-2578A777AF77}" srcId="{006828DC-ADE6-4295-8D08-3BE0D39E8AD5}" destId="{D9BC4C36-3D7D-454E-AD9C-4141EC0B0A00}" srcOrd="1" destOrd="0" parTransId="{F893BB80-9D73-4F14-A776-792EF500B372}" sibTransId="{78E00AC0-222B-436A-86C0-3BFC06325E8A}"/>
    <dgm:cxn modelId="{F66EC4FD-1CBA-480A-8E6B-D8E1155FF2DF}" type="presOf" srcId="{414FA2ED-A5CF-420B-9BDF-95AA9C5CBCE9}" destId="{C48E9EE1-DBCE-4E38-8714-49101C3E66FB}" srcOrd="0" destOrd="0" presId="urn:microsoft.com/office/officeart/2005/8/layout/vList5"/>
    <dgm:cxn modelId="{E142E114-BF92-49C5-BCE4-D2AD88C61035}" srcId="{414FA2ED-A5CF-420B-9BDF-95AA9C5CBCE9}" destId="{486A5013-BDB3-4B5F-9052-7C2CF638FFC3}" srcOrd="0" destOrd="0" parTransId="{205BF7E0-B011-44C8-A1AD-89FFF6CCCD87}" sibTransId="{FCCFEFA7-B580-42C6-B6A6-120F651AE9ED}"/>
    <dgm:cxn modelId="{7726DCB7-6B62-420D-8B58-08D1C32B9D84}" type="presOf" srcId="{8B3A3D1B-8BD5-4DF0-8672-CF408EB8F4F9}" destId="{A7AB60D5-1663-4119-B647-F3A16EF59F94}" srcOrd="0" destOrd="0" presId="urn:microsoft.com/office/officeart/2005/8/layout/vList5"/>
    <dgm:cxn modelId="{E3044FAB-C82B-4521-B502-3FE7B59C6532}" type="presOf" srcId="{E27970DE-DC06-4352-9FE3-3FAC64CE433A}" destId="{76F1D832-32FF-421F-BE76-43C8A6948026}" srcOrd="0" destOrd="1" presId="urn:microsoft.com/office/officeart/2005/8/layout/vList5"/>
    <dgm:cxn modelId="{21B3297D-99DA-4226-B4C9-F3698225C334}" srcId="{6B642CFC-3CBC-4717-81EF-9DE5F0B47B0C}" destId="{ACB08A19-A39B-4CE8-A032-2D2E0A7DF60F}" srcOrd="0" destOrd="0" parTransId="{1D785AA9-7D8E-458B-A953-10CEC6C3D73F}" sibTransId="{B6DC3987-8DEA-40D9-986B-1F91B42FDE84}"/>
    <dgm:cxn modelId="{28D3F4F4-D60B-4586-9ED7-021CD9741E0F}" type="presOf" srcId="{ACB08A19-A39B-4CE8-A032-2D2E0A7DF60F}" destId="{A74B2159-7DAD-4AEB-AF0B-ED44DD0B09EC}" srcOrd="0" destOrd="0" presId="urn:microsoft.com/office/officeart/2005/8/layout/vList5"/>
    <dgm:cxn modelId="{E2E2A73B-7734-4E75-898F-ED506A02DDF1}" type="presOf" srcId="{6B642CFC-3CBC-4717-81EF-9DE5F0B47B0C}" destId="{4F56E443-1B6C-4F13-BF01-62A28441109F}" srcOrd="0" destOrd="0" presId="urn:microsoft.com/office/officeart/2005/8/layout/vList5"/>
    <dgm:cxn modelId="{A1C903AC-2E31-4BF5-8C6C-D65197144E09}" type="presOf" srcId="{006828DC-ADE6-4295-8D08-3BE0D39E8AD5}" destId="{ABB06629-CB39-4DAA-AA3C-246032E05945}" srcOrd="0" destOrd="0" presId="urn:microsoft.com/office/officeart/2005/8/layout/vList5"/>
    <dgm:cxn modelId="{C19A9E99-B202-4AD8-97E4-4228A17D985E}" srcId="{006828DC-ADE6-4295-8D08-3BE0D39E8AD5}" destId="{8B3A3D1B-8BD5-4DF0-8672-CF408EB8F4F9}" srcOrd="0" destOrd="0" parTransId="{B66BE7CD-82AC-4F96-B7DC-62EC7CB843B6}" sibTransId="{D4611FE2-8BFC-4BF6-A4FF-41E1C5BDC10B}"/>
    <dgm:cxn modelId="{79C580FF-69CA-4E0E-A4A5-3154D60FA7F2}" type="presOf" srcId="{486A5013-BDB3-4B5F-9052-7C2CF638FFC3}" destId="{7AADB493-5979-4256-B223-333514783AAF}" srcOrd="0" destOrd="0" presId="urn:microsoft.com/office/officeart/2005/8/layout/vList5"/>
    <dgm:cxn modelId="{8B13BE4E-F88D-4952-93CF-9FF7715FDFDA}" srcId="{414FA2ED-A5CF-420B-9BDF-95AA9C5CBCE9}" destId="{6B642CFC-3CBC-4717-81EF-9DE5F0B47B0C}" srcOrd="1" destOrd="0" parTransId="{0A8692EB-4C7D-4C07-ADB5-DCB81BE01627}" sibTransId="{F1C238A1-38FF-4256-A419-9C63C9A36F41}"/>
    <dgm:cxn modelId="{BB6ECCAA-1C8C-4F65-956A-EA4C15A5884F}" type="presOf" srcId="{D9BC4C36-3D7D-454E-AD9C-4141EC0B0A00}" destId="{A7AB60D5-1663-4119-B647-F3A16EF59F94}" srcOrd="0" destOrd="1" presId="urn:microsoft.com/office/officeart/2005/8/layout/vList5"/>
    <dgm:cxn modelId="{A06A65C3-E56B-463A-9DC5-3F5688124ED9}" srcId="{486A5013-BDB3-4B5F-9052-7C2CF638FFC3}" destId="{E27970DE-DC06-4352-9FE3-3FAC64CE433A}" srcOrd="1" destOrd="0" parTransId="{4FA4FCE6-536C-4083-B8E1-7F29ECA4931C}" sibTransId="{40E1F665-5AF0-45C0-AF48-42E4707E0520}"/>
    <dgm:cxn modelId="{A06540E3-F089-468D-B686-977468FB82FB}" type="presOf" srcId="{481E5D5B-ED7F-4117-99A4-52D2D71A4BF2}" destId="{76F1D832-32FF-421F-BE76-43C8A6948026}" srcOrd="0" destOrd="0" presId="urn:microsoft.com/office/officeart/2005/8/layout/vList5"/>
    <dgm:cxn modelId="{2AB830FD-A681-4464-BFB4-52927E3ADF21}" srcId="{486A5013-BDB3-4B5F-9052-7C2CF638FFC3}" destId="{481E5D5B-ED7F-4117-99A4-52D2D71A4BF2}" srcOrd="0" destOrd="0" parTransId="{56AC7703-59E5-42B7-B517-71FD0F21381D}" sibTransId="{F3A8940E-C2F3-49F0-98ED-B5AF3799715E}"/>
    <dgm:cxn modelId="{0470F191-6A12-49B3-89AF-9901BCC145B0}" type="presParOf" srcId="{C48E9EE1-DBCE-4E38-8714-49101C3E66FB}" destId="{9BC6F964-5C3C-4B11-83F7-5E85690897B4}" srcOrd="0" destOrd="0" presId="urn:microsoft.com/office/officeart/2005/8/layout/vList5"/>
    <dgm:cxn modelId="{CB9A0850-11AA-4251-A714-DBE7478A5DDA}" type="presParOf" srcId="{9BC6F964-5C3C-4B11-83F7-5E85690897B4}" destId="{7AADB493-5979-4256-B223-333514783AAF}" srcOrd="0" destOrd="0" presId="urn:microsoft.com/office/officeart/2005/8/layout/vList5"/>
    <dgm:cxn modelId="{EE8A92A2-8FDD-435A-BE9A-AA6340DD807C}" type="presParOf" srcId="{9BC6F964-5C3C-4B11-83F7-5E85690897B4}" destId="{76F1D832-32FF-421F-BE76-43C8A6948026}" srcOrd="1" destOrd="0" presId="urn:microsoft.com/office/officeart/2005/8/layout/vList5"/>
    <dgm:cxn modelId="{1981F6D1-F275-45F2-9D8E-47B6198E2A22}" type="presParOf" srcId="{C48E9EE1-DBCE-4E38-8714-49101C3E66FB}" destId="{B957CD2B-5C1B-4EC2-9A7D-0DC71FED2D72}" srcOrd="1" destOrd="0" presId="urn:microsoft.com/office/officeart/2005/8/layout/vList5"/>
    <dgm:cxn modelId="{846E9A04-1A3F-4423-B1E9-7488095D128F}" type="presParOf" srcId="{C48E9EE1-DBCE-4E38-8714-49101C3E66FB}" destId="{8E3DB399-D38E-42FA-AA97-8A70C0C1433B}" srcOrd="2" destOrd="0" presId="urn:microsoft.com/office/officeart/2005/8/layout/vList5"/>
    <dgm:cxn modelId="{1489A0A7-0EEB-4AE8-911F-F12C35BB8513}" type="presParOf" srcId="{8E3DB399-D38E-42FA-AA97-8A70C0C1433B}" destId="{4F56E443-1B6C-4F13-BF01-62A28441109F}" srcOrd="0" destOrd="0" presId="urn:microsoft.com/office/officeart/2005/8/layout/vList5"/>
    <dgm:cxn modelId="{F6FD0181-E3EA-482F-A872-8C2D21A2BE90}" type="presParOf" srcId="{8E3DB399-D38E-42FA-AA97-8A70C0C1433B}" destId="{A74B2159-7DAD-4AEB-AF0B-ED44DD0B09EC}" srcOrd="1" destOrd="0" presId="urn:microsoft.com/office/officeart/2005/8/layout/vList5"/>
    <dgm:cxn modelId="{A9AB0A54-841E-49B7-BD06-D215CF3791C5}" type="presParOf" srcId="{C48E9EE1-DBCE-4E38-8714-49101C3E66FB}" destId="{A2F12552-918B-4CE8-855C-BD17172A368C}" srcOrd="3" destOrd="0" presId="urn:microsoft.com/office/officeart/2005/8/layout/vList5"/>
    <dgm:cxn modelId="{D6753690-213B-4C93-8062-17C84EC3AFCF}" type="presParOf" srcId="{C48E9EE1-DBCE-4E38-8714-49101C3E66FB}" destId="{3C94295C-A7F5-4973-9F87-CE5600B7C290}" srcOrd="4" destOrd="0" presId="urn:microsoft.com/office/officeart/2005/8/layout/vList5"/>
    <dgm:cxn modelId="{FFF062E1-CC8F-4185-9211-A5845FB36ADE}" type="presParOf" srcId="{3C94295C-A7F5-4973-9F87-CE5600B7C290}" destId="{ABB06629-CB39-4DAA-AA3C-246032E05945}" srcOrd="0" destOrd="0" presId="urn:microsoft.com/office/officeart/2005/8/layout/vList5"/>
    <dgm:cxn modelId="{3CABB0FF-C85A-43B7-905B-0727793DF4B8}" type="presParOf" srcId="{3C94295C-A7F5-4973-9F87-CE5600B7C290}" destId="{A7AB60D5-1663-4119-B647-F3A16EF59F9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1D832-32FF-421F-BE76-43C8A6948026}">
      <dsp:nvSpPr>
        <dsp:cNvPr id="0" name=""/>
        <dsp:cNvSpPr/>
      </dsp:nvSpPr>
      <dsp:spPr>
        <a:xfrm rot="5400000">
          <a:off x="4856919" y="-1765844"/>
          <a:ext cx="1327286" cy="5195824"/>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lr>
              <a:srgbClr val="0070C0"/>
            </a:buClr>
            <a:buChar char="••"/>
          </a:pPr>
          <a:r>
            <a:rPr lang="en-GB" sz="2300" kern="1200" dirty="0">
              <a:latin typeface="Segoe UI" panose="020B0502040204020203" pitchFamily="34" charset="0"/>
              <a:cs typeface="Segoe UI" panose="020B0502040204020203" pitchFamily="34" charset="0"/>
            </a:rPr>
            <a:t>Create the conditions for the test</a:t>
          </a:r>
        </a:p>
        <a:p>
          <a:pPr marL="228600" lvl="1" indent="-228600" algn="l" defTabSz="1022350">
            <a:lnSpc>
              <a:spcPct val="90000"/>
            </a:lnSpc>
            <a:spcBef>
              <a:spcPct val="0"/>
            </a:spcBef>
            <a:spcAft>
              <a:spcPct val="15000"/>
            </a:spcAft>
            <a:buClr>
              <a:srgbClr val="0070C0"/>
            </a:buClr>
            <a:buChar char="••"/>
          </a:pPr>
          <a:r>
            <a:rPr lang="en-GB" sz="2300" kern="1200" dirty="0">
              <a:latin typeface="Segoe UI" panose="020B0502040204020203" pitchFamily="34" charset="0"/>
              <a:cs typeface="Segoe UI" panose="020B0502040204020203" pitchFamily="34" charset="0"/>
            </a:rPr>
            <a:t>Configure any input values required</a:t>
          </a:r>
        </a:p>
      </dsp:txBody>
      <dsp:txXfrm rot="-5400000">
        <a:off x="2922651" y="233217"/>
        <a:ext cx="5131031" cy="1197700"/>
      </dsp:txXfrm>
    </dsp:sp>
    <dsp:sp modelId="{7AADB493-5979-4256-B223-333514783AAF}">
      <dsp:nvSpPr>
        <dsp:cNvPr id="0" name=""/>
        <dsp:cNvSpPr/>
      </dsp:nvSpPr>
      <dsp:spPr>
        <a:xfrm>
          <a:off x="0" y="2513"/>
          <a:ext cx="2922651" cy="1659107"/>
        </a:xfrm>
        <a:prstGeom prst="roundRect">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95250" rIns="190500" bIns="95250" numCol="1" spcCol="1270" anchor="ctr" anchorCtr="0">
          <a:noAutofit/>
        </a:bodyPr>
        <a:lstStyle/>
        <a:p>
          <a:pPr lvl="0" algn="ctr" defTabSz="2222500">
            <a:lnSpc>
              <a:spcPct val="90000"/>
            </a:lnSpc>
            <a:spcBef>
              <a:spcPct val="0"/>
            </a:spcBef>
            <a:spcAft>
              <a:spcPct val="35000"/>
            </a:spcAft>
          </a:pPr>
          <a:r>
            <a:rPr lang="en-GB" sz="5000" kern="1200" dirty="0">
              <a:latin typeface="Segoe UI" panose="020B0502040204020203" pitchFamily="34" charset="0"/>
              <a:cs typeface="Segoe UI" panose="020B0502040204020203" pitchFamily="34" charset="0"/>
            </a:rPr>
            <a:t>Arrange</a:t>
          </a:r>
        </a:p>
      </dsp:txBody>
      <dsp:txXfrm>
        <a:off x="80991" y="83504"/>
        <a:ext cx="2760669" cy="1497125"/>
      </dsp:txXfrm>
    </dsp:sp>
    <dsp:sp modelId="{A74B2159-7DAD-4AEB-AF0B-ED44DD0B09EC}">
      <dsp:nvSpPr>
        <dsp:cNvPr id="0" name=""/>
        <dsp:cNvSpPr/>
      </dsp:nvSpPr>
      <dsp:spPr>
        <a:xfrm rot="5400000">
          <a:off x="4856919" y="-23781"/>
          <a:ext cx="1327286" cy="5195824"/>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lr>
              <a:srgbClr val="0070C0"/>
            </a:buClr>
            <a:buChar char="••"/>
          </a:pPr>
          <a:r>
            <a:rPr lang="en-GB" sz="2300" kern="1200" dirty="0">
              <a:latin typeface="Segoe UI" panose="020B0502040204020203" pitchFamily="34" charset="0"/>
              <a:cs typeface="Segoe UI" panose="020B0502040204020203" pitchFamily="34" charset="0"/>
            </a:rPr>
            <a:t>Invoke the action that you want to test</a:t>
          </a:r>
        </a:p>
      </dsp:txBody>
      <dsp:txXfrm rot="-5400000">
        <a:off x="2922651" y="1975281"/>
        <a:ext cx="5131031" cy="1197700"/>
      </dsp:txXfrm>
    </dsp:sp>
    <dsp:sp modelId="{4F56E443-1B6C-4F13-BF01-62A28441109F}">
      <dsp:nvSpPr>
        <dsp:cNvPr id="0" name=""/>
        <dsp:cNvSpPr/>
      </dsp:nvSpPr>
      <dsp:spPr>
        <a:xfrm>
          <a:off x="0" y="1744577"/>
          <a:ext cx="2922651" cy="1659107"/>
        </a:xfrm>
        <a:prstGeom prst="roundRect">
          <a:avLst/>
        </a:prstGeom>
        <a:gradFill rotWithShape="0">
          <a:gsLst>
            <a:gs pos="0">
              <a:schemeClr val="accent2">
                <a:shade val="80000"/>
                <a:hueOff val="56663"/>
                <a:satOff val="3190"/>
                <a:lumOff val="9135"/>
                <a:alphaOff val="0"/>
                <a:shade val="51000"/>
                <a:satMod val="130000"/>
              </a:schemeClr>
            </a:gs>
            <a:gs pos="80000">
              <a:schemeClr val="accent2">
                <a:shade val="80000"/>
                <a:hueOff val="56663"/>
                <a:satOff val="3190"/>
                <a:lumOff val="9135"/>
                <a:alphaOff val="0"/>
                <a:shade val="93000"/>
                <a:satMod val="130000"/>
              </a:schemeClr>
            </a:gs>
            <a:gs pos="100000">
              <a:schemeClr val="accent2">
                <a:shade val="80000"/>
                <a:hueOff val="56663"/>
                <a:satOff val="3190"/>
                <a:lumOff val="913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95250" rIns="190500" bIns="95250" numCol="1" spcCol="1270" anchor="ctr" anchorCtr="0">
          <a:noAutofit/>
        </a:bodyPr>
        <a:lstStyle/>
        <a:p>
          <a:pPr lvl="0" algn="ctr" defTabSz="2222500">
            <a:lnSpc>
              <a:spcPct val="90000"/>
            </a:lnSpc>
            <a:spcBef>
              <a:spcPct val="0"/>
            </a:spcBef>
            <a:spcAft>
              <a:spcPct val="35000"/>
            </a:spcAft>
          </a:pPr>
          <a:r>
            <a:rPr lang="en-GB" sz="5000" kern="1200" dirty="0">
              <a:latin typeface="Segoe UI" panose="020B0502040204020203" pitchFamily="34" charset="0"/>
              <a:cs typeface="Segoe UI" panose="020B0502040204020203" pitchFamily="34" charset="0"/>
            </a:rPr>
            <a:t>Act</a:t>
          </a:r>
        </a:p>
      </dsp:txBody>
      <dsp:txXfrm>
        <a:off x="80991" y="1825568"/>
        <a:ext cx="2760669" cy="1497125"/>
      </dsp:txXfrm>
    </dsp:sp>
    <dsp:sp modelId="{A7AB60D5-1663-4119-B647-F3A16EF59F94}">
      <dsp:nvSpPr>
        <dsp:cNvPr id="0" name=""/>
        <dsp:cNvSpPr/>
      </dsp:nvSpPr>
      <dsp:spPr>
        <a:xfrm rot="5400000">
          <a:off x="4856919" y="1718282"/>
          <a:ext cx="1327286" cy="5195824"/>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lr>
              <a:srgbClr val="0070C0"/>
            </a:buClr>
            <a:buChar char="••"/>
          </a:pPr>
          <a:r>
            <a:rPr lang="en-GB" sz="2300" kern="1200" dirty="0">
              <a:latin typeface="Segoe UI" panose="020B0502040204020203" pitchFamily="34" charset="0"/>
              <a:cs typeface="Segoe UI" panose="020B0502040204020203" pitchFamily="34" charset="0"/>
            </a:rPr>
            <a:t>Verify the results of the action</a:t>
          </a:r>
        </a:p>
        <a:p>
          <a:pPr marL="228600" lvl="1" indent="-228600" algn="l" defTabSz="1022350">
            <a:lnSpc>
              <a:spcPct val="90000"/>
            </a:lnSpc>
            <a:spcBef>
              <a:spcPct val="0"/>
            </a:spcBef>
            <a:spcAft>
              <a:spcPct val="15000"/>
            </a:spcAft>
            <a:buClr>
              <a:srgbClr val="0070C0"/>
            </a:buClr>
            <a:buChar char="••"/>
          </a:pPr>
          <a:r>
            <a:rPr lang="en-GB" sz="2300" kern="1200" dirty="0">
              <a:latin typeface="Segoe UI" panose="020B0502040204020203" pitchFamily="34" charset="0"/>
              <a:cs typeface="Segoe UI" panose="020B0502040204020203" pitchFamily="34" charset="0"/>
            </a:rPr>
            <a:t>Fail the test if the results were not as expected</a:t>
          </a:r>
        </a:p>
      </dsp:txBody>
      <dsp:txXfrm rot="-5400000">
        <a:off x="2922651" y="3717344"/>
        <a:ext cx="5131031" cy="1197700"/>
      </dsp:txXfrm>
    </dsp:sp>
    <dsp:sp modelId="{ABB06629-CB39-4DAA-AA3C-246032E05945}">
      <dsp:nvSpPr>
        <dsp:cNvPr id="0" name=""/>
        <dsp:cNvSpPr/>
      </dsp:nvSpPr>
      <dsp:spPr>
        <a:xfrm>
          <a:off x="0" y="3486640"/>
          <a:ext cx="2922651" cy="1659107"/>
        </a:xfrm>
        <a:prstGeom prst="roundRect">
          <a:avLst/>
        </a:prstGeom>
        <a:gradFill rotWithShape="0">
          <a:gsLst>
            <a:gs pos="0">
              <a:schemeClr val="accent2">
                <a:shade val="80000"/>
                <a:hueOff val="113326"/>
                <a:satOff val="6380"/>
                <a:lumOff val="18270"/>
                <a:alphaOff val="0"/>
                <a:shade val="51000"/>
                <a:satMod val="130000"/>
              </a:schemeClr>
            </a:gs>
            <a:gs pos="80000">
              <a:schemeClr val="accent2">
                <a:shade val="80000"/>
                <a:hueOff val="113326"/>
                <a:satOff val="6380"/>
                <a:lumOff val="18270"/>
                <a:alphaOff val="0"/>
                <a:shade val="93000"/>
                <a:satMod val="130000"/>
              </a:schemeClr>
            </a:gs>
            <a:gs pos="100000">
              <a:schemeClr val="accent2">
                <a:shade val="80000"/>
                <a:hueOff val="113326"/>
                <a:satOff val="6380"/>
                <a:lumOff val="1827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95250" rIns="190500" bIns="95250" numCol="1" spcCol="1270" anchor="ctr" anchorCtr="0">
          <a:noAutofit/>
        </a:bodyPr>
        <a:lstStyle/>
        <a:p>
          <a:pPr lvl="0" algn="ctr" defTabSz="2222500">
            <a:lnSpc>
              <a:spcPct val="90000"/>
            </a:lnSpc>
            <a:spcBef>
              <a:spcPct val="0"/>
            </a:spcBef>
            <a:spcAft>
              <a:spcPct val="35000"/>
            </a:spcAft>
          </a:pPr>
          <a:r>
            <a:rPr lang="en-GB" sz="5000" kern="1200" dirty="0">
              <a:latin typeface="Segoe UI" panose="020B0502040204020203" pitchFamily="34" charset="0"/>
              <a:cs typeface="Segoe UI" panose="020B0502040204020203" pitchFamily="34" charset="0"/>
            </a:rPr>
            <a:t>Assert</a:t>
          </a:r>
        </a:p>
      </dsp:txBody>
      <dsp:txXfrm>
        <a:off x="80991" y="3567631"/>
        <a:ext cx="2760669" cy="149712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11B65B-703B-4522-8232-3618AA4B9C0C}" type="datetimeFigureOut">
              <a:rPr lang="en-US" smtClean="0"/>
              <a:t>7/4/2018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12520-994A-4BAF-B7F0-31ACF454A0C7}" type="slidenum">
              <a:rPr lang="en-US" smtClean="0"/>
              <a:t>‹#›</a:t>
            </a:fld>
            <a:endParaRPr lang="en-US"/>
          </a:p>
        </p:txBody>
      </p:sp>
    </p:spTree>
    <p:extLst>
      <p:ext uri="{BB962C8B-B14F-4D97-AF65-F5344CB8AC3E}">
        <p14:creationId xmlns:p14="http://schemas.microsoft.com/office/powerpoint/2010/main" val="3872352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MicrosoftLearning/20483-Programming-in-C-Sharp/tree/master/Allfile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tree/master/Instruction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4_DEMO.md"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4_LAB_MANUAL.md"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blob/master/Instructions/20483C_MOD04_LAK.md"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04_DEMO.m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course requires an internet connection to download components from </a:t>
            </a:r>
            <a:r>
              <a:rPr lang="en-US" sz="1000" dirty="0" err="1">
                <a:latin typeface="Arial"/>
                <a:ea typeface="Calibri"/>
                <a:cs typeface="Times New Roman"/>
              </a:rPr>
              <a:t>NuGet</a:t>
            </a:r>
            <a:r>
              <a:rPr lang="en-US" sz="1000" dirty="0">
                <a:latin typeface="Arial"/>
                <a:ea typeface="Calibri"/>
                <a:cs typeface="Times New Roman"/>
              </a:rPr>
              <a:t> within Microsoft Visual Studio and the source files for the labs and demos. If there is no internet connection, modify the course to be delivered from a disconnected student device. </a:t>
            </a:r>
          </a:p>
          <a:p>
            <a:pPr>
              <a:lnSpc>
                <a:spcPct val="115000"/>
              </a:lnSpc>
              <a:spcAft>
                <a:spcPts val="1000"/>
              </a:spcAft>
            </a:pPr>
            <a:r>
              <a:rPr lang="en-US" sz="1000" dirty="0">
                <a:latin typeface="Arial"/>
                <a:ea typeface="Calibri"/>
                <a:cs typeface="Times New Roman"/>
              </a:rPr>
              <a:t>The </a:t>
            </a:r>
            <a:r>
              <a:rPr lang="en-US" sz="1000" dirty="0" err="1">
                <a:latin typeface="Arial"/>
                <a:ea typeface="Calibri"/>
                <a:cs typeface="Times New Roman"/>
              </a:rPr>
              <a:t>Allfiles</a:t>
            </a:r>
            <a:r>
              <a:rPr lang="en-US" sz="1000" dirty="0">
                <a:latin typeface="Arial"/>
                <a:ea typeface="Calibri"/>
                <a:cs typeface="Times New Roman"/>
              </a:rPr>
              <a:t> directory, which includes all the files required to run the labs and demos of this course, can be cloned from GitHub: </a:t>
            </a:r>
            <a:r>
              <a:rPr lang="en-US" sz="1000" u="sng" dirty="0">
                <a:solidFill>
                  <a:srgbClr val="0000FF"/>
                </a:solidFill>
                <a:latin typeface="Arial"/>
                <a:ea typeface="Calibri"/>
                <a:cs typeface="Times New Roman"/>
                <a:hlinkClick r:id="rId3"/>
              </a:rPr>
              <a:t>https://github.com/MicrosoftLearning/20483-Programming-in-C-Sharp/tree/master/Allfiles</a:t>
            </a:r>
            <a:r>
              <a:rPr lang="en-US" sz="1000" dirty="0">
                <a:latin typeface="Arial"/>
                <a:ea typeface="Calibri"/>
                <a:cs typeface="Times New Roman"/>
              </a:rPr>
              <a:t>. The Instructions directory, which includes the step-by-step instructions for performing the labs and demos, can also be cloned from GitHub: </a:t>
            </a:r>
            <a:r>
              <a:rPr lang="en-US" sz="1000" u="sng" dirty="0">
                <a:solidFill>
                  <a:srgbClr val="0000FF"/>
                </a:solidFill>
                <a:latin typeface="Arial"/>
                <a:ea typeface="Calibri"/>
                <a:cs typeface="Times New Roman"/>
                <a:hlinkClick r:id="rId4"/>
              </a:rPr>
              <a:t>https://github.com/MicrosoftLearning/20483-Programming-in-C-Sharp/tree/master/Instructions</a:t>
            </a:r>
            <a:r>
              <a:rPr lang="en-US" sz="1000" dirty="0">
                <a:latin typeface="Arial"/>
                <a:ea typeface="Calibri"/>
                <a:cs typeface="Times New Roman"/>
              </a:rPr>
              <a:t>. The students should clone the repository to their computers before the first hands-on experience.</a:t>
            </a:r>
          </a:p>
        </p:txBody>
      </p:sp>
      <p:sp>
        <p:nvSpPr>
          <p:cNvPr id="4" name="Slide Number Placeholder 3"/>
          <p:cNvSpPr>
            <a:spLocks noGrp="1"/>
          </p:cNvSpPr>
          <p:nvPr>
            <p:ph type="sldNum" sz="quarter" idx="10"/>
          </p:nvPr>
        </p:nvSpPr>
        <p:spPr/>
        <p:txBody>
          <a:bodyPr/>
          <a:lstStyle/>
          <a:p>
            <a:fld id="{09512520-994A-4BAF-B7F0-31ACF454A0C7}"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751774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9512520-994A-4BAF-B7F0-31ACF454A0C7}"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1047030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9512520-994A-4BAF-B7F0-31ACF454A0C7}"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3424772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9512520-994A-4BAF-B7F0-31ACF454A0C7}"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462641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9512520-994A-4BAF-B7F0-31ACF454A0C7}"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2352870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When you introduce interface polymorphism, mention that polymorphism is one of the key pillars of object-oriented programming. Students will understand the broader implications when you cover class inheritance in the next module.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9512520-994A-4BAF-B7F0-31ACF454A0C7}"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355227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Avoid discussing in detail the purpose of the interface examples at the start of the topic (</a:t>
            </a:r>
            <a:r>
              <a:rPr lang="en-US" sz="1000" b="1">
                <a:latin typeface="Arial"/>
                <a:ea typeface="Calibri"/>
                <a:cs typeface="Times New Roman"/>
              </a:rPr>
              <a:t>IDisposable</a:t>
            </a:r>
            <a:r>
              <a:rPr lang="en-US" sz="1000">
                <a:latin typeface="Arial"/>
                <a:ea typeface="Calibri"/>
                <a:cs typeface="Segoe UI"/>
              </a:rPr>
              <a:t>, </a:t>
            </a:r>
            <a:r>
              <a:rPr lang="en-US" sz="1000" b="1">
                <a:latin typeface="Arial"/>
                <a:ea typeface="Calibri"/>
                <a:cs typeface="Times New Roman"/>
              </a:rPr>
              <a:t>IComparable</a:t>
            </a:r>
            <a:r>
              <a:rPr lang="en-US" sz="1000">
                <a:latin typeface="Arial"/>
                <a:ea typeface="Calibri"/>
                <a:cs typeface="Segoe UI"/>
              </a:rPr>
              <a:t>, and so on). These are here purely to provide an example of why you might want to implement multiple interfaces. Specific interfaces are covered elsewhere in the course, where necessary.</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9512520-994A-4BAF-B7F0-31ACF454A0C7}"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1549365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9512520-994A-4BAF-B7F0-31ACF454A0C7}"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2930762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Emphasize that when implementing </a:t>
            </a:r>
            <a:r>
              <a:rPr lang="en-US" sz="1000" b="1" dirty="0" err="1">
                <a:latin typeface="Arial" panose="020B0604020202020204" pitchFamily="34" charset="0"/>
                <a:cs typeface="Arial" panose="020B0604020202020204" pitchFamily="34" charset="0"/>
              </a:rPr>
              <a:t>IComparer</a:t>
            </a:r>
            <a:r>
              <a:rPr lang="en-US" sz="1000" dirty="0">
                <a:latin typeface="Arial" panose="020B0604020202020204" pitchFamily="34" charset="0"/>
                <a:cs typeface="Arial" panose="020B0604020202020204" pitchFamily="34" charset="0"/>
              </a:rPr>
              <a:t>, it is best whenever possible to take advantage of built-in comparison methods. Because we are comparing string values in the </a:t>
            </a:r>
            <a:r>
              <a:rPr lang="en-US" sz="1000" b="1" dirty="0" err="1">
                <a:latin typeface="Arial" panose="020B0604020202020204" pitchFamily="34" charset="0"/>
                <a:cs typeface="Arial" panose="020B0604020202020204" pitchFamily="34" charset="0"/>
              </a:rPr>
              <a:t>CoffeeRatingComparer</a:t>
            </a:r>
            <a:r>
              <a:rPr lang="en-US" sz="1000" dirty="0">
                <a:latin typeface="Arial" panose="020B0604020202020204" pitchFamily="34" charset="0"/>
                <a:cs typeface="Arial" panose="020B0604020202020204" pitchFamily="34" charset="0"/>
              </a:rPr>
              <a:t> example, we can use the </a:t>
            </a:r>
            <a:r>
              <a:rPr lang="en-US" sz="1000" b="1" dirty="0" err="1">
                <a:latin typeface="Arial" panose="020B0604020202020204" pitchFamily="34" charset="0"/>
                <a:cs typeface="Arial" panose="020B0604020202020204" pitchFamily="34" charset="0"/>
              </a:rPr>
              <a:t>String.CompareTo</a:t>
            </a:r>
            <a:r>
              <a:rPr lang="en-US" sz="1000" dirty="0">
                <a:latin typeface="Arial" panose="020B0604020202020204" pitchFamily="34" charset="0"/>
                <a:cs typeface="Arial" panose="020B0604020202020204" pitchFamily="34" charset="0"/>
              </a:rPr>
              <a:t> method.</a:t>
            </a:r>
          </a:p>
        </p:txBody>
      </p:sp>
      <p:sp>
        <p:nvSpPr>
          <p:cNvPr id="4" name="Slide Number Placeholder 3"/>
          <p:cNvSpPr>
            <a:spLocks noGrp="1"/>
          </p:cNvSpPr>
          <p:nvPr>
            <p:ph type="sldNum" sz="quarter" idx="10"/>
          </p:nvPr>
        </p:nvSpPr>
        <p:spPr/>
        <p:txBody>
          <a:bodyPr/>
          <a:lstStyle/>
          <a:p>
            <a:fld id="{09512520-994A-4BAF-B7F0-31ACF454A0C7}"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1345485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9512520-994A-4BAF-B7F0-31ACF454A0C7}"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2363640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9512520-994A-4BAF-B7F0-31ACF454A0C7}"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17613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9512520-994A-4BAF-B7F0-31ACF454A0C7}"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3141175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If you talk through the first code example, remind students that indexes are zero-based. In other words, </a:t>
            </a:r>
            <a:r>
              <a:rPr lang="en-US" sz="1000" b="1" dirty="0">
                <a:latin typeface="Arial" panose="020B0604020202020204" pitchFamily="34" charset="0"/>
                <a:cs typeface="Arial" panose="020B0604020202020204" pitchFamily="34" charset="0"/>
              </a:rPr>
              <a:t>arrayList1[2]</a:t>
            </a:r>
            <a:r>
              <a:rPr lang="en-US" sz="1000" dirty="0">
                <a:latin typeface="Arial" panose="020B0604020202020204" pitchFamily="34" charset="0"/>
                <a:cs typeface="Arial" panose="020B0604020202020204" pitchFamily="34" charset="0"/>
              </a:rPr>
              <a:t> refers to the third item in the </a:t>
            </a:r>
            <a:r>
              <a:rPr lang="en-US" sz="1000" b="1" dirty="0">
                <a:latin typeface="Arial" panose="020B0604020202020204" pitchFamily="34" charset="0"/>
                <a:cs typeface="Arial" panose="020B0604020202020204" pitchFamily="34" charset="0"/>
              </a:rPr>
              <a:t>arrayList1</a:t>
            </a:r>
            <a:r>
              <a:rPr lang="en-US" sz="1000" dirty="0">
                <a:latin typeface="Arial" panose="020B0604020202020204" pitchFamily="34" charset="0"/>
                <a:cs typeface="Arial" panose="020B0604020202020204" pitchFamily="34" charset="0"/>
              </a:rPr>
              <a:t> collection.</a:t>
            </a:r>
          </a:p>
        </p:txBody>
      </p:sp>
      <p:sp>
        <p:nvSpPr>
          <p:cNvPr id="4" name="Slide Number Placeholder 3"/>
          <p:cNvSpPr>
            <a:spLocks noGrp="1"/>
          </p:cNvSpPr>
          <p:nvPr>
            <p:ph type="sldNum" sz="quarter" idx="10"/>
          </p:nvPr>
        </p:nvSpPr>
        <p:spPr/>
        <p:txBody>
          <a:bodyPr/>
          <a:lstStyle/>
          <a:p>
            <a:fld id="{09512520-994A-4BAF-B7F0-31ACF454A0C7}"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1474643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9512520-994A-4BAF-B7F0-31ACF454A0C7}"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3360256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Remind the students that the .NET Framework includes various generic collection classes in the </a:t>
            </a:r>
            <a:r>
              <a:rPr lang="en-US" sz="1000" b="1" dirty="0" err="1">
                <a:latin typeface="Arial" panose="020B0604020202020204" pitchFamily="34" charset="0"/>
                <a:cs typeface="Arial" panose="020B0604020202020204" pitchFamily="34" charset="0"/>
              </a:rPr>
              <a:t>System.Collections.Generic</a:t>
            </a:r>
            <a:r>
              <a:rPr lang="en-US" sz="1000" dirty="0">
                <a:latin typeface="Arial" panose="020B0604020202020204" pitchFamily="34" charset="0"/>
                <a:cs typeface="Arial" panose="020B0604020202020204" pitchFamily="34" charset="0"/>
              </a:rPr>
              <a:t> namespace, and they should use these classes instead of non-generic collection classes whenever possible.</a:t>
            </a:r>
          </a:p>
        </p:txBody>
      </p:sp>
      <p:sp>
        <p:nvSpPr>
          <p:cNvPr id="4" name="Slide Number Placeholder 3"/>
          <p:cNvSpPr>
            <a:spLocks noGrp="1"/>
          </p:cNvSpPr>
          <p:nvPr>
            <p:ph type="sldNum" sz="quarter" idx="10"/>
          </p:nvPr>
        </p:nvSpPr>
        <p:spPr/>
        <p:txBody>
          <a:bodyPr/>
          <a:lstStyle/>
          <a:p>
            <a:fld id="{09512520-994A-4BAF-B7F0-31ACF454A0C7}"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351885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Remind the students that they can find detailed information on all these classes at the MSDN website.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9512520-994A-4BAF-B7F0-31ACF454A0C7}"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44700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You may want to pre-empt comments by noting that in most cases you would use XML data structures, rather than a custom generic collection class, to represent tree data structures. However, XML data structures do not offer the specific advantages of generic collections such as type safety, no casting, and no boxing and unboxing.</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If necessary, point out that implementing </a:t>
            </a:r>
            <a:r>
              <a:rPr lang="en-US" sz="1000" b="1">
                <a:latin typeface="Arial"/>
                <a:ea typeface="Calibri"/>
                <a:cs typeface="Times New Roman"/>
              </a:rPr>
              <a:t>IEnumerable</a:t>
            </a:r>
            <a:r>
              <a:rPr lang="en-US" sz="1000">
                <a:latin typeface="Arial"/>
                <a:ea typeface="Calibri"/>
                <a:cs typeface="Times New Roman"/>
              </a:rPr>
              <a:t> and creating enumerators is covered in more detail in the next topic.</a:t>
            </a:r>
          </a:p>
        </p:txBody>
      </p:sp>
      <p:sp>
        <p:nvSpPr>
          <p:cNvPr id="4" name="Slide Number Placeholder 3"/>
          <p:cNvSpPr>
            <a:spLocks noGrp="1"/>
          </p:cNvSpPr>
          <p:nvPr>
            <p:ph type="sldNum" sz="quarter" idx="10"/>
          </p:nvPr>
        </p:nvSpPr>
        <p:spPr/>
        <p:txBody>
          <a:bodyPr/>
          <a:lstStyle/>
          <a:p>
            <a:fld id="{09512520-994A-4BAF-B7F0-31ACF454A0C7}"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1262576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Mention that if you do want to build a custom </a:t>
            </a:r>
            <a:r>
              <a:rPr lang="en-US" sz="1000" b="1">
                <a:latin typeface="Arial"/>
                <a:ea typeface="Calibri"/>
                <a:cs typeface="Times New Roman"/>
              </a:rPr>
              <a:t>IEnumerator&lt;T&gt;</a:t>
            </a:r>
            <a:r>
              <a:rPr lang="en-US" sz="1000">
                <a:latin typeface="Arial"/>
                <a:ea typeface="Calibri"/>
                <a:cs typeface="Segoe UI"/>
              </a:rPr>
              <a:t> implementation, it is common practice to nest the enumerator class within the collection class.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9512520-994A-4BAF-B7F0-31ACF454A0C7}"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224396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a:t>
            </a:r>
            <a:r>
              <a:rPr lang="en-US" sz="1000" dirty="0">
                <a:latin typeface="Arial"/>
                <a:ea typeface="Calibri"/>
                <a:cs typeface="Segoe UI"/>
              </a:rPr>
              <a:t>he steps in the </a:t>
            </a:r>
            <a:r>
              <a:rPr lang="en-US" sz="1000" b="1" dirty="0">
                <a:latin typeface="Arial"/>
                <a:ea typeface="Calibri"/>
                <a:cs typeface="Times New Roman"/>
              </a:rPr>
              <a:t>Demonstration: Adding Data Validation and Type-Safety to the Application Lab</a:t>
            </a:r>
            <a:r>
              <a:rPr lang="en-US" sz="1000" dirty="0">
                <a:latin typeface="Arial"/>
                <a:ea typeface="Calibri"/>
                <a:cs typeface="Segoe UI"/>
              </a:rPr>
              <a:t> section on the following page: </a:t>
            </a:r>
            <a:r>
              <a:rPr lang="en-US" sz="1000" u="sng" dirty="0">
                <a:solidFill>
                  <a:srgbClr val="0000FF"/>
                </a:solidFill>
                <a:latin typeface="Arial"/>
                <a:ea typeface="Calibri"/>
                <a:cs typeface="Segoe UI"/>
                <a:hlinkClick r:id="rId3"/>
              </a:rPr>
              <a:t>https://github.com/MicrosoftLearning/20483-Programming-in-C-Sharp/blob/master/Instructions/20483C_MOD04_DEMO.md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9512520-994A-4BAF-B7F0-31ACF454A0C7}"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48108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Remind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high-level steps on the following page:</a:t>
            </a:r>
            <a:r>
              <a:rPr lang="en-US" sz="1000" dirty="0">
                <a:latin typeface="Arial"/>
                <a:ea typeface="Calibri"/>
                <a:cs typeface="Times New Roman"/>
              </a:rPr>
              <a:t> </a:t>
            </a:r>
            <a:r>
              <a:rPr lang="en-US" sz="1000" u="sng" dirty="0">
                <a:solidFill>
                  <a:srgbClr val="0000FF"/>
                </a:solidFill>
                <a:latin typeface="Arial"/>
                <a:ea typeface="Calibri"/>
                <a:cs typeface="Times New Roman"/>
                <a:hlinkClick r:id="rId3"/>
              </a:rPr>
              <a:t>https://github.com/MicrosoftLearning/20483-Programming-in-C-Sharp/blob/master/Instructions/20483C_MOD04_LAB_MANUAL.md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https://github.com/MicrosoftLearning/20483-Programming-in-C-Sharp/blob/master/Instructions/20483C_MOD04_LAK.md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GB" sz="1000" b="1" dirty="0">
                <a:solidFill>
                  <a:srgbClr val="000000"/>
                </a:solidFill>
                <a:latin typeface="Arial"/>
                <a:ea typeface="Calibri"/>
                <a:cs typeface="Segoe UI"/>
              </a:rPr>
              <a:t>Exercise 1: Implementing the Teacher, Student, and Grade </a:t>
            </a:r>
            <a:r>
              <a:rPr lang="en-GB" sz="1000" b="1" dirty="0" err="1">
                <a:solidFill>
                  <a:srgbClr val="000000"/>
                </a:solidFill>
                <a:latin typeface="Arial"/>
                <a:ea typeface="Calibri"/>
                <a:cs typeface="Segoe UI"/>
              </a:rPr>
              <a:t>Structs</a:t>
            </a:r>
            <a:r>
              <a:rPr lang="en-GB" sz="1000" b="1" dirty="0">
                <a:solidFill>
                  <a:srgbClr val="000000"/>
                </a:solidFill>
                <a:latin typeface="Arial"/>
                <a:ea typeface="Calibri"/>
                <a:cs typeface="Segoe UI"/>
              </a:rPr>
              <a:t> as Classes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convert the existing Teacher, Student, and Grade </a:t>
            </a:r>
            <a:r>
              <a:rPr lang="en-US" sz="1000" dirty="0" err="1">
                <a:latin typeface="Arial"/>
                <a:ea typeface="Calibri"/>
                <a:cs typeface="Segoe UI"/>
              </a:rPr>
              <a:t>structs</a:t>
            </a:r>
            <a:r>
              <a:rPr lang="en-US" sz="1000" dirty="0">
                <a:latin typeface="Arial"/>
                <a:ea typeface="Calibri"/>
                <a:cs typeface="Segoe UI"/>
              </a:rPr>
              <a:t> into classes. This will enable you to implement the additional functionality required for each class, such as adding constructors, properties, and methods. In the Teacher and Student classes, you will make the password property write-only, add the </a:t>
            </a:r>
            <a:r>
              <a:rPr lang="en-US" sz="1000" b="1" dirty="0" err="1">
                <a:latin typeface="Arial"/>
                <a:ea typeface="Calibri"/>
                <a:cs typeface="Times New Roman"/>
              </a:rPr>
              <a:t>VerifyPassword</a:t>
            </a:r>
            <a:r>
              <a:rPr lang="en-US" sz="1000" dirty="0">
                <a:latin typeface="Arial"/>
                <a:ea typeface="Calibri"/>
                <a:cs typeface="Segoe UI"/>
              </a:rPr>
              <a:t> method, and then define their respective constructors. You will also modify the </a:t>
            </a:r>
            <a:r>
              <a:rPr lang="en-US" sz="1000" b="1" dirty="0" err="1">
                <a:latin typeface="Arial"/>
                <a:ea typeface="Calibri"/>
                <a:cs typeface="Times New Roman"/>
              </a:rPr>
              <a:t>Logon_Click</a:t>
            </a:r>
            <a:r>
              <a:rPr lang="en-US" sz="1000" dirty="0">
                <a:latin typeface="Arial"/>
                <a:ea typeface="Calibri"/>
                <a:cs typeface="Segoe UI"/>
              </a:rPr>
              <a:t> method to use the </a:t>
            </a:r>
            <a:r>
              <a:rPr lang="en-US" sz="1000" b="1" dirty="0" err="1">
                <a:latin typeface="Arial"/>
                <a:ea typeface="Calibri"/>
                <a:cs typeface="Times New Roman"/>
              </a:rPr>
              <a:t>VerifyPassword</a:t>
            </a:r>
            <a:r>
              <a:rPr lang="en-US" sz="1000" dirty="0">
                <a:latin typeface="Arial"/>
                <a:ea typeface="Calibri"/>
                <a:cs typeface="Segoe UI"/>
              </a:rPr>
              <a:t> method to verify passwords when a user logs on. Finally, you will run the application and verify that it still functions correctly, allowing a student or a teacher to log 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Segoe UI"/>
              </a:rPr>
              <a:t>Instructor Note: </a:t>
            </a:r>
            <a:r>
              <a:rPr lang="en-US" sz="1000" dirty="0">
                <a:latin typeface="Arial"/>
                <a:ea typeface="Calibri"/>
                <a:cs typeface="Segoe UI"/>
              </a:rPr>
              <a:t>There is i</a:t>
            </a:r>
            <a:r>
              <a:rPr lang="en-US" sz="1000" dirty="0">
                <a:latin typeface="Arial"/>
                <a:ea typeface="Calibri"/>
                <a:cs typeface="Times New Roman"/>
              </a:rPr>
              <a:t>ntentional duplication of code in some methods; this code is factored out into a common class in Lab 5.</a:t>
            </a:r>
          </a:p>
          <a:p>
            <a:pPr>
              <a:lnSpc>
                <a:spcPct val="115000"/>
              </a:lnSpc>
              <a:spcAft>
                <a:spcPts val="1000"/>
              </a:spcAft>
            </a:pPr>
            <a:r>
              <a:rPr lang="en-GB" sz="1000" b="1" dirty="0">
                <a:solidFill>
                  <a:srgbClr val="000000"/>
                </a:solidFill>
                <a:latin typeface="Arial"/>
                <a:ea typeface="Calibri"/>
                <a:cs typeface="Segoe UI"/>
              </a:rPr>
              <a:t>Exercise 2: </a:t>
            </a:r>
            <a:r>
              <a:rPr lang="en-GB" sz="1000" dirty="0">
                <a:solidFill>
                  <a:srgbClr val="000000"/>
                </a:solidFill>
                <a:latin typeface="Arial"/>
                <a:ea typeface="Calibri"/>
                <a:cs typeface="Segoe UI"/>
              </a:rPr>
              <a:t>Adding Data Validation to the Grade Class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define a public list of strings called </a:t>
            </a:r>
            <a:r>
              <a:rPr lang="en-US" sz="1000" b="1" dirty="0">
                <a:latin typeface="Arial"/>
                <a:ea typeface="Calibri"/>
                <a:cs typeface="Times New Roman"/>
              </a:rPr>
              <a:t>Subjects </a:t>
            </a:r>
            <a:r>
              <a:rPr lang="en-US" sz="1000" dirty="0">
                <a:latin typeface="Arial"/>
                <a:ea typeface="Calibri"/>
                <a:cs typeface="Segoe UI"/>
              </a:rPr>
              <a:t>to hold the names of each subject that can be assessed and then populate it with valid subject names. You will then add validation logic to the </a:t>
            </a:r>
            <a:r>
              <a:rPr lang="en-US" sz="1000" b="1" dirty="0">
                <a:latin typeface="Arial"/>
                <a:ea typeface="Calibri"/>
                <a:cs typeface="Times New Roman"/>
              </a:rPr>
              <a:t>Grade</a:t>
            </a:r>
            <a:r>
              <a:rPr lang="en-US" sz="1000" dirty="0">
                <a:latin typeface="Arial"/>
                <a:ea typeface="Calibri"/>
                <a:cs typeface="Segoe UI"/>
              </a:rPr>
              <a:t> class to ensure that the subject name appears in the list you created and that the assessment date and assessment grade contain allowed values. Finally, you will create a unit test project to verify that your validation code functions as expected.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9512520-994A-4BAF-B7F0-31ACF454A0C7}"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794552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b="1" dirty="0">
                <a:solidFill>
                  <a:srgbClr val="000000"/>
                </a:solidFill>
                <a:latin typeface="Arial"/>
                <a:ea typeface="Calibri"/>
                <a:cs typeface="Segoe UI"/>
              </a:rPr>
              <a:t>Exercise 3: Displaying Students in Name Order</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write code to display the students in alphabetical order of last name and then first name.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application currently displays students in no specific order when logged on as a teacher, but you now want them to be displayed in alphabetical order of last name and first name. To achieve this, you decide</a:t>
            </a:r>
            <a:r>
              <a:rPr lang="en-US" sz="1000" dirty="0">
                <a:latin typeface="Arial"/>
                <a:ea typeface="Calibri"/>
                <a:cs typeface="Times New Roman"/>
              </a:rPr>
              <a:t> </a:t>
            </a:r>
            <a:r>
              <a:rPr lang="en-US" sz="1000" dirty="0">
                <a:solidFill>
                  <a:prstClr val="black"/>
                </a:solidFill>
                <a:latin typeface="Arial"/>
                <a:ea typeface="Calibri"/>
                <a:cs typeface="Segoe UI"/>
              </a:rPr>
              <a:t>that the Student class should implement the </a:t>
            </a:r>
            <a:r>
              <a:rPr lang="en-US" sz="1000" b="1" dirty="0" err="1">
                <a:solidFill>
                  <a:prstClr val="black"/>
                </a:solidFill>
                <a:latin typeface="Arial"/>
                <a:ea typeface="Calibri"/>
                <a:cs typeface="Times New Roman"/>
              </a:rPr>
              <a:t>IComparable</a:t>
            </a:r>
            <a:r>
              <a:rPr lang="en-US" sz="1000" b="1" dirty="0">
                <a:solidFill>
                  <a:prstClr val="black"/>
                </a:solidFill>
                <a:latin typeface="Arial"/>
                <a:ea typeface="Calibri"/>
                <a:cs typeface="Times New Roman"/>
              </a:rPr>
              <a:t>&lt;&gt;</a:t>
            </a:r>
            <a:r>
              <a:rPr lang="en-US" sz="1000" dirty="0">
                <a:solidFill>
                  <a:prstClr val="black"/>
                </a:solidFill>
                <a:latin typeface="Arial"/>
                <a:ea typeface="Calibri"/>
                <a:cs typeface="Segoe UI"/>
              </a:rPr>
              <a:t> interface to enable comparison of student data. You can then add code to the </a:t>
            </a:r>
            <a:r>
              <a:rPr lang="en-US" sz="1000" b="1" dirty="0" err="1">
                <a:solidFill>
                  <a:prstClr val="black"/>
                </a:solidFill>
                <a:latin typeface="Arial"/>
                <a:ea typeface="Calibri"/>
                <a:cs typeface="Times New Roman"/>
              </a:rPr>
              <a:t>CompareTo</a:t>
            </a:r>
            <a:r>
              <a:rPr lang="en-US" sz="1000" dirty="0">
                <a:solidFill>
                  <a:prstClr val="black"/>
                </a:solidFill>
                <a:latin typeface="Arial"/>
                <a:ea typeface="Calibri"/>
                <a:cs typeface="Segoe UI"/>
              </a:rPr>
              <a:t> method in the </a:t>
            </a:r>
            <a:r>
              <a:rPr lang="en-US" sz="1000" b="1" dirty="0">
                <a:solidFill>
                  <a:prstClr val="black"/>
                </a:solidFill>
                <a:latin typeface="Arial"/>
                <a:ea typeface="Calibri"/>
                <a:cs typeface="Times New Roman"/>
              </a:rPr>
              <a:t>Student</a:t>
            </a:r>
            <a:r>
              <a:rPr lang="en-US" sz="1000" dirty="0">
                <a:solidFill>
                  <a:prstClr val="black"/>
                </a:solidFill>
                <a:latin typeface="Arial"/>
                <a:ea typeface="Calibri"/>
                <a:cs typeface="Segoe UI"/>
              </a:rPr>
              <a:t> class, enabling students to be sorted based on their last name and first name. Currently, Students are stored in a non-type-safe </a:t>
            </a:r>
            <a:r>
              <a:rPr lang="en-US" sz="1000" b="1" dirty="0" err="1">
                <a:solidFill>
                  <a:prstClr val="black"/>
                </a:solidFill>
                <a:latin typeface="Arial"/>
                <a:ea typeface="Calibri"/>
                <a:cs typeface="Times New Roman"/>
              </a:rPr>
              <a:t>ArrayList</a:t>
            </a:r>
            <a:r>
              <a:rPr lang="en-US" sz="1000" b="1" dirty="0">
                <a:solidFill>
                  <a:prstClr val="black"/>
                </a:solidFill>
                <a:latin typeface="Arial"/>
                <a:ea typeface="Calibri"/>
                <a:cs typeface="Times New Roman"/>
              </a:rPr>
              <a:t> </a:t>
            </a:r>
            <a:r>
              <a:rPr lang="en-US" sz="1000" dirty="0">
                <a:solidFill>
                  <a:prstClr val="black"/>
                </a:solidFill>
                <a:latin typeface="Arial"/>
                <a:ea typeface="Calibri"/>
                <a:cs typeface="Segoe UI"/>
              </a:rPr>
              <a:t>collection. You decide to modify this so they are stored in a type-safe </a:t>
            </a:r>
            <a:r>
              <a:rPr lang="en-US" sz="1000" b="1" dirty="0">
                <a:solidFill>
                  <a:prstClr val="black"/>
                </a:solidFill>
                <a:latin typeface="Arial"/>
                <a:ea typeface="Calibri"/>
                <a:cs typeface="Times New Roman"/>
              </a:rPr>
              <a:t>List</a:t>
            </a:r>
            <a:r>
              <a:rPr lang="en-US" sz="1000" dirty="0">
                <a:solidFill>
                  <a:prstClr val="black"/>
                </a:solidFill>
                <a:latin typeface="Arial"/>
                <a:ea typeface="Calibri"/>
                <a:cs typeface="Segoe UI"/>
              </a:rPr>
              <a:t> collection. Finally, you will sort the Students data and then run the application to verify that the students are retrieved and displayed in alphabetical order of their last name and first name.</a:t>
            </a:r>
            <a:endParaRPr lang="en-US" sz="1000" dirty="0">
              <a:solidFill>
                <a:prstClr val="black"/>
              </a:solidFill>
              <a:latin typeface="Arial"/>
              <a:ea typeface="Calibri"/>
              <a:cs typeface="Times New Roman"/>
            </a:endParaRPr>
          </a:p>
          <a:p>
            <a:pPr lvl="0">
              <a:lnSpc>
                <a:spcPct val="115000"/>
              </a:lnSpc>
              <a:spcAft>
                <a:spcPts val="1000"/>
              </a:spcAft>
            </a:pPr>
            <a:r>
              <a:rPr lang="en-GB" sz="1000" b="1" dirty="0">
                <a:solidFill>
                  <a:srgbClr val="000000"/>
                </a:solidFill>
                <a:latin typeface="Arial"/>
                <a:ea typeface="Calibri"/>
                <a:cs typeface="Segoe UI"/>
              </a:rPr>
              <a:t>Exercise 4: Enabling Teachers to Modify Class and Grade Data</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 this exercise, you will write code that enables a teacher to add a student and then enroll them in a class. This will be implemented as two separate steps, because a teacher may want to add a student before knowing which class they will be enrolled in. You will also enable a teacher to remove a student from a class. When adding or removing a student, you will display a prompt to confirm that the teacher wants to perform the action.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To enroll a student in a class or remove them from a class, you modify the </a:t>
            </a:r>
            <a:r>
              <a:rPr lang="en-US" sz="1000" b="1" dirty="0" err="1">
                <a:solidFill>
                  <a:prstClr val="black"/>
                </a:solidFill>
                <a:latin typeface="Arial"/>
                <a:ea typeface="Calibri"/>
                <a:cs typeface="Times New Roman"/>
              </a:rPr>
              <a:t>TeacherID</a:t>
            </a:r>
            <a:r>
              <a:rPr lang="en-US" sz="1000" dirty="0">
                <a:solidFill>
                  <a:prstClr val="black"/>
                </a:solidFill>
                <a:latin typeface="Arial"/>
                <a:ea typeface="Calibri"/>
                <a:cs typeface="Segoe UI"/>
              </a:rPr>
              <a:t> property of that student. The application now includes the </a:t>
            </a:r>
            <a:r>
              <a:rPr lang="en-US" sz="1000" b="1" dirty="0" err="1">
                <a:solidFill>
                  <a:prstClr val="black"/>
                </a:solidFill>
                <a:latin typeface="Arial"/>
                <a:ea typeface="Calibri"/>
                <a:cs typeface="Times New Roman"/>
              </a:rPr>
              <a:t>AssignStudentDialog</a:t>
            </a:r>
            <a:r>
              <a:rPr lang="en-US" sz="1000" dirty="0">
                <a:solidFill>
                  <a:prstClr val="black"/>
                </a:solidFill>
                <a:latin typeface="Arial"/>
                <a:ea typeface="Calibri"/>
                <a:cs typeface="Segoe UI"/>
              </a:rPr>
              <a:t> window, which displays a list of students who are not assigned to a class. You need to add code to this window to assign a student to the teacher’s class and to update the list of students as appropriate. You also need to add code to remove a student from a class and to enable teachers to add grades to their students. After a student has been added to the database, that student will be able to log on to view their own grades.</a:t>
            </a:r>
            <a:endParaRPr lang="en-US" dirty="0"/>
          </a:p>
        </p:txBody>
      </p:sp>
      <p:sp>
        <p:nvSpPr>
          <p:cNvPr id="4" name="Slide Number Placeholder 3"/>
          <p:cNvSpPr>
            <a:spLocks noGrp="1"/>
          </p:cNvSpPr>
          <p:nvPr>
            <p:ph type="sldNum" sz="quarter" idx="10"/>
          </p:nvPr>
        </p:nvSpPr>
        <p:spPr/>
        <p:txBody>
          <a:bodyPr/>
          <a:lstStyle/>
          <a:p>
            <a:fld id="{09512520-994A-4BAF-B7F0-31ACF454A0C7}" type="slidenum">
              <a:rPr lang="en-US" smtClean="0"/>
              <a:t>28</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41124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09512520-994A-4BAF-B7F0-31ACF454A0C7}"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3109251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9512520-994A-4BAF-B7F0-31ACF454A0C7}"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17142661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types is a reference type?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Boolean</a:t>
            </a:r>
          </a:p>
          <a:p>
            <a:pPr>
              <a:lnSpc>
                <a:spcPct val="115000"/>
              </a:lnSpc>
              <a:spcAft>
                <a:spcPts val="1000"/>
              </a:spcAft>
            </a:pPr>
            <a:r>
              <a:rPr lang="en-US" sz="1000" dirty="0">
                <a:latin typeface="Arial"/>
                <a:ea typeface="Calibri"/>
                <a:cs typeface="Times New Roman"/>
              </a:rPr>
              <a:t>(   )Option 2: Byte</a:t>
            </a:r>
          </a:p>
          <a:p>
            <a:pPr>
              <a:lnSpc>
                <a:spcPct val="115000"/>
              </a:lnSpc>
              <a:spcAft>
                <a:spcPts val="1000"/>
              </a:spcAft>
            </a:pPr>
            <a:r>
              <a:rPr lang="en-US" sz="1000" dirty="0">
                <a:latin typeface="Arial"/>
                <a:ea typeface="Calibri"/>
                <a:cs typeface="Times New Roman"/>
              </a:rPr>
              <a:t>(   )Option 3: Decimal</a:t>
            </a:r>
          </a:p>
          <a:p>
            <a:pPr>
              <a:lnSpc>
                <a:spcPct val="115000"/>
              </a:lnSpc>
              <a:spcAft>
                <a:spcPts val="1000"/>
              </a:spcAft>
            </a:pPr>
            <a:r>
              <a:rPr lang="en-US" sz="1000" dirty="0">
                <a:latin typeface="Arial"/>
                <a:ea typeface="Calibri"/>
                <a:cs typeface="Times New Roman"/>
              </a:rPr>
              <a:t>(   )Option 4: Int32</a:t>
            </a:r>
          </a:p>
          <a:p>
            <a:pPr>
              <a:lnSpc>
                <a:spcPct val="115000"/>
              </a:lnSpc>
              <a:spcAft>
                <a:spcPts val="1000"/>
              </a:spcAft>
            </a:pPr>
            <a:r>
              <a:rPr lang="en-US" sz="1000" dirty="0">
                <a:latin typeface="Arial"/>
                <a:ea typeface="Calibri"/>
                <a:cs typeface="Times New Roman"/>
              </a:rPr>
              <a:t>(   )Option 5: Object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5: Object</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panose="020B0604020202020204" pitchFamily="34" charset="0"/>
                <a:cs typeface="Arial" panose="020B0604020202020204" pitchFamily="34" charset="0"/>
              </a:rPr>
              <a:t>All the built-in types except </a:t>
            </a:r>
            <a:r>
              <a:rPr lang="en-US" sz="1000" b="1" dirty="0">
                <a:latin typeface="Arial" panose="020B0604020202020204" pitchFamily="34" charset="0"/>
                <a:cs typeface="Arial" panose="020B0604020202020204" pitchFamily="34" charset="0"/>
              </a:rPr>
              <a:t>Object</a:t>
            </a:r>
            <a:r>
              <a:rPr lang="en-US" sz="1000" dirty="0">
                <a:latin typeface="Arial" panose="020B0604020202020204" pitchFamily="34" charset="0"/>
                <a:cs typeface="Arial" panose="020B0604020202020204" pitchFamily="34" charset="0"/>
              </a:rPr>
              <a:t> and </a:t>
            </a:r>
            <a:r>
              <a:rPr lang="en-US" sz="1000" b="1" dirty="0">
                <a:latin typeface="Arial" panose="020B0604020202020204" pitchFamily="34" charset="0"/>
                <a:cs typeface="Arial" panose="020B0604020202020204" pitchFamily="34" charset="0"/>
              </a:rPr>
              <a:t>String</a:t>
            </a:r>
            <a:r>
              <a:rPr lang="en-US" sz="1000" dirty="0">
                <a:latin typeface="Arial" panose="020B0604020202020204" pitchFamily="34" charset="0"/>
                <a:cs typeface="Arial" panose="020B0604020202020204" pitchFamily="34" charset="0"/>
              </a:rPr>
              <a:t> are value types. They are defined by </a:t>
            </a:r>
            <a:r>
              <a:rPr lang="en-US" sz="1000" dirty="0" err="1">
                <a:latin typeface="Arial" panose="020B0604020202020204" pitchFamily="34" charset="0"/>
                <a:cs typeface="Arial" panose="020B0604020202020204" pitchFamily="34" charset="0"/>
              </a:rPr>
              <a:t>structs</a:t>
            </a:r>
            <a:r>
              <a:rPr lang="en-US" sz="1000" dirty="0">
                <a:latin typeface="Arial" panose="020B0604020202020204" pitchFamily="34" charset="0"/>
                <a:cs typeface="Arial" panose="020B0604020202020204" pitchFamily="34" charset="0"/>
              </a:rPr>
              <a:t> rather than by classes</a:t>
            </a:r>
            <a:endParaRPr lang="en-US" sz="1000" dirty="0">
              <a:latin typeface="Arial" panose="020B0604020202020204" pitchFamily="34" charset="0"/>
              <a:ea typeface="Calibri"/>
              <a:cs typeface="Arial" panose="020B0604020202020204" pitchFamily="34" charset="0"/>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types of member CANNOT be included in an interface?</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9512520-994A-4BAF-B7F0-31ACF454A0C7}"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6440641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)Option 1: Events</a:t>
            </a:r>
          </a:p>
          <a:p>
            <a:pPr>
              <a:lnSpc>
                <a:spcPct val="115000"/>
              </a:lnSpc>
              <a:spcAft>
                <a:spcPts val="1000"/>
              </a:spcAft>
            </a:pPr>
            <a:r>
              <a:rPr lang="en-US" sz="1000" dirty="0">
                <a:latin typeface="Arial"/>
                <a:ea typeface="Calibri"/>
                <a:cs typeface="Times New Roman"/>
              </a:rPr>
              <a:t>(   )Option 2: Fields</a:t>
            </a:r>
          </a:p>
          <a:p>
            <a:pPr>
              <a:lnSpc>
                <a:spcPct val="115000"/>
              </a:lnSpc>
              <a:spcAft>
                <a:spcPts val="1000"/>
              </a:spcAft>
            </a:pPr>
            <a:r>
              <a:rPr lang="en-US" sz="1000" dirty="0">
                <a:latin typeface="Arial"/>
                <a:ea typeface="Calibri"/>
                <a:cs typeface="Times New Roman"/>
              </a:rPr>
              <a:t>(   )Option 3: Indexers</a:t>
            </a:r>
          </a:p>
          <a:p>
            <a:pPr>
              <a:lnSpc>
                <a:spcPct val="115000"/>
              </a:lnSpc>
              <a:spcAft>
                <a:spcPts val="1000"/>
              </a:spcAft>
            </a:pPr>
            <a:r>
              <a:rPr lang="en-US" sz="1000" dirty="0">
                <a:latin typeface="Arial"/>
                <a:ea typeface="Calibri"/>
                <a:cs typeface="Times New Roman"/>
              </a:rPr>
              <a:t>(   )Option 4: Methods</a:t>
            </a:r>
          </a:p>
          <a:p>
            <a:pPr>
              <a:lnSpc>
                <a:spcPct val="115000"/>
              </a:lnSpc>
              <a:spcAft>
                <a:spcPts val="1000"/>
              </a:spcAft>
            </a:pPr>
            <a:r>
              <a:rPr lang="en-US" sz="1000" dirty="0">
                <a:latin typeface="Arial"/>
                <a:ea typeface="Calibri"/>
                <a:cs typeface="Times New Roman"/>
              </a:rPr>
              <a:t>(   )Option 5: Properties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Fields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You cannot include fields when you define an interface. This is because fields are a detail of implementation, rather than a definition of externally available functionality.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create a custom generic class. The class will consist of a linear collection of values, and will</a:t>
            </a:r>
            <a:r>
              <a:rPr lang="en-US" sz="1000" dirty="0">
                <a:latin typeface="Arial"/>
                <a:ea typeface="Calibri"/>
                <a:cs typeface="Times New Roman"/>
              </a:rPr>
              <a:t> </a:t>
            </a:r>
            <a:r>
              <a:rPr lang="en-US" sz="1000" dirty="0">
                <a:solidFill>
                  <a:prstClr val="black"/>
                </a:solidFill>
                <a:latin typeface="Arial"/>
                <a:ea typeface="Calibri"/>
                <a:cs typeface="Segoe UI"/>
              </a:rPr>
              <a:t>enable developers to queue items from either end of the collection. Which of the following should your class declaration resemble?</a:t>
            </a:r>
            <a:endParaRPr lang="en-US" sz="1000" dirty="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09512520-994A-4BAF-B7F0-31ACF454A0C7}"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
        <p:nvSpPr>
          <p:cNvPr id="7" name="TextBox 6">
            <a:extLst>
              <a:ext uri="{FF2B5EF4-FFF2-40B4-BE49-F238E27FC236}">
                <a16:creationId xmlns:a16="http://schemas.microsoft.com/office/drawing/2014/main" xmlns="" id="{C5530B0C-C0BC-445D-A649-830D6037A6F6}"/>
              </a:ext>
            </a:extLst>
          </p:cNvPr>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11247961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lvl="0">
              <a:lnSpc>
                <a:spcPct val="115000"/>
              </a:lnSpc>
              <a:spcAft>
                <a:spcPts val="1000"/>
              </a:spcAft>
            </a:pPr>
            <a:r>
              <a:rPr lang="en-US" sz="1000" dirty="0">
                <a:solidFill>
                  <a:prstClr val="black"/>
                </a:solidFill>
                <a:latin typeface="Arial"/>
                <a:ea typeface="Calibri"/>
                <a:cs typeface="Times New Roman"/>
              </a:rPr>
              <a:t>(   )Option 1: public class </a:t>
            </a:r>
            <a:r>
              <a:rPr lang="en-US" sz="1000" dirty="0" err="1">
                <a:solidFill>
                  <a:prstClr val="black"/>
                </a:solidFill>
                <a:latin typeface="Arial"/>
                <a:ea typeface="Calibri"/>
                <a:cs typeface="Times New Roman"/>
              </a:rPr>
              <a:t>DoubleEndedQueue</a:t>
            </a:r>
            <a:r>
              <a:rPr lang="en-US" sz="1000" dirty="0">
                <a:solidFill>
                  <a:prstClr val="black"/>
                </a:solidFill>
                <a:latin typeface="Arial"/>
                <a:ea typeface="Calibri"/>
                <a:cs typeface="Times New Roman"/>
              </a:rPr>
              <a:t>&lt;T&gt; : </a:t>
            </a:r>
            <a:r>
              <a:rPr lang="en-US" sz="1000" dirty="0" err="1">
                <a:solidFill>
                  <a:prstClr val="black"/>
                </a:solidFill>
                <a:latin typeface="Arial"/>
                <a:ea typeface="Calibri"/>
                <a:cs typeface="Times New Roman"/>
              </a:rPr>
              <a:t>IEnumerable</a:t>
            </a:r>
            <a:r>
              <a:rPr lang="en-US" sz="1000" dirty="0">
                <a:solidFill>
                  <a:prstClr val="black"/>
                </a:solidFill>
                <a:latin typeface="Arial"/>
                <a:ea typeface="Calibri"/>
                <a:cs typeface="Times New Roman"/>
              </a:rPr>
              <a:t>&lt;T&gt;</a:t>
            </a:r>
          </a:p>
          <a:p>
            <a:pPr lvl="0">
              <a:lnSpc>
                <a:spcPct val="115000"/>
              </a:lnSpc>
              <a:spcAft>
                <a:spcPts val="1000"/>
              </a:spcAft>
            </a:pPr>
            <a:r>
              <a:rPr lang="en-US" sz="1000" dirty="0">
                <a:solidFill>
                  <a:prstClr val="black"/>
                </a:solidFill>
                <a:latin typeface="Arial"/>
                <a:ea typeface="Calibri"/>
                <a:cs typeface="Times New Roman"/>
              </a:rPr>
              <a:t>(   )Option 2: public class </a:t>
            </a:r>
            <a:r>
              <a:rPr lang="en-US" sz="1000" dirty="0" err="1">
                <a:solidFill>
                  <a:prstClr val="black"/>
                </a:solidFill>
                <a:latin typeface="Arial"/>
                <a:ea typeface="Calibri"/>
                <a:cs typeface="Times New Roman"/>
              </a:rPr>
              <a:t>DoubleEndedQueue</a:t>
            </a:r>
            <a:r>
              <a:rPr lang="en-US" sz="1000" dirty="0">
                <a:solidFill>
                  <a:prstClr val="black"/>
                </a:solidFill>
                <a:latin typeface="Arial"/>
                <a:ea typeface="Calibri"/>
                <a:cs typeface="Times New Roman"/>
              </a:rPr>
              <a:t>&lt;T&gt; : </a:t>
            </a:r>
            <a:r>
              <a:rPr lang="en-US" sz="1000" dirty="0" err="1">
                <a:solidFill>
                  <a:prstClr val="black"/>
                </a:solidFill>
                <a:latin typeface="Arial"/>
                <a:ea typeface="Calibri"/>
                <a:cs typeface="Times New Roman"/>
              </a:rPr>
              <a:t>ICollection</a:t>
            </a:r>
            <a:r>
              <a:rPr lang="en-US" sz="1000" dirty="0">
                <a:solidFill>
                  <a:prstClr val="black"/>
                </a:solidFill>
                <a:latin typeface="Arial"/>
                <a:ea typeface="Calibri"/>
                <a:cs typeface="Times New Roman"/>
              </a:rPr>
              <a:t>&lt;T&gt;</a:t>
            </a:r>
          </a:p>
          <a:p>
            <a:pPr lvl="0">
              <a:lnSpc>
                <a:spcPct val="115000"/>
              </a:lnSpc>
              <a:spcAft>
                <a:spcPts val="1000"/>
              </a:spcAft>
            </a:pPr>
            <a:r>
              <a:rPr lang="en-US" sz="1000" dirty="0">
                <a:solidFill>
                  <a:prstClr val="black"/>
                </a:solidFill>
                <a:latin typeface="Arial"/>
                <a:ea typeface="Calibri"/>
                <a:cs typeface="Times New Roman"/>
              </a:rPr>
              <a:t>(   )Option 3: public class </a:t>
            </a:r>
            <a:r>
              <a:rPr lang="en-US" sz="1000" dirty="0" err="1">
                <a:solidFill>
                  <a:prstClr val="black"/>
                </a:solidFill>
                <a:latin typeface="Arial"/>
                <a:ea typeface="Calibri"/>
                <a:cs typeface="Times New Roman"/>
              </a:rPr>
              <a:t>DoubleEndedQueue</a:t>
            </a:r>
            <a:r>
              <a:rPr lang="en-US" sz="1000" dirty="0">
                <a:solidFill>
                  <a:prstClr val="black"/>
                </a:solidFill>
                <a:latin typeface="Arial"/>
                <a:ea typeface="Calibri"/>
                <a:cs typeface="Times New Roman"/>
              </a:rPr>
              <a:t>&lt;T&gt; : </a:t>
            </a:r>
            <a:r>
              <a:rPr lang="en-US" sz="1000" dirty="0" err="1">
                <a:solidFill>
                  <a:prstClr val="black"/>
                </a:solidFill>
                <a:latin typeface="Arial"/>
                <a:ea typeface="Calibri"/>
                <a:cs typeface="Times New Roman"/>
              </a:rPr>
              <a:t>IList</a:t>
            </a:r>
            <a:r>
              <a:rPr lang="en-US" sz="1000" dirty="0">
                <a:solidFill>
                  <a:prstClr val="black"/>
                </a:solidFill>
                <a:latin typeface="Arial"/>
                <a:ea typeface="Calibri"/>
                <a:cs typeface="Times New Roman"/>
              </a:rPr>
              <a:t>&lt;T&gt;</a:t>
            </a:r>
          </a:p>
          <a:p>
            <a:pPr lvl="0">
              <a:lnSpc>
                <a:spcPct val="115000"/>
              </a:lnSpc>
              <a:spcAft>
                <a:spcPts val="1000"/>
              </a:spcAft>
            </a:pPr>
            <a:r>
              <a:rPr lang="en-US" sz="1000" dirty="0">
                <a:solidFill>
                  <a:prstClr val="black"/>
                </a:solidFill>
                <a:latin typeface="Arial"/>
                <a:ea typeface="Calibri"/>
                <a:cs typeface="Times New Roman"/>
              </a:rPr>
              <a:t>(   )Option 4: public class </a:t>
            </a:r>
            <a:r>
              <a:rPr lang="en-US" sz="1000" dirty="0" err="1">
                <a:solidFill>
                  <a:prstClr val="black"/>
                </a:solidFill>
                <a:latin typeface="Arial"/>
                <a:ea typeface="Calibri"/>
                <a:cs typeface="Times New Roman"/>
              </a:rPr>
              <a:t>DoubleEndedQueue</a:t>
            </a:r>
            <a:r>
              <a:rPr lang="en-US" sz="1000" dirty="0">
                <a:solidFill>
                  <a:prstClr val="black"/>
                </a:solidFill>
                <a:latin typeface="Arial"/>
                <a:ea typeface="Calibri"/>
                <a:cs typeface="Times New Roman"/>
              </a:rPr>
              <a:t>&lt;T&gt; : </a:t>
            </a:r>
            <a:r>
              <a:rPr lang="en-US" sz="1000" dirty="0" err="1">
                <a:solidFill>
                  <a:prstClr val="black"/>
                </a:solidFill>
                <a:latin typeface="Arial"/>
                <a:ea typeface="Calibri"/>
                <a:cs typeface="Times New Roman"/>
              </a:rPr>
              <a:t>IList</a:t>
            </a:r>
            <a:r>
              <a:rPr lang="en-US" sz="1000" dirty="0">
                <a:solidFill>
                  <a:prstClr val="black"/>
                </a:solidFill>
                <a:latin typeface="Arial"/>
                <a:ea typeface="Calibri"/>
                <a:cs typeface="Times New Roman"/>
              </a:rPr>
              <a:t>&lt;T&gt;, </a:t>
            </a:r>
            <a:r>
              <a:rPr lang="en-US" sz="1000" dirty="0" err="1">
                <a:solidFill>
                  <a:prstClr val="black"/>
                </a:solidFill>
                <a:latin typeface="Arial"/>
                <a:ea typeface="Calibri"/>
                <a:cs typeface="Times New Roman"/>
              </a:rPr>
              <a:t>IEnumerable</a:t>
            </a:r>
            <a:r>
              <a:rPr lang="en-US" sz="1000" dirty="0">
                <a:solidFill>
                  <a:prstClr val="black"/>
                </a:solidFill>
                <a:latin typeface="Arial"/>
                <a:ea typeface="Calibri"/>
                <a:cs typeface="Times New Roman"/>
              </a:rPr>
              <a:t>&lt;T&gt;</a:t>
            </a:r>
          </a:p>
          <a:p>
            <a:pPr lvl="0">
              <a:lnSpc>
                <a:spcPct val="115000"/>
              </a:lnSpc>
              <a:spcAft>
                <a:spcPts val="1000"/>
              </a:spcAft>
            </a:pPr>
            <a:r>
              <a:rPr lang="en-US" sz="1000" dirty="0">
                <a:solidFill>
                  <a:prstClr val="black"/>
                </a:solidFill>
                <a:latin typeface="Arial"/>
                <a:ea typeface="Calibri"/>
                <a:cs typeface="Times New Roman"/>
              </a:rPr>
              <a:t>(   )Option 5: public class </a:t>
            </a:r>
            <a:r>
              <a:rPr lang="en-US" sz="1000" dirty="0" err="1">
                <a:solidFill>
                  <a:prstClr val="black"/>
                </a:solidFill>
                <a:latin typeface="Arial"/>
                <a:ea typeface="Calibri"/>
                <a:cs typeface="Times New Roman"/>
              </a:rPr>
              <a:t>DoubleEndedQueue</a:t>
            </a:r>
            <a:r>
              <a:rPr lang="en-US" sz="1000" dirty="0">
                <a:solidFill>
                  <a:prstClr val="black"/>
                </a:solidFill>
                <a:latin typeface="Arial"/>
                <a:ea typeface="Calibri"/>
                <a:cs typeface="Times New Roman"/>
              </a:rPr>
              <a:t>&lt;T&gt; : </a:t>
            </a:r>
            <a:r>
              <a:rPr lang="en-US" sz="1000" dirty="0" err="1">
                <a:solidFill>
                  <a:prstClr val="black"/>
                </a:solidFill>
                <a:latin typeface="Arial"/>
                <a:ea typeface="Calibri"/>
                <a:cs typeface="Times New Roman"/>
              </a:rPr>
              <a:t>IDictionary</a:t>
            </a:r>
            <a:r>
              <a:rPr lang="en-US" sz="1000" dirty="0">
                <a:solidFill>
                  <a:prstClr val="black"/>
                </a:solidFill>
                <a:latin typeface="Arial"/>
                <a:ea typeface="Calibri"/>
                <a:cs typeface="Times New Roman"/>
              </a:rPr>
              <a:t>&lt;</a:t>
            </a:r>
            <a:r>
              <a:rPr lang="en-US" sz="1000" dirty="0" err="1">
                <a:solidFill>
                  <a:prstClr val="black"/>
                </a:solidFill>
                <a:latin typeface="Arial"/>
                <a:ea typeface="Calibri"/>
                <a:cs typeface="Times New Roman"/>
              </a:rPr>
              <a:t>TKey,TValue</a:t>
            </a:r>
            <a:r>
              <a:rPr lang="en-US" sz="1000" dirty="0">
                <a:solidFill>
                  <a:prstClr val="black"/>
                </a:solidFill>
                <a:latin typeface="Arial"/>
                <a:ea typeface="Calibri"/>
                <a:cs typeface="Times New Roman"/>
              </a:rPr>
              <a:t>&gt;</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3: public class </a:t>
            </a:r>
            <a:r>
              <a:rPr lang="en-US" sz="1000" dirty="0" err="1">
                <a:solidFill>
                  <a:prstClr val="black"/>
                </a:solidFill>
                <a:latin typeface="Arial"/>
                <a:ea typeface="Calibri"/>
                <a:cs typeface="Times New Roman"/>
              </a:rPr>
              <a:t>DoubleEndedQueue</a:t>
            </a:r>
            <a:r>
              <a:rPr lang="en-US" sz="1000" dirty="0">
                <a:solidFill>
                  <a:prstClr val="black"/>
                </a:solidFill>
                <a:latin typeface="Arial"/>
                <a:ea typeface="Calibri"/>
                <a:cs typeface="Times New Roman"/>
              </a:rPr>
              <a:t>&lt;T&gt; : </a:t>
            </a:r>
            <a:r>
              <a:rPr lang="en-US" sz="1000" dirty="0" err="1">
                <a:solidFill>
                  <a:prstClr val="black"/>
                </a:solidFill>
                <a:latin typeface="Arial"/>
                <a:ea typeface="Calibri"/>
                <a:cs typeface="Times New Roman"/>
              </a:rPr>
              <a:t>IList</a:t>
            </a:r>
            <a:r>
              <a:rPr lang="en-US" sz="1000" dirty="0">
                <a:solidFill>
                  <a:prstClr val="black"/>
                </a:solidFill>
                <a:latin typeface="Arial"/>
                <a:ea typeface="Calibri"/>
                <a:cs typeface="Times New Roman"/>
              </a:rPr>
              <a:t>&lt;T&gt;</a:t>
            </a:r>
          </a:p>
          <a:p>
            <a:pPr lvl="0">
              <a:lnSpc>
                <a:spcPct val="115000"/>
              </a:lnSpc>
              <a:spcAft>
                <a:spcPts val="1000"/>
              </a:spcAft>
            </a:pPr>
            <a:r>
              <a:rPr lang="en-US" sz="1000" b="1" dirty="0">
                <a:solidFill>
                  <a:prstClr val="black"/>
                </a:solidFill>
                <a:latin typeface="Arial"/>
                <a:cs typeface="Times New Roman"/>
              </a:rPr>
              <a:t>Feedback</a:t>
            </a:r>
          </a:p>
          <a:p>
            <a:pPr lvl="0">
              <a:lnSpc>
                <a:spcPct val="115000"/>
              </a:lnSpc>
              <a:spcAft>
                <a:spcPts val="1000"/>
              </a:spcAft>
            </a:pPr>
            <a:r>
              <a:rPr lang="en-US" sz="1000" dirty="0">
                <a:latin typeface="Arial" panose="020B0604020202020204" pitchFamily="34" charset="0"/>
                <a:cs typeface="Arial" panose="020B0604020202020204" pitchFamily="34" charset="0"/>
              </a:rPr>
              <a:t>The </a:t>
            </a:r>
            <a:r>
              <a:rPr lang="en-US" sz="1000" b="1" dirty="0" err="1">
                <a:latin typeface="Arial" panose="020B0604020202020204" pitchFamily="34" charset="0"/>
                <a:cs typeface="Arial" panose="020B0604020202020204" pitchFamily="34" charset="0"/>
              </a:rPr>
              <a:t>IEnumerable</a:t>
            </a:r>
            <a:r>
              <a:rPr lang="en-US" sz="1000" b="1" dirty="0">
                <a:latin typeface="Arial" panose="020B0604020202020204" pitchFamily="34" charset="0"/>
                <a:cs typeface="Arial" panose="020B0604020202020204" pitchFamily="34" charset="0"/>
              </a:rPr>
              <a:t>&lt;T&gt;</a:t>
            </a:r>
            <a:r>
              <a:rPr lang="en-US" sz="1000" dirty="0">
                <a:latin typeface="Arial" panose="020B0604020202020204" pitchFamily="34" charset="0"/>
                <a:cs typeface="Arial" panose="020B0604020202020204" pitchFamily="34" charset="0"/>
              </a:rPr>
              <a:t> interface has the least functionality, compared to the rest. Only exposing the ability to go over its items one by one. All the other interfaces will each add its own methods that will break the demands of only allowing the user to enqueue and dequeue from both ends. </a:t>
            </a:r>
            <a:r>
              <a:rPr lang="en-US" sz="1000" b="1" dirty="0" err="1">
                <a:latin typeface="Arial" panose="020B0604020202020204" pitchFamily="34" charset="0"/>
                <a:cs typeface="Arial" panose="020B0604020202020204" pitchFamily="34" charset="0"/>
              </a:rPr>
              <a:t>IList</a:t>
            </a:r>
            <a:r>
              <a:rPr lang="en-US" sz="1000" b="1" dirty="0">
                <a:latin typeface="Arial" panose="020B0604020202020204" pitchFamily="34" charset="0"/>
                <a:cs typeface="Arial" panose="020B0604020202020204" pitchFamily="34" charset="0"/>
              </a:rPr>
              <a:t>&lt;T&gt;</a:t>
            </a:r>
            <a:r>
              <a:rPr lang="en-US" sz="1000" dirty="0">
                <a:latin typeface="Arial" panose="020B0604020202020204" pitchFamily="34" charset="0"/>
                <a:cs typeface="Arial" panose="020B0604020202020204" pitchFamily="34" charset="0"/>
              </a:rPr>
              <a:t>, for example will add the </a:t>
            </a:r>
            <a:r>
              <a:rPr lang="en-US" sz="1000" b="1" dirty="0">
                <a:latin typeface="Arial" panose="020B0604020202020204" pitchFamily="34" charset="0"/>
                <a:cs typeface="Arial" panose="020B0604020202020204" pitchFamily="34" charset="0"/>
              </a:rPr>
              <a:t>Insert</a:t>
            </a:r>
            <a:r>
              <a:rPr lang="en-US" sz="1000" dirty="0">
                <a:latin typeface="Arial" panose="020B0604020202020204" pitchFamily="34" charset="0"/>
                <a:cs typeface="Arial" panose="020B0604020202020204" pitchFamily="34" charset="0"/>
              </a:rPr>
              <a:t> and </a:t>
            </a:r>
            <a:r>
              <a:rPr lang="en-US" sz="1000" b="1" dirty="0" err="1">
                <a:latin typeface="Arial" panose="020B0604020202020204" pitchFamily="34" charset="0"/>
                <a:cs typeface="Arial" panose="020B0604020202020204" pitchFamily="34" charset="0"/>
              </a:rPr>
              <a:t>RemoveAt</a:t>
            </a:r>
            <a:r>
              <a:rPr lang="en-US" sz="1000" dirty="0">
                <a:latin typeface="Arial" panose="020B0604020202020204" pitchFamily="34" charset="0"/>
                <a:cs typeface="Arial" panose="020B0604020202020204" pitchFamily="34" charset="0"/>
              </a:rPr>
              <a:t> methods that allows manipulating values at arbitrary indexes</a:t>
            </a:r>
          </a:p>
          <a:p>
            <a:endParaRPr lang="en-US" sz="1000" dirty="0"/>
          </a:p>
        </p:txBody>
      </p:sp>
      <p:sp>
        <p:nvSpPr>
          <p:cNvPr id="4" name="Slide Number Placeholder 3"/>
          <p:cNvSpPr>
            <a:spLocks noGrp="1"/>
          </p:cNvSpPr>
          <p:nvPr>
            <p:ph type="sldNum" sz="quarter" idx="10"/>
          </p:nvPr>
        </p:nvSpPr>
        <p:spPr/>
        <p:txBody>
          <a:bodyPr/>
          <a:lstStyle/>
          <a:p>
            <a:fld id="{09512520-994A-4BAF-B7F0-31ACF454A0C7}" type="slidenum">
              <a:rPr lang="en-US" smtClean="0"/>
              <a:t>32</a:t>
            </a:fld>
            <a:endParaRPr lang="en-US"/>
          </a:p>
        </p:txBody>
      </p:sp>
      <p:sp>
        <p:nvSpPr>
          <p:cNvPr id="6" name="Rectangle 5">
            <a:extLst>
              <a:ext uri="{FF2B5EF4-FFF2-40B4-BE49-F238E27FC236}">
                <a16:creationId xmlns:a16="http://schemas.microsoft.com/office/drawing/2014/main" xmlns="" id="{058921E1-DA19-42CF-9DB3-5F6F7AD8553C}"/>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7" name="Rectangle 6">
            <a:extLst>
              <a:ext uri="{FF2B5EF4-FFF2-40B4-BE49-F238E27FC236}">
                <a16:creationId xmlns:a16="http://schemas.microsoft.com/office/drawing/2014/main" xmlns="" id="{4CE47F57-40D0-4365-B51B-9F59761A9DCD}"/>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127934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9512520-994A-4BAF-B7F0-31ACF454A0C7}"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3806274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When discussing type inference, mention that students will learn more about using the </a:t>
            </a:r>
            <a:r>
              <a:rPr lang="en-US" sz="1000" b="1">
                <a:latin typeface="Arial"/>
                <a:ea typeface="Calibri"/>
                <a:cs typeface="Times New Roman"/>
              </a:rPr>
              <a:t>var</a:t>
            </a:r>
            <a:r>
              <a:rPr lang="en-US" sz="1000">
                <a:latin typeface="Arial"/>
                <a:ea typeface="Calibri"/>
                <a:cs typeface="Times New Roman"/>
              </a:rPr>
              <a:t> keyword in the Word interop lesson later in the course.</a:t>
            </a:r>
          </a:p>
        </p:txBody>
      </p:sp>
      <p:sp>
        <p:nvSpPr>
          <p:cNvPr id="4" name="Slide Number Placeholder 3"/>
          <p:cNvSpPr>
            <a:spLocks noGrp="1"/>
          </p:cNvSpPr>
          <p:nvPr>
            <p:ph type="sldNum" sz="quarter" idx="10"/>
          </p:nvPr>
        </p:nvSpPr>
        <p:spPr/>
        <p:txBody>
          <a:bodyPr/>
          <a:lstStyle/>
          <a:p>
            <a:fld id="{09512520-994A-4BAF-B7F0-31ACF454A0C7}"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2963151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Point out that </a:t>
            </a:r>
            <a:r>
              <a:rPr lang="en-US" sz="1000" b="1">
                <a:latin typeface="Arial"/>
                <a:ea typeface="Calibri"/>
                <a:cs typeface="Times New Roman"/>
              </a:rPr>
              <a:t>this.Age</a:t>
            </a:r>
            <a:r>
              <a:rPr lang="en-US" sz="1000">
                <a:latin typeface="Arial"/>
                <a:ea typeface="Calibri"/>
                <a:cs typeface="Segoe UI"/>
              </a:rPr>
              <a:t> is functionally equivalent to </a:t>
            </a:r>
            <a:r>
              <a:rPr lang="en-US" sz="1000" b="1">
                <a:latin typeface="Arial"/>
                <a:ea typeface="Calibri"/>
                <a:cs typeface="Times New Roman"/>
              </a:rPr>
              <a:t>Age</a:t>
            </a:r>
            <a:r>
              <a:rPr lang="en-US" sz="1000">
                <a:latin typeface="Arial"/>
                <a:ea typeface="Calibri"/>
                <a:cs typeface="Segoe UI"/>
              </a:rPr>
              <a:t> in the constructor examples. In this instance, the use of the </a:t>
            </a:r>
            <a:r>
              <a:rPr lang="en-US" sz="1000" b="1">
                <a:latin typeface="Arial"/>
                <a:ea typeface="Calibri"/>
                <a:cs typeface="Times New Roman"/>
              </a:rPr>
              <a:t>this</a:t>
            </a:r>
            <a:r>
              <a:rPr lang="en-US" sz="1000">
                <a:latin typeface="Arial"/>
                <a:ea typeface="Calibri"/>
                <a:cs typeface="Segoe UI"/>
              </a:rPr>
              <a:t> keyword simply adds clarity. The </a:t>
            </a:r>
            <a:r>
              <a:rPr lang="en-US" sz="1000" b="1">
                <a:latin typeface="Arial"/>
                <a:ea typeface="Calibri"/>
                <a:cs typeface="Times New Roman"/>
              </a:rPr>
              <a:t>this</a:t>
            </a:r>
            <a:r>
              <a:rPr lang="en-US" sz="1000">
                <a:latin typeface="Arial"/>
                <a:ea typeface="Calibri"/>
                <a:cs typeface="Segoe UI"/>
              </a:rPr>
              <a:t> keyword is also used when parameters or local variables clash by name with member variables.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9512520-994A-4BAF-B7F0-31ACF454A0C7}"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3088736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The topic content mentions generic collections. If necessary, point out that these are covered in more detail in the final lesson of this module.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advantages and disadvantages of reference types vs. value types will become clearer in the next module, when you cover the concepts of inheritance and polymorphism. For now, it should suffice to say that value types are suited to representing simple data entities, whereas reference types are suited to modeling more complex abstractions.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9512520-994A-4BAF-B7F0-31ACF454A0C7}"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114103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Before you continue, make sure that all the students understand why the results are different for the </a:t>
            </a:r>
            <a:r>
              <a:rPr lang="en-US" sz="1000" dirty="0" err="1">
                <a:latin typeface="Arial"/>
                <a:ea typeface="Calibri"/>
                <a:cs typeface="Segoe UI"/>
              </a:rPr>
              <a:t>struct</a:t>
            </a:r>
            <a:r>
              <a:rPr lang="en-US" sz="1000" dirty="0">
                <a:latin typeface="Arial"/>
                <a:ea typeface="Calibri"/>
                <a:cs typeface="Segoe UI"/>
              </a:rPr>
              <a:t> and the class.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a:t>
            </a:r>
            <a:r>
              <a:rPr lang="en-US" sz="1000" dirty="0">
                <a:latin typeface="Arial"/>
                <a:ea typeface="Calibri"/>
                <a:cs typeface="Segoe UI"/>
              </a:rPr>
              <a:t>he steps in the “</a:t>
            </a:r>
            <a:r>
              <a:rPr lang="en-US" sz="1000" b="1" dirty="0">
                <a:latin typeface="Arial"/>
                <a:ea typeface="Calibri"/>
                <a:cs typeface="Segoe UI"/>
              </a:rPr>
              <a:t>Demonstration: Comparing Reference Types and Value Types</a:t>
            </a:r>
            <a:r>
              <a:rPr lang="en-US" sz="1000" dirty="0">
                <a:latin typeface="Arial"/>
                <a:ea typeface="Calibri"/>
                <a:cs typeface="Segoe UI"/>
              </a:rPr>
              <a:t>” section on the following page: </a:t>
            </a:r>
            <a:r>
              <a:rPr lang="en-US" sz="1000" u="sng" dirty="0">
                <a:solidFill>
                  <a:srgbClr val="0000FF"/>
                </a:solidFill>
                <a:latin typeface="Arial"/>
                <a:ea typeface="Calibri"/>
                <a:cs typeface="Segoe UI"/>
                <a:hlinkClick r:id="rId3"/>
              </a:rPr>
              <a:t>https://github.com/MicrosoftLearning/20483-Programming-in-C-Sharp/blob/master/Instructions/20483C_MOD04_DEMO.md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9512520-994A-4BAF-B7F0-31ACF454A0C7}"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717032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9512520-994A-4BAF-B7F0-31ACF454A0C7}"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20483C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4: Creating Classes and Implementing Type-Safe Collections</a:t>
            </a:r>
          </a:p>
        </p:txBody>
      </p:sp>
    </p:spTree>
    <p:extLst>
      <p:ext uri="{BB962C8B-B14F-4D97-AF65-F5344CB8AC3E}">
        <p14:creationId xmlns:p14="http://schemas.microsoft.com/office/powerpoint/2010/main" val="2183868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482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4</a:t>
            </a:r>
          </a:p>
        </p:txBody>
      </p:sp>
      <p:sp>
        <p:nvSpPr>
          <p:cNvPr id="3" name="Subtitle 2"/>
          <p:cNvSpPr>
            <a:spLocks noGrp="1"/>
          </p:cNvSpPr>
          <p:nvPr>
            <p:ph type="subTitle" sz="quarter" idx="1"/>
          </p:nvPr>
        </p:nvSpPr>
        <p:spPr/>
        <p:txBody>
          <a:bodyPr/>
          <a:lstStyle/>
          <a:p>
            <a:r>
              <a:rPr lang="en-US"/>
              <a:t>Creating Classes and Implementing Type-Safe Collections
</a:t>
            </a:r>
          </a:p>
        </p:txBody>
      </p:sp>
    </p:spTree>
    <p:extLst>
      <p:ext uri="{BB962C8B-B14F-4D97-AF65-F5344CB8AC3E}">
        <p14:creationId xmlns:p14="http://schemas.microsoft.com/office/powerpoint/2010/main" val="1662842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ee5b2e1-3386-4eb4-96fa-2185abc869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Classes</a:t>
            </a:r>
          </a:p>
        </p:txBody>
      </p:sp>
      <p:graphicFrame>
        <p:nvGraphicFramePr>
          <p:cNvPr id="4" name="Content Placeholder 1"/>
          <p:cNvGraphicFramePr>
            <a:graphicFrameLocks noGrp="1"/>
          </p:cNvGraphicFramePr>
          <p:nvPr>
            <p:extLst>
              <p:ext uri="{D42A27DB-BD31-4B8C-83A1-F6EECF244321}">
                <p14:modId xmlns:p14="http://schemas.microsoft.com/office/powerpoint/2010/main" val="2678301520"/>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7712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Defining and Implementing Interfaces</a:t>
            </a:r>
          </a:p>
        </p:txBody>
      </p:sp>
      <p:sp>
        <p:nvSpPr>
          <p:cNvPr id="3" name="Text Placeholder 2"/>
          <p:cNvSpPr>
            <a:spLocks noGrp="1"/>
          </p:cNvSpPr>
          <p:nvPr>
            <p:ph type="body" idx="1"/>
          </p:nvPr>
        </p:nvSpPr>
        <p:spPr/>
        <p:txBody>
          <a:bodyPr/>
          <a:lstStyle/>
          <a:p>
            <a:r>
              <a:rPr lang="en-US"/>
              <a:t>Introducing Interfaces
Defining Interfaces
Implementing Interfaces
Implementing Multiple Interfaces
Implementing the IComparable Interface
Implementing the IComparer Interface</a:t>
            </a:r>
          </a:p>
        </p:txBody>
      </p:sp>
    </p:spTree>
    <p:extLst>
      <p:ext uri="{BB962C8B-B14F-4D97-AF65-F5344CB8AC3E}">
        <p14:creationId xmlns:p14="http://schemas.microsoft.com/office/powerpoint/2010/main" val="954726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Introducing Interfaces</a:t>
            </a:r>
          </a:p>
        </p:txBody>
      </p:sp>
      <p:sp>
        <p:nvSpPr>
          <p:cNvPr id="4" name="Content Placeholder 2"/>
          <p:cNvSpPr>
            <a:spLocks noGrp="1"/>
          </p:cNvSpPr>
          <p:nvPr/>
        </p:nvSpPr>
        <p:spPr bwMode="auto">
          <a:xfrm>
            <a:off x="458788" y="9144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Interfaces define a set of characteristics and behaviors</a:t>
            </a:r>
          </a:p>
          <a:p>
            <a:pPr lvl="1"/>
            <a:r>
              <a:rPr lang="en-US" dirty="0"/>
              <a:t>Member signatures only</a:t>
            </a:r>
          </a:p>
          <a:p>
            <a:pPr lvl="1"/>
            <a:r>
              <a:rPr lang="en-US" dirty="0"/>
              <a:t>No implementation details</a:t>
            </a:r>
          </a:p>
          <a:p>
            <a:pPr lvl="1"/>
            <a:r>
              <a:rPr lang="en-US" dirty="0"/>
              <a:t>Cannot be instantiated</a:t>
            </a:r>
          </a:p>
          <a:p>
            <a:r>
              <a:rPr lang="en-US" dirty="0"/>
              <a:t>Interfaces are implemented by classes or </a:t>
            </a:r>
            <a:r>
              <a:rPr lang="en-US" dirty="0" err="1"/>
              <a:t>structs</a:t>
            </a:r>
            <a:endParaRPr lang="en-US" dirty="0"/>
          </a:p>
          <a:p>
            <a:pPr lvl="1"/>
            <a:r>
              <a:rPr lang="en-US" dirty="0"/>
              <a:t>Implementing class or </a:t>
            </a:r>
            <a:r>
              <a:rPr lang="en-US" dirty="0" err="1"/>
              <a:t>struct</a:t>
            </a:r>
            <a:r>
              <a:rPr lang="en-US" dirty="0"/>
              <a:t> must implement every member</a:t>
            </a:r>
          </a:p>
          <a:p>
            <a:pPr lvl="1"/>
            <a:r>
              <a:rPr lang="en-US" dirty="0"/>
              <a:t>Implementation details do not matter to consumers</a:t>
            </a:r>
          </a:p>
          <a:p>
            <a:pPr lvl="1"/>
            <a:r>
              <a:rPr lang="en-US" dirty="0"/>
              <a:t>Member signatures must match definitions in interface</a:t>
            </a:r>
          </a:p>
          <a:p>
            <a:r>
              <a:rPr lang="en-US" dirty="0"/>
              <a:t>By implementing an interface, a class or </a:t>
            </a:r>
            <a:r>
              <a:rPr lang="en-US" dirty="0" err="1"/>
              <a:t>struct</a:t>
            </a:r>
            <a:r>
              <a:rPr lang="en-US" dirty="0"/>
              <a:t> guarantees that it will provide certain functionality</a:t>
            </a:r>
          </a:p>
        </p:txBody>
      </p:sp>
    </p:spTree>
    <p:extLst>
      <p:ext uri="{BB962C8B-B14F-4D97-AF65-F5344CB8AC3E}">
        <p14:creationId xmlns:p14="http://schemas.microsoft.com/office/powerpoint/2010/main" val="182632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Interfaces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interface</a:t>
            </a:r>
            <a:r>
              <a:rPr lang="en-US" dirty="0"/>
              <a:t> keyword</a:t>
            </a:r>
          </a:p>
          <a:p>
            <a:endParaRPr lang="en-US" dirty="0"/>
          </a:p>
          <a:p>
            <a:endParaRPr lang="en-US" dirty="0"/>
          </a:p>
          <a:p>
            <a:endParaRPr lang="en-US" dirty="0"/>
          </a:p>
          <a:p>
            <a:endParaRPr lang="en-US" dirty="0"/>
          </a:p>
          <a:p>
            <a:r>
              <a:rPr lang="en-US" dirty="0"/>
              <a:t>Specify an access modifier:</a:t>
            </a:r>
          </a:p>
          <a:p>
            <a:pPr lvl="1"/>
            <a:r>
              <a:rPr lang="en-US" dirty="0"/>
              <a:t>public</a:t>
            </a:r>
          </a:p>
          <a:p>
            <a:pPr lvl="1"/>
            <a:r>
              <a:rPr lang="en-US" dirty="0"/>
              <a:t>internal</a:t>
            </a:r>
          </a:p>
          <a:p>
            <a:r>
              <a:rPr lang="en-US" dirty="0"/>
              <a:t>Add interface members:</a:t>
            </a:r>
          </a:p>
          <a:p>
            <a:pPr lvl="1"/>
            <a:r>
              <a:rPr lang="en-US" dirty="0"/>
              <a:t>Methods, properties, events, and indexers</a:t>
            </a:r>
          </a:p>
          <a:p>
            <a:pPr lvl="1"/>
            <a:r>
              <a:rPr lang="en-US" dirty="0"/>
              <a:t>Signatures only, no implementation details</a:t>
            </a:r>
          </a:p>
        </p:txBody>
      </p:sp>
      <p:sp>
        <p:nvSpPr>
          <p:cNvPr id="5" name="TextBox 3"/>
          <p:cNvSpPr txBox="1"/>
          <p:nvPr/>
        </p:nvSpPr>
        <p:spPr>
          <a:xfrm>
            <a:off x="660400" y="1676400"/>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public interface </a:t>
            </a:r>
            <a:r>
              <a:rPr lang="en-GB" sz="2400" b="0" dirty="0" err="1">
                <a:latin typeface="Lucida Sans Unicode" pitchFamily="34" charset="0"/>
                <a:cs typeface="Lucida Sans Unicode" pitchFamily="34" charset="0"/>
              </a:rPr>
              <a:t>IBeverage</a:t>
            </a:r>
            <a:endParaRPr lang="en-GB" sz="2400" b="0" dirty="0">
              <a:latin typeface="Lucida Sans Unicode" pitchFamily="34" charset="0"/>
              <a:cs typeface="Lucida Sans Unicode" pitchFamily="34" charset="0"/>
            </a:endParaRPr>
          </a:p>
          <a:p>
            <a:r>
              <a:rPr lang="en-GB" sz="2400" b="0" dirty="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 Methods, properties, events, and indexers.</a:t>
            </a:r>
          </a:p>
          <a:p>
            <a:r>
              <a:rPr lang="en-GB" sz="24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4176303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Interfaces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Add the name of the interface to the class declaration</a:t>
            </a:r>
          </a:p>
          <a:p>
            <a:pPr marL="0" indent="0">
              <a:buNone/>
            </a:pPr>
            <a:endParaRPr lang="en-US" dirty="0"/>
          </a:p>
          <a:p>
            <a:r>
              <a:rPr lang="en-US" dirty="0"/>
              <a:t>Implement all interface members</a:t>
            </a:r>
          </a:p>
          <a:p>
            <a:r>
              <a:rPr lang="en-US" dirty="0"/>
              <a:t>Use the interface type and the derived class type interchangeably</a:t>
            </a:r>
          </a:p>
          <a:p>
            <a:endParaRPr lang="en-US" dirty="0"/>
          </a:p>
        </p:txBody>
      </p:sp>
      <p:sp>
        <p:nvSpPr>
          <p:cNvPr id="5" name="TextBox 18"/>
          <p:cNvSpPr txBox="1"/>
          <p:nvPr/>
        </p:nvSpPr>
        <p:spPr>
          <a:xfrm>
            <a:off x="660400" y="1905000"/>
            <a:ext cx="7620000" cy="46166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public class Coffee : </a:t>
            </a:r>
            <a:r>
              <a:rPr lang="en-GB" sz="2400" b="0" dirty="0" err="1">
                <a:latin typeface="Lucida Sans Unicode" pitchFamily="34" charset="0"/>
                <a:cs typeface="Lucida Sans Unicode" pitchFamily="34" charset="0"/>
              </a:rPr>
              <a:t>IBeverage</a:t>
            </a:r>
            <a:endParaRPr lang="en-GB" sz="2400" b="0" dirty="0">
              <a:latin typeface="Lucida Sans Unicode" pitchFamily="34" charset="0"/>
              <a:cs typeface="Lucida Sans Unicode" pitchFamily="34" charset="0"/>
            </a:endParaRPr>
          </a:p>
        </p:txBody>
      </p:sp>
      <p:sp>
        <p:nvSpPr>
          <p:cNvPr id="6" name="TextBox 19"/>
          <p:cNvSpPr txBox="1"/>
          <p:nvPr/>
        </p:nvSpPr>
        <p:spPr>
          <a:xfrm>
            <a:off x="673100" y="3886200"/>
            <a:ext cx="7620000" cy="83099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Coffee coffee1 = new Coffee();</a:t>
            </a:r>
          </a:p>
          <a:p>
            <a:r>
              <a:rPr lang="en-GB" sz="2400" b="0" dirty="0" err="1">
                <a:latin typeface="Lucida Sans Unicode" pitchFamily="34" charset="0"/>
                <a:cs typeface="Lucida Sans Unicode" pitchFamily="34" charset="0"/>
              </a:rPr>
              <a:t>IBeverage</a:t>
            </a:r>
            <a:r>
              <a:rPr lang="en-GB" sz="2400" b="0" dirty="0">
                <a:latin typeface="Lucida Sans Unicode" pitchFamily="34" charset="0"/>
                <a:cs typeface="Lucida Sans Unicode" pitchFamily="34" charset="0"/>
              </a:rPr>
              <a:t> coffee2 = new Coffee();</a:t>
            </a:r>
          </a:p>
        </p:txBody>
      </p:sp>
      <p:sp>
        <p:nvSpPr>
          <p:cNvPr id="7" name="Rounded Rectangle 6"/>
          <p:cNvSpPr/>
          <p:nvPr/>
        </p:nvSpPr>
        <p:spPr bwMode="auto">
          <a:xfrm>
            <a:off x="1587500" y="5029200"/>
            <a:ext cx="5791200" cy="9144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The </a:t>
            </a:r>
            <a:r>
              <a:rPr kumimoji="0" lang="en-GB" sz="20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coffee2</a:t>
            </a: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variable will only expose members defined by the </a:t>
            </a:r>
            <a:r>
              <a:rPr kumimoji="0" lang="en-GB" sz="200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IBeverage</a:t>
            </a: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interface</a:t>
            </a:r>
          </a:p>
        </p:txBody>
      </p:sp>
    </p:spTree>
    <p:extLst>
      <p:ext uri="{BB962C8B-B14F-4D97-AF65-F5344CB8AC3E}">
        <p14:creationId xmlns:p14="http://schemas.microsoft.com/office/powerpoint/2010/main" val="2161121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20a72e6-1a23-4c00-b8aa-31baeb19aa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Multiple Interfaces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Add the names of each interface to the class declaration</a:t>
            </a:r>
          </a:p>
          <a:p>
            <a:pPr marL="0" indent="0">
              <a:buNone/>
            </a:pPr>
            <a:endParaRPr lang="en-US" dirty="0"/>
          </a:p>
          <a:p>
            <a:r>
              <a:rPr lang="en-US" dirty="0"/>
              <a:t>Implement every member of every interface</a:t>
            </a:r>
          </a:p>
          <a:p>
            <a:r>
              <a:rPr lang="en-US" dirty="0"/>
              <a:t>Use explicit implementation if two interfaces have a member with the same name</a:t>
            </a:r>
          </a:p>
        </p:txBody>
      </p:sp>
      <p:sp>
        <p:nvSpPr>
          <p:cNvPr id="5" name="TextBox 3"/>
          <p:cNvSpPr txBox="1"/>
          <p:nvPr/>
        </p:nvSpPr>
        <p:spPr>
          <a:xfrm>
            <a:off x="660400" y="1905000"/>
            <a:ext cx="7620000" cy="46166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public class Coffee : </a:t>
            </a:r>
            <a:r>
              <a:rPr lang="en-GB" sz="2400" b="0" dirty="0" err="1">
                <a:latin typeface="Lucida Sans Unicode" pitchFamily="34" charset="0"/>
                <a:cs typeface="Lucida Sans Unicode" pitchFamily="34" charset="0"/>
              </a:rPr>
              <a:t>IBeverage</a:t>
            </a:r>
            <a:r>
              <a:rPr lang="en-GB" sz="2400" b="0" dirty="0">
                <a:latin typeface="Lucida Sans Unicode" pitchFamily="34" charset="0"/>
                <a:cs typeface="Lucida Sans Unicode" pitchFamily="34" charset="0"/>
              </a:rPr>
              <a:t>, </a:t>
            </a:r>
            <a:r>
              <a:rPr lang="en-GB" sz="2400" b="0" dirty="0" err="1">
                <a:latin typeface="Lucida Sans Unicode" pitchFamily="34" charset="0"/>
                <a:cs typeface="Lucida Sans Unicode" pitchFamily="34" charset="0"/>
              </a:rPr>
              <a:t>IInventoryItem</a:t>
            </a:r>
            <a:endParaRPr lang="en-GB" sz="2400" b="0" dirty="0">
              <a:latin typeface="Lucida Sans Unicode" pitchFamily="34" charset="0"/>
              <a:cs typeface="Lucida Sans Unicode" pitchFamily="34" charset="0"/>
            </a:endParaRPr>
          </a:p>
        </p:txBody>
      </p:sp>
      <p:sp>
        <p:nvSpPr>
          <p:cNvPr id="6" name="TextBox 4"/>
          <p:cNvSpPr txBox="1"/>
          <p:nvPr/>
        </p:nvSpPr>
        <p:spPr>
          <a:xfrm>
            <a:off x="660400" y="3886200"/>
            <a:ext cx="7620000" cy="2308324"/>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 This is an implicit implementation.</a:t>
            </a:r>
          </a:p>
          <a:p>
            <a:r>
              <a:rPr lang="en-GB" sz="2400" b="0" dirty="0">
                <a:latin typeface="Lucida Sans Unicode" pitchFamily="34" charset="0"/>
                <a:cs typeface="Lucida Sans Unicode" pitchFamily="34" charset="0"/>
              </a:rPr>
              <a:t>public bool </a:t>
            </a:r>
            <a:r>
              <a:rPr lang="en-GB" sz="2400" b="0" dirty="0" err="1">
                <a:latin typeface="Lucida Sans Unicode" pitchFamily="34" charset="0"/>
                <a:cs typeface="Lucida Sans Unicode" pitchFamily="34" charset="0"/>
              </a:rPr>
              <a:t>IsFairTrade</a:t>
            </a:r>
            <a:r>
              <a:rPr lang="en-GB" sz="2400" b="0" dirty="0">
                <a:latin typeface="Lucida Sans Unicode" pitchFamily="34" charset="0"/>
                <a:cs typeface="Lucida Sans Unicode" pitchFamily="34" charset="0"/>
              </a:rPr>
              <a:t> { get; set; }</a:t>
            </a:r>
          </a:p>
          <a:p>
            <a:endParaRPr lang="en-GB" sz="2400" b="0" dirty="0">
              <a:latin typeface="Lucida Sans Unicode" pitchFamily="34" charset="0"/>
              <a:cs typeface="Lucida Sans Unicode" pitchFamily="34" charset="0"/>
            </a:endParaRPr>
          </a:p>
          <a:p>
            <a:r>
              <a:rPr lang="en-GB" sz="2400" b="0" dirty="0">
                <a:latin typeface="Lucida Sans Unicode" pitchFamily="34" charset="0"/>
                <a:cs typeface="Lucida Sans Unicode" pitchFamily="34" charset="0"/>
              </a:rPr>
              <a:t>//These are explicit implementations.</a:t>
            </a:r>
          </a:p>
          <a:p>
            <a:r>
              <a:rPr lang="en-GB" sz="2400" b="0" dirty="0">
                <a:latin typeface="Lucida Sans Unicode" pitchFamily="34" charset="0"/>
                <a:cs typeface="Lucida Sans Unicode" pitchFamily="34" charset="0"/>
              </a:rPr>
              <a:t>public bool </a:t>
            </a:r>
            <a:r>
              <a:rPr lang="en-GB" sz="2400" b="0" dirty="0" err="1">
                <a:latin typeface="Lucida Sans Unicode" pitchFamily="34" charset="0"/>
                <a:cs typeface="Lucida Sans Unicode" pitchFamily="34" charset="0"/>
              </a:rPr>
              <a:t>IInventoryItem.IsFairTrade</a:t>
            </a:r>
            <a:r>
              <a:rPr lang="en-GB" sz="2400" b="0" dirty="0">
                <a:latin typeface="Lucida Sans Unicode" pitchFamily="34" charset="0"/>
                <a:cs typeface="Lucida Sans Unicode" pitchFamily="34" charset="0"/>
              </a:rPr>
              <a:t> { get; }</a:t>
            </a:r>
          </a:p>
          <a:p>
            <a:r>
              <a:rPr lang="en-GB" sz="2400" b="0" dirty="0">
                <a:latin typeface="Lucida Sans Unicode" pitchFamily="34" charset="0"/>
                <a:cs typeface="Lucida Sans Unicode" pitchFamily="34" charset="0"/>
              </a:rPr>
              <a:t>public bool </a:t>
            </a:r>
            <a:r>
              <a:rPr lang="en-GB" sz="2400" b="0" dirty="0" err="1">
                <a:latin typeface="Lucida Sans Unicode" pitchFamily="34" charset="0"/>
                <a:cs typeface="Lucida Sans Unicode" pitchFamily="34" charset="0"/>
              </a:rPr>
              <a:t>IBeverage.IsFairTrade</a:t>
            </a:r>
            <a:r>
              <a:rPr lang="en-GB" sz="2400" b="0" dirty="0">
                <a:latin typeface="Lucida Sans Unicode" pitchFamily="34" charset="0"/>
                <a:cs typeface="Lucida Sans Unicode" pitchFamily="34" charset="0"/>
              </a:rPr>
              <a:t> { get; set; }</a:t>
            </a:r>
          </a:p>
        </p:txBody>
      </p:sp>
    </p:spTree>
    <p:extLst>
      <p:ext uri="{BB962C8B-B14F-4D97-AF65-F5344CB8AC3E}">
        <p14:creationId xmlns:p14="http://schemas.microsoft.com/office/powerpoint/2010/main" val="3443483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8c0addb-c710-4543-bcf9-4da2459223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the IComparable Interface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If you want instances of your class to be sortable in collections, implement the </a:t>
            </a:r>
            <a:r>
              <a:rPr lang="en-US" b="1" dirty="0" err="1"/>
              <a:t>IComparable</a:t>
            </a:r>
            <a:r>
              <a:rPr lang="en-US" dirty="0"/>
              <a:t> interface</a:t>
            </a:r>
          </a:p>
          <a:p>
            <a:endParaRPr lang="en-US" dirty="0"/>
          </a:p>
          <a:p>
            <a:endParaRPr lang="en-US" dirty="0"/>
          </a:p>
          <a:p>
            <a:endParaRPr lang="en-US" dirty="0"/>
          </a:p>
          <a:p>
            <a:endParaRPr lang="en-US" dirty="0"/>
          </a:p>
          <a:p>
            <a:r>
              <a:rPr lang="en-US" dirty="0"/>
              <a:t>The </a:t>
            </a:r>
            <a:r>
              <a:rPr lang="en-US" b="1" dirty="0" err="1"/>
              <a:t>ArrayList.Sort</a:t>
            </a:r>
            <a:r>
              <a:rPr lang="en-US" dirty="0"/>
              <a:t> method calls the </a:t>
            </a:r>
            <a:r>
              <a:rPr lang="en-US" b="1" dirty="0" err="1"/>
              <a:t>IComparable.CompareTo</a:t>
            </a:r>
            <a:r>
              <a:rPr lang="en-US" dirty="0"/>
              <a:t> method on collection members to sort items in a collection</a:t>
            </a:r>
          </a:p>
        </p:txBody>
      </p:sp>
      <p:sp>
        <p:nvSpPr>
          <p:cNvPr id="5" name="TextBox 3"/>
          <p:cNvSpPr txBox="1"/>
          <p:nvPr/>
        </p:nvSpPr>
        <p:spPr>
          <a:xfrm>
            <a:off x="660400" y="2525544"/>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public interface </a:t>
            </a:r>
            <a:r>
              <a:rPr lang="en-GB" sz="2400" b="0" dirty="0" err="1">
                <a:latin typeface="Lucida Sans Unicode" pitchFamily="34" charset="0"/>
                <a:cs typeface="Lucida Sans Unicode" pitchFamily="34" charset="0"/>
              </a:rPr>
              <a:t>IComparable</a:t>
            </a:r>
            <a:endParaRPr lang="en-GB" sz="2400" b="0" dirty="0">
              <a:latin typeface="Lucida Sans Unicode" pitchFamily="34" charset="0"/>
              <a:cs typeface="Lucida Sans Unicode" pitchFamily="34" charset="0"/>
            </a:endParaRPr>
          </a:p>
          <a:p>
            <a:r>
              <a:rPr lang="en-GB" sz="2400" b="0" dirty="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a:t>
            </a:r>
            <a:r>
              <a:rPr lang="en-GB" sz="2400" b="0" dirty="0" err="1">
                <a:latin typeface="Lucida Sans Unicode" pitchFamily="34" charset="0"/>
                <a:cs typeface="Lucida Sans Unicode" pitchFamily="34" charset="0"/>
              </a:rPr>
              <a:t>int</a:t>
            </a:r>
            <a:r>
              <a:rPr lang="en-GB" sz="2400" b="0" dirty="0">
                <a:latin typeface="Lucida Sans Unicode" pitchFamily="34" charset="0"/>
                <a:cs typeface="Lucida Sans Unicode" pitchFamily="34" charset="0"/>
              </a:rPr>
              <a:t> </a:t>
            </a:r>
            <a:r>
              <a:rPr lang="en-GB" sz="2400" b="0" dirty="0" err="1">
                <a:latin typeface="Lucida Sans Unicode" pitchFamily="34" charset="0"/>
                <a:cs typeface="Lucida Sans Unicode" pitchFamily="34" charset="0"/>
              </a:rPr>
              <a:t>CompareTo</a:t>
            </a:r>
            <a:r>
              <a:rPr lang="en-GB" sz="2400" b="0" dirty="0">
                <a:latin typeface="Lucida Sans Unicode" pitchFamily="34" charset="0"/>
                <a:cs typeface="Lucida Sans Unicode" pitchFamily="34" charset="0"/>
              </a:rPr>
              <a:t>(Object </a:t>
            </a:r>
            <a:r>
              <a:rPr lang="en-GB" sz="2400" b="0" dirty="0" err="1">
                <a:latin typeface="Lucida Sans Unicode" pitchFamily="34" charset="0"/>
                <a:cs typeface="Lucida Sans Unicode" pitchFamily="34" charset="0"/>
              </a:rPr>
              <a:t>obj</a:t>
            </a:r>
            <a:r>
              <a:rPr lang="en-GB" sz="2400" b="0" dirty="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254640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73cc14ee-0d12-4b25-9349-c80267507b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the IComparer Interface</a:t>
            </a:r>
          </a:p>
        </p:txBody>
      </p:sp>
      <p:sp>
        <p:nvSpPr>
          <p:cNvPr id="4" name="Content Placeholder 2"/>
          <p:cNvSpPr>
            <a:spLocks noGrp="1"/>
          </p:cNvSpPr>
          <p:nvPr/>
        </p:nvSpPr>
        <p:spPr bwMode="auto">
          <a:xfrm>
            <a:off x="458788" y="8382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sort collections by custom criteria, implement the </a:t>
            </a:r>
            <a:r>
              <a:rPr lang="en-US" b="1" dirty="0" err="1"/>
              <a:t>IComparer</a:t>
            </a:r>
            <a:r>
              <a:rPr lang="en-US" dirty="0"/>
              <a:t> interface</a:t>
            </a:r>
          </a:p>
          <a:p>
            <a:endParaRPr lang="en-US" dirty="0"/>
          </a:p>
          <a:p>
            <a:endParaRPr lang="en-US" dirty="0"/>
          </a:p>
          <a:p>
            <a:endParaRPr lang="en-US" dirty="0"/>
          </a:p>
          <a:p>
            <a:endParaRPr lang="en-US" dirty="0"/>
          </a:p>
          <a:p>
            <a:r>
              <a:rPr lang="en-US" dirty="0"/>
              <a:t>To use an </a:t>
            </a:r>
            <a:r>
              <a:rPr lang="en-US" b="1" dirty="0" err="1"/>
              <a:t>IComparer</a:t>
            </a:r>
            <a:r>
              <a:rPr lang="en-US" dirty="0"/>
              <a:t> implementation to sort an </a:t>
            </a:r>
            <a:r>
              <a:rPr lang="en-US" b="1" dirty="0" err="1"/>
              <a:t>ArrayList</a:t>
            </a:r>
            <a:r>
              <a:rPr lang="en-US" dirty="0"/>
              <a:t>, pass an </a:t>
            </a:r>
            <a:r>
              <a:rPr lang="en-US" b="1" dirty="0" err="1"/>
              <a:t>IComparer</a:t>
            </a:r>
            <a:r>
              <a:rPr lang="en-US" dirty="0"/>
              <a:t> instance to the </a:t>
            </a:r>
            <a:r>
              <a:rPr lang="en-US" b="1" dirty="0" err="1"/>
              <a:t>ArrayList.Sort</a:t>
            </a:r>
            <a:r>
              <a:rPr lang="en-US" dirty="0"/>
              <a:t> method</a:t>
            </a:r>
          </a:p>
        </p:txBody>
      </p:sp>
      <p:sp>
        <p:nvSpPr>
          <p:cNvPr id="6" name="TextBox 3"/>
          <p:cNvSpPr txBox="1"/>
          <p:nvPr/>
        </p:nvSpPr>
        <p:spPr>
          <a:xfrm>
            <a:off x="660400" y="1828800"/>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public interface </a:t>
            </a:r>
            <a:r>
              <a:rPr lang="en-GB" sz="2400" b="0" dirty="0" err="1">
                <a:latin typeface="Lucida Sans Unicode" pitchFamily="34" charset="0"/>
                <a:cs typeface="Lucida Sans Unicode" pitchFamily="34" charset="0"/>
              </a:rPr>
              <a:t>IComparer</a:t>
            </a:r>
            <a:endParaRPr lang="en-GB" sz="2400" b="0" dirty="0">
              <a:latin typeface="Lucida Sans Unicode" pitchFamily="34" charset="0"/>
              <a:cs typeface="Lucida Sans Unicode" pitchFamily="34" charset="0"/>
            </a:endParaRPr>
          </a:p>
          <a:p>
            <a:r>
              <a:rPr lang="en-GB" sz="2400" b="0" dirty="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a:t>
            </a:r>
            <a:r>
              <a:rPr lang="en-GB" sz="2400" b="0" dirty="0" err="1">
                <a:latin typeface="Lucida Sans Unicode" pitchFamily="34" charset="0"/>
                <a:cs typeface="Lucida Sans Unicode" pitchFamily="34" charset="0"/>
              </a:rPr>
              <a:t>int</a:t>
            </a:r>
            <a:r>
              <a:rPr lang="en-GB" sz="2400" b="0" dirty="0">
                <a:latin typeface="Lucida Sans Unicode" pitchFamily="34" charset="0"/>
                <a:cs typeface="Lucida Sans Unicode" pitchFamily="34" charset="0"/>
              </a:rPr>
              <a:t> Compare(Object x, Object y);</a:t>
            </a:r>
          </a:p>
          <a:p>
            <a:r>
              <a:rPr lang="en-GB" sz="2400" b="0" dirty="0">
                <a:latin typeface="Lucida Sans Unicode" pitchFamily="34" charset="0"/>
                <a:cs typeface="Lucida Sans Unicode" pitchFamily="34" charset="0"/>
              </a:rPr>
              <a:t>}</a:t>
            </a:r>
          </a:p>
        </p:txBody>
      </p:sp>
      <p:sp>
        <p:nvSpPr>
          <p:cNvPr id="7" name="TextBox 4"/>
          <p:cNvSpPr txBox="1"/>
          <p:nvPr/>
        </p:nvSpPr>
        <p:spPr>
          <a:xfrm>
            <a:off x="660400" y="5124271"/>
            <a:ext cx="7620000" cy="120032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err="1">
                <a:latin typeface="Lucida Sans Unicode" pitchFamily="34" charset="0"/>
                <a:cs typeface="Lucida Sans Unicode" pitchFamily="34" charset="0"/>
              </a:rPr>
              <a:t>ArrayList</a:t>
            </a:r>
            <a:r>
              <a:rPr lang="en-GB" sz="2400" b="0" dirty="0">
                <a:latin typeface="Lucida Sans Unicode" pitchFamily="34" charset="0"/>
                <a:cs typeface="Lucida Sans Unicode" pitchFamily="34" charset="0"/>
              </a:rPr>
              <a:t> </a:t>
            </a:r>
            <a:r>
              <a:rPr lang="en-GB" sz="2400" b="0" dirty="0" err="1">
                <a:latin typeface="Lucida Sans Unicode" pitchFamily="34" charset="0"/>
                <a:cs typeface="Lucida Sans Unicode" pitchFamily="34" charset="0"/>
              </a:rPr>
              <a:t>coffeeList</a:t>
            </a:r>
            <a:r>
              <a:rPr lang="en-GB" sz="2400" b="0" dirty="0">
                <a:latin typeface="Lucida Sans Unicode" pitchFamily="34" charset="0"/>
                <a:cs typeface="Lucida Sans Unicode" pitchFamily="34" charset="0"/>
              </a:rPr>
              <a:t> = new </a:t>
            </a:r>
            <a:r>
              <a:rPr lang="en-GB" sz="2400" b="0" dirty="0" err="1">
                <a:latin typeface="Lucida Sans Unicode" pitchFamily="34" charset="0"/>
                <a:cs typeface="Lucida Sans Unicode" pitchFamily="34" charset="0"/>
              </a:rPr>
              <a:t>ArrayList</a:t>
            </a:r>
            <a:r>
              <a:rPr lang="en-GB" sz="2400" b="0" dirty="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Add some items to the collection.</a:t>
            </a:r>
          </a:p>
          <a:p>
            <a:r>
              <a:rPr lang="en-GB" sz="2400" b="0" dirty="0" err="1">
                <a:latin typeface="Lucida Sans Unicode" pitchFamily="34" charset="0"/>
                <a:cs typeface="Lucida Sans Unicode" pitchFamily="34" charset="0"/>
              </a:rPr>
              <a:t>coffeeList.Sort</a:t>
            </a:r>
            <a:r>
              <a:rPr lang="en-GB" sz="2400" b="0" dirty="0">
                <a:latin typeface="Lucida Sans Unicode" pitchFamily="34" charset="0"/>
                <a:cs typeface="Lucida Sans Unicode" pitchFamily="34" charset="0"/>
              </a:rPr>
              <a:t>(new </a:t>
            </a:r>
            <a:r>
              <a:rPr lang="en-GB" sz="2400" b="0" dirty="0" err="1">
                <a:latin typeface="Lucida Sans Unicode" pitchFamily="34" charset="0"/>
                <a:cs typeface="Lucida Sans Unicode" pitchFamily="34" charset="0"/>
              </a:rPr>
              <a:t>CoffeeRatingComparer</a:t>
            </a:r>
            <a:r>
              <a:rPr lang="en-GB" sz="24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100587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Implementing Type-Safe Collections</a:t>
            </a:r>
          </a:p>
        </p:txBody>
      </p:sp>
      <p:sp>
        <p:nvSpPr>
          <p:cNvPr id="3" name="Text Placeholder 2"/>
          <p:cNvSpPr>
            <a:spLocks noGrp="1"/>
          </p:cNvSpPr>
          <p:nvPr>
            <p:ph type="body" idx="1"/>
          </p:nvPr>
        </p:nvSpPr>
        <p:spPr/>
        <p:txBody>
          <a:bodyPr/>
          <a:lstStyle/>
          <a:p>
            <a:r>
              <a:rPr lang="en-US"/>
              <a:t>Introducing Generics
Advantages of Generics
Constraining Generics
Using Generic List Collections
Using Generic Dictionary Collections
Using Collection Interfaces
Creating Enumerable Collections
Demonstration: Adding Data Validation and Type-Safety to the Application Lab</a:t>
            </a:r>
          </a:p>
        </p:txBody>
      </p:sp>
    </p:spTree>
    <p:extLst>
      <p:ext uri="{BB962C8B-B14F-4D97-AF65-F5344CB8AC3E}">
        <p14:creationId xmlns:p14="http://schemas.microsoft.com/office/powerpoint/2010/main" val="1444256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Introducing Generics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classes and interfaces that include a type parameter</a:t>
            </a:r>
          </a:p>
          <a:p>
            <a:endParaRPr lang="en-US" dirty="0"/>
          </a:p>
          <a:p>
            <a:endParaRPr lang="en-US" dirty="0"/>
          </a:p>
          <a:p>
            <a:endParaRPr lang="en-US" dirty="0"/>
          </a:p>
          <a:p>
            <a:endParaRPr lang="en-US" dirty="0"/>
          </a:p>
          <a:p>
            <a:endParaRPr lang="en-US" dirty="0"/>
          </a:p>
          <a:p>
            <a:r>
              <a:rPr lang="en-US" dirty="0"/>
              <a:t>Specify the type argument when you instantiate the class</a:t>
            </a:r>
          </a:p>
        </p:txBody>
      </p:sp>
      <p:sp>
        <p:nvSpPr>
          <p:cNvPr id="5" name="TextBox 3"/>
          <p:cNvSpPr txBox="1"/>
          <p:nvPr/>
        </p:nvSpPr>
        <p:spPr>
          <a:xfrm>
            <a:off x="660400" y="5534561"/>
            <a:ext cx="7620000" cy="83099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err="1">
                <a:latin typeface="Lucida Sans Unicode" pitchFamily="34" charset="0"/>
                <a:cs typeface="Lucida Sans Unicode" pitchFamily="34" charset="0"/>
              </a:rPr>
              <a:t>CustomList</a:t>
            </a:r>
            <a:r>
              <a:rPr lang="en-GB" sz="2400" b="0" dirty="0">
                <a:latin typeface="Lucida Sans Unicode" pitchFamily="34" charset="0"/>
                <a:cs typeface="Lucida Sans Unicode" pitchFamily="34" charset="0"/>
              </a:rPr>
              <a:t>&lt;Coffee&gt; coffees = </a:t>
            </a:r>
          </a:p>
          <a:p>
            <a:r>
              <a:rPr lang="en-GB" sz="2400" b="0" dirty="0">
                <a:latin typeface="Lucida Sans Unicode" pitchFamily="34" charset="0"/>
                <a:cs typeface="Lucida Sans Unicode" pitchFamily="34" charset="0"/>
              </a:rPr>
              <a:t>   new </a:t>
            </a:r>
            <a:r>
              <a:rPr lang="en-GB" sz="2400" b="0" dirty="0" err="1">
                <a:latin typeface="Lucida Sans Unicode" pitchFamily="34" charset="0"/>
                <a:cs typeface="Lucida Sans Unicode" pitchFamily="34" charset="0"/>
              </a:rPr>
              <a:t>CustomList</a:t>
            </a:r>
            <a:r>
              <a:rPr lang="en-GB" sz="2400" b="0" dirty="0">
                <a:latin typeface="Lucida Sans Unicode" pitchFamily="34" charset="0"/>
                <a:cs typeface="Lucida Sans Unicode" pitchFamily="34" charset="0"/>
              </a:rPr>
              <a:t>&lt;Coffee&gt;();</a:t>
            </a:r>
          </a:p>
        </p:txBody>
      </p:sp>
      <p:sp>
        <p:nvSpPr>
          <p:cNvPr id="6" name="TextBox 4"/>
          <p:cNvSpPr txBox="1"/>
          <p:nvPr/>
        </p:nvSpPr>
        <p:spPr>
          <a:xfrm>
            <a:off x="660400" y="2035076"/>
            <a:ext cx="7620000" cy="2308324"/>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public class </a:t>
            </a:r>
            <a:r>
              <a:rPr lang="en-GB" sz="2400" b="0" dirty="0" err="1">
                <a:latin typeface="Lucida Sans Unicode" pitchFamily="34" charset="0"/>
                <a:cs typeface="Lucida Sans Unicode" pitchFamily="34" charset="0"/>
              </a:rPr>
              <a:t>CustomList</a:t>
            </a:r>
            <a:r>
              <a:rPr lang="en-GB" sz="2400" b="0" dirty="0">
                <a:latin typeface="Lucida Sans Unicode" pitchFamily="34" charset="0"/>
                <a:cs typeface="Lucida Sans Unicode" pitchFamily="34" charset="0"/>
              </a:rPr>
              <a:t>&lt;T&gt;</a:t>
            </a:r>
          </a:p>
          <a:p>
            <a:r>
              <a:rPr lang="en-GB" sz="2400" b="0" dirty="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public T this[</a:t>
            </a:r>
            <a:r>
              <a:rPr lang="en-GB" sz="2400" b="0" dirty="0" err="1">
                <a:latin typeface="Lucida Sans Unicode" pitchFamily="34" charset="0"/>
                <a:cs typeface="Lucida Sans Unicode" pitchFamily="34" charset="0"/>
              </a:rPr>
              <a:t>int</a:t>
            </a:r>
            <a:r>
              <a:rPr lang="en-GB" sz="2400" b="0" dirty="0">
                <a:latin typeface="Lucida Sans Unicode" pitchFamily="34" charset="0"/>
                <a:cs typeface="Lucida Sans Unicode" pitchFamily="34" charset="0"/>
              </a:rPr>
              <a:t> index] { get; set; }</a:t>
            </a:r>
          </a:p>
          <a:p>
            <a:r>
              <a:rPr lang="en-GB" sz="2400" b="0" dirty="0">
                <a:latin typeface="Lucida Sans Unicode" pitchFamily="34" charset="0"/>
                <a:cs typeface="Lucida Sans Unicode" pitchFamily="34" charset="0"/>
              </a:rPr>
              <a:t>   public void Add(T item) { ... }</a:t>
            </a:r>
          </a:p>
          <a:p>
            <a:r>
              <a:rPr lang="en-GB" sz="2400" b="0" dirty="0">
                <a:latin typeface="Lucida Sans Unicode" pitchFamily="34" charset="0"/>
                <a:cs typeface="Lucida Sans Unicode" pitchFamily="34" charset="0"/>
              </a:rPr>
              <a:t>   public void Remove(T item) { ... }</a:t>
            </a:r>
          </a:p>
          <a:p>
            <a:r>
              <a:rPr lang="en-GB" sz="24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47597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Creating Classes
Defining and Implementing Interfaces
Implementing Type-Safe Collections</a:t>
            </a:r>
          </a:p>
        </p:txBody>
      </p:sp>
    </p:spTree>
    <p:extLst>
      <p:ext uri="{BB962C8B-B14F-4D97-AF65-F5344CB8AC3E}">
        <p14:creationId xmlns:p14="http://schemas.microsoft.com/office/powerpoint/2010/main" val="471200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of Generics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Generic types offer three advantages over non-generic types:</a:t>
            </a:r>
          </a:p>
          <a:p>
            <a:r>
              <a:rPr lang="en-US" dirty="0"/>
              <a:t>Type safety</a:t>
            </a:r>
          </a:p>
          <a:p>
            <a:r>
              <a:rPr lang="en-US" dirty="0"/>
              <a:t>No casting</a:t>
            </a:r>
          </a:p>
          <a:p>
            <a:r>
              <a:rPr lang="en-US" dirty="0"/>
              <a:t>No boxing and unboxing</a:t>
            </a:r>
          </a:p>
        </p:txBody>
      </p:sp>
    </p:spTree>
    <p:extLst>
      <p:ext uri="{BB962C8B-B14F-4D97-AF65-F5344CB8AC3E}">
        <p14:creationId xmlns:p14="http://schemas.microsoft.com/office/powerpoint/2010/main" val="2591844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Constraining Generics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You can constrain type parameters in six ways:</a:t>
            </a:r>
          </a:p>
          <a:p>
            <a:r>
              <a:rPr lang="en-US" dirty="0"/>
              <a:t>where T : &lt;name of interface&gt;</a:t>
            </a:r>
          </a:p>
          <a:p>
            <a:r>
              <a:rPr lang="en-US" dirty="0"/>
              <a:t>where T : &lt;name of base class&gt;</a:t>
            </a:r>
          </a:p>
          <a:p>
            <a:r>
              <a:rPr lang="en-US" dirty="0"/>
              <a:t>where T : U</a:t>
            </a:r>
          </a:p>
          <a:p>
            <a:r>
              <a:rPr lang="en-US" dirty="0"/>
              <a:t>where T : new()</a:t>
            </a:r>
          </a:p>
          <a:p>
            <a:r>
              <a:rPr lang="en-US" dirty="0"/>
              <a:t>where T : </a:t>
            </a:r>
            <a:r>
              <a:rPr lang="en-US" dirty="0" err="1"/>
              <a:t>struct</a:t>
            </a:r>
            <a:endParaRPr lang="en-US" dirty="0"/>
          </a:p>
          <a:p>
            <a:r>
              <a:rPr lang="en-US" dirty="0"/>
              <a:t>where T : class</a:t>
            </a:r>
          </a:p>
        </p:txBody>
      </p:sp>
    </p:spTree>
    <p:extLst>
      <p:ext uri="{BB962C8B-B14F-4D97-AF65-F5344CB8AC3E}">
        <p14:creationId xmlns:p14="http://schemas.microsoft.com/office/powerpoint/2010/main" val="2460828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b31b7167-bda9-436a-9b36-9a0cdb2a6c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Generic List Collections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Generic list classes store collections of objects of type </a:t>
            </a:r>
            <a:r>
              <a:rPr lang="en-US" b="1" dirty="0"/>
              <a:t>T</a:t>
            </a:r>
            <a:r>
              <a:rPr lang="en-US" dirty="0"/>
              <a:t>:</a:t>
            </a:r>
          </a:p>
          <a:p>
            <a:r>
              <a:rPr lang="en-US" b="1" dirty="0"/>
              <a:t>List&lt;T&gt;</a:t>
            </a:r>
            <a:r>
              <a:rPr lang="en-US" dirty="0"/>
              <a:t> is a general purpose generic list</a:t>
            </a:r>
          </a:p>
          <a:p>
            <a:r>
              <a:rPr lang="en-US" b="1" dirty="0" err="1"/>
              <a:t>LinkedList</a:t>
            </a:r>
            <a:r>
              <a:rPr lang="en-US" b="1" dirty="0"/>
              <a:t>&lt;T&gt;</a:t>
            </a:r>
            <a:r>
              <a:rPr lang="en-US" dirty="0"/>
              <a:t> is a generic list in which each item is linked to the previous item and the next item in the collection</a:t>
            </a:r>
          </a:p>
          <a:p>
            <a:r>
              <a:rPr lang="en-US" b="1" dirty="0"/>
              <a:t>Stack&lt;T&gt;</a:t>
            </a:r>
            <a:r>
              <a:rPr lang="en-US" dirty="0"/>
              <a:t> is a last in, first out collection</a:t>
            </a:r>
          </a:p>
          <a:p>
            <a:r>
              <a:rPr lang="en-US" b="1" dirty="0"/>
              <a:t>Queue&lt;T&gt;</a:t>
            </a:r>
            <a:r>
              <a:rPr lang="en-US" dirty="0"/>
              <a:t> is a first in, first out collection</a:t>
            </a:r>
          </a:p>
        </p:txBody>
      </p:sp>
    </p:spTree>
    <p:extLst>
      <p:ext uri="{BB962C8B-B14F-4D97-AF65-F5344CB8AC3E}">
        <p14:creationId xmlns:p14="http://schemas.microsoft.com/office/powerpoint/2010/main" val="4034579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20f5c594-1cb2-4b71-b0e7-5286cf2a8a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Generic Dictionary Collections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Generic dictionary classes store key-value pairs</a:t>
            </a:r>
          </a:p>
          <a:p>
            <a:r>
              <a:rPr lang="en-US" dirty="0"/>
              <a:t>Both the key and the value are strongly typed</a:t>
            </a:r>
          </a:p>
          <a:p>
            <a:r>
              <a:rPr lang="en-US" b="1" dirty="0"/>
              <a:t>Dictionary&lt;</a:t>
            </a:r>
            <a:r>
              <a:rPr lang="en-US" b="1" dirty="0" err="1"/>
              <a:t>TKey</a:t>
            </a:r>
            <a:r>
              <a:rPr lang="en-US" b="1" dirty="0"/>
              <a:t>, </a:t>
            </a:r>
            <a:r>
              <a:rPr lang="en-US" b="1" dirty="0" err="1"/>
              <a:t>TValue</a:t>
            </a:r>
            <a:r>
              <a:rPr lang="en-US" b="1" dirty="0"/>
              <a:t>&gt;</a:t>
            </a:r>
            <a:r>
              <a:rPr lang="en-US" dirty="0"/>
              <a:t> is a general purpose, generic dictionary class</a:t>
            </a:r>
          </a:p>
          <a:p>
            <a:r>
              <a:rPr lang="en-US" b="1" dirty="0" err="1"/>
              <a:t>SortedList</a:t>
            </a:r>
            <a:r>
              <a:rPr lang="en-US" b="1" dirty="0"/>
              <a:t>&lt;</a:t>
            </a:r>
            <a:r>
              <a:rPr lang="en-US" b="1" dirty="0" err="1"/>
              <a:t>TKey</a:t>
            </a:r>
            <a:r>
              <a:rPr lang="en-US" b="1" dirty="0"/>
              <a:t>, </a:t>
            </a:r>
            <a:r>
              <a:rPr lang="en-US" b="1" dirty="0" err="1"/>
              <a:t>TValue</a:t>
            </a:r>
            <a:r>
              <a:rPr lang="en-US" b="1" dirty="0"/>
              <a:t>&gt;</a:t>
            </a:r>
            <a:r>
              <a:rPr lang="en-US" dirty="0"/>
              <a:t> and </a:t>
            </a:r>
            <a:r>
              <a:rPr lang="en-US" b="1" dirty="0" err="1"/>
              <a:t>SortedDictionary</a:t>
            </a:r>
            <a:r>
              <a:rPr lang="en-US" b="1" dirty="0"/>
              <a:t>&lt;</a:t>
            </a:r>
            <a:r>
              <a:rPr lang="en-US" b="1" dirty="0" err="1"/>
              <a:t>TKey</a:t>
            </a:r>
            <a:r>
              <a:rPr lang="en-US" b="1" dirty="0"/>
              <a:t>, </a:t>
            </a:r>
            <a:r>
              <a:rPr lang="en-US" b="1" dirty="0" err="1"/>
              <a:t>TValue</a:t>
            </a:r>
            <a:r>
              <a:rPr lang="en-US" dirty="0"/>
              <a:t>&gt; collections are sorted by key</a:t>
            </a:r>
          </a:p>
        </p:txBody>
      </p:sp>
    </p:spTree>
    <p:extLst>
      <p:ext uri="{BB962C8B-B14F-4D97-AF65-F5344CB8AC3E}">
        <p14:creationId xmlns:p14="http://schemas.microsoft.com/office/powerpoint/2010/main" val="2416825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2f685e25-b2e2-4946-844f-98d757751e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Collection Interfaces</a:t>
            </a:r>
          </a:p>
        </p:txBody>
      </p:sp>
      <p:sp>
        <p:nvSpPr>
          <p:cNvPr id="4" name="Rounded Rectangle 3"/>
          <p:cNvSpPr/>
          <p:nvPr/>
        </p:nvSpPr>
        <p:spPr bwMode="auto">
          <a:xfrm>
            <a:off x="2876550" y="1346200"/>
            <a:ext cx="3416300"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IEnumerable</a:t>
            </a:r>
            <a:endParaRPr kumimoji="0" lang="en-GB" sz="20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5" name="Rounded Rectangle 4"/>
          <p:cNvSpPr/>
          <p:nvPr/>
        </p:nvSpPr>
        <p:spPr bwMode="auto">
          <a:xfrm>
            <a:off x="2876550" y="2636555"/>
            <a:ext cx="3416300"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IEnumerable</a:t>
            </a: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&lt;T&gt;</a:t>
            </a:r>
          </a:p>
        </p:txBody>
      </p:sp>
      <p:sp>
        <p:nvSpPr>
          <p:cNvPr id="6" name="Rounded Rectangle 5"/>
          <p:cNvSpPr/>
          <p:nvPr/>
        </p:nvSpPr>
        <p:spPr bwMode="auto">
          <a:xfrm>
            <a:off x="4711701" y="5217264"/>
            <a:ext cx="3809999"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IDictionary</a:t>
            </a: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&lt;</a:t>
            </a:r>
            <a:r>
              <a:rPr kumimoji="0" lang="en-GB" sz="20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TKey</a:t>
            </a: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n-GB" sz="20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TValue</a:t>
            </a: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&gt;</a:t>
            </a:r>
          </a:p>
        </p:txBody>
      </p:sp>
      <p:sp>
        <p:nvSpPr>
          <p:cNvPr id="7" name="Rounded Rectangle 6"/>
          <p:cNvSpPr/>
          <p:nvPr/>
        </p:nvSpPr>
        <p:spPr bwMode="auto">
          <a:xfrm>
            <a:off x="2876550" y="3926910"/>
            <a:ext cx="3416300"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ICollection</a:t>
            </a: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&lt;T&gt;</a:t>
            </a:r>
          </a:p>
        </p:txBody>
      </p:sp>
      <p:sp>
        <p:nvSpPr>
          <p:cNvPr id="8" name="Rounded Rectangle 7"/>
          <p:cNvSpPr/>
          <p:nvPr/>
        </p:nvSpPr>
        <p:spPr bwMode="auto">
          <a:xfrm>
            <a:off x="624732" y="5217264"/>
            <a:ext cx="3820268" cy="520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IList</a:t>
            </a:r>
            <a:r>
              <a:rPr kumimoji="0" lang="en-GB"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&lt;T&gt;</a:t>
            </a:r>
          </a:p>
        </p:txBody>
      </p:sp>
      <p:cxnSp>
        <p:nvCxnSpPr>
          <p:cNvPr id="9" name="Straight Arrow Connector 8"/>
          <p:cNvCxnSpPr/>
          <p:nvPr/>
        </p:nvCxnSpPr>
        <p:spPr bwMode="auto">
          <a:xfrm>
            <a:off x="4584700" y="1866900"/>
            <a:ext cx="0" cy="769655"/>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bwMode="auto">
          <a:xfrm>
            <a:off x="4584700" y="3157255"/>
            <a:ext cx="0" cy="769655"/>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1" name="Elbow Connector 10"/>
          <p:cNvCxnSpPr/>
          <p:nvPr/>
        </p:nvCxnSpPr>
        <p:spPr bwMode="auto">
          <a:xfrm rot="5400000">
            <a:off x="3174956" y="3807520"/>
            <a:ext cx="769654" cy="2049834"/>
          </a:xfrm>
          <a:prstGeom prst="bentConnector3">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bwMode="auto">
          <a:xfrm rot="16200000" flipH="1">
            <a:off x="5215873" y="3816436"/>
            <a:ext cx="769654" cy="2032001"/>
          </a:xfrm>
          <a:prstGeom prst="bentConnector3">
            <a:avLst/>
          </a:prstGeom>
          <a:ln>
            <a:headEnd type="none" w="med" len="med"/>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92304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5fa81cd8-af06-4539-bf5c-d5a21666cb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Enumerable Collections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Implement </a:t>
            </a:r>
            <a:r>
              <a:rPr lang="en-US" b="1" dirty="0" err="1"/>
              <a:t>IEnumerable</a:t>
            </a:r>
            <a:r>
              <a:rPr lang="en-US" b="1" dirty="0"/>
              <a:t>&lt;T&gt;</a:t>
            </a:r>
            <a:r>
              <a:rPr lang="en-US" dirty="0"/>
              <a:t> to support enumeration (</a:t>
            </a:r>
            <a:r>
              <a:rPr lang="en-US" b="1" dirty="0" err="1"/>
              <a:t>foreach</a:t>
            </a:r>
            <a:r>
              <a:rPr lang="en-US" dirty="0"/>
              <a:t>)</a:t>
            </a:r>
          </a:p>
          <a:p>
            <a:r>
              <a:rPr lang="en-US" dirty="0"/>
              <a:t>Implement the </a:t>
            </a:r>
            <a:r>
              <a:rPr lang="en-US" b="1" dirty="0" err="1"/>
              <a:t>GetEnumerator</a:t>
            </a:r>
            <a:r>
              <a:rPr lang="en-US" dirty="0"/>
              <a:t> method by either:</a:t>
            </a:r>
          </a:p>
          <a:p>
            <a:pPr lvl="1"/>
            <a:r>
              <a:rPr lang="en-US" dirty="0"/>
              <a:t>Creating an </a:t>
            </a:r>
            <a:r>
              <a:rPr lang="en-US" b="1" dirty="0" err="1"/>
              <a:t>IEnumerator</a:t>
            </a:r>
            <a:r>
              <a:rPr lang="en-US" b="1" dirty="0"/>
              <a:t>&lt;T&gt;</a:t>
            </a:r>
            <a:r>
              <a:rPr lang="en-US" dirty="0"/>
              <a:t> implementation</a:t>
            </a:r>
          </a:p>
          <a:p>
            <a:pPr lvl="1"/>
            <a:r>
              <a:rPr lang="en-US" dirty="0"/>
              <a:t>Using an iterator</a:t>
            </a:r>
          </a:p>
          <a:p>
            <a:r>
              <a:rPr lang="en-US" dirty="0"/>
              <a:t>Use the </a:t>
            </a:r>
            <a:r>
              <a:rPr lang="en-US" b="1" dirty="0"/>
              <a:t>yield return </a:t>
            </a:r>
            <a:r>
              <a:rPr lang="en-US" dirty="0"/>
              <a:t>statement to implement an iterator</a:t>
            </a:r>
          </a:p>
        </p:txBody>
      </p:sp>
    </p:spTree>
    <p:extLst>
      <p:ext uri="{BB962C8B-B14F-4D97-AF65-F5344CB8AC3E}">
        <p14:creationId xmlns:p14="http://schemas.microsoft.com/office/powerpoint/2010/main" val="614093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feed9838-efe0-45c3-ba77-cdce0d617f2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Adding Data Validation and Type-Safety to the Application Lab</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about the tasks that you perform in the lab for </a:t>
            </a:r>
            <a:r>
              <a:rPr lang="en-US"/>
              <a:t>this module</a:t>
            </a:r>
            <a:endParaRPr lang="en-US" dirty="0"/>
          </a:p>
        </p:txBody>
      </p:sp>
    </p:spTree>
    <p:extLst>
      <p:ext uri="{BB962C8B-B14F-4D97-AF65-F5344CB8AC3E}">
        <p14:creationId xmlns:p14="http://schemas.microsoft.com/office/powerpoint/2010/main" val="3043216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8246994e-8b52-4ed3-b7da-c5b268d3d4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Adding Data Validation and Type-Safety to the Application</a:t>
            </a:r>
          </a:p>
        </p:txBody>
      </p:sp>
      <p:sp>
        <p:nvSpPr>
          <p:cNvPr id="3" name="Text Placeholder 2"/>
          <p:cNvSpPr>
            <a:spLocks noGrp="1"/>
          </p:cNvSpPr>
          <p:nvPr>
            <p:ph type="body" idx="1"/>
          </p:nvPr>
        </p:nvSpPr>
        <p:spPr/>
        <p:txBody>
          <a:bodyPr/>
          <a:lstStyle/>
          <a:p>
            <a:r>
              <a:rPr lang="en-US"/>
              <a:t>Exercise 1: Implementing the Teacher, Student, and Grade Structs as Classes
Exercise 2: Adding Data Validation to the Grade Class
Exercise 3: Displaying Students in Name Order
Exercise 4: Enabling Teachers to Modify Class and Grade Data</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75 minutes</a:t>
            </a:r>
          </a:p>
        </p:txBody>
      </p:sp>
    </p:spTree>
    <p:extLst>
      <p:ext uri="{BB962C8B-B14F-4D97-AF65-F5344CB8AC3E}">
        <p14:creationId xmlns:p14="http://schemas.microsoft.com/office/powerpoint/2010/main" val="3981214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563352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Lab Scenario25446355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683607"/>
          </a:xfrm>
          <a:prstGeom prst="rect">
            <a:avLst/>
          </a:prstGeom>
          <a:noFill/>
        </p:spPr>
        <p:txBody>
          <a:bodyPr vert="horz" wrap="square" rtlCol="0">
            <a:spAutoFit/>
          </a:bodyPr>
          <a:lstStyle/>
          <a:p>
            <a:pPr>
              <a:spcBef>
                <a:spcPts val="600"/>
              </a:spcBef>
              <a:spcAft>
                <a:spcPts val="1000"/>
              </a:spcAft>
            </a:pPr>
            <a:r>
              <a:rPr lang="en-US" sz="2000" dirty="0">
                <a:effectLst/>
                <a:latin typeface="Segoe UI"/>
                <a:ea typeface="Calibri"/>
                <a:cs typeface="Segoe UI"/>
              </a:rPr>
              <a:t>Now that the user interface navigation features are working, you decide to replace the simple </a:t>
            </a:r>
            <a:r>
              <a:rPr lang="en-US" sz="2000" dirty="0" err="1">
                <a:effectLst/>
                <a:latin typeface="Segoe UI"/>
                <a:ea typeface="Calibri"/>
                <a:cs typeface="Segoe UI"/>
              </a:rPr>
              <a:t>structs</a:t>
            </a:r>
            <a:r>
              <a:rPr lang="en-US" sz="2000" dirty="0">
                <a:effectLst/>
                <a:latin typeface="Segoe UI"/>
                <a:ea typeface="Calibri"/>
                <a:cs typeface="Segoe UI"/>
              </a:rPr>
              <a:t> with classes to make your application more efficient and straightforward. </a:t>
            </a:r>
            <a:endParaRPr lang="en-US" sz="2000" dirty="0">
              <a:effectLst/>
              <a:latin typeface="Segoe UI"/>
              <a:ea typeface="Calibri"/>
              <a:cs typeface="Times New Roman"/>
            </a:endParaRPr>
          </a:p>
          <a:p>
            <a:pPr>
              <a:spcBef>
                <a:spcPts val="600"/>
              </a:spcBef>
              <a:spcAft>
                <a:spcPts val="1000"/>
              </a:spcAft>
            </a:pPr>
            <a:r>
              <a:rPr lang="en-US" sz="2000" dirty="0">
                <a:effectLst/>
                <a:latin typeface="Segoe UI"/>
                <a:ea typeface="Calibri"/>
                <a:cs typeface="Segoe UI"/>
              </a:rPr>
              <a:t>You have also been asked to include validation logic in the application to ensure that when a user adds grades to a student, that the data is valid before it is written to the database. You decide to create a unit test project that will perform tests against the required validation for different grade scenarios.</a:t>
            </a:r>
            <a:endParaRPr lang="en-US" sz="2000" dirty="0">
              <a:effectLst/>
              <a:latin typeface="Segoe UI"/>
              <a:ea typeface="Calibri"/>
              <a:cs typeface="Times New Roman"/>
            </a:endParaRPr>
          </a:p>
          <a:p>
            <a:pPr lvl="0">
              <a:spcAft>
                <a:spcPts val="1000"/>
              </a:spcAft>
            </a:pPr>
            <a:r>
              <a:rPr lang="en-US" sz="2000" dirty="0">
                <a:effectLst/>
                <a:latin typeface="Segoe UI"/>
                <a:ea typeface="Calibri"/>
                <a:cs typeface="Segoe UI"/>
              </a:rPr>
              <a:t>Teachers who have seen the application have </a:t>
            </a:r>
            <a:r>
              <a:rPr lang="en-US" sz="2000" dirty="0">
                <a:solidFill>
                  <a:srgbClr val="000000"/>
                </a:solidFill>
                <a:latin typeface="Segoe UI"/>
                <a:ea typeface="Calibri"/>
                <a:cs typeface="Segoe UI"/>
              </a:rPr>
              <a:t>expressed concern that the students in their classes are displayed in a random order. You decide to use the </a:t>
            </a:r>
            <a:r>
              <a:rPr lang="en-US" sz="2000" dirty="0" err="1">
                <a:solidFill>
                  <a:srgbClr val="000000"/>
                </a:solidFill>
                <a:latin typeface="Segoe UI"/>
                <a:ea typeface="Calibri"/>
                <a:cs typeface="Segoe UI"/>
              </a:rPr>
              <a:t>IComparable</a:t>
            </a:r>
            <a:r>
              <a:rPr lang="en-US" sz="2000" dirty="0">
                <a:solidFill>
                  <a:srgbClr val="000000"/>
                </a:solidFill>
                <a:latin typeface="Segoe UI"/>
                <a:ea typeface="Calibri"/>
                <a:cs typeface="Segoe UI"/>
              </a:rPr>
              <a:t> interface to enable them to be displayed in alphabetical order.</a:t>
            </a:r>
            <a:endParaRPr lang="en-US" sz="2000" dirty="0">
              <a:solidFill>
                <a:srgbClr val="000000"/>
              </a:solidFill>
              <a:latin typeface="Segoe UI"/>
              <a:ea typeface="Calibri"/>
              <a:cs typeface="Times New Roman"/>
            </a:endParaRPr>
          </a:p>
          <a:p>
            <a:pPr lvl="0">
              <a:spcAft>
                <a:spcPts val="1000"/>
              </a:spcAft>
            </a:pPr>
            <a:r>
              <a:rPr lang="en-US" sz="2000" dirty="0">
                <a:solidFill>
                  <a:srgbClr val="000000"/>
                </a:solidFill>
                <a:latin typeface="Segoe UI"/>
                <a:ea typeface="Calibri"/>
                <a:cs typeface="Segoe UI"/>
              </a:rPr>
              <a:t>Finally, you have been asked to add functionality to the application to enable teachers to add students to and remove students from a class, and to add student grades to the database.</a:t>
            </a:r>
            <a:endParaRPr lang="en-US" sz="2000" dirty="0"/>
          </a:p>
          <a:p>
            <a:pPr>
              <a:spcBef>
                <a:spcPts val="600"/>
              </a:spcBef>
              <a:spcAft>
                <a:spcPts val="1000"/>
              </a:spcAft>
            </a:pPr>
            <a:endParaRPr lang="en-US" sz="2000" dirty="0">
              <a:effectLst/>
              <a:latin typeface="Segoe UI"/>
              <a:ea typeface="Calibri"/>
              <a:cs typeface="Times New Roman"/>
            </a:endParaRPr>
          </a:p>
        </p:txBody>
      </p:sp>
    </p:spTree>
    <p:extLst>
      <p:ext uri="{BB962C8B-B14F-4D97-AF65-F5344CB8AC3E}">
        <p14:creationId xmlns:p14="http://schemas.microsoft.com/office/powerpoint/2010/main" val="2779472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Creating Classes</a:t>
            </a:r>
          </a:p>
        </p:txBody>
      </p:sp>
      <p:sp>
        <p:nvSpPr>
          <p:cNvPr id="3" name="Text Placeholder 2"/>
          <p:cNvSpPr>
            <a:spLocks noGrp="1"/>
          </p:cNvSpPr>
          <p:nvPr>
            <p:ph type="body" idx="1"/>
          </p:nvPr>
        </p:nvSpPr>
        <p:spPr/>
        <p:txBody>
          <a:bodyPr/>
          <a:lstStyle/>
          <a:p>
            <a:r>
              <a:rPr lang="en-US"/>
              <a:t>Creating Classes and Members
Instantiating Classes
Using Constructors
Reference Types and Value Types
Demonstration: Comparing Reference Types and Value Types
Creating Static Classes and Members
Testing Classes</a:t>
            </a:r>
          </a:p>
        </p:txBody>
      </p:sp>
    </p:spTree>
    <p:extLst>
      <p:ext uri="{BB962C8B-B14F-4D97-AF65-F5344CB8AC3E}">
        <p14:creationId xmlns:p14="http://schemas.microsoft.com/office/powerpoint/2010/main" val="1419061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2805103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15036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B512C1-F6CB-416E-8AD3-FF87A7DC86C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BB455BF5-9106-4EAC-B6CB-15CC7F99D51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5745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Classes and Members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class</a:t>
            </a:r>
            <a:r>
              <a:rPr lang="en-US" dirty="0"/>
              <a:t> keyword</a:t>
            </a:r>
          </a:p>
          <a:p>
            <a:endParaRPr lang="en-US" dirty="0"/>
          </a:p>
          <a:p>
            <a:endParaRPr lang="en-US" dirty="0"/>
          </a:p>
          <a:p>
            <a:endParaRPr lang="en-US" dirty="0"/>
          </a:p>
          <a:p>
            <a:endParaRPr lang="en-US" dirty="0"/>
          </a:p>
          <a:p>
            <a:r>
              <a:rPr lang="en-US" dirty="0"/>
              <a:t>Specify an access modifier:</a:t>
            </a:r>
          </a:p>
          <a:p>
            <a:pPr lvl="1"/>
            <a:r>
              <a:rPr lang="en-US" dirty="0"/>
              <a:t>public</a:t>
            </a:r>
          </a:p>
          <a:p>
            <a:pPr lvl="1"/>
            <a:r>
              <a:rPr lang="en-US" dirty="0"/>
              <a:t>internal</a:t>
            </a:r>
          </a:p>
          <a:p>
            <a:pPr lvl="1"/>
            <a:r>
              <a:rPr lang="en-US" dirty="0"/>
              <a:t>private</a:t>
            </a:r>
          </a:p>
          <a:p>
            <a:r>
              <a:rPr lang="en-US" dirty="0"/>
              <a:t>Add methods, fields, properties, and events</a:t>
            </a:r>
          </a:p>
        </p:txBody>
      </p:sp>
      <p:sp>
        <p:nvSpPr>
          <p:cNvPr id="5" name="TextBox 1"/>
          <p:cNvSpPr txBox="1"/>
          <p:nvPr/>
        </p:nvSpPr>
        <p:spPr>
          <a:xfrm>
            <a:off x="685800" y="1752599"/>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public class </a:t>
            </a:r>
            <a:r>
              <a:rPr lang="en-GB" sz="2400" b="0" dirty="0" err="1">
                <a:latin typeface="Lucida Sans Unicode" pitchFamily="34" charset="0"/>
                <a:cs typeface="Lucida Sans Unicode" pitchFamily="34" charset="0"/>
              </a:rPr>
              <a:t>DrinksMachine</a:t>
            </a:r>
            <a:endParaRPr lang="en-GB" sz="2400" b="0" dirty="0">
              <a:latin typeface="Lucida Sans Unicode" pitchFamily="34" charset="0"/>
              <a:cs typeface="Lucida Sans Unicode" pitchFamily="34" charset="0"/>
            </a:endParaRPr>
          </a:p>
          <a:p>
            <a:r>
              <a:rPr lang="en-GB" sz="2400" b="0" dirty="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 Methods, fields, properties, and events.</a:t>
            </a:r>
          </a:p>
          <a:p>
            <a:r>
              <a:rPr lang="en-GB" sz="24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39221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Instantiating Classes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instantiate a class, use the </a:t>
            </a:r>
            <a:r>
              <a:rPr lang="en-US" b="1" dirty="0"/>
              <a:t>new</a:t>
            </a:r>
            <a:r>
              <a:rPr lang="en-US" dirty="0"/>
              <a:t> keyword</a:t>
            </a:r>
          </a:p>
          <a:p>
            <a:pPr marL="0" indent="0">
              <a:buNone/>
            </a:pPr>
            <a:endParaRPr lang="en-US" dirty="0"/>
          </a:p>
          <a:p>
            <a:r>
              <a:rPr lang="en-US" dirty="0"/>
              <a:t>To infer the type of the new object, use the </a:t>
            </a:r>
            <a:r>
              <a:rPr lang="en-US" b="1" dirty="0" err="1"/>
              <a:t>var</a:t>
            </a:r>
            <a:r>
              <a:rPr lang="en-US" dirty="0"/>
              <a:t> keyword</a:t>
            </a:r>
          </a:p>
          <a:p>
            <a:pPr marL="0" indent="0">
              <a:buNone/>
            </a:pPr>
            <a:endParaRPr lang="en-US" dirty="0"/>
          </a:p>
          <a:p>
            <a:r>
              <a:rPr lang="en-US" dirty="0"/>
              <a:t>To call members on the instance, use the dot notation</a:t>
            </a:r>
          </a:p>
        </p:txBody>
      </p:sp>
      <p:sp>
        <p:nvSpPr>
          <p:cNvPr id="6" name="TextBox 3"/>
          <p:cNvSpPr txBox="1"/>
          <p:nvPr/>
        </p:nvSpPr>
        <p:spPr>
          <a:xfrm>
            <a:off x="611560" y="1524000"/>
            <a:ext cx="7620000" cy="46166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err="1">
                <a:latin typeface="Lucida Sans Unicode" pitchFamily="34" charset="0"/>
                <a:cs typeface="Lucida Sans Unicode" pitchFamily="34" charset="0"/>
              </a:rPr>
              <a:t>DrinksMachine</a:t>
            </a:r>
            <a:r>
              <a:rPr lang="en-GB" sz="2400" b="0" dirty="0">
                <a:latin typeface="Lucida Sans Unicode" pitchFamily="34" charset="0"/>
                <a:cs typeface="Lucida Sans Unicode" pitchFamily="34" charset="0"/>
              </a:rPr>
              <a:t> </a:t>
            </a:r>
            <a:r>
              <a:rPr lang="en-GB" sz="2400" b="0" dirty="0" err="1">
                <a:latin typeface="Lucida Sans Unicode" pitchFamily="34" charset="0"/>
                <a:cs typeface="Lucida Sans Unicode" pitchFamily="34" charset="0"/>
              </a:rPr>
              <a:t>dm</a:t>
            </a:r>
            <a:r>
              <a:rPr lang="en-GB" sz="2400" b="0" dirty="0">
                <a:latin typeface="Lucida Sans Unicode" pitchFamily="34" charset="0"/>
                <a:cs typeface="Lucida Sans Unicode" pitchFamily="34" charset="0"/>
              </a:rPr>
              <a:t> = new </a:t>
            </a:r>
            <a:r>
              <a:rPr lang="en-GB" sz="2400" b="0" dirty="0" err="1">
                <a:latin typeface="Lucida Sans Unicode" pitchFamily="34" charset="0"/>
                <a:cs typeface="Lucida Sans Unicode" pitchFamily="34" charset="0"/>
              </a:rPr>
              <a:t>DrinksMachine</a:t>
            </a:r>
            <a:r>
              <a:rPr lang="en-GB" sz="2400" b="0" dirty="0">
                <a:latin typeface="Lucida Sans Unicode" pitchFamily="34" charset="0"/>
                <a:cs typeface="Lucida Sans Unicode" pitchFamily="34" charset="0"/>
              </a:rPr>
              <a:t>();</a:t>
            </a:r>
          </a:p>
        </p:txBody>
      </p:sp>
      <p:sp>
        <p:nvSpPr>
          <p:cNvPr id="7" name="TextBox 4"/>
          <p:cNvSpPr txBox="1"/>
          <p:nvPr/>
        </p:nvSpPr>
        <p:spPr>
          <a:xfrm>
            <a:off x="685800" y="2971800"/>
            <a:ext cx="7620000" cy="46166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err="1">
                <a:latin typeface="Lucida Sans Unicode" pitchFamily="34" charset="0"/>
                <a:cs typeface="Lucida Sans Unicode" pitchFamily="34" charset="0"/>
              </a:rPr>
              <a:t>var</a:t>
            </a:r>
            <a:r>
              <a:rPr lang="en-GB" sz="2400" b="0" dirty="0">
                <a:latin typeface="Lucida Sans Unicode" pitchFamily="34" charset="0"/>
                <a:cs typeface="Lucida Sans Unicode" pitchFamily="34" charset="0"/>
              </a:rPr>
              <a:t> </a:t>
            </a:r>
            <a:r>
              <a:rPr lang="en-GB" sz="2400" b="0" dirty="0" err="1">
                <a:latin typeface="Lucida Sans Unicode" pitchFamily="34" charset="0"/>
                <a:cs typeface="Lucida Sans Unicode" pitchFamily="34" charset="0"/>
              </a:rPr>
              <a:t>dm</a:t>
            </a:r>
            <a:r>
              <a:rPr lang="en-GB" sz="2400" b="0" dirty="0">
                <a:latin typeface="Lucida Sans Unicode" pitchFamily="34" charset="0"/>
                <a:cs typeface="Lucida Sans Unicode" pitchFamily="34" charset="0"/>
              </a:rPr>
              <a:t> = new </a:t>
            </a:r>
            <a:r>
              <a:rPr lang="en-GB" sz="2400" b="0" dirty="0" err="1">
                <a:latin typeface="Lucida Sans Unicode" pitchFamily="34" charset="0"/>
                <a:cs typeface="Lucida Sans Unicode" pitchFamily="34" charset="0"/>
              </a:rPr>
              <a:t>DrinksMachine</a:t>
            </a:r>
            <a:r>
              <a:rPr lang="en-GB" sz="2400" b="0" dirty="0">
                <a:latin typeface="Lucida Sans Unicode" pitchFamily="34" charset="0"/>
                <a:cs typeface="Lucida Sans Unicode" pitchFamily="34" charset="0"/>
              </a:rPr>
              <a:t>();</a:t>
            </a:r>
          </a:p>
        </p:txBody>
      </p:sp>
      <p:sp>
        <p:nvSpPr>
          <p:cNvPr id="8" name="TextBox 5"/>
          <p:cNvSpPr txBox="1"/>
          <p:nvPr/>
        </p:nvSpPr>
        <p:spPr>
          <a:xfrm>
            <a:off x="609600" y="4343400"/>
            <a:ext cx="7620000" cy="120032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err="1">
                <a:latin typeface="Lucida Sans Unicode" pitchFamily="34" charset="0"/>
                <a:cs typeface="Lucida Sans Unicode" pitchFamily="34" charset="0"/>
              </a:rPr>
              <a:t>dm.Model</a:t>
            </a:r>
            <a:r>
              <a:rPr lang="en-GB" sz="2400" b="0" dirty="0">
                <a:latin typeface="Lucida Sans Unicode" pitchFamily="34" charset="0"/>
                <a:cs typeface="Lucida Sans Unicode" pitchFamily="34" charset="0"/>
              </a:rPr>
              <a:t> = "</a:t>
            </a:r>
            <a:r>
              <a:rPr lang="en-GB" sz="2400" b="0" dirty="0" err="1">
                <a:latin typeface="Lucida Sans Unicode" pitchFamily="34" charset="0"/>
                <a:cs typeface="Lucida Sans Unicode" pitchFamily="34" charset="0"/>
              </a:rPr>
              <a:t>BeanCrusher</a:t>
            </a:r>
            <a:r>
              <a:rPr lang="en-GB" sz="2400" b="0" dirty="0">
                <a:latin typeface="Lucida Sans Unicode" pitchFamily="34" charset="0"/>
                <a:cs typeface="Lucida Sans Unicode" pitchFamily="34" charset="0"/>
              </a:rPr>
              <a:t> 3000";</a:t>
            </a:r>
          </a:p>
          <a:p>
            <a:r>
              <a:rPr lang="en-GB" sz="2400" b="0" dirty="0" err="1">
                <a:latin typeface="Lucida Sans Unicode" pitchFamily="34" charset="0"/>
                <a:cs typeface="Lucida Sans Unicode" pitchFamily="34" charset="0"/>
              </a:rPr>
              <a:t>dm.Age</a:t>
            </a:r>
            <a:r>
              <a:rPr lang="en-GB" sz="2400" b="0" dirty="0">
                <a:latin typeface="Lucida Sans Unicode" pitchFamily="34" charset="0"/>
                <a:cs typeface="Lucida Sans Unicode" pitchFamily="34" charset="0"/>
              </a:rPr>
              <a:t> = 2;</a:t>
            </a:r>
          </a:p>
          <a:p>
            <a:r>
              <a:rPr lang="en-GB" sz="2400" b="0" dirty="0" err="1">
                <a:latin typeface="Lucida Sans Unicode" pitchFamily="34" charset="0"/>
                <a:cs typeface="Lucida Sans Unicode" pitchFamily="34" charset="0"/>
              </a:rPr>
              <a:t>dm.MakeEspresso</a:t>
            </a:r>
            <a:r>
              <a:rPr lang="en-GB" sz="24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51117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Constructors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Constructors are a type of method:</a:t>
            </a:r>
          </a:p>
          <a:p>
            <a:pPr lvl="1"/>
            <a:r>
              <a:rPr lang="en-US" dirty="0"/>
              <a:t>Share the name of the class</a:t>
            </a:r>
          </a:p>
          <a:p>
            <a:pPr lvl="1"/>
            <a:r>
              <a:rPr lang="en-US" dirty="0"/>
              <a:t>Called when you instantiate a class</a:t>
            </a:r>
          </a:p>
          <a:p>
            <a:r>
              <a:rPr lang="en-US" dirty="0"/>
              <a:t>A default constructor accepts no arguments</a:t>
            </a:r>
          </a:p>
          <a:p>
            <a:endParaRPr lang="en-US" dirty="0"/>
          </a:p>
          <a:p>
            <a:endParaRPr lang="en-US" dirty="0"/>
          </a:p>
          <a:p>
            <a:endParaRPr lang="en-US" dirty="0"/>
          </a:p>
          <a:p>
            <a:endParaRPr lang="en-US" dirty="0"/>
          </a:p>
          <a:p>
            <a:endParaRPr lang="en-US" dirty="0"/>
          </a:p>
          <a:p>
            <a:r>
              <a:rPr lang="en-US" dirty="0"/>
              <a:t>Classes can include multiple constructors</a:t>
            </a:r>
          </a:p>
          <a:p>
            <a:r>
              <a:rPr lang="en-US" dirty="0"/>
              <a:t>Use constructors to initialize member variables</a:t>
            </a:r>
          </a:p>
        </p:txBody>
      </p:sp>
      <p:sp>
        <p:nvSpPr>
          <p:cNvPr id="5" name="TextBox 3"/>
          <p:cNvSpPr txBox="1"/>
          <p:nvPr/>
        </p:nvSpPr>
        <p:spPr>
          <a:xfrm>
            <a:off x="685800" y="3028890"/>
            <a:ext cx="7620000" cy="224676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class </a:t>
            </a:r>
            <a:r>
              <a:rPr lang="en-GB" sz="2000" b="0" dirty="0" err="1">
                <a:latin typeface="Lucida Sans Unicode" pitchFamily="34" charset="0"/>
                <a:cs typeface="Lucida Sans Unicode" pitchFamily="34" charset="0"/>
              </a:rPr>
              <a:t>DrinksMachine</a:t>
            </a:r>
            <a:endParaRPr lang="en-GB" sz="2000" b="0" dirty="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public void </a:t>
            </a:r>
            <a:r>
              <a:rPr lang="en-GB" sz="2000" b="0" dirty="0" err="1">
                <a:latin typeface="Lucida Sans Unicode" pitchFamily="34" charset="0"/>
                <a:cs typeface="Lucida Sans Unicode" pitchFamily="34" charset="0"/>
              </a:rPr>
              <a:t>DrinksMachine</a:t>
            </a:r>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p>
          <a:p>
            <a:r>
              <a:rPr lang="en-GB" sz="2000" b="0" dirty="0">
                <a:latin typeface="Lucida Sans Unicode" pitchFamily="34" charset="0"/>
                <a:cs typeface="Lucida Sans Unicode" pitchFamily="34" charset="0"/>
              </a:rPr>
              <a:t>      // This is a default constructor.</a:t>
            </a:r>
          </a:p>
          <a:p>
            <a:r>
              <a:rPr lang="en-GB" sz="2000" b="0" dirty="0">
                <a:latin typeface="Lucida Sans Unicode" pitchFamily="34" charset="0"/>
                <a:cs typeface="Lucida Sans Unicode" pitchFamily="34" charset="0"/>
              </a:rPr>
              <a:t>   }</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35024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927dd0a-f0d3-4e08-a90c-0ee516cec5c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 Types and Value Types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Value types</a:t>
            </a:r>
          </a:p>
          <a:p>
            <a:pPr lvl="1"/>
            <a:r>
              <a:rPr lang="en-GB" dirty="0"/>
              <a:t>Contain data directly</a:t>
            </a:r>
          </a:p>
          <a:p>
            <a:endParaRPr lang="en-GB" dirty="0"/>
          </a:p>
          <a:p>
            <a:endParaRPr lang="en-GB" dirty="0"/>
          </a:p>
          <a:p>
            <a:pPr lvl="1"/>
            <a:r>
              <a:rPr lang="en-GB" dirty="0"/>
              <a:t>In this case, </a:t>
            </a:r>
            <a:r>
              <a:rPr lang="en-GB" b="1" dirty="0"/>
              <a:t>First</a:t>
            </a:r>
            <a:r>
              <a:rPr lang="en-GB" dirty="0"/>
              <a:t> and </a:t>
            </a:r>
            <a:r>
              <a:rPr lang="en-GB" b="1" dirty="0"/>
              <a:t>Second</a:t>
            </a:r>
            <a:r>
              <a:rPr lang="en-GB" dirty="0"/>
              <a:t> are two distinct items in memory</a:t>
            </a:r>
          </a:p>
          <a:p>
            <a:r>
              <a:rPr lang="en-GB" dirty="0"/>
              <a:t>Reference types</a:t>
            </a:r>
          </a:p>
          <a:p>
            <a:pPr lvl="1"/>
            <a:r>
              <a:rPr lang="en-GB" dirty="0"/>
              <a:t>Point to an object in memory</a:t>
            </a:r>
          </a:p>
          <a:p>
            <a:endParaRPr lang="en-GB" dirty="0"/>
          </a:p>
          <a:p>
            <a:endParaRPr lang="en-GB" dirty="0"/>
          </a:p>
          <a:p>
            <a:pPr lvl="1"/>
            <a:r>
              <a:rPr lang="en-GB" dirty="0"/>
              <a:t>In this case, </a:t>
            </a:r>
            <a:r>
              <a:rPr lang="en-GB" b="1" dirty="0"/>
              <a:t>First</a:t>
            </a:r>
            <a:r>
              <a:rPr lang="en-GB" dirty="0"/>
              <a:t> and </a:t>
            </a:r>
            <a:r>
              <a:rPr lang="en-GB" b="1" dirty="0"/>
              <a:t>Second</a:t>
            </a:r>
            <a:r>
              <a:rPr lang="en-GB" dirty="0"/>
              <a:t> point to the same item in memory</a:t>
            </a:r>
          </a:p>
        </p:txBody>
      </p:sp>
      <p:sp>
        <p:nvSpPr>
          <p:cNvPr id="5" name="TextBox 4"/>
          <p:cNvSpPr txBox="1"/>
          <p:nvPr/>
        </p:nvSpPr>
        <p:spPr>
          <a:xfrm>
            <a:off x="685800" y="1979164"/>
            <a:ext cx="7620000" cy="83099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err="1">
                <a:latin typeface="Lucida Sans Unicode" pitchFamily="34" charset="0"/>
                <a:cs typeface="Lucida Sans Unicode" pitchFamily="34" charset="0"/>
              </a:rPr>
              <a:t>int</a:t>
            </a:r>
            <a:r>
              <a:rPr lang="en-GB" sz="2400" b="0" dirty="0">
                <a:latin typeface="Lucida Sans Unicode" pitchFamily="34" charset="0"/>
                <a:cs typeface="Lucida Sans Unicode" pitchFamily="34" charset="0"/>
              </a:rPr>
              <a:t> First = 100;</a:t>
            </a:r>
          </a:p>
          <a:p>
            <a:r>
              <a:rPr lang="en-GB" sz="2400" b="0" dirty="0" err="1">
                <a:latin typeface="Lucida Sans Unicode" pitchFamily="34" charset="0"/>
                <a:cs typeface="Lucida Sans Unicode" pitchFamily="34" charset="0"/>
              </a:rPr>
              <a:t>int</a:t>
            </a:r>
            <a:r>
              <a:rPr lang="en-GB" sz="2400" b="0" dirty="0">
                <a:latin typeface="Lucida Sans Unicode" pitchFamily="34" charset="0"/>
                <a:cs typeface="Lucida Sans Unicode" pitchFamily="34" charset="0"/>
              </a:rPr>
              <a:t> Second = First;</a:t>
            </a:r>
          </a:p>
        </p:txBody>
      </p:sp>
      <p:sp>
        <p:nvSpPr>
          <p:cNvPr id="6" name="TextBox 5"/>
          <p:cNvSpPr txBox="1"/>
          <p:nvPr/>
        </p:nvSpPr>
        <p:spPr>
          <a:xfrm>
            <a:off x="685800" y="4777102"/>
            <a:ext cx="7620000" cy="830997"/>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object First = new Object();</a:t>
            </a:r>
          </a:p>
          <a:p>
            <a:r>
              <a:rPr lang="en-GB" sz="2400" b="0" dirty="0">
                <a:latin typeface="Lucida Sans Unicode" pitchFamily="34" charset="0"/>
                <a:cs typeface="Lucida Sans Unicode" pitchFamily="34" charset="0"/>
              </a:rPr>
              <a:t>object Second = First;</a:t>
            </a:r>
          </a:p>
        </p:txBody>
      </p:sp>
    </p:spTree>
    <p:extLst>
      <p:ext uri="{BB962C8B-B14F-4D97-AF65-F5344CB8AC3E}">
        <p14:creationId xmlns:p14="http://schemas.microsoft.com/office/powerpoint/2010/main" val="3665033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a80f61a-0711-49b8-b249-ffe0027b2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Comparing Reference Types and Value Types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a:t>
            </a:r>
          </a:p>
          <a:p>
            <a:r>
              <a:rPr lang="en-US" dirty="0"/>
              <a:t>Create a value type to store an integer value</a:t>
            </a:r>
          </a:p>
          <a:p>
            <a:r>
              <a:rPr lang="en-US" dirty="0"/>
              <a:t>Create a reference type to store an integer value</a:t>
            </a:r>
          </a:p>
          <a:p>
            <a:r>
              <a:rPr lang="en-US" dirty="0"/>
              <a:t>Observe the differences in behavior when you copy the value type and the reference type</a:t>
            </a:r>
          </a:p>
        </p:txBody>
      </p:sp>
    </p:spTree>
    <p:extLst>
      <p:ext uri="{BB962C8B-B14F-4D97-AF65-F5344CB8AC3E}">
        <p14:creationId xmlns:p14="http://schemas.microsoft.com/office/powerpoint/2010/main" val="420128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8868129-98ae-4a19-b256-01f024b4053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Static Classes and Members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static keyword to create a static class</a:t>
            </a:r>
          </a:p>
          <a:p>
            <a:endParaRPr lang="en-US" dirty="0"/>
          </a:p>
          <a:p>
            <a:endParaRPr lang="en-US" dirty="0"/>
          </a:p>
          <a:p>
            <a:endParaRPr lang="en-US" dirty="0"/>
          </a:p>
          <a:p>
            <a:endParaRPr lang="en-US" dirty="0"/>
          </a:p>
          <a:p>
            <a:r>
              <a:rPr lang="en-US" dirty="0"/>
              <a:t>Call members directly on the class name</a:t>
            </a:r>
          </a:p>
          <a:p>
            <a:endParaRPr lang="en-US" dirty="0"/>
          </a:p>
          <a:p>
            <a:endParaRPr lang="en-US" dirty="0"/>
          </a:p>
          <a:p>
            <a:endParaRPr lang="en-US" dirty="0"/>
          </a:p>
          <a:p>
            <a:r>
              <a:rPr lang="en-US" dirty="0"/>
              <a:t>Add static members to non-static classes</a:t>
            </a:r>
          </a:p>
        </p:txBody>
      </p:sp>
      <p:sp>
        <p:nvSpPr>
          <p:cNvPr id="5" name="TextBox 3"/>
          <p:cNvSpPr txBox="1"/>
          <p:nvPr/>
        </p:nvSpPr>
        <p:spPr>
          <a:xfrm>
            <a:off x="685800" y="1650309"/>
            <a:ext cx="7620000" cy="156966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public static class Conversions</a:t>
            </a:r>
          </a:p>
          <a:p>
            <a:r>
              <a:rPr lang="en-GB" sz="2400" b="0" dirty="0">
                <a:latin typeface="Lucida Sans Unicode" pitchFamily="34" charset="0"/>
                <a:cs typeface="Lucida Sans Unicode" pitchFamily="34" charset="0"/>
              </a:rPr>
              <a:t>{</a:t>
            </a:r>
          </a:p>
          <a:p>
            <a:r>
              <a:rPr lang="en-GB" sz="2400" b="0" dirty="0">
                <a:latin typeface="Lucida Sans Unicode" pitchFamily="34" charset="0"/>
                <a:cs typeface="Lucida Sans Unicode" pitchFamily="34" charset="0"/>
              </a:rPr>
              <a:t>   // Static members go here.</a:t>
            </a:r>
          </a:p>
          <a:p>
            <a:r>
              <a:rPr lang="en-GB" sz="2400" b="0" dirty="0">
                <a:latin typeface="Lucida Sans Unicode" pitchFamily="34" charset="0"/>
                <a:cs typeface="Lucida Sans Unicode" pitchFamily="34" charset="0"/>
              </a:rPr>
              <a:t>}</a:t>
            </a:r>
          </a:p>
        </p:txBody>
      </p:sp>
      <p:sp>
        <p:nvSpPr>
          <p:cNvPr id="6" name="TextBox 4"/>
          <p:cNvSpPr txBox="1"/>
          <p:nvPr/>
        </p:nvSpPr>
        <p:spPr>
          <a:xfrm>
            <a:off x="685800" y="4198179"/>
            <a:ext cx="7620000" cy="120032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400" b="0" dirty="0">
                <a:latin typeface="Lucida Sans Unicode" pitchFamily="34" charset="0"/>
                <a:cs typeface="Lucida Sans Unicode" pitchFamily="34" charset="0"/>
              </a:rPr>
              <a:t>double </a:t>
            </a:r>
            <a:r>
              <a:rPr lang="en-GB" sz="2400" b="0" dirty="0" err="1">
                <a:latin typeface="Lucida Sans Unicode" pitchFamily="34" charset="0"/>
                <a:cs typeface="Lucida Sans Unicode" pitchFamily="34" charset="0"/>
              </a:rPr>
              <a:t>weightInKilos</a:t>
            </a:r>
            <a:r>
              <a:rPr lang="en-GB" sz="2400" b="0" dirty="0">
                <a:latin typeface="Lucida Sans Unicode" pitchFamily="34" charset="0"/>
                <a:cs typeface="Lucida Sans Unicode" pitchFamily="34" charset="0"/>
              </a:rPr>
              <a:t> = 80;</a:t>
            </a:r>
          </a:p>
          <a:p>
            <a:r>
              <a:rPr lang="en-GB" sz="2400" b="0" dirty="0">
                <a:latin typeface="Lucida Sans Unicode" pitchFamily="34" charset="0"/>
                <a:cs typeface="Lucida Sans Unicode" pitchFamily="34" charset="0"/>
              </a:rPr>
              <a:t>double </a:t>
            </a:r>
            <a:r>
              <a:rPr lang="en-GB" sz="2400" b="0" dirty="0" err="1">
                <a:latin typeface="Lucida Sans Unicode" pitchFamily="34" charset="0"/>
                <a:cs typeface="Lucida Sans Unicode" pitchFamily="34" charset="0"/>
              </a:rPr>
              <a:t>weightInPounds</a:t>
            </a:r>
            <a:r>
              <a:rPr lang="en-GB" sz="2400" b="0" dirty="0">
                <a:latin typeface="Lucida Sans Unicode" pitchFamily="34" charset="0"/>
                <a:cs typeface="Lucida Sans Unicode" pitchFamily="34" charset="0"/>
              </a:rPr>
              <a:t> = </a:t>
            </a:r>
          </a:p>
          <a:p>
            <a:r>
              <a:rPr lang="en-GB" sz="2400" b="0" dirty="0">
                <a:latin typeface="Lucida Sans Unicode" pitchFamily="34" charset="0"/>
                <a:cs typeface="Lucida Sans Unicode" pitchFamily="34" charset="0"/>
              </a:rPr>
              <a:t>   </a:t>
            </a:r>
            <a:r>
              <a:rPr lang="en-GB" sz="2400" b="0" dirty="0" err="1">
                <a:latin typeface="Lucida Sans Unicode" pitchFamily="34" charset="0"/>
                <a:cs typeface="Lucida Sans Unicode" pitchFamily="34" charset="0"/>
              </a:rPr>
              <a:t>Conversions.KilosToPounds</a:t>
            </a:r>
            <a:r>
              <a:rPr lang="en-GB" sz="2400" b="0" dirty="0">
                <a:latin typeface="Lucida Sans Unicode" pitchFamily="34" charset="0"/>
                <a:cs typeface="Lucida Sans Unicode" pitchFamily="34" charset="0"/>
              </a:rPr>
              <a:t>(</a:t>
            </a:r>
            <a:r>
              <a:rPr lang="en-GB" sz="2400" b="0" dirty="0" err="1">
                <a:latin typeface="Lucida Sans Unicode" pitchFamily="34" charset="0"/>
                <a:cs typeface="Lucida Sans Unicode" pitchFamily="34" charset="0"/>
              </a:rPr>
              <a:t>weightInKilos</a:t>
            </a:r>
            <a:r>
              <a:rPr lang="en-GB" sz="24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820138549"/>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24</TotalTime>
  <Words>3366</Words>
  <Application>Microsoft Office PowerPoint</Application>
  <PresentationFormat>On-screen Show (4:3)</PresentationFormat>
  <Paragraphs>417</Paragraphs>
  <Slides>32</Slides>
  <Notes>32</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Verdana</vt:lpstr>
      <vt:lpstr>Times New Roman</vt:lpstr>
      <vt:lpstr>Calibri</vt:lpstr>
      <vt:lpstr>Segoe UI</vt:lpstr>
      <vt:lpstr>Lucida Sans Unicode</vt:lpstr>
      <vt:lpstr>Wingdings</vt:lpstr>
      <vt:lpstr>NG_MOC_Core_ModuleNew2</vt:lpstr>
      <vt:lpstr>Module 4</vt:lpstr>
      <vt:lpstr>Module Overview</vt:lpstr>
      <vt:lpstr>Lesson 1: Creating Classes</vt:lpstr>
      <vt:lpstr>Creating Classes and Members</vt:lpstr>
      <vt:lpstr>Instantiating Classes</vt:lpstr>
      <vt:lpstr>Using Constructors</vt:lpstr>
      <vt:lpstr>Reference Types and Value Types</vt:lpstr>
      <vt:lpstr>Demonstration: Comparing Reference Types and Value Types</vt:lpstr>
      <vt:lpstr>Creating Static Classes and Members</vt:lpstr>
      <vt:lpstr>Testing Classes</vt:lpstr>
      <vt:lpstr>Lesson 2: Defining and Implementing Interfaces</vt:lpstr>
      <vt:lpstr>Introducing Interfaces</vt:lpstr>
      <vt:lpstr>Defining Interfaces</vt:lpstr>
      <vt:lpstr>Implementing Interfaces</vt:lpstr>
      <vt:lpstr>Implementing Multiple Interfaces</vt:lpstr>
      <vt:lpstr>Implementing the IComparable Interface</vt:lpstr>
      <vt:lpstr>Implementing the IComparer Interface</vt:lpstr>
      <vt:lpstr>Lesson 3: Implementing Type-Safe Collections</vt:lpstr>
      <vt:lpstr>Introducing Generics</vt:lpstr>
      <vt:lpstr>Advantages of Generics</vt:lpstr>
      <vt:lpstr>Constraining Generics</vt:lpstr>
      <vt:lpstr>Using Generic List Collections</vt:lpstr>
      <vt:lpstr>Using Generic Dictionary Collections</vt:lpstr>
      <vt:lpstr>Using Collection Interfaces</vt:lpstr>
      <vt:lpstr>Creating Enumerable Collections</vt:lpstr>
      <vt:lpstr>Demonstration: Adding Data Validation and Type-Safety to the Application Lab</vt:lpstr>
      <vt:lpstr>Lab: Adding Data Validation and Type-Safety to the Application</vt:lpstr>
      <vt:lpstr>PowerPoint Presentation</vt:lpstr>
      <vt:lpstr>Lab Scenario</vt:lpstr>
      <vt:lpstr>Module Review and Takeaways</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Manasa</dc:creator>
  <cp:lastModifiedBy>Manasa</cp:lastModifiedBy>
  <cp:revision>9</cp:revision>
  <dcterms:created xsi:type="dcterms:W3CDTF">2018-06-29T09:29:46Z</dcterms:created>
  <dcterms:modified xsi:type="dcterms:W3CDTF">2018-07-04T11:33:40Z</dcterms:modified>
</cp:coreProperties>
</file>