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4"/>
  </p:notesMasterIdLst>
  <p:sldIdLst>
    <p:sldId id="256" r:id="rId2"/>
    <p:sldId id="257" r:id="rId3"/>
    <p:sldId id="258" r:id="rId4"/>
    <p:sldId id="259" r:id="rId5"/>
    <p:sldId id="260" r:id="rId6"/>
    <p:sldId id="261" r:id="rId7"/>
    <p:sldId id="276" r:id="rId8"/>
    <p:sldId id="262" r:id="rId9"/>
    <p:sldId id="263" r:id="rId10"/>
    <p:sldId id="264" r:id="rId11"/>
    <p:sldId id="265" r:id="rId12"/>
    <p:sldId id="266" r:id="rId13"/>
    <p:sldId id="267" r:id="rId14"/>
    <p:sldId id="268" r:id="rId15"/>
    <p:sldId id="269" r:id="rId16"/>
    <p:sldId id="270" r:id="rId17"/>
    <p:sldId id="271" r:id="rId18"/>
    <p:sldId id="272" r:id="rId19"/>
    <p:sldId id="277" r:id="rId20"/>
    <p:sldId id="273" r:id="rId21"/>
    <p:sldId id="275" r:id="rId22"/>
    <p:sldId id="278" r:id="rId23"/>
  </p:sldIdLst>
  <p:sldSz cx="9144000" cy="6858000" type="screen4x3"/>
  <p:notesSz cx="6858000" cy="9144000"/>
  <p:embeddedFontLst>
    <p:embeddedFont>
      <p:font typeface="Calibri" panose="020F0502020204030204" pitchFamily="34" charset="0"/>
      <p:regular r:id="rId25"/>
      <p:bold r:id="rId26"/>
      <p:italic r:id="rId27"/>
      <p:boldItalic r:id="rId28"/>
    </p:embeddedFont>
    <p:embeddedFont>
      <p:font typeface="Lucida Sans Unicode" panose="020B0602030504020204" pitchFamily="34" charset="0"/>
      <p:regular r:id="rId29"/>
    </p:embeddedFont>
    <p:embeddedFont>
      <p:font typeface="Segoe UI" panose="020B0502040204020203" pitchFamily="34" charset="0"/>
      <p:regular r:id="rId30"/>
      <p:bold r:id="rId31"/>
      <p:italic r:id="rId32"/>
      <p:boldItalic r:id="rId33"/>
    </p:embeddedFont>
    <p:embeddedFont>
      <p:font typeface="Verdana" panose="020B0604030504040204" pitchFamily="34" charset="0"/>
      <p:regular r:id="rId34"/>
      <p:bold r:id="rId35"/>
      <p:italic r:id="rId36"/>
      <p:boldItalic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87" d="100"/>
          <a:sy n="87" d="100"/>
        </p:scale>
        <p:origin x="1934" y="58"/>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3134" y="3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1BD0EE-0C1C-4952-A346-AFC03DEDB027}" type="datetimeFigureOut">
              <a:rPr lang="en-US" smtClean="0"/>
              <a:t>6/29/2018</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F6A403-517D-4958-B6C6-0C821992C197}" type="slidenum">
              <a:rPr lang="en-US" smtClean="0"/>
              <a:t>‹#›</a:t>
            </a:fld>
            <a:endParaRPr lang="en-US"/>
          </a:p>
        </p:txBody>
      </p:sp>
    </p:spTree>
    <p:extLst>
      <p:ext uri="{BB962C8B-B14F-4D97-AF65-F5344CB8AC3E}">
        <p14:creationId xmlns:p14="http://schemas.microsoft.com/office/powerpoint/2010/main" val="670132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MicrosoftLearning/20483-Programming-in-C-Sharp/tree/master/Allfiles"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github.com/MicrosoftLearning/20483-Programming-in-C-Sharp/tree/master/Instructions"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ithub.com/MicrosoftLearning/20483-Programming-in-C-Sharp/blob/master/Instructions/20483C_MOD05_DEMO.md"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github.com/MicrosoftLearning/20483-Programming-in-C-Sharp/blob/master/Instructions/20483C_MOD05_DEMO.md"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github.com/MicrosoftLearning/20483-Programming-in-C-Sharp/blob/master/Instructions/20483C_MOD05_LAB_MANUAL.md"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github.com/MicrosoftLearning/20483-Programming-in-C-Sharp/blob/master/Instructions/20483C_MOD05_LAK.md"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This course requires an internet connection to download components from NuGet within Microsoft Visual Studio and the source files for the labs and demos. If there is no internet connection, modify the course to be delivered from a disconnected student device. </a:t>
            </a:r>
          </a:p>
          <a:p>
            <a:pPr>
              <a:lnSpc>
                <a:spcPct val="115000"/>
              </a:lnSpc>
              <a:spcAft>
                <a:spcPts val="1000"/>
              </a:spcAft>
            </a:pPr>
            <a:r>
              <a:rPr lang="en-US" sz="1000">
                <a:latin typeface="Arial"/>
                <a:ea typeface="Calibri"/>
                <a:cs typeface="Times New Roman"/>
              </a:rPr>
              <a:t>The Allfiles directory, which includes all the files required to run the labs and demos of this course, can be cloned from GitHub: </a:t>
            </a:r>
            <a:r>
              <a:rPr lang="en-US" sz="1000" u="sng">
                <a:solidFill>
                  <a:srgbClr val="0000FF"/>
                </a:solidFill>
                <a:latin typeface="Arial"/>
                <a:ea typeface="Calibri"/>
                <a:cs typeface="Times New Roman"/>
                <a:hlinkClick r:id="rId3"/>
              </a:rPr>
              <a:t>https://github.com/MicrosoftLearning/20483-Programming-in-C-Sharp/tree/master/Allfiles</a:t>
            </a:r>
            <a:r>
              <a:rPr lang="en-US" sz="1000">
                <a:latin typeface="Arial"/>
                <a:ea typeface="Calibri"/>
                <a:cs typeface="Times New Roman"/>
              </a:rPr>
              <a:t>. The Instructions directory, which includes the step-by-step instructions for performing the labs and demos, can also be cloned from GitHub: </a:t>
            </a:r>
            <a:r>
              <a:rPr lang="en-US" sz="1000" u="sng">
                <a:solidFill>
                  <a:srgbClr val="0000FF"/>
                </a:solidFill>
                <a:latin typeface="Arial"/>
                <a:ea typeface="Calibri"/>
                <a:cs typeface="Times New Roman"/>
                <a:hlinkClick r:id="rId4"/>
              </a:rPr>
              <a:t>https://github.com/MicrosoftLearning/20483-Programming-in-C-Sharp/tree/master/Instructions</a:t>
            </a:r>
            <a:r>
              <a:rPr lang="en-US" sz="1000">
                <a:latin typeface="Arial"/>
                <a:ea typeface="Calibri"/>
                <a:cs typeface="Times New Roman"/>
              </a:rPr>
              <a:t>. The students should clone the repository to their computers before the first hands-on experience.</a:t>
            </a:r>
          </a:p>
        </p:txBody>
      </p:sp>
      <p:sp>
        <p:nvSpPr>
          <p:cNvPr id="4" name="Slide Number Placeholder 3"/>
          <p:cNvSpPr>
            <a:spLocks noGrp="1"/>
          </p:cNvSpPr>
          <p:nvPr>
            <p:ph type="sldNum" sz="quarter" idx="10"/>
          </p:nvPr>
        </p:nvSpPr>
        <p:spPr/>
        <p:txBody>
          <a:bodyPr/>
          <a:lstStyle/>
          <a:p>
            <a:fld id="{F8F6A403-517D-4958-B6C6-0C821992C197}"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Creating a Class Hierarchy by Using Inheritance</a:t>
            </a:r>
          </a:p>
        </p:txBody>
      </p:sp>
    </p:spTree>
    <p:extLst>
      <p:ext uri="{BB962C8B-B14F-4D97-AF65-F5344CB8AC3E}">
        <p14:creationId xmlns:p14="http://schemas.microsoft.com/office/powerpoint/2010/main" val="2813199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50000"/>
              </a:lnSpc>
              <a:spcAft>
                <a:spcPts val="1000"/>
              </a:spcAft>
            </a:pPr>
            <a:r>
              <a:rPr lang="en-US" sz="1000" dirty="0">
                <a:latin typeface="Arial"/>
              </a:rPr>
              <a:t>No preparation steps required.</a:t>
            </a:r>
          </a:p>
          <a:p>
            <a:pPr>
              <a:lnSpc>
                <a:spcPct val="150000"/>
              </a:lnSpc>
              <a:spcAft>
                <a:spcPts val="1000"/>
              </a:spcAft>
            </a:pPr>
            <a:r>
              <a:rPr lang="en-US" sz="1000" b="1" dirty="0">
                <a:latin typeface="Arial"/>
              </a:rPr>
              <a:t>Demonstration Steps</a:t>
            </a:r>
          </a:p>
          <a:p>
            <a:r>
              <a:rPr lang="en-US" sz="1000" dirty="0">
                <a:latin typeface="Arial" panose="020B0604020202020204" pitchFamily="34" charset="0"/>
                <a:cs typeface="Arial" panose="020B0604020202020204" pitchFamily="34" charset="0"/>
              </a:rPr>
              <a:t>You will find the steps in the </a:t>
            </a:r>
            <a:r>
              <a:rPr lang="en-US" sz="1000" b="1" dirty="0">
                <a:latin typeface="Arial" panose="020B0604020202020204" pitchFamily="34" charset="0"/>
                <a:cs typeface="Arial" panose="020B0604020202020204" pitchFamily="34" charset="0"/>
              </a:rPr>
              <a:t>Demonstration: Calling Base Class Constructors</a:t>
            </a:r>
            <a:r>
              <a:rPr lang="en-US" sz="1000" dirty="0">
                <a:latin typeface="Arial" panose="020B0604020202020204" pitchFamily="34" charset="0"/>
                <a:cs typeface="Arial" panose="020B0604020202020204" pitchFamily="34" charset="0"/>
              </a:rPr>
              <a:t> section on the following page: </a:t>
            </a:r>
            <a:r>
              <a:rPr lang="en-US" sz="1000" u="sng" dirty="0">
                <a:latin typeface="Arial" panose="020B0604020202020204" pitchFamily="34" charset="0"/>
                <a:cs typeface="Arial" panose="020B0604020202020204" pitchFamily="34" charset="0"/>
                <a:hlinkClick r:id="rId3"/>
              </a:rPr>
              <a:t>https://github.com/MicrosoftLearning/20483-Programming-in-C-Sharp/blob/master/Instructions/20483C_MOD05_DEMO.md</a:t>
            </a:r>
            <a:r>
              <a:rPr lang="en-US" sz="1000" dirty="0">
                <a:solidFill>
                  <a:schemeClr val="tx1">
                    <a:lumMod val="95000"/>
                    <a:lumOff val="5000"/>
                  </a:schemeClr>
                </a:solidFill>
                <a:latin typeface="Arial" panose="020B0604020202020204" pitchFamily="34" charset="0"/>
                <a:cs typeface="Arial" panose="020B0604020202020204" pitchFamily="34" charset="0"/>
              </a:rPr>
              <a:t>.</a:t>
            </a:r>
          </a:p>
        </p:txBody>
      </p:sp>
      <p:sp>
        <p:nvSpPr>
          <p:cNvPr id="4" name="Slide Number Placeholder 3"/>
          <p:cNvSpPr>
            <a:spLocks noGrp="1"/>
          </p:cNvSpPr>
          <p:nvPr>
            <p:ph type="sldNum" sz="quarter" idx="10"/>
          </p:nvPr>
        </p:nvSpPr>
        <p:spPr/>
        <p:txBody>
          <a:bodyPr/>
          <a:lstStyle/>
          <a:p>
            <a:fld id="{F8F6A403-517D-4958-B6C6-0C821992C197}"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Creating a Class Hierarchy by Using Inheritance</a:t>
            </a:r>
          </a:p>
        </p:txBody>
      </p:sp>
    </p:spTree>
    <p:extLst>
      <p:ext uri="{BB962C8B-B14F-4D97-AF65-F5344CB8AC3E}">
        <p14:creationId xmlns:p14="http://schemas.microsoft.com/office/powerpoint/2010/main" val="382553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F8F6A403-517D-4958-B6C6-0C821992C197}"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Creating a Class Hierarchy by Using Inheritance</a:t>
            </a:r>
          </a:p>
        </p:txBody>
      </p:sp>
    </p:spTree>
    <p:extLst>
      <p:ext uri="{BB962C8B-B14F-4D97-AF65-F5344CB8AC3E}">
        <p14:creationId xmlns:p14="http://schemas.microsoft.com/office/powerpoint/2010/main" val="3791940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F8F6A403-517D-4958-B6C6-0C821992C197}"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Creating a Class Hierarchy by Using Inheritance</a:t>
            </a:r>
          </a:p>
        </p:txBody>
      </p:sp>
    </p:spTree>
    <p:extLst>
      <p:ext uri="{BB962C8B-B14F-4D97-AF65-F5344CB8AC3E}">
        <p14:creationId xmlns:p14="http://schemas.microsoft.com/office/powerpoint/2010/main" val="20402015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Ensure that students are clear on why they would want to create custom exceptions. Essentially, custom classes enable you to take specific action within a </a:t>
            </a:r>
            <a:r>
              <a:rPr lang="en-US" sz="1000" b="1">
                <a:latin typeface="Arial"/>
                <a:ea typeface="Calibri"/>
                <a:cs typeface="Times New Roman"/>
              </a:rPr>
              <a:t>catch</a:t>
            </a:r>
            <a:r>
              <a:rPr lang="en-US" sz="1000">
                <a:latin typeface="Arial"/>
                <a:ea typeface="Calibri"/>
                <a:cs typeface="Segoe UI"/>
              </a:rPr>
              <a:t> block when the exception is thrown.</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Explain that because all exceptions derive from </a:t>
            </a:r>
            <a:r>
              <a:rPr lang="en-US" sz="1000" b="1">
                <a:latin typeface="Arial"/>
                <a:ea typeface="Calibri"/>
                <a:cs typeface="Times New Roman"/>
              </a:rPr>
              <a:t>System.Exception</a:t>
            </a:r>
            <a:r>
              <a:rPr lang="en-US" sz="1000">
                <a:latin typeface="Arial"/>
                <a:ea typeface="Calibri"/>
                <a:cs typeface="Segoe UI"/>
              </a:rPr>
              <a:t>, a </a:t>
            </a:r>
            <a:r>
              <a:rPr lang="en-US" sz="1000" b="1">
                <a:latin typeface="Arial"/>
                <a:ea typeface="Calibri"/>
                <a:cs typeface="Times New Roman"/>
              </a:rPr>
              <a:t>catch</a:t>
            </a:r>
            <a:r>
              <a:rPr lang="en-US" sz="1000">
                <a:latin typeface="Arial"/>
                <a:ea typeface="Calibri"/>
                <a:cs typeface="Segoe UI"/>
              </a:rPr>
              <a:t> block that catches exceptions of type </a:t>
            </a:r>
            <a:r>
              <a:rPr lang="en-US" sz="1000" b="1">
                <a:latin typeface="Arial"/>
                <a:ea typeface="Calibri"/>
                <a:cs typeface="Times New Roman"/>
              </a:rPr>
              <a:t>Exception</a:t>
            </a:r>
            <a:r>
              <a:rPr lang="en-US" sz="1000">
                <a:latin typeface="Arial"/>
                <a:ea typeface="Calibri"/>
                <a:cs typeface="Segoe UI"/>
              </a:rPr>
              <a:t> will catch all exceptions. This is why you should catch more specific exceptions first.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8F6A403-517D-4958-B6C6-0C821992C197}"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Creating a Class Hierarchy by Using Inheritance</a:t>
            </a:r>
          </a:p>
        </p:txBody>
      </p:sp>
    </p:spTree>
    <p:extLst>
      <p:ext uri="{BB962C8B-B14F-4D97-AF65-F5344CB8AC3E}">
        <p14:creationId xmlns:p14="http://schemas.microsoft.com/office/powerpoint/2010/main" val="2714627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F8F6A403-517D-4958-B6C6-0C821992C197}"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Creating a Class Hierarchy by Using Inheritance</a:t>
            </a:r>
          </a:p>
        </p:txBody>
      </p:sp>
    </p:spTree>
    <p:extLst>
      <p:ext uri="{BB962C8B-B14F-4D97-AF65-F5344CB8AC3E}">
        <p14:creationId xmlns:p14="http://schemas.microsoft.com/office/powerpoint/2010/main" val="1132557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Make sure that the students are clear on the key point: for each type parameter in the base type, you must </a:t>
            </a:r>
            <a:r>
              <a:rPr lang="en-US" sz="1000" i="1">
                <a:latin typeface="Arial"/>
                <a:ea typeface="Calibri"/>
                <a:cs typeface="Times New Roman"/>
              </a:rPr>
              <a:t>either</a:t>
            </a:r>
            <a:r>
              <a:rPr lang="en-US" sz="1000">
                <a:latin typeface="Arial"/>
                <a:ea typeface="Calibri"/>
                <a:cs typeface="Segoe UI"/>
              </a:rPr>
              <a:t> provide a type argument </a:t>
            </a:r>
            <a:r>
              <a:rPr lang="en-US" sz="1000" i="1">
                <a:latin typeface="Arial"/>
                <a:ea typeface="Calibri"/>
                <a:cs typeface="Times New Roman"/>
              </a:rPr>
              <a:t>or</a:t>
            </a:r>
            <a:r>
              <a:rPr lang="en-US" sz="1000">
                <a:latin typeface="Arial"/>
                <a:ea typeface="Calibri"/>
                <a:cs typeface="Segoe UI"/>
              </a:rPr>
              <a:t> add a matching type parameter to your class declaration.</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8F6A403-517D-4958-B6C6-0C821992C197}"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Creating a Class Hierarchy by Using Inheritance</a:t>
            </a:r>
          </a:p>
        </p:txBody>
      </p:sp>
    </p:spTree>
    <p:extLst>
      <p:ext uri="{BB962C8B-B14F-4D97-AF65-F5344CB8AC3E}">
        <p14:creationId xmlns:p14="http://schemas.microsoft.com/office/powerpoint/2010/main" val="27910499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F8F6A403-517D-4958-B6C6-0C821992C197}"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Creating a Class Hierarchy by Using Inheritance</a:t>
            </a:r>
          </a:p>
        </p:txBody>
      </p:sp>
    </p:spTree>
    <p:extLst>
      <p:ext uri="{BB962C8B-B14F-4D97-AF65-F5344CB8AC3E}">
        <p14:creationId xmlns:p14="http://schemas.microsoft.com/office/powerpoint/2010/main" val="17253030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latin typeface="Arial"/>
                <a:ea typeface="Calibri"/>
                <a:cs typeface="Times New Roman"/>
              </a:rPr>
              <a:t>You will find t</a:t>
            </a:r>
            <a:r>
              <a:rPr lang="en-US" sz="1000" dirty="0">
                <a:latin typeface="Arial"/>
                <a:ea typeface="Calibri"/>
                <a:cs typeface="Segoe UI"/>
              </a:rPr>
              <a:t>he steps in the </a:t>
            </a:r>
            <a:r>
              <a:rPr lang="en-US" sz="1000" b="1" dirty="0">
                <a:latin typeface="Arial"/>
                <a:ea typeface="Calibri"/>
                <a:cs typeface="Times New Roman"/>
              </a:rPr>
              <a:t>Demonstration: Refactoring Common Functionality into the User Class Lab</a:t>
            </a:r>
            <a:r>
              <a:rPr lang="en-US" sz="1000" dirty="0">
                <a:latin typeface="Arial"/>
                <a:ea typeface="Calibri"/>
                <a:cs typeface="Segoe UI"/>
              </a:rPr>
              <a:t> section on the following page: </a:t>
            </a:r>
            <a:r>
              <a:rPr lang="en-US" sz="1000" u="sng" dirty="0">
                <a:solidFill>
                  <a:srgbClr val="0000FF"/>
                </a:solidFill>
                <a:latin typeface="Arial"/>
                <a:ea typeface="Calibri"/>
                <a:cs typeface="Segoe UI"/>
                <a:hlinkClick r:id="rId3"/>
              </a:rPr>
              <a:t>https://github.com/MicrosoftLearning/20483-Programming-in-C-Sharp/blob/master/Instructions/20483C_MOD05_DEMO.md</a:t>
            </a:r>
            <a:r>
              <a:rPr lang="en-US" sz="1000" dirty="0">
                <a:latin typeface="Arial"/>
                <a:ea typeface="Calibri"/>
                <a:cs typeface="Segoe UI"/>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8F6A403-517D-4958-B6C6-0C821992C197}"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Creating a Class Hierarchy by Using Inheritance</a:t>
            </a:r>
          </a:p>
        </p:txBody>
      </p:sp>
    </p:spTree>
    <p:extLst>
      <p:ext uri="{BB962C8B-B14F-4D97-AF65-F5344CB8AC3E}">
        <p14:creationId xmlns:p14="http://schemas.microsoft.com/office/powerpoint/2010/main" val="36135939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This lab provides students with their first exposure to inheritance. While this is a relatively simple idea, the concept of polymorphism by using an abstract method may require students to think more carefully.</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Point out to students that they can minimize the typing required in this lab by omitting the comments lines in their code. While this is not good programming practice in the real world, it can simplify the labs in the classroom environment.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find the high-level steps on the following page:</a:t>
            </a:r>
            <a:r>
              <a:rPr lang="en-US" sz="1000" dirty="0">
                <a:latin typeface="Arial"/>
                <a:ea typeface="Calibri"/>
                <a:cs typeface="Times New Roman"/>
              </a:rPr>
              <a:t> </a:t>
            </a:r>
            <a:r>
              <a:rPr lang="en-US" sz="1000" u="sng" dirty="0">
                <a:solidFill>
                  <a:srgbClr val="0000FF"/>
                </a:solidFill>
                <a:latin typeface="Arial"/>
                <a:ea typeface="Calibri"/>
                <a:cs typeface="Times New Roman"/>
                <a:hlinkClick r:id="rId3"/>
              </a:rPr>
              <a:t>https://github.com/MicrosoftLearning/20483-Programming-in-C-Sharp/blob/master/Instructions/20483C_MOD05_LAB_MANUAL.md</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Segoe UI"/>
              </a:rPr>
              <a:t>You will find the detailed steps on the following page: </a:t>
            </a:r>
            <a:r>
              <a:rPr lang="en-US" sz="1000" u="sng" dirty="0">
                <a:solidFill>
                  <a:srgbClr val="0000FF"/>
                </a:solidFill>
                <a:latin typeface="Arial"/>
                <a:ea typeface="Calibri"/>
                <a:cs typeface="Segoe UI"/>
                <a:hlinkClick r:id="rId4"/>
              </a:rPr>
              <a:t>https://github.com/MicrosoftLearning/20483-Programming-in-C-Sharp/blob/master/Instructions/20483C_MOD05_LAK.md</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GB" sz="1000" b="1" dirty="0">
                <a:solidFill>
                  <a:srgbClr val="000000"/>
                </a:solidFill>
                <a:latin typeface="Arial"/>
                <a:ea typeface="Calibri"/>
                <a:cs typeface="Segoe UI"/>
              </a:rPr>
              <a:t>Exercise 1: Creating and Inheriting from the User Base Class</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create an abstract base class called </a:t>
            </a:r>
            <a:r>
              <a:rPr lang="en-US" sz="1000" b="1" dirty="0">
                <a:latin typeface="Arial"/>
                <a:ea typeface="Calibri"/>
                <a:cs typeface="Times New Roman"/>
              </a:rPr>
              <a:t>User</a:t>
            </a:r>
            <a:r>
              <a:rPr lang="en-US" sz="1000" dirty="0">
                <a:latin typeface="Arial"/>
                <a:ea typeface="Calibri"/>
                <a:cs typeface="Segoe UI"/>
              </a:rPr>
              <a:t> that contains the </a:t>
            </a:r>
            <a:r>
              <a:rPr lang="en-US" sz="1000" b="1" dirty="0" err="1">
                <a:latin typeface="Arial"/>
                <a:ea typeface="Calibri"/>
                <a:cs typeface="Times New Roman"/>
              </a:rPr>
              <a:t>UserName</a:t>
            </a:r>
            <a:r>
              <a:rPr lang="en-US" sz="1000" dirty="0">
                <a:latin typeface="Arial"/>
                <a:ea typeface="Calibri"/>
                <a:cs typeface="Segoe UI"/>
              </a:rPr>
              <a:t> and </a:t>
            </a:r>
            <a:r>
              <a:rPr lang="en-US" sz="1000" b="1" dirty="0">
                <a:latin typeface="Arial"/>
                <a:ea typeface="Calibri"/>
                <a:cs typeface="Times New Roman"/>
              </a:rPr>
              <a:t>Password</a:t>
            </a:r>
            <a:r>
              <a:rPr lang="en-US" sz="1000" dirty="0">
                <a:latin typeface="Arial"/>
                <a:ea typeface="Calibri"/>
                <a:cs typeface="Segoe UI"/>
              </a:rPr>
              <a:t> properties, and the </a:t>
            </a:r>
            <a:r>
              <a:rPr lang="en-US" sz="1000" b="1" dirty="0" err="1">
                <a:latin typeface="Arial"/>
                <a:ea typeface="Calibri"/>
                <a:cs typeface="Times New Roman"/>
              </a:rPr>
              <a:t>VerifyPassword</a:t>
            </a:r>
            <a:r>
              <a:rPr lang="en-US" sz="1000" dirty="0">
                <a:latin typeface="Arial"/>
                <a:ea typeface="Calibri"/>
                <a:cs typeface="Segoe UI"/>
              </a:rPr>
              <a:t> method that is common to the </a:t>
            </a:r>
            <a:r>
              <a:rPr lang="en-US" sz="1000" b="1" dirty="0">
                <a:latin typeface="Arial"/>
                <a:ea typeface="Calibri"/>
                <a:cs typeface="Times New Roman"/>
              </a:rPr>
              <a:t>Student</a:t>
            </a:r>
            <a:r>
              <a:rPr lang="en-US" sz="1000" dirty="0">
                <a:latin typeface="Arial"/>
                <a:ea typeface="Calibri"/>
                <a:cs typeface="Segoe UI"/>
              </a:rPr>
              <a:t> and </a:t>
            </a:r>
            <a:r>
              <a:rPr lang="en-US" sz="1000" b="1" dirty="0">
                <a:latin typeface="Arial"/>
                <a:ea typeface="Calibri"/>
                <a:cs typeface="Times New Roman"/>
              </a:rPr>
              <a:t>Teacher</a:t>
            </a:r>
            <a:r>
              <a:rPr lang="en-US" sz="1000" dirty="0">
                <a:latin typeface="Arial"/>
                <a:ea typeface="Calibri"/>
                <a:cs typeface="Segoe UI"/>
              </a:rPr>
              <a:t> classes.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modify the definitions of the </a:t>
            </a:r>
            <a:r>
              <a:rPr lang="en-US" sz="1000" b="1" dirty="0">
                <a:latin typeface="Arial"/>
                <a:ea typeface="Calibri"/>
                <a:cs typeface="Times New Roman"/>
              </a:rPr>
              <a:t>Student</a:t>
            </a:r>
            <a:r>
              <a:rPr lang="en-US" sz="1000" dirty="0">
                <a:latin typeface="Arial"/>
                <a:ea typeface="Calibri"/>
                <a:cs typeface="Segoe UI"/>
              </a:rPr>
              <a:t> and </a:t>
            </a:r>
            <a:r>
              <a:rPr lang="en-US" sz="1000" b="1" dirty="0">
                <a:latin typeface="Arial"/>
                <a:ea typeface="Calibri"/>
                <a:cs typeface="Times New Roman"/>
              </a:rPr>
              <a:t>Teacher</a:t>
            </a:r>
            <a:r>
              <a:rPr lang="en-US" sz="1000" dirty="0">
                <a:latin typeface="Arial"/>
                <a:ea typeface="Calibri"/>
                <a:cs typeface="Segoe UI"/>
              </a:rPr>
              <a:t> classes to inherit from the </a:t>
            </a:r>
            <a:r>
              <a:rPr lang="en-US" sz="1000" b="1" dirty="0">
                <a:latin typeface="Arial"/>
                <a:ea typeface="Calibri"/>
                <a:cs typeface="Times New Roman"/>
              </a:rPr>
              <a:t>User</a:t>
            </a:r>
            <a:r>
              <a:rPr lang="en-US" sz="1000" dirty="0">
                <a:latin typeface="Arial"/>
                <a:ea typeface="Calibri"/>
                <a:cs typeface="Segoe UI"/>
              </a:rPr>
              <a:t> class, and remove the </a:t>
            </a:r>
            <a:r>
              <a:rPr lang="en-US" sz="1000" b="1" dirty="0" err="1">
                <a:latin typeface="Arial"/>
                <a:ea typeface="Calibri"/>
                <a:cs typeface="Times New Roman"/>
              </a:rPr>
              <a:t>UserName</a:t>
            </a:r>
            <a:r>
              <a:rPr lang="en-US" sz="1000" dirty="0">
                <a:latin typeface="Arial"/>
                <a:ea typeface="Calibri"/>
                <a:cs typeface="Segoe UI"/>
              </a:rPr>
              <a:t> and </a:t>
            </a:r>
            <a:r>
              <a:rPr lang="en-US" sz="1000" b="1" dirty="0">
                <a:latin typeface="Arial"/>
                <a:ea typeface="Calibri"/>
                <a:cs typeface="Times New Roman"/>
              </a:rPr>
              <a:t>Password</a:t>
            </a:r>
            <a:r>
              <a:rPr lang="en-US" sz="1000" dirty="0">
                <a:latin typeface="Arial"/>
                <a:ea typeface="Calibri"/>
                <a:cs typeface="Segoe UI"/>
              </a:rPr>
              <a:t> properties and the </a:t>
            </a:r>
            <a:r>
              <a:rPr lang="en-US" sz="1000" b="1" dirty="0" err="1">
                <a:latin typeface="Arial"/>
                <a:ea typeface="Calibri"/>
                <a:cs typeface="Times New Roman"/>
              </a:rPr>
              <a:t>VerifyPassword</a:t>
            </a:r>
            <a:r>
              <a:rPr lang="en-US" sz="1000" dirty="0">
                <a:latin typeface="Arial"/>
                <a:ea typeface="Calibri"/>
                <a:cs typeface="Segoe UI"/>
              </a:rPr>
              <a:t> method from these classes. Finally, you will build and run the application without making any other changes to the application, and then verify that it still works correctly.</a:t>
            </a:r>
            <a:endParaRPr lang="en-US" sz="1000" dirty="0">
              <a:latin typeface="Arial"/>
              <a:ea typeface="Calibri"/>
              <a:cs typeface="Times New Roman"/>
            </a:endParaRP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8F6A403-517D-4958-B6C6-0C821992C197}"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Creating a Class Hierarchy by Using Inheritance</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3697138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b="1" dirty="0">
                <a:solidFill>
                  <a:srgbClr val="000000"/>
                </a:solidFill>
                <a:latin typeface="Arial"/>
                <a:ea typeface="Calibri"/>
                <a:cs typeface="Segoe UI"/>
              </a:rPr>
              <a:t>Exercise 2: Implementing Password Complexity by Using an Abstract Method</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add an abstract method called </a:t>
            </a:r>
            <a:r>
              <a:rPr lang="en-US" sz="1000" b="1" dirty="0" err="1">
                <a:latin typeface="Arial"/>
                <a:ea typeface="Calibri"/>
                <a:cs typeface="Times New Roman"/>
              </a:rPr>
              <a:t>SetPassword</a:t>
            </a:r>
            <a:r>
              <a:rPr lang="en-US" sz="1000" dirty="0">
                <a:latin typeface="Arial"/>
                <a:ea typeface="Calibri"/>
                <a:cs typeface="Segoe UI"/>
              </a:rPr>
              <a:t> to the </a:t>
            </a:r>
            <a:r>
              <a:rPr lang="en-US" sz="1000" b="1" dirty="0">
                <a:latin typeface="Arial"/>
                <a:ea typeface="Calibri"/>
                <a:cs typeface="Times New Roman"/>
              </a:rPr>
              <a:t>User</a:t>
            </a:r>
            <a:r>
              <a:rPr lang="en-US" sz="1000" dirty="0">
                <a:latin typeface="Arial"/>
                <a:ea typeface="Calibri"/>
                <a:cs typeface="Segoe UI"/>
              </a:rPr>
              <a:t> class. In the </a:t>
            </a:r>
            <a:r>
              <a:rPr lang="en-US" sz="1000" b="1" dirty="0">
                <a:latin typeface="Arial"/>
                <a:ea typeface="Calibri"/>
                <a:cs typeface="Times New Roman"/>
              </a:rPr>
              <a:t>Teacher</a:t>
            </a:r>
            <a:r>
              <a:rPr lang="en-US" sz="1000" dirty="0">
                <a:latin typeface="Arial"/>
                <a:ea typeface="Calibri"/>
                <a:cs typeface="Segoe UI"/>
              </a:rPr>
              <a:t> and </a:t>
            </a:r>
            <a:r>
              <a:rPr lang="en-US" sz="1000" b="1" dirty="0">
                <a:latin typeface="Arial"/>
                <a:ea typeface="Calibri"/>
                <a:cs typeface="Times New Roman"/>
              </a:rPr>
              <a:t>Student</a:t>
            </a:r>
            <a:r>
              <a:rPr lang="en-US" sz="1000" dirty="0">
                <a:latin typeface="Arial"/>
                <a:ea typeface="Calibri"/>
                <a:cs typeface="Segoe UI"/>
              </a:rPr>
              <a:t> classes you will implement the </a:t>
            </a:r>
            <a:r>
              <a:rPr lang="en-US" sz="1000" b="1" dirty="0" err="1">
                <a:latin typeface="Arial"/>
                <a:ea typeface="Calibri"/>
                <a:cs typeface="Times New Roman"/>
              </a:rPr>
              <a:t>SetPassword</a:t>
            </a:r>
            <a:r>
              <a:rPr lang="en-US" sz="1000" dirty="0">
                <a:latin typeface="Arial"/>
                <a:ea typeface="Calibri"/>
                <a:cs typeface="Segoe UI"/>
              </a:rPr>
              <a:t> method. This method will set the password for the user (either a teacher or a student). The </a:t>
            </a:r>
            <a:r>
              <a:rPr lang="en-US" sz="1000" b="1" dirty="0" err="1">
                <a:latin typeface="Arial"/>
                <a:ea typeface="Calibri"/>
                <a:cs typeface="Times New Roman"/>
              </a:rPr>
              <a:t>SetPassword</a:t>
            </a:r>
            <a:r>
              <a:rPr lang="en-US" sz="1000" dirty="0">
                <a:latin typeface="Arial"/>
                <a:ea typeface="Calibri"/>
                <a:cs typeface="Segoe UI"/>
              </a:rPr>
              <a:t> method for a teacher will check that the password is at least eight characters long and contains at least two numeric characters. The </a:t>
            </a:r>
            <a:r>
              <a:rPr lang="en-US" sz="1000" b="1" dirty="0" err="1">
                <a:latin typeface="Arial"/>
                <a:ea typeface="Calibri"/>
                <a:cs typeface="Times New Roman"/>
              </a:rPr>
              <a:t>SetPassword</a:t>
            </a:r>
            <a:r>
              <a:rPr lang="en-US" sz="1000" dirty="0">
                <a:latin typeface="Arial"/>
                <a:ea typeface="Calibri"/>
                <a:cs typeface="Segoe UI"/>
              </a:rPr>
              <a:t> method for a student will check that the password is at least six characters long. If the password meets these requirements, it is set and the method will return true, otherwise it will return false. You will then modify the set accessor of the </a:t>
            </a:r>
            <a:r>
              <a:rPr lang="en-US" sz="1000" b="1" dirty="0">
                <a:latin typeface="Arial"/>
                <a:ea typeface="Calibri"/>
                <a:cs typeface="Times New Roman"/>
              </a:rPr>
              <a:t>Password</a:t>
            </a:r>
            <a:r>
              <a:rPr lang="en-US" sz="1000" dirty="0">
                <a:latin typeface="Arial"/>
                <a:ea typeface="Calibri"/>
                <a:cs typeface="Segoe UI"/>
              </a:rPr>
              <a:t> property in the </a:t>
            </a:r>
            <a:r>
              <a:rPr lang="en-US" sz="1000" b="1" dirty="0">
                <a:latin typeface="Arial"/>
                <a:ea typeface="Calibri"/>
                <a:cs typeface="Times New Roman"/>
              </a:rPr>
              <a:t>User</a:t>
            </a:r>
            <a:r>
              <a:rPr lang="en-US" sz="1000" dirty="0">
                <a:latin typeface="Arial"/>
                <a:ea typeface="Calibri"/>
                <a:cs typeface="Segoe UI"/>
              </a:rPr>
              <a:t> class to call the </a:t>
            </a:r>
            <a:r>
              <a:rPr lang="en-US" sz="1000" b="1" dirty="0" err="1">
                <a:latin typeface="Arial"/>
                <a:ea typeface="Calibri"/>
                <a:cs typeface="Times New Roman"/>
              </a:rPr>
              <a:t>SetPassword</a:t>
            </a:r>
            <a:r>
              <a:rPr lang="en-US" sz="1000" dirty="0">
                <a:latin typeface="Arial"/>
                <a:ea typeface="Calibri"/>
                <a:cs typeface="Segoe UI"/>
              </a:rPr>
              <a:t> method to change the user's password. Next, you will integrate this feature into the user interface of the application to enable a user to change their password. Finally, you will build and run the application to test the password functionality.</a:t>
            </a:r>
            <a:endParaRPr lang="en-US" sz="1000" dirty="0">
              <a:solidFill>
                <a:srgbClr val="000000"/>
              </a:solidFill>
              <a:latin typeface="Arial"/>
              <a:ea typeface="Calibri"/>
              <a:cs typeface="Segoe UI"/>
            </a:endParaRPr>
          </a:p>
          <a:p>
            <a:pPr lvl="0">
              <a:lnSpc>
                <a:spcPct val="115000"/>
              </a:lnSpc>
              <a:spcAft>
                <a:spcPts val="1000"/>
              </a:spcAft>
            </a:pPr>
            <a:r>
              <a:rPr lang="en-US" sz="1000" b="1" dirty="0">
                <a:solidFill>
                  <a:srgbClr val="000000"/>
                </a:solidFill>
                <a:latin typeface="Arial"/>
                <a:ea typeface="Calibri"/>
                <a:cs typeface="Segoe UI"/>
              </a:rPr>
              <a:t>Exercise 3: Creating the </a:t>
            </a:r>
            <a:r>
              <a:rPr lang="en-US" sz="1000" b="1" dirty="0" err="1">
                <a:solidFill>
                  <a:srgbClr val="000000"/>
                </a:solidFill>
                <a:latin typeface="Arial"/>
                <a:ea typeface="Calibri"/>
                <a:cs typeface="Segoe UI"/>
              </a:rPr>
              <a:t>ClassFullException</a:t>
            </a:r>
            <a:r>
              <a:rPr lang="en-US" sz="1000" b="1" dirty="0">
                <a:solidFill>
                  <a:srgbClr val="000000"/>
                </a:solidFill>
                <a:latin typeface="Arial"/>
                <a:ea typeface="Calibri"/>
                <a:cs typeface="Segoe UI"/>
              </a:rPr>
              <a:t> Custom Exception</a:t>
            </a:r>
            <a:endParaRPr lang="en-US" sz="1000" b="1"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In this exercise, you will create a new custom exception class called </a:t>
            </a:r>
            <a:r>
              <a:rPr lang="en-US" sz="1000" b="1" dirty="0" err="1">
                <a:solidFill>
                  <a:prstClr val="black"/>
                </a:solidFill>
                <a:latin typeface="Arial"/>
                <a:ea typeface="Calibri"/>
                <a:cs typeface="Times New Roman"/>
              </a:rPr>
              <a:t>ClassFullException</a:t>
            </a:r>
            <a:r>
              <a:rPr lang="en-US" sz="1000" dirty="0">
                <a:solidFill>
                  <a:prstClr val="black"/>
                </a:solidFill>
                <a:latin typeface="Arial"/>
                <a:ea typeface="Calibri"/>
                <a:cs typeface="Segoe UI"/>
              </a:rPr>
              <a:t>. You will modify the </a:t>
            </a:r>
            <a:r>
              <a:rPr lang="en-US" sz="1000" b="1" dirty="0" err="1">
                <a:solidFill>
                  <a:prstClr val="black"/>
                </a:solidFill>
                <a:latin typeface="Arial"/>
                <a:ea typeface="Calibri"/>
                <a:cs typeface="Times New Roman"/>
              </a:rPr>
              <a:t>EnrollInClass</a:t>
            </a:r>
            <a:r>
              <a:rPr lang="en-US" sz="1000" dirty="0">
                <a:solidFill>
                  <a:prstClr val="black"/>
                </a:solidFill>
                <a:latin typeface="Arial"/>
                <a:ea typeface="Calibri"/>
                <a:cs typeface="Segoe UI"/>
              </a:rPr>
              <a:t> method of the </a:t>
            </a:r>
            <a:r>
              <a:rPr lang="en-US" sz="1000" b="1" dirty="0">
                <a:solidFill>
                  <a:prstClr val="black"/>
                </a:solidFill>
                <a:latin typeface="Arial"/>
                <a:ea typeface="Calibri"/>
                <a:cs typeface="Times New Roman"/>
              </a:rPr>
              <a:t>Teacher</a:t>
            </a:r>
            <a:r>
              <a:rPr lang="en-US" sz="1000" dirty="0">
                <a:solidFill>
                  <a:prstClr val="black"/>
                </a:solidFill>
                <a:latin typeface="Arial"/>
                <a:ea typeface="Calibri"/>
                <a:cs typeface="Segoe UI"/>
              </a:rPr>
              <a:t> class to raise this exception if too many students are added to a teacher's class. You will update the application to catch this exception, and then you will build and run the application to test this feature.</a:t>
            </a:r>
            <a:endParaRPr lang="en-US" sz="1000" dirty="0">
              <a:solidFill>
                <a:prstClr val="black"/>
              </a:solidFill>
              <a:latin typeface="Arial"/>
              <a:ea typeface="Calibri"/>
              <a:cs typeface="Times New Roman"/>
            </a:endParaRPr>
          </a:p>
          <a:p>
            <a:pPr lvl="0">
              <a:lnSpc>
                <a:spcPct val="115000"/>
              </a:lnSpc>
              <a:spcAft>
                <a:spcPts val="1000"/>
              </a:spcAft>
            </a:pPr>
            <a:r>
              <a:rPr lang="en-US" sz="1000" b="1" dirty="0">
                <a:solidFill>
                  <a:prstClr val="black"/>
                </a:solidFill>
                <a:latin typeface="Arial"/>
                <a:ea typeface="Calibri"/>
                <a:cs typeface="Segoe UI"/>
              </a:rPr>
              <a:t>Instructor Note</a:t>
            </a:r>
            <a:r>
              <a:rPr lang="en-US" sz="1000" dirty="0">
                <a:solidFill>
                  <a:prstClr val="black"/>
                </a:solidFill>
                <a:latin typeface="Arial"/>
                <a:ea typeface="Calibri"/>
                <a:cs typeface="Segoe UI"/>
              </a:rPr>
              <a:t>: The starter code provided for the </a:t>
            </a:r>
            <a:r>
              <a:rPr lang="en-US" sz="1000" b="1" dirty="0" err="1">
                <a:solidFill>
                  <a:prstClr val="black"/>
                </a:solidFill>
                <a:latin typeface="Arial"/>
                <a:ea typeface="Calibri"/>
                <a:cs typeface="Times New Roman"/>
              </a:rPr>
              <a:t>ClassFullException</a:t>
            </a:r>
            <a:r>
              <a:rPr lang="en-US" sz="1000" dirty="0">
                <a:solidFill>
                  <a:prstClr val="black"/>
                </a:solidFill>
                <a:latin typeface="Arial"/>
                <a:ea typeface="Calibri"/>
                <a:cs typeface="Segoe UI"/>
              </a:rPr>
              <a:t> class includes code to </a:t>
            </a:r>
            <a:r>
              <a:rPr lang="en-US" sz="1000" dirty="0" err="1">
                <a:solidFill>
                  <a:prstClr val="black"/>
                </a:solidFill>
                <a:latin typeface="Arial"/>
                <a:ea typeface="Calibri"/>
                <a:cs typeface="Segoe UI"/>
              </a:rPr>
              <a:t>deserialize</a:t>
            </a:r>
            <a:r>
              <a:rPr lang="en-US" sz="1000" dirty="0">
                <a:solidFill>
                  <a:prstClr val="black"/>
                </a:solidFill>
                <a:latin typeface="Arial"/>
                <a:ea typeface="Calibri"/>
                <a:cs typeface="Segoe UI"/>
              </a:rPr>
              <a:t> a custom exception. This is a requirement of exception classes that include state information, but the details are outside the scope of this lab. The code is hidden in a collapsed region, but if students ask about it, inform them that serialization and deserialization are described in module 6.</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Also note that although this example is used as a lab exercise, developers would be unlikely to use a custom exception for an error that can be handled as simply as this one.</a:t>
            </a:r>
            <a:endParaRPr lang="en-US" dirty="0"/>
          </a:p>
        </p:txBody>
      </p:sp>
      <p:sp>
        <p:nvSpPr>
          <p:cNvPr id="4" name="Slide Number Placeholder 3"/>
          <p:cNvSpPr>
            <a:spLocks noGrp="1"/>
          </p:cNvSpPr>
          <p:nvPr>
            <p:ph type="sldNum" sz="quarter" idx="10"/>
          </p:nvPr>
        </p:nvSpPr>
        <p:spPr/>
        <p:txBody>
          <a:bodyPr/>
          <a:lstStyle/>
          <a:p>
            <a:fld id="{F8F6A403-517D-4958-B6C6-0C821992C197}"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Creating a Class Hierarchy by Using Inheritance</a:t>
            </a:r>
          </a:p>
        </p:txBody>
      </p:sp>
    </p:spTree>
    <p:extLst>
      <p:ext uri="{BB962C8B-B14F-4D97-AF65-F5344CB8AC3E}">
        <p14:creationId xmlns:p14="http://schemas.microsoft.com/office/powerpoint/2010/main" val="843950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F8F6A403-517D-4958-B6C6-0C821992C197}"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Creating a Class Hierarchy by Using Inheritance</a:t>
            </a:r>
          </a:p>
        </p:txBody>
      </p:sp>
    </p:spTree>
    <p:extLst>
      <p:ext uri="{BB962C8B-B14F-4D97-AF65-F5344CB8AC3E}">
        <p14:creationId xmlns:p14="http://schemas.microsoft.com/office/powerpoint/2010/main" val="23762842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F8F6A403-517D-4958-B6C6-0C821992C197}"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Creating a Class Hierarchy by Using Inheritance</a:t>
            </a:r>
          </a:p>
        </p:txBody>
      </p:sp>
    </p:spTree>
    <p:extLst>
      <p:ext uri="{BB962C8B-B14F-4D97-AF65-F5344CB8AC3E}">
        <p14:creationId xmlns:p14="http://schemas.microsoft.com/office/powerpoint/2010/main" val="9842215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Which of the following types of method </a:t>
            </a:r>
            <a:r>
              <a:rPr lang="en-US" sz="1000" i="1" dirty="0">
                <a:latin typeface="Arial"/>
                <a:ea typeface="Calibri"/>
                <a:cs typeface="Times New Roman"/>
              </a:rPr>
              <a:t>must</a:t>
            </a:r>
            <a:r>
              <a:rPr lang="en-US" sz="1000" dirty="0">
                <a:latin typeface="Arial"/>
                <a:ea typeface="Calibri"/>
                <a:cs typeface="Segoe UI"/>
              </a:rPr>
              <a:t> you implement in derived classes?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Abstract methods.</a:t>
            </a:r>
          </a:p>
          <a:p>
            <a:pPr>
              <a:lnSpc>
                <a:spcPct val="115000"/>
              </a:lnSpc>
              <a:spcAft>
                <a:spcPts val="1000"/>
              </a:spcAft>
            </a:pPr>
            <a:r>
              <a:rPr lang="en-US" sz="1000" dirty="0">
                <a:latin typeface="Arial"/>
                <a:ea typeface="Calibri"/>
                <a:cs typeface="Times New Roman"/>
              </a:rPr>
              <a:t>(   )Option 2: Protected methods.</a:t>
            </a:r>
          </a:p>
          <a:p>
            <a:pPr>
              <a:lnSpc>
                <a:spcPct val="115000"/>
              </a:lnSpc>
              <a:spcAft>
                <a:spcPts val="1000"/>
              </a:spcAft>
            </a:pPr>
            <a:r>
              <a:rPr lang="en-US" sz="1000" dirty="0">
                <a:latin typeface="Arial"/>
                <a:ea typeface="Calibri"/>
                <a:cs typeface="Times New Roman"/>
              </a:rPr>
              <a:t>(   )Option 3: Public methods.</a:t>
            </a:r>
          </a:p>
          <a:p>
            <a:pPr>
              <a:lnSpc>
                <a:spcPct val="115000"/>
              </a:lnSpc>
              <a:spcAft>
                <a:spcPts val="1000"/>
              </a:spcAft>
            </a:pPr>
            <a:r>
              <a:rPr lang="en-US" sz="1000" dirty="0">
                <a:latin typeface="Arial"/>
                <a:ea typeface="Calibri"/>
                <a:cs typeface="Times New Roman"/>
              </a:rPr>
              <a:t>(   )Option 4: Static methods.</a:t>
            </a:r>
          </a:p>
          <a:p>
            <a:pPr>
              <a:lnSpc>
                <a:spcPct val="115000"/>
              </a:lnSpc>
              <a:spcAft>
                <a:spcPts val="1000"/>
              </a:spcAft>
            </a:pPr>
            <a:r>
              <a:rPr lang="en-US" sz="1000" dirty="0">
                <a:latin typeface="Arial"/>
                <a:ea typeface="Calibri"/>
                <a:cs typeface="Times New Roman"/>
              </a:rPr>
              <a:t>(   )Option 5: Virtual methods.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Abstract methods.</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US" sz="1000" dirty="0">
                <a:latin typeface="Arial"/>
                <a:ea typeface="Calibri"/>
                <a:cs typeface="Times New Roman"/>
              </a:rPr>
              <a:t>An abstract method is like a method declaration in an interface—it does not include an implementation. When you inherit from an abstract class, you must provide implementations for any abstract members.</a:t>
            </a:r>
          </a:p>
        </p:txBody>
      </p:sp>
      <p:sp>
        <p:nvSpPr>
          <p:cNvPr id="4" name="Slide Number Placeholder 3"/>
          <p:cNvSpPr>
            <a:spLocks noGrp="1"/>
          </p:cNvSpPr>
          <p:nvPr>
            <p:ph type="sldNum" sz="quarter" idx="10"/>
          </p:nvPr>
        </p:nvSpPr>
        <p:spPr/>
        <p:txBody>
          <a:bodyPr/>
          <a:lstStyle/>
          <a:p>
            <a:fld id="{F8F6A403-517D-4958-B6C6-0C821992C197}"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Creating a Class Hierarchy by Using Inheritance</a:t>
            </a:r>
          </a:p>
        </p:txBody>
      </p:sp>
      <p:sp>
        <p:nvSpPr>
          <p:cNvPr id="8" name="TextBox 7"/>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38298617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want to create an extension method for the </a:t>
            </a:r>
            <a:r>
              <a:rPr lang="en-US" sz="1000" b="1" dirty="0">
                <a:latin typeface="Arial"/>
                <a:ea typeface="Calibri"/>
                <a:cs typeface="Times New Roman"/>
              </a:rPr>
              <a:t>String</a:t>
            </a:r>
            <a:r>
              <a:rPr lang="en-US" sz="1000" dirty="0">
                <a:latin typeface="Arial"/>
                <a:ea typeface="Calibri"/>
                <a:cs typeface="Segoe UI"/>
              </a:rPr>
              <a:t> class. You create a static method within a static class. How do you indicate that your method extends the </a:t>
            </a:r>
            <a:r>
              <a:rPr lang="en-US" sz="1000" b="1" dirty="0">
                <a:latin typeface="Arial"/>
                <a:ea typeface="Calibri"/>
                <a:cs typeface="Times New Roman"/>
              </a:rPr>
              <a:t>String</a:t>
            </a:r>
            <a:r>
              <a:rPr lang="en-US" sz="1000" dirty="0">
                <a:latin typeface="Arial"/>
                <a:ea typeface="Calibri"/>
                <a:cs typeface="Segoe UI"/>
              </a:rPr>
              <a:t> type?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The return type of the method must be a String.</a:t>
            </a:r>
          </a:p>
          <a:p>
            <a:pPr>
              <a:lnSpc>
                <a:spcPct val="115000"/>
              </a:lnSpc>
              <a:spcAft>
                <a:spcPts val="1000"/>
              </a:spcAft>
            </a:pPr>
            <a:r>
              <a:rPr lang="en-US" sz="1000" dirty="0">
                <a:latin typeface="Arial"/>
                <a:ea typeface="Calibri"/>
                <a:cs typeface="Times New Roman"/>
              </a:rPr>
              <a:t>(   )Option 2: The first parameter of the method must be a String.</a:t>
            </a:r>
          </a:p>
          <a:p>
            <a:pPr>
              <a:lnSpc>
                <a:spcPct val="115000"/>
              </a:lnSpc>
              <a:spcAft>
                <a:spcPts val="1000"/>
              </a:spcAft>
            </a:pPr>
            <a:r>
              <a:rPr lang="en-US" sz="1000" dirty="0">
                <a:latin typeface="Arial"/>
                <a:ea typeface="Calibri"/>
                <a:cs typeface="Times New Roman"/>
              </a:rPr>
              <a:t>(   )Option 3: The class must inherit from the String class.</a:t>
            </a:r>
          </a:p>
          <a:p>
            <a:pPr>
              <a:lnSpc>
                <a:spcPct val="115000"/>
              </a:lnSpc>
              <a:spcAft>
                <a:spcPts val="1000"/>
              </a:spcAft>
            </a:pPr>
            <a:r>
              <a:rPr lang="en-US" sz="1000" dirty="0">
                <a:latin typeface="Arial"/>
                <a:ea typeface="Calibri"/>
                <a:cs typeface="Times New Roman"/>
              </a:rPr>
              <a:t>(   )Option 4: The method declaration must include String as a type argument.</a:t>
            </a:r>
          </a:p>
          <a:p>
            <a:pPr>
              <a:lnSpc>
                <a:spcPct val="115000"/>
              </a:lnSpc>
              <a:spcAft>
                <a:spcPts val="1000"/>
              </a:spcAft>
            </a:pPr>
            <a:r>
              <a:rPr lang="en-US" sz="1000" dirty="0">
                <a:latin typeface="Arial"/>
                <a:ea typeface="Calibri"/>
                <a:cs typeface="Times New Roman"/>
              </a:rPr>
              <a:t>(   )Option 5: The method declaration must be preceded by String.</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-2: The first parameter of the method must be a String.</a:t>
            </a:r>
          </a:p>
          <a:p>
            <a:pPr>
              <a:lnSpc>
                <a:spcPct val="150000"/>
              </a:lnSpc>
              <a:spcAft>
                <a:spcPts val="1000"/>
              </a:spcAft>
            </a:pPr>
            <a:r>
              <a:rPr lang="en-US" sz="1000" b="1" dirty="0">
                <a:latin typeface="Arial" panose="020B0604020202020204" pitchFamily="34" charset="0"/>
                <a:cs typeface="Arial" panose="020B0604020202020204" pitchFamily="34" charset="0"/>
              </a:rPr>
              <a:t>Feedback</a:t>
            </a:r>
          </a:p>
          <a:p>
            <a:r>
              <a:rPr lang="en-US" sz="1000" dirty="0">
                <a:latin typeface="Arial" panose="020B0604020202020204" pitchFamily="34" charset="0"/>
                <a:cs typeface="Arial" panose="020B0604020202020204" pitchFamily="34" charset="0"/>
              </a:rPr>
              <a:t>To create an extension method for the String type, the first parameter must be a String. To indicate that your method extends the String type, the parameter must also be preceded by the </a:t>
            </a:r>
            <a:r>
              <a:rPr lang="en-US" sz="1000" b="1" dirty="0">
                <a:latin typeface="Arial" panose="020B0604020202020204" pitchFamily="34" charset="0"/>
                <a:cs typeface="Arial" panose="020B0604020202020204" pitchFamily="34" charset="0"/>
              </a:rPr>
              <a:t>this</a:t>
            </a:r>
            <a:r>
              <a:rPr lang="en-US" sz="1000" dirty="0">
                <a:latin typeface="Arial" panose="020B0604020202020204" pitchFamily="34" charset="0"/>
                <a:cs typeface="Arial" panose="020B0604020202020204" pitchFamily="34" charset="0"/>
              </a:rPr>
              <a:t> keyword.</a:t>
            </a:r>
          </a:p>
          <a:p>
            <a:endParaRPr lang="en-US" dirty="0"/>
          </a:p>
        </p:txBody>
      </p:sp>
      <p:sp>
        <p:nvSpPr>
          <p:cNvPr id="4" name="Slide Number Placeholder 3"/>
          <p:cNvSpPr>
            <a:spLocks noGrp="1"/>
          </p:cNvSpPr>
          <p:nvPr>
            <p:ph type="sldNum" sz="quarter" idx="10"/>
          </p:nvPr>
        </p:nvSpPr>
        <p:spPr/>
        <p:txBody>
          <a:bodyPr/>
          <a:lstStyle/>
          <a:p>
            <a:fld id="{F8F6A403-517D-4958-B6C6-0C821992C197}" type="slidenum">
              <a:rPr lang="en-US" smtClean="0"/>
              <a:t>22</a:t>
            </a:fld>
            <a:endParaRPr lang="en-US"/>
          </a:p>
        </p:txBody>
      </p:sp>
      <p:sp>
        <p:nvSpPr>
          <p:cNvPr id="5" name="Rectangle 4">
            <a:extLst>
              <a:ext uri="{FF2B5EF4-FFF2-40B4-BE49-F238E27FC236}">
                <a16:creationId xmlns:a16="http://schemas.microsoft.com/office/drawing/2014/main" id="{474D95C3-02C0-47F1-89F2-906052398B74}"/>
              </a:ext>
            </a:extLst>
          </p:cNvPr>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a:extLst>
              <a:ext uri="{FF2B5EF4-FFF2-40B4-BE49-F238E27FC236}">
                <a16:creationId xmlns:a16="http://schemas.microsoft.com/office/drawing/2014/main" id="{674886F0-2F4F-4E13-93DF-13DB620F7F7E}"/>
              </a:ext>
            </a:extLst>
          </p:cNvPr>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Creating a Class Hierarchy by Using Inheritance</a:t>
            </a:r>
          </a:p>
        </p:txBody>
      </p:sp>
    </p:spTree>
    <p:extLst>
      <p:ext uri="{BB962C8B-B14F-4D97-AF65-F5344CB8AC3E}">
        <p14:creationId xmlns:p14="http://schemas.microsoft.com/office/powerpoint/2010/main" val="1530201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F8F6A403-517D-4958-B6C6-0C821992C197}"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Creating a Class Hierarchy by Using Inheritance</a:t>
            </a:r>
          </a:p>
        </p:txBody>
      </p:sp>
    </p:spTree>
    <p:extLst>
      <p:ext uri="{BB962C8B-B14F-4D97-AF65-F5344CB8AC3E}">
        <p14:creationId xmlns:p14="http://schemas.microsoft.com/office/powerpoint/2010/main" val="2347501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Don’t spend too long on the code examples in this topic, as these concepts are all explained in more detail later in this lesson.</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8F6A403-517D-4958-B6C6-0C821992C197}"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Creating a Class Hierarchy by Using Inheritance</a:t>
            </a:r>
          </a:p>
        </p:txBody>
      </p:sp>
    </p:spTree>
    <p:extLst>
      <p:ext uri="{BB962C8B-B14F-4D97-AF65-F5344CB8AC3E}">
        <p14:creationId xmlns:p14="http://schemas.microsoft.com/office/powerpoint/2010/main" val="254404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Emphasize that a sealed class can inherit from a base class. The </a:t>
            </a:r>
            <a:r>
              <a:rPr lang="en-US" sz="1000" b="1">
                <a:latin typeface="Arial"/>
                <a:ea typeface="Calibri"/>
                <a:cs typeface="Times New Roman"/>
              </a:rPr>
              <a:t>sealed</a:t>
            </a:r>
            <a:r>
              <a:rPr lang="en-US" sz="1000">
                <a:latin typeface="Arial"/>
                <a:ea typeface="Calibri"/>
                <a:cs typeface="Segoe UI"/>
              </a:rPr>
              <a:t> keyword just prevents any further inheritance.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8F6A403-517D-4958-B6C6-0C821992C197}"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Creating a Class Hierarchy by Using Inheritance</a:t>
            </a:r>
          </a:p>
        </p:txBody>
      </p:sp>
    </p:spTree>
    <p:extLst>
      <p:ext uri="{BB962C8B-B14F-4D97-AF65-F5344CB8AC3E}">
        <p14:creationId xmlns:p14="http://schemas.microsoft.com/office/powerpoint/2010/main" val="3521020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When you discuss virtual members, mention that the next topic covers how to override virtual members in derived classes.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If you need to clarify the difference between the access modifiers, consider the following example: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public class Beverage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   private </a:t>
            </a:r>
            <a:r>
              <a:rPr lang="en-US" sz="1000" dirty="0" err="1">
                <a:latin typeface="Arial"/>
                <a:ea typeface="Calibri"/>
                <a:cs typeface="Segoe UI"/>
              </a:rPr>
              <a:t>int</a:t>
            </a:r>
            <a:r>
              <a:rPr lang="en-US" sz="1000" dirty="0">
                <a:latin typeface="Arial"/>
                <a:ea typeface="Calibri"/>
                <a:cs typeface="Segoe UI"/>
              </a:rPr>
              <a:t> ServingTemperature1;</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   protected </a:t>
            </a:r>
            <a:r>
              <a:rPr lang="en-US" sz="1000" dirty="0" err="1">
                <a:latin typeface="Arial"/>
                <a:ea typeface="Calibri"/>
                <a:cs typeface="Segoe UI"/>
              </a:rPr>
              <a:t>int</a:t>
            </a:r>
            <a:r>
              <a:rPr lang="en-US" sz="1000" dirty="0">
                <a:latin typeface="Arial"/>
                <a:ea typeface="Calibri"/>
                <a:cs typeface="Segoe UI"/>
              </a:rPr>
              <a:t> ServingTemperature2;</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   protected internal </a:t>
            </a:r>
            <a:r>
              <a:rPr lang="en-US" sz="1000" dirty="0" err="1">
                <a:latin typeface="Arial"/>
                <a:ea typeface="Calibri"/>
                <a:cs typeface="Segoe UI"/>
              </a:rPr>
              <a:t>int</a:t>
            </a:r>
            <a:r>
              <a:rPr lang="en-US" sz="1000" dirty="0">
                <a:latin typeface="Arial"/>
                <a:ea typeface="Calibri"/>
                <a:cs typeface="Segoe UI"/>
              </a:rPr>
              <a:t> ServingTemperature3;</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   internal </a:t>
            </a:r>
            <a:r>
              <a:rPr lang="en-US" sz="1000" dirty="0" err="1">
                <a:latin typeface="Arial"/>
                <a:ea typeface="Calibri"/>
                <a:cs typeface="Segoe UI"/>
              </a:rPr>
              <a:t>int</a:t>
            </a:r>
            <a:r>
              <a:rPr lang="en-US" sz="1000" dirty="0">
                <a:latin typeface="Arial"/>
                <a:ea typeface="Calibri"/>
                <a:cs typeface="Segoe UI"/>
              </a:rPr>
              <a:t> ServingTemperature4;</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   public </a:t>
            </a:r>
            <a:r>
              <a:rPr lang="en-US" sz="1000" dirty="0" err="1">
                <a:latin typeface="Arial"/>
                <a:ea typeface="Calibri"/>
                <a:cs typeface="Segoe UI"/>
              </a:rPr>
              <a:t>int</a:t>
            </a:r>
            <a:r>
              <a:rPr lang="en-US" sz="1000" dirty="0">
                <a:latin typeface="Arial"/>
                <a:ea typeface="Calibri"/>
                <a:cs typeface="Segoe UI"/>
              </a:rPr>
              <a:t> ServingTemperature5;</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public class Coffee : Beverage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8F6A403-517D-4958-B6C6-0C821992C197}"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Creating a Class Hierarchy by Using Inheritance</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442859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marR="0" lvl="0" indent="-342900">
              <a:lnSpc>
                <a:spcPct val="115000"/>
              </a:lnSpc>
              <a:spcBef>
                <a:spcPts val="0"/>
              </a:spcBef>
              <a:spcAft>
                <a:spcPts val="995"/>
              </a:spcAft>
              <a:buFont typeface="Symbol"/>
              <a:buChar char=""/>
            </a:pPr>
            <a:r>
              <a:rPr lang="en-US" sz="1000" dirty="0">
                <a:solidFill>
                  <a:srgbClr val="000000"/>
                </a:solidFill>
                <a:latin typeface="Arial"/>
                <a:ea typeface="Times New Roman"/>
                <a:cs typeface="Segoe UI"/>
              </a:rPr>
              <a:t>ServingTemperature1 is not accessible within the Coffee class. You cannot use it as a private field within the Coffee class.</a:t>
            </a:r>
            <a:endParaRPr lang="en-US" sz="1000" dirty="0">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latin typeface="Arial"/>
                <a:ea typeface="Times New Roman"/>
                <a:cs typeface="Segoe UI"/>
              </a:rPr>
              <a:t>ServingTemperature2 is accessible within the Coffee class, but it is not accessible to consumers of the Coffee class. In other words, it is effectively a private field in the Coffee class.</a:t>
            </a:r>
            <a:endParaRPr lang="en-US" sz="1000" dirty="0">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latin typeface="Arial"/>
                <a:ea typeface="Times New Roman"/>
                <a:cs typeface="Segoe UI"/>
              </a:rPr>
              <a:t>ServingTemperature3 is accessible to any code within the current assembly. In other words, consumers of the Coffee class within the current assembly can read and write to this field.</a:t>
            </a:r>
            <a:endParaRPr lang="en-US" sz="1000" dirty="0">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latin typeface="Arial"/>
                <a:ea typeface="Times New Roman"/>
                <a:cs typeface="Segoe UI"/>
              </a:rPr>
              <a:t>ServingTemperature4 is accessible to any code within the current assembly, and is also available to derived classes in other assemblies. In other words, if the Coffee class is in a different assembly than the Beverage class, the ServingTemperature4 field is still accessible within the Coffee class.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dirty="0">
                <a:solidFill>
                  <a:srgbClr val="000000"/>
                </a:solidFill>
                <a:latin typeface="Arial"/>
                <a:ea typeface="Times New Roman"/>
                <a:cs typeface="Segoe UI"/>
              </a:rPr>
              <a:t>ServingTemperature5 is universally accessible.</a:t>
            </a:r>
            <a:endParaRPr lang="en-US" dirty="0"/>
          </a:p>
        </p:txBody>
      </p:sp>
      <p:sp>
        <p:nvSpPr>
          <p:cNvPr id="4" name="Slide Number Placeholder 3"/>
          <p:cNvSpPr>
            <a:spLocks noGrp="1"/>
          </p:cNvSpPr>
          <p:nvPr>
            <p:ph type="sldNum" sz="quarter" idx="10"/>
          </p:nvPr>
        </p:nvSpPr>
        <p:spPr/>
        <p:txBody>
          <a:bodyPr/>
          <a:lstStyle/>
          <a:p>
            <a:fld id="{F8F6A403-517D-4958-B6C6-0C821992C197}"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Creating a Class Hierarchy by Using Inheritance</a:t>
            </a:r>
          </a:p>
        </p:txBody>
      </p:sp>
    </p:spTree>
    <p:extLst>
      <p:ext uri="{BB962C8B-B14F-4D97-AF65-F5344CB8AC3E}">
        <p14:creationId xmlns:p14="http://schemas.microsoft.com/office/powerpoint/2010/main" val="3291765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Advise the students to use the </a:t>
            </a:r>
            <a:r>
              <a:rPr lang="en-US" sz="1000" b="1">
                <a:latin typeface="Arial"/>
                <a:ea typeface="Calibri"/>
                <a:cs typeface="Times New Roman"/>
              </a:rPr>
              <a:t>override</a:t>
            </a:r>
            <a:r>
              <a:rPr lang="en-US" sz="1000">
                <a:latin typeface="Arial"/>
                <a:ea typeface="Calibri"/>
                <a:cs typeface="Segoe UI"/>
              </a:rPr>
              <a:t> keyword, rather than the </a:t>
            </a:r>
            <a:r>
              <a:rPr lang="en-US" sz="1000" b="1">
                <a:latin typeface="Arial"/>
                <a:ea typeface="Calibri"/>
                <a:cs typeface="Times New Roman"/>
              </a:rPr>
              <a:t>new</a:t>
            </a:r>
            <a:r>
              <a:rPr lang="en-US" sz="1000">
                <a:latin typeface="Arial"/>
                <a:ea typeface="Calibri"/>
                <a:cs typeface="Segoe UI"/>
              </a:rPr>
              <a:t> keyword, unless they specifically require the differences in compiler behavior offered by the </a:t>
            </a:r>
            <a:r>
              <a:rPr lang="en-US" sz="1000" b="1">
                <a:latin typeface="Arial"/>
                <a:ea typeface="Calibri"/>
                <a:cs typeface="Times New Roman"/>
              </a:rPr>
              <a:t>new</a:t>
            </a:r>
            <a:r>
              <a:rPr lang="en-US" sz="1000">
                <a:latin typeface="Arial"/>
                <a:ea typeface="Calibri"/>
                <a:cs typeface="Segoe UI"/>
              </a:rPr>
              <a:t> keyword.</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8F6A403-517D-4958-B6C6-0C821992C197}"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Creating a Class Hierarchy by Using Inheritance</a:t>
            </a:r>
          </a:p>
        </p:txBody>
      </p:sp>
    </p:spTree>
    <p:extLst>
      <p:ext uri="{BB962C8B-B14F-4D97-AF65-F5344CB8AC3E}">
        <p14:creationId xmlns:p14="http://schemas.microsoft.com/office/powerpoint/2010/main" val="127610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F8F6A403-517D-4958-B6C6-0C821992C197}"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Creating a Class Hierarchy by Using Inheritance</a:t>
            </a:r>
          </a:p>
        </p:txBody>
      </p:sp>
    </p:spTree>
    <p:extLst>
      <p:ext uri="{BB962C8B-B14F-4D97-AF65-F5344CB8AC3E}">
        <p14:creationId xmlns:p14="http://schemas.microsoft.com/office/powerpoint/2010/main" val="1956613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5013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5</a:t>
            </a:r>
          </a:p>
        </p:txBody>
      </p:sp>
      <p:sp>
        <p:nvSpPr>
          <p:cNvPr id="3" name="Subtitle 2"/>
          <p:cNvSpPr>
            <a:spLocks noGrp="1"/>
          </p:cNvSpPr>
          <p:nvPr>
            <p:ph type="subTitle" sz="quarter" idx="1"/>
          </p:nvPr>
        </p:nvSpPr>
        <p:spPr/>
        <p:txBody>
          <a:bodyPr/>
          <a:lstStyle/>
          <a:p>
            <a:r>
              <a:rPr lang="en-US"/>
              <a:t>Creating a Class Hierarchy by Using Inheritance
</a:t>
            </a:r>
          </a:p>
        </p:txBody>
      </p:sp>
    </p:spTree>
    <p:extLst>
      <p:ext uri="{BB962C8B-B14F-4D97-AF65-F5344CB8AC3E}">
        <p14:creationId xmlns:p14="http://schemas.microsoft.com/office/powerpoint/2010/main" val="558676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22fcb3e1-216a-40fb-bf51-ef3068b727d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Calling Base Class Constructors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learn how to:</a:t>
            </a:r>
          </a:p>
          <a:p>
            <a:r>
              <a:rPr lang="en-US" dirty="0"/>
              <a:t>Create a derived class constructor that calls a default base class constructor implicitly</a:t>
            </a:r>
          </a:p>
          <a:p>
            <a:r>
              <a:rPr lang="en-US" dirty="0"/>
              <a:t>Create a derived class constructor that calls a specific base class constructor explicitly</a:t>
            </a:r>
          </a:p>
          <a:p>
            <a:r>
              <a:rPr lang="en-US" dirty="0"/>
              <a:t>Observe the order of constructor execution as a derived class is instantiated</a:t>
            </a:r>
          </a:p>
        </p:txBody>
      </p:sp>
    </p:spTree>
    <p:extLst>
      <p:ext uri="{BB962C8B-B14F-4D97-AF65-F5344CB8AC3E}">
        <p14:creationId xmlns:p14="http://schemas.microsoft.com/office/powerpoint/2010/main" val="3714272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Extending .NET Framework Classes</a:t>
            </a:r>
          </a:p>
        </p:txBody>
      </p:sp>
      <p:sp>
        <p:nvSpPr>
          <p:cNvPr id="3" name="Text Placeholder 2"/>
          <p:cNvSpPr>
            <a:spLocks noGrp="1"/>
          </p:cNvSpPr>
          <p:nvPr>
            <p:ph type="body" idx="1"/>
          </p:nvPr>
        </p:nvSpPr>
        <p:spPr/>
        <p:txBody>
          <a:bodyPr/>
          <a:lstStyle/>
          <a:p>
            <a:r>
              <a:rPr lang="en-US"/>
              <a:t>Inheriting from .NET Framework Classes
Creating Custom Exceptions
Throwing and Catching Custom Exceptions
Inheriting from Generic Types
Creating Extension Methods
Demonstration: Refactoring Common Functionality into the User Class Lab</a:t>
            </a:r>
          </a:p>
        </p:txBody>
      </p:sp>
    </p:spTree>
    <p:extLst>
      <p:ext uri="{BB962C8B-B14F-4D97-AF65-F5344CB8AC3E}">
        <p14:creationId xmlns:p14="http://schemas.microsoft.com/office/powerpoint/2010/main" val="241395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Inheriting from .NET Framework Classes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Inherit from .NET Framework classes to:</a:t>
            </a:r>
          </a:p>
          <a:p>
            <a:pPr lvl="1"/>
            <a:r>
              <a:rPr lang="en-US" dirty="0"/>
              <a:t>Reduce development time</a:t>
            </a:r>
          </a:p>
          <a:p>
            <a:pPr lvl="1"/>
            <a:r>
              <a:rPr lang="en-US" dirty="0"/>
              <a:t>Standardize functionality</a:t>
            </a:r>
          </a:p>
          <a:p>
            <a:r>
              <a:rPr lang="en-US" dirty="0"/>
              <a:t>Inherit from any .NET Framework type that is not </a:t>
            </a:r>
            <a:r>
              <a:rPr lang="en-US" b="1" dirty="0"/>
              <a:t>sealed</a:t>
            </a:r>
            <a:r>
              <a:rPr lang="en-US" dirty="0"/>
              <a:t> or </a:t>
            </a:r>
            <a:r>
              <a:rPr lang="en-US" b="1" dirty="0"/>
              <a:t>static</a:t>
            </a:r>
          </a:p>
          <a:p>
            <a:r>
              <a:rPr lang="en-US" dirty="0"/>
              <a:t>Override any base class members that are marked as </a:t>
            </a:r>
            <a:r>
              <a:rPr lang="en-US" b="1" dirty="0"/>
              <a:t>virtual</a:t>
            </a:r>
          </a:p>
          <a:p>
            <a:r>
              <a:rPr lang="en-US" dirty="0"/>
              <a:t>Implement any base class members that are marked as </a:t>
            </a:r>
            <a:r>
              <a:rPr lang="en-US" b="1" dirty="0"/>
              <a:t>abstract</a:t>
            </a:r>
          </a:p>
        </p:txBody>
      </p:sp>
    </p:spTree>
    <p:extLst>
      <p:ext uri="{BB962C8B-B14F-4D97-AF65-F5344CB8AC3E}">
        <p14:creationId xmlns:p14="http://schemas.microsoft.com/office/powerpoint/2010/main" val="2650312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Custom Exceptions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To create a custom exception type:</a:t>
            </a:r>
          </a:p>
          <a:p>
            <a:pPr marL="514350" indent="-514350">
              <a:buFont typeface="+mj-lt"/>
              <a:buAutoNum type="arabicPeriod"/>
            </a:pPr>
            <a:r>
              <a:rPr lang="en-US" dirty="0"/>
              <a:t>Inherit from the </a:t>
            </a:r>
            <a:r>
              <a:rPr lang="en-US" b="1" dirty="0" err="1"/>
              <a:t>System.Exception</a:t>
            </a:r>
            <a:r>
              <a:rPr lang="en-US" dirty="0"/>
              <a:t> class</a:t>
            </a:r>
          </a:p>
          <a:p>
            <a:pPr marL="514350" indent="-514350">
              <a:buFont typeface="+mj-lt"/>
              <a:buAutoNum type="arabicPeriod"/>
            </a:pPr>
            <a:r>
              <a:rPr lang="en-US" dirty="0"/>
              <a:t>Implement three standard constructors:</a:t>
            </a:r>
          </a:p>
          <a:p>
            <a:pPr marL="731520" lvl="1"/>
            <a:r>
              <a:rPr lang="en-US" dirty="0"/>
              <a:t>base()</a:t>
            </a:r>
          </a:p>
          <a:p>
            <a:pPr marL="731520" lvl="1"/>
            <a:r>
              <a:rPr lang="en-US" dirty="0"/>
              <a:t>base(string message)</a:t>
            </a:r>
          </a:p>
          <a:p>
            <a:pPr marL="731520" lvl="1"/>
            <a:r>
              <a:rPr lang="en-US" dirty="0"/>
              <a:t>base(string message, Exception inner)</a:t>
            </a:r>
          </a:p>
          <a:p>
            <a:pPr marL="514350" indent="-514350">
              <a:buFont typeface="+mj-lt"/>
              <a:buAutoNum type="arabicPeriod"/>
            </a:pPr>
            <a:r>
              <a:rPr lang="en-US" dirty="0"/>
              <a:t>Add additional members if required</a:t>
            </a:r>
          </a:p>
          <a:p>
            <a:endParaRPr lang="en-US" dirty="0"/>
          </a:p>
        </p:txBody>
      </p:sp>
    </p:spTree>
    <p:extLst>
      <p:ext uri="{BB962C8B-B14F-4D97-AF65-F5344CB8AC3E}">
        <p14:creationId xmlns:p14="http://schemas.microsoft.com/office/powerpoint/2010/main" val="4076339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750fd9ff-4800-450f-89b9-d58f487151f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Throwing and Catching Custom Exceptions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the </a:t>
            </a:r>
            <a:r>
              <a:rPr lang="en-US" b="1" dirty="0"/>
              <a:t>throw</a:t>
            </a:r>
            <a:r>
              <a:rPr lang="en-US" dirty="0"/>
              <a:t> keyword to throw a custom exception</a:t>
            </a:r>
          </a:p>
          <a:p>
            <a:endParaRPr lang="en-US" dirty="0"/>
          </a:p>
          <a:p>
            <a:endParaRPr lang="en-US" dirty="0"/>
          </a:p>
          <a:p>
            <a:r>
              <a:rPr lang="en-US" dirty="0"/>
              <a:t>Use a try/catch block to catch the exception</a:t>
            </a:r>
          </a:p>
        </p:txBody>
      </p:sp>
      <p:sp>
        <p:nvSpPr>
          <p:cNvPr id="5" name="TextBox 3"/>
          <p:cNvSpPr txBox="1"/>
          <p:nvPr/>
        </p:nvSpPr>
        <p:spPr>
          <a:xfrm>
            <a:off x="685800" y="2089593"/>
            <a:ext cx="7793502"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throw new </a:t>
            </a:r>
            <a:r>
              <a:rPr lang="en-GB" sz="2000" b="0" dirty="0" err="1">
                <a:latin typeface="Lucida Sans Unicode" pitchFamily="34" charset="0"/>
                <a:cs typeface="Lucida Sans Unicode" pitchFamily="34" charset="0"/>
              </a:rPr>
              <a:t>LoyaltyCardNotFoundException</a:t>
            </a:r>
            <a:r>
              <a:rPr lang="en-GB" sz="2000" b="0" dirty="0">
                <a:latin typeface="Lucida Sans Unicode" pitchFamily="34" charset="0"/>
                <a:cs typeface="Lucida Sans Unicode" pitchFamily="34" charset="0"/>
              </a:rPr>
              <a:t>(); </a:t>
            </a:r>
          </a:p>
        </p:txBody>
      </p:sp>
      <p:sp>
        <p:nvSpPr>
          <p:cNvPr id="6" name="TextBox 4"/>
          <p:cNvSpPr txBox="1"/>
          <p:nvPr/>
        </p:nvSpPr>
        <p:spPr>
          <a:xfrm>
            <a:off x="685800" y="3581400"/>
            <a:ext cx="7793502" cy="2554545"/>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try</a:t>
            </a:r>
          </a:p>
          <a:p>
            <a:r>
              <a:rPr lang="en-GB" sz="2000" b="0" dirty="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   // Perform the operation that could cause the exception.</a:t>
            </a:r>
          </a:p>
          <a:p>
            <a:r>
              <a:rPr lang="en-GB" sz="2000" b="0" dirty="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catch(</a:t>
            </a:r>
            <a:r>
              <a:rPr lang="en-GB" sz="2000" b="0" dirty="0" err="1">
                <a:latin typeface="Lucida Sans Unicode" pitchFamily="34" charset="0"/>
                <a:cs typeface="Lucida Sans Unicode" pitchFamily="34" charset="0"/>
              </a:rPr>
              <a:t>LoyaltyCardNotFoundException</a:t>
            </a:r>
            <a:r>
              <a:rPr lang="en-GB" sz="2000" b="0" dirty="0">
                <a:latin typeface="Lucida Sans Unicode" pitchFamily="34" charset="0"/>
                <a:cs typeface="Lucida Sans Unicode" pitchFamily="34" charset="0"/>
              </a:rPr>
              <a:t> ex)</a:t>
            </a:r>
          </a:p>
          <a:p>
            <a:r>
              <a:rPr lang="en-GB" sz="2000" b="0" dirty="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   // Use the exception variable, ex, to get more information.</a:t>
            </a:r>
          </a:p>
          <a:p>
            <a:r>
              <a:rPr lang="en-GB" sz="20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1858445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9fad5cb9-c6c6-42c7-8cf5-230c0698b9f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Inheriting from Generic Types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For each base type parameter, you must either:</a:t>
            </a:r>
          </a:p>
          <a:p>
            <a:r>
              <a:rPr lang="en-US" dirty="0"/>
              <a:t>Provide a type argument in your class declaration</a:t>
            </a:r>
          </a:p>
          <a:p>
            <a:endParaRPr lang="en-US" dirty="0"/>
          </a:p>
          <a:p>
            <a:endParaRPr lang="en-US" dirty="0"/>
          </a:p>
          <a:p>
            <a:r>
              <a:rPr lang="en-US" dirty="0"/>
              <a:t>Include a matching type parameter in your class declaration</a:t>
            </a:r>
          </a:p>
        </p:txBody>
      </p:sp>
      <p:sp>
        <p:nvSpPr>
          <p:cNvPr id="5" name="TextBox 3"/>
          <p:cNvSpPr txBox="1"/>
          <p:nvPr/>
        </p:nvSpPr>
        <p:spPr>
          <a:xfrm>
            <a:off x="585592" y="2189802"/>
            <a:ext cx="7793502"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public class </a:t>
            </a:r>
            <a:r>
              <a:rPr lang="en-GB" sz="2000" b="0" dirty="0" err="1">
                <a:latin typeface="Lucida Sans Unicode" pitchFamily="34" charset="0"/>
                <a:cs typeface="Lucida Sans Unicode" pitchFamily="34" charset="0"/>
              </a:rPr>
              <a:t>CustomList</a:t>
            </a:r>
            <a:r>
              <a:rPr lang="en-GB" sz="2000" b="0" dirty="0">
                <a:latin typeface="Lucida Sans Unicode" pitchFamily="34" charset="0"/>
                <a:cs typeface="Lucida Sans Unicode" pitchFamily="34" charset="0"/>
              </a:rPr>
              <a:t> : List&lt;</a:t>
            </a:r>
            <a:r>
              <a:rPr lang="en-GB" sz="2000" b="0" dirty="0" err="1">
                <a:latin typeface="Lucida Sans Unicode" pitchFamily="34" charset="0"/>
                <a:cs typeface="Lucida Sans Unicode" pitchFamily="34" charset="0"/>
              </a:rPr>
              <a:t>int</a:t>
            </a:r>
            <a:r>
              <a:rPr lang="en-GB" sz="2000" b="0" dirty="0">
                <a:latin typeface="Lucida Sans Unicode" pitchFamily="34" charset="0"/>
                <a:cs typeface="Lucida Sans Unicode" pitchFamily="34" charset="0"/>
              </a:rPr>
              <a:t>&gt;</a:t>
            </a:r>
          </a:p>
        </p:txBody>
      </p:sp>
      <p:sp>
        <p:nvSpPr>
          <p:cNvPr id="6" name="TextBox 4"/>
          <p:cNvSpPr txBox="1"/>
          <p:nvPr/>
        </p:nvSpPr>
        <p:spPr>
          <a:xfrm>
            <a:off x="585592" y="4120898"/>
            <a:ext cx="7793502"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public class </a:t>
            </a:r>
            <a:r>
              <a:rPr lang="en-GB" sz="2000" b="0" dirty="0" err="1">
                <a:latin typeface="Lucida Sans Unicode" pitchFamily="34" charset="0"/>
                <a:cs typeface="Lucida Sans Unicode" pitchFamily="34" charset="0"/>
              </a:rPr>
              <a:t>CustomList</a:t>
            </a:r>
            <a:r>
              <a:rPr lang="en-GB" sz="2000" b="0" dirty="0">
                <a:latin typeface="Lucida Sans Unicode" pitchFamily="34" charset="0"/>
                <a:cs typeface="Lucida Sans Unicode" pitchFamily="34" charset="0"/>
              </a:rPr>
              <a:t>&lt;T&gt; </a:t>
            </a:r>
            <a:r>
              <a:rPr lang="en-GB" sz="2000" b="0">
                <a:latin typeface="Lucida Sans Unicode" pitchFamily="34" charset="0"/>
                <a:cs typeface="Lucida Sans Unicode" pitchFamily="34" charset="0"/>
              </a:rPr>
              <a:t>: List&lt;T&gt;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143394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Extension Methods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Create a static method in a static class</a:t>
            </a:r>
          </a:p>
          <a:p>
            <a:r>
              <a:rPr lang="en-US" dirty="0"/>
              <a:t>Use the first parameter to indicate the type you want to extend</a:t>
            </a:r>
          </a:p>
          <a:p>
            <a:r>
              <a:rPr lang="en-US" dirty="0"/>
              <a:t>Precede the first parameter with the </a:t>
            </a:r>
            <a:r>
              <a:rPr lang="en-US" b="1" dirty="0"/>
              <a:t>this</a:t>
            </a:r>
            <a:r>
              <a:rPr lang="en-US" dirty="0"/>
              <a:t> keyword</a:t>
            </a:r>
          </a:p>
          <a:p>
            <a:pPr marL="0" indent="0">
              <a:buNone/>
            </a:pPr>
            <a:endParaRPr lang="en-US" dirty="0"/>
          </a:p>
          <a:p>
            <a:r>
              <a:rPr lang="en-US" dirty="0"/>
              <a:t>Call the method like a regular instance method</a:t>
            </a:r>
          </a:p>
          <a:p>
            <a:endParaRPr lang="en-US" dirty="0"/>
          </a:p>
        </p:txBody>
      </p:sp>
      <p:sp>
        <p:nvSpPr>
          <p:cNvPr id="5" name="TextBox 3"/>
          <p:cNvSpPr txBox="1"/>
          <p:nvPr/>
        </p:nvSpPr>
        <p:spPr>
          <a:xfrm>
            <a:off x="685800" y="3028890"/>
            <a:ext cx="7793502"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public static bool </a:t>
            </a:r>
            <a:r>
              <a:rPr lang="en-GB" sz="2000" b="0" dirty="0" err="1">
                <a:latin typeface="Lucida Sans Unicode" pitchFamily="34" charset="0"/>
                <a:cs typeface="Lucida Sans Unicode" pitchFamily="34" charset="0"/>
              </a:rPr>
              <a:t>ContainsNumbers</a:t>
            </a:r>
            <a:r>
              <a:rPr lang="en-GB" sz="2000" b="0" dirty="0">
                <a:latin typeface="Lucida Sans Unicode" pitchFamily="34" charset="0"/>
                <a:cs typeface="Lucida Sans Unicode" pitchFamily="34" charset="0"/>
              </a:rPr>
              <a:t>(this string s) {...} </a:t>
            </a:r>
          </a:p>
        </p:txBody>
      </p:sp>
      <p:sp>
        <p:nvSpPr>
          <p:cNvPr id="6" name="TextBox 4"/>
          <p:cNvSpPr txBox="1"/>
          <p:nvPr/>
        </p:nvSpPr>
        <p:spPr>
          <a:xfrm>
            <a:off x="685800" y="3962400"/>
            <a:ext cx="7793502" cy="163121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string text = "Text with numb3r5 ";</a:t>
            </a:r>
          </a:p>
          <a:p>
            <a:r>
              <a:rPr lang="en-GB" sz="2000" b="0" dirty="0">
                <a:latin typeface="Lucida Sans Unicode" pitchFamily="34" charset="0"/>
                <a:cs typeface="Lucida Sans Unicode" pitchFamily="34" charset="0"/>
              </a:rPr>
              <a:t>if(</a:t>
            </a:r>
            <a:r>
              <a:rPr lang="en-GB" sz="2000" b="0" dirty="0" err="1">
                <a:latin typeface="Lucida Sans Unicode" pitchFamily="34" charset="0"/>
                <a:cs typeface="Lucida Sans Unicode" pitchFamily="34" charset="0"/>
              </a:rPr>
              <a:t>text.ContainsNumbers</a:t>
            </a:r>
            <a:r>
              <a:rPr lang="en-GB" sz="2000" b="0" dirty="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   // Do something.</a:t>
            </a:r>
          </a:p>
          <a:p>
            <a:r>
              <a:rPr lang="en-GB" sz="20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2405335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95fd63e7-1fc4-4d49-99db-98b57c05fc3e">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31225" cy="740664"/>
          </a:xfrm>
        </p:spPr>
        <p:txBody>
          <a:bodyPr/>
          <a:lstStyle/>
          <a:p>
            <a:r>
              <a:rPr lang="en-US" dirty="0"/>
              <a:t>Demonstration: Refactoring Common Functionality into the User Class Lab</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learn about the tasks that you will perform in the lab for </a:t>
            </a:r>
            <a:r>
              <a:rPr lang="en-US"/>
              <a:t>this module</a:t>
            </a:r>
            <a:endParaRPr lang="en-US" dirty="0"/>
          </a:p>
        </p:txBody>
      </p:sp>
    </p:spTree>
    <p:extLst>
      <p:ext uri="{BB962C8B-B14F-4D97-AF65-F5344CB8AC3E}">
        <p14:creationId xmlns:p14="http://schemas.microsoft.com/office/powerpoint/2010/main" val="3571738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bf90b2a1-a843-4922-9ed7-ab08ea6791b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Refactoring Common Functionality into the User Class</a:t>
            </a:r>
          </a:p>
        </p:txBody>
      </p:sp>
      <p:sp>
        <p:nvSpPr>
          <p:cNvPr id="3" name="Text Placeholder 2"/>
          <p:cNvSpPr>
            <a:spLocks noGrp="1"/>
          </p:cNvSpPr>
          <p:nvPr>
            <p:ph type="body" idx="1"/>
          </p:nvPr>
        </p:nvSpPr>
        <p:spPr/>
        <p:txBody>
          <a:bodyPr/>
          <a:lstStyle/>
          <a:p>
            <a:r>
              <a:rPr lang="en-US"/>
              <a:t>Exercise 1: Creating and Inheriting from the User Base Class
Exercise 2: Implementing Password Complexity by Using an Abstract Method
Exercise 3: Creating the ClassFullException Custom Exception</a:t>
            </a:r>
          </a:p>
        </p:txBody>
      </p:sp>
      <p:sp>
        <p:nvSpPr>
          <p:cNvPr id="4" name="TextBox 3"/>
          <p:cNvSpPr txBox="1"/>
          <p:nvPr/>
        </p:nvSpPr>
        <p:spPr>
          <a:xfrm>
            <a:off x="458788" y="6163356"/>
            <a:ext cx="4529573" cy="523220"/>
          </a:xfrm>
          <a:prstGeom prst="rect">
            <a:avLst/>
          </a:prstGeom>
          <a:noFill/>
        </p:spPr>
        <p:txBody>
          <a:bodyPr vert="horz" wrap="none" rtlCol="0">
            <a:spAutoFit/>
          </a:bodyPr>
          <a:lstStyle/>
          <a:p>
            <a:r>
              <a:rPr lang="en-US" sz="2800">
                <a:latin typeface="Segoe UI"/>
              </a:rPr>
              <a:t>Estimated Time: 60 minutes</a:t>
            </a:r>
          </a:p>
        </p:txBody>
      </p:sp>
    </p:spTree>
    <p:extLst>
      <p:ext uri="{BB962C8B-B14F-4D97-AF65-F5344CB8AC3E}">
        <p14:creationId xmlns:p14="http://schemas.microsoft.com/office/powerpoint/2010/main" val="1467812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55316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a:t>Creating Class Hierarchies
Extending .NET Framework Classes</a:t>
            </a:r>
          </a:p>
        </p:txBody>
      </p:sp>
    </p:spTree>
    <p:extLst>
      <p:ext uri="{BB962C8B-B14F-4D97-AF65-F5344CB8AC3E}">
        <p14:creationId xmlns:p14="http://schemas.microsoft.com/office/powerpoint/2010/main" val="3570148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Lab Scenario341302333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1021215"/>
            <a:ext cx="8119156" cy="5478423"/>
          </a:xfrm>
          <a:prstGeom prst="rect">
            <a:avLst/>
          </a:prstGeom>
          <a:noFill/>
        </p:spPr>
        <p:txBody>
          <a:bodyPr vert="horz" wrap="square" rtlCol="0">
            <a:spAutoFit/>
          </a:bodyPr>
          <a:lstStyle/>
          <a:p>
            <a:pPr>
              <a:spcBef>
                <a:spcPts val="600"/>
              </a:spcBef>
              <a:spcAft>
                <a:spcPts val="1000"/>
              </a:spcAft>
            </a:pPr>
            <a:r>
              <a:rPr lang="en-US" sz="2000" dirty="0">
                <a:effectLst/>
                <a:latin typeface="Segoe UI"/>
                <a:ea typeface="Calibri"/>
                <a:cs typeface="Segoe UI"/>
              </a:rPr>
              <a:t>You have noticed that the Student and Teacher classes in the Grades application contain some duplicated functionality. To make the application more maintainable, you decide to refactor this common functionality to remove the duplication. </a:t>
            </a:r>
            <a:endParaRPr lang="en-US" sz="2000" dirty="0">
              <a:effectLst/>
              <a:latin typeface="Segoe UI"/>
              <a:ea typeface="Calibri"/>
              <a:cs typeface="Times New Roman"/>
            </a:endParaRPr>
          </a:p>
          <a:p>
            <a:pPr lvl="0">
              <a:spcAft>
                <a:spcPts val="1000"/>
              </a:spcAft>
            </a:pPr>
            <a:r>
              <a:rPr lang="en-US" sz="2000" dirty="0">
                <a:effectLst/>
                <a:latin typeface="Segoe UI"/>
                <a:ea typeface="Calibri"/>
                <a:cs typeface="Segoe UI"/>
              </a:rPr>
              <a:t>You are also concerned about security. Teachers and students all require a password, but it is important to maintain confidentiality and at the same time ensure that students (who are children) do not have to remember long and complex passwords. You decide to implement different </a:t>
            </a:r>
            <a:r>
              <a:rPr lang="en-US" sz="2000" dirty="0">
                <a:solidFill>
                  <a:srgbClr val="000000"/>
                </a:solidFill>
                <a:latin typeface="Segoe UI"/>
                <a:ea typeface="Calibri"/>
                <a:cs typeface="Segoe UI"/>
              </a:rPr>
              <a:t>password policies for teachers and students; teachers' passwords must be stronger and more difficult to guess than student passwords.</a:t>
            </a:r>
            <a:endParaRPr lang="en-US" sz="2000" dirty="0">
              <a:solidFill>
                <a:srgbClr val="000000"/>
              </a:solidFill>
              <a:latin typeface="Segoe UI"/>
              <a:ea typeface="Calibri"/>
              <a:cs typeface="Times New Roman"/>
            </a:endParaRPr>
          </a:p>
          <a:p>
            <a:pPr lvl="0">
              <a:spcAft>
                <a:spcPts val="1000"/>
              </a:spcAft>
            </a:pPr>
            <a:r>
              <a:rPr lang="en-US" sz="2000" dirty="0">
                <a:solidFill>
                  <a:srgbClr val="000000"/>
                </a:solidFill>
                <a:latin typeface="Segoe UI"/>
                <a:ea typeface="Calibri"/>
                <a:cs typeface="Segoe UI"/>
              </a:rPr>
              <a:t>Also, you have been asked to update the application to limit the number of students that can be added to a class. You decide to add code that throws a custom exception if a user tries to enroll a student in a class that is already at capacity. </a:t>
            </a:r>
            <a:endParaRPr lang="en-US" sz="2000" dirty="0"/>
          </a:p>
          <a:p>
            <a:pPr>
              <a:spcBef>
                <a:spcPts val="600"/>
              </a:spcBef>
              <a:spcAft>
                <a:spcPts val="1000"/>
              </a:spcAft>
            </a:pPr>
            <a:endParaRPr lang="en-US" sz="2000" dirty="0">
              <a:effectLst/>
              <a:latin typeface="Segoe UI"/>
              <a:ea typeface="Calibri"/>
              <a:cs typeface="Times New Roman"/>
            </a:endParaRPr>
          </a:p>
        </p:txBody>
      </p:sp>
    </p:spTree>
    <p:extLst>
      <p:ext uri="{BB962C8B-B14F-4D97-AF65-F5344CB8AC3E}">
        <p14:creationId xmlns:p14="http://schemas.microsoft.com/office/powerpoint/2010/main" val="3984647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p>
        </p:txBody>
      </p:sp>
      <p:sp>
        <p:nvSpPr>
          <p:cNvPr id="3" name="Text Placeholder 2"/>
          <p:cNvSpPr>
            <a:spLocks noGrp="1"/>
          </p:cNvSpPr>
          <p:nvPr>
            <p:ph type="body" idx="1"/>
          </p:nvPr>
        </p:nvSpPr>
        <p:spPr/>
        <p:txBody>
          <a:bodyPr/>
          <a:lstStyle/>
          <a:p>
            <a:r>
              <a:rPr lang="en-US" dirty="0"/>
              <a:t>Review Questions</a:t>
            </a:r>
          </a:p>
        </p:txBody>
      </p:sp>
    </p:spTree>
    <p:extLst>
      <p:ext uri="{BB962C8B-B14F-4D97-AF65-F5344CB8AC3E}">
        <p14:creationId xmlns:p14="http://schemas.microsoft.com/office/powerpoint/2010/main" val="702394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2205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Creating Class Hierarchies</a:t>
            </a:r>
          </a:p>
        </p:txBody>
      </p:sp>
      <p:sp>
        <p:nvSpPr>
          <p:cNvPr id="3" name="Text Placeholder 2"/>
          <p:cNvSpPr>
            <a:spLocks noGrp="1"/>
          </p:cNvSpPr>
          <p:nvPr>
            <p:ph type="body" idx="1"/>
          </p:nvPr>
        </p:nvSpPr>
        <p:spPr/>
        <p:txBody>
          <a:bodyPr/>
          <a:lstStyle/>
          <a:p>
            <a:r>
              <a:rPr lang="en-US"/>
              <a:t>What Is Inheritance?
Creating Base Classes
Creating Base Class Members
Inheriting from a Base Class
Calling Base Class Constructors and Members
Demonstration: Calling Base Class Constructors</a:t>
            </a:r>
          </a:p>
        </p:txBody>
      </p:sp>
    </p:spTree>
    <p:extLst>
      <p:ext uri="{BB962C8B-B14F-4D97-AF65-F5344CB8AC3E}">
        <p14:creationId xmlns:p14="http://schemas.microsoft.com/office/powerpoint/2010/main" val="3486159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Inheritance?</a:t>
            </a:r>
          </a:p>
        </p:txBody>
      </p:sp>
      <p:sp>
        <p:nvSpPr>
          <p:cNvPr id="4" name="Up-Down Arrow 3"/>
          <p:cNvSpPr/>
          <p:nvPr/>
        </p:nvSpPr>
        <p:spPr bwMode="auto">
          <a:xfrm>
            <a:off x="5257800" y="914400"/>
            <a:ext cx="990600" cy="4114800"/>
          </a:xfrm>
          <a:prstGeom prst="upDown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sp>
        <p:nvSpPr>
          <p:cNvPr id="5" name="Down Arrow 4"/>
          <p:cNvSpPr/>
          <p:nvPr/>
        </p:nvSpPr>
        <p:spPr bwMode="auto">
          <a:xfrm>
            <a:off x="2127142" y="1752600"/>
            <a:ext cx="838200" cy="800100"/>
          </a:xfrm>
          <a:prstGeom prst="down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sp>
        <p:nvSpPr>
          <p:cNvPr id="6" name="Down Arrow 5"/>
          <p:cNvSpPr/>
          <p:nvPr/>
        </p:nvSpPr>
        <p:spPr bwMode="auto">
          <a:xfrm>
            <a:off x="2127142" y="3402524"/>
            <a:ext cx="838200" cy="800100"/>
          </a:xfrm>
          <a:prstGeom prst="down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sp>
        <p:nvSpPr>
          <p:cNvPr id="7" name="Rounded Rectangle 6"/>
          <p:cNvSpPr/>
          <p:nvPr/>
        </p:nvSpPr>
        <p:spPr bwMode="auto">
          <a:xfrm>
            <a:off x="984142" y="914400"/>
            <a:ext cx="3124200" cy="8382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Beverage</a:t>
            </a:r>
          </a:p>
        </p:txBody>
      </p:sp>
      <p:sp>
        <p:nvSpPr>
          <p:cNvPr id="8" name="Rounded Rectangle 7"/>
          <p:cNvSpPr/>
          <p:nvPr/>
        </p:nvSpPr>
        <p:spPr bwMode="auto">
          <a:xfrm>
            <a:off x="984142" y="2552700"/>
            <a:ext cx="3124200" cy="8382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Coffee : Beverage</a:t>
            </a:r>
          </a:p>
        </p:txBody>
      </p:sp>
      <p:sp>
        <p:nvSpPr>
          <p:cNvPr id="9" name="Rounded Rectangle 8"/>
          <p:cNvSpPr/>
          <p:nvPr/>
        </p:nvSpPr>
        <p:spPr bwMode="auto">
          <a:xfrm>
            <a:off x="984142" y="4191000"/>
            <a:ext cx="3124200" cy="8382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Espresso : Coffee</a:t>
            </a:r>
          </a:p>
        </p:txBody>
      </p:sp>
      <p:sp>
        <p:nvSpPr>
          <p:cNvPr id="10" name="TextBox 25"/>
          <p:cNvSpPr txBox="1"/>
          <p:nvPr/>
        </p:nvSpPr>
        <p:spPr>
          <a:xfrm>
            <a:off x="6477000" y="914400"/>
            <a:ext cx="2514600" cy="40011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latin typeface="Segoe UI" panose="020B0502040204020203" pitchFamily="34" charset="0"/>
                <a:cs typeface="Segoe UI" panose="020B0502040204020203" pitchFamily="34" charset="0"/>
              </a:rPr>
              <a:t>More generalized</a:t>
            </a:r>
          </a:p>
        </p:txBody>
      </p:sp>
      <p:sp>
        <p:nvSpPr>
          <p:cNvPr id="11" name="TextBox 26"/>
          <p:cNvSpPr txBox="1"/>
          <p:nvPr/>
        </p:nvSpPr>
        <p:spPr>
          <a:xfrm>
            <a:off x="6482166" y="4659868"/>
            <a:ext cx="2514600" cy="40011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latin typeface="Segoe UI" panose="020B0502040204020203" pitchFamily="34" charset="0"/>
                <a:cs typeface="Segoe UI" panose="020B0502040204020203" pitchFamily="34" charset="0"/>
              </a:rPr>
              <a:t>More specialized</a:t>
            </a:r>
          </a:p>
        </p:txBody>
      </p:sp>
      <p:sp>
        <p:nvSpPr>
          <p:cNvPr id="12" name="TextBox 27"/>
          <p:cNvSpPr txBox="1"/>
          <p:nvPr/>
        </p:nvSpPr>
        <p:spPr>
          <a:xfrm>
            <a:off x="2965342" y="1967984"/>
            <a:ext cx="2057400" cy="40011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latin typeface="Segoe UI" panose="020B0502040204020203" pitchFamily="34" charset="0"/>
                <a:cs typeface="Segoe UI" panose="020B0502040204020203" pitchFamily="34" charset="0"/>
              </a:rPr>
              <a:t>inherits</a:t>
            </a:r>
          </a:p>
        </p:txBody>
      </p:sp>
      <p:sp>
        <p:nvSpPr>
          <p:cNvPr id="13" name="TextBox 28"/>
          <p:cNvSpPr txBox="1"/>
          <p:nvPr/>
        </p:nvSpPr>
        <p:spPr>
          <a:xfrm>
            <a:off x="2965342" y="3617908"/>
            <a:ext cx="2057400"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inherits</a:t>
            </a:r>
          </a:p>
        </p:txBody>
      </p:sp>
      <p:sp>
        <p:nvSpPr>
          <p:cNvPr id="14" name="TextBox 1"/>
          <p:cNvSpPr txBox="1"/>
          <p:nvPr/>
        </p:nvSpPr>
        <p:spPr>
          <a:xfrm>
            <a:off x="304800" y="5181600"/>
            <a:ext cx="8534400" cy="1323439"/>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latin typeface="Segoe UI" panose="020B0502040204020203" pitchFamily="34" charset="0"/>
                <a:cs typeface="Segoe UI" panose="020B0502040204020203" pitchFamily="34" charset="0"/>
              </a:rPr>
              <a:t>The diagram shows a class hierarchy where a class named </a:t>
            </a:r>
            <a:r>
              <a:rPr lang="en-GB" sz="2000" dirty="0">
                <a:latin typeface="Segoe UI" panose="020B0502040204020203" pitchFamily="34" charset="0"/>
                <a:cs typeface="Segoe UI" panose="020B0502040204020203" pitchFamily="34" charset="0"/>
              </a:rPr>
              <a:t>Espresso</a:t>
            </a:r>
            <a:r>
              <a:rPr lang="en-GB" sz="2000" b="0" dirty="0">
                <a:latin typeface="Segoe UI" panose="020B0502040204020203" pitchFamily="34" charset="0"/>
                <a:cs typeface="Segoe UI" panose="020B0502040204020203" pitchFamily="34" charset="0"/>
              </a:rPr>
              <a:t> inherits from a class named </a:t>
            </a:r>
            <a:r>
              <a:rPr lang="en-GB" sz="2000" dirty="0">
                <a:latin typeface="Segoe UI" panose="020B0502040204020203" pitchFamily="34" charset="0"/>
                <a:cs typeface="Segoe UI" panose="020B0502040204020203" pitchFamily="34" charset="0"/>
              </a:rPr>
              <a:t>Coffee</a:t>
            </a:r>
            <a:r>
              <a:rPr lang="en-GB" sz="2000" b="0" dirty="0">
                <a:latin typeface="Segoe UI" panose="020B0502040204020203" pitchFamily="34" charset="0"/>
                <a:cs typeface="Segoe UI" panose="020B0502040204020203" pitchFamily="34" charset="0"/>
              </a:rPr>
              <a:t>, which in turn inherits from a class named </a:t>
            </a:r>
            <a:r>
              <a:rPr lang="en-GB" sz="2000" dirty="0">
                <a:latin typeface="Segoe UI" panose="020B0502040204020203" pitchFamily="34" charset="0"/>
                <a:cs typeface="Segoe UI" panose="020B0502040204020203" pitchFamily="34" charset="0"/>
              </a:rPr>
              <a:t>Beverage</a:t>
            </a:r>
            <a:r>
              <a:rPr lang="en-GB" sz="2000" b="0" dirty="0">
                <a:latin typeface="Segoe UI" panose="020B0502040204020203" pitchFamily="34" charset="0"/>
                <a:cs typeface="Segoe UI" panose="020B0502040204020203" pitchFamily="34" charset="0"/>
              </a:rPr>
              <a:t>. The inherited classes are increasingly specialized instances of the base class.</a:t>
            </a:r>
          </a:p>
        </p:txBody>
      </p:sp>
    </p:spTree>
    <p:extLst>
      <p:ext uri="{BB962C8B-B14F-4D97-AF65-F5344CB8AC3E}">
        <p14:creationId xmlns:p14="http://schemas.microsoft.com/office/powerpoint/2010/main" val="1231482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Base Classes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the </a:t>
            </a:r>
            <a:r>
              <a:rPr lang="en-US" b="1" dirty="0"/>
              <a:t>abstract</a:t>
            </a:r>
            <a:r>
              <a:rPr lang="en-US" dirty="0"/>
              <a:t> keyword to create a base class that cannot be instantiated</a:t>
            </a:r>
          </a:p>
          <a:p>
            <a:endParaRPr lang="en-US" dirty="0"/>
          </a:p>
          <a:p>
            <a:pPr lvl="1"/>
            <a:endParaRPr lang="en-US" dirty="0"/>
          </a:p>
          <a:p>
            <a:pPr lvl="1"/>
            <a:r>
              <a:rPr lang="en-US" dirty="0"/>
              <a:t>Create a class that derives from the abstract class</a:t>
            </a:r>
          </a:p>
          <a:p>
            <a:pPr lvl="1"/>
            <a:r>
              <a:rPr lang="en-US" dirty="0"/>
              <a:t>Implement any abstract members</a:t>
            </a:r>
          </a:p>
          <a:p>
            <a:r>
              <a:rPr lang="en-US" dirty="0"/>
              <a:t>Use the </a:t>
            </a:r>
            <a:r>
              <a:rPr lang="en-US" b="1" dirty="0"/>
              <a:t>sealed</a:t>
            </a:r>
            <a:r>
              <a:rPr lang="en-US" dirty="0"/>
              <a:t> keyword to create a class that cannot be inherited</a:t>
            </a:r>
          </a:p>
          <a:p>
            <a:pPr lvl="1"/>
            <a:endParaRPr lang="en-US" dirty="0"/>
          </a:p>
        </p:txBody>
      </p:sp>
      <p:sp>
        <p:nvSpPr>
          <p:cNvPr id="5" name="TextBox 3"/>
          <p:cNvSpPr txBox="1"/>
          <p:nvPr/>
        </p:nvSpPr>
        <p:spPr>
          <a:xfrm>
            <a:off x="675249" y="2114490"/>
            <a:ext cx="7793502"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public abstract class Beverage</a:t>
            </a:r>
          </a:p>
        </p:txBody>
      </p:sp>
      <p:sp>
        <p:nvSpPr>
          <p:cNvPr id="6" name="TextBox 4"/>
          <p:cNvSpPr txBox="1"/>
          <p:nvPr/>
        </p:nvSpPr>
        <p:spPr>
          <a:xfrm>
            <a:off x="675249" y="4876800"/>
            <a:ext cx="7793502"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public sealed class Tea : Beverage</a:t>
            </a:r>
          </a:p>
        </p:txBody>
      </p:sp>
    </p:spTree>
    <p:extLst>
      <p:ext uri="{BB962C8B-B14F-4D97-AF65-F5344CB8AC3E}">
        <p14:creationId xmlns:p14="http://schemas.microsoft.com/office/powerpoint/2010/main" val="3070226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7511d405-64c5-4531-be4e-2e18c44e8c7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Base Class Members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the </a:t>
            </a:r>
            <a:r>
              <a:rPr lang="en-US" b="1" dirty="0"/>
              <a:t>virtual</a:t>
            </a:r>
            <a:r>
              <a:rPr lang="en-US" dirty="0"/>
              <a:t> keyword to create members that you can override in derived classes</a:t>
            </a:r>
          </a:p>
          <a:p>
            <a:endParaRPr lang="en-US" dirty="0"/>
          </a:p>
          <a:p>
            <a:endParaRPr lang="en-US" dirty="0"/>
          </a:p>
          <a:p>
            <a:r>
              <a:rPr lang="en-US" dirty="0"/>
              <a:t>Use the </a:t>
            </a:r>
            <a:r>
              <a:rPr lang="en-US" b="1" dirty="0"/>
              <a:t>protected</a:t>
            </a:r>
            <a:r>
              <a:rPr lang="en-US" dirty="0"/>
              <a:t> access modifier to make members available to derived types</a:t>
            </a:r>
          </a:p>
          <a:p>
            <a:endParaRPr lang="en-US" dirty="0"/>
          </a:p>
        </p:txBody>
      </p:sp>
      <p:sp>
        <p:nvSpPr>
          <p:cNvPr id="5" name="TextBox 3"/>
          <p:cNvSpPr txBox="1"/>
          <p:nvPr/>
        </p:nvSpPr>
        <p:spPr>
          <a:xfrm>
            <a:off x="675249" y="2118996"/>
            <a:ext cx="7793502"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public virtual </a:t>
            </a:r>
            <a:r>
              <a:rPr lang="en-GB" sz="2000" b="0" dirty="0" err="1">
                <a:latin typeface="Lucida Sans Unicode" pitchFamily="34" charset="0"/>
                <a:cs typeface="Lucida Sans Unicode" pitchFamily="34" charset="0"/>
              </a:rPr>
              <a:t>int</a:t>
            </a:r>
            <a:r>
              <a:rPr lang="en-GB" sz="2000" b="0" dirty="0">
                <a:latin typeface="Lucida Sans Unicode" pitchFamily="34" charset="0"/>
                <a:cs typeface="Lucida Sans Unicode" pitchFamily="34" charset="0"/>
              </a:rPr>
              <a:t> </a:t>
            </a:r>
            <a:r>
              <a:rPr lang="en-GB" sz="2000" b="0" dirty="0" err="1">
                <a:latin typeface="Lucida Sans Unicode" pitchFamily="34" charset="0"/>
                <a:cs typeface="Lucida Sans Unicode" pitchFamily="34" charset="0"/>
              </a:rPr>
              <a:t>GetServingTemperature</a:t>
            </a:r>
            <a:r>
              <a:rPr lang="en-GB" sz="2000" b="0" dirty="0">
                <a:latin typeface="Lucida Sans Unicode" pitchFamily="34" charset="0"/>
                <a:cs typeface="Lucida Sans Unicode" pitchFamily="34" charset="0"/>
              </a:rPr>
              <a:t>()</a:t>
            </a:r>
          </a:p>
        </p:txBody>
      </p:sp>
      <p:sp>
        <p:nvSpPr>
          <p:cNvPr id="6" name="TextBox 4"/>
          <p:cNvSpPr txBox="1"/>
          <p:nvPr/>
        </p:nvSpPr>
        <p:spPr>
          <a:xfrm>
            <a:off x="675249" y="4068665"/>
            <a:ext cx="7793502"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protected </a:t>
            </a:r>
            <a:r>
              <a:rPr lang="en-GB" sz="2000" b="0" dirty="0" err="1">
                <a:latin typeface="Lucida Sans Unicode" pitchFamily="34" charset="0"/>
                <a:cs typeface="Lucida Sans Unicode" pitchFamily="34" charset="0"/>
              </a:rPr>
              <a:t>int</a:t>
            </a:r>
            <a:r>
              <a:rPr lang="en-GB" sz="2000" b="0" dirty="0">
                <a:latin typeface="Lucida Sans Unicode" pitchFamily="34" charset="0"/>
                <a:cs typeface="Lucida Sans Unicode" pitchFamily="34" charset="0"/>
              </a:rPr>
              <a:t> </a:t>
            </a:r>
            <a:r>
              <a:rPr lang="en-GB" sz="2000" b="0" dirty="0" err="1">
                <a:latin typeface="Lucida Sans Unicode" pitchFamily="34" charset="0"/>
                <a:cs typeface="Lucida Sans Unicode" pitchFamily="34" charset="0"/>
              </a:rPr>
              <a:t>servingTemperature</a:t>
            </a:r>
            <a:r>
              <a:rPr lang="en-GB" sz="20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308015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90378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Inheriting from a Base Class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To inherit from a base class, add the name of the base class to the class declaration</a:t>
            </a:r>
          </a:p>
          <a:p>
            <a:endParaRPr lang="en-US" dirty="0"/>
          </a:p>
          <a:p>
            <a:r>
              <a:rPr lang="en-US" dirty="0"/>
              <a:t>To override virtual base class members, use the </a:t>
            </a:r>
            <a:r>
              <a:rPr lang="en-US" b="1" dirty="0"/>
              <a:t>override</a:t>
            </a:r>
            <a:r>
              <a:rPr lang="en-US" dirty="0"/>
              <a:t> keyword</a:t>
            </a:r>
          </a:p>
          <a:p>
            <a:endParaRPr lang="en-US" dirty="0"/>
          </a:p>
          <a:p>
            <a:r>
              <a:rPr lang="en-US" dirty="0"/>
              <a:t>To prevent classes further down the class hierarchy from overriding your override methods, use the </a:t>
            </a:r>
            <a:r>
              <a:rPr lang="en-US" b="1" dirty="0"/>
              <a:t>sealed</a:t>
            </a:r>
            <a:r>
              <a:rPr lang="en-US" dirty="0"/>
              <a:t> keyword</a:t>
            </a:r>
          </a:p>
        </p:txBody>
      </p:sp>
      <p:sp>
        <p:nvSpPr>
          <p:cNvPr id="5" name="TextBox 3"/>
          <p:cNvSpPr txBox="1"/>
          <p:nvPr/>
        </p:nvSpPr>
        <p:spPr>
          <a:xfrm>
            <a:off x="675249" y="1992868"/>
            <a:ext cx="7793502"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public class Coffee : Beverage</a:t>
            </a:r>
          </a:p>
        </p:txBody>
      </p:sp>
      <p:sp>
        <p:nvSpPr>
          <p:cNvPr id="6" name="TextBox 4"/>
          <p:cNvSpPr txBox="1"/>
          <p:nvPr/>
        </p:nvSpPr>
        <p:spPr>
          <a:xfrm>
            <a:off x="685800" y="3429000"/>
            <a:ext cx="7793502"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public override </a:t>
            </a:r>
            <a:r>
              <a:rPr lang="en-GB" sz="2000" b="0" dirty="0" err="1">
                <a:latin typeface="Lucida Sans Unicode" pitchFamily="34" charset="0"/>
                <a:cs typeface="Lucida Sans Unicode" pitchFamily="34" charset="0"/>
              </a:rPr>
              <a:t>int</a:t>
            </a:r>
            <a:r>
              <a:rPr lang="en-GB" sz="2000" b="0" dirty="0">
                <a:latin typeface="Lucida Sans Unicode" pitchFamily="34" charset="0"/>
                <a:cs typeface="Lucida Sans Unicode" pitchFamily="34" charset="0"/>
              </a:rPr>
              <a:t> </a:t>
            </a:r>
            <a:r>
              <a:rPr lang="en-GB" sz="2000" b="0" dirty="0" err="1">
                <a:latin typeface="Lucida Sans Unicode" pitchFamily="34" charset="0"/>
                <a:cs typeface="Lucida Sans Unicode" pitchFamily="34" charset="0"/>
              </a:rPr>
              <a:t>GetServingTemperature</a:t>
            </a:r>
            <a:r>
              <a:rPr lang="en-GB" sz="2000" b="0" dirty="0">
                <a:latin typeface="Lucida Sans Unicode" pitchFamily="34" charset="0"/>
                <a:cs typeface="Lucida Sans Unicode" pitchFamily="34" charset="0"/>
              </a:rPr>
              <a:t>()</a:t>
            </a:r>
          </a:p>
        </p:txBody>
      </p:sp>
      <p:sp>
        <p:nvSpPr>
          <p:cNvPr id="7" name="TextBox 5"/>
          <p:cNvSpPr txBox="1"/>
          <p:nvPr/>
        </p:nvSpPr>
        <p:spPr>
          <a:xfrm>
            <a:off x="685800" y="5269468"/>
            <a:ext cx="7793502"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sealed public override </a:t>
            </a:r>
            <a:r>
              <a:rPr lang="en-GB" sz="2000" b="0" dirty="0" err="1">
                <a:latin typeface="Lucida Sans Unicode" pitchFamily="34" charset="0"/>
                <a:cs typeface="Lucida Sans Unicode" pitchFamily="34" charset="0"/>
              </a:rPr>
              <a:t>int</a:t>
            </a:r>
            <a:r>
              <a:rPr lang="en-GB" sz="2000" b="0" dirty="0">
                <a:latin typeface="Lucida Sans Unicode" pitchFamily="34" charset="0"/>
                <a:cs typeface="Lucida Sans Unicode" pitchFamily="34" charset="0"/>
              </a:rPr>
              <a:t> </a:t>
            </a:r>
            <a:r>
              <a:rPr lang="en-GB" sz="2000" b="0" dirty="0" err="1">
                <a:latin typeface="Lucida Sans Unicode" pitchFamily="34" charset="0"/>
                <a:cs typeface="Lucida Sans Unicode" pitchFamily="34" charset="0"/>
              </a:rPr>
              <a:t>GetServingTemperature</a:t>
            </a:r>
            <a:r>
              <a:rPr lang="en-GB" sz="20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3097191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97c46e9c-ffaf-40a6-8edb-047bba1e3eb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Calling Base Class Constructors and Members</a:t>
            </a:r>
          </a:p>
        </p:txBody>
      </p:sp>
      <p:sp>
        <p:nvSpPr>
          <p:cNvPr id="4" name="Content Placeholder 2"/>
          <p:cNvSpPr>
            <a:spLocks noGrp="1"/>
          </p:cNvSpPr>
          <p:nvPr/>
        </p:nvSpPr>
        <p:spPr bwMode="auto">
          <a:xfrm>
            <a:off x="458788" y="914400"/>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To call a base class constructor from a derived class, add the base constructor to your constructor declaration</a:t>
            </a:r>
          </a:p>
          <a:p>
            <a:endParaRPr lang="en-US" dirty="0"/>
          </a:p>
          <a:p>
            <a:endParaRPr lang="en-US" dirty="0"/>
          </a:p>
          <a:p>
            <a:pPr lvl="1"/>
            <a:r>
              <a:rPr lang="en-US" dirty="0"/>
              <a:t>Pass parameter names to the base constructor as arguments</a:t>
            </a:r>
          </a:p>
          <a:p>
            <a:pPr lvl="1"/>
            <a:r>
              <a:rPr lang="en-US" dirty="0"/>
              <a:t>Do not use the base keyword within the constructor body</a:t>
            </a:r>
          </a:p>
          <a:p>
            <a:r>
              <a:rPr lang="en-US" dirty="0"/>
              <a:t>To call base class methods from a derived class, use the base keyword like an instance variable</a:t>
            </a:r>
          </a:p>
          <a:p>
            <a:endParaRPr lang="en-US" dirty="0"/>
          </a:p>
        </p:txBody>
      </p:sp>
      <p:sp>
        <p:nvSpPr>
          <p:cNvPr id="5" name="TextBox 3"/>
          <p:cNvSpPr txBox="1"/>
          <p:nvPr/>
        </p:nvSpPr>
        <p:spPr>
          <a:xfrm>
            <a:off x="685800" y="2343390"/>
            <a:ext cx="7793502" cy="70788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public Coffee(string name, bool </a:t>
            </a:r>
            <a:r>
              <a:rPr lang="en-GB" sz="2000" b="0" dirty="0" err="1">
                <a:latin typeface="Lucida Sans Unicode" pitchFamily="34" charset="0"/>
                <a:cs typeface="Lucida Sans Unicode" pitchFamily="34" charset="0"/>
              </a:rPr>
              <a:t>isFairTrade</a:t>
            </a:r>
            <a:r>
              <a:rPr lang="en-GB" sz="2000" b="0" dirty="0">
                <a:latin typeface="Lucida Sans Unicode" pitchFamily="34" charset="0"/>
                <a:cs typeface="Lucida Sans Unicode" pitchFamily="34" charset="0"/>
              </a:rPr>
              <a:t>, </a:t>
            </a:r>
            <a:r>
              <a:rPr lang="en-GB" sz="2000" b="0" dirty="0" err="1">
                <a:latin typeface="Lucida Sans Unicode" pitchFamily="34" charset="0"/>
                <a:cs typeface="Lucida Sans Unicode" pitchFamily="34" charset="0"/>
              </a:rPr>
              <a:t>int</a:t>
            </a:r>
            <a:r>
              <a:rPr lang="en-GB" sz="2000" b="0" dirty="0">
                <a:latin typeface="Lucida Sans Unicode" pitchFamily="34" charset="0"/>
                <a:cs typeface="Lucida Sans Unicode" pitchFamily="34" charset="0"/>
              </a:rPr>
              <a:t> temp)</a:t>
            </a:r>
          </a:p>
          <a:p>
            <a:r>
              <a:rPr lang="en-GB" sz="2000" b="0" dirty="0">
                <a:latin typeface="Lucida Sans Unicode" pitchFamily="34" charset="0"/>
                <a:cs typeface="Lucida Sans Unicode" pitchFamily="34" charset="0"/>
              </a:rPr>
              <a:t>   : base(name, </a:t>
            </a:r>
            <a:r>
              <a:rPr lang="en-GB" sz="2000" b="0" dirty="0" err="1">
                <a:latin typeface="Lucida Sans Unicode" pitchFamily="34" charset="0"/>
                <a:cs typeface="Lucida Sans Unicode" pitchFamily="34" charset="0"/>
              </a:rPr>
              <a:t>isFairTrade</a:t>
            </a:r>
            <a:r>
              <a:rPr lang="en-GB" sz="2000" b="0" dirty="0">
                <a:latin typeface="Lucida Sans Unicode" pitchFamily="34" charset="0"/>
                <a:cs typeface="Lucida Sans Unicode" pitchFamily="34" charset="0"/>
              </a:rPr>
              <a:t>, </a:t>
            </a:r>
            <a:r>
              <a:rPr lang="en-GB" sz="2000" b="0" dirty="0" err="1">
                <a:latin typeface="Lucida Sans Unicode" pitchFamily="34" charset="0"/>
                <a:cs typeface="Lucida Sans Unicode" pitchFamily="34" charset="0"/>
              </a:rPr>
              <a:t>servingTemp</a:t>
            </a:r>
            <a:r>
              <a:rPr lang="en-GB" sz="2000" b="0" dirty="0">
                <a:latin typeface="Lucida Sans Unicode" pitchFamily="34" charset="0"/>
                <a:cs typeface="Lucida Sans Unicode" pitchFamily="34" charset="0"/>
              </a:rPr>
              <a:t>)              </a:t>
            </a:r>
          </a:p>
        </p:txBody>
      </p:sp>
      <p:sp>
        <p:nvSpPr>
          <p:cNvPr id="6" name="TextBox 4"/>
          <p:cNvSpPr txBox="1"/>
          <p:nvPr/>
        </p:nvSpPr>
        <p:spPr>
          <a:xfrm>
            <a:off x="683652" y="5895846"/>
            <a:ext cx="7793502"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err="1">
                <a:latin typeface="Lucida Sans Unicode" pitchFamily="34" charset="0"/>
                <a:cs typeface="Lucida Sans Unicode" pitchFamily="34" charset="0"/>
              </a:rPr>
              <a:t>base.GetServingTemperature</a:t>
            </a:r>
            <a:r>
              <a:rPr lang="en-GB" sz="20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2377079787"/>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22</TotalTime>
  <Words>2707</Words>
  <Application>Microsoft Office PowerPoint</Application>
  <PresentationFormat>On-screen Show (4:3)</PresentationFormat>
  <Paragraphs>260</Paragraphs>
  <Slides>22</Slides>
  <Notes>22</Notes>
  <HiddenSlides>3</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Wingdings</vt:lpstr>
      <vt:lpstr>Arial</vt:lpstr>
      <vt:lpstr>Calibri</vt:lpstr>
      <vt:lpstr>Segoe UI</vt:lpstr>
      <vt:lpstr>Verdana</vt:lpstr>
      <vt:lpstr>Lucida Sans Unicode</vt:lpstr>
      <vt:lpstr>Symbol</vt:lpstr>
      <vt:lpstr>Times New Roman</vt:lpstr>
      <vt:lpstr>NG_MOC_Core_ModuleNew2</vt:lpstr>
      <vt:lpstr>Module 5</vt:lpstr>
      <vt:lpstr>Module Overview</vt:lpstr>
      <vt:lpstr>Lesson 1: Creating Class Hierarchies</vt:lpstr>
      <vt:lpstr>What Is Inheritance?</vt:lpstr>
      <vt:lpstr>Creating Base Classes</vt:lpstr>
      <vt:lpstr>Creating Base Class Members</vt:lpstr>
      <vt:lpstr>PowerPoint Presentation</vt:lpstr>
      <vt:lpstr>Inheriting from a Base Class</vt:lpstr>
      <vt:lpstr>Calling Base Class Constructors and Members</vt:lpstr>
      <vt:lpstr>Demonstration: Calling Base Class Constructors</vt:lpstr>
      <vt:lpstr>Lesson 2: Extending .NET Framework Classes</vt:lpstr>
      <vt:lpstr>Inheriting from .NET Framework Classes</vt:lpstr>
      <vt:lpstr>Creating Custom Exceptions</vt:lpstr>
      <vt:lpstr>Throwing and Catching Custom Exceptions</vt:lpstr>
      <vt:lpstr>Inheriting from Generic Types</vt:lpstr>
      <vt:lpstr>Creating Extension Methods</vt:lpstr>
      <vt:lpstr>Demonstration: Refactoring Common Functionality into the User Class Lab</vt:lpstr>
      <vt:lpstr>Lab: Refactoring Common Functionality into the User Class</vt:lpstr>
      <vt:lpstr>PowerPoint Presentation</vt:lpstr>
      <vt:lpstr>Lab Scenario</vt:lpstr>
      <vt:lpstr>Module Review and Takeaways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dc:title>
  <dc:creator>Manasa</dc:creator>
  <cp:lastModifiedBy>keerthi madirala</cp:lastModifiedBy>
  <cp:revision>7</cp:revision>
  <dcterms:created xsi:type="dcterms:W3CDTF">2018-06-29T10:33:06Z</dcterms:created>
  <dcterms:modified xsi:type="dcterms:W3CDTF">2018-06-29T12:50:57Z</dcterms:modified>
</cp:coreProperties>
</file>