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0" r:id="rId27"/>
    <p:sldId id="281" r:id="rId28"/>
    <p:sldId id="283" r:id="rId29"/>
    <p:sldId id="284" r:id="rId30"/>
  </p:sldIdLst>
  <p:sldSz cx="9144000" cy="6858000" type="screen4x3"/>
  <p:notesSz cx="6858000" cy="9144000"/>
  <p:embeddedFontLst>
    <p:embeddedFont>
      <p:font typeface="Verdana" panose="020B0604030504040204" pitchFamily="34" charset="0"/>
      <p:regular r:id="rId32"/>
      <p:bold r:id="rId33"/>
      <p:italic r:id="rId34"/>
      <p:boldItalic r:id="rId35"/>
    </p:embeddedFont>
    <p:embeddedFont>
      <p:font typeface="Calibri" panose="020F0502020204030204" pitchFamily="34" charset="0"/>
      <p:regular r:id="rId36"/>
      <p:bold r:id="rId37"/>
      <p:italic r:id="rId38"/>
      <p:boldItalic r:id="rId39"/>
    </p:embeddedFont>
    <p:embeddedFont>
      <p:font typeface="Segoe UI" panose="020B0502040204020203" pitchFamily="34" charset="0"/>
      <p:regular r:id="rId40"/>
      <p:bold r:id="rId41"/>
      <p:italic r:id="rId42"/>
      <p:boldItalic r:id="rId43"/>
    </p:embeddedFont>
    <p:embeddedFont>
      <p:font typeface="Lucida Sans Unicode" panose="020B0602030504020204" pitchFamily="34" charset="0"/>
      <p:regular r:id="rId44"/>
    </p:embeddedFont>
    <p:embeddedFont>
      <p:font typeface="Lucida Sans Typewriter" panose="020B0509030504030204" pitchFamily="49"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307" autoAdjust="0"/>
    <p:restoredTop sz="94660"/>
  </p:normalViewPr>
  <p:slideViewPr>
    <p:cSldViewPr>
      <p:cViewPr varScale="1">
        <p:scale>
          <a:sx n="117" d="100"/>
          <a:sy n="117" d="100"/>
        </p:scale>
        <p:origin x="-2334" y="-102"/>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2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7A109A-916C-4F38-AF1E-EDA138FCE19E}" type="datetimeFigureOut">
              <a:rPr lang="en-US" smtClean="0"/>
              <a:t>7/4/2018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F5F0AE-601C-4647-8DC8-9D90AE29031C}" type="slidenum">
              <a:rPr lang="en-US" smtClean="0"/>
              <a:t>‹#›</a:t>
            </a:fld>
            <a:endParaRPr lang="en-US"/>
          </a:p>
        </p:txBody>
      </p:sp>
    </p:spTree>
    <p:extLst>
      <p:ext uri="{BB962C8B-B14F-4D97-AF65-F5344CB8AC3E}">
        <p14:creationId xmlns:p14="http://schemas.microsoft.com/office/powerpoint/2010/main" val="3736767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MicrosoftLearning/20483-Programming-in-C-Sharp/tree/master/Allfiles"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github.com/MicrosoftLearning/20483-Programming-in-C-Sharp/tree/master/Instruction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6_DEMO.md"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6_DEMO.md"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6_LAB_MANUAL.md"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github.com/MicrosoftLearning/20483-Programming-in-C-Sharp/blob/master/Instructions/20483C_MOD06_LAK.md"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ka.ms/moc-20483c-m6-pg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6_DEMO.md"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course requires an Internet connection to download components from </a:t>
            </a:r>
            <a:r>
              <a:rPr lang="en-US" sz="1000" dirty="0" err="1">
                <a:latin typeface="Arial"/>
                <a:ea typeface="Calibri"/>
                <a:cs typeface="Segoe UI"/>
              </a:rPr>
              <a:t>NuGet</a:t>
            </a:r>
            <a:r>
              <a:rPr lang="en-US" sz="1000" dirty="0">
                <a:latin typeface="Arial"/>
                <a:ea typeface="Calibri"/>
                <a:cs typeface="Segoe UI"/>
              </a:rPr>
              <a:t> within Microsoft Visual Studio and the source files for labs and demos. If there is no Internet connection, modify the course to be delivered from a disconnected student device.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a:t>
            </a:r>
            <a:r>
              <a:rPr lang="en-US" sz="1000" b="1" dirty="0" err="1">
                <a:latin typeface="Arial"/>
                <a:ea typeface="Calibri"/>
                <a:cs typeface="Times New Roman"/>
              </a:rPr>
              <a:t>Allfiles</a:t>
            </a:r>
            <a:r>
              <a:rPr lang="en-US" sz="1000" dirty="0">
                <a:latin typeface="Arial"/>
                <a:ea typeface="Calibri"/>
                <a:cs typeface="Segoe UI"/>
              </a:rPr>
              <a:t> directory, which includes all the files required to run the labs and demos of this course can be cloned from GitHub: </a:t>
            </a:r>
            <a:r>
              <a:rPr lang="en-US" sz="1000" u="sng" dirty="0">
                <a:solidFill>
                  <a:srgbClr val="0000FF"/>
                </a:solidFill>
                <a:latin typeface="Arial"/>
                <a:ea typeface="Calibri"/>
                <a:cs typeface="Segoe UI"/>
                <a:hlinkClick r:id="rId3"/>
              </a:rPr>
              <a:t>https://github.com/MicrosoftLearning/20483-Programming-in-C-Sharp/tree/master/Allfiles</a:t>
            </a:r>
            <a:r>
              <a:rPr lang="en-US" sz="1000" dirty="0">
                <a:latin typeface="Arial"/>
                <a:ea typeface="Calibri"/>
                <a:cs typeface="Segoe UI"/>
              </a:rPr>
              <a:t>. The </a:t>
            </a:r>
            <a:r>
              <a:rPr lang="en-US" sz="1000" b="1" dirty="0">
                <a:latin typeface="Arial"/>
                <a:ea typeface="Calibri"/>
                <a:cs typeface="Times New Roman"/>
              </a:rPr>
              <a:t>Instructions</a:t>
            </a:r>
            <a:r>
              <a:rPr lang="en-US" sz="1000" dirty="0">
                <a:latin typeface="Arial"/>
                <a:ea typeface="Calibri"/>
                <a:cs typeface="Segoe UI"/>
              </a:rPr>
              <a:t> directory, which includes the step-by-step instructions for performing the labs and demos, can also be cloned from GitHub: </a:t>
            </a:r>
            <a:r>
              <a:rPr lang="en-US" sz="1000" u="sng" dirty="0">
                <a:solidFill>
                  <a:srgbClr val="0000FF"/>
                </a:solidFill>
                <a:latin typeface="Arial"/>
                <a:ea typeface="Calibri"/>
                <a:cs typeface="Segoe UI"/>
                <a:hlinkClick r:id="rId4"/>
              </a:rPr>
              <a:t>https://github.com/MicrosoftLearning/20483-Programming-in-C-Sharp/tree/master/Instructions</a:t>
            </a:r>
            <a:r>
              <a:rPr lang="en-US" sz="1000" dirty="0">
                <a:latin typeface="Arial"/>
                <a:ea typeface="Calibri"/>
                <a:cs typeface="Segoe UI"/>
              </a:rPr>
              <a:t>. The students should clone the repository to their computers before the first hands-on experience.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2F5F0AE-601C-4647-8DC8-9D90AE29031C}"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Tree>
    <p:extLst>
      <p:ext uri="{BB962C8B-B14F-4D97-AF65-F5344CB8AC3E}">
        <p14:creationId xmlns:p14="http://schemas.microsoft.com/office/powerpoint/2010/main" val="3949508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that .NET supports three serialization formats: binary, XML, JSON. Discuss the advantages and disadvantages of each format as detailed in the student notes.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2F5F0AE-601C-4647-8DC8-9D90AE29031C}"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Tree>
    <p:extLst>
      <p:ext uri="{BB962C8B-B14F-4D97-AF65-F5344CB8AC3E}">
        <p14:creationId xmlns:p14="http://schemas.microsoft.com/office/powerpoint/2010/main" val="3429473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a:t>
            </a:r>
            <a:r>
              <a:rPr lang="en-US" sz="1000">
                <a:latin typeface="Arial"/>
                <a:ea typeface="Calibri"/>
                <a:cs typeface="Segoe UI"/>
              </a:rPr>
              <a:t>he .NET Framework provides the </a:t>
            </a:r>
            <a:r>
              <a:rPr lang="en-US" sz="1000" b="1">
                <a:latin typeface="Arial"/>
                <a:ea typeface="Calibri"/>
                <a:cs typeface="Times New Roman"/>
              </a:rPr>
              <a:t>System</a:t>
            </a:r>
            <a:r>
              <a:rPr lang="en-US" sz="1000">
                <a:latin typeface="Arial"/>
                <a:ea typeface="Calibri"/>
                <a:cs typeface="Segoe UI"/>
              </a:rPr>
              <a:t> and </a:t>
            </a:r>
            <a:r>
              <a:rPr lang="en-US" sz="1000" b="1">
                <a:latin typeface="Arial"/>
                <a:ea typeface="Calibri"/>
                <a:cs typeface="Times New Roman"/>
              </a:rPr>
              <a:t>System.Runtime.Serialization</a:t>
            </a:r>
            <a:r>
              <a:rPr lang="en-US" sz="1000">
                <a:latin typeface="Arial"/>
                <a:ea typeface="Calibri"/>
                <a:cs typeface="Segoe UI"/>
              </a:rPr>
              <a:t> namespaces, which provide classes to enable serialization support.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Explain that to create your own serializable type, you need to do the following:</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Segoe UI"/>
              </a:rPr>
              <a:t>Define a default constructor.</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Segoe UI"/>
              </a:rPr>
              <a:t>Decorate the class with the </a:t>
            </a:r>
            <a:r>
              <a:rPr lang="en-US" sz="1000" b="1">
                <a:effectLst/>
                <a:latin typeface="Arial"/>
                <a:ea typeface="Times New Roman"/>
                <a:cs typeface="Times New Roman"/>
              </a:rPr>
              <a:t>Serializable</a:t>
            </a:r>
            <a:r>
              <a:rPr lang="en-US" sz="1000">
                <a:effectLst/>
                <a:latin typeface="Arial"/>
                <a:ea typeface="Times New Roman"/>
                <a:cs typeface="Segoe UI"/>
              </a:rPr>
              <a:t> attribute. </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Segoe UI"/>
              </a:rPr>
              <a:t>Implement the </a:t>
            </a:r>
            <a:r>
              <a:rPr lang="en-US" sz="1000" b="1">
                <a:effectLst/>
                <a:latin typeface="Arial"/>
                <a:ea typeface="Times New Roman"/>
                <a:cs typeface="Times New Roman"/>
              </a:rPr>
              <a:t>ISerializable</a:t>
            </a:r>
            <a:r>
              <a:rPr lang="en-US" sz="1000">
                <a:effectLst/>
                <a:latin typeface="Arial"/>
                <a:ea typeface="Times New Roman"/>
                <a:cs typeface="Segoe UI"/>
              </a:rPr>
              <a:t> interface.</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Segoe UI"/>
              </a:rPr>
              <a:t>Define a deserialization constructor.</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Times New Roman"/>
              </a:rPr>
              <a:t>Define the public members that you want to serialize. </a:t>
            </a:r>
          </a:p>
        </p:txBody>
      </p:sp>
      <p:sp>
        <p:nvSpPr>
          <p:cNvPr id="4" name="Slide Number Placeholder 3"/>
          <p:cNvSpPr>
            <a:spLocks noGrp="1"/>
          </p:cNvSpPr>
          <p:nvPr>
            <p:ph type="sldNum" sz="quarter" idx="10"/>
          </p:nvPr>
        </p:nvSpPr>
        <p:spPr/>
        <p:txBody>
          <a:bodyPr/>
          <a:lstStyle/>
          <a:p>
            <a:fld id="{92F5F0AE-601C-4647-8DC8-9D90AE29031C}"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Tree>
    <p:extLst>
      <p:ext uri="{BB962C8B-B14F-4D97-AF65-F5344CB8AC3E}">
        <p14:creationId xmlns:p14="http://schemas.microsoft.com/office/powerpoint/2010/main" val="2094554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To serialize your data to binary, you can use the </a:t>
            </a:r>
            <a:r>
              <a:rPr lang="en-US" sz="1000" b="1" dirty="0" err="1">
                <a:latin typeface="Arial"/>
                <a:ea typeface="Calibri"/>
                <a:cs typeface="Times New Roman"/>
              </a:rPr>
              <a:t>BinaryFormatter</a:t>
            </a:r>
            <a:r>
              <a:rPr lang="en-US" sz="1000" dirty="0">
                <a:latin typeface="Arial"/>
                <a:ea typeface="Calibri"/>
                <a:cs typeface="Times New Roman"/>
              </a:rPr>
              <a:t> class. The </a:t>
            </a:r>
            <a:r>
              <a:rPr lang="en-US" sz="1000" b="1" dirty="0" err="1">
                <a:latin typeface="Arial"/>
                <a:ea typeface="Calibri"/>
                <a:cs typeface="Times New Roman"/>
              </a:rPr>
              <a:t>BinaryFormatter</a:t>
            </a:r>
            <a:r>
              <a:rPr lang="en-US" sz="1000" dirty="0">
                <a:latin typeface="Arial"/>
                <a:ea typeface="Calibri"/>
                <a:cs typeface="Times New Roman"/>
              </a:rPr>
              <a:t> class implements the </a:t>
            </a:r>
            <a:r>
              <a:rPr lang="en-US" sz="1000" b="1" dirty="0" err="1">
                <a:latin typeface="Arial"/>
                <a:ea typeface="Calibri"/>
                <a:cs typeface="Times New Roman"/>
              </a:rPr>
              <a:t>IFormatter</a:t>
            </a:r>
            <a:r>
              <a:rPr lang="en-US" sz="1000" dirty="0">
                <a:latin typeface="Arial"/>
                <a:ea typeface="Calibri"/>
                <a:cs typeface="Times New Roman"/>
              </a:rPr>
              <a:t> interface.</a:t>
            </a:r>
          </a:p>
        </p:txBody>
      </p:sp>
      <p:sp>
        <p:nvSpPr>
          <p:cNvPr id="4" name="Slide Number Placeholder 3"/>
          <p:cNvSpPr>
            <a:spLocks noGrp="1"/>
          </p:cNvSpPr>
          <p:nvPr>
            <p:ph type="sldNum" sz="quarter" idx="10"/>
          </p:nvPr>
        </p:nvSpPr>
        <p:spPr/>
        <p:txBody>
          <a:bodyPr/>
          <a:lstStyle/>
          <a:p>
            <a:fld id="{92F5F0AE-601C-4647-8DC8-9D90AE29031C}"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Tree>
    <p:extLst>
      <p:ext uri="{BB962C8B-B14F-4D97-AF65-F5344CB8AC3E}">
        <p14:creationId xmlns:p14="http://schemas.microsoft.com/office/powerpoint/2010/main" val="982383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To serialize your data to XML, you can use the </a:t>
            </a:r>
            <a:r>
              <a:rPr lang="en-US" sz="1000" b="1">
                <a:latin typeface="Arial"/>
                <a:ea typeface="Calibri"/>
                <a:cs typeface="Times New Roman"/>
              </a:rPr>
              <a:t>SoapFormatter</a:t>
            </a:r>
            <a:r>
              <a:rPr lang="en-US" sz="1000">
                <a:latin typeface="Arial"/>
                <a:ea typeface="Calibri"/>
                <a:cs typeface="Times New Roman"/>
              </a:rPr>
              <a:t> class. The </a:t>
            </a:r>
            <a:r>
              <a:rPr lang="en-US" sz="1000" b="1">
                <a:latin typeface="Arial"/>
                <a:ea typeface="Calibri"/>
                <a:cs typeface="Times New Roman"/>
              </a:rPr>
              <a:t>SoapFormatter</a:t>
            </a:r>
            <a:r>
              <a:rPr lang="en-US" sz="1000">
                <a:latin typeface="Arial"/>
                <a:ea typeface="Calibri"/>
                <a:cs typeface="Times New Roman"/>
              </a:rPr>
              <a:t> class implements the </a:t>
            </a:r>
            <a:r>
              <a:rPr lang="en-US" sz="1000" b="1">
                <a:latin typeface="Arial"/>
                <a:ea typeface="Calibri"/>
                <a:cs typeface="Times New Roman"/>
              </a:rPr>
              <a:t>IFormatter</a:t>
            </a:r>
            <a:r>
              <a:rPr lang="en-US" sz="1000">
                <a:latin typeface="Arial"/>
                <a:ea typeface="Calibri"/>
                <a:cs typeface="Times New Roman"/>
              </a:rPr>
              <a:t> interface, so the usage pattern is the same as the </a:t>
            </a:r>
            <a:r>
              <a:rPr lang="en-US" sz="1000" b="1">
                <a:latin typeface="Arial"/>
                <a:ea typeface="Calibri"/>
                <a:cs typeface="Times New Roman"/>
              </a:rPr>
              <a:t>BinaryFormatter</a:t>
            </a:r>
            <a:r>
              <a:rPr lang="en-US" sz="1000">
                <a:latin typeface="Arial"/>
                <a:ea typeface="Calibri"/>
                <a:cs typeface="Times New Roman"/>
              </a:rPr>
              <a:t> class.</a:t>
            </a:r>
          </a:p>
        </p:txBody>
      </p:sp>
      <p:sp>
        <p:nvSpPr>
          <p:cNvPr id="4" name="Slide Number Placeholder 3"/>
          <p:cNvSpPr>
            <a:spLocks noGrp="1"/>
          </p:cNvSpPr>
          <p:nvPr>
            <p:ph type="sldNum" sz="quarter" idx="10"/>
          </p:nvPr>
        </p:nvSpPr>
        <p:spPr/>
        <p:txBody>
          <a:bodyPr/>
          <a:lstStyle/>
          <a:p>
            <a:fld id="{92F5F0AE-601C-4647-8DC8-9D90AE29031C}"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Tree>
    <p:extLst>
      <p:ext uri="{BB962C8B-B14F-4D97-AF65-F5344CB8AC3E}">
        <p14:creationId xmlns:p14="http://schemas.microsoft.com/office/powerpoint/2010/main" val="3231691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You can serialize your data to JSON by using the </a:t>
            </a:r>
            <a:r>
              <a:rPr lang="en-US" sz="1000" b="1">
                <a:latin typeface="Arial"/>
                <a:ea typeface="Calibri"/>
                <a:cs typeface="Times New Roman"/>
              </a:rPr>
              <a:t>DataContractJsonSerializer</a:t>
            </a:r>
            <a:r>
              <a:rPr lang="en-US" sz="1000">
                <a:latin typeface="Arial"/>
                <a:ea typeface="Calibri"/>
                <a:cs typeface="Segoe UI"/>
              </a:rPr>
              <a:t> class.</a:t>
            </a:r>
            <a:r>
              <a:rPr lang="en-US" sz="1000">
                <a:latin typeface="Arial"/>
                <a:ea typeface="Calibri"/>
                <a:cs typeface="Times New Roman"/>
              </a:rPr>
              <a:t> The </a:t>
            </a:r>
            <a:r>
              <a:rPr lang="en-US" sz="1000" b="1">
                <a:latin typeface="Arial"/>
                <a:ea typeface="Calibri"/>
                <a:cs typeface="Times New Roman"/>
              </a:rPr>
              <a:t>DataContractJsonSerializer</a:t>
            </a:r>
            <a:r>
              <a:rPr lang="en-US" sz="1000">
                <a:latin typeface="Arial"/>
                <a:ea typeface="Calibri"/>
                <a:cs typeface="Segoe UI"/>
              </a:rPr>
              <a:t> class is derived from the </a:t>
            </a:r>
            <a:r>
              <a:rPr lang="en-US" sz="1000" b="1">
                <a:latin typeface="Arial"/>
                <a:ea typeface="Calibri"/>
                <a:cs typeface="Times New Roman"/>
              </a:rPr>
              <a:t>XmlObjectSerializer</a:t>
            </a:r>
            <a:r>
              <a:rPr lang="en-US" sz="1000">
                <a:latin typeface="Arial"/>
                <a:ea typeface="Calibri"/>
                <a:cs typeface="Segoe UI"/>
              </a:rPr>
              <a:t> class, and not an implementation of the </a:t>
            </a:r>
            <a:r>
              <a:rPr lang="en-US" sz="1000" b="1">
                <a:latin typeface="Arial"/>
                <a:ea typeface="Calibri"/>
                <a:cs typeface="Times New Roman"/>
              </a:rPr>
              <a:t>IFormatter</a:t>
            </a:r>
            <a:r>
              <a:rPr lang="en-US" sz="1000">
                <a:latin typeface="Arial"/>
                <a:ea typeface="Calibri"/>
                <a:cs typeface="Segoe UI"/>
              </a:rPr>
              <a:t> interface. For that reason, its usage pattern is different to the </a:t>
            </a:r>
            <a:r>
              <a:rPr lang="en-US" sz="1000" b="1">
                <a:latin typeface="Arial"/>
                <a:ea typeface="Calibri"/>
                <a:cs typeface="Times New Roman"/>
              </a:rPr>
              <a:t>BinaryFormatter</a:t>
            </a:r>
            <a:r>
              <a:rPr lang="en-US" sz="1000">
                <a:latin typeface="Arial"/>
                <a:ea typeface="Calibri"/>
                <a:cs typeface="Segoe UI"/>
              </a:rPr>
              <a:t> and </a:t>
            </a:r>
            <a:r>
              <a:rPr lang="en-US" sz="1000" b="1">
                <a:latin typeface="Arial"/>
                <a:ea typeface="Calibri"/>
                <a:cs typeface="Times New Roman"/>
              </a:rPr>
              <a:t>SoapFormatter</a:t>
            </a:r>
            <a:r>
              <a:rPr lang="en-US" sz="1000">
                <a:latin typeface="Arial"/>
                <a:ea typeface="Calibri"/>
                <a:cs typeface="Segoe UI"/>
              </a:rPr>
              <a:t> classes.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2F5F0AE-601C-4647-8DC8-9D90AE29031C}"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Tree>
    <p:extLst>
      <p:ext uri="{BB962C8B-B14F-4D97-AF65-F5344CB8AC3E}">
        <p14:creationId xmlns:p14="http://schemas.microsoft.com/office/powerpoint/2010/main" val="3783712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You can serialize your data to JSON by using the </a:t>
            </a:r>
            <a:r>
              <a:rPr lang="en-US" sz="1000" b="1">
                <a:latin typeface="Arial"/>
                <a:ea typeface="Calibri"/>
                <a:cs typeface="Times New Roman"/>
              </a:rPr>
              <a:t>JsonConvert</a:t>
            </a:r>
            <a:r>
              <a:rPr lang="en-US" sz="1000">
                <a:latin typeface="Arial"/>
                <a:ea typeface="Calibri"/>
                <a:cs typeface="Segoe UI"/>
              </a:rPr>
              <a:t> class directly to a string, or </a:t>
            </a:r>
            <a:r>
              <a:rPr lang="en-US" sz="1000">
                <a:latin typeface="Arial"/>
                <a:ea typeface="Calibri"/>
                <a:cs typeface="Times New Roman"/>
              </a:rPr>
              <a:t>use the </a:t>
            </a:r>
            <a:r>
              <a:rPr lang="en-US" sz="1000" b="1">
                <a:latin typeface="Arial"/>
                <a:ea typeface="Calibri"/>
                <a:cs typeface="Times New Roman"/>
              </a:rPr>
              <a:t>JsonSerializer</a:t>
            </a:r>
            <a:r>
              <a:rPr lang="en-US" sz="1000">
                <a:latin typeface="Arial"/>
                <a:ea typeface="Calibri"/>
                <a:cs typeface="Times New Roman"/>
              </a:rPr>
              <a:t> in a similar fashion and serialize the built-in types to a stream.</a:t>
            </a:r>
          </a:p>
        </p:txBody>
      </p:sp>
      <p:sp>
        <p:nvSpPr>
          <p:cNvPr id="4" name="Slide Number Placeholder 3"/>
          <p:cNvSpPr>
            <a:spLocks noGrp="1"/>
          </p:cNvSpPr>
          <p:nvPr>
            <p:ph type="sldNum" sz="quarter" idx="10"/>
          </p:nvPr>
        </p:nvSpPr>
        <p:spPr/>
        <p:txBody>
          <a:bodyPr/>
          <a:lstStyle/>
          <a:p>
            <a:fld id="{92F5F0AE-601C-4647-8DC8-9D90AE29031C}"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Tree>
    <p:extLst>
      <p:ext uri="{BB962C8B-B14F-4D97-AF65-F5344CB8AC3E}">
        <p14:creationId xmlns:p14="http://schemas.microsoft.com/office/powerpoint/2010/main" val="3383732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a:t>
            </a:r>
            <a:r>
              <a:rPr lang="en-US" sz="1000" dirty="0">
                <a:latin typeface="Arial"/>
                <a:ea typeface="Calibri"/>
                <a:cs typeface="Segoe UI"/>
              </a:rPr>
              <a:t>he steps in the </a:t>
            </a:r>
            <a:r>
              <a:rPr lang="en-US" sz="1000" b="1" dirty="0">
                <a:latin typeface="Arial"/>
                <a:ea typeface="Calibri"/>
                <a:cs typeface="Times New Roman"/>
              </a:rPr>
              <a:t>Demonstration: </a:t>
            </a:r>
            <a:r>
              <a:rPr lang="en-US" sz="1000" b="1" dirty="0">
                <a:latin typeface="Arial"/>
                <a:ea typeface="Calibri"/>
                <a:cs typeface="Times New Roman"/>
              </a:rPr>
              <a:t>Serializing Objects as JSON using </a:t>
            </a:r>
            <a:r>
              <a:rPr lang="en-US" sz="1000" b="1" dirty="0" err="1" smtClean="0">
                <a:latin typeface="Arial"/>
                <a:ea typeface="Calibri"/>
                <a:cs typeface="Times New Roman"/>
              </a:rPr>
              <a:t>JSON.Net</a:t>
            </a:r>
            <a:r>
              <a:rPr lang="en-US" sz="1000" b="1" dirty="0" smtClean="0">
                <a:latin typeface="Arial"/>
                <a:ea typeface="Calibri"/>
                <a:cs typeface="Times New Roman"/>
              </a:rPr>
              <a:t> </a:t>
            </a:r>
            <a:r>
              <a:rPr lang="en-US" sz="1000" dirty="0" smtClean="0">
                <a:latin typeface="Arial"/>
                <a:ea typeface="Calibri"/>
                <a:cs typeface="Segoe UI"/>
              </a:rPr>
              <a:t>section </a:t>
            </a:r>
            <a:r>
              <a:rPr lang="en-US" sz="1000" dirty="0">
                <a:latin typeface="Arial"/>
                <a:ea typeface="Calibri"/>
                <a:cs typeface="Segoe UI"/>
              </a:rPr>
              <a:t>on the following page: </a:t>
            </a:r>
            <a:r>
              <a:rPr lang="en-US" sz="1000" u="sng" dirty="0">
                <a:solidFill>
                  <a:srgbClr val="0000FF"/>
                </a:solidFill>
                <a:latin typeface="Arial"/>
                <a:ea typeface="Calibri"/>
                <a:cs typeface="Segoe UI"/>
                <a:hlinkClick r:id="rId3"/>
              </a:rPr>
              <a:t>https://github.com/MicrosoftLearning/20483-Programming-in-C-Sharp/blob/master/Instructions/20483C_MOD06_DEMO.md</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2F5F0AE-601C-4647-8DC8-9D90AE29031C}"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Tree>
    <p:extLst>
      <p:ext uri="{BB962C8B-B14F-4D97-AF65-F5344CB8AC3E}">
        <p14:creationId xmlns:p14="http://schemas.microsoft.com/office/powerpoint/2010/main" val="463849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may want to serialize your data into a format such as csv, or </a:t>
            </a:r>
            <a:r>
              <a:rPr lang="en-US" sz="1000" dirty="0" err="1">
                <a:latin typeface="Arial"/>
                <a:ea typeface="Calibri"/>
                <a:cs typeface="Times New Roman"/>
              </a:rPr>
              <a:t>ini</a:t>
            </a:r>
            <a:r>
              <a:rPr lang="en-US" sz="1000" dirty="0">
                <a:latin typeface="Arial"/>
                <a:ea typeface="Calibri"/>
                <a:cs typeface="Times New Roman"/>
              </a:rPr>
              <a:t>.</a:t>
            </a:r>
            <a:r>
              <a:rPr lang="en-US" sz="1000" dirty="0">
                <a:latin typeface="Arial"/>
                <a:ea typeface="Times New Roman"/>
                <a:cs typeface="Times New Roman"/>
              </a:rPr>
              <a:t> Y</a:t>
            </a:r>
            <a:r>
              <a:rPr lang="en-US" sz="1000" dirty="0">
                <a:latin typeface="Arial"/>
                <a:ea typeface="Calibri"/>
                <a:cs typeface="Times New Roman"/>
              </a:rPr>
              <a:t>ou can create your own custom </a:t>
            </a:r>
            <a:r>
              <a:rPr lang="en-US" sz="1000" dirty="0" err="1">
                <a:latin typeface="Arial"/>
                <a:ea typeface="Calibri"/>
                <a:cs typeface="Times New Roman"/>
              </a:rPr>
              <a:t>serializer</a:t>
            </a:r>
            <a:r>
              <a:rPr lang="en-US" sz="1000" dirty="0">
                <a:latin typeface="Arial"/>
                <a:ea typeface="Calibri"/>
                <a:cs typeface="Times New Roman"/>
              </a:rPr>
              <a:t> by implementing the </a:t>
            </a:r>
            <a:r>
              <a:rPr lang="en-US" sz="1000" b="1" dirty="0" err="1">
                <a:latin typeface="Arial"/>
                <a:ea typeface="Calibri"/>
                <a:cs typeface="Times New Roman"/>
              </a:rPr>
              <a:t>IFormatter</a:t>
            </a:r>
            <a:r>
              <a:rPr lang="en-US" sz="1000" dirty="0">
                <a:latin typeface="Arial"/>
                <a:ea typeface="Calibri"/>
                <a:cs typeface="Segoe UI"/>
              </a:rPr>
              <a:t> interface in the </a:t>
            </a:r>
            <a:r>
              <a:rPr lang="en-US" sz="1000" b="1" dirty="0" err="1">
                <a:latin typeface="Arial"/>
                <a:ea typeface="Calibri"/>
                <a:cs typeface="Times New Roman"/>
              </a:rPr>
              <a:t>System.Runtime.Serialization</a:t>
            </a:r>
            <a:r>
              <a:rPr lang="en-US" sz="1000" dirty="0">
                <a:latin typeface="Arial"/>
                <a:ea typeface="Calibri"/>
                <a:cs typeface="Segoe UI"/>
              </a:rPr>
              <a:t> namespace.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To create your own formatter, you need to perform the following:</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Create a class that implements the </a:t>
            </a:r>
            <a:r>
              <a:rPr lang="en-US" sz="1000" b="1" dirty="0" err="1">
                <a:effectLst/>
                <a:latin typeface="Arial"/>
                <a:ea typeface="Times New Roman"/>
                <a:cs typeface="Times New Roman"/>
              </a:rPr>
              <a:t>IFormatter</a:t>
            </a:r>
            <a:r>
              <a:rPr lang="en-US" sz="1000" dirty="0">
                <a:effectLst/>
                <a:latin typeface="Arial"/>
                <a:ea typeface="Times New Roman"/>
                <a:cs typeface="Segoe UI"/>
              </a:rPr>
              <a:t> interface.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Create implementations for the </a:t>
            </a:r>
            <a:r>
              <a:rPr lang="en-US" sz="1000" b="1" dirty="0" err="1">
                <a:effectLst/>
                <a:latin typeface="Arial"/>
                <a:ea typeface="Times New Roman"/>
                <a:cs typeface="Times New Roman"/>
              </a:rPr>
              <a:t>SurrogateSelector</a:t>
            </a:r>
            <a:r>
              <a:rPr lang="en-US" sz="1000" dirty="0">
                <a:effectLst/>
                <a:latin typeface="Arial"/>
                <a:ea typeface="Times New Roman"/>
                <a:cs typeface="Segoe UI"/>
              </a:rPr>
              <a:t>, </a:t>
            </a:r>
            <a:r>
              <a:rPr lang="en-US" sz="1000" b="1" dirty="0">
                <a:effectLst/>
                <a:latin typeface="Arial"/>
                <a:ea typeface="Times New Roman"/>
                <a:cs typeface="Times New Roman"/>
              </a:rPr>
              <a:t>Binder</a:t>
            </a:r>
            <a:r>
              <a:rPr lang="en-US" sz="1000" dirty="0">
                <a:effectLst/>
                <a:latin typeface="Arial"/>
                <a:ea typeface="Times New Roman"/>
                <a:cs typeface="Segoe UI"/>
              </a:rPr>
              <a:t>, and </a:t>
            </a:r>
            <a:r>
              <a:rPr lang="en-US" sz="1000" b="1" dirty="0">
                <a:effectLst/>
                <a:latin typeface="Arial"/>
                <a:ea typeface="Times New Roman"/>
                <a:cs typeface="Times New Roman"/>
              </a:rPr>
              <a:t>Context</a:t>
            </a:r>
            <a:r>
              <a:rPr lang="en-US" sz="1000" dirty="0">
                <a:effectLst/>
                <a:latin typeface="Arial"/>
                <a:ea typeface="Times New Roman"/>
                <a:cs typeface="Segoe UI"/>
              </a:rPr>
              <a:t> properties.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Create implementations for the </a:t>
            </a:r>
            <a:r>
              <a:rPr lang="en-US" sz="1000" b="1" dirty="0" err="1">
                <a:effectLst/>
                <a:latin typeface="Arial"/>
                <a:ea typeface="Times New Roman"/>
                <a:cs typeface="Times New Roman"/>
              </a:rPr>
              <a:t>Deserialize</a:t>
            </a:r>
            <a:r>
              <a:rPr lang="en-US" sz="1000" dirty="0">
                <a:effectLst/>
                <a:latin typeface="Arial"/>
                <a:ea typeface="Times New Roman"/>
                <a:cs typeface="Segoe UI"/>
              </a:rPr>
              <a:t> and </a:t>
            </a:r>
            <a:r>
              <a:rPr lang="en-US" sz="1000" b="1" dirty="0">
                <a:effectLst/>
                <a:latin typeface="Arial"/>
                <a:ea typeface="Times New Roman"/>
                <a:cs typeface="Times New Roman"/>
              </a:rPr>
              <a:t>Serialize</a:t>
            </a:r>
            <a:r>
              <a:rPr lang="en-US" sz="1000" dirty="0">
                <a:effectLst/>
                <a:latin typeface="Arial"/>
                <a:ea typeface="Times New Roman"/>
                <a:cs typeface="Segoe UI"/>
              </a:rPr>
              <a:t> methods.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2F5F0AE-601C-4647-8DC8-9D90AE29031C}"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Tree>
    <p:extLst>
      <p:ext uri="{BB962C8B-B14F-4D97-AF65-F5344CB8AC3E}">
        <p14:creationId xmlns:p14="http://schemas.microsoft.com/office/powerpoint/2010/main" val="2233948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R</a:t>
            </a:r>
            <a:r>
              <a:rPr lang="en-US" sz="1000">
                <a:latin typeface="Arial"/>
                <a:ea typeface="Calibri"/>
                <a:cs typeface="Times New Roman"/>
              </a:rPr>
              <a:t>eading and writing data in single </a:t>
            </a:r>
            <a:r>
              <a:rPr lang="en-US" sz="1000">
                <a:latin typeface="Arial"/>
                <a:ea typeface="Calibri"/>
                <a:cs typeface="Segoe UI"/>
              </a:rPr>
              <a:t>transactional </a:t>
            </a:r>
            <a:r>
              <a:rPr lang="en-US" sz="1000">
                <a:latin typeface="Arial"/>
                <a:ea typeface="Calibri"/>
                <a:cs typeface="Times New Roman"/>
              </a:rPr>
              <a:t>operations is acceptable when processing small files. However, when you are working with large amounts of data, such operations are inefficient and can consume too much memory and processor time. The </a:t>
            </a:r>
            <a:r>
              <a:rPr lang="en-US" sz="1000" b="1">
                <a:latin typeface="Arial"/>
                <a:ea typeface="Calibri"/>
                <a:cs typeface="Times New Roman"/>
              </a:rPr>
              <a:t>System.IO</a:t>
            </a:r>
            <a:r>
              <a:rPr lang="en-US" sz="1000">
                <a:latin typeface="Arial"/>
                <a:ea typeface="Calibri"/>
                <a:cs typeface="Times New Roman"/>
              </a:rPr>
              <a:t> namespace includes many classes than enable you to stream data.</a:t>
            </a:r>
          </a:p>
        </p:txBody>
      </p:sp>
      <p:sp>
        <p:nvSpPr>
          <p:cNvPr id="4" name="Slide Number Placeholder 3"/>
          <p:cNvSpPr>
            <a:spLocks noGrp="1"/>
          </p:cNvSpPr>
          <p:nvPr>
            <p:ph type="sldNum" sz="quarter" idx="10"/>
          </p:nvPr>
        </p:nvSpPr>
        <p:spPr/>
        <p:txBody>
          <a:bodyPr/>
          <a:lstStyle/>
          <a:p>
            <a:fld id="{92F5F0AE-601C-4647-8DC8-9D90AE29031C}"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Tree>
    <p:extLst>
      <p:ext uri="{BB962C8B-B14F-4D97-AF65-F5344CB8AC3E}">
        <p14:creationId xmlns:p14="http://schemas.microsoft.com/office/powerpoint/2010/main" val="1882840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Streams enable you to read and write data in small, manageable chunks. T</a:t>
            </a:r>
            <a:r>
              <a:rPr lang="en-US" sz="1000">
                <a:solidFill>
                  <a:srgbClr val="000000"/>
                </a:solidFill>
                <a:latin typeface="Arial"/>
                <a:ea typeface="Calibri"/>
                <a:cs typeface="Segoe UI"/>
              </a:rPr>
              <a:t>he .NET Framework provides the </a:t>
            </a:r>
            <a:r>
              <a:rPr lang="en-US" sz="1000" b="1">
                <a:latin typeface="Arial"/>
                <a:ea typeface="Calibri"/>
                <a:cs typeface="Times New Roman"/>
              </a:rPr>
              <a:t>Stream</a:t>
            </a:r>
            <a:r>
              <a:rPr lang="en-US" sz="1000">
                <a:solidFill>
                  <a:srgbClr val="000000"/>
                </a:solidFill>
                <a:latin typeface="Arial"/>
                <a:ea typeface="Calibri"/>
                <a:cs typeface="Segoe UI"/>
              </a:rPr>
              <a:t> base class in the </a:t>
            </a:r>
            <a:r>
              <a:rPr lang="en-US" sz="1000" b="1">
                <a:latin typeface="Arial"/>
                <a:ea typeface="Calibri"/>
                <a:cs typeface="Times New Roman"/>
              </a:rPr>
              <a:t>System.IO</a:t>
            </a:r>
            <a:r>
              <a:rPr lang="en-US" sz="1000">
                <a:solidFill>
                  <a:srgbClr val="000000"/>
                </a:solidFill>
                <a:latin typeface="Arial"/>
                <a:ea typeface="Calibri"/>
                <a:cs typeface="Segoe UI"/>
              </a:rPr>
              <a:t> namespace. There are several streams classes that inherit from the </a:t>
            </a:r>
            <a:r>
              <a:rPr lang="en-US" sz="1000" b="1">
                <a:latin typeface="Arial"/>
                <a:ea typeface="Calibri"/>
                <a:cs typeface="Times New Roman"/>
              </a:rPr>
              <a:t>Stream</a:t>
            </a:r>
            <a:r>
              <a:rPr lang="en-US" sz="1000">
                <a:solidFill>
                  <a:srgbClr val="000000"/>
                </a:solidFill>
                <a:latin typeface="Arial"/>
                <a:ea typeface="Calibri"/>
                <a:cs typeface="Segoe UI"/>
              </a:rPr>
              <a:t> class, which provide streaming capabilities for different data types and storage mechanisms.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2F5F0AE-601C-4647-8DC8-9D90AE29031C}"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Tree>
    <p:extLst>
      <p:ext uri="{BB962C8B-B14F-4D97-AF65-F5344CB8AC3E}">
        <p14:creationId xmlns:p14="http://schemas.microsoft.com/office/powerpoint/2010/main" val="695389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Discuss the importance for applications to read and write data to the local file system. Use the example of a Windows service, which does not have a user interface, but still requires the ability to log information for someone or some other system to consume.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Discuss that for some I/O operations, transactional techniques will suffice. For example, reading small files into memory or getting a list of files from a directory. Alternatively, to manipulate large files, you would typically use streams, which provide the benefit of not having the entire file in memory at any given moment.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Describe how applications can use serialization/deserialization to persist and read objects from files, typically in binary, Extensible Markup Language (XML), or JavaScript Object Notation (JSON) format.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2F5F0AE-601C-4647-8DC8-9D90AE29031C}"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Tree>
    <p:extLst>
      <p:ext uri="{BB962C8B-B14F-4D97-AF65-F5344CB8AC3E}">
        <p14:creationId xmlns:p14="http://schemas.microsoft.com/office/powerpoint/2010/main" val="11203568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The .NET Framework provides many stream classes that enable you to read and write different types of data to and from different data sources.</a:t>
            </a:r>
          </a:p>
          <a:p>
            <a:pPr>
              <a:lnSpc>
                <a:spcPct val="115000"/>
              </a:lnSpc>
              <a:spcAft>
                <a:spcPts val="1000"/>
              </a:spcAft>
            </a:pPr>
            <a:r>
              <a:rPr lang="en-US" sz="1000">
                <a:latin typeface="Arial"/>
                <a:ea typeface="Calibri"/>
                <a:cs typeface="Times New Roman"/>
              </a:rPr>
              <a:t>Explain that the following classes enable you to access data stored in different data sources:</a:t>
            </a: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Segoe UI"/>
              </a:rPr>
              <a:t>The </a:t>
            </a:r>
            <a:r>
              <a:rPr lang="en-US" sz="1000" b="1">
                <a:effectLst/>
                <a:latin typeface="Arial"/>
                <a:ea typeface="Times New Roman"/>
                <a:cs typeface="Times New Roman"/>
              </a:rPr>
              <a:t>FileStream</a:t>
            </a:r>
            <a:r>
              <a:rPr lang="en-US" sz="1000">
                <a:solidFill>
                  <a:srgbClr val="000000"/>
                </a:solidFill>
                <a:effectLst/>
                <a:latin typeface="Arial"/>
                <a:ea typeface="Times New Roman"/>
                <a:cs typeface="Segoe UI"/>
              </a:rPr>
              <a:t> class</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Segoe UI"/>
              </a:rPr>
              <a:t>The </a:t>
            </a:r>
            <a:r>
              <a:rPr lang="en-US" sz="1000" b="1">
                <a:effectLst/>
                <a:latin typeface="Arial"/>
                <a:ea typeface="Times New Roman"/>
                <a:cs typeface="Times New Roman"/>
              </a:rPr>
              <a:t>MemoryStream</a:t>
            </a:r>
            <a:r>
              <a:rPr lang="en-US" sz="1000">
                <a:solidFill>
                  <a:srgbClr val="000000"/>
                </a:solidFill>
                <a:effectLst/>
                <a:latin typeface="Arial"/>
                <a:ea typeface="Times New Roman"/>
                <a:cs typeface="Segoe UI"/>
              </a:rPr>
              <a:t> class</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Segoe UI"/>
              </a:rPr>
              <a:t>The </a:t>
            </a:r>
            <a:r>
              <a:rPr lang="en-US" sz="1000" b="1">
                <a:effectLst/>
                <a:latin typeface="Arial"/>
                <a:ea typeface="Times New Roman"/>
                <a:cs typeface="Times New Roman"/>
              </a:rPr>
              <a:t>NetworkStream</a:t>
            </a:r>
            <a:r>
              <a:rPr lang="en-US" sz="1000">
                <a:solidFill>
                  <a:srgbClr val="000000"/>
                </a:solidFill>
                <a:effectLst/>
                <a:latin typeface="Arial"/>
                <a:ea typeface="Times New Roman"/>
                <a:cs typeface="Segoe UI"/>
              </a:rPr>
              <a:t> class</a:t>
            </a:r>
            <a:endParaRPr lang="en-US" sz="1000">
              <a:effectLst/>
              <a:latin typeface="Arial"/>
              <a:ea typeface="Times New Roman"/>
              <a:cs typeface="Times New Roman"/>
            </a:endParaRPr>
          </a:p>
          <a:p>
            <a:pPr>
              <a:lnSpc>
                <a:spcPct val="115000"/>
              </a:lnSpc>
              <a:spcAft>
                <a:spcPts val="995"/>
              </a:spcAft>
            </a:pPr>
            <a:r>
              <a:rPr lang="en-US" sz="1000">
                <a:latin typeface="Arial"/>
                <a:ea typeface="Calibri"/>
                <a:cs typeface="Times New Roman"/>
              </a:rPr>
              <a:t>Explain that the following classes enable you to read and write data to and from different data source stream:</a:t>
            </a:r>
          </a:p>
          <a:p>
            <a:pPr marL="342900" marR="0" lvl="0" indent="-342900">
              <a:lnSpc>
                <a:spcPct val="115000"/>
              </a:lnSpc>
              <a:spcBef>
                <a:spcPts val="0"/>
              </a:spcBef>
              <a:spcAft>
                <a:spcPts val="995"/>
              </a:spcAft>
              <a:buFont typeface="Symbol"/>
              <a:buChar char=""/>
            </a:pPr>
            <a:r>
              <a:rPr lang="en-US" sz="1000">
                <a:effectLst/>
                <a:latin typeface="Arial"/>
                <a:ea typeface="Times New Roman"/>
                <a:cs typeface="Times New Roman"/>
              </a:rPr>
              <a:t>The </a:t>
            </a:r>
            <a:r>
              <a:rPr lang="en-US" sz="1000" b="1">
                <a:effectLst/>
                <a:latin typeface="Arial"/>
                <a:ea typeface="Times New Roman"/>
                <a:cs typeface="Times New Roman"/>
              </a:rPr>
              <a:t>StreamReader</a:t>
            </a:r>
            <a:r>
              <a:rPr lang="en-US" sz="1000">
                <a:effectLst/>
                <a:latin typeface="Arial"/>
                <a:ea typeface="Times New Roman"/>
                <a:cs typeface="Times New Roman"/>
              </a:rPr>
              <a:t> class</a:t>
            </a:r>
          </a:p>
          <a:p>
            <a:pPr marL="342900" marR="0" lvl="0" indent="-342900">
              <a:lnSpc>
                <a:spcPct val="115000"/>
              </a:lnSpc>
              <a:spcBef>
                <a:spcPts val="0"/>
              </a:spcBef>
              <a:spcAft>
                <a:spcPts val="995"/>
              </a:spcAft>
              <a:buFont typeface="Symbol"/>
              <a:buChar char=""/>
            </a:pPr>
            <a:r>
              <a:rPr lang="en-US" sz="1000">
                <a:effectLst/>
                <a:latin typeface="Arial"/>
                <a:ea typeface="Times New Roman"/>
                <a:cs typeface="Times New Roman"/>
              </a:rPr>
              <a:t>The </a:t>
            </a:r>
            <a:r>
              <a:rPr lang="en-US" sz="1000" b="1">
                <a:effectLst/>
                <a:latin typeface="Arial"/>
                <a:ea typeface="Times New Roman"/>
                <a:cs typeface="Times New Roman"/>
              </a:rPr>
              <a:t>StreamWriter</a:t>
            </a:r>
            <a:r>
              <a:rPr lang="en-US" sz="1000">
                <a:effectLst/>
                <a:latin typeface="Arial"/>
                <a:ea typeface="Times New Roman"/>
                <a:cs typeface="Times New Roman"/>
              </a:rPr>
              <a:t> class</a:t>
            </a:r>
          </a:p>
          <a:p>
            <a:pPr marL="342900" marR="0" lvl="0" indent="-342900">
              <a:lnSpc>
                <a:spcPct val="115000"/>
              </a:lnSpc>
              <a:spcBef>
                <a:spcPts val="0"/>
              </a:spcBef>
              <a:spcAft>
                <a:spcPts val="995"/>
              </a:spcAft>
              <a:buFont typeface="Symbol"/>
              <a:buChar char=""/>
            </a:pPr>
            <a:r>
              <a:rPr lang="en-US" sz="1000">
                <a:effectLst/>
                <a:latin typeface="Arial"/>
                <a:ea typeface="Times New Roman"/>
                <a:cs typeface="Times New Roman"/>
              </a:rPr>
              <a:t>The </a:t>
            </a:r>
            <a:r>
              <a:rPr lang="en-US" sz="1000" b="1">
                <a:effectLst/>
                <a:latin typeface="Arial"/>
                <a:ea typeface="Times New Roman"/>
                <a:cs typeface="Times New Roman"/>
              </a:rPr>
              <a:t>BinaryReader</a:t>
            </a:r>
            <a:r>
              <a:rPr lang="en-US" sz="1000">
                <a:effectLst/>
                <a:latin typeface="Arial"/>
                <a:ea typeface="Times New Roman"/>
                <a:cs typeface="Times New Roman"/>
              </a:rPr>
              <a:t> class</a:t>
            </a:r>
          </a:p>
          <a:p>
            <a:pPr marL="342900" marR="0" lvl="0" indent="-342900">
              <a:lnSpc>
                <a:spcPct val="115000"/>
              </a:lnSpc>
              <a:spcBef>
                <a:spcPts val="0"/>
              </a:spcBef>
              <a:spcAft>
                <a:spcPts val="995"/>
              </a:spcAft>
              <a:buFont typeface="Symbol"/>
              <a:buChar char=""/>
            </a:pPr>
            <a:r>
              <a:rPr lang="en-US" sz="1000">
                <a:effectLst/>
                <a:latin typeface="Arial"/>
                <a:ea typeface="Times New Roman"/>
                <a:cs typeface="Times New Roman"/>
              </a:rPr>
              <a:t>The </a:t>
            </a:r>
            <a:r>
              <a:rPr lang="en-US" sz="1000" b="1">
                <a:effectLst/>
                <a:latin typeface="Arial"/>
                <a:ea typeface="Times New Roman"/>
                <a:cs typeface="Times New Roman"/>
              </a:rPr>
              <a:t>BinaryWriter</a:t>
            </a:r>
            <a:r>
              <a:rPr lang="en-US" sz="1000">
                <a:effectLst/>
                <a:latin typeface="Arial"/>
                <a:ea typeface="Times New Roman"/>
                <a:cs typeface="Times New Roman"/>
              </a:rPr>
              <a:t> class</a:t>
            </a:r>
          </a:p>
        </p:txBody>
      </p:sp>
      <p:sp>
        <p:nvSpPr>
          <p:cNvPr id="4" name="Slide Number Placeholder 3"/>
          <p:cNvSpPr>
            <a:spLocks noGrp="1"/>
          </p:cNvSpPr>
          <p:nvPr>
            <p:ph type="sldNum" sz="quarter" idx="10"/>
          </p:nvPr>
        </p:nvSpPr>
        <p:spPr/>
        <p:txBody>
          <a:bodyPr/>
          <a:lstStyle/>
          <a:p>
            <a:fld id="{92F5F0AE-601C-4647-8DC8-9D90AE29031C}"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Tree>
    <p:extLst>
      <p:ext uri="{BB962C8B-B14F-4D97-AF65-F5344CB8AC3E}">
        <p14:creationId xmlns:p14="http://schemas.microsoft.com/office/powerpoint/2010/main" val="2635113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M</a:t>
            </a:r>
            <a:r>
              <a:rPr lang="en-US" sz="1000">
                <a:latin typeface="Arial"/>
                <a:ea typeface="Calibri"/>
                <a:cs typeface="Segoe UI"/>
              </a:rPr>
              <a:t>any applications store data in raw binary form because writing binary is fast, it takes up less space on disk, and because it is not human readable. You can take advantage of using the binary format in your .NET Framework applications by using the </a:t>
            </a:r>
            <a:r>
              <a:rPr lang="en-US" sz="1000" b="1">
                <a:latin typeface="Arial"/>
                <a:ea typeface="Calibri"/>
                <a:cs typeface="Times New Roman"/>
              </a:rPr>
              <a:t>BinaryReader</a:t>
            </a:r>
            <a:r>
              <a:rPr lang="en-US" sz="1000">
                <a:latin typeface="Arial"/>
                <a:ea typeface="Calibri"/>
                <a:cs typeface="Segoe UI"/>
              </a:rPr>
              <a:t> and </a:t>
            </a:r>
            <a:r>
              <a:rPr lang="en-US" sz="1000" b="1">
                <a:latin typeface="Arial"/>
                <a:ea typeface="Calibri"/>
                <a:cs typeface="Times New Roman"/>
              </a:rPr>
              <a:t>BinaryWriter</a:t>
            </a:r>
            <a:r>
              <a:rPr lang="en-US" sz="1000">
                <a:latin typeface="Arial"/>
                <a:ea typeface="Calibri"/>
                <a:cs typeface="Segoe UI"/>
              </a:rPr>
              <a:t> classes.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Describe some of the following </a:t>
            </a:r>
            <a:r>
              <a:rPr lang="en-US" sz="1000" b="1">
                <a:latin typeface="Arial"/>
                <a:ea typeface="Calibri"/>
                <a:cs typeface="Times New Roman"/>
              </a:rPr>
              <a:t>BinaryReader</a:t>
            </a:r>
            <a:r>
              <a:rPr lang="en-US" sz="1000">
                <a:latin typeface="Arial"/>
                <a:ea typeface="Calibri"/>
                <a:cs typeface="Segoe UI"/>
              </a:rPr>
              <a:t> members:</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a:effectLst/>
                <a:latin typeface="Arial"/>
                <a:ea typeface="Times New Roman"/>
                <a:cs typeface="Segoe UI"/>
              </a:rPr>
              <a:t>The </a:t>
            </a:r>
            <a:r>
              <a:rPr lang="en-US" sz="1000" b="1">
                <a:effectLst/>
                <a:latin typeface="Arial"/>
                <a:ea typeface="Times New Roman"/>
                <a:cs typeface="Times New Roman"/>
              </a:rPr>
              <a:t>BaseStream</a:t>
            </a:r>
            <a:r>
              <a:rPr lang="en-US" sz="1000">
                <a:effectLst/>
                <a:latin typeface="Arial"/>
                <a:ea typeface="Times New Roman"/>
                <a:cs typeface="Segoe UI"/>
              </a:rPr>
              <a:t> property. </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effectLst/>
                <a:latin typeface="Arial"/>
                <a:ea typeface="Times New Roman"/>
                <a:cs typeface="Segoe UI"/>
              </a:rPr>
              <a:t>The </a:t>
            </a:r>
            <a:r>
              <a:rPr lang="en-US" sz="1000" b="1">
                <a:effectLst/>
                <a:latin typeface="Arial"/>
                <a:ea typeface="Times New Roman"/>
                <a:cs typeface="Times New Roman"/>
              </a:rPr>
              <a:t>Close</a:t>
            </a:r>
            <a:r>
              <a:rPr lang="en-US" sz="1000">
                <a:effectLst/>
                <a:latin typeface="Arial"/>
                <a:ea typeface="Times New Roman"/>
                <a:cs typeface="Segoe UI"/>
              </a:rPr>
              <a:t> method. </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effectLst/>
                <a:latin typeface="Arial"/>
                <a:ea typeface="Times New Roman"/>
                <a:cs typeface="Times New Roman"/>
              </a:rPr>
              <a:t>The </a:t>
            </a:r>
            <a:r>
              <a:rPr lang="en-US" sz="1000" b="1">
                <a:effectLst/>
                <a:latin typeface="Arial"/>
                <a:ea typeface="Times New Roman"/>
                <a:cs typeface="Times New Roman"/>
              </a:rPr>
              <a:t>Read</a:t>
            </a:r>
            <a:r>
              <a:rPr lang="en-US" sz="1000">
                <a:effectLst/>
                <a:latin typeface="Arial"/>
                <a:ea typeface="Times New Roman"/>
                <a:cs typeface="Times New Roman"/>
              </a:rPr>
              <a:t> method. </a:t>
            </a:r>
          </a:p>
          <a:p>
            <a:pPr marL="342900" marR="0" lvl="0" indent="-342900">
              <a:lnSpc>
                <a:spcPct val="115000"/>
              </a:lnSpc>
              <a:spcBef>
                <a:spcPts val="0"/>
              </a:spcBef>
              <a:spcAft>
                <a:spcPts val="995"/>
              </a:spcAft>
              <a:buFont typeface="Symbol"/>
              <a:buChar char=""/>
            </a:pPr>
            <a:r>
              <a:rPr lang="en-US" sz="1000">
                <a:effectLst/>
                <a:latin typeface="Arial"/>
                <a:ea typeface="Times New Roman"/>
                <a:cs typeface="Times New Roman"/>
              </a:rPr>
              <a:t>The </a:t>
            </a:r>
            <a:r>
              <a:rPr lang="en-US" sz="1000" b="1">
                <a:effectLst/>
                <a:latin typeface="Arial"/>
                <a:ea typeface="Times New Roman"/>
                <a:cs typeface="Times New Roman"/>
              </a:rPr>
              <a:t>ReadByte</a:t>
            </a:r>
            <a:r>
              <a:rPr lang="en-US" sz="1000">
                <a:effectLst/>
                <a:latin typeface="Arial"/>
                <a:ea typeface="Times New Roman"/>
                <a:cs typeface="Times New Roman"/>
              </a:rPr>
              <a:t> method. </a:t>
            </a:r>
          </a:p>
          <a:p>
            <a:pPr marL="342900" marR="0" lvl="0" indent="-342900">
              <a:lnSpc>
                <a:spcPct val="115000"/>
              </a:lnSpc>
              <a:spcBef>
                <a:spcPts val="0"/>
              </a:spcBef>
              <a:spcAft>
                <a:spcPts val="995"/>
              </a:spcAft>
              <a:buFont typeface="Symbol"/>
              <a:buChar char=""/>
            </a:pPr>
            <a:r>
              <a:rPr lang="en-US" sz="1000">
                <a:effectLst/>
                <a:latin typeface="Arial"/>
                <a:ea typeface="Times New Roman"/>
                <a:cs typeface="Times New Roman"/>
              </a:rPr>
              <a:t>The </a:t>
            </a:r>
            <a:r>
              <a:rPr lang="en-US" sz="1000" b="1">
                <a:effectLst/>
                <a:latin typeface="Arial"/>
                <a:ea typeface="Times New Roman"/>
                <a:cs typeface="Times New Roman"/>
              </a:rPr>
              <a:t>ReadBytes</a:t>
            </a:r>
            <a:r>
              <a:rPr lang="en-US" sz="1000">
                <a:effectLst/>
                <a:latin typeface="Arial"/>
                <a:ea typeface="Times New Roman"/>
                <a:cs typeface="Times New Roman"/>
              </a:rPr>
              <a:t> method. </a:t>
            </a:r>
          </a:p>
          <a:p>
            <a:pPr>
              <a:lnSpc>
                <a:spcPct val="115000"/>
              </a:lnSpc>
              <a:spcAft>
                <a:spcPts val="995"/>
              </a:spcAft>
            </a:pPr>
            <a:r>
              <a:rPr lang="en-US" sz="1000">
                <a:latin typeface="Arial"/>
                <a:ea typeface="Calibri"/>
                <a:cs typeface="Segoe UI"/>
              </a:rPr>
              <a:t>Describe some of the following </a:t>
            </a:r>
            <a:r>
              <a:rPr lang="en-US" sz="1000" b="1">
                <a:latin typeface="Arial"/>
                <a:ea typeface="Calibri"/>
                <a:cs typeface="Times New Roman"/>
              </a:rPr>
              <a:t>BinaryWriter </a:t>
            </a:r>
            <a:r>
              <a:rPr lang="en-US" sz="1000">
                <a:latin typeface="Arial"/>
                <a:ea typeface="Calibri"/>
                <a:cs typeface="Segoe UI"/>
              </a:rPr>
              <a:t>members:</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a:effectLst/>
                <a:latin typeface="Arial"/>
                <a:ea typeface="Times New Roman"/>
                <a:cs typeface="Segoe UI"/>
              </a:rPr>
              <a:t>The </a:t>
            </a:r>
            <a:r>
              <a:rPr lang="en-US" sz="1000" b="1">
                <a:effectLst/>
                <a:latin typeface="Arial"/>
                <a:ea typeface="Times New Roman"/>
                <a:cs typeface="Times New Roman"/>
              </a:rPr>
              <a:t>BaseStream</a:t>
            </a:r>
            <a:r>
              <a:rPr lang="en-US" sz="1000">
                <a:effectLst/>
                <a:latin typeface="Arial"/>
                <a:ea typeface="Times New Roman"/>
                <a:cs typeface="Segoe UI"/>
              </a:rPr>
              <a:t> property. </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effectLst/>
                <a:latin typeface="Arial"/>
                <a:ea typeface="Times New Roman"/>
                <a:cs typeface="Segoe UI"/>
              </a:rPr>
              <a:t>The </a:t>
            </a:r>
            <a:r>
              <a:rPr lang="en-US" sz="1000" b="1">
                <a:effectLst/>
                <a:latin typeface="Arial"/>
                <a:ea typeface="Times New Roman"/>
                <a:cs typeface="Times New Roman"/>
              </a:rPr>
              <a:t>Close</a:t>
            </a:r>
            <a:r>
              <a:rPr lang="en-US" sz="1000">
                <a:effectLst/>
                <a:latin typeface="Arial"/>
                <a:ea typeface="Times New Roman"/>
                <a:cs typeface="Segoe UI"/>
              </a:rPr>
              <a:t> method. </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effectLst/>
                <a:latin typeface="Arial"/>
                <a:ea typeface="Times New Roman"/>
                <a:cs typeface="Times New Roman"/>
              </a:rPr>
              <a:t>The </a:t>
            </a:r>
            <a:r>
              <a:rPr lang="en-US" sz="1000" b="1">
                <a:effectLst/>
                <a:latin typeface="Arial"/>
                <a:ea typeface="Times New Roman"/>
                <a:cs typeface="Times New Roman"/>
              </a:rPr>
              <a:t>Flush</a:t>
            </a:r>
            <a:r>
              <a:rPr lang="en-US" sz="1000">
                <a:effectLst/>
                <a:latin typeface="Arial"/>
                <a:ea typeface="Times New Roman"/>
                <a:cs typeface="Times New Roman"/>
              </a:rPr>
              <a:t> method. </a:t>
            </a:r>
          </a:p>
          <a:p>
            <a:pPr marL="342900" marR="0" lvl="0" indent="-342900">
              <a:lnSpc>
                <a:spcPct val="115000"/>
              </a:lnSpc>
              <a:spcBef>
                <a:spcPts val="0"/>
              </a:spcBef>
              <a:spcAft>
                <a:spcPts val="995"/>
              </a:spcAft>
              <a:buFont typeface="Symbol"/>
              <a:buChar char=""/>
            </a:pPr>
            <a:r>
              <a:rPr lang="en-US" sz="1000">
                <a:effectLst/>
                <a:latin typeface="Arial"/>
                <a:ea typeface="Times New Roman"/>
                <a:cs typeface="Times New Roman"/>
              </a:rPr>
              <a:t>The </a:t>
            </a:r>
            <a:r>
              <a:rPr lang="en-US" sz="1000" b="1">
                <a:effectLst/>
                <a:latin typeface="Arial"/>
                <a:ea typeface="Times New Roman"/>
                <a:cs typeface="Times New Roman"/>
              </a:rPr>
              <a:t>Seek</a:t>
            </a:r>
            <a:r>
              <a:rPr lang="en-US" sz="1000">
                <a:effectLst/>
                <a:latin typeface="Arial"/>
                <a:ea typeface="Times New Roman"/>
                <a:cs typeface="Times New Roman"/>
              </a:rPr>
              <a:t> method. </a:t>
            </a:r>
          </a:p>
          <a:p>
            <a:pPr marL="342900" marR="0" lvl="0" indent="-342900">
              <a:lnSpc>
                <a:spcPct val="115000"/>
              </a:lnSpc>
              <a:spcBef>
                <a:spcPts val="0"/>
              </a:spcBef>
              <a:spcAft>
                <a:spcPts val="995"/>
              </a:spcAft>
              <a:buFont typeface="Symbol"/>
              <a:buChar char=""/>
            </a:pPr>
            <a:r>
              <a:rPr lang="en-US" sz="1000">
                <a:effectLst/>
                <a:latin typeface="Arial"/>
                <a:ea typeface="Times New Roman"/>
                <a:cs typeface="Times New Roman"/>
              </a:rPr>
              <a:t>The </a:t>
            </a:r>
            <a:r>
              <a:rPr lang="en-US" sz="1000" b="1">
                <a:effectLst/>
                <a:latin typeface="Arial"/>
                <a:ea typeface="Times New Roman"/>
                <a:cs typeface="Times New Roman"/>
              </a:rPr>
              <a:t>Write</a:t>
            </a:r>
            <a:r>
              <a:rPr lang="en-US" sz="1000">
                <a:effectLst/>
                <a:latin typeface="Arial"/>
                <a:ea typeface="Times New Roman"/>
                <a:cs typeface="Times New Roman"/>
              </a:rPr>
              <a:t> method. </a:t>
            </a:r>
          </a:p>
        </p:txBody>
      </p:sp>
      <p:sp>
        <p:nvSpPr>
          <p:cNvPr id="4" name="Slide Number Placeholder 3"/>
          <p:cNvSpPr>
            <a:spLocks noGrp="1"/>
          </p:cNvSpPr>
          <p:nvPr>
            <p:ph type="sldNum" sz="quarter" idx="10"/>
          </p:nvPr>
        </p:nvSpPr>
        <p:spPr/>
        <p:txBody>
          <a:bodyPr/>
          <a:lstStyle/>
          <a:p>
            <a:fld id="{92F5F0AE-601C-4647-8DC8-9D90AE29031C}"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Tree>
    <p:extLst>
      <p:ext uri="{BB962C8B-B14F-4D97-AF65-F5344CB8AC3E}">
        <p14:creationId xmlns:p14="http://schemas.microsoft.com/office/powerpoint/2010/main" val="442577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a:t>
            </a:r>
            <a:r>
              <a:rPr lang="en-US" sz="1000" dirty="0">
                <a:latin typeface="Arial"/>
                <a:ea typeface="Calibri"/>
                <a:cs typeface="Segoe UI"/>
              </a:rPr>
              <a:t>any applications store data as text, so that it is human readable and easier to process. The downside to this is that it takes up more space on disk. Explain that you use the </a:t>
            </a:r>
            <a:r>
              <a:rPr lang="en-US" sz="1000" b="1" dirty="0" err="1">
                <a:latin typeface="Arial"/>
                <a:ea typeface="Calibri"/>
                <a:cs typeface="Times New Roman"/>
              </a:rPr>
              <a:t>StreamReader</a:t>
            </a:r>
            <a:r>
              <a:rPr lang="en-US" sz="1000" dirty="0">
                <a:latin typeface="Arial"/>
                <a:ea typeface="Calibri"/>
                <a:cs typeface="Segoe UI"/>
              </a:rPr>
              <a:t> and </a:t>
            </a:r>
            <a:r>
              <a:rPr lang="en-US" sz="1000" b="1" dirty="0" err="1">
                <a:latin typeface="Arial"/>
                <a:ea typeface="Calibri"/>
                <a:cs typeface="Times New Roman"/>
              </a:rPr>
              <a:t>StreamWriter</a:t>
            </a:r>
            <a:r>
              <a:rPr lang="en-US" sz="1000" dirty="0">
                <a:latin typeface="Arial"/>
                <a:ea typeface="Calibri"/>
                <a:cs typeface="Segoe UI"/>
              </a:rPr>
              <a:t> classes to read and write text.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Describe some of the following </a:t>
            </a:r>
            <a:r>
              <a:rPr lang="en-US" sz="1000" b="1" dirty="0" err="1">
                <a:latin typeface="Arial"/>
                <a:ea typeface="Calibri"/>
                <a:cs typeface="Times New Roman"/>
              </a:rPr>
              <a:t>StreamReader</a:t>
            </a:r>
            <a:r>
              <a:rPr lang="en-US" sz="1000" dirty="0">
                <a:latin typeface="Arial"/>
                <a:ea typeface="Calibri"/>
                <a:cs typeface="Segoe UI"/>
              </a:rPr>
              <a:t> members:</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The </a:t>
            </a:r>
            <a:r>
              <a:rPr lang="en-US" sz="1000" b="1" dirty="0">
                <a:effectLst/>
                <a:latin typeface="Arial"/>
                <a:ea typeface="Times New Roman"/>
                <a:cs typeface="Times New Roman"/>
              </a:rPr>
              <a:t>Close</a:t>
            </a:r>
            <a:r>
              <a:rPr lang="en-US" sz="1000" dirty="0">
                <a:effectLst/>
                <a:latin typeface="Arial"/>
                <a:ea typeface="Times New Roman"/>
                <a:cs typeface="Segoe UI"/>
              </a:rPr>
              <a:t> method.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The </a:t>
            </a:r>
            <a:r>
              <a:rPr lang="en-US" sz="1000" b="1" dirty="0" err="1">
                <a:effectLst/>
                <a:latin typeface="Arial"/>
                <a:ea typeface="Times New Roman"/>
                <a:cs typeface="Times New Roman"/>
              </a:rPr>
              <a:t>EndOfStream</a:t>
            </a:r>
            <a:r>
              <a:rPr lang="en-US" sz="1000" dirty="0">
                <a:effectLst/>
                <a:latin typeface="Arial"/>
                <a:ea typeface="Times New Roman"/>
                <a:cs typeface="Segoe UI"/>
              </a:rPr>
              <a:t> property.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The </a:t>
            </a:r>
            <a:r>
              <a:rPr lang="en-US" sz="1000" b="1" dirty="0">
                <a:effectLst/>
                <a:latin typeface="Arial"/>
                <a:ea typeface="Times New Roman"/>
                <a:cs typeface="Times New Roman"/>
              </a:rPr>
              <a:t>Peek</a:t>
            </a:r>
            <a:r>
              <a:rPr lang="en-US" sz="1000" dirty="0">
                <a:effectLst/>
                <a:latin typeface="Arial"/>
                <a:ea typeface="Times New Roman"/>
                <a:cs typeface="Times New Roman"/>
              </a:rPr>
              <a:t> method.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The </a:t>
            </a:r>
            <a:r>
              <a:rPr lang="en-US" sz="1000" b="1" dirty="0">
                <a:effectLst/>
                <a:latin typeface="Arial"/>
                <a:ea typeface="Times New Roman"/>
                <a:cs typeface="Times New Roman"/>
              </a:rPr>
              <a:t>Read</a:t>
            </a:r>
            <a:r>
              <a:rPr lang="en-US" sz="1000" dirty="0">
                <a:effectLst/>
                <a:latin typeface="Arial"/>
                <a:ea typeface="Times New Roman"/>
                <a:cs typeface="Times New Roman"/>
              </a:rPr>
              <a:t> method. </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The </a:t>
            </a:r>
            <a:r>
              <a:rPr lang="en-US" sz="1000" b="1" dirty="0" err="1">
                <a:effectLst/>
                <a:latin typeface="Arial"/>
                <a:ea typeface="Times New Roman"/>
                <a:cs typeface="Times New Roman"/>
              </a:rPr>
              <a:t>ReadBlock</a:t>
            </a:r>
            <a:r>
              <a:rPr lang="en-US" sz="1000" dirty="0">
                <a:effectLst/>
                <a:latin typeface="Arial"/>
                <a:ea typeface="Times New Roman"/>
                <a:cs typeface="Times New Roman"/>
              </a:rPr>
              <a:t> method. </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The </a:t>
            </a:r>
            <a:r>
              <a:rPr lang="en-US" sz="1000" b="1" dirty="0" err="1">
                <a:effectLst/>
                <a:latin typeface="Arial"/>
                <a:ea typeface="Times New Roman"/>
                <a:cs typeface="Times New Roman"/>
              </a:rPr>
              <a:t>ReadLine</a:t>
            </a:r>
            <a:r>
              <a:rPr lang="en-US" sz="1000" dirty="0">
                <a:effectLst/>
                <a:latin typeface="Arial"/>
                <a:ea typeface="Times New Roman"/>
                <a:cs typeface="Times New Roman"/>
              </a:rPr>
              <a:t> method. </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The </a:t>
            </a:r>
            <a:r>
              <a:rPr lang="en-US" sz="1000" b="1" dirty="0" err="1">
                <a:effectLst/>
                <a:latin typeface="Arial"/>
                <a:ea typeface="Times New Roman"/>
                <a:cs typeface="Times New Roman"/>
              </a:rPr>
              <a:t>ReadToEnd</a:t>
            </a:r>
            <a:r>
              <a:rPr lang="en-US" sz="1000" dirty="0">
                <a:effectLst/>
                <a:latin typeface="Arial"/>
                <a:ea typeface="Times New Roman"/>
                <a:cs typeface="Times New Roman"/>
              </a:rPr>
              <a:t> method.</a:t>
            </a:r>
          </a:p>
          <a:p>
            <a:pPr>
              <a:lnSpc>
                <a:spcPct val="115000"/>
              </a:lnSpc>
              <a:spcAft>
                <a:spcPts val="995"/>
              </a:spcAft>
            </a:pPr>
            <a:r>
              <a:rPr lang="en-US" sz="1000" dirty="0">
                <a:latin typeface="Arial"/>
                <a:ea typeface="Calibri"/>
                <a:cs typeface="Segoe UI"/>
              </a:rPr>
              <a:t>Describe some of the following </a:t>
            </a:r>
            <a:r>
              <a:rPr lang="en-US" sz="1000" b="1" dirty="0" err="1">
                <a:latin typeface="Arial"/>
                <a:ea typeface="Calibri"/>
                <a:cs typeface="Times New Roman"/>
              </a:rPr>
              <a:t>StreamWriter</a:t>
            </a:r>
            <a:r>
              <a:rPr lang="en-US" sz="1000" b="1" dirty="0">
                <a:latin typeface="Arial"/>
                <a:ea typeface="Calibri"/>
                <a:cs typeface="Times New Roman"/>
              </a:rPr>
              <a:t> </a:t>
            </a:r>
            <a:r>
              <a:rPr lang="en-US" sz="1000" dirty="0">
                <a:latin typeface="Arial"/>
                <a:ea typeface="Calibri"/>
                <a:cs typeface="Segoe UI"/>
              </a:rPr>
              <a:t>methods:</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The </a:t>
            </a:r>
            <a:r>
              <a:rPr lang="en-US" sz="1000" b="1" dirty="0" err="1">
                <a:effectLst/>
                <a:latin typeface="Arial"/>
                <a:ea typeface="Times New Roman"/>
                <a:cs typeface="Times New Roman"/>
              </a:rPr>
              <a:t>AutoFlush</a:t>
            </a:r>
            <a:r>
              <a:rPr lang="en-US" sz="1000" dirty="0">
                <a:effectLst/>
                <a:latin typeface="Arial"/>
                <a:ea typeface="Times New Roman"/>
                <a:cs typeface="Segoe UI"/>
              </a:rPr>
              <a:t> method.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The </a:t>
            </a:r>
            <a:r>
              <a:rPr lang="en-US" sz="1000" b="1" dirty="0">
                <a:effectLst/>
                <a:latin typeface="Arial"/>
                <a:ea typeface="Times New Roman"/>
                <a:cs typeface="Times New Roman"/>
              </a:rPr>
              <a:t>Close</a:t>
            </a:r>
            <a:r>
              <a:rPr lang="en-US" sz="1000" dirty="0">
                <a:effectLst/>
                <a:latin typeface="Arial"/>
                <a:ea typeface="Times New Roman"/>
                <a:cs typeface="Segoe UI"/>
              </a:rPr>
              <a:t> method.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The </a:t>
            </a:r>
            <a:r>
              <a:rPr lang="en-US" sz="1000" b="1" dirty="0">
                <a:effectLst/>
                <a:latin typeface="Arial"/>
                <a:ea typeface="Times New Roman"/>
                <a:cs typeface="Times New Roman"/>
              </a:rPr>
              <a:t>Flush</a:t>
            </a:r>
            <a:r>
              <a:rPr lang="en-US" sz="1000" dirty="0">
                <a:effectLst/>
                <a:latin typeface="Arial"/>
                <a:ea typeface="Times New Roman"/>
                <a:cs typeface="Times New Roman"/>
              </a:rPr>
              <a:t> method. </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The </a:t>
            </a:r>
            <a:r>
              <a:rPr lang="en-US" sz="1000" b="1" dirty="0" err="1">
                <a:effectLst/>
                <a:latin typeface="Arial"/>
                <a:ea typeface="Times New Roman"/>
                <a:cs typeface="Times New Roman"/>
              </a:rPr>
              <a:t>NewLine</a:t>
            </a:r>
            <a:r>
              <a:rPr lang="en-US" sz="1000" b="1" dirty="0">
                <a:effectLst/>
                <a:latin typeface="Arial"/>
                <a:ea typeface="Times New Roman"/>
                <a:cs typeface="Times New Roman"/>
              </a:rPr>
              <a:t> </a:t>
            </a:r>
            <a:r>
              <a:rPr lang="en-US" sz="1000" dirty="0">
                <a:effectLst/>
                <a:latin typeface="Arial"/>
                <a:ea typeface="Times New Roman"/>
                <a:cs typeface="Times New Roman"/>
              </a:rPr>
              <a:t>method.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The </a:t>
            </a:r>
            <a:r>
              <a:rPr lang="en-US" sz="1000" b="1" dirty="0">
                <a:effectLst/>
                <a:latin typeface="Arial"/>
                <a:ea typeface="Times New Roman"/>
                <a:cs typeface="Times New Roman"/>
              </a:rPr>
              <a:t>Write</a:t>
            </a:r>
            <a:r>
              <a:rPr lang="en-US" sz="1000" dirty="0">
                <a:effectLst/>
                <a:latin typeface="Arial"/>
                <a:ea typeface="Times New Roman"/>
                <a:cs typeface="Times New Roman"/>
              </a:rPr>
              <a:t> method. </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The </a:t>
            </a:r>
            <a:r>
              <a:rPr lang="en-US" sz="1000" b="1" dirty="0" err="1">
                <a:effectLst/>
                <a:latin typeface="Arial"/>
                <a:ea typeface="Times New Roman"/>
                <a:cs typeface="Times New Roman"/>
              </a:rPr>
              <a:t>WriteLine</a:t>
            </a:r>
            <a:r>
              <a:rPr lang="en-US" sz="1000" dirty="0">
                <a:effectLst/>
                <a:latin typeface="Arial"/>
                <a:ea typeface="Times New Roman"/>
                <a:cs typeface="Times New Roman"/>
              </a:rPr>
              <a:t> method. </a:t>
            </a:r>
          </a:p>
        </p:txBody>
      </p:sp>
      <p:sp>
        <p:nvSpPr>
          <p:cNvPr id="4" name="Slide Number Placeholder 3"/>
          <p:cNvSpPr>
            <a:spLocks noGrp="1"/>
          </p:cNvSpPr>
          <p:nvPr>
            <p:ph type="sldNum" sz="quarter" idx="10"/>
          </p:nvPr>
        </p:nvSpPr>
        <p:spPr/>
        <p:txBody>
          <a:bodyPr/>
          <a:lstStyle/>
          <a:p>
            <a:fld id="{92F5F0AE-601C-4647-8DC8-9D90AE29031C}"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Tree>
    <p:extLst>
      <p:ext uri="{BB962C8B-B14F-4D97-AF65-F5344CB8AC3E}">
        <p14:creationId xmlns:p14="http://schemas.microsoft.com/office/powerpoint/2010/main" val="2467184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a:t>
            </a:r>
            <a:r>
              <a:rPr lang="en-US" sz="1000" dirty="0">
                <a:latin typeface="Arial"/>
                <a:ea typeface="Calibri"/>
                <a:cs typeface="Segoe UI"/>
              </a:rPr>
              <a:t>he steps in the </a:t>
            </a:r>
            <a:r>
              <a:rPr lang="en-US" sz="1000" b="1" dirty="0">
                <a:latin typeface="Arial"/>
                <a:ea typeface="Calibri"/>
                <a:cs typeface="Times New Roman"/>
              </a:rPr>
              <a:t>Demonstration: Generating the Grades Report Lab</a:t>
            </a:r>
            <a:r>
              <a:rPr lang="en-US" sz="1000" dirty="0">
                <a:latin typeface="Arial"/>
                <a:ea typeface="Calibri"/>
                <a:cs typeface="Segoe UI"/>
              </a:rPr>
              <a:t> section on the following page: </a:t>
            </a:r>
            <a:r>
              <a:rPr lang="en-US" sz="1000" u="sng" dirty="0">
                <a:solidFill>
                  <a:srgbClr val="0000FF"/>
                </a:solidFill>
                <a:latin typeface="Arial"/>
                <a:ea typeface="Calibri"/>
                <a:cs typeface="Segoe UI"/>
                <a:hlinkClick r:id="rId3"/>
              </a:rPr>
              <a:t>https://github.com/MicrosoftLearning/20483-Programming-in-C-Sharp/blob/master/Instructions/20483C_MOD06_DEMO.md</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2F5F0AE-601C-4647-8DC8-9D90AE29031C}"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Tree>
    <p:extLst>
      <p:ext uri="{BB962C8B-B14F-4D97-AF65-F5344CB8AC3E}">
        <p14:creationId xmlns:p14="http://schemas.microsoft.com/office/powerpoint/2010/main" val="544104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In exercise 1, students write code in the </a:t>
            </a:r>
            <a:r>
              <a:rPr lang="en-US" sz="1000" b="1" dirty="0" err="1">
                <a:latin typeface="Arial"/>
                <a:ea typeface="Calibri"/>
                <a:cs typeface="Times New Roman"/>
              </a:rPr>
              <a:t>SaveReport_Click</a:t>
            </a:r>
            <a:r>
              <a:rPr lang="en-US" sz="1000" dirty="0">
                <a:latin typeface="Arial"/>
                <a:ea typeface="Calibri"/>
                <a:cs typeface="Segoe UI"/>
              </a:rPr>
              <a:t> method; however, they don’t write the actual saving functionality until exercise 3. Be aware that some students might not notice this and expect their file to be saved on disk at the end of exercise 1.</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Point out to students that they can minimize the typing required in this lab by omitting the comments lines in their code. While this is not good programming practice in the real world, it can simplify the labs in the classroom environment.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high-level steps on the following page:</a:t>
            </a:r>
            <a:r>
              <a:rPr lang="en-US" sz="1000" dirty="0">
                <a:latin typeface="Arial"/>
                <a:ea typeface="Calibri"/>
                <a:cs typeface="Times New Roman"/>
              </a:rPr>
              <a:t> </a:t>
            </a:r>
            <a:r>
              <a:rPr lang="en-US" sz="1000" u="sng" dirty="0">
                <a:solidFill>
                  <a:srgbClr val="0000FF"/>
                </a:solidFill>
                <a:latin typeface="Arial"/>
                <a:ea typeface="Calibri"/>
                <a:cs typeface="Segoe UI"/>
                <a:hlinkClick r:id="rId3"/>
              </a:rPr>
              <a:t>https://github.com/MicrosoftLearning/20483-Programming-in-C-Sharp/blob/master/Instructions/20483C_MOD06_LAB_MANUAL.md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solidFill>
                  <a:srgbClr val="0000FF"/>
                </a:solidFill>
                <a:latin typeface="Arial"/>
                <a:ea typeface="Calibri"/>
                <a:cs typeface="Segoe UI"/>
                <a:hlinkClick r:id="rId4"/>
              </a:rPr>
              <a:t>https://github.com/MicrosoftLearning/20483-Programming-in-C-Sharp/blob/master/Instructions/20483C_MOD06_LAK.md</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GB" sz="1000" b="1" dirty="0">
                <a:solidFill>
                  <a:srgbClr val="000000"/>
                </a:solidFill>
                <a:latin typeface="Arial"/>
                <a:ea typeface="Calibri"/>
                <a:cs typeface="Segoe UI"/>
              </a:rPr>
              <a:t>Exercise 1: Serializing Data for the Grades Report as XML</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write code that runs when the user clicks the </a:t>
            </a:r>
            <a:r>
              <a:rPr lang="en-US" sz="1000" b="1" dirty="0">
                <a:latin typeface="Arial"/>
                <a:ea typeface="Calibri"/>
                <a:cs typeface="Times New Roman"/>
              </a:rPr>
              <a:t>Save Report</a:t>
            </a:r>
            <a:r>
              <a:rPr lang="en-US" sz="1000" dirty="0">
                <a:latin typeface="Arial"/>
                <a:ea typeface="Calibri"/>
                <a:cs typeface="Segoe UI"/>
              </a:rPr>
              <a:t> button on the </a:t>
            </a:r>
            <a:r>
              <a:rPr lang="en-US" sz="1000" b="1" dirty="0">
                <a:latin typeface="Arial"/>
                <a:ea typeface="Calibri"/>
                <a:cs typeface="Times New Roman"/>
              </a:rPr>
              <a:t>Student Profile</a:t>
            </a:r>
            <a:r>
              <a:rPr lang="en-US" sz="1000" dirty="0">
                <a:latin typeface="Arial"/>
                <a:ea typeface="Calibri"/>
                <a:cs typeface="Segoe UI"/>
              </a:rPr>
              <a:t> view. You will enable a user to specify where to save the Grade Report, and to serialize the grades data so it is ready to save to a file.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use the </a:t>
            </a:r>
            <a:r>
              <a:rPr lang="en-US" sz="1000" b="1" dirty="0" err="1">
                <a:latin typeface="Arial"/>
                <a:ea typeface="Calibri"/>
                <a:cs typeface="Times New Roman"/>
              </a:rPr>
              <a:t>SaveFileDialog</a:t>
            </a:r>
            <a:r>
              <a:rPr lang="en-US" sz="1000" dirty="0">
                <a:latin typeface="Arial"/>
                <a:ea typeface="Calibri"/>
                <a:cs typeface="Segoe UI"/>
              </a:rPr>
              <a:t> object to ask the user for the file name and location where they want to save the file. You will extract the grade data from the application data source and store it in a list of Grade objects.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then write the </a:t>
            </a:r>
            <a:r>
              <a:rPr lang="en-US" sz="1000" b="1" dirty="0" err="1">
                <a:latin typeface="Arial"/>
                <a:ea typeface="Calibri"/>
                <a:cs typeface="Times New Roman"/>
              </a:rPr>
              <a:t>FormatAsXMLStream</a:t>
            </a:r>
            <a:r>
              <a:rPr lang="en-US" sz="1000" dirty="0">
                <a:latin typeface="Arial"/>
                <a:ea typeface="Calibri"/>
                <a:cs typeface="Segoe UI"/>
              </a:rPr>
              <a:t> method. This method will use an </a:t>
            </a:r>
            <a:r>
              <a:rPr lang="en-US" sz="1000" b="1" dirty="0" err="1">
                <a:latin typeface="Arial"/>
                <a:ea typeface="Calibri"/>
                <a:cs typeface="Times New Roman"/>
              </a:rPr>
              <a:t>XmlWriter</a:t>
            </a:r>
            <a:r>
              <a:rPr lang="en-US" sz="1000" dirty="0">
                <a:latin typeface="Arial"/>
                <a:ea typeface="Calibri"/>
                <a:cs typeface="Segoe UI"/>
              </a:rPr>
              <a:t> object to create an XML document and populate it with grade information from the list of Grade objects. Finally, you will d</a:t>
            </a:r>
            <a:r>
              <a:rPr lang="en-US" sz="1000" dirty="0">
                <a:solidFill>
                  <a:srgbClr val="000000"/>
                </a:solidFill>
                <a:latin typeface="Arial"/>
                <a:ea typeface="Calibri"/>
                <a:cs typeface="Segoe UI"/>
              </a:rPr>
              <a:t>ebug the application and view the data held in the memory stream.</a:t>
            </a: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2F5F0AE-601C-4647-8DC8-9D90AE29031C}"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16609823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solidFill>
                  <a:srgbClr val="000000"/>
                </a:solidFill>
                <a:latin typeface="Arial"/>
                <a:ea typeface="Calibri"/>
                <a:cs typeface="Segoe UI"/>
              </a:rPr>
              <a:t>Exercise 2: Previewing the Grades Report</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write code to display a preview of the report to the user before saving it.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add code to the </a:t>
            </a:r>
            <a:r>
              <a:rPr lang="en-US" sz="1000" b="1" dirty="0" err="1">
                <a:latin typeface="Arial"/>
                <a:ea typeface="Calibri"/>
                <a:cs typeface="Times New Roman"/>
              </a:rPr>
              <a:t>SaveReport_Click</a:t>
            </a:r>
            <a:r>
              <a:rPr lang="en-US" sz="1000" dirty="0">
                <a:latin typeface="Arial"/>
                <a:ea typeface="Calibri"/>
                <a:cs typeface="Segoe UI"/>
              </a:rPr>
              <a:t> method to display the XML document to the user in a message box. To display the document, you need to build a string representation of the XML document that is stored in the </a:t>
            </a:r>
            <a:r>
              <a:rPr lang="en-US" sz="1000" b="1" dirty="0" err="1">
                <a:latin typeface="Arial"/>
                <a:ea typeface="Calibri"/>
                <a:cs typeface="Times New Roman"/>
              </a:rPr>
              <a:t>MemoryStream</a:t>
            </a:r>
            <a:r>
              <a:rPr lang="en-US" sz="1000" dirty="0">
                <a:latin typeface="Arial"/>
                <a:ea typeface="Calibri"/>
                <a:cs typeface="Segoe UI"/>
              </a:rPr>
              <a:t> object. </a:t>
            </a:r>
            <a:r>
              <a:rPr lang="en-US" sz="1000" dirty="0">
                <a:solidFill>
                  <a:srgbClr val="000000"/>
                </a:solidFill>
                <a:latin typeface="Arial"/>
                <a:ea typeface="Calibri"/>
                <a:cs typeface="Segoe UI"/>
              </a:rPr>
              <a:t>Finally, you will verify that your code functions as expected by running the application and previewing the contents of a report.</a:t>
            </a:r>
          </a:p>
          <a:p>
            <a:pPr lvl="0">
              <a:lnSpc>
                <a:spcPct val="115000"/>
              </a:lnSpc>
              <a:spcAft>
                <a:spcPts val="1000"/>
              </a:spcAft>
            </a:pPr>
            <a:r>
              <a:rPr lang="en-US" sz="1000" b="1" dirty="0">
                <a:solidFill>
                  <a:srgbClr val="000000"/>
                </a:solidFill>
                <a:latin typeface="Arial"/>
                <a:ea typeface="Calibri"/>
                <a:cs typeface="Segoe UI"/>
              </a:rPr>
              <a:t>Exercise 3: Persisting the Serialized Grade Data to a File</a:t>
            </a:r>
            <a:endParaRPr lang="en-US" sz="1000" b="1"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In this exercise, you will write the grade data to a file on the local disk.</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You will begin by modifying the existing preview dialog box to ask the user if they wish to save the file. If they wish to save the file, you will use a </a:t>
            </a:r>
            <a:r>
              <a:rPr lang="en-US" sz="1000" b="1" dirty="0" err="1">
                <a:solidFill>
                  <a:prstClr val="black"/>
                </a:solidFill>
                <a:latin typeface="Arial"/>
                <a:ea typeface="Calibri"/>
                <a:cs typeface="Times New Roman"/>
              </a:rPr>
              <a:t>FileStream</a:t>
            </a:r>
            <a:r>
              <a:rPr lang="en-US" sz="1000" dirty="0">
                <a:solidFill>
                  <a:prstClr val="black"/>
                </a:solidFill>
                <a:latin typeface="Arial"/>
                <a:ea typeface="Calibri"/>
                <a:cs typeface="Segoe UI"/>
              </a:rPr>
              <a:t> object to copy the data from the </a:t>
            </a:r>
            <a:r>
              <a:rPr lang="en-US" sz="1000" b="1" dirty="0" err="1">
                <a:solidFill>
                  <a:prstClr val="black"/>
                </a:solidFill>
                <a:latin typeface="Arial"/>
                <a:ea typeface="Calibri"/>
                <a:cs typeface="Times New Roman"/>
              </a:rPr>
              <a:t>MemoryStream</a:t>
            </a:r>
            <a:r>
              <a:rPr lang="en-US" sz="1000" dirty="0">
                <a:solidFill>
                  <a:prstClr val="black"/>
                </a:solidFill>
                <a:latin typeface="Arial"/>
                <a:ea typeface="Calibri"/>
                <a:cs typeface="Segoe UI"/>
              </a:rPr>
              <a:t> to a physical file. Then you will run the application, generate and save a report, and then verify that the report has been saved in the correct location in the correct format.</a:t>
            </a:r>
            <a:endParaRPr lang="en-US" dirty="0"/>
          </a:p>
        </p:txBody>
      </p:sp>
      <p:sp>
        <p:nvSpPr>
          <p:cNvPr id="4" name="Slide Number Placeholder 3"/>
          <p:cNvSpPr>
            <a:spLocks noGrp="1"/>
          </p:cNvSpPr>
          <p:nvPr>
            <p:ph type="sldNum" sz="quarter" idx="10"/>
          </p:nvPr>
        </p:nvSpPr>
        <p:spPr/>
        <p:txBody>
          <a:bodyPr/>
          <a:lstStyle/>
          <a:p>
            <a:fld id="{92F5F0AE-601C-4647-8DC8-9D90AE29031C}"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Tree>
    <p:extLst>
      <p:ext uri="{BB962C8B-B14F-4D97-AF65-F5344CB8AC3E}">
        <p14:creationId xmlns:p14="http://schemas.microsoft.com/office/powerpoint/2010/main" val="2704008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92F5F0AE-601C-4647-8DC8-9D90AE29031C}"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Tree>
    <p:extLst>
      <p:ext uri="{BB962C8B-B14F-4D97-AF65-F5344CB8AC3E}">
        <p14:creationId xmlns:p14="http://schemas.microsoft.com/office/powerpoint/2010/main" val="24204966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are a developer working on the Fourth Coffee Windows Presentation Foundation (WPF) client application. You have been asked to store some settings in a plain text file in the user’s temporary folder on the file system. Briefly explain which classes and methods you could use to achieve this.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a:t>
            </a:r>
            <a:r>
              <a:rPr lang="en-US" sz="1000" dirty="0">
                <a:solidFill>
                  <a:srgbClr val="000000"/>
                </a:solidFill>
                <a:latin typeface="Arial"/>
                <a:ea typeface="Calibri"/>
                <a:cs typeface="Segoe UI"/>
              </a:rPr>
              <a:t>he </a:t>
            </a:r>
            <a:r>
              <a:rPr lang="en-US" sz="1000" b="1" dirty="0" err="1">
                <a:latin typeface="Arial"/>
                <a:ea typeface="Calibri"/>
                <a:cs typeface="Times New Roman"/>
              </a:rPr>
              <a:t>Path.GetTempPath</a:t>
            </a:r>
            <a:r>
              <a:rPr lang="en-US" sz="1000" b="1" dirty="0">
                <a:latin typeface="Arial"/>
                <a:ea typeface="Calibri"/>
                <a:cs typeface="Times New Roman"/>
              </a:rPr>
              <a:t>()</a:t>
            </a:r>
            <a:r>
              <a:rPr lang="en-US" sz="1000" dirty="0">
                <a:solidFill>
                  <a:srgbClr val="000000"/>
                </a:solidFill>
                <a:latin typeface="Arial"/>
                <a:ea typeface="Calibri"/>
                <a:cs typeface="Segoe UI"/>
              </a:rPr>
              <a:t>, </a:t>
            </a:r>
            <a:r>
              <a:rPr lang="en-US" sz="1000" b="1" dirty="0" err="1">
                <a:latin typeface="Arial"/>
                <a:ea typeface="Calibri"/>
                <a:cs typeface="Times New Roman"/>
              </a:rPr>
              <a:t>Directory.Exists</a:t>
            </a:r>
            <a:r>
              <a:rPr lang="en-US" sz="1000" b="1" dirty="0">
                <a:latin typeface="Arial"/>
                <a:ea typeface="Calibri"/>
                <a:cs typeface="Times New Roman"/>
              </a:rPr>
              <a:t>(…)</a:t>
            </a:r>
            <a:r>
              <a:rPr lang="en-US" sz="1000" dirty="0">
                <a:solidFill>
                  <a:srgbClr val="000000"/>
                </a:solidFill>
                <a:latin typeface="Arial"/>
                <a:ea typeface="Calibri"/>
                <a:cs typeface="Segoe UI"/>
              </a:rPr>
              <a:t>, </a:t>
            </a:r>
            <a:r>
              <a:rPr lang="en-US" sz="1000" b="1" dirty="0" err="1">
                <a:latin typeface="Arial"/>
                <a:ea typeface="Calibri"/>
                <a:cs typeface="Times New Roman"/>
              </a:rPr>
              <a:t>Directory.CreateDirectory</a:t>
            </a:r>
            <a:r>
              <a:rPr lang="en-US" sz="1000" b="1" dirty="0">
                <a:latin typeface="Arial"/>
                <a:ea typeface="Calibri"/>
                <a:cs typeface="Times New Roman"/>
              </a:rPr>
              <a:t>()</a:t>
            </a:r>
            <a:r>
              <a:rPr lang="en-US" sz="1000" dirty="0">
                <a:solidFill>
                  <a:srgbClr val="000000"/>
                </a:solidFill>
                <a:latin typeface="Arial"/>
                <a:ea typeface="Calibri"/>
                <a:cs typeface="Segoe UI"/>
              </a:rPr>
              <a:t>, </a:t>
            </a:r>
            <a:r>
              <a:rPr lang="en-US" sz="1000" b="1" dirty="0" err="1">
                <a:latin typeface="Arial"/>
                <a:ea typeface="Calibri"/>
                <a:cs typeface="Times New Roman"/>
              </a:rPr>
              <a:t>File.WriteAllLines</a:t>
            </a:r>
            <a:r>
              <a:rPr lang="en-US" sz="1000" b="1" dirty="0">
                <a:latin typeface="Arial"/>
                <a:ea typeface="Calibri"/>
                <a:cs typeface="Times New Roman"/>
              </a:rPr>
              <a:t>(…)</a:t>
            </a:r>
            <a:r>
              <a:rPr lang="en-US" sz="1000" dirty="0">
                <a:solidFill>
                  <a:srgbClr val="000000"/>
                </a:solidFill>
                <a:latin typeface="Arial"/>
                <a:ea typeface="Calibri"/>
                <a:cs typeface="Segoe UI"/>
              </a:rPr>
              <a:t>, and </a:t>
            </a:r>
            <a:r>
              <a:rPr lang="en-US" sz="1000" b="1" dirty="0" err="1">
                <a:latin typeface="Arial"/>
                <a:ea typeface="Calibri"/>
                <a:cs typeface="Times New Roman"/>
              </a:rPr>
              <a:t>File.ReadAllLines</a:t>
            </a:r>
            <a:r>
              <a:rPr lang="en-US" sz="1000" b="1" dirty="0">
                <a:latin typeface="Arial"/>
                <a:ea typeface="Calibri"/>
                <a:cs typeface="Times New Roman"/>
              </a:rPr>
              <a:t>(…) </a:t>
            </a:r>
            <a:r>
              <a:rPr lang="en-US" sz="1000" dirty="0">
                <a:solidFill>
                  <a:srgbClr val="000000"/>
                </a:solidFill>
                <a:latin typeface="Arial"/>
                <a:ea typeface="Calibri"/>
                <a:cs typeface="Segoe UI"/>
              </a:rPr>
              <a:t>methods.</a:t>
            </a:r>
          </a:p>
          <a:p>
            <a:pPr>
              <a:lnSpc>
                <a:spcPct val="115000"/>
              </a:lnSpc>
              <a:spcAft>
                <a:spcPts val="1000"/>
              </a:spcAft>
            </a:pPr>
            <a:r>
              <a:rPr lang="en-US" sz="1000" b="1" dirty="0">
                <a:solidFill>
                  <a:srgbClr val="000000"/>
                </a:solidFill>
                <a:latin typeface="Arial"/>
                <a:ea typeface="Calibri"/>
                <a:cs typeface="Segoe UI"/>
              </a:rPr>
              <a:t>Feedback</a:t>
            </a:r>
          </a:p>
          <a:p>
            <a:pPr>
              <a:lnSpc>
                <a:spcPct val="115000"/>
              </a:lnSpc>
              <a:spcAft>
                <a:spcPts val="995"/>
              </a:spcAft>
            </a:pPr>
            <a:r>
              <a:rPr lang="en-US" sz="1000" dirty="0">
                <a:latin typeface="Arial"/>
                <a:cs typeface="Times New Roman"/>
              </a:rPr>
              <a:t>Answers should include the following:</a:t>
            </a:r>
          </a:p>
          <a:p>
            <a:pPr marL="342900" indent="-342900">
              <a:lnSpc>
                <a:spcPct val="115000"/>
              </a:lnSpc>
              <a:spcAft>
                <a:spcPts val="995"/>
              </a:spcAft>
              <a:buSzPct val="100000"/>
              <a:buFont typeface="Symbol"/>
              <a:buChar char=""/>
            </a:pPr>
            <a:r>
              <a:rPr lang="en-US" sz="1000" dirty="0">
                <a:latin typeface="Arial"/>
                <a:cs typeface="Times New Roman"/>
              </a:rPr>
              <a:t>Use the </a:t>
            </a:r>
            <a:r>
              <a:rPr lang="en-US" sz="1000" b="1" dirty="0" err="1">
                <a:latin typeface="Arial"/>
                <a:cs typeface="Times New Roman"/>
              </a:rPr>
              <a:t>Path.GetTempPath</a:t>
            </a:r>
            <a:r>
              <a:rPr lang="en-US" sz="1000" b="1" dirty="0">
                <a:latin typeface="Arial"/>
                <a:cs typeface="Times New Roman"/>
              </a:rPr>
              <a:t>() </a:t>
            </a:r>
            <a:r>
              <a:rPr lang="en-US" sz="1000" dirty="0">
                <a:latin typeface="Arial"/>
                <a:cs typeface="Times New Roman"/>
              </a:rPr>
              <a:t>method to retrieve the location of the user’s temporary folder.</a:t>
            </a:r>
          </a:p>
          <a:p>
            <a:pPr marL="342900" indent="-342900">
              <a:lnSpc>
                <a:spcPct val="115000"/>
              </a:lnSpc>
              <a:spcAft>
                <a:spcPts val="995"/>
              </a:spcAft>
              <a:buSzPct val="100000"/>
              <a:buFont typeface="Symbol"/>
              <a:buChar char=""/>
            </a:pPr>
            <a:r>
              <a:rPr lang="en-US" sz="1000" dirty="0">
                <a:latin typeface="Arial"/>
                <a:cs typeface="Times New Roman"/>
              </a:rPr>
              <a:t>Use the </a:t>
            </a:r>
            <a:r>
              <a:rPr lang="en-US" sz="1000" b="1" dirty="0" err="1">
                <a:latin typeface="Arial"/>
                <a:cs typeface="Times New Roman"/>
              </a:rPr>
              <a:t>Directory.Exists</a:t>
            </a:r>
            <a:r>
              <a:rPr lang="en-US" sz="1000" b="1" dirty="0">
                <a:latin typeface="Arial"/>
                <a:cs typeface="Times New Roman"/>
              </a:rPr>
              <a:t>(…) </a:t>
            </a:r>
            <a:r>
              <a:rPr lang="en-US" sz="1000" dirty="0">
                <a:latin typeface="Arial"/>
                <a:cs typeface="Times New Roman"/>
              </a:rPr>
              <a:t>and </a:t>
            </a:r>
            <a:r>
              <a:rPr lang="en-US" sz="1000" b="1" dirty="0" err="1">
                <a:latin typeface="Arial"/>
                <a:cs typeface="Times New Roman"/>
              </a:rPr>
              <a:t>Directory.CreateDirectory</a:t>
            </a:r>
            <a:r>
              <a:rPr lang="en-US" sz="1000" b="1" dirty="0">
                <a:latin typeface="Arial"/>
                <a:cs typeface="Times New Roman"/>
              </a:rPr>
              <a:t>() </a:t>
            </a:r>
            <a:r>
              <a:rPr lang="en-US" sz="1000" dirty="0">
                <a:latin typeface="Arial"/>
                <a:cs typeface="Times New Roman"/>
              </a:rPr>
              <a:t>to create a </a:t>
            </a:r>
            <a:r>
              <a:rPr lang="en-US" sz="1000" b="1" dirty="0" err="1">
                <a:latin typeface="Arial"/>
                <a:cs typeface="Times New Roman"/>
              </a:rPr>
              <a:t>fourthcoffee_temp</a:t>
            </a:r>
            <a:r>
              <a:rPr lang="en-US" sz="1000" b="1" dirty="0">
                <a:latin typeface="Arial"/>
                <a:cs typeface="Times New Roman"/>
              </a:rPr>
              <a:t> </a:t>
            </a:r>
            <a:r>
              <a:rPr lang="en-US" sz="1000" dirty="0">
                <a:latin typeface="Arial"/>
                <a:cs typeface="Times New Roman"/>
              </a:rPr>
              <a:t>directory.</a:t>
            </a:r>
          </a:p>
          <a:p>
            <a:pPr marL="342900" indent="-342900">
              <a:lnSpc>
                <a:spcPct val="115000"/>
              </a:lnSpc>
              <a:spcAft>
                <a:spcPts val="995"/>
              </a:spcAft>
              <a:buSzPct val="100000"/>
              <a:buFont typeface="Symbol"/>
              <a:buChar char=""/>
            </a:pPr>
            <a:r>
              <a:rPr lang="en-US" sz="1000" dirty="0">
                <a:latin typeface="Arial"/>
                <a:cs typeface="Times New Roman"/>
              </a:rPr>
              <a:t>Use the </a:t>
            </a:r>
            <a:r>
              <a:rPr lang="en-US" sz="1000" b="1" dirty="0" err="1">
                <a:latin typeface="Arial"/>
                <a:cs typeface="Times New Roman"/>
              </a:rPr>
              <a:t>File.WriteAllLines</a:t>
            </a:r>
            <a:r>
              <a:rPr lang="en-US" sz="1000" b="1" dirty="0">
                <a:latin typeface="Arial"/>
                <a:cs typeface="Times New Roman"/>
              </a:rPr>
              <a:t>(…) </a:t>
            </a:r>
            <a:r>
              <a:rPr lang="en-US" sz="1000" dirty="0">
                <a:latin typeface="Arial"/>
                <a:cs typeface="Times New Roman"/>
              </a:rPr>
              <a:t>or </a:t>
            </a:r>
            <a:r>
              <a:rPr lang="en-US" sz="1000" b="1" dirty="0" err="1">
                <a:latin typeface="Arial"/>
                <a:cs typeface="Times New Roman"/>
              </a:rPr>
              <a:t>File.WriteAllText</a:t>
            </a:r>
            <a:r>
              <a:rPr lang="en-US" sz="1000" b="1" dirty="0">
                <a:latin typeface="Arial"/>
                <a:cs typeface="Times New Roman"/>
              </a:rPr>
              <a:t>(…) </a:t>
            </a:r>
            <a:r>
              <a:rPr lang="en-US" sz="1000" dirty="0">
                <a:latin typeface="Arial"/>
                <a:cs typeface="Times New Roman"/>
              </a:rPr>
              <a:t>to write to the file.</a:t>
            </a:r>
          </a:p>
          <a:p>
            <a:pPr marL="342900" indent="-342900">
              <a:lnSpc>
                <a:spcPct val="115000"/>
              </a:lnSpc>
              <a:spcAft>
                <a:spcPts val="995"/>
              </a:spcAft>
              <a:buSzPct val="100000"/>
              <a:buFont typeface="Symbol"/>
              <a:buChar char=""/>
            </a:pPr>
            <a:r>
              <a:rPr lang="en-US" sz="1000" dirty="0">
                <a:latin typeface="Arial"/>
                <a:cs typeface="Times New Roman"/>
              </a:rPr>
              <a:t>Use the </a:t>
            </a:r>
            <a:r>
              <a:rPr lang="en-US" sz="1000" b="1" dirty="0" err="1">
                <a:latin typeface="Arial"/>
                <a:cs typeface="Times New Roman"/>
              </a:rPr>
              <a:t>File.ReadAllLines</a:t>
            </a:r>
            <a:r>
              <a:rPr lang="en-US" sz="1000" b="1" dirty="0">
                <a:latin typeface="Arial"/>
                <a:cs typeface="Times New Roman"/>
              </a:rPr>
              <a:t>(…) </a:t>
            </a:r>
            <a:r>
              <a:rPr lang="en-US" sz="1000" dirty="0">
                <a:latin typeface="Arial"/>
                <a:cs typeface="Times New Roman"/>
              </a:rPr>
              <a:t>or </a:t>
            </a:r>
            <a:r>
              <a:rPr lang="en-US" sz="1000" b="1" dirty="0" err="1">
                <a:latin typeface="Arial"/>
                <a:cs typeface="Times New Roman"/>
              </a:rPr>
              <a:t>File.ReadAllText</a:t>
            </a:r>
            <a:r>
              <a:rPr lang="en-US" sz="1000" b="1" dirty="0">
                <a:latin typeface="Arial"/>
                <a:cs typeface="Times New Roman"/>
              </a:rPr>
              <a:t>(…) </a:t>
            </a:r>
            <a:r>
              <a:rPr lang="en-US" sz="1000" dirty="0">
                <a:latin typeface="Arial"/>
                <a:cs typeface="Times New Roman"/>
              </a:rPr>
              <a:t>methods to read the contents of the file.</a:t>
            </a:r>
          </a:p>
          <a:p>
            <a:endParaRPr lang="en-US" sz="1000" dirty="0">
              <a:latin typeface="Arial" panose="020B0604020202020204" pitchFamily="34" charset="0"/>
              <a:ea typeface="Calibri"/>
              <a:cs typeface="Arial" panose="020B0604020202020204" pitchFamily="34" charset="0"/>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2F5F0AE-601C-4647-8DC8-9D90AE29031C}"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66898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tabLst>
                <a:tab pos="588645" algn="l"/>
              </a:tabLst>
            </a:pPr>
            <a:r>
              <a:rPr lang="en-US" sz="1000" dirty="0">
                <a:latin typeface="Arial"/>
                <a:ea typeface="Calibri"/>
                <a:cs typeface="Segoe UI"/>
              </a:rPr>
              <a:t>You are a developer working for Fourth Coffee. A bug has been raised and you have been asked to investigate. To help reproduce the error, you have decided to add some logic to persist the state of the application to disk, when the application encounters the error. All the types in the application are serializable, and it would be advantageous if the persisted state was human readable. What approach will you take?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a:t>
            </a:r>
            <a:r>
              <a:rPr lang="en-US" sz="1000" b="1" dirty="0" err="1">
                <a:latin typeface="Arial"/>
                <a:ea typeface="Calibri"/>
                <a:cs typeface="Times New Roman"/>
              </a:rPr>
              <a:t>JsonConvert</a:t>
            </a:r>
            <a:r>
              <a:rPr lang="en-US" sz="1000" dirty="0">
                <a:latin typeface="Arial"/>
                <a:ea typeface="Calibri"/>
                <a:cs typeface="Segoe UI"/>
              </a:rPr>
              <a:t> class. </a:t>
            </a:r>
            <a:endParaRPr lang="en-US" sz="1000" dirty="0">
              <a:latin typeface="Arial"/>
              <a:ea typeface="Calibri"/>
              <a:cs typeface="Times New Roman"/>
            </a:endParaRPr>
          </a:p>
          <a:p>
            <a:pPr>
              <a:lnSpc>
                <a:spcPct val="115000"/>
              </a:lnSpc>
              <a:spcAft>
                <a:spcPts val="1000"/>
              </a:spcAft>
            </a:pPr>
            <a:r>
              <a:rPr lang="en-US" sz="1000" b="1" dirty="0">
                <a:solidFill>
                  <a:prstClr val="black"/>
                </a:solidFill>
                <a:latin typeface="Arial"/>
                <a:cs typeface="Times New Roman"/>
              </a:rPr>
              <a:t>Feedback </a:t>
            </a:r>
          </a:p>
          <a:p>
            <a:pPr>
              <a:lnSpc>
                <a:spcPct val="115000"/>
              </a:lnSpc>
              <a:spcAft>
                <a:spcPts val="1000"/>
              </a:spcAft>
            </a:pPr>
            <a:r>
              <a:rPr lang="en-US" sz="1000" dirty="0">
                <a:solidFill>
                  <a:prstClr val="black"/>
                </a:solidFill>
                <a:latin typeface="Arial"/>
                <a:ea typeface="Calibri"/>
                <a:cs typeface="Times New Roman"/>
              </a:rPr>
              <a:t>Since the persisted data needs to be human readable, you should use the </a:t>
            </a:r>
            <a:r>
              <a:rPr lang="en-US" sz="1000" b="1" dirty="0" err="1">
                <a:solidFill>
                  <a:prstClr val="black"/>
                </a:solidFill>
                <a:latin typeface="Arial"/>
                <a:ea typeface="Calibri"/>
                <a:cs typeface="Times New Roman"/>
              </a:rPr>
              <a:t>JsonConvert</a:t>
            </a:r>
            <a:r>
              <a:rPr lang="en-US" sz="1000" dirty="0">
                <a:solidFill>
                  <a:prstClr val="black"/>
                </a:solidFill>
                <a:latin typeface="Arial"/>
                <a:ea typeface="Calibri"/>
                <a:cs typeface="Times New Roman"/>
              </a:rPr>
              <a:t> class.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are a developer working for Fourth Coffee. You have been asked to write some code to process a 100 GB video file. Your code needs to transfer the file from one location on disk, to another location on disk, without reading the entire file into memory. Which classes would you use to read and write the file?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2F5F0AE-601C-4647-8DC8-9D90AE29031C}"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
        <p:nvSpPr>
          <p:cNvPr id="7" name="TextBox 6">
            <a:extLst>
              <a:ext uri="{FF2B5EF4-FFF2-40B4-BE49-F238E27FC236}">
                <a16:creationId xmlns:a16="http://schemas.microsoft.com/office/drawing/2014/main" xmlns="" id="{954CBF50-4E73-4AD0-9457-4B7FCBD1F289}"/>
              </a:ext>
            </a:extLst>
          </p:cNvPr>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406657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15000"/>
              </a:lnSpc>
              <a:spcAft>
                <a:spcPts val="1000"/>
              </a:spcAft>
            </a:pPr>
            <a:r>
              <a:rPr lang="en-US" sz="1000" dirty="0">
                <a:latin typeface="Arial"/>
                <a:ea typeface="Calibri"/>
                <a:cs typeface="Times New Roman"/>
              </a:rPr>
              <a:t>(   )Option 1: The </a:t>
            </a:r>
            <a:r>
              <a:rPr lang="en-US" sz="1000" dirty="0" err="1">
                <a:latin typeface="Arial"/>
                <a:ea typeface="Calibri"/>
                <a:cs typeface="Times New Roman"/>
              </a:rPr>
              <a:t>MemoryStream</a:t>
            </a:r>
            <a:r>
              <a:rPr lang="en-US" sz="1000" dirty="0">
                <a:latin typeface="Arial"/>
                <a:ea typeface="Calibri"/>
                <a:cs typeface="Times New Roman"/>
              </a:rPr>
              <a:t>, </a:t>
            </a:r>
            <a:r>
              <a:rPr lang="en-US" sz="1000" dirty="0" err="1">
                <a:latin typeface="Arial"/>
                <a:ea typeface="Calibri"/>
                <a:cs typeface="Times New Roman"/>
              </a:rPr>
              <a:t>BinaryReader</a:t>
            </a:r>
            <a:r>
              <a:rPr lang="en-US" sz="1000" dirty="0">
                <a:latin typeface="Arial"/>
                <a:ea typeface="Calibri"/>
                <a:cs typeface="Times New Roman"/>
              </a:rPr>
              <a:t> and </a:t>
            </a:r>
            <a:r>
              <a:rPr lang="en-US" sz="1000" dirty="0" err="1">
                <a:latin typeface="Arial"/>
                <a:ea typeface="Calibri"/>
                <a:cs typeface="Times New Roman"/>
              </a:rPr>
              <a:t>BinaryWriter</a:t>
            </a:r>
            <a:r>
              <a:rPr lang="en-US" sz="1000" dirty="0">
                <a:latin typeface="Arial"/>
                <a:ea typeface="Calibri"/>
                <a:cs typeface="Times New Roman"/>
              </a:rPr>
              <a:t> classes.</a:t>
            </a:r>
          </a:p>
          <a:p>
            <a:pPr>
              <a:lnSpc>
                <a:spcPct val="115000"/>
              </a:lnSpc>
              <a:spcAft>
                <a:spcPts val="1000"/>
              </a:spcAft>
            </a:pPr>
            <a:r>
              <a:rPr lang="en-US" sz="1000" dirty="0">
                <a:latin typeface="Arial"/>
                <a:ea typeface="Calibri"/>
                <a:cs typeface="Times New Roman"/>
              </a:rPr>
              <a:t>(   )Option 2: The </a:t>
            </a:r>
            <a:r>
              <a:rPr lang="en-US" sz="1000" dirty="0" err="1">
                <a:latin typeface="Arial"/>
                <a:ea typeface="Calibri"/>
                <a:cs typeface="Times New Roman"/>
              </a:rPr>
              <a:t>FileStream</a:t>
            </a:r>
            <a:r>
              <a:rPr lang="en-US" sz="1000" dirty="0">
                <a:latin typeface="Arial"/>
                <a:ea typeface="Calibri"/>
                <a:cs typeface="Times New Roman"/>
              </a:rPr>
              <a:t>, </a:t>
            </a:r>
            <a:r>
              <a:rPr lang="en-US" sz="1000" dirty="0" err="1">
                <a:latin typeface="Arial"/>
                <a:ea typeface="Calibri"/>
                <a:cs typeface="Times New Roman"/>
              </a:rPr>
              <a:t>BinaryReader</a:t>
            </a:r>
            <a:r>
              <a:rPr lang="en-US" sz="1000" dirty="0">
                <a:latin typeface="Arial"/>
                <a:ea typeface="Calibri"/>
                <a:cs typeface="Times New Roman"/>
              </a:rPr>
              <a:t> and </a:t>
            </a:r>
            <a:r>
              <a:rPr lang="en-US" sz="1000" dirty="0" err="1">
                <a:latin typeface="Arial"/>
                <a:ea typeface="Calibri"/>
                <a:cs typeface="Times New Roman"/>
              </a:rPr>
              <a:t>BinaryWriter</a:t>
            </a:r>
            <a:r>
              <a:rPr lang="en-US" sz="1000" dirty="0">
                <a:latin typeface="Arial"/>
                <a:ea typeface="Calibri"/>
                <a:cs typeface="Times New Roman"/>
              </a:rPr>
              <a:t> classes.</a:t>
            </a:r>
          </a:p>
          <a:p>
            <a:pPr>
              <a:lnSpc>
                <a:spcPct val="115000"/>
              </a:lnSpc>
              <a:spcAft>
                <a:spcPts val="1000"/>
              </a:spcAft>
            </a:pPr>
            <a:r>
              <a:rPr lang="en-US" sz="1000" dirty="0">
                <a:latin typeface="Arial"/>
                <a:ea typeface="Calibri"/>
                <a:cs typeface="Times New Roman"/>
              </a:rPr>
              <a:t>(   )Option 3: The </a:t>
            </a:r>
            <a:r>
              <a:rPr lang="en-US" sz="1000" dirty="0" err="1">
                <a:latin typeface="Arial"/>
                <a:ea typeface="Calibri"/>
                <a:cs typeface="Times New Roman"/>
              </a:rPr>
              <a:t>BinaryReader</a:t>
            </a:r>
            <a:r>
              <a:rPr lang="en-US" sz="1000" dirty="0">
                <a:latin typeface="Arial"/>
                <a:ea typeface="Calibri"/>
                <a:cs typeface="Times New Roman"/>
              </a:rPr>
              <a:t> and </a:t>
            </a:r>
            <a:r>
              <a:rPr lang="en-US" sz="1000" dirty="0" err="1">
                <a:latin typeface="Arial"/>
                <a:ea typeface="Calibri"/>
                <a:cs typeface="Times New Roman"/>
              </a:rPr>
              <a:t>BinaryWriter</a:t>
            </a:r>
            <a:r>
              <a:rPr lang="en-US" sz="1000" dirty="0">
                <a:latin typeface="Arial"/>
                <a:ea typeface="Calibri"/>
                <a:cs typeface="Times New Roman"/>
              </a:rPr>
              <a:t> classes.</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4: The </a:t>
            </a:r>
            <a:r>
              <a:rPr lang="en-US" sz="1000" dirty="0" err="1">
                <a:solidFill>
                  <a:prstClr val="black"/>
                </a:solidFill>
                <a:latin typeface="Arial"/>
                <a:ea typeface="Calibri"/>
                <a:cs typeface="Times New Roman"/>
              </a:rPr>
              <a:t>FileStream</a:t>
            </a:r>
            <a:r>
              <a:rPr lang="en-US" sz="1000" dirty="0">
                <a:solidFill>
                  <a:prstClr val="black"/>
                </a:solidFill>
                <a:latin typeface="Arial"/>
                <a:ea typeface="Calibri"/>
                <a:cs typeface="Times New Roman"/>
              </a:rPr>
              <a:t>, </a:t>
            </a:r>
            <a:r>
              <a:rPr lang="en-US" sz="1000" dirty="0" err="1">
                <a:solidFill>
                  <a:prstClr val="black"/>
                </a:solidFill>
                <a:latin typeface="Arial"/>
                <a:ea typeface="Calibri"/>
                <a:cs typeface="Times New Roman"/>
              </a:rPr>
              <a:t>StreamReader</a:t>
            </a:r>
            <a:r>
              <a:rPr lang="en-US" sz="1000" dirty="0">
                <a:solidFill>
                  <a:prstClr val="black"/>
                </a:solidFill>
                <a:latin typeface="Arial"/>
                <a:ea typeface="Calibri"/>
                <a:cs typeface="Times New Roman"/>
              </a:rPr>
              <a:t> and </a:t>
            </a:r>
            <a:r>
              <a:rPr lang="en-US" sz="1000" dirty="0" err="1">
                <a:solidFill>
                  <a:prstClr val="black"/>
                </a:solidFill>
                <a:latin typeface="Arial"/>
                <a:ea typeface="Calibri"/>
                <a:cs typeface="Times New Roman"/>
              </a:rPr>
              <a:t>StreamWriter</a:t>
            </a:r>
            <a:r>
              <a:rPr lang="en-US" sz="1000" dirty="0">
                <a:solidFill>
                  <a:prstClr val="black"/>
                </a:solidFill>
                <a:latin typeface="Arial"/>
                <a:ea typeface="Calibri"/>
                <a:cs typeface="Times New Roman"/>
              </a:rPr>
              <a:t> classes.</a:t>
            </a:r>
          </a:p>
          <a:p>
            <a:pPr lvl="0">
              <a:lnSpc>
                <a:spcPct val="115000"/>
              </a:lnSpc>
              <a:spcAft>
                <a:spcPts val="1000"/>
              </a:spcAft>
            </a:pPr>
            <a:r>
              <a:rPr lang="en-US" sz="1000" dirty="0">
                <a:solidFill>
                  <a:prstClr val="black"/>
                </a:solidFill>
                <a:latin typeface="Arial"/>
                <a:ea typeface="Calibri"/>
                <a:cs typeface="Times New Roman"/>
              </a:rPr>
              <a:t>(   )Option 5: The </a:t>
            </a:r>
            <a:r>
              <a:rPr lang="en-US" sz="1000" dirty="0" err="1">
                <a:solidFill>
                  <a:prstClr val="black"/>
                </a:solidFill>
                <a:latin typeface="Arial"/>
                <a:ea typeface="Calibri"/>
                <a:cs typeface="Times New Roman"/>
              </a:rPr>
              <a:t>MemoryStream</a:t>
            </a:r>
            <a:r>
              <a:rPr lang="en-US" sz="1000" dirty="0">
                <a:solidFill>
                  <a:prstClr val="black"/>
                </a:solidFill>
                <a:latin typeface="Arial"/>
                <a:ea typeface="Calibri"/>
                <a:cs typeface="Times New Roman"/>
              </a:rPr>
              <a:t>, </a:t>
            </a:r>
            <a:r>
              <a:rPr lang="en-US" sz="1000" dirty="0" err="1">
                <a:solidFill>
                  <a:prstClr val="black"/>
                </a:solidFill>
                <a:latin typeface="Arial"/>
                <a:ea typeface="Calibri"/>
                <a:cs typeface="Times New Roman"/>
              </a:rPr>
              <a:t>StreamReader</a:t>
            </a:r>
            <a:r>
              <a:rPr lang="en-US" sz="1000" dirty="0">
                <a:solidFill>
                  <a:prstClr val="black"/>
                </a:solidFill>
                <a:latin typeface="Arial"/>
                <a:ea typeface="Calibri"/>
                <a:cs typeface="Times New Roman"/>
              </a:rPr>
              <a:t> and </a:t>
            </a:r>
            <a:r>
              <a:rPr lang="en-US" sz="1000" dirty="0" err="1">
                <a:solidFill>
                  <a:prstClr val="black"/>
                </a:solidFill>
                <a:latin typeface="Arial"/>
                <a:ea typeface="Calibri"/>
                <a:cs typeface="Times New Roman"/>
              </a:rPr>
              <a:t>StreamWriter</a:t>
            </a:r>
            <a:r>
              <a:rPr lang="en-US" sz="1000" dirty="0">
                <a:solidFill>
                  <a:prstClr val="black"/>
                </a:solidFill>
                <a:latin typeface="Arial"/>
                <a:ea typeface="Calibri"/>
                <a:cs typeface="Times New Roman"/>
              </a:rPr>
              <a:t> classes.</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2: The </a:t>
            </a:r>
            <a:r>
              <a:rPr lang="en-US" sz="1000" dirty="0" err="1">
                <a:solidFill>
                  <a:prstClr val="black"/>
                </a:solidFill>
                <a:latin typeface="Arial"/>
                <a:ea typeface="Calibri"/>
                <a:cs typeface="Times New Roman"/>
              </a:rPr>
              <a:t>FileStream</a:t>
            </a:r>
            <a:r>
              <a:rPr lang="en-US" sz="1000" dirty="0">
                <a:solidFill>
                  <a:prstClr val="black"/>
                </a:solidFill>
                <a:latin typeface="Arial"/>
                <a:ea typeface="Calibri"/>
                <a:cs typeface="Times New Roman"/>
              </a:rPr>
              <a:t>, </a:t>
            </a:r>
            <a:r>
              <a:rPr lang="en-US" sz="1000" dirty="0" err="1">
                <a:solidFill>
                  <a:prstClr val="black"/>
                </a:solidFill>
                <a:latin typeface="Arial"/>
                <a:ea typeface="Calibri"/>
                <a:cs typeface="Times New Roman"/>
              </a:rPr>
              <a:t>BinaryReader</a:t>
            </a:r>
            <a:r>
              <a:rPr lang="en-US" sz="1000" dirty="0">
                <a:solidFill>
                  <a:prstClr val="black"/>
                </a:solidFill>
                <a:latin typeface="Arial"/>
                <a:ea typeface="Calibri"/>
                <a:cs typeface="Times New Roman"/>
              </a:rPr>
              <a:t> and </a:t>
            </a:r>
            <a:r>
              <a:rPr lang="en-US" sz="1000" dirty="0" err="1">
                <a:solidFill>
                  <a:prstClr val="black"/>
                </a:solidFill>
                <a:latin typeface="Arial"/>
                <a:ea typeface="Calibri"/>
                <a:cs typeface="Times New Roman"/>
              </a:rPr>
              <a:t>BinaryWriter</a:t>
            </a:r>
            <a:r>
              <a:rPr lang="en-US" sz="1000" dirty="0">
                <a:solidFill>
                  <a:prstClr val="black"/>
                </a:solidFill>
                <a:latin typeface="Arial"/>
                <a:ea typeface="Calibri"/>
                <a:cs typeface="Times New Roman"/>
              </a:rPr>
              <a:t> classes.</a:t>
            </a:r>
          </a:p>
          <a:p>
            <a:pPr lvl="0">
              <a:lnSpc>
                <a:spcPct val="115000"/>
              </a:lnSpc>
              <a:spcAft>
                <a:spcPts val="1000"/>
              </a:spcAft>
            </a:pPr>
            <a:r>
              <a:rPr lang="en-US" sz="1000" b="1" dirty="0">
                <a:solidFill>
                  <a:prstClr val="black"/>
                </a:solidFill>
                <a:latin typeface="Arial"/>
                <a:cs typeface="Times New Roman"/>
              </a:rPr>
              <a:t>Feedback</a:t>
            </a:r>
          </a:p>
          <a:p>
            <a:pPr lvl="0">
              <a:lnSpc>
                <a:spcPct val="115000"/>
              </a:lnSpc>
              <a:spcAft>
                <a:spcPts val="1000"/>
              </a:spcAft>
            </a:pPr>
            <a:r>
              <a:rPr lang="en-GB" sz="1000" dirty="0">
                <a:latin typeface="Arial" panose="020B0604020202020204" pitchFamily="34" charset="0"/>
                <a:cs typeface="Arial" panose="020B0604020202020204" pitchFamily="34" charset="0"/>
              </a:rPr>
              <a:t>You should use the </a:t>
            </a:r>
            <a:r>
              <a:rPr lang="en-GB" sz="1000" dirty="0" err="1">
                <a:latin typeface="Arial" panose="020B0604020202020204" pitchFamily="34" charset="0"/>
                <a:cs typeface="Arial" panose="020B0604020202020204" pitchFamily="34" charset="0"/>
              </a:rPr>
              <a:t>FileStream</a:t>
            </a:r>
            <a:r>
              <a:rPr lang="en-GB" sz="1000" dirty="0">
                <a:latin typeface="Arial" panose="020B0604020202020204" pitchFamily="34" charset="0"/>
                <a:cs typeface="Arial" panose="020B0604020202020204" pitchFamily="34" charset="0"/>
              </a:rPr>
              <a:t> class to access the file system, and then the </a:t>
            </a:r>
            <a:r>
              <a:rPr lang="en-GB" sz="1000" dirty="0" err="1">
                <a:latin typeface="Arial" panose="020B0604020202020204" pitchFamily="34" charset="0"/>
                <a:cs typeface="Arial" panose="020B0604020202020204" pitchFamily="34" charset="0"/>
              </a:rPr>
              <a:t>BinaryReader</a:t>
            </a:r>
            <a:r>
              <a:rPr lang="en-GB" sz="1000" dirty="0">
                <a:latin typeface="Arial" panose="020B0604020202020204" pitchFamily="34" charset="0"/>
                <a:cs typeface="Arial" panose="020B0604020202020204" pitchFamily="34" charset="0"/>
              </a:rPr>
              <a:t> and </a:t>
            </a:r>
            <a:r>
              <a:rPr lang="en-GB" sz="1000" dirty="0" err="1">
                <a:latin typeface="Arial" panose="020B0604020202020204" pitchFamily="34" charset="0"/>
                <a:cs typeface="Arial" panose="020B0604020202020204" pitchFamily="34" charset="0"/>
              </a:rPr>
              <a:t>BinaryWriter</a:t>
            </a:r>
            <a:r>
              <a:rPr lang="en-GB" sz="1000" dirty="0">
                <a:latin typeface="Arial" panose="020B0604020202020204" pitchFamily="34" charset="0"/>
                <a:cs typeface="Arial" panose="020B0604020202020204" pitchFamily="34" charset="0"/>
              </a:rPr>
              <a:t> classes to read and write the bytes in the video file.</a:t>
            </a:r>
            <a:endParaRPr lang="en-US" sz="1000" b="1" dirty="0">
              <a:latin typeface="Arial" panose="020B0604020202020204" pitchFamily="34" charset="0"/>
              <a:cs typeface="Arial" panose="020B0604020202020204" pitchFamily="34" charset="0"/>
            </a:endParaRPr>
          </a:p>
          <a:p>
            <a:endParaRPr lang="en-US" sz="1000" dirty="0"/>
          </a:p>
        </p:txBody>
      </p:sp>
      <p:sp>
        <p:nvSpPr>
          <p:cNvPr id="4" name="Slide Number Placeholder 3"/>
          <p:cNvSpPr>
            <a:spLocks noGrp="1"/>
          </p:cNvSpPr>
          <p:nvPr>
            <p:ph type="sldNum" sz="quarter" idx="10"/>
          </p:nvPr>
        </p:nvSpPr>
        <p:spPr/>
        <p:txBody>
          <a:bodyPr/>
          <a:lstStyle/>
          <a:p>
            <a:fld id="{92F5F0AE-601C-4647-8DC8-9D90AE29031C}" type="slidenum">
              <a:rPr lang="en-US" smtClean="0"/>
              <a:t>29</a:t>
            </a:fld>
            <a:endParaRPr lang="en-US"/>
          </a:p>
        </p:txBody>
      </p:sp>
      <p:sp>
        <p:nvSpPr>
          <p:cNvPr id="5" name="Rectangle 4">
            <a:extLst>
              <a:ext uri="{FF2B5EF4-FFF2-40B4-BE49-F238E27FC236}">
                <a16:creationId xmlns:a16="http://schemas.microsoft.com/office/drawing/2014/main" xmlns="" id="{916FCB95-3EB5-4C60-9BBA-CC919777E007}"/>
              </a:ext>
            </a:extLst>
          </p:cNvPr>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a:extLst>
              <a:ext uri="{FF2B5EF4-FFF2-40B4-BE49-F238E27FC236}">
                <a16:creationId xmlns:a16="http://schemas.microsoft.com/office/drawing/2014/main" xmlns="" id="{13870468-174F-470F-B272-9A825B625713}"/>
              </a:ext>
            </a:extLst>
          </p:cNvPr>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Tree>
    <p:extLst>
      <p:ext uri="{BB962C8B-B14F-4D97-AF65-F5344CB8AC3E}">
        <p14:creationId xmlns:p14="http://schemas.microsoft.com/office/powerpoint/2010/main" val="2851964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The .NET Framework provides several classes that you can use to interact with files, directories, and paths. These classes include the following: </a:t>
            </a:r>
          </a:p>
          <a:p>
            <a:pPr marL="342900" marR="0" lvl="0" indent="-342900">
              <a:lnSpc>
                <a:spcPct val="115000"/>
              </a:lnSpc>
              <a:spcBef>
                <a:spcPts val="0"/>
              </a:spcBef>
              <a:spcAft>
                <a:spcPts val="995"/>
              </a:spcAft>
              <a:buFont typeface="Symbol"/>
              <a:buChar char=""/>
            </a:pPr>
            <a:r>
              <a:rPr lang="en-US" sz="1000">
                <a:effectLst/>
                <a:latin typeface="Arial"/>
                <a:ea typeface="Times New Roman"/>
                <a:cs typeface="Times New Roman"/>
              </a:rPr>
              <a:t>The </a:t>
            </a:r>
            <a:r>
              <a:rPr lang="en-US" sz="1000" b="1">
                <a:effectLst/>
                <a:latin typeface="Arial"/>
                <a:ea typeface="Times New Roman"/>
                <a:cs typeface="Times New Roman"/>
              </a:rPr>
              <a:t>File</a:t>
            </a:r>
            <a:r>
              <a:rPr lang="en-US" sz="1000">
                <a:effectLst/>
                <a:latin typeface="Arial"/>
                <a:ea typeface="Times New Roman"/>
                <a:cs typeface="Times New Roman"/>
              </a:rPr>
              <a:t> class.</a:t>
            </a:r>
          </a:p>
          <a:p>
            <a:pPr marL="342900" marR="0" lvl="0" indent="-342900">
              <a:lnSpc>
                <a:spcPct val="115000"/>
              </a:lnSpc>
              <a:spcBef>
                <a:spcPts val="0"/>
              </a:spcBef>
              <a:spcAft>
                <a:spcPts val="995"/>
              </a:spcAft>
              <a:buFont typeface="Symbol"/>
              <a:buChar char=""/>
            </a:pPr>
            <a:r>
              <a:rPr lang="en-US" sz="1000">
                <a:effectLst/>
                <a:latin typeface="Arial"/>
                <a:ea typeface="Times New Roman"/>
                <a:cs typeface="Times New Roman"/>
              </a:rPr>
              <a:t>The </a:t>
            </a:r>
            <a:r>
              <a:rPr lang="en-US" sz="1000" b="1">
                <a:effectLst/>
                <a:latin typeface="Arial"/>
                <a:ea typeface="Times New Roman"/>
                <a:cs typeface="Times New Roman"/>
              </a:rPr>
              <a:t>FileInfo</a:t>
            </a:r>
            <a:r>
              <a:rPr lang="en-US" sz="1000">
                <a:effectLst/>
                <a:latin typeface="Arial"/>
                <a:ea typeface="Times New Roman"/>
                <a:cs typeface="Times New Roman"/>
              </a:rPr>
              <a:t> class.</a:t>
            </a:r>
          </a:p>
          <a:p>
            <a:pPr marL="342900" marR="0" lvl="0" indent="-342900">
              <a:lnSpc>
                <a:spcPct val="115000"/>
              </a:lnSpc>
              <a:spcBef>
                <a:spcPts val="0"/>
              </a:spcBef>
              <a:spcAft>
                <a:spcPts val="995"/>
              </a:spcAft>
              <a:buFont typeface="Symbol"/>
              <a:buChar char=""/>
            </a:pPr>
            <a:r>
              <a:rPr lang="en-US" sz="1000">
                <a:effectLst/>
                <a:latin typeface="Arial"/>
                <a:ea typeface="Times New Roman"/>
                <a:cs typeface="Times New Roman"/>
              </a:rPr>
              <a:t>The </a:t>
            </a:r>
            <a:r>
              <a:rPr lang="en-US" sz="1000" b="1">
                <a:effectLst/>
                <a:latin typeface="Arial"/>
                <a:ea typeface="Times New Roman"/>
                <a:cs typeface="Times New Roman"/>
              </a:rPr>
              <a:t>Directory</a:t>
            </a:r>
            <a:r>
              <a:rPr lang="en-US" sz="1000">
                <a:effectLst/>
                <a:latin typeface="Arial"/>
                <a:ea typeface="Times New Roman"/>
                <a:cs typeface="Times New Roman"/>
              </a:rPr>
              <a:t> class.</a:t>
            </a:r>
          </a:p>
          <a:p>
            <a:pPr marL="342900" marR="0" lvl="0" indent="-342900">
              <a:lnSpc>
                <a:spcPct val="115000"/>
              </a:lnSpc>
              <a:spcBef>
                <a:spcPts val="0"/>
              </a:spcBef>
              <a:spcAft>
                <a:spcPts val="995"/>
              </a:spcAft>
              <a:buFont typeface="Symbol"/>
              <a:buChar char=""/>
            </a:pPr>
            <a:r>
              <a:rPr lang="en-US" sz="1000">
                <a:effectLst/>
                <a:latin typeface="Arial"/>
                <a:ea typeface="Times New Roman"/>
                <a:cs typeface="Times New Roman"/>
              </a:rPr>
              <a:t>The </a:t>
            </a:r>
            <a:r>
              <a:rPr lang="en-US" sz="1000" b="1">
                <a:effectLst/>
                <a:latin typeface="Arial"/>
                <a:ea typeface="Times New Roman"/>
                <a:cs typeface="Times New Roman"/>
              </a:rPr>
              <a:t>DirectoryInfo</a:t>
            </a:r>
            <a:r>
              <a:rPr lang="en-US" sz="1000">
                <a:effectLst/>
                <a:latin typeface="Arial"/>
                <a:ea typeface="Times New Roman"/>
                <a:cs typeface="Times New Roman"/>
              </a:rPr>
              <a:t> class.</a:t>
            </a: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Segoe UI"/>
              </a:rPr>
              <a:t>The </a:t>
            </a:r>
            <a:r>
              <a:rPr lang="en-US" sz="1000" b="1">
                <a:effectLst/>
                <a:latin typeface="Arial"/>
                <a:ea typeface="Times New Roman"/>
                <a:cs typeface="Times New Roman"/>
              </a:rPr>
              <a:t>Path</a:t>
            </a:r>
            <a:r>
              <a:rPr lang="en-US" sz="1000">
                <a:solidFill>
                  <a:srgbClr val="000000"/>
                </a:solidFill>
                <a:effectLst/>
                <a:latin typeface="Arial"/>
                <a:ea typeface="Times New Roman"/>
                <a:cs typeface="Segoe UI"/>
              </a:rPr>
              <a:t> class.</a:t>
            </a:r>
            <a:r>
              <a:rPr lang="en-US" sz="1000">
                <a:effectLst/>
                <a:latin typeface="Arial"/>
                <a:ea typeface="Times New Roman"/>
                <a:cs typeface="Segoe UI"/>
              </a:rPr>
              <a:t> </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2F5F0AE-601C-4647-8DC8-9D90AE29031C}"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Tree>
    <p:extLst>
      <p:ext uri="{BB962C8B-B14F-4D97-AF65-F5344CB8AC3E}">
        <p14:creationId xmlns:p14="http://schemas.microsoft.com/office/powerpoint/2010/main" val="329231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a:t>
            </a:r>
            <a:r>
              <a:rPr lang="en-US" sz="1000" b="1" dirty="0">
                <a:latin typeface="Arial"/>
                <a:ea typeface="Calibri"/>
                <a:cs typeface="Times New Roman"/>
              </a:rPr>
              <a:t>File</a:t>
            </a:r>
            <a:r>
              <a:rPr lang="en-US" sz="1000" dirty="0">
                <a:latin typeface="Arial"/>
                <a:ea typeface="Calibri"/>
                <a:cs typeface="Times New Roman"/>
              </a:rPr>
              <a:t> class provides various static methods that enable you to perform </a:t>
            </a:r>
            <a:r>
              <a:rPr lang="en-US" sz="1000" dirty="0">
                <a:latin typeface="Arial"/>
                <a:ea typeface="Calibri"/>
                <a:cs typeface="Segoe UI"/>
              </a:rPr>
              <a:t>transactional </a:t>
            </a:r>
            <a:r>
              <a:rPr lang="en-US" sz="1000" dirty="0">
                <a:latin typeface="Arial"/>
                <a:ea typeface="Calibri"/>
                <a:cs typeface="Times New Roman"/>
              </a:rPr>
              <a:t>read and write operations.</a:t>
            </a:r>
            <a:r>
              <a:rPr lang="en-US" sz="1000" dirty="0">
                <a:latin typeface="Arial"/>
                <a:ea typeface="Times New Roman"/>
                <a:cs typeface="Times New Roman"/>
              </a:rPr>
              <a:t> The methods are</a:t>
            </a:r>
            <a:r>
              <a:rPr lang="en-US" sz="1000" dirty="0">
                <a:latin typeface="Arial"/>
                <a:ea typeface="Calibri"/>
                <a:cs typeface="Times New Roman"/>
              </a:rPr>
              <a:t> </a:t>
            </a:r>
            <a:r>
              <a:rPr lang="en-US" sz="1000" dirty="0">
                <a:latin typeface="Arial"/>
                <a:ea typeface="Calibri"/>
                <a:cs typeface="Segoe UI"/>
              </a:rPr>
              <a:t>transactional </a:t>
            </a:r>
            <a:r>
              <a:rPr lang="en-US" sz="1000" dirty="0">
                <a:latin typeface="Arial"/>
                <a:ea typeface="Calibri"/>
                <a:cs typeface="Times New Roman"/>
              </a:rPr>
              <a:t>because they wrap several low-level functions into a single, convenient method call.</a:t>
            </a:r>
          </a:p>
          <a:p>
            <a:pPr>
              <a:lnSpc>
                <a:spcPct val="115000"/>
              </a:lnSpc>
              <a:spcAft>
                <a:spcPts val="1000"/>
              </a:spcAft>
            </a:pPr>
            <a:r>
              <a:rPr lang="en-US" sz="1000" dirty="0">
                <a:latin typeface="Arial"/>
                <a:ea typeface="Calibri"/>
                <a:cs typeface="Times New Roman"/>
              </a:rPr>
              <a:t>Provide a brief description of the </a:t>
            </a:r>
            <a:r>
              <a:rPr lang="en-US" sz="1000" b="1" dirty="0" err="1">
                <a:latin typeface="Arial"/>
                <a:ea typeface="Calibri"/>
                <a:cs typeface="Times New Roman"/>
              </a:rPr>
              <a:t>ReadAllText</a:t>
            </a:r>
            <a:r>
              <a:rPr lang="en-US" sz="1000" dirty="0">
                <a:latin typeface="Arial"/>
                <a:ea typeface="Calibri"/>
                <a:cs typeface="Times New Roman"/>
              </a:rPr>
              <a:t>, </a:t>
            </a:r>
            <a:r>
              <a:rPr lang="en-US" sz="1000" b="1" dirty="0" err="1">
                <a:latin typeface="Arial"/>
                <a:ea typeface="Calibri"/>
                <a:cs typeface="Times New Roman"/>
              </a:rPr>
              <a:t>ReadAllLines</a:t>
            </a:r>
            <a:r>
              <a:rPr lang="en-US" sz="1000" dirty="0">
                <a:latin typeface="Arial"/>
                <a:ea typeface="Calibri"/>
                <a:cs typeface="Times New Roman"/>
              </a:rPr>
              <a:t>, and </a:t>
            </a:r>
            <a:r>
              <a:rPr lang="en-US" sz="1000" b="1" dirty="0" err="1">
                <a:latin typeface="Arial"/>
                <a:ea typeface="Calibri"/>
                <a:cs typeface="Times New Roman"/>
              </a:rPr>
              <a:t>ReadAllByte</a:t>
            </a:r>
            <a:r>
              <a:rPr lang="en-US" sz="1000" b="1" dirty="0">
                <a:latin typeface="Arial"/>
                <a:ea typeface="Calibri"/>
                <a:cs typeface="Times New Roman"/>
              </a:rPr>
              <a:t> </a:t>
            </a:r>
            <a:r>
              <a:rPr lang="en-US" sz="1000" dirty="0">
                <a:latin typeface="Arial"/>
                <a:ea typeface="Calibri"/>
                <a:cs typeface="Times New Roman"/>
              </a:rPr>
              <a:t>methods.</a:t>
            </a:r>
          </a:p>
          <a:p>
            <a:pPr>
              <a:lnSpc>
                <a:spcPct val="115000"/>
              </a:lnSpc>
              <a:spcAft>
                <a:spcPts val="1000"/>
              </a:spcAft>
            </a:pPr>
            <a:r>
              <a:rPr lang="en-US" sz="1000" dirty="0">
                <a:latin typeface="Arial"/>
                <a:ea typeface="Calibri"/>
                <a:cs typeface="Times New Roman"/>
              </a:rPr>
              <a:t>Explain that the write methods provide the following two options:</a:t>
            </a:r>
          </a:p>
          <a:p>
            <a:pPr marL="342900" marR="0" lvl="0" indent="-342900">
              <a:lnSpc>
                <a:spcPct val="115000"/>
              </a:lnSpc>
              <a:spcBef>
                <a:spcPts val="0"/>
              </a:spcBef>
              <a:spcAft>
                <a:spcPts val="995"/>
              </a:spcAft>
              <a:buFont typeface="Symbol"/>
              <a:buChar char=""/>
            </a:pPr>
            <a:r>
              <a:rPr lang="en-US" sz="1000" b="1" dirty="0" err="1">
                <a:effectLst/>
                <a:latin typeface="Arial"/>
                <a:ea typeface="Times New Roman"/>
                <a:cs typeface="Times New Roman"/>
              </a:rPr>
              <a:t>Write</a:t>
            </a:r>
            <a:r>
              <a:rPr lang="en-US" sz="1000" i="1" dirty="0" err="1">
                <a:effectLst/>
                <a:latin typeface="Arial"/>
                <a:ea typeface="Times New Roman"/>
                <a:cs typeface="Times New Roman"/>
              </a:rPr>
              <a:t>xxx</a:t>
            </a:r>
            <a:r>
              <a:rPr lang="en-US" sz="1000" dirty="0">
                <a:effectLst/>
                <a:latin typeface="Arial"/>
                <a:ea typeface="Times New Roman"/>
                <a:cs typeface="Times New Roman"/>
              </a:rPr>
              <a:t> methods that will either create a new file or overwrite an existing file. Briefly describe the </a:t>
            </a:r>
            <a:r>
              <a:rPr lang="en-US" sz="1000" b="1" dirty="0" err="1">
                <a:effectLst/>
                <a:latin typeface="Arial"/>
                <a:ea typeface="Times New Roman"/>
                <a:cs typeface="Times New Roman"/>
              </a:rPr>
              <a:t>WriteAllText</a:t>
            </a:r>
            <a:r>
              <a:rPr lang="en-US" sz="1000" dirty="0">
                <a:effectLst/>
                <a:latin typeface="Arial"/>
                <a:ea typeface="Times New Roman"/>
                <a:cs typeface="Times New Roman"/>
              </a:rPr>
              <a:t>, </a:t>
            </a:r>
            <a:r>
              <a:rPr lang="en-US" sz="1000" b="1" dirty="0" err="1">
                <a:effectLst/>
                <a:latin typeface="Arial"/>
                <a:ea typeface="Times New Roman"/>
                <a:cs typeface="Times New Roman"/>
              </a:rPr>
              <a:t>WriteAllLines</a:t>
            </a:r>
            <a:r>
              <a:rPr lang="en-US" sz="1000" dirty="0">
                <a:effectLst/>
                <a:latin typeface="Arial"/>
                <a:ea typeface="Times New Roman"/>
                <a:cs typeface="Times New Roman"/>
              </a:rPr>
              <a:t>, and </a:t>
            </a:r>
            <a:r>
              <a:rPr lang="en-US" sz="1000" b="1" dirty="0" err="1">
                <a:effectLst/>
                <a:latin typeface="Arial"/>
                <a:ea typeface="Times New Roman"/>
                <a:cs typeface="Times New Roman"/>
              </a:rPr>
              <a:t>WriteAllBytes</a:t>
            </a:r>
            <a:r>
              <a:rPr lang="en-US" sz="1000" dirty="0">
                <a:effectLst/>
                <a:latin typeface="Arial"/>
                <a:ea typeface="Times New Roman"/>
                <a:cs typeface="Times New Roman"/>
              </a:rPr>
              <a:t> methods.</a:t>
            </a:r>
          </a:p>
          <a:p>
            <a:pPr marL="342900" marR="0" lvl="0" indent="-342900">
              <a:lnSpc>
                <a:spcPct val="115000"/>
              </a:lnSpc>
              <a:spcBef>
                <a:spcPts val="0"/>
              </a:spcBef>
              <a:spcAft>
                <a:spcPts val="995"/>
              </a:spcAft>
              <a:buFont typeface="Symbol"/>
              <a:buChar char=""/>
            </a:pPr>
            <a:r>
              <a:rPr lang="en-US" sz="1000" b="1" dirty="0" err="1">
                <a:effectLst/>
                <a:latin typeface="Arial"/>
                <a:ea typeface="Times New Roman"/>
                <a:cs typeface="Times New Roman"/>
              </a:rPr>
              <a:t>Append</a:t>
            </a:r>
            <a:r>
              <a:rPr lang="en-US" sz="1000" i="1" dirty="0" err="1">
                <a:effectLst/>
                <a:latin typeface="Arial"/>
                <a:ea typeface="Times New Roman"/>
                <a:cs typeface="Times New Roman"/>
              </a:rPr>
              <a:t>xxx</a:t>
            </a:r>
            <a:r>
              <a:rPr lang="en-US" sz="1000" dirty="0">
                <a:effectLst/>
                <a:latin typeface="Arial"/>
                <a:ea typeface="Times New Roman"/>
                <a:cs typeface="Times New Roman"/>
              </a:rPr>
              <a:t> methods that will either create a new file, or append the new data to the end of an existing file. Briefly describe the </a:t>
            </a:r>
            <a:r>
              <a:rPr lang="en-US" sz="1000" b="1" dirty="0" err="1">
                <a:effectLst/>
                <a:latin typeface="Arial"/>
                <a:ea typeface="Times New Roman"/>
                <a:cs typeface="Times New Roman"/>
              </a:rPr>
              <a:t>AppendAllText</a:t>
            </a:r>
            <a:r>
              <a:rPr lang="en-US" sz="1000" dirty="0">
                <a:effectLst/>
                <a:latin typeface="Arial"/>
                <a:ea typeface="Times New Roman"/>
                <a:cs typeface="Times New Roman"/>
              </a:rPr>
              <a:t>, and </a:t>
            </a:r>
            <a:r>
              <a:rPr lang="en-US" sz="1000" b="1" dirty="0" err="1">
                <a:effectLst/>
                <a:latin typeface="Arial"/>
                <a:ea typeface="Times New Roman"/>
                <a:cs typeface="Times New Roman"/>
              </a:rPr>
              <a:t>AppendAllLines</a:t>
            </a:r>
            <a:r>
              <a:rPr lang="en-US" sz="1000" dirty="0">
                <a:effectLst/>
                <a:latin typeface="Arial"/>
                <a:ea typeface="Times New Roman"/>
                <a:cs typeface="Times New Roman"/>
              </a:rPr>
              <a:t> methods.</a:t>
            </a:r>
          </a:p>
        </p:txBody>
      </p:sp>
      <p:sp>
        <p:nvSpPr>
          <p:cNvPr id="4" name="Slide Number Placeholder 3"/>
          <p:cNvSpPr>
            <a:spLocks noGrp="1"/>
          </p:cNvSpPr>
          <p:nvPr>
            <p:ph type="sldNum" sz="quarter" idx="10"/>
          </p:nvPr>
        </p:nvSpPr>
        <p:spPr/>
        <p:txBody>
          <a:bodyPr/>
          <a:lstStyle/>
          <a:p>
            <a:fld id="{92F5F0AE-601C-4647-8DC8-9D90AE29031C}"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Tree>
    <p:extLst>
      <p:ext uri="{BB962C8B-B14F-4D97-AF65-F5344CB8AC3E}">
        <p14:creationId xmlns:p14="http://schemas.microsoft.com/office/powerpoint/2010/main" val="2007837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that, as well as reading from and writing to files, it is common requirement for applications to need to manipulate files on the file system. Give the example of an application that copies a file to a temporary location on disk before performing additional processing.</a:t>
            </a:r>
          </a:p>
          <a:p>
            <a:pPr>
              <a:lnSpc>
                <a:spcPct val="115000"/>
              </a:lnSpc>
              <a:spcAft>
                <a:spcPts val="1000"/>
              </a:spcAft>
            </a:pPr>
            <a:r>
              <a:rPr lang="en-US" sz="1000" dirty="0">
                <a:latin typeface="Arial"/>
                <a:ea typeface="Calibri"/>
                <a:cs typeface="Times New Roman"/>
              </a:rPr>
              <a:t>Explain that the </a:t>
            </a:r>
            <a:r>
              <a:rPr lang="en-US" sz="1000" b="1" dirty="0">
                <a:latin typeface="Arial"/>
                <a:ea typeface="Calibri"/>
                <a:cs typeface="Times New Roman"/>
              </a:rPr>
              <a:t>File</a:t>
            </a:r>
            <a:r>
              <a:rPr lang="en-US" sz="1000" dirty="0">
                <a:latin typeface="Arial"/>
                <a:ea typeface="Calibri"/>
                <a:cs typeface="Times New Roman"/>
              </a:rPr>
              <a:t> class provides static methods that enable you to directly manipulate files, without requiring you to instantiate any objects in your code. Alternatively, you can use the instance members provided by the </a:t>
            </a:r>
            <a:r>
              <a:rPr lang="en-US" sz="1000" b="1" dirty="0" err="1">
                <a:latin typeface="Arial"/>
                <a:ea typeface="Calibri"/>
                <a:cs typeface="Times New Roman"/>
              </a:rPr>
              <a:t>FileInfo</a:t>
            </a:r>
            <a:r>
              <a:rPr lang="en-US" sz="1000" dirty="0">
                <a:latin typeface="Arial"/>
                <a:ea typeface="Calibri"/>
                <a:cs typeface="Times New Roman"/>
              </a:rPr>
              <a:t> class, which act as a wrapper for the file on disk.</a:t>
            </a:r>
          </a:p>
        </p:txBody>
      </p:sp>
      <p:sp>
        <p:nvSpPr>
          <p:cNvPr id="4" name="Slide Number Placeholder 3"/>
          <p:cNvSpPr>
            <a:spLocks noGrp="1"/>
          </p:cNvSpPr>
          <p:nvPr>
            <p:ph type="sldNum" sz="quarter" idx="10"/>
          </p:nvPr>
        </p:nvSpPr>
        <p:spPr/>
        <p:txBody>
          <a:bodyPr/>
          <a:lstStyle/>
          <a:p>
            <a:fld id="{92F5F0AE-601C-4647-8DC8-9D90AE29031C}"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Tree>
    <p:extLst>
      <p:ext uri="{BB962C8B-B14F-4D97-AF65-F5344CB8AC3E}">
        <p14:creationId xmlns:p14="http://schemas.microsoft.com/office/powerpoint/2010/main" val="2898268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A</a:t>
            </a:r>
            <a:r>
              <a:rPr lang="en-US" sz="1000">
                <a:latin typeface="Arial"/>
                <a:ea typeface="Calibri"/>
                <a:cs typeface="Times New Roman"/>
              </a:rPr>
              <a:t>pplications typically need to manipulate directories. Give the example of a system that creates a working directory structure on startup to cache settings during operation, and then on shutdown deletes any resources the application created.</a:t>
            </a:r>
          </a:p>
          <a:p>
            <a:pPr>
              <a:lnSpc>
                <a:spcPct val="115000"/>
              </a:lnSpc>
              <a:spcAft>
                <a:spcPts val="1000"/>
              </a:spcAft>
            </a:pPr>
            <a:r>
              <a:rPr lang="en-US" sz="1000">
                <a:latin typeface="Arial"/>
                <a:ea typeface="Calibri"/>
                <a:cs typeface="Times New Roman"/>
              </a:rPr>
              <a:t>The </a:t>
            </a:r>
            <a:r>
              <a:rPr lang="en-US" sz="1000" b="1">
                <a:latin typeface="Arial"/>
                <a:ea typeface="Calibri"/>
                <a:cs typeface="Times New Roman"/>
              </a:rPr>
              <a:t>Directory</a:t>
            </a:r>
            <a:r>
              <a:rPr lang="en-US" sz="1000">
                <a:latin typeface="Arial"/>
                <a:ea typeface="Calibri"/>
                <a:cs typeface="Times New Roman"/>
              </a:rPr>
              <a:t> class provides various static methods that enable you to directly manipulate directories, without requiring you to instantiate any objects in your code.</a:t>
            </a:r>
            <a:r>
              <a:rPr lang="en-US" sz="1000">
                <a:latin typeface="Arial"/>
                <a:ea typeface="Times New Roman"/>
                <a:cs typeface="Times New Roman"/>
              </a:rPr>
              <a:t> A</a:t>
            </a:r>
            <a:r>
              <a:rPr lang="en-US" sz="1000">
                <a:latin typeface="Arial"/>
                <a:ea typeface="Calibri"/>
                <a:cs typeface="Times New Roman"/>
              </a:rPr>
              <a:t>lternatively, you can use the various instance members provided by the </a:t>
            </a:r>
            <a:r>
              <a:rPr lang="en-US" sz="1000" b="1">
                <a:latin typeface="Arial"/>
                <a:ea typeface="Calibri"/>
                <a:cs typeface="Times New Roman"/>
              </a:rPr>
              <a:t>DirectoryInfo</a:t>
            </a:r>
            <a:r>
              <a:rPr lang="en-US" sz="1000">
                <a:latin typeface="Arial"/>
                <a:ea typeface="Calibri"/>
                <a:cs typeface="Times New Roman"/>
              </a:rPr>
              <a:t> class, which acts as a wrapper for the directory on disk.</a:t>
            </a:r>
          </a:p>
        </p:txBody>
      </p:sp>
      <p:sp>
        <p:nvSpPr>
          <p:cNvPr id="4" name="Slide Number Placeholder 3"/>
          <p:cNvSpPr>
            <a:spLocks noGrp="1"/>
          </p:cNvSpPr>
          <p:nvPr>
            <p:ph type="sldNum" sz="quarter" idx="10"/>
          </p:nvPr>
        </p:nvSpPr>
        <p:spPr/>
        <p:txBody>
          <a:bodyPr/>
          <a:lstStyle/>
          <a:p>
            <a:fld id="{92F5F0AE-601C-4647-8DC8-9D90AE29031C}"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Tree>
    <p:extLst>
      <p:ext uri="{BB962C8B-B14F-4D97-AF65-F5344CB8AC3E}">
        <p14:creationId xmlns:p14="http://schemas.microsoft.com/office/powerpoint/2010/main" val="1666143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a:t>
            </a:r>
            <a:r>
              <a:rPr lang="en-US" sz="1000" b="1" dirty="0">
                <a:latin typeface="Arial"/>
                <a:ea typeface="Calibri"/>
                <a:cs typeface="Times New Roman"/>
              </a:rPr>
              <a:t>Path </a:t>
            </a:r>
            <a:r>
              <a:rPr lang="en-US" sz="1000" dirty="0">
                <a:latin typeface="Arial"/>
                <a:ea typeface="Calibri"/>
                <a:cs typeface="Times New Roman"/>
              </a:rPr>
              <a:t>class encapsulates a variety of utility type I/O functions that are very useful when working with the file system.</a:t>
            </a:r>
          </a:p>
          <a:p>
            <a:pPr>
              <a:lnSpc>
                <a:spcPct val="115000"/>
              </a:lnSpc>
              <a:spcAft>
                <a:spcPts val="1000"/>
              </a:spcAft>
            </a:pPr>
            <a:r>
              <a:rPr lang="en-US" sz="1000" dirty="0">
                <a:latin typeface="Arial"/>
                <a:ea typeface="Calibri"/>
                <a:cs typeface="Times New Roman"/>
              </a:rPr>
              <a:t>Explain that by using these types of utility classes, students will write less code, save time, and be able to concentrate on more complex I/O functionality. To demonstrate this point, use the example of manually creating a temporary directory versus using the static </a:t>
            </a:r>
            <a:r>
              <a:rPr lang="en-US" sz="1000" b="1" dirty="0" err="1">
                <a:latin typeface="Arial"/>
                <a:ea typeface="Calibri"/>
                <a:cs typeface="Times New Roman"/>
              </a:rPr>
              <a:t>GetTempPath</a:t>
            </a:r>
            <a:r>
              <a:rPr lang="en-US" sz="1000" dirty="0">
                <a:latin typeface="Arial"/>
                <a:ea typeface="Calibri"/>
                <a:cs typeface="Times New Roman"/>
              </a:rPr>
              <a:t> method.</a:t>
            </a:r>
          </a:p>
          <a:p>
            <a:pPr>
              <a:lnSpc>
                <a:spcPct val="115000"/>
              </a:lnSpc>
              <a:spcAft>
                <a:spcPts val="1000"/>
              </a:spcAft>
            </a:pPr>
            <a:r>
              <a:rPr lang="en-US" sz="1000" dirty="0">
                <a:latin typeface="Arial"/>
                <a:ea typeface="Calibri"/>
                <a:cs typeface="Times New Roman"/>
              </a:rPr>
              <a:t>Point students to the Path Class page at  </a:t>
            </a:r>
            <a:r>
              <a:rPr lang="en-US" sz="1000" u="sng" dirty="0">
                <a:solidFill>
                  <a:srgbClr val="000000"/>
                </a:solidFill>
                <a:latin typeface="Arial"/>
                <a:ea typeface="Calibri"/>
                <a:cs typeface="Calibri"/>
                <a:hlinkClick r:id="rId3"/>
              </a:rPr>
              <a:t>https://aka.ms/moc-20483c-m6-pg1</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2F5F0AE-601C-4647-8DC8-9D90AE29031C}"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Tree>
    <p:extLst>
      <p:ext uri="{BB962C8B-B14F-4D97-AF65-F5344CB8AC3E}">
        <p14:creationId xmlns:p14="http://schemas.microsoft.com/office/powerpoint/2010/main" val="3702471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a:t>
            </a:r>
            <a:r>
              <a:rPr lang="en-US" sz="1000" dirty="0">
                <a:latin typeface="Arial"/>
                <a:ea typeface="Calibri"/>
                <a:cs typeface="Segoe UI"/>
              </a:rPr>
              <a:t>he steps in the </a:t>
            </a:r>
            <a:r>
              <a:rPr lang="en-US" sz="1000" b="1" dirty="0">
                <a:latin typeface="Arial"/>
                <a:ea typeface="Calibri"/>
                <a:cs typeface="Times New Roman"/>
              </a:rPr>
              <a:t>Demonstration: Manipulating Files, Directories, and Paths</a:t>
            </a:r>
            <a:r>
              <a:rPr lang="en-US" sz="1000" dirty="0">
                <a:latin typeface="Arial"/>
                <a:ea typeface="Calibri"/>
                <a:cs typeface="Segoe UI"/>
              </a:rPr>
              <a:t>  section on the following page: </a:t>
            </a:r>
            <a:r>
              <a:rPr lang="en-US" sz="1000" u="sng" dirty="0">
                <a:solidFill>
                  <a:srgbClr val="0000FF"/>
                </a:solidFill>
                <a:latin typeface="Arial"/>
                <a:ea typeface="Calibri"/>
                <a:cs typeface="Segoe UI"/>
                <a:hlinkClick r:id="rId3"/>
              </a:rPr>
              <a:t>https://github.com/MicrosoftLearning/20483-Programming-in-C-Sharp/blob/master/Instructions/20483C_MOD06_DEMO.md</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2F5F0AE-601C-4647-8DC8-9D90AE29031C}"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Tree>
    <p:extLst>
      <p:ext uri="{BB962C8B-B14F-4D97-AF65-F5344CB8AC3E}">
        <p14:creationId xmlns:p14="http://schemas.microsoft.com/office/powerpoint/2010/main" val="2198419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T</a:t>
            </a:r>
            <a:r>
              <a:rPr lang="en-US" sz="1000">
                <a:latin typeface="Arial"/>
                <a:ea typeface="Calibri"/>
                <a:cs typeface="Times New Roman"/>
              </a:rPr>
              <a:t>he .NET Framework provides several classes that you can use to serialize and deserialize data.</a:t>
            </a:r>
            <a:r>
              <a:rPr lang="en-US" sz="1000">
                <a:solidFill>
                  <a:srgbClr val="000000"/>
                </a:solidFill>
                <a:latin typeface="Arial"/>
                <a:ea typeface="Calibri"/>
                <a:cs typeface="Segoe UI"/>
              </a:rPr>
              <a:t> </a:t>
            </a:r>
            <a:r>
              <a:rPr lang="en-US" sz="1000">
                <a:latin typeface="Arial"/>
                <a:ea typeface="Calibri"/>
                <a:cs typeface="Times New Roman"/>
              </a:rPr>
              <a:t>Explain that this lesson focus on classes that enable you to serialize to binary, XML, and JSON. If you want to serialize data to a custom format, you can create your own formatter by implementing the </a:t>
            </a:r>
            <a:r>
              <a:rPr lang="en-US" sz="1000" b="1">
                <a:latin typeface="Arial"/>
                <a:ea typeface="Calibri"/>
                <a:cs typeface="Times New Roman"/>
              </a:rPr>
              <a:t>IFormatter </a:t>
            </a:r>
            <a:r>
              <a:rPr lang="en-US" sz="1000">
                <a:latin typeface="Arial"/>
                <a:ea typeface="Calibri"/>
                <a:cs typeface="Times New Roman"/>
              </a:rPr>
              <a:t>interface.</a:t>
            </a:r>
            <a:r>
              <a:rPr lang="en-US" sz="1000">
                <a:latin typeface="Arial"/>
                <a:ea typeface="Calibri"/>
                <a:cs typeface="Segoe UI"/>
              </a:rPr>
              <a:t>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2F5F0AE-601C-4647-8DC8-9D90AE29031C}"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6: Reading and Writing Local Data</a:t>
            </a:r>
          </a:p>
        </p:txBody>
      </p:sp>
    </p:spTree>
    <p:extLst>
      <p:ext uri="{BB962C8B-B14F-4D97-AF65-F5344CB8AC3E}">
        <p14:creationId xmlns:p14="http://schemas.microsoft.com/office/powerpoint/2010/main" val="236432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627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6</a:t>
            </a:r>
          </a:p>
        </p:txBody>
      </p:sp>
      <p:sp>
        <p:nvSpPr>
          <p:cNvPr id="3" name="Subtitle 2"/>
          <p:cNvSpPr>
            <a:spLocks noGrp="1"/>
          </p:cNvSpPr>
          <p:nvPr>
            <p:ph type="subTitle" sz="quarter" idx="1"/>
          </p:nvPr>
        </p:nvSpPr>
        <p:spPr/>
        <p:txBody>
          <a:bodyPr/>
          <a:lstStyle/>
          <a:p>
            <a:r>
              <a:rPr lang="en-US"/>
              <a:t>Reading and Writing Local Data
</a:t>
            </a:r>
          </a:p>
        </p:txBody>
      </p:sp>
    </p:spTree>
    <p:extLst>
      <p:ext uri="{BB962C8B-B14F-4D97-AF65-F5344CB8AC3E}">
        <p14:creationId xmlns:p14="http://schemas.microsoft.com/office/powerpoint/2010/main" val="3184084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Serialization?</a:t>
            </a:r>
          </a:p>
        </p:txBody>
      </p:sp>
      <p:sp>
        <p:nvSpPr>
          <p:cNvPr id="4" name="Content Placeholder 2"/>
          <p:cNvSpPr>
            <a:spLocks noGrp="1"/>
          </p:cNvSpPr>
          <p:nvPr/>
        </p:nvSpPr>
        <p:spPr bwMode="auto">
          <a:xfrm>
            <a:off x="458788" y="992188"/>
            <a:ext cx="7751762" cy="55610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Binary</a:t>
            </a:r>
          </a:p>
          <a:p>
            <a:pPr marL="0" indent="0">
              <a:buNone/>
            </a:pPr>
            <a:endParaRPr lang="en-US" dirty="0"/>
          </a:p>
          <a:p>
            <a:r>
              <a:rPr lang="en-US" dirty="0"/>
              <a:t>XML</a:t>
            </a:r>
          </a:p>
          <a:p>
            <a:endParaRPr lang="en-US" dirty="0"/>
          </a:p>
          <a:p>
            <a:endParaRPr lang="en-US" dirty="0"/>
          </a:p>
          <a:p>
            <a:pPr marL="0" indent="0">
              <a:buNone/>
            </a:pPr>
            <a:endParaRPr lang="en-US" dirty="0"/>
          </a:p>
          <a:p>
            <a:pPr marL="0" indent="0">
              <a:buNone/>
            </a:pPr>
            <a:endParaRPr lang="en-US" sz="1000" dirty="0"/>
          </a:p>
          <a:p>
            <a:r>
              <a:rPr lang="en-US" dirty="0"/>
              <a:t>JSON</a:t>
            </a:r>
          </a:p>
          <a:p>
            <a:endParaRPr lang="en-US" dirty="0"/>
          </a:p>
        </p:txBody>
      </p:sp>
      <p:sp>
        <p:nvSpPr>
          <p:cNvPr id="5" name="TextBox 6"/>
          <p:cNvSpPr txBox="1"/>
          <p:nvPr/>
        </p:nvSpPr>
        <p:spPr>
          <a:xfrm>
            <a:off x="675249" y="152400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Typewriter" pitchFamily="49" charset="0"/>
                <a:cs typeface="Lucida Sans Unicode" pitchFamily="34" charset="0"/>
              </a:rPr>
              <a:t>1010101010101111101011010101011010111111101010110110001</a:t>
            </a:r>
          </a:p>
        </p:txBody>
      </p:sp>
      <p:sp>
        <p:nvSpPr>
          <p:cNvPr id="6" name="TextBox 6"/>
          <p:cNvSpPr txBox="1"/>
          <p:nvPr/>
        </p:nvSpPr>
        <p:spPr>
          <a:xfrm>
            <a:off x="685800" y="251460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&lt;</a:t>
            </a:r>
            <a:r>
              <a:rPr lang="en-GB" b="0" dirty="0" err="1">
                <a:latin typeface="Lucida Sans Unicode" pitchFamily="34" charset="0"/>
                <a:cs typeface="Lucida Sans Unicode" pitchFamily="34" charset="0"/>
              </a:rPr>
              <a:t>SOAP-ENV:Envelope</a:t>
            </a:r>
            <a:r>
              <a:rPr lang="en-GB" b="0" dirty="0">
                <a:latin typeface="Lucida Sans Unicode" pitchFamily="34" charset="0"/>
                <a:cs typeface="Lucida Sans Unicode" pitchFamily="34" charset="0"/>
              </a:rPr>
              <a:t> ...&gt;</a:t>
            </a:r>
          </a:p>
          <a:p>
            <a:r>
              <a:rPr lang="en-GB" b="0" dirty="0">
                <a:latin typeface="Lucida Sans Unicode" pitchFamily="34" charset="0"/>
                <a:cs typeface="Lucida Sans Unicode" pitchFamily="34" charset="0"/>
              </a:rPr>
              <a:t>   &lt;</a:t>
            </a:r>
            <a:r>
              <a:rPr lang="en-GB" b="0" dirty="0" err="1">
                <a:latin typeface="Lucida Sans Unicode" pitchFamily="34" charset="0"/>
                <a:cs typeface="Lucida Sans Unicode" pitchFamily="34" charset="0"/>
              </a:rPr>
              <a:t>SOAP-ENV:Body</a:t>
            </a:r>
            <a:r>
              <a:rPr lang="en-GB" b="0" dirty="0">
                <a:latin typeface="Lucida Sans Unicode" pitchFamily="34" charset="0"/>
                <a:cs typeface="Lucida Sans Unicode" pitchFamily="34" charset="0"/>
              </a:rPr>
              <a:t>&gt;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&lt;/</a:t>
            </a:r>
            <a:r>
              <a:rPr lang="en-GB" b="0" dirty="0" err="1">
                <a:latin typeface="Lucida Sans Unicode" pitchFamily="34" charset="0"/>
                <a:cs typeface="Lucida Sans Unicode" pitchFamily="34" charset="0"/>
              </a:rPr>
              <a:t>SOAP-ENV:Body</a:t>
            </a:r>
            <a:r>
              <a:rPr lang="en-GB" b="0" dirty="0">
                <a:latin typeface="Lucida Sans Unicode" pitchFamily="34" charset="0"/>
                <a:cs typeface="Lucida Sans Unicode" pitchFamily="34" charset="0"/>
              </a:rPr>
              <a:t>&gt;</a:t>
            </a:r>
          </a:p>
          <a:p>
            <a:r>
              <a:rPr lang="en-GB" b="0" dirty="0">
                <a:latin typeface="Lucida Sans Unicode" pitchFamily="34" charset="0"/>
                <a:cs typeface="Lucida Sans Unicode" pitchFamily="34" charset="0"/>
              </a:rPr>
              <a:t>&lt;/</a:t>
            </a:r>
            <a:r>
              <a:rPr lang="en-GB" b="0" dirty="0" err="1">
                <a:latin typeface="Lucida Sans Unicode" pitchFamily="34" charset="0"/>
                <a:cs typeface="Lucida Sans Unicode" pitchFamily="34" charset="0"/>
              </a:rPr>
              <a:t>SOAP-ENV:Envelope</a:t>
            </a:r>
            <a:r>
              <a:rPr lang="en-GB" b="0" dirty="0">
                <a:latin typeface="Lucida Sans Unicode" pitchFamily="34" charset="0"/>
                <a:cs typeface="Lucida Sans Unicode" pitchFamily="34" charset="0"/>
              </a:rPr>
              <a:t>&gt; </a:t>
            </a:r>
          </a:p>
        </p:txBody>
      </p:sp>
      <p:sp>
        <p:nvSpPr>
          <p:cNvPr id="7" name="TextBox 6"/>
          <p:cNvSpPr txBox="1"/>
          <p:nvPr/>
        </p:nvSpPr>
        <p:spPr>
          <a:xfrm>
            <a:off x="685800" y="4800600"/>
            <a:ext cx="779350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ConfigName</a:t>
            </a:r>
            <a:r>
              <a:rPr lang="en-GB" b="0" dirty="0">
                <a:latin typeface="Lucida Sans Unicode" pitchFamily="34" charset="0"/>
                <a:cs typeface="Lucida Sans Unicode" pitchFamily="34" charset="0"/>
              </a:rPr>
              <a:t>":"</a:t>
            </a:r>
            <a:r>
              <a:rPr lang="en-GB" b="0" dirty="0" err="1">
                <a:latin typeface="Lucida Sans Unicode" pitchFamily="34" charset="0"/>
                <a:cs typeface="Lucida Sans Unicode" pitchFamily="34" charset="0"/>
              </a:rPr>
              <a:t>FourthCoffee_Default</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"DatabaseHostName":"database209.fourthcoffee.com"</a:t>
            </a:r>
          </a:p>
          <a:p>
            <a:r>
              <a:rPr lang="en-GB" b="0" dirty="0">
                <a:latin typeface="Lucida Sans Unicode" pitchFamily="34" charset="0"/>
                <a:cs typeface="Lucida Sans Unicode" pitchFamily="34" charset="0"/>
              </a:rPr>
              <a:t>} </a:t>
            </a:r>
          </a:p>
        </p:txBody>
      </p:sp>
    </p:spTree>
    <p:extLst>
      <p:ext uri="{BB962C8B-B14F-4D97-AF65-F5344CB8AC3E}">
        <p14:creationId xmlns:p14="http://schemas.microsoft.com/office/powerpoint/2010/main" val="4076305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Serializable Type</a:t>
            </a:r>
          </a:p>
        </p:txBody>
      </p:sp>
      <p:sp>
        <p:nvSpPr>
          <p:cNvPr id="4" name="TextBox 6"/>
          <p:cNvSpPr txBox="1"/>
          <p:nvPr/>
        </p:nvSpPr>
        <p:spPr>
          <a:xfrm>
            <a:off x="718284" y="1600200"/>
            <a:ext cx="7793502" cy="4524315"/>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a:t>
            </a:r>
            <a:r>
              <a:rPr lang="en-GB" b="0" dirty="0" err="1">
                <a:latin typeface="Lucida Sans Unicode" pitchFamily="34" charset="0"/>
                <a:cs typeface="Lucida Sans Unicode" pitchFamily="34" charset="0"/>
              </a:rPr>
              <a:t>Serializable</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public class </a:t>
            </a:r>
            <a:r>
              <a:rPr lang="en-GB" b="0" dirty="0" err="1">
                <a:latin typeface="Lucida Sans Unicode" pitchFamily="34" charset="0"/>
                <a:cs typeface="Lucida Sans Unicode" pitchFamily="34" charset="0"/>
              </a:rPr>
              <a:t>ServiceConfiguration</a:t>
            </a:r>
            <a:r>
              <a:rPr lang="en-GB" b="0" dirty="0">
                <a:latin typeface="Lucida Sans Unicode" pitchFamily="34" charset="0"/>
                <a:cs typeface="Lucida Sans Unicode" pitchFamily="34" charset="0"/>
              </a:rPr>
              <a:t> : </a:t>
            </a:r>
            <a:r>
              <a:rPr lang="en-GB" b="0" dirty="0" err="1">
                <a:latin typeface="Lucida Sans Unicode" pitchFamily="34" charset="0"/>
                <a:cs typeface="Lucida Sans Unicode" pitchFamily="34" charset="0"/>
              </a:rPr>
              <a:t>ISerializable</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public </a:t>
            </a:r>
            <a:r>
              <a:rPr lang="en-GB" b="0" dirty="0" err="1">
                <a:latin typeface="Lucida Sans Unicode" pitchFamily="34" charset="0"/>
                <a:cs typeface="Lucida Sans Unicode" pitchFamily="34" charset="0"/>
              </a:rPr>
              <a:t>ServiceConfiguration</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SerializationInfo</a:t>
            </a:r>
            <a:r>
              <a:rPr lang="en-GB" b="0" dirty="0">
                <a:latin typeface="Lucida Sans Unicode" pitchFamily="34" charset="0"/>
                <a:cs typeface="Lucida Sans Unicode" pitchFamily="34" charset="0"/>
              </a:rPr>
              <a:t> info, </a:t>
            </a:r>
            <a:r>
              <a:rPr lang="en-GB" b="0" dirty="0" err="1">
                <a:latin typeface="Lucida Sans Unicode" pitchFamily="34" charset="0"/>
                <a:cs typeface="Lucida Sans Unicode" pitchFamily="34" charset="0"/>
              </a:rPr>
              <a:t>StreamingContext</a:t>
            </a:r>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ctxt</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 </a:t>
            </a:r>
          </a:p>
          <a:p>
            <a:r>
              <a:rPr lang="en-GB" b="0" dirty="0">
                <a:latin typeface="Lucida Sans Unicode" pitchFamily="34" charset="0"/>
                <a:cs typeface="Lucida Sans Unicode" pitchFamily="34" charset="0"/>
              </a:rPr>
              <a:t>   }</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public void </a:t>
            </a:r>
            <a:r>
              <a:rPr lang="en-GB" b="0" dirty="0" err="1">
                <a:latin typeface="Lucida Sans Unicode" pitchFamily="34" charset="0"/>
                <a:cs typeface="Lucida Sans Unicode" pitchFamily="34" charset="0"/>
              </a:rPr>
              <a:t>GetObjectData</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SerializationInfo</a:t>
            </a:r>
            <a:r>
              <a:rPr lang="en-GB" b="0" dirty="0">
                <a:latin typeface="Lucida Sans Unicode" pitchFamily="34" charset="0"/>
                <a:cs typeface="Lucida Sans Unicode" pitchFamily="34" charset="0"/>
              </a:rPr>
              <a:t> info, </a:t>
            </a:r>
            <a:r>
              <a:rPr lang="en-GB" b="0" dirty="0" err="1">
                <a:latin typeface="Lucida Sans Unicode" pitchFamily="34" charset="0"/>
                <a:cs typeface="Lucida Sans Unicode" pitchFamily="34" charset="0"/>
              </a:rPr>
              <a:t>StreamingContext</a:t>
            </a:r>
            <a:r>
              <a:rPr lang="en-GB" b="0" dirty="0">
                <a:latin typeface="Lucida Sans Unicode" pitchFamily="34" charset="0"/>
                <a:cs typeface="Lucida Sans Unicode" pitchFamily="34" charset="0"/>
              </a:rPr>
              <a:t> context)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p>
        </p:txBody>
      </p:sp>
      <p:sp>
        <p:nvSpPr>
          <p:cNvPr id="5" name="Content Placeholder 2"/>
          <p:cNvSpPr>
            <a:spLocks noGrp="1"/>
          </p:cNvSpPr>
          <p:nvPr/>
        </p:nvSpPr>
        <p:spPr bwMode="auto">
          <a:xfrm>
            <a:off x="675249" y="992188"/>
            <a:ext cx="7751762" cy="9785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Implement the </a:t>
            </a:r>
            <a:r>
              <a:rPr lang="en-GB" b="1" dirty="0" err="1"/>
              <a:t>ISerializable</a:t>
            </a:r>
            <a:r>
              <a:rPr lang="en-GB" b="1" dirty="0"/>
              <a:t> </a:t>
            </a:r>
            <a:r>
              <a:rPr lang="en-GB" dirty="0"/>
              <a:t>interface</a:t>
            </a:r>
          </a:p>
        </p:txBody>
      </p:sp>
    </p:spTree>
    <p:extLst>
      <p:ext uri="{BB962C8B-B14F-4D97-AF65-F5344CB8AC3E}">
        <p14:creationId xmlns:p14="http://schemas.microsoft.com/office/powerpoint/2010/main" val="3458764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Serializing Objects as Binary</a:t>
            </a:r>
          </a:p>
        </p:txBody>
      </p:sp>
      <p:sp>
        <p:nvSpPr>
          <p:cNvPr id="4" name="TextBox 6"/>
          <p:cNvSpPr txBox="1"/>
          <p:nvPr/>
        </p:nvSpPr>
        <p:spPr>
          <a:xfrm>
            <a:off x="675249" y="182880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err="1">
                <a:latin typeface="Lucida Sans Unicode" pitchFamily="34" charset="0"/>
                <a:cs typeface="Lucida Sans Unicode" pitchFamily="34" charset="0"/>
              </a:rPr>
              <a:t>ServiceConfiguration</a:t>
            </a:r>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config</a:t>
            </a:r>
            <a:r>
              <a:rPr lang="en-GB" b="0" dirty="0">
                <a:latin typeface="Lucida Sans Unicode" pitchFamily="34" charset="0"/>
                <a:cs typeface="Lucida Sans Unicode" pitchFamily="34" charset="0"/>
              </a:rPr>
              <a:t> = </a:t>
            </a:r>
            <a:r>
              <a:rPr lang="en-GB" b="0" dirty="0" err="1">
                <a:latin typeface="Lucida Sans Unicode" pitchFamily="34" charset="0"/>
                <a:cs typeface="Lucida Sans Unicode" pitchFamily="34" charset="0"/>
              </a:rPr>
              <a:t>ServiceConfiguration.Default</a:t>
            </a:r>
            <a:r>
              <a:rPr lang="en-GB" b="0" dirty="0">
                <a:latin typeface="Lucida Sans Unicode" pitchFamily="34" charset="0"/>
                <a:cs typeface="Lucida Sans Unicode" pitchFamily="34" charset="0"/>
              </a:rPr>
              <a:t>;</a:t>
            </a:r>
          </a:p>
          <a:p>
            <a:r>
              <a:rPr lang="en-GB" b="0" dirty="0" err="1">
                <a:latin typeface="Lucida Sans Unicode" pitchFamily="34" charset="0"/>
                <a:cs typeface="Lucida Sans Unicode" pitchFamily="34" charset="0"/>
              </a:rPr>
              <a:t>IFormatter</a:t>
            </a:r>
            <a:r>
              <a:rPr lang="en-GB" b="0" dirty="0">
                <a:latin typeface="Lucida Sans Unicode" pitchFamily="34" charset="0"/>
                <a:cs typeface="Lucida Sans Unicode" pitchFamily="34" charset="0"/>
              </a:rPr>
              <a:t> formatter = new </a:t>
            </a:r>
            <a:r>
              <a:rPr lang="en-GB" dirty="0" err="1">
                <a:latin typeface="Lucida Sans Unicode" pitchFamily="34" charset="0"/>
                <a:cs typeface="Lucida Sans Unicode" pitchFamily="34" charset="0"/>
              </a:rPr>
              <a:t>BinaryFormatter</a:t>
            </a:r>
            <a:r>
              <a:rPr lang="en-GB" b="0" dirty="0">
                <a:latin typeface="Lucida Sans Unicode" pitchFamily="34" charset="0"/>
                <a:cs typeface="Lucida Sans Unicode" pitchFamily="34" charset="0"/>
              </a:rPr>
              <a:t>();</a:t>
            </a:r>
          </a:p>
          <a:p>
            <a:r>
              <a:rPr lang="en-GB" b="0" dirty="0" err="1">
                <a:latin typeface="Lucida Sans Unicode" pitchFamily="34" charset="0"/>
                <a:cs typeface="Lucida Sans Unicode" pitchFamily="34" charset="0"/>
              </a:rPr>
              <a:t>FileStream</a:t>
            </a:r>
            <a:r>
              <a:rPr lang="en-GB" b="0" dirty="0">
                <a:latin typeface="Lucida Sans Unicode" pitchFamily="34" charset="0"/>
                <a:cs typeface="Lucida Sans Unicode" pitchFamily="34" charset="0"/>
              </a:rPr>
              <a:t> buffer = </a:t>
            </a:r>
            <a:r>
              <a:rPr lang="en-GB" b="0" dirty="0" err="1">
                <a:latin typeface="Lucida Sans Unicode" pitchFamily="34" charset="0"/>
                <a:cs typeface="Lucida Sans Unicode" pitchFamily="34" charset="0"/>
              </a:rPr>
              <a:t>File.Create</a:t>
            </a:r>
            <a:r>
              <a:rPr lang="en-GB" b="0" dirty="0">
                <a:latin typeface="Lucida Sans Unicode" pitchFamily="34" charset="0"/>
                <a:cs typeface="Lucida Sans Unicode" pitchFamily="34" charset="0"/>
              </a:rPr>
              <a:t>("C:\\</a:t>
            </a:r>
            <a:r>
              <a:rPr lang="en-GB" b="0" dirty="0" err="1">
                <a:latin typeface="Lucida Sans Unicode" pitchFamily="34" charset="0"/>
                <a:cs typeface="Lucida Sans Unicode" pitchFamily="34" charset="0"/>
              </a:rPr>
              <a:t>fourthcoffee</a:t>
            </a:r>
            <a:r>
              <a:rPr lang="en-GB" b="0" dirty="0">
                <a:latin typeface="Lucida Sans Unicode" pitchFamily="34" charset="0"/>
                <a:cs typeface="Lucida Sans Unicode" pitchFamily="34" charset="0"/>
              </a:rPr>
              <a:t>\\config.txt");</a:t>
            </a:r>
          </a:p>
          <a:p>
            <a:r>
              <a:rPr lang="en-GB" b="0" dirty="0" err="1">
                <a:latin typeface="Lucida Sans Unicode" pitchFamily="34" charset="0"/>
                <a:cs typeface="Lucida Sans Unicode" pitchFamily="34" charset="0"/>
              </a:rPr>
              <a:t>formatter.Serialize</a:t>
            </a:r>
            <a:r>
              <a:rPr lang="en-GB" b="0" dirty="0">
                <a:latin typeface="Lucida Sans Unicode" pitchFamily="34" charset="0"/>
                <a:cs typeface="Lucida Sans Unicode" pitchFamily="34" charset="0"/>
              </a:rPr>
              <a:t>(buffer, </a:t>
            </a:r>
            <a:r>
              <a:rPr lang="en-GB" b="0" dirty="0" err="1">
                <a:latin typeface="Lucida Sans Unicode" pitchFamily="34" charset="0"/>
                <a:cs typeface="Lucida Sans Unicode" pitchFamily="34" charset="0"/>
              </a:rPr>
              <a:t>config</a:t>
            </a:r>
            <a:r>
              <a:rPr lang="en-GB" b="0" dirty="0">
                <a:latin typeface="Lucida Sans Unicode" pitchFamily="34" charset="0"/>
                <a:cs typeface="Lucida Sans Unicode" pitchFamily="34" charset="0"/>
              </a:rPr>
              <a:t>);</a:t>
            </a:r>
          </a:p>
          <a:p>
            <a:r>
              <a:rPr lang="en-GB" b="0" dirty="0" err="1">
                <a:latin typeface="Lucida Sans Unicode" pitchFamily="34" charset="0"/>
                <a:cs typeface="Lucida Sans Unicode" pitchFamily="34" charset="0"/>
              </a:rPr>
              <a:t>buffer.Close</a:t>
            </a:r>
            <a:r>
              <a:rPr lang="en-GB" b="0" dirty="0">
                <a:latin typeface="Lucida Sans Unicode" pitchFamily="34" charset="0"/>
                <a:cs typeface="Lucida Sans Unicode" pitchFamily="34" charset="0"/>
              </a:rPr>
              <a:t>();</a:t>
            </a:r>
            <a:endParaRPr lang="en-GB" dirty="0">
              <a:latin typeface="Lucida Sans Unicode" pitchFamily="34" charset="0"/>
              <a:cs typeface="Lucida Sans Unicode" pitchFamily="34" charset="0"/>
            </a:endParaRPr>
          </a:p>
        </p:txBody>
      </p:sp>
      <p:sp>
        <p:nvSpPr>
          <p:cNvPr id="5" name="TextBox 6"/>
          <p:cNvSpPr txBox="1"/>
          <p:nvPr/>
        </p:nvSpPr>
        <p:spPr>
          <a:xfrm>
            <a:off x="685800" y="434340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err="1">
                <a:latin typeface="Lucida Sans Unicode" pitchFamily="34" charset="0"/>
                <a:cs typeface="Lucida Sans Unicode" pitchFamily="34" charset="0"/>
              </a:rPr>
              <a:t>IFormatter</a:t>
            </a:r>
            <a:r>
              <a:rPr lang="en-GB" b="0" dirty="0">
                <a:latin typeface="Lucida Sans Unicode" pitchFamily="34" charset="0"/>
                <a:cs typeface="Lucida Sans Unicode" pitchFamily="34" charset="0"/>
              </a:rPr>
              <a:t> formatter = new </a:t>
            </a:r>
            <a:r>
              <a:rPr lang="en-GB" dirty="0" err="1">
                <a:latin typeface="Lucida Sans Unicode" pitchFamily="34" charset="0"/>
                <a:cs typeface="Lucida Sans Unicode" pitchFamily="34" charset="0"/>
              </a:rPr>
              <a:t>BinaryFormatter</a:t>
            </a:r>
            <a:r>
              <a:rPr lang="en-GB" b="0" dirty="0">
                <a:latin typeface="Lucida Sans Unicode" pitchFamily="34" charset="0"/>
                <a:cs typeface="Lucida Sans Unicode" pitchFamily="34" charset="0"/>
              </a:rPr>
              <a:t>();</a:t>
            </a:r>
          </a:p>
          <a:p>
            <a:r>
              <a:rPr lang="en-GB" b="0" dirty="0" err="1">
                <a:latin typeface="Lucida Sans Unicode" pitchFamily="34" charset="0"/>
                <a:cs typeface="Lucida Sans Unicode" pitchFamily="34" charset="0"/>
              </a:rPr>
              <a:t>FileStream</a:t>
            </a:r>
            <a:r>
              <a:rPr lang="en-GB" b="0" dirty="0">
                <a:latin typeface="Lucida Sans Unicode" pitchFamily="34" charset="0"/>
                <a:cs typeface="Lucida Sans Unicode" pitchFamily="34" charset="0"/>
              </a:rPr>
              <a:t> buffer = </a:t>
            </a:r>
            <a:r>
              <a:rPr lang="en-GB" b="0" dirty="0" err="1">
                <a:latin typeface="Lucida Sans Unicode" pitchFamily="34" charset="0"/>
                <a:cs typeface="Lucida Sans Unicode" pitchFamily="34" charset="0"/>
              </a:rPr>
              <a:t>File.OpenRead</a:t>
            </a:r>
            <a:r>
              <a:rPr lang="en-GB" b="0" dirty="0">
                <a:latin typeface="Lucida Sans Unicode" pitchFamily="34" charset="0"/>
                <a:cs typeface="Lucida Sans Unicode" pitchFamily="34" charset="0"/>
              </a:rPr>
              <a:t>("C:\\</a:t>
            </a:r>
            <a:r>
              <a:rPr lang="en-GB" b="0" dirty="0" err="1">
                <a:latin typeface="Lucida Sans Unicode" pitchFamily="34" charset="0"/>
                <a:cs typeface="Lucida Sans Unicode" pitchFamily="34" charset="0"/>
              </a:rPr>
              <a:t>fourthcoffee</a:t>
            </a:r>
            <a:r>
              <a:rPr lang="en-GB" b="0" dirty="0">
                <a:latin typeface="Lucida Sans Unicode" pitchFamily="34" charset="0"/>
                <a:cs typeface="Lucida Sans Unicode" pitchFamily="34" charset="0"/>
              </a:rPr>
              <a:t>\\config.txt");</a:t>
            </a:r>
          </a:p>
          <a:p>
            <a:r>
              <a:rPr lang="en-GB" b="0" dirty="0" err="1">
                <a:latin typeface="Lucida Sans Unicode" pitchFamily="34" charset="0"/>
                <a:cs typeface="Lucida Sans Unicode" pitchFamily="34" charset="0"/>
              </a:rPr>
              <a:t>ServiceConfiguration</a:t>
            </a:r>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config</a:t>
            </a:r>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 </a:t>
            </a:r>
            <a:r>
              <a:rPr lang="en-GB" b="0" dirty="0" err="1">
                <a:latin typeface="Lucida Sans Unicode" pitchFamily="34" charset="0"/>
                <a:cs typeface="Lucida Sans Unicode" pitchFamily="34" charset="0"/>
              </a:rPr>
              <a:t>formatter.Deserialize</a:t>
            </a:r>
            <a:r>
              <a:rPr lang="en-GB" b="0" dirty="0">
                <a:latin typeface="Lucida Sans Unicode" pitchFamily="34" charset="0"/>
                <a:cs typeface="Lucida Sans Unicode" pitchFamily="34" charset="0"/>
              </a:rPr>
              <a:t>(buffer) as </a:t>
            </a:r>
            <a:r>
              <a:rPr lang="en-GB" b="0" dirty="0" err="1">
                <a:latin typeface="Lucida Sans Unicode" pitchFamily="34" charset="0"/>
                <a:cs typeface="Lucida Sans Unicode" pitchFamily="34" charset="0"/>
              </a:rPr>
              <a:t>ServiceConfiguration</a:t>
            </a:r>
            <a:r>
              <a:rPr lang="en-GB" b="0" dirty="0">
                <a:latin typeface="Lucida Sans Unicode" pitchFamily="34" charset="0"/>
                <a:cs typeface="Lucida Sans Unicode" pitchFamily="34" charset="0"/>
              </a:rPr>
              <a:t>;</a:t>
            </a:r>
          </a:p>
          <a:p>
            <a:r>
              <a:rPr lang="en-GB" b="0" dirty="0" err="1">
                <a:latin typeface="Lucida Sans Unicode" pitchFamily="34" charset="0"/>
                <a:cs typeface="Lucida Sans Unicode" pitchFamily="34" charset="0"/>
              </a:rPr>
              <a:t>buffer.Close</a:t>
            </a:r>
            <a:r>
              <a:rPr lang="en-GB" b="0" dirty="0">
                <a:latin typeface="Lucida Sans Unicode" pitchFamily="34" charset="0"/>
                <a:cs typeface="Lucida Sans Unicode" pitchFamily="34" charset="0"/>
              </a:rPr>
              <a:t>();</a:t>
            </a:r>
          </a:p>
        </p:txBody>
      </p:sp>
      <p:sp>
        <p:nvSpPr>
          <p:cNvPr id="6" name="Content Placeholder 2"/>
          <p:cNvSpPr>
            <a:spLocks noGrp="1"/>
          </p:cNvSpPr>
          <p:nvPr/>
        </p:nvSpPr>
        <p:spPr bwMode="auto">
          <a:xfrm>
            <a:off x="458788" y="1296988"/>
            <a:ext cx="7751762" cy="37322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Serialize as binary</a:t>
            </a:r>
          </a:p>
          <a:p>
            <a:endParaRPr lang="en-US" dirty="0"/>
          </a:p>
          <a:p>
            <a:pPr marL="0" indent="0">
              <a:buNone/>
            </a:pPr>
            <a:endParaRPr lang="en-US" dirty="0"/>
          </a:p>
          <a:p>
            <a:pPr marL="0" indent="0">
              <a:buNone/>
            </a:pPr>
            <a:endParaRPr lang="en-US" dirty="0"/>
          </a:p>
          <a:p>
            <a:pPr marL="0" indent="0">
              <a:buNone/>
            </a:pPr>
            <a:endParaRPr lang="en-US" dirty="0"/>
          </a:p>
          <a:p>
            <a:r>
              <a:rPr lang="en-US" dirty="0"/>
              <a:t>Deserialize from binary</a:t>
            </a:r>
          </a:p>
        </p:txBody>
      </p:sp>
    </p:spTree>
    <p:extLst>
      <p:ext uri="{BB962C8B-B14F-4D97-AF65-F5344CB8AC3E}">
        <p14:creationId xmlns:p14="http://schemas.microsoft.com/office/powerpoint/2010/main" val="1010531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2fadf8e2-8e7b-4bee-9ad7-ae9e1d99a6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Serializing Objects as XML</a:t>
            </a:r>
          </a:p>
        </p:txBody>
      </p:sp>
      <p:sp>
        <p:nvSpPr>
          <p:cNvPr id="4" name="TextBox 6"/>
          <p:cNvSpPr txBox="1"/>
          <p:nvPr/>
        </p:nvSpPr>
        <p:spPr>
          <a:xfrm>
            <a:off x="675249" y="182880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err="1">
                <a:latin typeface="Lucida Sans Unicode" pitchFamily="34" charset="0"/>
                <a:cs typeface="Lucida Sans Unicode" pitchFamily="34" charset="0"/>
              </a:rPr>
              <a:t>ServiceConfiguration</a:t>
            </a:r>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config</a:t>
            </a:r>
            <a:r>
              <a:rPr lang="en-GB" b="0" dirty="0">
                <a:latin typeface="Lucida Sans Unicode" pitchFamily="34" charset="0"/>
                <a:cs typeface="Lucida Sans Unicode" pitchFamily="34" charset="0"/>
              </a:rPr>
              <a:t> = </a:t>
            </a:r>
            <a:r>
              <a:rPr lang="en-GB" b="0" dirty="0" err="1">
                <a:latin typeface="Lucida Sans Unicode" pitchFamily="34" charset="0"/>
                <a:cs typeface="Lucida Sans Unicode" pitchFamily="34" charset="0"/>
              </a:rPr>
              <a:t>ServiceConfiguration.Default</a:t>
            </a:r>
            <a:r>
              <a:rPr lang="en-GB" b="0" dirty="0">
                <a:latin typeface="Lucida Sans Unicode" pitchFamily="34" charset="0"/>
                <a:cs typeface="Lucida Sans Unicode" pitchFamily="34" charset="0"/>
              </a:rPr>
              <a:t>;</a:t>
            </a:r>
          </a:p>
          <a:p>
            <a:r>
              <a:rPr lang="en-GB" b="0" dirty="0" err="1">
                <a:latin typeface="Lucida Sans Unicode" pitchFamily="34" charset="0"/>
                <a:cs typeface="Lucida Sans Unicode" pitchFamily="34" charset="0"/>
              </a:rPr>
              <a:t>IFormatter</a:t>
            </a:r>
            <a:r>
              <a:rPr lang="en-GB" b="0" dirty="0">
                <a:latin typeface="Lucida Sans Unicode" pitchFamily="34" charset="0"/>
                <a:cs typeface="Lucida Sans Unicode" pitchFamily="34" charset="0"/>
              </a:rPr>
              <a:t> formatter = new </a:t>
            </a:r>
            <a:r>
              <a:rPr lang="en-GB" dirty="0" err="1">
                <a:latin typeface="Lucida Sans Unicode" pitchFamily="34" charset="0"/>
                <a:cs typeface="Lucida Sans Unicode" pitchFamily="34" charset="0"/>
              </a:rPr>
              <a:t>SoapFormatter</a:t>
            </a:r>
            <a:r>
              <a:rPr lang="en-GB" b="0" dirty="0">
                <a:latin typeface="Lucida Sans Unicode" pitchFamily="34" charset="0"/>
                <a:cs typeface="Lucida Sans Unicode" pitchFamily="34" charset="0"/>
              </a:rPr>
              <a:t>();</a:t>
            </a:r>
          </a:p>
          <a:p>
            <a:r>
              <a:rPr lang="en-GB" b="0" dirty="0" err="1">
                <a:latin typeface="Lucida Sans Unicode" pitchFamily="34" charset="0"/>
                <a:cs typeface="Lucida Sans Unicode" pitchFamily="34" charset="0"/>
              </a:rPr>
              <a:t>FileStream</a:t>
            </a:r>
            <a:r>
              <a:rPr lang="en-GB" b="0" dirty="0">
                <a:latin typeface="Lucida Sans Unicode" pitchFamily="34" charset="0"/>
                <a:cs typeface="Lucida Sans Unicode" pitchFamily="34" charset="0"/>
              </a:rPr>
              <a:t> buffer = </a:t>
            </a:r>
            <a:r>
              <a:rPr lang="en-GB" b="0" dirty="0" err="1">
                <a:latin typeface="Lucida Sans Unicode" pitchFamily="34" charset="0"/>
                <a:cs typeface="Lucida Sans Unicode" pitchFamily="34" charset="0"/>
              </a:rPr>
              <a:t>File.Create</a:t>
            </a:r>
            <a:r>
              <a:rPr lang="en-GB" b="0" dirty="0">
                <a:latin typeface="Lucida Sans Unicode" pitchFamily="34" charset="0"/>
                <a:cs typeface="Lucida Sans Unicode" pitchFamily="34" charset="0"/>
              </a:rPr>
              <a:t>(@"C:\fourthcoffee\config.xml");</a:t>
            </a:r>
          </a:p>
          <a:p>
            <a:r>
              <a:rPr lang="en-GB" b="0" dirty="0" err="1">
                <a:latin typeface="Lucida Sans Unicode" pitchFamily="34" charset="0"/>
                <a:cs typeface="Lucida Sans Unicode" pitchFamily="34" charset="0"/>
              </a:rPr>
              <a:t>formatter.Serialize</a:t>
            </a:r>
            <a:r>
              <a:rPr lang="en-GB" b="0" dirty="0">
                <a:latin typeface="Lucida Sans Unicode" pitchFamily="34" charset="0"/>
                <a:cs typeface="Lucida Sans Unicode" pitchFamily="34" charset="0"/>
              </a:rPr>
              <a:t>(buffer, </a:t>
            </a:r>
            <a:r>
              <a:rPr lang="en-GB" b="0" dirty="0" err="1">
                <a:latin typeface="Lucida Sans Unicode" pitchFamily="34" charset="0"/>
                <a:cs typeface="Lucida Sans Unicode" pitchFamily="34" charset="0"/>
              </a:rPr>
              <a:t>config</a:t>
            </a:r>
            <a:r>
              <a:rPr lang="en-GB" b="0" dirty="0">
                <a:latin typeface="Lucida Sans Unicode" pitchFamily="34" charset="0"/>
                <a:cs typeface="Lucida Sans Unicode" pitchFamily="34" charset="0"/>
              </a:rPr>
              <a:t>);</a:t>
            </a:r>
          </a:p>
          <a:p>
            <a:r>
              <a:rPr lang="en-GB" b="0" dirty="0" err="1">
                <a:latin typeface="Lucida Sans Unicode" pitchFamily="34" charset="0"/>
                <a:cs typeface="Lucida Sans Unicode" pitchFamily="34" charset="0"/>
              </a:rPr>
              <a:t>buffer.Close</a:t>
            </a:r>
            <a:r>
              <a:rPr lang="en-GB" b="0" dirty="0">
                <a:latin typeface="Lucida Sans Unicode" pitchFamily="34" charset="0"/>
                <a:cs typeface="Lucida Sans Unicode" pitchFamily="34" charset="0"/>
              </a:rPr>
              <a:t>();</a:t>
            </a:r>
            <a:endParaRPr lang="en-GB" dirty="0">
              <a:latin typeface="Lucida Sans Unicode" pitchFamily="34" charset="0"/>
              <a:cs typeface="Lucida Sans Unicode" pitchFamily="34" charset="0"/>
            </a:endParaRPr>
          </a:p>
        </p:txBody>
      </p:sp>
      <p:sp>
        <p:nvSpPr>
          <p:cNvPr id="5" name="TextBox 6"/>
          <p:cNvSpPr txBox="1"/>
          <p:nvPr/>
        </p:nvSpPr>
        <p:spPr>
          <a:xfrm>
            <a:off x="685800" y="434340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err="1">
                <a:latin typeface="Lucida Sans Unicode" pitchFamily="34" charset="0"/>
                <a:cs typeface="Lucida Sans Unicode" pitchFamily="34" charset="0"/>
              </a:rPr>
              <a:t>IFormatter</a:t>
            </a:r>
            <a:r>
              <a:rPr lang="en-GB" b="0" dirty="0">
                <a:latin typeface="Lucida Sans Unicode" pitchFamily="34" charset="0"/>
                <a:cs typeface="Lucida Sans Unicode" pitchFamily="34" charset="0"/>
              </a:rPr>
              <a:t> formatter = new </a:t>
            </a:r>
            <a:r>
              <a:rPr lang="en-GB" dirty="0" err="1">
                <a:latin typeface="Lucida Sans Unicode" pitchFamily="34" charset="0"/>
                <a:cs typeface="Lucida Sans Unicode" pitchFamily="34" charset="0"/>
              </a:rPr>
              <a:t>SoapFormatter</a:t>
            </a:r>
            <a:r>
              <a:rPr lang="en-GB" b="0" dirty="0">
                <a:latin typeface="Lucida Sans Unicode" pitchFamily="34" charset="0"/>
                <a:cs typeface="Lucida Sans Unicode" pitchFamily="34" charset="0"/>
              </a:rPr>
              <a:t>();</a:t>
            </a:r>
          </a:p>
          <a:p>
            <a:r>
              <a:rPr lang="en-GB" b="0" dirty="0" err="1">
                <a:latin typeface="Lucida Sans Unicode" pitchFamily="34" charset="0"/>
                <a:cs typeface="Lucida Sans Unicode" pitchFamily="34" charset="0"/>
              </a:rPr>
              <a:t>FileStream</a:t>
            </a:r>
            <a:r>
              <a:rPr lang="en-GB" b="0" dirty="0">
                <a:latin typeface="Lucida Sans Unicode" pitchFamily="34" charset="0"/>
                <a:cs typeface="Lucida Sans Unicode" pitchFamily="34" charset="0"/>
              </a:rPr>
              <a:t> buffer = </a:t>
            </a:r>
            <a:r>
              <a:rPr lang="en-GB" b="0" dirty="0" err="1">
                <a:latin typeface="Lucida Sans Unicode" pitchFamily="34" charset="0"/>
                <a:cs typeface="Lucida Sans Unicode" pitchFamily="34" charset="0"/>
              </a:rPr>
              <a:t>File.OpenRead</a:t>
            </a:r>
            <a:r>
              <a:rPr lang="en-GB" b="0" dirty="0">
                <a:latin typeface="Lucida Sans Unicode" pitchFamily="34" charset="0"/>
                <a:cs typeface="Lucida Sans Unicode" pitchFamily="34" charset="0"/>
              </a:rPr>
              <a:t>(@"C:\fourthcoffee\config.xml");</a:t>
            </a:r>
          </a:p>
          <a:p>
            <a:r>
              <a:rPr lang="en-GB" b="0" dirty="0" err="1">
                <a:latin typeface="Lucida Sans Unicode" pitchFamily="34" charset="0"/>
                <a:cs typeface="Lucida Sans Unicode" pitchFamily="34" charset="0"/>
              </a:rPr>
              <a:t>ServiceConfiguration</a:t>
            </a:r>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config</a:t>
            </a:r>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 </a:t>
            </a:r>
            <a:r>
              <a:rPr lang="en-GB" b="0" dirty="0" err="1">
                <a:latin typeface="Lucida Sans Unicode" pitchFamily="34" charset="0"/>
                <a:cs typeface="Lucida Sans Unicode" pitchFamily="34" charset="0"/>
              </a:rPr>
              <a:t>formatter.Deserialize</a:t>
            </a:r>
            <a:r>
              <a:rPr lang="en-GB" b="0" dirty="0">
                <a:latin typeface="Lucida Sans Unicode" pitchFamily="34" charset="0"/>
                <a:cs typeface="Lucida Sans Unicode" pitchFamily="34" charset="0"/>
              </a:rPr>
              <a:t>(buffer) as </a:t>
            </a:r>
            <a:r>
              <a:rPr lang="en-GB" b="0" dirty="0" err="1">
                <a:latin typeface="Lucida Sans Unicode" pitchFamily="34" charset="0"/>
                <a:cs typeface="Lucida Sans Unicode" pitchFamily="34" charset="0"/>
              </a:rPr>
              <a:t>ServiceConfiguration</a:t>
            </a:r>
            <a:r>
              <a:rPr lang="en-GB" b="0" dirty="0">
                <a:latin typeface="Lucida Sans Unicode" pitchFamily="34" charset="0"/>
                <a:cs typeface="Lucida Sans Unicode" pitchFamily="34" charset="0"/>
              </a:rPr>
              <a:t>;</a:t>
            </a:r>
          </a:p>
          <a:p>
            <a:r>
              <a:rPr lang="en-GB" b="0" dirty="0" err="1">
                <a:latin typeface="Lucida Sans Unicode" pitchFamily="34" charset="0"/>
                <a:cs typeface="Lucida Sans Unicode" pitchFamily="34" charset="0"/>
              </a:rPr>
              <a:t>buffer.Close</a:t>
            </a:r>
            <a:r>
              <a:rPr lang="en-GB" b="0" dirty="0">
                <a:latin typeface="Lucida Sans Unicode" pitchFamily="34" charset="0"/>
                <a:cs typeface="Lucida Sans Unicode" pitchFamily="34" charset="0"/>
              </a:rPr>
              <a:t>();</a:t>
            </a:r>
          </a:p>
        </p:txBody>
      </p:sp>
      <p:sp>
        <p:nvSpPr>
          <p:cNvPr id="6" name="Content Placeholder 2"/>
          <p:cNvSpPr>
            <a:spLocks noGrp="1"/>
          </p:cNvSpPr>
          <p:nvPr/>
        </p:nvSpPr>
        <p:spPr bwMode="auto">
          <a:xfrm>
            <a:off x="458788" y="1296988"/>
            <a:ext cx="7751762" cy="37322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Serialize as XML</a:t>
            </a:r>
          </a:p>
          <a:p>
            <a:endParaRPr lang="en-US" dirty="0"/>
          </a:p>
          <a:p>
            <a:pPr marL="0" indent="0">
              <a:buNone/>
            </a:pPr>
            <a:endParaRPr lang="en-US" dirty="0"/>
          </a:p>
          <a:p>
            <a:pPr marL="0" indent="0">
              <a:buNone/>
            </a:pPr>
            <a:endParaRPr lang="en-US" dirty="0"/>
          </a:p>
          <a:p>
            <a:pPr marL="0" indent="0">
              <a:buNone/>
            </a:pPr>
            <a:endParaRPr lang="en-US" dirty="0"/>
          </a:p>
          <a:p>
            <a:r>
              <a:rPr lang="en-US" dirty="0"/>
              <a:t>Deserialize from XML</a:t>
            </a:r>
          </a:p>
        </p:txBody>
      </p:sp>
    </p:spTree>
    <p:extLst>
      <p:ext uri="{BB962C8B-B14F-4D97-AF65-F5344CB8AC3E}">
        <p14:creationId xmlns:p14="http://schemas.microsoft.com/office/powerpoint/2010/main" val="2316211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94e13961-2291-4314-9c92-8a5561d90bc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Serializing Objects as JSON</a:t>
            </a:r>
          </a:p>
        </p:txBody>
      </p:sp>
      <p:sp>
        <p:nvSpPr>
          <p:cNvPr id="4" name="TextBox 6"/>
          <p:cNvSpPr txBox="1"/>
          <p:nvPr/>
        </p:nvSpPr>
        <p:spPr>
          <a:xfrm>
            <a:off x="675249" y="1534878"/>
            <a:ext cx="7793502" cy="1754326"/>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err="1">
                <a:latin typeface="Lucida Sans Unicode" pitchFamily="34" charset="0"/>
                <a:cs typeface="Lucida Sans Unicode" pitchFamily="34" charset="0"/>
              </a:rPr>
              <a:t>ServiceConfiguration</a:t>
            </a:r>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config</a:t>
            </a:r>
            <a:r>
              <a:rPr lang="en-GB" b="0" dirty="0">
                <a:latin typeface="Lucida Sans Unicode" pitchFamily="34" charset="0"/>
                <a:cs typeface="Lucida Sans Unicode" pitchFamily="34" charset="0"/>
              </a:rPr>
              <a:t> = </a:t>
            </a:r>
            <a:r>
              <a:rPr lang="en-GB" b="0" dirty="0" err="1">
                <a:latin typeface="Lucida Sans Unicode" pitchFamily="34" charset="0"/>
                <a:cs typeface="Lucida Sans Unicode" pitchFamily="34" charset="0"/>
              </a:rPr>
              <a:t>ServiceConfiguration.Default</a:t>
            </a:r>
            <a:r>
              <a:rPr lang="en-GB" b="0" dirty="0">
                <a:latin typeface="Lucida Sans Unicode" pitchFamily="34" charset="0"/>
                <a:cs typeface="Lucida Sans Unicode" pitchFamily="34" charset="0"/>
              </a:rPr>
              <a:t>;</a:t>
            </a:r>
          </a:p>
          <a:p>
            <a:r>
              <a:rPr lang="en-GB" b="0" dirty="0" err="1">
                <a:latin typeface="Lucida Sans Unicode" pitchFamily="34" charset="0"/>
                <a:cs typeface="Lucida Sans Unicode" pitchFamily="34" charset="0"/>
              </a:rPr>
              <a:t>DataContractJsonSerializer</a:t>
            </a:r>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jsonSerializer</a:t>
            </a:r>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 new </a:t>
            </a:r>
            <a:r>
              <a:rPr lang="en-GB" dirty="0" err="1">
                <a:latin typeface="Lucida Sans Unicode" pitchFamily="34" charset="0"/>
                <a:cs typeface="Lucida Sans Unicode" pitchFamily="34" charset="0"/>
              </a:rPr>
              <a:t>DataContractJsonSerializer</a:t>
            </a:r>
            <a:r>
              <a:rPr lang="en-GB" dirty="0">
                <a:latin typeface="Lucida Sans Unicode" pitchFamily="34" charset="0"/>
                <a:cs typeface="Lucida Sans Unicode" pitchFamily="34" charset="0"/>
              </a:rPr>
              <a:t>(</a:t>
            </a:r>
            <a:r>
              <a:rPr lang="en-GB" dirty="0" err="1">
                <a:latin typeface="Lucida Sans Unicode" pitchFamily="34" charset="0"/>
                <a:cs typeface="Lucida Sans Unicode" pitchFamily="34" charset="0"/>
              </a:rPr>
              <a:t>config.GetType</a:t>
            </a:r>
            <a:r>
              <a:rPr lang="en-GB" dirty="0">
                <a:latin typeface="Lucida Sans Unicode" pitchFamily="34" charset="0"/>
                <a:cs typeface="Lucida Sans Unicode" pitchFamily="34" charset="0"/>
              </a:rPr>
              <a:t>());</a:t>
            </a:r>
          </a:p>
          <a:p>
            <a:r>
              <a:rPr lang="en-GB" b="0" dirty="0" err="1">
                <a:latin typeface="Lucida Sans Unicode" pitchFamily="34" charset="0"/>
                <a:cs typeface="Lucida Sans Unicode" pitchFamily="34" charset="0"/>
              </a:rPr>
              <a:t>FileStream</a:t>
            </a:r>
            <a:r>
              <a:rPr lang="en-GB" b="0" dirty="0">
                <a:latin typeface="Lucida Sans Unicode" pitchFamily="34" charset="0"/>
                <a:cs typeface="Lucida Sans Unicode" pitchFamily="34" charset="0"/>
              </a:rPr>
              <a:t> buffer = </a:t>
            </a:r>
            <a:r>
              <a:rPr lang="en-GB" b="0" dirty="0" err="1">
                <a:latin typeface="Lucida Sans Unicode" pitchFamily="34" charset="0"/>
                <a:cs typeface="Lucida Sans Unicode" pitchFamily="34" charset="0"/>
              </a:rPr>
              <a:t>File.Create</a:t>
            </a:r>
            <a:r>
              <a:rPr lang="en-GB" b="0" dirty="0">
                <a:latin typeface="Lucida Sans Unicode" pitchFamily="34" charset="0"/>
                <a:cs typeface="Lucida Sans Unicode" pitchFamily="34" charset="0"/>
              </a:rPr>
              <a:t>(@"C:\fourthcoffee\config.txt");</a:t>
            </a:r>
          </a:p>
          <a:p>
            <a:r>
              <a:rPr lang="en-GB" b="0" dirty="0" err="1">
                <a:latin typeface="Lucida Sans Unicode" pitchFamily="34" charset="0"/>
                <a:cs typeface="Lucida Sans Unicode" pitchFamily="34" charset="0"/>
              </a:rPr>
              <a:t>jsonSerializer.WriteObject</a:t>
            </a:r>
            <a:r>
              <a:rPr lang="en-GB" b="0" dirty="0">
                <a:latin typeface="Lucida Sans Unicode" pitchFamily="34" charset="0"/>
                <a:cs typeface="Lucida Sans Unicode" pitchFamily="34" charset="0"/>
              </a:rPr>
              <a:t>(buffer, </a:t>
            </a:r>
            <a:r>
              <a:rPr lang="en-GB" b="0" dirty="0" err="1">
                <a:latin typeface="Lucida Sans Unicode" pitchFamily="34" charset="0"/>
                <a:cs typeface="Lucida Sans Unicode" pitchFamily="34" charset="0"/>
              </a:rPr>
              <a:t>config</a:t>
            </a:r>
            <a:r>
              <a:rPr lang="en-GB" b="0" dirty="0">
                <a:latin typeface="Lucida Sans Unicode" pitchFamily="34" charset="0"/>
                <a:cs typeface="Lucida Sans Unicode" pitchFamily="34" charset="0"/>
              </a:rPr>
              <a:t>);</a:t>
            </a:r>
          </a:p>
          <a:p>
            <a:r>
              <a:rPr lang="en-GB" b="0" dirty="0" err="1">
                <a:latin typeface="Lucida Sans Unicode" pitchFamily="34" charset="0"/>
                <a:cs typeface="Lucida Sans Unicode" pitchFamily="34" charset="0"/>
              </a:rPr>
              <a:t>buffer.Close</a:t>
            </a:r>
            <a:r>
              <a:rPr lang="en-GB" b="0" dirty="0">
                <a:latin typeface="Lucida Sans Unicode" pitchFamily="34" charset="0"/>
                <a:cs typeface="Lucida Sans Unicode" pitchFamily="34" charset="0"/>
              </a:rPr>
              <a:t>();</a:t>
            </a:r>
            <a:endParaRPr lang="en-GB" dirty="0">
              <a:latin typeface="Lucida Sans Unicode" pitchFamily="34" charset="0"/>
              <a:cs typeface="Lucida Sans Unicode" pitchFamily="34" charset="0"/>
            </a:endParaRPr>
          </a:p>
        </p:txBody>
      </p:sp>
      <p:sp>
        <p:nvSpPr>
          <p:cNvPr id="5" name="TextBox 6"/>
          <p:cNvSpPr txBox="1"/>
          <p:nvPr/>
        </p:nvSpPr>
        <p:spPr>
          <a:xfrm>
            <a:off x="685800" y="4049478"/>
            <a:ext cx="7793502" cy="2031325"/>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err="1">
                <a:latin typeface="Lucida Sans Unicode" pitchFamily="34" charset="0"/>
                <a:cs typeface="Lucida Sans Unicode" pitchFamily="34" charset="0"/>
              </a:rPr>
              <a:t>DataContractJsonSerializer</a:t>
            </a:r>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jsonSerializer</a:t>
            </a:r>
            <a:r>
              <a:rPr lang="en-GB" b="0" dirty="0">
                <a:latin typeface="Lucida Sans Unicode" pitchFamily="34" charset="0"/>
                <a:cs typeface="Lucida Sans Unicode" pitchFamily="34" charset="0"/>
              </a:rPr>
              <a:t> = new  </a:t>
            </a:r>
          </a:p>
          <a:p>
            <a:r>
              <a:rPr lang="en-GB" b="0" dirty="0">
                <a:latin typeface="Lucida Sans Unicode" pitchFamily="34" charset="0"/>
                <a:cs typeface="Lucida Sans Unicode" pitchFamily="34" charset="0"/>
              </a:rPr>
              <a:t>   </a:t>
            </a:r>
            <a:r>
              <a:rPr lang="en-GB" dirty="0" err="1">
                <a:latin typeface="Lucida Sans Unicode" pitchFamily="34" charset="0"/>
                <a:cs typeface="Lucida Sans Unicode" pitchFamily="34" charset="0"/>
              </a:rPr>
              <a:t>DataContractJsonSerializer</a:t>
            </a:r>
            <a:r>
              <a:rPr lang="en-GB" dirty="0">
                <a:latin typeface="Lucida Sans Unicode" pitchFamily="34" charset="0"/>
                <a:cs typeface="Lucida Sans Unicode" pitchFamily="34" charset="0"/>
              </a:rPr>
              <a:t>(</a:t>
            </a:r>
          </a:p>
          <a:p>
            <a:r>
              <a:rPr lang="en-GB" dirty="0">
                <a:latin typeface="Lucida Sans Unicode" pitchFamily="34" charset="0"/>
                <a:cs typeface="Lucida Sans Unicode" pitchFamily="34" charset="0"/>
              </a:rPr>
              <a:t>      </a:t>
            </a:r>
            <a:r>
              <a:rPr lang="en-GB" dirty="0" err="1">
                <a:latin typeface="Lucida Sans Unicode" pitchFamily="34" charset="0"/>
                <a:cs typeface="Lucida Sans Unicode" pitchFamily="34" charset="0"/>
              </a:rPr>
              <a:t>typeof</a:t>
            </a:r>
            <a:r>
              <a:rPr lang="en-GB" dirty="0">
                <a:latin typeface="Lucida Sans Unicode" pitchFamily="34" charset="0"/>
                <a:cs typeface="Lucida Sans Unicode" pitchFamily="34" charset="0"/>
              </a:rPr>
              <a:t>(</a:t>
            </a:r>
            <a:r>
              <a:rPr lang="en-GB" dirty="0" err="1">
                <a:latin typeface="Lucida Sans Unicode" pitchFamily="34" charset="0"/>
                <a:cs typeface="Lucida Sans Unicode" pitchFamily="34" charset="0"/>
              </a:rPr>
              <a:t>ServiceConfiguration</a:t>
            </a:r>
            <a:r>
              <a:rPr lang="en-GB" dirty="0">
                <a:latin typeface="Lucida Sans Unicode" pitchFamily="34" charset="0"/>
                <a:cs typeface="Lucida Sans Unicode" pitchFamily="34" charset="0"/>
              </a:rPr>
              <a:t>));</a:t>
            </a:r>
          </a:p>
          <a:p>
            <a:r>
              <a:rPr lang="en-GB" b="0" dirty="0" err="1">
                <a:latin typeface="Lucida Sans Unicode" pitchFamily="34" charset="0"/>
                <a:cs typeface="Lucida Sans Unicode" pitchFamily="34" charset="0"/>
              </a:rPr>
              <a:t>FileStream</a:t>
            </a:r>
            <a:r>
              <a:rPr lang="en-GB" b="0" dirty="0">
                <a:latin typeface="Lucida Sans Unicode" pitchFamily="34" charset="0"/>
                <a:cs typeface="Lucida Sans Unicode" pitchFamily="34" charset="0"/>
              </a:rPr>
              <a:t> buffer = </a:t>
            </a:r>
            <a:r>
              <a:rPr lang="en-GB" b="0" dirty="0" err="1">
                <a:latin typeface="Lucida Sans Unicode" pitchFamily="34" charset="0"/>
                <a:cs typeface="Lucida Sans Unicode" pitchFamily="34" charset="0"/>
              </a:rPr>
              <a:t>File.OpenRead</a:t>
            </a:r>
            <a:r>
              <a:rPr lang="en-GB" b="0">
                <a:latin typeface="Lucida Sans Unicode" pitchFamily="34" charset="0"/>
                <a:cs typeface="Lucida Sans Unicode" pitchFamily="34" charset="0"/>
              </a:rPr>
              <a:t>(@"C:\fourthcoffee\</a:t>
            </a:r>
            <a:r>
              <a:rPr lang="en-GB" b="0" dirty="0">
                <a:latin typeface="Lucida Sans Unicode" pitchFamily="34" charset="0"/>
                <a:cs typeface="Lucida Sans Unicode" pitchFamily="34" charset="0"/>
              </a:rPr>
              <a:t>config.txt");</a:t>
            </a:r>
          </a:p>
          <a:p>
            <a:r>
              <a:rPr lang="en-GB" b="0" dirty="0" err="1">
                <a:latin typeface="Lucida Sans Unicode" pitchFamily="34" charset="0"/>
                <a:cs typeface="Lucida Sans Unicode" pitchFamily="34" charset="0"/>
              </a:rPr>
              <a:t>ServiceConfiguration</a:t>
            </a:r>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config</a:t>
            </a:r>
            <a:r>
              <a:rPr lang="en-GB" b="0" dirty="0">
                <a:latin typeface="Lucida Sans Unicode" pitchFamily="34" charset="0"/>
                <a:cs typeface="Lucida Sans Unicode" pitchFamily="34" charset="0"/>
              </a:rPr>
              <a:t> = </a:t>
            </a:r>
            <a:r>
              <a:rPr lang="en-GB" b="0" dirty="0" err="1">
                <a:latin typeface="Lucida Sans Unicode" pitchFamily="34" charset="0"/>
                <a:cs typeface="Lucida Sans Unicode" pitchFamily="34" charset="0"/>
              </a:rPr>
              <a:t>jsonSerializer.ReadObject</a:t>
            </a:r>
            <a:r>
              <a:rPr lang="en-GB" b="0" dirty="0">
                <a:latin typeface="Lucida Sans Unicode" pitchFamily="34" charset="0"/>
                <a:cs typeface="Lucida Sans Unicode" pitchFamily="34" charset="0"/>
              </a:rPr>
              <a:t>(buffer) </a:t>
            </a:r>
          </a:p>
          <a:p>
            <a:r>
              <a:rPr lang="en-GB" b="0" dirty="0">
                <a:latin typeface="Lucida Sans Unicode" pitchFamily="34" charset="0"/>
                <a:cs typeface="Lucida Sans Unicode" pitchFamily="34" charset="0"/>
              </a:rPr>
              <a:t>   as </a:t>
            </a:r>
            <a:r>
              <a:rPr lang="en-GB" b="0" dirty="0" err="1">
                <a:latin typeface="Lucida Sans Unicode" pitchFamily="34" charset="0"/>
                <a:cs typeface="Lucida Sans Unicode" pitchFamily="34" charset="0"/>
              </a:rPr>
              <a:t>ServiceConfiguration</a:t>
            </a:r>
            <a:r>
              <a:rPr lang="en-GB" b="0" dirty="0">
                <a:latin typeface="Lucida Sans Unicode" pitchFamily="34" charset="0"/>
                <a:cs typeface="Lucida Sans Unicode" pitchFamily="34" charset="0"/>
              </a:rPr>
              <a:t>;</a:t>
            </a:r>
          </a:p>
          <a:p>
            <a:r>
              <a:rPr lang="en-GB" b="0" dirty="0" err="1">
                <a:latin typeface="Lucida Sans Unicode" pitchFamily="34" charset="0"/>
                <a:cs typeface="Lucida Sans Unicode" pitchFamily="34" charset="0"/>
              </a:rPr>
              <a:t>buffer.Close</a:t>
            </a:r>
            <a:r>
              <a:rPr lang="en-GB" b="0" dirty="0">
                <a:latin typeface="Lucida Sans Unicode" pitchFamily="34" charset="0"/>
                <a:cs typeface="Lucida Sans Unicode" pitchFamily="34" charset="0"/>
              </a:rPr>
              <a:t>();</a:t>
            </a:r>
          </a:p>
        </p:txBody>
      </p:sp>
      <p:sp>
        <p:nvSpPr>
          <p:cNvPr id="6" name="Content Placeholder 2"/>
          <p:cNvSpPr>
            <a:spLocks noGrp="1"/>
          </p:cNvSpPr>
          <p:nvPr/>
        </p:nvSpPr>
        <p:spPr bwMode="auto">
          <a:xfrm>
            <a:off x="458788" y="1003066"/>
            <a:ext cx="7751762" cy="30464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Serialize as JSON</a:t>
            </a:r>
          </a:p>
          <a:p>
            <a:endParaRPr lang="en-US" dirty="0"/>
          </a:p>
          <a:p>
            <a:pPr marL="0" indent="0">
              <a:buNone/>
            </a:pPr>
            <a:endParaRPr lang="en-US" dirty="0"/>
          </a:p>
          <a:p>
            <a:pPr marL="0" indent="0">
              <a:buNone/>
            </a:pPr>
            <a:endParaRPr lang="en-US" dirty="0"/>
          </a:p>
          <a:p>
            <a:pPr marL="0" indent="0">
              <a:buNone/>
            </a:pPr>
            <a:endParaRPr lang="en-US" dirty="0"/>
          </a:p>
          <a:p>
            <a:r>
              <a:rPr lang="en-US" dirty="0"/>
              <a:t>Deserialize from JSON</a:t>
            </a:r>
          </a:p>
        </p:txBody>
      </p:sp>
    </p:spTree>
    <p:extLst>
      <p:ext uri="{BB962C8B-B14F-4D97-AF65-F5344CB8AC3E}">
        <p14:creationId xmlns:p14="http://schemas.microsoft.com/office/powerpoint/2010/main" val="1361054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fe2d4d0b-20df-45be-8032-4847fdeecf9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Serializing Objects as JSON by Using JSON.Net</a:t>
            </a:r>
          </a:p>
        </p:txBody>
      </p:sp>
      <p:sp>
        <p:nvSpPr>
          <p:cNvPr id="4" name="TextBox 6"/>
          <p:cNvSpPr txBox="1"/>
          <p:nvPr/>
        </p:nvSpPr>
        <p:spPr>
          <a:xfrm>
            <a:off x="675249" y="1611078"/>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 Create the object you want to serialize.</a:t>
            </a:r>
          </a:p>
          <a:p>
            <a:r>
              <a:rPr lang="en-GB" b="0" dirty="0" err="1">
                <a:latin typeface="Lucida Sans Unicode" pitchFamily="34" charset="0"/>
                <a:cs typeface="Lucida Sans Unicode" pitchFamily="34" charset="0"/>
              </a:rPr>
              <a:t>ServiceConfiguration</a:t>
            </a:r>
            <a:r>
              <a:rPr lang="en-GB" b="0" dirty="0">
                <a:latin typeface="Lucida Sans Unicode" pitchFamily="34" charset="0"/>
                <a:cs typeface="Lucida Sans Unicode" pitchFamily="34" charset="0"/>
              </a:rPr>
              <a:t> config = </a:t>
            </a:r>
            <a:r>
              <a:rPr lang="en-GB" b="0" dirty="0" err="1">
                <a:latin typeface="Lucida Sans Unicode" pitchFamily="34" charset="0"/>
                <a:cs typeface="Lucida Sans Unicode" pitchFamily="34" charset="0"/>
              </a:rPr>
              <a:t>ServiceConfiguration.Default</a:t>
            </a:r>
            <a:r>
              <a:rPr lang="en-GB" b="0" dirty="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Serialize the object to a string</a:t>
            </a:r>
          </a:p>
          <a:p>
            <a:r>
              <a:rPr lang="en-GB" b="0" dirty="0" err="1">
                <a:latin typeface="Lucida Sans Unicode" pitchFamily="34" charset="0"/>
                <a:cs typeface="Lucida Sans Unicode" pitchFamily="34" charset="0"/>
              </a:rPr>
              <a:t>var</a:t>
            </a:r>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jsonString</a:t>
            </a:r>
            <a:r>
              <a:rPr lang="en-GB" b="0" dirty="0">
                <a:latin typeface="Lucida Sans Unicode" pitchFamily="34" charset="0"/>
                <a:cs typeface="Lucida Sans Unicode" pitchFamily="34" charset="0"/>
              </a:rPr>
              <a:t> = </a:t>
            </a:r>
            <a:r>
              <a:rPr lang="en-GB" b="0" dirty="0" err="1">
                <a:latin typeface="Lucida Sans Unicode" pitchFamily="34" charset="0"/>
                <a:cs typeface="Lucida Sans Unicode" pitchFamily="34" charset="0"/>
              </a:rPr>
              <a:t>JsonConvert.Serialize</a:t>
            </a:r>
            <a:r>
              <a:rPr lang="en-GB" b="0" dirty="0">
                <a:latin typeface="Lucida Sans Unicode" pitchFamily="34" charset="0"/>
                <a:cs typeface="Lucida Sans Unicode" pitchFamily="34" charset="0"/>
              </a:rPr>
              <a:t>(config);</a:t>
            </a:r>
          </a:p>
        </p:txBody>
      </p:sp>
      <p:sp>
        <p:nvSpPr>
          <p:cNvPr id="5" name="TextBox 6"/>
          <p:cNvSpPr txBox="1"/>
          <p:nvPr/>
        </p:nvSpPr>
        <p:spPr>
          <a:xfrm>
            <a:off x="685800" y="4105870"/>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 Deserialize to the desired type</a:t>
            </a:r>
          </a:p>
          <a:p>
            <a:r>
              <a:rPr lang="en-GB" b="0" dirty="0" err="1">
                <a:latin typeface="Lucida Sans Unicode" pitchFamily="34" charset="0"/>
                <a:cs typeface="Lucida Sans Unicode" pitchFamily="34" charset="0"/>
              </a:rPr>
              <a:t>var</a:t>
            </a:r>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deserializedConfig</a:t>
            </a:r>
            <a:r>
              <a:rPr lang="en-GB" b="0" dirty="0">
                <a:latin typeface="Lucida Sans Unicode" pitchFamily="34" charset="0"/>
                <a:cs typeface="Lucida Sans Unicode" pitchFamily="34" charset="0"/>
              </a:rPr>
              <a:t> = </a:t>
            </a:r>
            <a:r>
              <a:rPr lang="en-GB" b="0" dirty="0" err="1">
                <a:latin typeface="Lucida Sans Unicode" pitchFamily="34" charset="0"/>
                <a:cs typeface="Lucida Sans Unicode" pitchFamily="34" charset="0"/>
              </a:rPr>
              <a:t>JsonConvert.DeserializeObject</a:t>
            </a:r>
            <a:r>
              <a:rPr lang="en-GB" b="0" dirty="0">
                <a:latin typeface="Lucida Sans Unicode" pitchFamily="34" charset="0"/>
                <a:cs typeface="Lucida Sans Unicode" pitchFamily="34" charset="0"/>
              </a:rPr>
              <a:t>&lt;</a:t>
            </a:r>
            <a:r>
              <a:rPr lang="en-GB" b="0" dirty="0" err="1">
                <a:latin typeface="Lucida Sans Unicode" pitchFamily="34" charset="0"/>
                <a:cs typeface="Lucida Sans Unicode" pitchFamily="34" charset="0"/>
              </a:rPr>
              <a:t>ServiceConfiguration</a:t>
            </a:r>
            <a:r>
              <a:rPr lang="en-GB" b="0" dirty="0">
                <a:latin typeface="Lucida Sans Unicode" pitchFamily="34" charset="0"/>
                <a:cs typeface="Lucida Sans Unicode" pitchFamily="34" charset="0"/>
              </a:rPr>
              <a:t>&gt;(</a:t>
            </a:r>
            <a:r>
              <a:rPr lang="en-GB" b="0" dirty="0" err="1">
                <a:latin typeface="Lucida Sans Unicode" pitchFamily="34" charset="0"/>
                <a:cs typeface="Lucida Sans Unicode" pitchFamily="34" charset="0"/>
              </a:rPr>
              <a:t>jsonString</a:t>
            </a:r>
            <a:r>
              <a:rPr lang="en-GB" b="0" dirty="0">
                <a:latin typeface="Lucida Sans Unicode" pitchFamily="34" charset="0"/>
                <a:cs typeface="Lucida Sans Unicode" pitchFamily="34" charset="0"/>
              </a:rPr>
              <a:t>);</a:t>
            </a:r>
          </a:p>
        </p:txBody>
      </p:sp>
      <p:sp>
        <p:nvSpPr>
          <p:cNvPr id="6" name="Content Placeholder 2"/>
          <p:cNvSpPr>
            <a:spLocks noGrp="1"/>
          </p:cNvSpPr>
          <p:nvPr/>
        </p:nvSpPr>
        <p:spPr bwMode="auto">
          <a:xfrm>
            <a:off x="458788" y="1079266"/>
            <a:ext cx="7751762" cy="30464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Serialize as JSON</a:t>
            </a:r>
          </a:p>
          <a:p>
            <a:endParaRPr lang="en-US" dirty="0"/>
          </a:p>
          <a:p>
            <a:pPr marL="0" indent="0">
              <a:buNone/>
            </a:pPr>
            <a:endParaRPr lang="en-US" dirty="0"/>
          </a:p>
          <a:p>
            <a:pPr marL="0" indent="0">
              <a:buNone/>
            </a:pPr>
            <a:endParaRPr lang="en-US" dirty="0"/>
          </a:p>
          <a:p>
            <a:endParaRPr lang="en-US" dirty="0"/>
          </a:p>
          <a:p>
            <a:r>
              <a:rPr lang="en-US" dirty="0" err="1"/>
              <a:t>Deserialize</a:t>
            </a:r>
            <a:r>
              <a:rPr lang="en-US" dirty="0"/>
              <a:t> from JSON</a:t>
            </a:r>
          </a:p>
        </p:txBody>
      </p:sp>
    </p:spTree>
    <p:extLst>
      <p:ext uri="{BB962C8B-B14F-4D97-AF65-F5344CB8AC3E}">
        <p14:creationId xmlns:p14="http://schemas.microsoft.com/office/powerpoint/2010/main" val="2629546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099e2cba-f0a7-4bfa-b005-10c7339bdcd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Serializing Objects as JSON using JSON.Net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serialize and </a:t>
            </a:r>
            <a:r>
              <a:rPr lang="en-US" dirty="0" err="1"/>
              <a:t>deserialize</a:t>
            </a:r>
            <a:r>
              <a:rPr lang="en-US" dirty="0"/>
              <a:t> objects using JSON.NET</a:t>
            </a:r>
          </a:p>
        </p:txBody>
      </p:sp>
    </p:spTree>
    <p:extLst>
      <p:ext uri="{BB962C8B-B14F-4D97-AF65-F5344CB8AC3E}">
        <p14:creationId xmlns:p14="http://schemas.microsoft.com/office/powerpoint/2010/main" val="4210262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4c9fbe09-f8ac-4ec1-9511-4ae12a28b5b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Custom Serializer</a:t>
            </a:r>
          </a:p>
        </p:txBody>
      </p:sp>
      <p:sp>
        <p:nvSpPr>
          <p:cNvPr id="4" name="TextBox 6"/>
          <p:cNvSpPr txBox="1"/>
          <p:nvPr/>
        </p:nvSpPr>
        <p:spPr>
          <a:xfrm>
            <a:off x="718284" y="1600200"/>
            <a:ext cx="7793502" cy="4524315"/>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class </a:t>
            </a:r>
            <a:r>
              <a:rPr lang="en-GB" b="0" dirty="0" err="1">
                <a:latin typeface="Lucida Sans Unicode" pitchFamily="34" charset="0"/>
                <a:cs typeface="Lucida Sans Unicode" pitchFamily="34" charset="0"/>
              </a:rPr>
              <a:t>IniFormatter</a:t>
            </a:r>
            <a:r>
              <a:rPr lang="en-GB" b="0" dirty="0">
                <a:latin typeface="Lucida Sans Unicode" pitchFamily="34" charset="0"/>
                <a:cs typeface="Lucida Sans Unicode" pitchFamily="34" charset="0"/>
              </a:rPr>
              <a:t> : </a:t>
            </a:r>
            <a:r>
              <a:rPr lang="en-GB" b="0" dirty="0" err="1">
                <a:latin typeface="Lucida Sans Unicode" pitchFamily="34" charset="0"/>
                <a:cs typeface="Lucida Sans Unicode" pitchFamily="34" charset="0"/>
              </a:rPr>
              <a:t>IFormatter</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public </a:t>
            </a:r>
            <a:r>
              <a:rPr lang="en-GB" b="0" dirty="0" err="1">
                <a:latin typeface="Lucida Sans Unicode" pitchFamily="34" charset="0"/>
                <a:cs typeface="Lucida Sans Unicode" pitchFamily="34" charset="0"/>
              </a:rPr>
              <a:t>ISurrogateSelector</a:t>
            </a:r>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SurrogateSelector</a:t>
            </a:r>
            <a:r>
              <a:rPr lang="en-GB" b="0" dirty="0">
                <a:latin typeface="Lucida Sans Unicode" pitchFamily="34" charset="0"/>
                <a:cs typeface="Lucida Sans Unicode" pitchFamily="34" charset="0"/>
              </a:rPr>
              <a:t> { get; set; }</a:t>
            </a:r>
          </a:p>
          <a:p>
            <a:r>
              <a:rPr lang="en-GB" b="0" dirty="0">
                <a:latin typeface="Lucida Sans Unicode" pitchFamily="34" charset="0"/>
                <a:cs typeface="Lucida Sans Unicode" pitchFamily="34" charset="0"/>
              </a:rPr>
              <a:t>   public </a:t>
            </a:r>
            <a:r>
              <a:rPr lang="en-GB" b="0" dirty="0" err="1">
                <a:latin typeface="Lucida Sans Unicode" pitchFamily="34" charset="0"/>
                <a:cs typeface="Lucida Sans Unicode" pitchFamily="34" charset="0"/>
              </a:rPr>
              <a:t>SerializationBinder</a:t>
            </a:r>
            <a:r>
              <a:rPr lang="en-GB" b="0" dirty="0">
                <a:latin typeface="Lucida Sans Unicode" pitchFamily="34" charset="0"/>
                <a:cs typeface="Lucida Sans Unicode" pitchFamily="34" charset="0"/>
              </a:rPr>
              <a:t> Binder { get; set; }</a:t>
            </a:r>
          </a:p>
          <a:p>
            <a:r>
              <a:rPr lang="en-GB" b="0" dirty="0">
                <a:latin typeface="Lucida Sans Unicode" pitchFamily="34" charset="0"/>
                <a:cs typeface="Lucida Sans Unicode" pitchFamily="34" charset="0"/>
              </a:rPr>
              <a:t>   public </a:t>
            </a:r>
            <a:r>
              <a:rPr lang="en-GB" b="0" dirty="0" err="1">
                <a:latin typeface="Lucida Sans Unicode" pitchFamily="34" charset="0"/>
                <a:cs typeface="Lucida Sans Unicode" pitchFamily="34" charset="0"/>
              </a:rPr>
              <a:t>StreamingContext</a:t>
            </a:r>
            <a:r>
              <a:rPr lang="en-GB" b="0" dirty="0">
                <a:latin typeface="Lucida Sans Unicode" pitchFamily="34" charset="0"/>
                <a:cs typeface="Lucida Sans Unicode" pitchFamily="34" charset="0"/>
              </a:rPr>
              <a:t> Context { get; set; }</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public object Deserialize(Stream </a:t>
            </a:r>
            <a:r>
              <a:rPr lang="en-GB" b="0" dirty="0" err="1">
                <a:latin typeface="Lucida Sans Unicode" pitchFamily="34" charset="0"/>
                <a:cs typeface="Lucida Sans Unicode" pitchFamily="34" charset="0"/>
              </a:rPr>
              <a:t>serializationStream</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public void Serialize(Stream </a:t>
            </a:r>
            <a:r>
              <a:rPr lang="en-GB" b="0" dirty="0" err="1">
                <a:latin typeface="Lucida Sans Unicode" pitchFamily="34" charset="0"/>
                <a:cs typeface="Lucida Sans Unicode" pitchFamily="34" charset="0"/>
              </a:rPr>
              <a:t>serializationStream</a:t>
            </a:r>
            <a:r>
              <a:rPr lang="en-GB" b="0" dirty="0">
                <a:latin typeface="Lucida Sans Unicode" pitchFamily="34" charset="0"/>
                <a:cs typeface="Lucida Sans Unicode" pitchFamily="34" charset="0"/>
              </a:rPr>
              <a:t>, object graph)</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p>
        </p:txBody>
      </p:sp>
      <p:sp>
        <p:nvSpPr>
          <p:cNvPr id="5" name="Content Placeholder 2"/>
          <p:cNvSpPr>
            <a:spLocks noGrp="1"/>
          </p:cNvSpPr>
          <p:nvPr/>
        </p:nvSpPr>
        <p:spPr bwMode="auto">
          <a:xfrm>
            <a:off x="675249" y="992188"/>
            <a:ext cx="7751762" cy="9785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Implement the </a:t>
            </a:r>
            <a:r>
              <a:rPr lang="en-GB" b="1" dirty="0" err="1"/>
              <a:t>IFormatter</a:t>
            </a:r>
            <a:r>
              <a:rPr lang="en-GB" dirty="0"/>
              <a:t> interface</a:t>
            </a:r>
          </a:p>
        </p:txBody>
      </p:sp>
    </p:spTree>
    <p:extLst>
      <p:ext uri="{BB962C8B-B14F-4D97-AF65-F5344CB8AC3E}">
        <p14:creationId xmlns:p14="http://schemas.microsoft.com/office/powerpoint/2010/main" val="3824992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Performing I/O by Using Streams</a:t>
            </a:r>
          </a:p>
        </p:txBody>
      </p:sp>
      <p:sp>
        <p:nvSpPr>
          <p:cNvPr id="3" name="Text Placeholder 2"/>
          <p:cNvSpPr>
            <a:spLocks noGrp="1"/>
          </p:cNvSpPr>
          <p:nvPr>
            <p:ph type="body" idx="1"/>
          </p:nvPr>
        </p:nvSpPr>
        <p:spPr/>
        <p:txBody>
          <a:bodyPr/>
          <a:lstStyle/>
          <a:p>
            <a:r>
              <a:rPr lang="en-US"/>
              <a:t>What are Streams?
Types of Streams in the .NET Framework
Reading and Writing Binary Data by Using Streams
Reading and Writing Text Data by Using Streams
Demonstration: Generating the Grades Report Lab</a:t>
            </a:r>
          </a:p>
        </p:txBody>
      </p:sp>
    </p:spTree>
    <p:extLst>
      <p:ext uri="{BB962C8B-B14F-4D97-AF65-F5344CB8AC3E}">
        <p14:creationId xmlns:p14="http://schemas.microsoft.com/office/powerpoint/2010/main" val="451393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Streams?</a:t>
            </a:r>
          </a:p>
        </p:txBody>
      </p:sp>
      <p:sp>
        <p:nvSpPr>
          <p:cNvPr id="4" name="Content Placeholder 2"/>
          <p:cNvSpPr>
            <a:spLocks noGrp="1"/>
          </p:cNvSpPr>
          <p:nvPr/>
        </p:nvSpPr>
        <p:spPr bwMode="auto">
          <a:xfrm>
            <a:off x="458788" y="1066800"/>
            <a:ext cx="7751762" cy="55610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a:t>
            </a:r>
            <a:r>
              <a:rPr lang="en-US" b="1" dirty="0"/>
              <a:t>System.IO namespace </a:t>
            </a:r>
            <a:r>
              <a:rPr lang="en-US" dirty="0"/>
              <a:t>contains a number of stream classes, including:</a:t>
            </a:r>
          </a:p>
          <a:p>
            <a:pPr lvl="1"/>
            <a:r>
              <a:rPr lang="en-US" dirty="0"/>
              <a:t>The abstract </a:t>
            </a:r>
            <a:r>
              <a:rPr lang="en-US" b="1" dirty="0"/>
              <a:t>Stream</a:t>
            </a:r>
            <a:r>
              <a:rPr lang="en-US" dirty="0"/>
              <a:t> base class</a:t>
            </a:r>
          </a:p>
          <a:p>
            <a:pPr lvl="1"/>
            <a:r>
              <a:rPr lang="en-US" dirty="0"/>
              <a:t>The </a:t>
            </a:r>
            <a:r>
              <a:rPr lang="en-US" b="1" dirty="0" err="1"/>
              <a:t>FileStream</a:t>
            </a:r>
            <a:r>
              <a:rPr lang="en-US" dirty="0"/>
              <a:t> class</a:t>
            </a:r>
          </a:p>
          <a:p>
            <a:pPr lvl="1"/>
            <a:r>
              <a:rPr lang="en-US" dirty="0"/>
              <a:t>The </a:t>
            </a:r>
            <a:r>
              <a:rPr lang="en-US" b="1" dirty="0" err="1"/>
              <a:t>MemoryStream</a:t>
            </a:r>
            <a:r>
              <a:rPr lang="en-US" dirty="0"/>
              <a:t> class</a:t>
            </a:r>
          </a:p>
          <a:p>
            <a:pPr marL="0" indent="0">
              <a:buNone/>
            </a:pPr>
            <a:endParaRPr lang="en-US" dirty="0"/>
          </a:p>
          <a:p>
            <a:r>
              <a:rPr lang="en-US" dirty="0"/>
              <a:t>Typical stream operations include:</a:t>
            </a:r>
          </a:p>
          <a:p>
            <a:pPr lvl="1"/>
            <a:r>
              <a:rPr lang="en-US" dirty="0"/>
              <a:t>Reading chunks of data from a stream</a:t>
            </a:r>
          </a:p>
          <a:p>
            <a:pPr lvl="1"/>
            <a:r>
              <a:rPr lang="en-US" dirty="0"/>
              <a:t>Writing chunks of data to a stream </a:t>
            </a:r>
          </a:p>
          <a:p>
            <a:pPr lvl="1"/>
            <a:r>
              <a:rPr lang="en-US" dirty="0"/>
              <a:t>Querying the position of the stream</a:t>
            </a:r>
            <a:endParaRPr lang="en-US" b="1" dirty="0"/>
          </a:p>
        </p:txBody>
      </p:sp>
    </p:spTree>
    <p:extLst>
      <p:ext uri="{BB962C8B-B14F-4D97-AF65-F5344CB8AC3E}">
        <p14:creationId xmlns:p14="http://schemas.microsoft.com/office/powerpoint/2010/main" val="1179253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Reading and Writing Files
Serializing and Deserializing Data
Performing I/O by Using Streams</a:t>
            </a:r>
          </a:p>
        </p:txBody>
      </p:sp>
    </p:spTree>
    <p:extLst>
      <p:ext uri="{BB962C8B-B14F-4D97-AF65-F5344CB8AC3E}">
        <p14:creationId xmlns:p14="http://schemas.microsoft.com/office/powerpoint/2010/main" val="2380538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Streams in the .NET Framework</a:t>
            </a:r>
          </a:p>
        </p:txBody>
      </p:sp>
      <p:sp>
        <p:nvSpPr>
          <p:cNvPr id="6" name="Content Placeholder 2"/>
          <p:cNvSpPr>
            <a:spLocks noGrp="1"/>
          </p:cNvSpPr>
          <p:nvPr/>
        </p:nvSpPr>
        <p:spPr bwMode="auto">
          <a:xfrm>
            <a:off x="381000" y="838200"/>
            <a:ext cx="7751762" cy="55610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Classes that enable access to data sources include:</a:t>
            </a:r>
          </a:p>
          <a:p>
            <a:endParaRPr lang="en-US" b="1" dirty="0"/>
          </a:p>
          <a:p>
            <a:endParaRPr lang="en-US" b="1" dirty="0"/>
          </a:p>
          <a:p>
            <a:endParaRPr lang="en-US" b="1" dirty="0"/>
          </a:p>
          <a:p>
            <a:endParaRPr lang="en-US" sz="1050" b="1" dirty="0"/>
          </a:p>
          <a:p>
            <a:r>
              <a:rPr lang="en-US" dirty="0"/>
              <a:t>Classes that enable reading and writing to and from data source streams include:</a:t>
            </a:r>
            <a:endParaRPr lang="en-US" b="1" dirty="0"/>
          </a:p>
          <a:p>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1510319563"/>
              </p:ext>
            </p:extLst>
          </p:nvPr>
        </p:nvGraphicFramePr>
        <p:xfrm>
          <a:off x="457201" y="1843790"/>
          <a:ext cx="8077200" cy="1478280"/>
        </p:xfrm>
        <a:graphic>
          <a:graphicData uri="http://schemas.openxmlformats.org/drawingml/2006/table">
            <a:tbl>
              <a:tblPr firstRow="1" bandRow="1">
                <a:tableStyleId>{5940675A-B579-460E-94D1-54222C63F5DA}</a:tableStyleId>
              </a:tblPr>
              <a:tblGrid>
                <a:gridCol w="2362199">
                  <a:extLst>
                    <a:ext uri="{9D8B030D-6E8A-4147-A177-3AD203B41FA5}">
                      <a16:colId xmlns:a16="http://schemas.microsoft.com/office/drawing/2014/main" xmlns="" val="20000"/>
                    </a:ext>
                  </a:extLst>
                </a:gridCol>
                <a:gridCol w="5715001">
                  <a:extLst>
                    <a:ext uri="{9D8B030D-6E8A-4147-A177-3AD203B41FA5}">
                      <a16:colId xmlns:a16="http://schemas.microsoft.com/office/drawing/2014/main" xmlns="" val="20001"/>
                    </a:ext>
                  </a:extLst>
                </a:gridCol>
              </a:tblGrid>
              <a:tr h="0">
                <a:tc>
                  <a:txBody>
                    <a:bodyPr/>
                    <a:lstStyle/>
                    <a:p>
                      <a:r>
                        <a:rPr lang="en-GB" b="1" dirty="0">
                          <a:latin typeface="Segoe UI" panose="020B0502040204020203" pitchFamily="34" charset="0"/>
                          <a:cs typeface="Segoe UI" panose="020B0502040204020203" pitchFamily="34" charset="0"/>
                        </a:rPr>
                        <a:t>Class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b="1" dirty="0">
                          <a:latin typeface="Segoe UI" panose="020B0502040204020203" pitchFamily="34" charset="0"/>
                          <a:cs typeface="Segoe UI" panose="020B0502040204020203" pitchFamily="34" charset="0"/>
                        </a:rPr>
                        <a:t>Description</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r>
                        <a:rPr lang="en-GB" dirty="0" err="1">
                          <a:latin typeface="Segoe UI" panose="020B0502040204020203" pitchFamily="34" charset="0"/>
                          <a:cs typeface="Segoe UI" panose="020B0502040204020203" pitchFamily="34" charset="0"/>
                        </a:rPr>
                        <a:t>FileStream</a:t>
                      </a:r>
                      <a:endParaRPr lang="en-GB"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anose="020B0502040204020203" pitchFamily="34" charset="0"/>
                          <a:cs typeface="Segoe UI" panose="020B0502040204020203" pitchFamily="34" charset="0"/>
                        </a:rPr>
                        <a:t>Exposes a stream to a</a:t>
                      </a:r>
                      <a:r>
                        <a:rPr lang="en-GB" baseline="0" dirty="0">
                          <a:latin typeface="Segoe UI" panose="020B0502040204020203" pitchFamily="34" charset="0"/>
                          <a:cs typeface="Segoe UI" panose="020B0502040204020203" pitchFamily="34" charset="0"/>
                        </a:rPr>
                        <a:t> file on the file system.</a:t>
                      </a:r>
                      <a:endParaRPr lang="en-GB"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r>
                        <a:rPr lang="en-GB" dirty="0" err="1">
                          <a:latin typeface="Segoe UI" panose="020B0502040204020203" pitchFamily="34" charset="0"/>
                          <a:cs typeface="Segoe UI" panose="020B0502040204020203" pitchFamily="34" charset="0"/>
                        </a:rPr>
                        <a:t>MemoryStream</a:t>
                      </a:r>
                      <a:endParaRPr lang="en-GB"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Segoe UI" panose="020B0502040204020203" pitchFamily="34" charset="0"/>
                          <a:cs typeface="Segoe UI" panose="020B0502040204020203" pitchFamily="34" charset="0"/>
                        </a:rPr>
                        <a:t>Exposes a stream to a</a:t>
                      </a:r>
                      <a:r>
                        <a:rPr lang="en-GB" baseline="0" dirty="0">
                          <a:latin typeface="Segoe UI" panose="020B0502040204020203" pitchFamily="34" charset="0"/>
                          <a:cs typeface="Segoe UI" panose="020B0502040204020203" pitchFamily="34" charset="0"/>
                        </a:rPr>
                        <a:t> memory location.</a:t>
                      </a:r>
                      <a:endParaRPr lang="en-GB"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r>
                        <a:rPr lang="en-GB" dirty="0" err="1">
                          <a:latin typeface="Segoe UI" panose="020B0502040204020203" pitchFamily="34" charset="0"/>
                          <a:cs typeface="Segoe UI" panose="020B0502040204020203" pitchFamily="34" charset="0"/>
                        </a:rPr>
                        <a:t>NetworkStream</a:t>
                      </a:r>
                      <a:endParaRPr lang="en-GB"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Segoe UI" panose="020B0502040204020203" pitchFamily="34" charset="0"/>
                          <a:cs typeface="Segoe UI" panose="020B0502040204020203" pitchFamily="34" charset="0"/>
                        </a:rPr>
                        <a:t>Exposes a stream to a</a:t>
                      </a:r>
                      <a:r>
                        <a:rPr lang="en-GB" baseline="0" dirty="0">
                          <a:latin typeface="Segoe UI" panose="020B0502040204020203" pitchFamily="34" charset="0"/>
                          <a:cs typeface="Segoe UI" panose="020B0502040204020203" pitchFamily="34" charset="0"/>
                        </a:rPr>
                        <a:t> network location.</a:t>
                      </a:r>
                      <a:endParaRPr lang="en-GB"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7666983"/>
              </p:ext>
            </p:extLst>
          </p:nvPr>
        </p:nvGraphicFramePr>
        <p:xfrm>
          <a:off x="457201" y="4475480"/>
          <a:ext cx="8153399" cy="1849120"/>
        </p:xfrm>
        <a:graphic>
          <a:graphicData uri="http://schemas.openxmlformats.org/drawingml/2006/table">
            <a:tbl>
              <a:tblPr firstRow="1" bandRow="1">
                <a:tableStyleId>{5940675A-B579-460E-94D1-54222C63F5DA}</a:tableStyleId>
              </a:tblPr>
              <a:tblGrid>
                <a:gridCol w="2202799">
                  <a:extLst>
                    <a:ext uri="{9D8B030D-6E8A-4147-A177-3AD203B41FA5}">
                      <a16:colId xmlns:a16="http://schemas.microsoft.com/office/drawing/2014/main" xmlns="" val="20000"/>
                    </a:ext>
                  </a:extLst>
                </a:gridCol>
                <a:gridCol w="5950600">
                  <a:extLst>
                    <a:ext uri="{9D8B030D-6E8A-4147-A177-3AD203B41FA5}">
                      <a16:colId xmlns:a16="http://schemas.microsoft.com/office/drawing/2014/main" xmlns="" val="20001"/>
                    </a:ext>
                  </a:extLst>
                </a:gridCol>
              </a:tblGrid>
              <a:tr h="137160">
                <a:tc>
                  <a:txBody>
                    <a:bodyPr/>
                    <a:lstStyle/>
                    <a:p>
                      <a:r>
                        <a:rPr lang="en-GB" b="1" dirty="0">
                          <a:latin typeface="Segoe UI" panose="020B0502040204020203" pitchFamily="34" charset="0"/>
                          <a:cs typeface="Segoe UI" panose="020B0502040204020203" pitchFamily="34" charset="0"/>
                        </a:rPr>
                        <a:t>Class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b="1" dirty="0">
                          <a:latin typeface="Segoe UI" panose="020B0502040204020203" pitchFamily="34" charset="0"/>
                          <a:cs typeface="Segoe UI" panose="020B0502040204020203" pitchFamily="34" charset="0"/>
                        </a:rPr>
                        <a:t>Description</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r>
                        <a:rPr lang="en-GB" dirty="0" err="1">
                          <a:latin typeface="Segoe UI" panose="020B0502040204020203" pitchFamily="34" charset="0"/>
                          <a:cs typeface="Segoe UI" panose="020B0502040204020203" pitchFamily="34" charset="0"/>
                        </a:rPr>
                        <a:t>StreamReader</a:t>
                      </a:r>
                      <a:endParaRPr lang="en-GB"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anose="020B0502040204020203" pitchFamily="34" charset="0"/>
                          <a:cs typeface="Segoe UI" panose="020B0502040204020203" pitchFamily="34" charset="0"/>
                        </a:rPr>
                        <a:t>Read</a:t>
                      </a:r>
                      <a:r>
                        <a:rPr lang="en-GB" baseline="0" dirty="0">
                          <a:latin typeface="Segoe UI" panose="020B0502040204020203" pitchFamily="34" charset="0"/>
                          <a:cs typeface="Segoe UI" panose="020B0502040204020203" pitchFamily="34" charset="0"/>
                        </a:rPr>
                        <a:t> textual data from a source stream.</a:t>
                      </a:r>
                      <a:endParaRPr lang="en-GB"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r>
                        <a:rPr lang="en-GB" dirty="0" err="1">
                          <a:latin typeface="Segoe UI" panose="020B0502040204020203" pitchFamily="34" charset="0"/>
                          <a:cs typeface="Segoe UI" panose="020B0502040204020203" pitchFamily="34" charset="0"/>
                        </a:rPr>
                        <a:t>StreamWriter</a:t>
                      </a:r>
                      <a:endParaRPr lang="en-GB"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Segoe UI" panose="020B0502040204020203" pitchFamily="34" charset="0"/>
                          <a:cs typeface="Segoe UI" panose="020B0502040204020203" pitchFamily="34" charset="0"/>
                        </a:rPr>
                        <a:t>Write </a:t>
                      </a:r>
                      <a:r>
                        <a:rPr lang="en-GB" baseline="0" dirty="0">
                          <a:latin typeface="Segoe UI" panose="020B0502040204020203" pitchFamily="34" charset="0"/>
                          <a:cs typeface="Segoe UI" panose="020B0502040204020203" pitchFamily="34" charset="0"/>
                        </a:rPr>
                        <a:t>textual data to a source stream.</a:t>
                      </a:r>
                      <a:endParaRPr lang="en-GB"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r>
                        <a:rPr lang="en-GB" dirty="0" err="1">
                          <a:latin typeface="Segoe UI" panose="020B0502040204020203" pitchFamily="34" charset="0"/>
                          <a:cs typeface="Segoe UI" panose="020B0502040204020203" pitchFamily="34" charset="0"/>
                        </a:rPr>
                        <a:t>BinaryReader</a:t>
                      </a:r>
                      <a:endParaRPr lang="en-GB"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Segoe UI" panose="020B0502040204020203" pitchFamily="34" charset="0"/>
                          <a:cs typeface="Segoe UI" panose="020B0502040204020203" pitchFamily="34" charset="0"/>
                        </a:rPr>
                        <a:t>Read</a:t>
                      </a:r>
                      <a:r>
                        <a:rPr lang="en-GB" baseline="0" dirty="0">
                          <a:latin typeface="Segoe UI" panose="020B0502040204020203" pitchFamily="34" charset="0"/>
                          <a:cs typeface="Segoe UI" panose="020B0502040204020203" pitchFamily="34" charset="0"/>
                        </a:rPr>
                        <a:t> binary data from a source stream.</a:t>
                      </a:r>
                      <a:endParaRPr lang="en-GB"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r>
                        <a:rPr lang="en-GB" dirty="0" err="1">
                          <a:latin typeface="Segoe UI" panose="020B0502040204020203" pitchFamily="34" charset="0"/>
                          <a:cs typeface="Segoe UI" panose="020B0502040204020203" pitchFamily="34" charset="0"/>
                        </a:rPr>
                        <a:t>BinaryWriter</a:t>
                      </a:r>
                      <a:endParaRPr lang="en-GB"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Segoe UI" panose="020B0502040204020203" pitchFamily="34" charset="0"/>
                          <a:cs typeface="Segoe UI" panose="020B0502040204020203" pitchFamily="34" charset="0"/>
                        </a:rPr>
                        <a:t>Write binary data</a:t>
                      </a:r>
                      <a:r>
                        <a:rPr lang="en-GB" baseline="0" dirty="0">
                          <a:latin typeface="Segoe UI" panose="020B0502040204020203" pitchFamily="34" charset="0"/>
                          <a:cs typeface="Segoe UI" panose="020B0502040204020203" pitchFamily="34" charset="0"/>
                        </a:rPr>
                        <a:t> to a source stream.</a:t>
                      </a:r>
                      <a:endParaRPr lang="en-GB"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4044618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74037742-8b7a-4a15-9e48-a35b98fc21c4">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31225" cy="740664"/>
          </a:xfrm>
        </p:spPr>
        <p:txBody>
          <a:bodyPr/>
          <a:lstStyle/>
          <a:p>
            <a:r>
              <a:rPr lang="en-US" dirty="0"/>
              <a:t>Reading and Writing Binary Data by Using Streams</a:t>
            </a:r>
          </a:p>
        </p:txBody>
      </p:sp>
      <p:sp>
        <p:nvSpPr>
          <p:cNvPr id="4" name="TextBox 6"/>
          <p:cNvSpPr txBox="1"/>
          <p:nvPr/>
        </p:nvSpPr>
        <p:spPr>
          <a:xfrm>
            <a:off x="718284" y="2168146"/>
            <a:ext cx="7793502" cy="341632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string </a:t>
            </a:r>
            <a:r>
              <a:rPr lang="en-US" b="0" dirty="0" err="1">
                <a:latin typeface="Lucida Sans Unicode" pitchFamily="34" charset="0"/>
                <a:cs typeface="Lucida Sans Unicode" pitchFamily="34" charset="0"/>
              </a:rPr>
              <a:t>filePath</a:t>
            </a:r>
            <a:r>
              <a:rPr lang="en-US" b="0" dirty="0">
                <a:latin typeface="Lucida Sans Unicode" pitchFamily="34" charset="0"/>
                <a:cs typeface="Lucida Sans Unicode" pitchFamily="34" charset="0"/>
              </a:rPr>
              <a:t> = “C:\\</a:t>
            </a:r>
            <a:r>
              <a:rPr lang="en-US" b="0" dirty="0" err="1">
                <a:latin typeface="Lucida Sans Unicode" pitchFamily="34" charset="0"/>
                <a:cs typeface="Lucida Sans Unicode" pitchFamily="34" charset="0"/>
              </a:rPr>
              <a:t>fourthcoffee</a:t>
            </a:r>
            <a:r>
              <a:rPr lang="en-US" b="0" dirty="0">
                <a:latin typeface="Lucida Sans Unicode" pitchFamily="34" charset="0"/>
                <a:cs typeface="Lucida Sans Unicode" pitchFamily="34" charset="0"/>
              </a:rPr>
              <a:t>\\</a:t>
            </a:r>
            <a:r>
              <a:rPr lang="en-US" b="0" dirty="0" err="1">
                <a:latin typeface="Lucida Sans Unicode" pitchFamily="34" charset="0"/>
                <a:cs typeface="Lucida Sans Unicode" pitchFamily="34" charset="0"/>
              </a:rPr>
              <a:t>applicationdata</a:t>
            </a:r>
            <a:r>
              <a:rPr lang="en-US" b="0" dirty="0">
                <a:latin typeface="Lucida Sans Unicode" pitchFamily="34" charset="0"/>
                <a:cs typeface="Lucida Sans Unicode" pitchFamily="34" charset="0"/>
              </a:rPr>
              <a:t>\\settings.txt";</a:t>
            </a:r>
          </a:p>
          <a:p>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Underlying stream to file on the file system.</a:t>
            </a:r>
          </a:p>
          <a:p>
            <a:r>
              <a:rPr lang="en-US" b="0" dirty="0" err="1">
                <a:latin typeface="Lucida Sans Unicode" pitchFamily="34" charset="0"/>
                <a:cs typeface="Lucida Sans Unicode" pitchFamily="34" charset="0"/>
              </a:rPr>
              <a:t>FileStream</a:t>
            </a:r>
            <a:r>
              <a:rPr lang="en-US" b="0" dirty="0">
                <a:latin typeface="Lucida Sans Unicode" pitchFamily="34" charset="0"/>
                <a:cs typeface="Lucida Sans Unicode" pitchFamily="34" charset="0"/>
              </a:rPr>
              <a:t> file = new </a:t>
            </a:r>
            <a:r>
              <a:rPr lang="en-US" b="0" dirty="0" err="1">
                <a:latin typeface="Lucida Sans Unicode" pitchFamily="34" charset="0"/>
                <a:cs typeface="Lucida Sans Unicode" pitchFamily="34" charset="0"/>
              </a:rPr>
              <a:t>FileStream</a:t>
            </a:r>
            <a:r>
              <a:rPr lang="en-US" b="0" dirty="0">
                <a:latin typeface="Lucida Sans Unicode" pitchFamily="34" charset="0"/>
                <a:cs typeface="Lucida Sans Unicode" pitchFamily="34" charset="0"/>
              </a:rPr>
              <a:t>(</a:t>
            </a:r>
            <a:r>
              <a:rPr lang="en-US" b="0" dirty="0" err="1">
                <a:latin typeface="Lucida Sans Unicode" pitchFamily="34" charset="0"/>
                <a:cs typeface="Lucida Sans Unicode" pitchFamily="34" charset="0"/>
              </a:rPr>
              <a:t>filePath</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dirty="0" err="1">
                <a:latin typeface="Lucida Sans Unicode" pitchFamily="34" charset="0"/>
                <a:cs typeface="Lucida Sans Unicode" pitchFamily="34" charset="0"/>
              </a:rPr>
              <a:t>BinaryReader</a:t>
            </a:r>
            <a:r>
              <a:rPr lang="en-US" b="0" dirty="0">
                <a:latin typeface="Lucida Sans Unicode" pitchFamily="34" charset="0"/>
                <a:cs typeface="Lucida Sans Unicode" pitchFamily="34" charset="0"/>
              </a:rPr>
              <a:t> object exposes read operations on the underlying </a:t>
            </a:r>
          </a:p>
          <a:p>
            <a:r>
              <a:rPr lang="en-US" b="0" dirty="0">
                <a:latin typeface="Lucida Sans Unicode" pitchFamily="34" charset="0"/>
                <a:cs typeface="Lucida Sans Unicode" pitchFamily="34" charset="0"/>
              </a:rPr>
              <a:t>// </a:t>
            </a:r>
            <a:r>
              <a:rPr lang="en-US" dirty="0" err="1">
                <a:latin typeface="Lucida Sans Unicode" pitchFamily="34" charset="0"/>
                <a:cs typeface="Lucida Sans Unicode" pitchFamily="34" charset="0"/>
              </a:rPr>
              <a:t>FileStream</a:t>
            </a:r>
            <a:r>
              <a:rPr lang="en-US" b="0" dirty="0">
                <a:latin typeface="Lucida Sans Unicode" pitchFamily="34" charset="0"/>
                <a:cs typeface="Lucida Sans Unicode" pitchFamily="34" charset="0"/>
              </a:rPr>
              <a:t> object.</a:t>
            </a:r>
            <a:endParaRPr lang="en-GB" b="0" dirty="0">
              <a:latin typeface="Lucida Sans Unicode" pitchFamily="34" charset="0"/>
              <a:cs typeface="Lucida Sans Unicode" pitchFamily="34" charset="0"/>
            </a:endParaRPr>
          </a:p>
          <a:p>
            <a:r>
              <a:rPr lang="en-US" b="0" dirty="0" err="1">
                <a:latin typeface="Lucida Sans Unicode" pitchFamily="34" charset="0"/>
                <a:cs typeface="Lucida Sans Unicode" pitchFamily="34" charset="0"/>
              </a:rPr>
              <a:t>BinaryReader</a:t>
            </a:r>
            <a:r>
              <a:rPr lang="en-US" b="0" dirty="0">
                <a:latin typeface="Lucida Sans Unicode" pitchFamily="34" charset="0"/>
                <a:cs typeface="Lucida Sans Unicode" pitchFamily="34" charset="0"/>
              </a:rPr>
              <a:t> reader = new </a:t>
            </a:r>
            <a:r>
              <a:rPr lang="en-US" b="0" dirty="0" err="1">
                <a:latin typeface="Lucida Sans Unicode" pitchFamily="34" charset="0"/>
                <a:cs typeface="Lucida Sans Unicode" pitchFamily="34" charset="0"/>
              </a:rPr>
              <a:t>BinaryReader</a:t>
            </a:r>
            <a:r>
              <a:rPr lang="en-US" b="0" dirty="0">
                <a:latin typeface="Lucida Sans Unicode" pitchFamily="34" charset="0"/>
                <a:cs typeface="Lucida Sans Unicode" pitchFamily="34" charset="0"/>
              </a:rPr>
              <a:t>(file);</a:t>
            </a:r>
            <a:endParaRPr lang="en-GB" b="0" dirty="0">
              <a:latin typeface="Lucida Sans Unicode" pitchFamily="34" charset="0"/>
              <a:cs typeface="Lucida Sans Unicode" pitchFamily="34" charset="0"/>
            </a:endParaRP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dirty="0" err="1">
                <a:latin typeface="Lucida Sans Unicode" pitchFamily="34" charset="0"/>
                <a:cs typeface="Lucida Sans Unicode" pitchFamily="34" charset="0"/>
              </a:rPr>
              <a:t>BinaryWriter</a:t>
            </a:r>
            <a:r>
              <a:rPr lang="en-US" b="0" dirty="0">
                <a:latin typeface="Lucida Sans Unicode" pitchFamily="34" charset="0"/>
                <a:cs typeface="Lucida Sans Unicode" pitchFamily="34" charset="0"/>
              </a:rPr>
              <a:t> object exposes write operations on the underlying </a:t>
            </a:r>
          </a:p>
          <a:p>
            <a:r>
              <a:rPr lang="en-US" b="0" dirty="0">
                <a:latin typeface="Lucida Sans Unicode" pitchFamily="34" charset="0"/>
                <a:cs typeface="Lucida Sans Unicode" pitchFamily="34" charset="0"/>
              </a:rPr>
              <a:t>// </a:t>
            </a:r>
            <a:r>
              <a:rPr lang="en-US" dirty="0" err="1">
                <a:latin typeface="Lucida Sans Unicode" pitchFamily="34" charset="0"/>
                <a:cs typeface="Lucida Sans Unicode" pitchFamily="34" charset="0"/>
              </a:rPr>
              <a:t>FileStream</a:t>
            </a:r>
            <a:r>
              <a:rPr lang="en-US" b="0" dirty="0">
                <a:latin typeface="Lucida Sans Unicode" pitchFamily="34" charset="0"/>
                <a:cs typeface="Lucida Sans Unicode" pitchFamily="34" charset="0"/>
              </a:rPr>
              <a:t> object.</a:t>
            </a:r>
            <a:endParaRPr lang="en-GB" b="0" dirty="0">
              <a:latin typeface="Lucida Sans Unicode" pitchFamily="34" charset="0"/>
              <a:cs typeface="Lucida Sans Unicode" pitchFamily="34" charset="0"/>
            </a:endParaRPr>
          </a:p>
          <a:p>
            <a:r>
              <a:rPr lang="en-US" b="0" dirty="0" err="1">
                <a:latin typeface="Lucida Sans Unicode" pitchFamily="34" charset="0"/>
                <a:cs typeface="Lucida Sans Unicode" pitchFamily="34" charset="0"/>
              </a:rPr>
              <a:t>BinaryWriter</a:t>
            </a:r>
            <a:r>
              <a:rPr lang="en-US" b="0" dirty="0">
                <a:latin typeface="Lucida Sans Unicode" pitchFamily="34" charset="0"/>
                <a:cs typeface="Lucida Sans Unicode" pitchFamily="34" charset="0"/>
              </a:rPr>
              <a:t> writer = new </a:t>
            </a:r>
            <a:r>
              <a:rPr lang="en-US" b="0" dirty="0" err="1">
                <a:latin typeface="Lucida Sans Unicode" pitchFamily="34" charset="0"/>
                <a:cs typeface="Lucida Sans Unicode" pitchFamily="34" charset="0"/>
              </a:rPr>
              <a:t>BinaryWriter</a:t>
            </a:r>
            <a:r>
              <a:rPr lang="en-US" b="0" dirty="0">
                <a:latin typeface="Lucida Sans Unicode" pitchFamily="34" charset="0"/>
                <a:cs typeface="Lucida Sans Unicode" pitchFamily="34" charset="0"/>
              </a:rPr>
              <a:t>(file);</a:t>
            </a:r>
            <a:endParaRPr lang="en-GB" b="0" i="1" dirty="0">
              <a:latin typeface="Lucida Sans Unicode" pitchFamily="34" charset="0"/>
              <a:cs typeface="Lucida Sans Unicode" pitchFamily="34" charset="0"/>
            </a:endParaRPr>
          </a:p>
        </p:txBody>
      </p:sp>
      <p:sp>
        <p:nvSpPr>
          <p:cNvPr id="5" name="Content Placeholder 2"/>
          <p:cNvSpPr>
            <a:spLocks noGrp="1"/>
          </p:cNvSpPr>
          <p:nvPr/>
        </p:nvSpPr>
        <p:spPr bwMode="auto">
          <a:xfrm>
            <a:off x="675249" y="992188"/>
            <a:ext cx="7751762" cy="9785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You can use the </a:t>
            </a:r>
            <a:r>
              <a:rPr lang="en-GB" b="1" dirty="0" err="1"/>
              <a:t>BinaryReader</a:t>
            </a:r>
            <a:r>
              <a:rPr lang="en-GB" dirty="0"/>
              <a:t> and </a:t>
            </a:r>
            <a:r>
              <a:rPr lang="en-GB" b="1" dirty="0" err="1"/>
              <a:t>BinaryWriter</a:t>
            </a:r>
            <a:r>
              <a:rPr lang="en-GB" dirty="0"/>
              <a:t> classes to stream binary data</a:t>
            </a:r>
          </a:p>
        </p:txBody>
      </p:sp>
    </p:spTree>
    <p:extLst>
      <p:ext uri="{BB962C8B-B14F-4D97-AF65-F5344CB8AC3E}">
        <p14:creationId xmlns:p14="http://schemas.microsoft.com/office/powerpoint/2010/main" val="3134703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Reading and Writing Text Data by Using Streams</a:t>
            </a:r>
          </a:p>
        </p:txBody>
      </p:sp>
      <p:sp>
        <p:nvSpPr>
          <p:cNvPr id="4" name="TextBox 6"/>
          <p:cNvSpPr txBox="1"/>
          <p:nvPr/>
        </p:nvSpPr>
        <p:spPr>
          <a:xfrm>
            <a:off x="718284" y="2168146"/>
            <a:ext cx="7793502" cy="341632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string </a:t>
            </a:r>
            <a:r>
              <a:rPr lang="en-US" b="0" dirty="0" err="1">
                <a:latin typeface="Lucida Sans Unicode" pitchFamily="34" charset="0"/>
                <a:cs typeface="Lucida Sans Unicode" pitchFamily="34" charset="0"/>
              </a:rPr>
              <a:t>filePath</a:t>
            </a:r>
            <a:r>
              <a:rPr lang="en-US" b="0" dirty="0">
                <a:latin typeface="Lucida Sans Unicode" pitchFamily="34" charset="0"/>
                <a:cs typeface="Lucida Sans Unicode" pitchFamily="34" charset="0"/>
              </a:rPr>
              <a:t> = “C:\\</a:t>
            </a:r>
            <a:r>
              <a:rPr lang="en-US" b="0" dirty="0" err="1">
                <a:latin typeface="Lucida Sans Unicode" pitchFamily="34" charset="0"/>
                <a:cs typeface="Lucida Sans Unicode" pitchFamily="34" charset="0"/>
              </a:rPr>
              <a:t>fourthcoffee</a:t>
            </a:r>
            <a:r>
              <a:rPr lang="en-US" b="0" dirty="0">
                <a:latin typeface="Lucida Sans Unicode" pitchFamily="34" charset="0"/>
                <a:cs typeface="Lucida Sans Unicode" pitchFamily="34" charset="0"/>
              </a:rPr>
              <a:t>\\</a:t>
            </a:r>
            <a:r>
              <a:rPr lang="en-US" b="0" dirty="0" err="1">
                <a:latin typeface="Lucida Sans Unicode" pitchFamily="34" charset="0"/>
                <a:cs typeface="Lucida Sans Unicode" pitchFamily="34" charset="0"/>
              </a:rPr>
              <a:t>applicationdata</a:t>
            </a:r>
            <a:r>
              <a:rPr lang="en-US" b="0" dirty="0">
                <a:latin typeface="Lucida Sans Unicode" pitchFamily="34" charset="0"/>
                <a:cs typeface="Lucida Sans Unicode" pitchFamily="34" charset="0"/>
              </a:rPr>
              <a:t>\\settings.txt";</a:t>
            </a:r>
          </a:p>
          <a:p>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Underlying stream to file on the file system.</a:t>
            </a:r>
          </a:p>
          <a:p>
            <a:r>
              <a:rPr lang="en-US" b="0" dirty="0" err="1">
                <a:latin typeface="Lucida Sans Unicode" pitchFamily="34" charset="0"/>
                <a:cs typeface="Lucida Sans Unicode" pitchFamily="34" charset="0"/>
              </a:rPr>
              <a:t>FileStream</a:t>
            </a:r>
            <a:r>
              <a:rPr lang="en-US" b="0" dirty="0">
                <a:latin typeface="Lucida Sans Unicode" pitchFamily="34" charset="0"/>
                <a:cs typeface="Lucida Sans Unicode" pitchFamily="34" charset="0"/>
              </a:rPr>
              <a:t> file = new </a:t>
            </a:r>
            <a:r>
              <a:rPr lang="en-US" b="0" dirty="0" err="1">
                <a:latin typeface="Lucida Sans Unicode" pitchFamily="34" charset="0"/>
                <a:cs typeface="Lucida Sans Unicode" pitchFamily="34" charset="0"/>
              </a:rPr>
              <a:t>FileStream</a:t>
            </a:r>
            <a:r>
              <a:rPr lang="en-US" b="0" dirty="0">
                <a:latin typeface="Lucida Sans Unicode" pitchFamily="34" charset="0"/>
                <a:cs typeface="Lucida Sans Unicode" pitchFamily="34" charset="0"/>
              </a:rPr>
              <a:t>(</a:t>
            </a:r>
            <a:r>
              <a:rPr lang="en-US" b="0" dirty="0" err="1">
                <a:latin typeface="Lucida Sans Unicode" pitchFamily="34" charset="0"/>
                <a:cs typeface="Lucida Sans Unicode" pitchFamily="34" charset="0"/>
              </a:rPr>
              <a:t>filePath</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dirty="0" err="1">
                <a:latin typeface="Lucida Sans Unicode" pitchFamily="34" charset="0"/>
                <a:cs typeface="Lucida Sans Unicode" pitchFamily="34" charset="0"/>
              </a:rPr>
              <a:t>StreamReader</a:t>
            </a:r>
            <a:r>
              <a:rPr lang="en-US" b="0" dirty="0">
                <a:latin typeface="Lucida Sans Unicode" pitchFamily="34" charset="0"/>
                <a:cs typeface="Lucida Sans Unicode" pitchFamily="34" charset="0"/>
              </a:rPr>
              <a:t> object exposes read operations on the underlying </a:t>
            </a:r>
          </a:p>
          <a:p>
            <a:r>
              <a:rPr lang="en-US" b="0" dirty="0">
                <a:latin typeface="Lucida Sans Unicode" pitchFamily="34" charset="0"/>
                <a:cs typeface="Lucida Sans Unicode" pitchFamily="34" charset="0"/>
              </a:rPr>
              <a:t>// </a:t>
            </a:r>
            <a:r>
              <a:rPr lang="en-US" dirty="0" err="1">
                <a:latin typeface="Lucida Sans Unicode" pitchFamily="34" charset="0"/>
                <a:cs typeface="Lucida Sans Unicode" pitchFamily="34" charset="0"/>
              </a:rPr>
              <a:t>FileStream</a:t>
            </a:r>
            <a:r>
              <a:rPr lang="en-US" b="0" dirty="0">
                <a:latin typeface="Lucida Sans Unicode" pitchFamily="34" charset="0"/>
                <a:cs typeface="Lucida Sans Unicode" pitchFamily="34" charset="0"/>
              </a:rPr>
              <a:t> object.</a:t>
            </a:r>
            <a:endParaRPr lang="en-GB" b="0" dirty="0">
              <a:latin typeface="Lucida Sans Unicode" pitchFamily="34" charset="0"/>
              <a:cs typeface="Lucida Sans Unicode" pitchFamily="34" charset="0"/>
            </a:endParaRPr>
          </a:p>
          <a:p>
            <a:r>
              <a:rPr lang="en-US" b="0" dirty="0" err="1">
                <a:latin typeface="Lucida Sans Unicode" pitchFamily="34" charset="0"/>
                <a:cs typeface="Lucida Sans Unicode" pitchFamily="34" charset="0"/>
              </a:rPr>
              <a:t>StreamReader</a:t>
            </a:r>
            <a:r>
              <a:rPr lang="en-US" b="0" dirty="0">
                <a:latin typeface="Lucida Sans Unicode" pitchFamily="34" charset="0"/>
                <a:cs typeface="Lucida Sans Unicode" pitchFamily="34" charset="0"/>
              </a:rPr>
              <a:t> reader = new </a:t>
            </a:r>
            <a:r>
              <a:rPr lang="en-US" b="0" dirty="0" err="1">
                <a:latin typeface="Lucida Sans Unicode" pitchFamily="34" charset="0"/>
                <a:cs typeface="Lucida Sans Unicode" pitchFamily="34" charset="0"/>
              </a:rPr>
              <a:t>StreamReader</a:t>
            </a:r>
            <a:r>
              <a:rPr lang="en-US" b="0" dirty="0">
                <a:latin typeface="Lucida Sans Unicode" pitchFamily="34" charset="0"/>
                <a:cs typeface="Lucida Sans Unicode" pitchFamily="34" charset="0"/>
              </a:rPr>
              <a:t>(file);</a:t>
            </a:r>
            <a:endParaRPr lang="en-GB" b="0" dirty="0">
              <a:latin typeface="Lucida Sans Unicode" pitchFamily="34" charset="0"/>
              <a:cs typeface="Lucida Sans Unicode" pitchFamily="34" charset="0"/>
            </a:endParaRP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dirty="0" err="1">
                <a:latin typeface="Lucida Sans Unicode" pitchFamily="34" charset="0"/>
                <a:cs typeface="Lucida Sans Unicode" pitchFamily="34" charset="0"/>
              </a:rPr>
              <a:t>StreamWriter</a:t>
            </a:r>
            <a:r>
              <a:rPr lang="en-US" b="0" dirty="0">
                <a:latin typeface="Lucida Sans Unicode" pitchFamily="34" charset="0"/>
                <a:cs typeface="Lucida Sans Unicode" pitchFamily="34" charset="0"/>
              </a:rPr>
              <a:t> object exposes write operations on the underlying </a:t>
            </a:r>
          </a:p>
          <a:p>
            <a:r>
              <a:rPr lang="en-US" b="0" dirty="0">
                <a:latin typeface="Lucida Sans Unicode" pitchFamily="34" charset="0"/>
                <a:cs typeface="Lucida Sans Unicode" pitchFamily="34" charset="0"/>
              </a:rPr>
              <a:t>// </a:t>
            </a:r>
            <a:r>
              <a:rPr lang="en-US" dirty="0" err="1">
                <a:latin typeface="Lucida Sans Unicode" pitchFamily="34" charset="0"/>
                <a:cs typeface="Lucida Sans Unicode" pitchFamily="34" charset="0"/>
              </a:rPr>
              <a:t>FileStream</a:t>
            </a:r>
            <a:r>
              <a:rPr lang="en-US" b="0" dirty="0">
                <a:latin typeface="Lucida Sans Unicode" pitchFamily="34" charset="0"/>
                <a:cs typeface="Lucida Sans Unicode" pitchFamily="34" charset="0"/>
              </a:rPr>
              <a:t> object.</a:t>
            </a:r>
            <a:endParaRPr lang="en-GB" b="0" dirty="0">
              <a:latin typeface="Lucida Sans Unicode" pitchFamily="34" charset="0"/>
              <a:cs typeface="Lucida Sans Unicode" pitchFamily="34" charset="0"/>
            </a:endParaRPr>
          </a:p>
          <a:p>
            <a:r>
              <a:rPr lang="en-US" b="0" dirty="0" err="1">
                <a:latin typeface="Lucida Sans Unicode" pitchFamily="34" charset="0"/>
                <a:cs typeface="Lucida Sans Unicode" pitchFamily="34" charset="0"/>
              </a:rPr>
              <a:t>StreamWriter</a:t>
            </a:r>
            <a:r>
              <a:rPr lang="en-US" b="0" dirty="0">
                <a:latin typeface="Lucida Sans Unicode" pitchFamily="34" charset="0"/>
                <a:cs typeface="Lucida Sans Unicode" pitchFamily="34" charset="0"/>
              </a:rPr>
              <a:t> writer = new </a:t>
            </a:r>
            <a:r>
              <a:rPr lang="en-US" b="0" dirty="0" err="1">
                <a:latin typeface="Lucida Sans Unicode" pitchFamily="34" charset="0"/>
                <a:cs typeface="Lucida Sans Unicode" pitchFamily="34" charset="0"/>
              </a:rPr>
              <a:t>StreamWriter</a:t>
            </a:r>
            <a:r>
              <a:rPr lang="en-US" b="0" dirty="0">
                <a:latin typeface="Lucida Sans Unicode" pitchFamily="34" charset="0"/>
                <a:cs typeface="Lucida Sans Unicode" pitchFamily="34" charset="0"/>
              </a:rPr>
              <a:t>(file);</a:t>
            </a:r>
            <a:endParaRPr lang="en-GB" b="0" i="1" dirty="0">
              <a:latin typeface="Lucida Sans Unicode" pitchFamily="34" charset="0"/>
              <a:cs typeface="Lucida Sans Unicode" pitchFamily="34" charset="0"/>
            </a:endParaRPr>
          </a:p>
        </p:txBody>
      </p:sp>
      <p:sp>
        <p:nvSpPr>
          <p:cNvPr id="5" name="Content Placeholder 2"/>
          <p:cNvSpPr>
            <a:spLocks noGrp="1"/>
          </p:cNvSpPr>
          <p:nvPr/>
        </p:nvSpPr>
        <p:spPr bwMode="auto">
          <a:xfrm>
            <a:off x="675249" y="992188"/>
            <a:ext cx="7751762" cy="9785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You can use the </a:t>
            </a:r>
            <a:r>
              <a:rPr lang="en-GB" b="1" dirty="0" err="1"/>
              <a:t>StreamReader</a:t>
            </a:r>
            <a:r>
              <a:rPr lang="en-GB" dirty="0"/>
              <a:t> and </a:t>
            </a:r>
            <a:r>
              <a:rPr lang="en-GB" b="1" dirty="0" err="1"/>
              <a:t>StreamWriter</a:t>
            </a:r>
            <a:r>
              <a:rPr lang="en-GB" dirty="0"/>
              <a:t> classes to stream plain text</a:t>
            </a:r>
          </a:p>
        </p:txBody>
      </p:sp>
    </p:spTree>
    <p:extLst>
      <p:ext uri="{BB962C8B-B14F-4D97-AF65-F5344CB8AC3E}">
        <p14:creationId xmlns:p14="http://schemas.microsoft.com/office/powerpoint/2010/main" val="1322071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7c694161-bd0e-4ceb-9af4-9914f00b855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5025" cy="740664"/>
          </a:xfrm>
        </p:spPr>
        <p:txBody>
          <a:bodyPr/>
          <a:lstStyle/>
          <a:p>
            <a:r>
              <a:rPr lang="en-US" dirty="0"/>
              <a:t>Demonstration: Generating the Grades Report Lab</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about the tasks that you will perform in the lab for </a:t>
            </a:r>
            <a:r>
              <a:rPr lang="en-US"/>
              <a:t>this module</a:t>
            </a:r>
            <a:endParaRPr lang="en-US" dirty="0"/>
          </a:p>
        </p:txBody>
      </p:sp>
    </p:spTree>
    <p:extLst>
      <p:ext uri="{BB962C8B-B14F-4D97-AF65-F5344CB8AC3E}">
        <p14:creationId xmlns:p14="http://schemas.microsoft.com/office/powerpoint/2010/main" val="4235505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Generating the Grades Report</a:t>
            </a:r>
          </a:p>
        </p:txBody>
      </p:sp>
      <p:sp>
        <p:nvSpPr>
          <p:cNvPr id="3" name="Text Placeholder 2"/>
          <p:cNvSpPr>
            <a:spLocks noGrp="1"/>
          </p:cNvSpPr>
          <p:nvPr>
            <p:ph type="body" idx="1"/>
          </p:nvPr>
        </p:nvSpPr>
        <p:spPr/>
        <p:txBody>
          <a:bodyPr/>
          <a:lstStyle/>
          <a:p>
            <a:r>
              <a:rPr lang="en-US"/>
              <a:t>Exercise 1: Serializing Data for the Grades Report as XML
Exercise 2: Previewing the Grades Report
Exercise 3: Persisting the Serialized Grade Data to a File</a:t>
            </a:r>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US" sz="2800">
                <a:latin typeface="Segoe UI"/>
              </a:rPr>
              <a:t>Estimated Time: 60 minutes</a:t>
            </a:r>
          </a:p>
        </p:txBody>
      </p:sp>
    </p:spTree>
    <p:extLst>
      <p:ext uri="{BB962C8B-B14F-4D97-AF65-F5344CB8AC3E}">
        <p14:creationId xmlns:p14="http://schemas.microsoft.com/office/powerpoint/2010/main" val="3123401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694477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1000"/>
              </a:spcAft>
            </a:pPr>
            <a:r>
              <a:rPr lang="en-US" sz="2800">
                <a:effectLst/>
                <a:latin typeface="Segoe UI"/>
                <a:ea typeface="Calibri"/>
                <a:cs typeface="Segoe UI"/>
              </a:rPr>
              <a:t>You have been asked to upgrade the Grades Prototype application to enable users to save a student’s grades as an XML file on the local disk. The user should be able to click a new button on the StudentProfile view that asks the user where they would like to save the file, displays a preview of the data to the user, and asks the user to confirm that they wish to save the file to disk. If they do, the application should save the grade data in XML format in the location that the user specified.</a:t>
            </a:r>
            <a:endParaRPr lang="en-US" sz="2800">
              <a:effectLst/>
              <a:latin typeface="Segoe UI"/>
              <a:ea typeface="Calibri"/>
              <a:cs typeface="Times New Roman"/>
            </a:endParaRPr>
          </a:p>
        </p:txBody>
      </p:sp>
    </p:spTree>
    <p:extLst>
      <p:ext uri="{BB962C8B-B14F-4D97-AF65-F5344CB8AC3E}">
        <p14:creationId xmlns:p14="http://schemas.microsoft.com/office/powerpoint/2010/main" val="4008942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3838302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67656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5FE604-F3AA-453A-A372-8B273AF8B7F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4E43AD86-9944-43C1-BF36-8014EFD4A09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550185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Reading and Writing Files</a:t>
            </a:r>
          </a:p>
        </p:txBody>
      </p:sp>
      <p:sp>
        <p:nvSpPr>
          <p:cNvPr id="3" name="Text Placeholder 2"/>
          <p:cNvSpPr>
            <a:spLocks noGrp="1"/>
          </p:cNvSpPr>
          <p:nvPr>
            <p:ph type="body" idx="1"/>
          </p:nvPr>
        </p:nvSpPr>
        <p:spPr/>
        <p:txBody>
          <a:bodyPr/>
          <a:lstStyle/>
          <a:p>
            <a:r>
              <a:rPr lang="en-US"/>
              <a:t>Reading and Writing Data by Using the File Class
Manipulating Files
Manipulating Directories
Manipulating File and Directory Paths
Demonstration: Manipulating Files, Directories, and Paths</a:t>
            </a:r>
          </a:p>
        </p:txBody>
      </p:sp>
    </p:spTree>
    <p:extLst>
      <p:ext uri="{BB962C8B-B14F-4D97-AF65-F5344CB8AC3E}">
        <p14:creationId xmlns:p14="http://schemas.microsoft.com/office/powerpoint/2010/main" val="568417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Reading and Writing Data by Using the File Class</a:t>
            </a:r>
          </a:p>
        </p:txBody>
      </p:sp>
      <p:sp>
        <p:nvSpPr>
          <p:cNvPr id="4" name="Content Placeholder 2"/>
          <p:cNvSpPr>
            <a:spLocks noGrp="1"/>
          </p:cNvSpPr>
          <p:nvPr/>
        </p:nvSpPr>
        <p:spPr bwMode="auto">
          <a:xfrm>
            <a:off x="458788" y="915988"/>
            <a:ext cx="7751762" cy="55610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a:t>
            </a:r>
            <a:r>
              <a:rPr lang="en-US" b="1" dirty="0"/>
              <a:t>System.IO namespace </a:t>
            </a:r>
            <a:r>
              <a:rPr lang="en-US" dirty="0"/>
              <a:t>contains classes for manipulating files and directories</a:t>
            </a:r>
          </a:p>
          <a:p>
            <a:pPr marL="0" indent="0">
              <a:buNone/>
            </a:pPr>
            <a:endParaRPr lang="en-US" dirty="0"/>
          </a:p>
          <a:p>
            <a:r>
              <a:rPr lang="en-US" dirty="0"/>
              <a:t>The </a:t>
            </a:r>
            <a:r>
              <a:rPr lang="en-US" b="1" dirty="0"/>
              <a:t>File</a:t>
            </a:r>
            <a:r>
              <a:rPr lang="en-US" dirty="0"/>
              <a:t> class contains atomic read methods, including:</a:t>
            </a:r>
          </a:p>
          <a:p>
            <a:pPr lvl="1"/>
            <a:r>
              <a:rPr lang="en-US" b="1" dirty="0" err="1"/>
              <a:t>ReadAllText</a:t>
            </a:r>
            <a:r>
              <a:rPr lang="en-US" b="1" dirty="0"/>
              <a:t>(...)</a:t>
            </a:r>
          </a:p>
          <a:p>
            <a:pPr lvl="1"/>
            <a:r>
              <a:rPr lang="en-US" b="1" dirty="0" err="1"/>
              <a:t>ReadAllLines</a:t>
            </a:r>
            <a:r>
              <a:rPr lang="en-US" b="1" dirty="0"/>
              <a:t>(...)</a:t>
            </a:r>
          </a:p>
          <a:p>
            <a:pPr marL="0" indent="0">
              <a:buNone/>
            </a:pPr>
            <a:endParaRPr lang="en-US" b="1" dirty="0"/>
          </a:p>
          <a:p>
            <a:r>
              <a:rPr lang="en-US" dirty="0"/>
              <a:t>The </a:t>
            </a:r>
            <a:r>
              <a:rPr lang="en-US" b="1" dirty="0"/>
              <a:t>File</a:t>
            </a:r>
            <a:r>
              <a:rPr lang="en-US" dirty="0"/>
              <a:t> class contains atomic write methods, including:</a:t>
            </a:r>
          </a:p>
          <a:p>
            <a:pPr lvl="1"/>
            <a:r>
              <a:rPr lang="en-US" b="1" dirty="0" err="1"/>
              <a:t>WriteAllText</a:t>
            </a:r>
            <a:r>
              <a:rPr lang="en-US" b="1" dirty="0"/>
              <a:t>(...)</a:t>
            </a:r>
          </a:p>
          <a:p>
            <a:pPr lvl="1"/>
            <a:r>
              <a:rPr lang="en-US" b="1" dirty="0" err="1"/>
              <a:t>AppendAllText</a:t>
            </a:r>
            <a:r>
              <a:rPr lang="en-US" b="1" dirty="0"/>
              <a:t>(...)</a:t>
            </a:r>
            <a:endParaRPr lang="en-US" dirty="0"/>
          </a:p>
        </p:txBody>
      </p:sp>
    </p:spTree>
    <p:extLst>
      <p:ext uri="{BB962C8B-B14F-4D97-AF65-F5344CB8AC3E}">
        <p14:creationId xmlns:p14="http://schemas.microsoft.com/office/powerpoint/2010/main" val="2274523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Manipulating Files</a:t>
            </a:r>
          </a:p>
        </p:txBody>
      </p:sp>
      <p:sp>
        <p:nvSpPr>
          <p:cNvPr id="4" name="TextBox 6"/>
          <p:cNvSpPr txBox="1"/>
          <p:nvPr/>
        </p:nvSpPr>
        <p:spPr>
          <a:xfrm>
            <a:off x="675249" y="1752600"/>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err="1">
                <a:latin typeface="Lucida Sans Unicode" pitchFamily="34" charset="0"/>
                <a:cs typeface="Lucida Sans Unicode" pitchFamily="34" charset="0"/>
              </a:rPr>
              <a:t>File.Delete</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bool exists = </a:t>
            </a:r>
            <a:r>
              <a:rPr lang="en-GB" b="0" dirty="0" err="1">
                <a:latin typeface="Lucida Sans Unicode" pitchFamily="34" charset="0"/>
                <a:cs typeface="Lucida Sans Unicode" pitchFamily="34" charset="0"/>
              </a:rPr>
              <a:t>File.Exists</a:t>
            </a:r>
            <a:r>
              <a:rPr lang="en-GB" b="0" dirty="0">
                <a:latin typeface="Lucida Sans Unicode" pitchFamily="34" charset="0"/>
                <a:cs typeface="Lucida Sans Unicode" pitchFamily="34" charset="0"/>
              </a:rPr>
              <a:t>(...);</a:t>
            </a:r>
          </a:p>
          <a:p>
            <a:r>
              <a:rPr lang="en-GB" b="0" dirty="0" err="1">
                <a:latin typeface="Lucida Sans Unicode" pitchFamily="34" charset="0"/>
                <a:cs typeface="Lucida Sans Unicode" pitchFamily="34" charset="0"/>
              </a:rPr>
              <a:t>DateTime</a:t>
            </a:r>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createdOn</a:t>
            </a:r>
            <a:r>
              <a:rPr lang="en-GB" b="0" dirty="0">
                <a:latin typeface="Lucida Sans Unicode" pitchFamily="34" charset="0"/>
                <a:cs typeface="Lucida Sans Unicode" pitchFamily="34" charset="0"/>
              </a:rPr>
              <a:t> = </a:t>
            </a:r>
            <a:r>
              <a:rPr lang="en-GB" b="0" dirty="0" err="1">
                <a:latin typeface="Lucida Sans Unicode" pitchFamily="34" charset="0"/>
                <a:cs typeface="Lucida Sans Unicode" pitchFamily="34" charset="0"/>
              </a:rPr>
              <a:t>File.GetCreationTime</a:t>
            </a:r>
            <a:r>
              <a:rPr lang="en-GB" b="0" dirty="0">
                <a:latin typeface="Lucida Sans Unicode" pitchFamily="34" charset="0"/>
                <a:cs typeface="Lucida Sans Unicode" pitchFamily="34" charset="0"/>
              </a:rPr>
              <a:t>(…);</a:t>
            </a:r>
          </a:p>
        </p:txBody>
      </p:sp>
      <p:sp>
        <p:nvSpPr>
          <p:cNvPr id="5" name="TextBox 6"/>
          <p:cNvSpPr txBox="1"/>
          <p:nvPr/>
        </p:nvSpPr>
        <p:spPr>
          <a:xfrm>
            <a:off x="685800" y="434340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err="1">
                <a:latin typeface="Lucida Sans Unicode" pitchFamily="34" charset="0"/>
                <a:cs typeface="Lucida Sans Unicode" pitchFamily="34" charset="0"/>
              </a:rPr>
              <a:t>FileInfo</a:t>
            </a:r>
            <a:r>
              <a:rPr lang="en-GB" b="0" dirty="0">
                <a:latin typeface="Lucida Sans Unicode" pitchFamily="34" charset="0"/>
                <a:cs typeface="Lucida Sans Unicode" pitchFamily="34" charset="0"/>
              </a:rPr>
              <a:t> file = new </a:t>
            </a:r>
            <a:r>
              <a:rPr lang="en-GB" b="0" dirty="0" err="1">
                <a:latin typeface="Lucida Sans Unicode" pitchFamily="34" charset="0"/>
                <a:cs typeface="Lucida Sans Unicode" pitchFamily="34" charset="0"/>
              </a:rPr>
              <a:t>FileInfo</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string name = </a:t>
            </a:r>
            <a:r>
              <a:rPr lang="en-GB" b="0" dirty="0" err="1">
                <a:latin typeface="Lucida Sans Unicode" pitchFamily="34" charset="0"/>
                <a:cs typeface="Lucida Sans Unicode" pitchFamily="34" charset="0"/>
              </a:rPr>
              <a:t>file.DirectoryName</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bool exists = </a:t>
            </a:r>
            <a:r>
              <a:rPr lang="en-GB" b="0" dirty="0" err="1">
                <a:latin typeface="Lucida Sans Unicode" pitchFamily="34" charset="0"/>
                <a:cs typeface="Lucida Sans Unicode" pitchFamily="34" charset="0"/>
              </a:rPr>
              <a:t>file.Exists</a:t>
            </a:r>
            <a:r>
              <a:rPr lang="en-GB" b="0" dirty="0">
                <a:latin typeface="Lucida Sans Unicode" pitchFamily="34" charset="0"/>
                <a:cs typeface="Lucida Sans Unicode" pitchFamily="34" charset="0"/>
              </a:rPr>
              <a:t>;</a:t>
            </a:r>
          </a:p>
          <a:p>
            <a:r>
              <a:rPr lang="en-GB" b="0" dirty="0" err="1">
                <a:latin typeface="Lucida Sans Unicode" pitchFamily="34" charset="0"/>
                <a:cs typeface="Lucida Sans Unicode" pitchFamily="34" charset="0"/>
              </a:rPr>
              <a:t>file.Delete</a:t>
            </a:r>
            <a:r>
              <a:rPr lang="en-GB" b="0" dirty="0">
                <a:latin typeface="Lucida Sans Unicode" pitchFamily="34" charset="0"/>
                <a:cs typeface="Lucida Sans Unicode" pitchFamily="34" charset="0"/>
              </a:rPr>
              <a:t>();</a:t>
            </a:r>
          </a:p>
        </p:txBody>
      </p:sp>
      <p:sp>
        <p:nvSpPr>
          <p:cNvPr id="6" name="Content Placeholder 2"/>
          <p:cNvSpPr>
            <a:spLocks noGrp="1"/>
          </p:cNvSpPr>
          <p:nvPr/>
        </p:nvSpPr>
        <p:spPr bwMode="auto">
          <a:xfrm>
            <a:off x="458788" y="992188"/>
            <a:ext cx="7751762" cy="55610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a:t>
            </a:r>
            <a:r>
              <a:rPr lang="en-US" b="1" dirty="0"/>
              <a:t>File</a:t>
            </a:r>
            <a:r>
              <a:rPr lang="en-US" dirty="0"/>
              <a:t> class provides static members</a:t>
            </a:r>
          </a:p>
          <a:p>
            <a:endParaRPr lang="en-US" dirty="0"/>
          </a:p>
          <a:p>
            <a:endParaRPr lang="en-US" dirty="0"/>
          </a:p>
          <a:p>
            <a:endParaRPr lang="en-US" dirty="0"/>
          </a:p>
          <a:p>
            <a:endParaRPr lang="en-US" dirty="0"/>
          </a:p>
          <a:p>
            <a:r>
              <a:rPr lang="en-US" dirty="0"/>
              <a:t>The </a:t>
            </a:r>
            <a:r>
              <a:rPr lang="en-US" b="1" dirty="0" err="1"/>
              <a:t>FileInfo</a:t>
            </a:r>
            <a:r>
              <a:rPr lang="en-US" dirty="0"/>
              <a:t> class provides instance members</a:t>
            </a:r>
          </a:p>
          <a:p>
            <a:endParaRPr lang="en-US" dirty="0"/>
          </a:p>
        </p:txBody>
      </p:sp>
    </p:spTree>
    <p:extLst>
      <p:ext uri="{BB962C8B-B14F-4D97-AF65-F5344CB8AC3E}">
        <p14:creationId xmlns:p14="http://schemas.microsoft.com/office/powerpoint/2010/main" val="917850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Manipulating Directories</a:t>
            </a:r>
          </a:p>
        </p:txBody>
      </p:sp>
      <p:sp>
        <p:nvSpPr>
          <p:cNvPr id="4" name="Content Placeholder 2"/>
          <p:cNvSpPr>
            <a:spLocks noGrp="1"/>
          </p:cNvSpPr>
          <p:nvPr/>
        </p:nvSpPr>
        <p:spPr bwMode="auto">
          <a:xfrm>
            <a:off x="458788" y="992188"/>
            <a:ext cx="7751762" cy="38846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a:t>
            </a:r>
            <a:r>
              <a:rPr lang="en-US" b="1" dirty="0"/>
              <a:t>Directory </a:t>
            </a:r>
            <a:r>
              <a:rPr lang="en-US" dirty="0"/>
              <a:t>class provides static members</a:t>
            </a:r>
          </a:p>
          <a:p>
            <a:endParaRPr lang="en-US" dirty="0"/>
          </a:p>
          <a:p>
            <a:endParaRPr lang="en-US" dirty="0"/>
          </a:p>
          <a:p>
            <a:endParaRPr lang="en-US" dirty="0"/>
          </a:p>
          <a:p>
            <a:endParaRPr lang="en-US" dirty="0"/>
          </a:p>
          <a:p>
            <a:r>
              <a:rPr lang="en-US" dirty="0"/>
              <a:t>The </a:t>
            </a:r>
            <a:r>
              <a:rPr lang="en-US" b="1" dirty="0" err="1"/>
              <a:t>DirectoryInfo</a:t>
            </a:r>
            <a:r>
              <a:rPr lang="en-US" dirty="0"/>
              <a:t> class provides instance members</a:t>
            </a:r>
          </a:p>
          <a:p>
            <a:endParaRPr lang="en-US" dirty="0"/>
          </a:p>
        </p:txBody>
      </p:sp>
      <p:sp>
        <p:nvSpPr>
          <p:cNvPr id="5" name="TextBox 6"/>
          <p:cNvSpPr txBox="1"/>
          <p:nvPr/>
        </p:nvSpPr>
        <p:spPr>
          <a:xfrm>
            <a:off x="675249" y="1752600"/>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err="1">
                <a:latin typeface="Lucida Sans Unicode" pitchFamily="34" charset="0"/>
                <a:cs typeface="Lucida Sans Unicode" pitchFamily="34" charset="0"/>
              </a:rPr>
              <a:t>Directory.Delete</a:t>
            </a:r>
            <a:r>
              <a:rPr lang="en-GB" b="0" dirty="0">
                <a:latin typeface="Lucida Sans Unicode" pitchFamily="34" charset="0"/>
                <a:cs typeface="Lucida Sans Unicode" pitchFamily="34" charset="0"/>
              </a:rPr>
              <a:t>(</a:t>
            </a:r>
            <a:r>
              <a:rPr lang="en-US" b="0" dirty="0">
                <a:latin typeface="Lucida Sans Unicode" pitchFamily="34" charset="0"/>
                <a:cs typeface="Lucida Sans Unicode" pitchFamily="34" charset="0"/>
              </a:rPr>
              <a:t>...</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bool exists = </a:t>
            </a:r>
            <a:r>
              <a:rPr lang="en-GB" b="0" dirty="0" err="1">
                <a:latin typeface="Lucida Sans Unicode" pitchFamily="34" charset="0"/>
                <a:cs typeface="Lucida Sans Unicode" pitchFamily="34" charset="0"/>
              </a:rPr>
              <a:t>Directory.Exists</a:t>
            </a:r>
            <a:r>
              <a:rPr lang="en-GB" b="0" dirty="0">
                <a:latin typeface="Lucida Sans Unicode" pitchFamily="34" charset="0"/>
                <a:cs typeface="Lucida Sans Unicode" pitchFamily="34" charset="0"/>
              </a:rPr>
              <a:t>(</a:t>
            </a:r>
            <a:r>
              <a:rPr lang="en-US" b="0" dirty="0">
                <a:latin typeface="Lucida Sans Unicode" pitchFamily="34" charset="0"/>
                <a:cs typeface="Lucida Sans Unicode" pitchFamily="34" charset="0"/>
              </a:rPr>
              <a:t>...</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string[] files = </a:t>
            </a:r>
            <a:r>
              <a:rPr lang="en-GB" b="0" dirty="0" err="1">
                <a:latin typeface="Lucida Sans Unicode" pitchFamily="34" charset="0"/>
                <a:cs typeface="Lucida Sans Unicode" pitchFamily="34" charset="0"/>
              </a:rPr>
              <a:t>Directory.GetFiles</a:t>
            </a:r>
            <a:r>
              <a:rPr lang="en-GB" b="0" dirty="0">
                <a:latin typeface="Lucida Sans Unicode" pitchFamily="34" charset="0"/>
                <a:cs typeface="Lucida Sans Unicode" pitchFamily="34" charset="0"/>
              </a:rPr>
              <a:t>(...);</a:t>
            </a:r>
          </a:p>
        </p:txBody>
      </p:sp>
      <p:sp>
        <p:nvSpPr>
          <p:cNvPr id="6" name="TextBox 6"/>
          <p:cNvSpPr txBox="1"/>
          <p:nvPr/>
        </p:nvSpPr>
        <p:spPr>
          <a:xfrm>
            <a:off x="685800" y="4618672"/>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err="1">
                <a:latin typeface="Lucida Sans Unicode" pitchFamily="34" charset="0"/>
                <a:cs typeface="Lucida Sans Unicode" pitchFamily="34" charset="0"/>
              </a:rPr>
              <a:t>DirectoryInfo</a:t>
            </a:r>
            <a:r>
              <a:rPr lang="en-US" b="0" dirty="0">
                <a:latin typeface="Lucida Sans Unicode" pitchFamily="34" charset="0"/>
                <a:cs typeface="Lucida Sans Unicode" pitchFamily="34" charset="0"/>
              </a:rPr>
              <a:t> directory = new </a:t>
            </a:r>
            <a:r>
              <a:rPr lang="en-US" b="0" dirty="0" err="1">
                <a:latin typeface="Lucida Sans Unicode" pitchFamily="34" charset="0"/>
                <a:cs typeface="Lucida Sans Unicode" pitchFamily="34" charset="0"/>
              </a:rPr>
              <a:t>DirectoryInfo</a:t>
            </a:r>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string path = </a:t>
            </a:r>
            <a:r>
              <a:rPr lang="en-US" b="0" dirty="0" err="1">
                <a:latin typeface="Lucida Sans Unicode" pitchFamily="34" charset="0"/>
                <a:cs typeface="Lucida Sans Unicode" pitchFamily="34" charset="0"/>
              </a:rPr>
              <a:t>directory.FullName</a:t>
            </a:r>
            <a:r>
              <a:rPr lang="en-US" b="0" dirty="0">
                <a:latin typeface="Lucida Sans Unicode" pitchFamily="34" charset="0"/>
                <a:cs typeface="Lucida Sans Unicode" pitchFamily="34" charset="0"/>
              </a:rPr>
              <a:t>;</a:t>
            </a:r>
          </a:p>
          <a:p>
            <a:r>
              <a:rPr lang="en-US" b="0" dirty="0" err="1">
                <a:latin typeface="Lucida Sans Unicode" pitchFamily="34" charset="0"/>
                <a:cs typeface="Lucida Sans Unicode" pitchFamily="34" charset="0"/>
              </a:rPr>
              <a:t>bool</a:t>
            </a:r>
            <a:r>
              <a:rPr lang="en-US" b="0" dirty="0">
                <a:latin typeface="Lucida Sans Unicode" pitchFamily="34" charset="0"/>
                <a:cs typeface="Lucida Sans Unicode" pitchFamily="34" charset="0"/>
              </a:rPr>
              <a:t> exists = </a:t>
            </a:r>
            <a:r>
              <a:rPr lang="en-US" b="0" dirty="0" err="1">
                <a:latin typeface="Lucida Sans Unicode" pitchFamily="34" charset="0"/>
                <a:cs typeface="Lucida Sans Unicode" pitchFamily="34" charset="0"/>
              </a:rPr>
              <a:t>directory.Exists</a:t>
            </a:r>
            <a:r>
              <a:rPr lang="en-US" b="0" dirty="0">
                <a:latin typeface="Lucida Sans Unicode" pitchFamily="34" charset="0"/>
                <a:cs typeface="Lucida Sans Unicode" pitchFamily="34" charset="0"/>
              </a:rPr>
              <a:t>;</a:t>
            </a:r>
          </a:p>
          <a:p>
            <a:r>
              <a:rPr lang="en-US" b="0" dirty="0" err="1">
                <a:latin typeface="Lucida Sans Unicode" pitchFamily="34" charset="0"/>
                <a:cs typeface="Lucida Sans Unicode" pitchFamily="34" charset="0"/>
              </a:rPr>
              <a:t>FileInfo</a:t>
            </a:r>
            <a:r>
              <a:rPr lang="en-US" b="0" dirty="0">
                <a:latin typeface="Lucida Sans Unicode" pitchFamily="34" charset="0"/>
                <a:cs typeface="Lucida Sans Unicode" pitchFamily="34" charset="0"/>
              </a:rPr>
              <a:t>[] files = </a:t>
            </a:r>
            <a:r>
              <a:rPr lang="en-US" b="0" dirty="0" err="1">
                <a:latin typeface="Lucida Sans Unicode" pitchFamily="34" charset="0"/>
                <a:cs typeface="Lucida Sans Unicode" pitchFamily="34" charset="0"/>
              </a:rPr>
              <a:t>directory.GetFiles</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724842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bb3d939a-2b49-4592-8dfc-0e621db07a3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Manipulating File and Directory Paths</a:t>
            </a:r>
          </a:p>
        </p:txBody>
      </p:sp>
      <p:sp>
        <p:nvSpPr>
          <p:cNvPr id="4" name="TextBox 6"/>
          <p:cNvSpPr txBox="1"/>
          <p:nvPr/>
        </p:nvSpPr>
        <p:spPr>
          <a:xfrm>
            <a:off x="718284" y="2004856"/>
            <a:ext cx="7793502" cy="4247317"/>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string </a:t>
            </a:r>
            <a:r>
              <a:rPr lang="en-US" b="0" dirty="0" err="1">
                <a:latin typeface="Lucida Sans Unicode" pitchFamily="34" charset="0"/>
                <a:cs typeface="Lucida Sans Unicode" pitchFamily="34" charset="0"/>
              </a:rPr>
              <a:t>settingsPath</a:t>
            </a:r>
            <a:r>
              <a:rPr lang="en-US" b="0" dirty="0">
                <a:latin typeface="Lucida Sans Unicode" pitchFamily="34" charset="0"/>
                <a:cs typeface="Lucida Sans Unicode" pitchFamily="34" charset="0"/>
              </a:rPr>
              <a:t>  = "..could be anything here..";</a:t>
            </a: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Check to see if path has an extension.</a:t>
            </a:r>
          </a:p>
          <a:p>
            <a:r>
              <a:rPr lang="en-US" b="0" dirty="0" err="1">
                <a:latin typeface="Lucida Sans Unicode" pitchFamily="34" charset="0"/>
                <a:cs typeface="Lucida Sans Unicode" pitchFamily="34" charset="0"/>
              </a:rPr>
              <a:t>bool</a:t>
            </a:r>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hasExtension</a:t>
            </a:r>
            <a:r>
              <a:rPr lang="en-US" b="0" dirty="0">
                <a:latin typeface="Lucida Sans Unicode" pitchFamily="34" charset="0"/>
                <a:cs typeface="Lucida Sans Unicode" pitchFamily="34" charset="0"/>
              </a:rPr>
              <a:t> = </a:t>
            </a:r>
            <a:r>
              <a:rPr lang="en-US" b="0" dirty="0" err="1">
                <a:latin typeface="Lucida Sans Unicode" pitchFamily="34" charset="0"/>
                <a:cs typeface="Lucida Sans Unicode" pitchFamily="34" charset="0"/>
              </a:rPr>
              <a:t>Path.HasExtension</a:t>
            </a:r>
            <a:r>
              <a:rPr lang="en-US" b="0" dirty="0">
                <a:latin typeface="Lucida Sans Unicode" pitchFamily="34" charset="0"/>
                <a:cs typeface="Lucida Sans Unicode" pitchFamily="34" charset="0"/>
              </a:rPr>
              <a:t>(</a:t>
            </a:r>
            <a:r>
              <a:rPr lang="en-US" b="0" dirty="0" err="1">
                <a:latin typeface="Lucida Sans Unicode" pitchFamily="34" charset="0"/>
                <a:cs typeface="Lucida Sans Unicode" pitchFamily="34" charset="0"/>
              </a:rPr>
              <a:t>settingsPath</a:t>
            </a:r>
            <a:r>
              <a:rPr lang="en-US" b="0" dirty="0">
                <a:latin typeface="Lucida Sans Unicode" pitchFamily="34" charset="0"/>
                <a:cs typeface="Lucida Sans Unicode" pitchFamily="34" charset="0"/>
              </a:rPr>
              <a:t>);</a:t>
            </a: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Get the extension from the path.</a:t>
            </a:r>
          </a:p>
          <a:p>
            <a:r>
              <a:rPr lang="en-US" b="0" dirty="0">
                <a:latin typeface="Lucida Sans Unicode" pitchFamily="34" charset="0"/>
                <a:cs typeface="Lucida Sans Unicode" pitchFamily="34" charset="0"/>
              </a:rPr>
              <a:t>string </a:t>
            </a:r>
            <a:r>
              <a:rPr lang="en-US" b="0" dirty="0" err="1">
                <a:latin typeface="Lucida Sans Unicode" pitchFamily="34" charset="0"/>
                <a:cs typeface="Lucida Sans Unicode" pitchFamily="34" charset="0"/>
              </a:rPr>
              <a:t>pathExt</a:t>
            </a:r>
            <a:r>
              <a:rPr lang="en-US" b="0" dirty="0">
                <a:latin typeface="Lucida Sans Unicode" pitchFamily="34" charset="0"/>
                <a:cs typeface="Lucida Sans Unicode" pitchFamily="34" charset="0"/>
              </a:rPr>
              <a:t> = </a:t>
            </a:r>
            <a:r>
              <a:rPr lang="en-US" b="0" dirty="0" err="1">
                <a:latin typeface="Lucida Sans Unicode" pitchFamily="34" charset="0"/>
                <a:cs typeface="Lucida Sans Unicode" pitchFamily="34" charset="0"/>
              </a:rPr>
              <a:t>Path.GetExtension</a:t>
            </a:r>
            <a:r>
              <a:rPr lang="en-US" b="0" dirty="0">
                <a:latin typeface="Lucida Sans Unicode" pitchFamily="34" charset="0"/>
                <a:cs typeface="Lucida Sans Unicode" pitchFamily="34" charset="0"/>
              </a:rPr>
              <a:t>(</a:t>
            </a:r>
            <a:r>
              <a:rPr lang="en-US" b="0" dirty="0" err="1">
                <a:latin typeface="Lucida Sans Unicode" pitchFamily="34" charset="0"/>
                <a:cs typeface="Lucida Sans Unicode" pitchFamily="34" charset="0"/>
              </a:rPr>
              <a:t>settingsPath</a:t>
            </a:r>
            <a:r>
              <a:rPr lang="en-US" b="0" dirty="0">
                <a:latin typeface="Lucida Sans Unicode" pitchFamily="34" charset="0"/>
                <a:cs typeface="Lucida Sans Unicode" pitchFamily="34" charset="0"/>
              </a:rPr>
              <a:t>);</a:t>
            </a: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Get path to temp file.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string </a:t>
            </a:r>
            <a:r>
              <a:rPr lang="en-US" b="0" dirty="0" err="1">
                <a:latin typeface="Lucida Sans Unicode" pitchFamily="34" charset="0"/>
                <a:cs typeface="Lucida Sans Unicode" pitchFamily="34" charset="0"/>
              </a:rPr>
              <a:t>tempPath</a:t>
            </a:r>
            <a:r>
              <a:rPr lang="en-US" b="0" dirty="0">
                <a:latin typeface="Lucida Sans Unicode" pitchFamily="34" charset="0"/>
                <a:cs typeface="Lucida Sans Unicode" pitchFamily="34" charset="0"/>
              </a:rPr>
              <a:t> = </a:t>
            </a:r>
            <a:r>
              <a:rPr lang="en-US" b="0" dirty="0" err="1">
                <a:latin typeface="Lucida Sans Unicode" pitchFamily="34" charset="0"/>
                <a:cs typeface="Lucida Sans Unicode" pitchFamily="34" charset="0"/>
              </a:rPr>
              <a:t>Path.GetTempFileName</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Returns C:\Users\LeonidsP\AppData\Local\Temp\ABC.tmp</a:t>
            </a:r>
            <a:endParaRPr lang="en-GB" b="0" dirty="0">
              <a:latin typeface="Lucida Sans Unicode" pitchFamily="34" charset="0"/>
              <a:cs typeface="Lucida Sans Unicode" pitchFamily="34" charset="0"/>
            </a:endParaRPr>
          </a:p>
        </p:txBody>
      </p:sp>
      <p:sp>
        <p:nvSpPr>
          <p:cNvPr id="5" name="Content Placeholder 2"/>
          <p:cNvSpPr>
            <a:spLocks noGrp="1"/>
          </p:cNvSpPr>
          <p:nvPr/>
        </p:nvSpPr>
        <p:spPr bwMode="auto">
          <a:xfrm>
            <a:off x="675249" y="992188"/>
            <a:ext cx="7751762" cy="9785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The </a:t>
            </a:r>
            <a:r>
              <a:rPr lang="en-GB" b="1" dirty="0"/>
              <a:t>Path</a:t>
            </a:r>
            <a:r>
              <a:rPr lang="en-GB" dirty="0"/>
              <a:t> class </a:t>
            </a:r>
            <a:r>
              <a:rPr lang="en-US" dirty="0"/>
              <a:t>encapsulates file system utility functions</a:t>
            </a:r>
          </a:p>
        </p:txBody>
      </p:sp>
    </p:spTree>
    <p:extLst>
      <p:ext uri="{BB962C8B-B14F-4D97-AF65-F5344CB8AC3E}">
        <p14:creationId xmlns:p14="http://schemas.microsoft.com/office/powerpoint/2010/main" val="2883607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fd59ff-769f-4921-ae72-c9d8e08ea71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Manipulating Files, Directories, and Paths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use the </a:t>
            </a:r>
            <a:r>
              <a:rPr lang="en-GB" b="1" dirty="0"/>
              <a:t>File</a:t>
            </a:r>
            <a:r>
              <a:rPr lang="en-GB" dirty="0"/>
              <a:t>, </a:t>
            </a:r>
            <a:r>
              <a:rPr lang="en-GB" b="1" dirty="0"/>
              <a:t>Directory</a:t>
            </a:r>
            <a:r>
              <a:rPr lang="en-GB" dirty="0"/>
              <a:t>, and </a:t>
            </a:r>
            <a:r>
              <a:rPr lang="en-GB" b="1" dirty="0"/>
              <a:t>Path</a:t>
            </a:r>
            <a:r>
              <a:rPr lang="en-GB" dirty="0"/>
              <a:t> classes to build a utility that combines multiple files into a </a:t>
            </a:r>
            <a:r>
              <a:rPr lang="en-GB"/>
              <a:t>single file</a:t>
            </a:r>
            <a:endParaRPr lang="en-US" dirty="0"/>
          </a:p>
        </p:txBody>
      </p:sp>
    </p:spTree>
    <p:extLst>
      <p:ext uri="{BB962C8B-B14F-4D97-AF65-F5344CB8AC3E}">
        <p14:creationId xmlns:p14="http://schemas.microsoft.com/office/powerpoint/2010/main" val="1353352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Serializing and Deserializing Data</a:t>
            </a:r>
          </a:p>
        </p:txBody>
      </p:sp>
      <p:sp>
        <p:nvSpPr>
          <p:cNvPr id="3" name="Text Placeholder 2"/>
          <p:cNvSpPr>
            <a:spLocks noGrp="1"/>
          </p:cNvSpPr>
          <p:nvPr>
            <p:ph type="body" idx="1"/>
          </p:nvPr>
        </p:nvSpPr>
        <p:spPr/>
        <p:txBody>
          <a:bodyPr/>
          <a:lstStyle/>
          <a:p>
            <a:r>
              <a:rPr lang="en-US"/>
              <a:t>What Is Serialization?
Creating a Serializable Type
Serializing Objects as Binary
Serializing Objects as XML
Serializing Objects as JSON
Serializing Objects as JSON by Using JSON.Net
Demonstration: Serializing Objects as JSON using JSON.Net
Creating a Custom Serializer</a:t>
            </a:r>
          </a:p>
        </p:txBody>
      </p:sp>
    </p:spTree>
    <p:extLst>
      <p:ext uri="{BB962C8B-B14F-4D97-AF65-F5344CB8AC3E}">
        <p14:creationId xmlns:p14="http://schemas.microsoft.com/office/powerpoint/2010/main" val="214012464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44</TotalTime>
  <Words>3977</Words>
  <Application>Microsoft Office PowerPoint</Application>
  <PresentationFormat>On-screen Show (4:3)</PresentationFormat>
  <Paragraphs>486</Paragraphs>
  <Slides>29</Slides>
  <Notes>29</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Verdana</vt:lpstr>
      <vt:lpstr>Times New Roman</vt:lpstr>
      <vt:lpstr>Calibri</vt:lpstr>
      <vt:lpstr>Segoe UI</vt:lpstr>
      <vt:lpstr>Symbol</vt:lpstr>
      <vt:lpstr>Lucida Sans Unicode</vt:lpstr>
      <vt:lpstr>Lucida Sans Typewriter</vt:lpstr>
      <vt:lpstr>Wingdings</vt:lpstr>
      <vt:lpstr>NG_MOC_Core_ModuleNew2</vt:lpstr>
      <vt:lpstr>Module 6</vt:lpstr>
      <vt:lpstr>Module Overview</vt:lpstr>
      <vt:lpstr>Lesson 1: Reading and Writing Files</vt:lpstr>
      <vt:lpstr>Reading and Writing Data by Using the File Class</vt:lpstr>
      <vt:lpstr>Manipulating Files</vt:lpstr>
      <vt:lpstr>Manipulating Directories</vt:lpstr>
      <vt:lpstr>Manipulating File and Directory Paths</vt:lpstr>
      <vt:lpstr>Demonstration: Manipulating Files, Directories, and Paths</vt:lpstr>
      <vt:lpstr>Lesson 2: Serializing and Deserializing Data</vt:lpstr>
      <vt:lpstr>What Is Serialization?</vt:lpstr>
      <vt:lpstr>Creating a Serializable Type</vt:lpstr>
      <vt:lpstr>Serializing Objects as Binary</vt:lpstr>
      <vt:lpstr>Serializing Objects as XML</vt:lpstr>
      <vt:lpstr>Serializing Objects as JSON</vt:lpstr>
      <vt:lpstr>Serializing Objects as JSON by Using JSON.Net</vt:lpstr>
      <vt:lpstr>Demonstration: Serializing Objects as JSON using JSON.Net</vt:lpstr>
      <vt:lpstr>Creating a Custom Serializer</vt:lpstr>
      <vt:lpstr>Lesson 3: Performing I/O by Using Streams</vt:lpstr>
      <vt:lpstr>What are Streams?</vt:lpstr>
      <vt:lpstr>Types of Streams in the .NET Framework</vt:lpstr>
      <vt:lpstr>Reading and Writing Binary Data by Using Streams</vt:lpstr>
      <vt:lpstr>Reading and Writing Text Data by Using Streams</vt:lpstr>
      <vt:lpstr>Demonstration: Generating the Grades Report Lab</vt:lpstr>
      <vt:lpstr>Lab: Generating the Grades Report</vt:lpstr>
      <vt:lpstr>PowerPoint Presentation</vt:lpstr>
      <vt:lpstr>Lab Scenario</vt:lpstr>
      <vt:lpstr>Module Review and Takeaways</vt:lpstr>
      <vt:lpstr>PowerPoint Presentation</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Manasa</dc:creator>
  <cp:lastModifiedBy>Manasa</cp:lastModifiedBy>
  <cp:revision>13</cp:revision>
  <dcterms:created xsi:type="dcterms:W3CDTF">2018-06-29T11:15:25Z</dcterms:created>
  <dcterms:modified xsi:type="dcterms:W3CDTF">2018-07-04T11:30:27Z</dcterms:modified>
</cp:coreProperties>
</file>