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Lst>
  <p:sldSz cx="9144000" cy="6858000" type="screen4x3"/>
  <p:notesSz cx="6858000" cy="9144000"/>
  <p:embeddedFontLst>
    <p:embeddedFont>
      <p:font typeface="Verdana" panose="020B0604030504040204" pitchFamily="34" charset="0"/>
      <p:regular r:id="rId22"/>
      <p:bold r:id="rId23"/>
      <p:italic r:id="rId24"/>
      <p:boldItalic r:id="rId25"/>
    </p:embeddedFont>
    <p:embeddedFont>
      <p:font typeface="Calibri" panose="020F0502020204030204" pitchFamily="34" charset="0"/>
      <p:regular r:id="rId26"/>
      <p:bold r:id="rId27"/>
      <p:italic r:id="rId28"/>
      <p:boldItalic r:id="rId29"/>
    </p:embeddedFont>
    <p:embeddedFont>
      <p:font typeface="Segoe UI" panose="020B0502040204020203" pitchFamily="34" charset="0"/>
      <p:regular r:id="rId30"/>
      <p:bold r:id="rId31"/>
      <p:italic r:id="rId32"/>
      <p:boldItalic r:id="rId33"/>
    </p:embeddedFont>
    <p:embeddedFont>
      <p:font typeface="Lucida Sans Unicode" panose="020B0602030504020204" pitchFamily="34" charset="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snapVertSplitter="1" vertBarState="minimized" horzBarState="maximized">
    <p:restoredLeft sz="15620"/>
    <p:restoredTop sz="94660"/>
  </p:normalViewPr>
  <p:slideViewPr>
    <p:cSldViewPr>
      <p:cViewPr varScale="1">
        <p:scale>
          <a:sx n="117" d="100"/>
          <a:sy n="117" d="100"/>
        </p:scale>
        <p:origin x="-2334" y="-102"/>
      </p:cViewPr>
      <p:guideLst>
        <p:guide orient="horz" pos="2160"/>
        <p:guide pos="2880"/>
      </p:guideLst>
    </p:cSldViewPr>
  </p:slideViewPr>
  <p:notesTextViewPr>
    <p:cViewPr>
      <p:scale>
        <a:sx n="1" d="1"/>
        <a:sy n="1" d="1"/>
      </p:scale>
      <p:origin x="0" y="0"/>
    </p:cViewPr>
  </p:notesTextViewPr>
  <p:notesViewPr>
    <p:cSldViewPr>
      <p:cViewPr varScale="1">
        <p:scale>
          <a:sx n="88" d="100"/>
          <a:sy n="88" d="100"/>
        </p:scale>
        <p:origin x="-382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B0306B-B734-415A-9EEF-925EACEB0E87}" type="datetimeFigureOut">
              <a:rPr lang="en-IN" smtClean="0"/>
              <a:t>04-07-2018</a:t>
            </a:fld>
            <a:endParaRPr lang="en-IN"/>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55D4FF-4A7F-4799-9BDD-B99386460F63}" type="slidenum">
              <a:rPr lang="en-IN" smtClean="0"/>
              <a:t>‹#›</a:t>
            </a:fld>
            <a:endParaRPr lang="en-IN"/>
          </a:p>
        </p:txBody>
      </p:sp>
    </p:spTree>
    <p:extLst>
      <p:ext uri="{BB962C8B-B14F-4D97-AF65-F5344CB8AC3E}">
        <p14:creationId xmlns:p14="http://schemas.microsoft.com/office/powerpoint/2010/main" val="2016568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MicrosoftLearning/20483-Programming-in-C-Sharp/tree/master/Allfiles"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github.com/MicrosoftLearning/20483-Programming-in-C-Sharp/tree/master/Instruction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MicrosoftLearning/20483-Programming-in-C-Sharp/blob/master/Instructions/20483C_MOD07_DEMO.md"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MicrosoftLearning/20483-Programming-in-C-Sharp/blob/master/Instructions/20483C_MOD07_DEMO.md"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MicrosoftLearning/20483-Programming-in-C-Sharp/blob/master/Instructions/20483C_MOD07_DEMO.md"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github.com/MicrosoftLearning/20483-Programming-in-C-Sharp/blob/master/Instructions/20483C_MOD07_LAB_MANUAL.md"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github.com/MicrosoftLearning/20483-Programming-in-C-Sharp/blob/master/Instructions/20483C_MOD07_LAK.md"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MicrosoftLearning/20483-Programming-in-C-Sharp/blob/master/Instructions/20483C_MOD07_DEMO.md"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MicrosoftLearning/20483-Programming-in-C-Sharp/blob/master/Instructions/20483C_MOD07_DEMO.md"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Segoe UI"/>
              </a:rPr>
              <a:t>This course requires an internet connection to download components from </a:t>
            </a:r>
            <a:r>
              <a:rPr lang="en-IN" sz="1000" dirty="0" err="1">
                <a:latin typeface="Arial"/>
                <a:ea typeface="Calibri"/>
                <a:cs typeface="Segoe UI"/>
              </a:rPr>
              <a:t>NuGet</a:t>
            </a:r>
            <a:r>
              <a:rPr lang="en-IN" sz="1000" dirty="0">
                <a:latin typeface="Arial"/>
                <a:ea typeface="Calibri"/>
                <a:cs typeface="Segoe UI"/>
              </a:rPr>
              <a:t> within Microsoft Visual Studio and the source files for the labs and demos. If there is no internet connection, modify the course to be delivered from a disconnected student device. </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Segoe UI"/>
              </a:rPr>
              <a:t>The </a:t>
            </a:r>
            <a:r>
              <a:rPr lang="en-IN" sz="1000" b="1" dirty="0" err="1">
                <a:latin typeface="Arial"/>
                <a:ea typeface="Calibri"/>
                <a:cs typeface="Times New Roman"/>
              </a:rPr>
              <a:t>Allfiles</a:t>
            </a:r>
            <a:r>
              <a:rPr lang="en-IN" sz="1000" dirty="0">
                <a:latin typeface="Arial"/>
                <a:ea typeface="Calibri"/>
                <a:cs typeface="Segoe UI"/>
              </a:rPr>
              <a:t> directory, which includes all the files required to run the labs and demos of this course, can be cloned from GitHub: </a:t>
            </a:r>
            <a:r>
              <a:rPr lang="en-IN" sz="1000" dirty="0">
                <a:latin typeface="Arial"/>
                <a:ea typeface="Calibri"/>
                <a:cs typeface="Segoe UI"/>
                <a:hlinkClick r:id="rId3"/>
              </a:rPr>
              <a:t>https://github.com/MicrosoftLearning/20483-Programming-in-C-Sharp/tree/master/Allfiles</a:t>
            </a:r>
            <a:r>
              <a:rPr lang="en-IN" sz="1000" dirty="0">
                <a:latin typeface="Arial"/>
                <a:ea typeface="Calibri"/>
                <a:cs typeface="Segoe UI"/>
              </a:rPr>
              <a:t>. The </a:t>
            </a:r>
            <a:r>
              <a:rPr lang="en-IN" sz="1000" b="1" dirty="0">
                <a:latin typeface="Arial"/>
                <a:ea typeface="Calibri"/>
                <a:cs typeface="Times New Roman"/>
              </a:rPr>
              <a:t>Instructions</a:t>
            </a:r>
            <a:r>
              <a:rPr lang="en-IN" sz="1000" dirty="0">
                <a:latin typeface="Arial"/>
                <a:ea typeface="Calibri"/>
                <a:cs typeface="Segoe UI"/>
              </a:rPr>
              <a:t> directory, which includes the step-by-step instructions for performing the labs and demos, can also be cloned from GitHub: </a:t>
            </a:r>
            <a:r>
              <a:rPr lang="en-IN" sz="1000" dirty="0">
                <a:latin typeface="Arial"/>
                <a:ea typeface="Calibri"/>
                <a:cs typeface="Segoe UI"/>
                <a:hlinkClick r:id="rId4"/>
              </a:rPr>
              <a:t>https://github.com/MicrosoftLearning/20483-Programming-in-C-Sharp/tree/master/Instructions</a:t>
            </a:r>
            <a:r>
              <a:rPr lang="en-IN" sz="1000" dirty="0">
                <a:latin typeface="Arial"/>
                <a:ea typeface="Calibri"/>
                <a:cs typeface="Segoe UI"/>
              </a:rPr>
              <a:t>. The students should clone the repository to their computers before the first hands-on experience.</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655D4FF-4A7F-4799-9BDD-B99386460F63}" type="slidenum">
              <a:rPr lang="en-IN" smtClean="0"/>
              <a:t>1</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Accessing a Database</a:t>
            </a:r>
          </a:p>
        </p:txBody>
      </p:sp>
    </p:spTree>
    <p:extLst>
      <p:ext uri="{BB962C8B-B14F-4D97-AF65-F5344CB8AC3E}">
        <p14:creationId xmlns:p14="http://schemas.microsoft.com/office/powerpoint/2010/main" val="3140855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Segoe UI"/>
              </a:rPr>
              <a:t>Remind students that they learned about Language-Integrated Query (LINQ) in Module 3 of this course. Therefore, this lesson covers the more advanced features of LINQ.</a:t>
            </a:r>
            <a:endParaRPr lang="en-IN"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655D4FF-4A7F-4799-9BDD-B99386460F63}" type="slidenum">
              <a:rPr lang="en-IN" smtClean="0"/>
              <a:t>10</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Accessing a Database</a:t>
            </a:r>
          </a:p>
        </p:txBody>
      </p:sp>
    </p:spTree>
    <p:extLst>
      <p:ext uri="{BB962C8B-B14F-4D97-AF65-F5344CB8AC3E}">
        <p14:creationId xmlns:p14="http://schemas.microsoft.com/office/powerpoint/2010/main" val="4029290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Segoe UI"/>
              </a:rPr>
              <a:t>Do not spend too much time explaining the code examples in the student notes because they are all included in the following demonstration.</a:t>
            </a:r>
            <a:endParaRPr lang="en-IN"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655D4FF-4A7F-4799-9BDD-B99386460F63}" type="slidenum">
              <a:rPr lang="en-IN" smtClean="0"/>
              <a:t>11</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Accessing a Database</a:t>
            </a:r>
          </a:p>
        </p:txBody>
      </p:sp>
    </p:spTree>
    <p:extLst>
      <p:ext uri="{BB962C8B-B14F-4D97-AF65-F5344CB8AC3E}">
        <p14:creationId xmlns:p14="http://schemas.microsoft.com/office/powerpoint/2010/main" val="3836034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Before starting this demonstration, you must have completed the steps to set up the </a:t>
            </a:r>
            <a:r>
              <a:rPr lang="en-IN" sz="1000" b="1" dirty="0" err="1">
                <a:latin typeface="Arial"/>
                <a:ea typeface="Calibri"/>
                <a:cs typeface="Times New Roman"/>
              </a:rPr>
              <a:t>FourthCoffeeDB</a:t>
            </a:r>
            <a:r>
              <a:rPr lang="en-IN" sz="1000" dirty="0">
                <a:latin typeface="Arial"/>
                <a:ea typeface="Calibri"/>
                <a:cs typeface="Times New Roman"/>
              </a:rPr>
              <a:t> database in the earlier demonstration, Creating an Entity Data Model.</a:t>
            </a:r>
          </a:p>
          <a:p>
            <a:pPr>
              <a:lnSpc>
                <a:spcPct val="115000"/>
              </a:lnSpc>
              <a:spcAft>
                <a:spcPts val="1000"/>
              </a:spcAft>
            </a:pPr>
            <a:r>
              <a:rPr lang="en-IN" sz="1000" b="1" dirty="0">
                <a:latin typeface="Arial"/>
                <a:ea typeface="Calibri"/>
                <a:cs typeface="Times New Roman"/>
              </a:rPr>
              <a:t>Demonstration Steps</a:t>
            </a:r>
          </a:p>
          <a:p>
            <a:pPr>
              <a:lnSpc>
                <a:spcPct val="115000"/>
              </a:lnSpc>
              <a:spcAft>
                <a:spcPts val="1000"/>
              </a:spcAft>
            </a:pPr>
            <a:r>
              <a:rPr lang="en-IN" sz="1000" dirty="0">
                <a:latin typeface="Arial"/>
                <a:ea typeface="Calibri"/>
                <a:cs typeface="Times New Roman"/>
              </a:rPr>
              <a:t>You will find t</a:t>
            </a:r>
            <a:r>
              <a:rPr lang="en-IN" sz="1000" dirty="0">
                <a:latin typeface="Arial"/>
                <a:ea typeface="Calibri"/>
                <a:cs typeface="Segoe UI"/>
              </a:rPr>
              <a:t>he steps in the </a:t>
            </a:r>
            <a:r>
              <a:rPr lang="en-IN" sz="1000" b="1" dirty="0">
                <a:latin typeface="Arial"/>
                <a:ea typeface="Calibri"/>
                <a:cs typeface="Times New Roman"/>
              </a:rPr>
              <a:t>Demonstration: Querying Data</a:t>
            </a:r>
            <a:r>
              <a:rPr lang="en-IN" sz="1000" dirty="0">
                <a:latin typeface="Arial"/>
                <a:ea typeface="Calibri"/>
                <a:cs typeface="Segoe UI"/>
              </a:rPr>
              <a:t> section on the following page: </a:t>
            </a:r>
            <a:r>
              <a:rPr lang="en-IN" sz="1000" dirty="0">
                <a:latin typeface="Arial"/>
                <a:ea typeface="Calibri"/>
                <a:cs typeface="Segoe UI"/>
                <a:hlinkClick r:id="rId3"/>
              </a:rPr>
              <a:t>https://github.com/MicrosoftLearning/20483-Programming-in-C-Sharp/blob/master/Instructions/20483C_MOD07_DEMO.md</a:t>
            </a:r>
            <a:r>
              <a:rPr lang="en-IN" sz="1000" dirty="0">
                <a:latin typeface="Arial"/>
                <a:ea typeface="Calibri"/>
                <a:cs typeface="Segoe UI"/>
              </a:rPr>
              <a:t>.</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655D4FF-4A7F-4799-9BDD-B99386460F63}" type="slidenum">
              <a:rPr lang="en-IN" smtClean="0"/>
              <a:t>12</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Accessing a Database</a:t>
            </a:r>
          </a:p>
        </p:txBody>
      </p:sp>
    </p:spTree>
    <p:extLst>
      <p:ext uri="{BB962C8B-B14F-4D97-AF65-F5344CB8AC3E}">
        <p14:creationId xmlns:p14="http://schemas.microsoft.com/office/powerpoint/2010/main" val="3658201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Segoe UI"/>
              </a:rPr>
              <a:t>Do not spend too much time explaining the code examples in the student notes because they are all included in the following demonstration.</a:t>
            </a:r>
            <a:endParaRPr lang="en-IN"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655D4FF-4A7F-4799-9BDD-B99386460F63}" type="slidenum">
              <a:rPr lang="en-IN" smtClean="0"/>
              <a:t>13</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Accessing a Database</a:t>
            </a:r>
          </a:p>
        </p:txBody>
      </p:sp>
    </p:spTree>
    <p:extLst>
      <p:ext uri="{BB962C8B-B14F-4D97-AF65-F5344CB8AC3E}">
        <p14:creationId xmlns:p14="http://schemas.microsoft.com/office/powerpoint/2010/main" val="2468695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Before starting this demonstration, you must have completed the steps to set up the </a:t>
            </a:r>
            <a:r>
              <a:rPr lang="en-IN" sz="1000" b="1" dirty="0" err="1">
                <a:latin typeface="Arial"/>
                <a:ea typeface="Calibri"/>
                <a:cs typeface="Times New Roman"/>
              </a:rPr>
              <a:t>FourthCoffeeDB</a:t>
            </a:r>
            <a:r>
              <a:rPr lang="en-IN" sz="1000" dirty="0">
                <a:latin typeface="Arial"/>
                <a:ea typeface="Calibri"/>
                <a:cs typeface="Times New Roman"/>
              </a:rPr>
              <a:t> database in the earlier demonstration, Creating an Entity Data Model.</a:t>
            </a:r>
          </a:p>
          <a:p>
            <a:pPr>
              <a:lnSpc>
                <a:spcPct val="115000"/>
              </a:lnSpc>
              <a:spcAft>
                <a:spcPts val="1000"/>
              </a:spcAft>
            </a:pPr>
            <a:r>
              <a:rPr lang="en-IN" sz="1000" b="1" dirty="0">
                <a:latin typeface="Arial"/>
                <a:ea typeface="Calibri"/>
                <a:cs typeface="Times New Roman"/>
              </a:rPr>
              <a:t>Demonstration Steps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You will find t</a:t>
            </a:r>
            <a:r>
              <a:rPr lang="en-IN" sz="1000" dirty="0">
                <a:latin typeface="Arial"/>
                <a:ea typeface="Calibri"/>
                <a:cs typeface="Segoe UI"/>
              </a:rPr>
              <a:t>he steps in the </a:t>
            </a:r>
            <a:r>
              <a:rPr lang="en-IN" sz="1000" b="1" dirty="0">
                <a:latin typeface="Arial"/>
                <a:ea typeface="Calibri"/>
                <a:cs typeface="Times New Roman"/>
              </a:rPr>
              <a:t>Demonstration: Querying Data by Using Anonymous Types</a:t>
            </a:r>
            <a:r>
              <a:rPr lang="en-IN" sz="1000" dirty="0">
                <a:latin typeface="Arial"/>
                <a:ea typeface="Calibri"/>
                <a:cs typeface="Segoe UI"/>
              </a:rPr>
              <a:t> section on the following page: </a:t>
            </a:r>
            <a:r>
              <a:rPr lang="en-IN" sz="1000" dirty="0">
                <a:latin typeface="Arial"/>
                <a:ea typeface="Calibri"/>
                <a:cs typeface="Segoe UI"/>
                <a:hlinkClick r:id="rId3"/>
              </a:rPr>
              <a:t>https://github.com/MicrosoftLearning/20483-Programming-in-C-Sharp/blob/master/Instructions/20483C_MOD07_DEMO.md</a:t>
            </a:r>
            <a:r>
              <a:rPr lang="en-IN" sz="1000" dirty="0">
                <a:latin typeface="Arial"/>
                <a:ea typeface="Calibri"/>
                <a:cs typeface="Segoe UI"/>
              </a:rPr>
              <a:t>.</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655D4FF-4A7F-4799-9BDD-B99386460F63}" type="slidenum">
              <a:rPr lang="en-IN" smtClean="0"/>
              <a:t>14</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Accessing a Database</a:t>
            </a:r>
          </a:p>
        </p:txBody>
      </p:sp>
    </p:spTree>
    <p:extLst>
      <p:ext uri="{BB962C8B-B14F-4D97-AF65-F5344CB8AC3E}">
        <p14:creationId xmlns:p14="http://schemas.microsoft.com/office/powerpoint/2010/main" val="1203372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655D4FF-4A7F-4799-9BDD-B99386460F63}" type="slidenum">
              <a:rPr lang="en-IN" smtClean="0"/>
              <a:t>15</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Accessing a Database</a:t>
            </a:r>
          </a:p>
        </p:txBody>
      </p:sp>
    </p:spTree>
    <p:extLst>
      <p:ext uri="{BB962C8B-B14F-4D97-AF65-F5344CB8AC3E}">
        <p14:creationId xmlns:p14="http://schemas.microsoft.com/office/powerpoint/2010/main" val="1077650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Start File Explorer, navigate to the </a:t>
            </a:r>
            <a:r>
              <a:rPr lang="en-US" sz="1000" b="1" dirty="0">
                <a:effectLst/>
                <a:latin typeface="Arial"/>
                <a:ea typeface="Times New Roman"/>
                <a:cs typeface="Times New Roman"/>
              </a:rPr>
              <a:t>[repository root]\Mod07\</a:t>
            </a:r>
            <a:r>
              <a:rPr lang="en-US" sz="1000" b="1" dirty="0" err="1">
                <a:effectLst/>
                <a:latin typeface="Arial"/>
                <a:ea typeface="Times New Roman"/>
                <a:cs typeface="Times New Roman"/>
              </a:rPr>
              <a:t>Labfiles</a:t>
            </a:r>
            <a:r>
              <a:rPr lang="en-US" sz="1000" b="1" dirty="0">
                <a:effectLst/>
                <a:latin typeface="Arial"/>
                <a:ea typeface="Times New Roman"/>
                <a:cs typeface="Times New Roman"/>
              </a:rPr>
              <a:t>\Databases</a:t>
            </a:r>
            <a:r>
              <a:rPr lang="en-US" sz="1000" dirty="0">
                <a:solidFill>
                  <a:srgbClr val="000000"/>
                </a:solidFill>
                <a:effectLst/>
                <a:latin typeface="Arial"/>
                <a:ea typeface="Times New Roman"/>
                <a:cs typeface="Times New Roman"/>
              </a:rPr>
              <a:t> folder, and then run </a:t>
            </a:r>
            <a:r>
              <a:rPr lang="en-US" sz="1000" b="1" dirty="0">
                <a:effectLst/>
                <a:latin typeface="Arial"/>
                <a:ea typeface="Times New Roman"/>
                <a:cs typeface="Times New Roman"/>
              </a:rPr>
              <a:t>SetupSchoolGradesDB.cmd</a:t>
            </a:r>
            <a:r>
              <a:rPr lang="en-US" sz="1000" dirty="0">
                <a:solidFill>
                  <a:srgbClr val="000000"/>
                </a:solidFill>
                <a:effectLst/>
                <a:latin typeface="Arial"/>
                <a:ea typeface="Times New Roman"/>
                <a:cs typeface="Times New Roman"/>
              </a:rPr>
              <a:t>.</a:t>
            </a:r>
            <a:endParaRPr lang="en-IN"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Close File Explorer.</a:t>
            </a:r>
            <a:endParaRPr lang="en-IN"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Open Visual Studio and then on the </a:t>
            </a:r>
            <a:r>
              <a:rPr lang="en-US" sz="1000" b="1" dirty="0">
                <a:effectLst/>
                <a:latin typeface="Arial"/>
                <a:ea typeface="Times New Roman"/>
                <a:cs typeface="Times New Roman"/>
              </a:rPr>
              <a:t>View</a:t>
            </a:r>
            <a:r>
              <a:rPr lang="en-US" sz="1000" dirty="0">
                <a:solidFill>
                  <a:srgbClr val="000000"/>
                </a:solidFill>
                <a:effectLst/>
                <a:latin typeface="Arial"/>
                <a:ea typeface="Times New Roman"/>
                <a:cs typeface="Times New Roman"/>
              </a:rPr>
              <a:t> menu, click </a:t>
            </a:r>
            <a:r>
              <a:rPr lang="en-US" sz="1000" b="1" dirty="0">
                <a:effectLst/>
                <a:latin typeface="Arial"/>
                <a:ea typeface="Times New Roman"/>
                <a:cs typeface="Times New Roman"/>
              </a:rPr>
              <a:t>Server Explorer</a:t>
            </a:r>
            <a:r>
              <a:rPr lang="en-US" sz="1000" dirty="0">
                <a:solidFill>
                  <a:srgbClr val="000000"/>
                </a:solidFill>
                <a:effectLst/>
                <a:latin typeface="Arial"/>
                <a:ea typeface="Times New Roman"/>
                <a:cs typeface="Times New Roman"/>
              </a:rPr>
              <a:t>.</a:t>
            </a:r>
            <a:endParaRPr lang="en-IN"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Add a Data Connection to the </a:t>
            </a:r>
            <a:r>
              <a:rPr lang="en-US" sz="1000" b="1" dirty="0" err="1">
                <a:effectLst/>
                <a:latin typeface="Arial"/>
                <a:ea typeface="Times New Roman"/>
                <a:cs typeface="Times New Roman"/>
              </a:rPr>
              <a:t>SchoolGradesDB</a:t>
            </a:r>
            <a:r>
              <a:rPr lang="en-US" sz="1000" dirty="0">
                <a:effectLst/>
                <a:latin typeface="Arial"/>
                <a:ea typeface="Times New Roman"/>
                <a:cs typeface="Segoe UI"/>
              </a:rPr>
              <a:t> database on the </a:t>
            </a:r>
            <a:r>
              <a:rPr lang="en-US" sz="1000" b="1" dirty="0">
                <a:effectLst/>
                <a:latin typeface="Arial"/>
                <a:ea typeface="Times New Roman"/>
                <a:cs typeface="Times New Roman"/>
              </a:rPr>
              <a:t>(</a:t>
            </a:r>
            <a:r>
              <a:rPr lang="en-US" sz="1000" b="1" dirty="0" err="1">
                <a:effectLst/>
                <a:latin typeface="Arial"/>
                <a:ea typeface="Times New Roman"/>
                <a:cs typeface="Times New Roman"/>
              </a:rPr>
              <a:t>localdb</a:t>
            </a:r>
            <a:r>
              <a:rPr lang="en-US" sz="1000" b="1" dirty="0">
                <a:effectLst/>
                <a:latin typeface="Arial"/>
                <a:ea typeface="Times New Roman"/>
                <a:cs typeface="Times New Roman"/>
              </a:rPr>
              <a:t>)\v11.0</a:t>
            </a:r>
            <a:r>
              <a:rPr lang="en-US" sz="1000" dirty="0">
                <a:effectLst/>
                <a:latin typeface="Arial"/>
                <a:ea typeface="Times New Roman"/>
                <a:cs typeface="Segoe UI"/>
              </a:rPr>
              <a:t> instance of SQL Server.</a:t>
            </a:r>
            <a:endParaRPr lang="en-IN" sz="1000" dirty="0">
              <a:effectLst/>
              <a:latin typeface="Arial"/>
              <a:ea typeface="Times New Roman"/>
              <a:cs typeface="Times New Roman"/>
            </a:endParaRPr>
          </a:p>
          <a:p>
            <a:pPr>
              <a:lnSpc>
                <a:spcPct val="115000"/>
              </a:lnSpc>
              <a:spcAft>
                <a:spcPts val="1000"/>
              </a:spcAft>
            </a:pPr>
            <a:r>
              <a:rPr lang="en-IN" sz="1000" b="1" dirty="0">
                <a:latin typeface="Arial"/>
                <a:ea typeface="Calibri"/>
                <a:cs typeface="Times New Roman"/>
              </a:rPr>
              <a:t>Demonstration Steps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You will find t</a:t>
            </a:r>
            <a:r>
              <a:rPr lang="en-IN" sz="1000" dirty="0">
                <a:latin typeface="Arial"/>
                <a:ea typeface="Calibri"/>
                <a:cs typeface="Segoe UI"/>
              </a:rPr>
              <a:t>he steps in the </a:t>
            </a:r>
            <a:r>
              <a:rPr lang="en-IN" sz="1000" b="1" dirty="0">
                <a:latin typeface="Arial"/>
                <a:ea typeface="Calibri"/>
                <a:cs typeface="Times New Roman"/>
              </a:rPr>
              <a:t>Demonstration: </a:t>
            </a:r>
            <a:r>
              <a:rPr lang="en-US" sz="1000" b="1" dirty="0">
                <a:latin typeface="Arial"/>
                <a:ea typeface="Calibri"/>
                <a:cs typeface="Times New Roman"/>
              </a:rPr>
              <a:t>Retrieving and Modifying Grade Data </a:t>
            </a:r>
            <a:r>
              <a:rPr lang="en-US" sz="1000" b="1" dirty="0" smtClean="0">
                <a:latin typeface="Arial"/>
                <a:ea typeface="Calibri"/>
                <a:cs typeface="Times New Roman"/>
              </a:rPr>
              <a:t>Lab </a:t>
            </a:r>
            <a:r>
              <a:rPr lang="en-IN" sz="1000" dirty="0" smtClean="0">
                <a:latin typeface="Arial"/>
                <a:ea typeface="Calibri"/>
                <a:cs typeface="Segoe UI"/>
              </a:rPr>
              <a:t>section </a:t>
            </a:r>
            <a:r>
              <a:rPr lang="en-IN" sz="1000" dirty="0">
                <a:latin typeface="Arial"/>
                <a:ea typeface="Calibri"/>
                <a:cs typeface="Segoe UI"/>
              </a:rPr>
              <a:t>on the following page: </a:t>
            </a:r>
            <a:r>
              <a:rPr lang="en-IN" sz="1000" dirty="0">
                <a:latin typeface="Arial"/>
                <a:ea typeface="Calibri"/>
                <a:cs typeface="Segoe UI"/>
                <a:hlinkClick r:id="rId3"/>
              </a:rPr>
              <a:t>https://github.com/MicrosoftLearning/20483-Programming-in-C-Sharp/blob/master/Instructions/20483C_MOD07_DEMO.md</a:t>
            </a:r>
            <a:r>
              <a:rPr lang="en-IN" sz="1000" dirty="0">
                <a:latin typeface="Arial"/>
                <a:ea typeface="Calibri"/>
                <a:cs typeface="Segoe UI"/>
              </a:rPr>
              <a:t>.</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655D4FF-4A7F-4799-9BDD-B99386460F63}" type="slidenum">
              <a:rPr lang="en-IN" smtClean="0"/>
              <a:t>16</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Accessing a Database</a:t>
            </a:r>
          </a:p>
        </p:txBody>
      </p:sp>
    </p:spTree>
    <p:extLst>
      <p:ext uri="{BB962C8B-B14F-4D97-AF65-F5344CB8AC3E}">
        <p14:creationId xmlns:p14="http://schemas.microsoft.com/office/powerpoint/2010/main" val="20515300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Segoe UI"/>
              </a:rPr>
              <a:t>Point out to students that they can minimize the typing required in this lab by omitting the comments lines in their code. While this is not good programming practice in the real world, it can simplify the labs in the classroom environment.</a:t>
            </a:r>
          </a:p>
          <a:p>
            <a:r>
              <a:rPr lang="en-US" sz="1000" dirty="0">
                <a:latin typeface="Arial" panose="020B0604020202020204" pitchFamily="34" charset="0"/>
                <a:cs typeface="Arial" panose="020B0604020202020204" pitchFamily="34" charset="0"/>
              </a:rPr>
              <a:t>You will find the high-level steps on the following page: </a:t>
            </a:r>
            <a:r>
              <a:rPr lang="en-US" sz="1000" u="sng" dirty="0">
                <a:latin typeface="Arial" panose="020B0604020202020204" pitchFamily="34" charset="0"/>
                <a:cs typeface="Arial" panose="020B0604020202020204" pitchFamily="34" charset="0"/>
                <a:hlinkClick r:id="rId3"/>
              </a:rPr>
              <a:t>https://github.com/MicrosoftLearning/20483-Programming-in-C-Sharp/blob/master/Instructions/20483C_MOD07_LAB_MANUAL.md</a:t>
            </a:r>
            <a:r>
              <a:rPr lang="en-US" sz="1000" dirty="0">
                <a:latin typeface="Arial" panose="020B0604020202020204" pitchFamily="34" charset="0"/>
                <a:cs typeface="Arial" panose="020B0604020202020204" pitchFamily="34" charset="0"/>
              </a:rPr>
              <a:t>.</a:t>
            </a:r>
            <a:endParaRPr lang="en-IN"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 </a:t>
            </a:r>
            <a:endParaRPr lang="en-IN"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You will find the detailed steps on the following page: </a:t>
            </a:r>
            <a:r>
              <a:rPr lang="en-US" sz="1000" u="sng" dirty="0">
                <a:latin typeface="Arial" panose="020B0604020202020204" pitchFamily="34" charset="0"/>
                <a:cs typeface="Arial" panose="020B0604020202020204" pitchFamily="34" charset="0"/>
                <a:hlinkClick r:id="rId4"/>
              </a:rPr>
              <a:t>https://github.com/MicrosoftLearning/20483-Programming-in-C-Sharp/blob/master/Instructions/20483C_MOD07_LAK.md</a:t>
            </a:r>
            <a:endParaRPr lang="en-US" sz="1000" u="sng" dirty="0">
              <a:latin typeface="Arial" panose="020B0604020202020204" pitchFamily="34" charset="0"/>
              <a:cs typeface="Arial" panose="020B0604020202020204" pitchFamily="34" charset="0"/>
            </a:endParaRPr>
          </a:p>
          <a:p>
            <a:endParaRPr lang="en-IN" sz="1000" dirty="0">
              <a:latin typeface="Arial" panose="020B0604020202020204" pitchFamily="34" charset="0"/>
              <a:ea typeface="Calibri"/>
              <a:cs typeface="Arial" panose="020B0604020202020204" pitchFamily="34" charset="0"/>
            </a:endParaRPr>
          </a:p>
          <a:p>
            <a:pPr>
              <a:lnSpc>
                <a:spcPct val="115000"/>
              </a:lnSpc>
              <a:spcAft>
                <a:spcPts val="1000"/>
              </a:spcAft>
            </a:pPr>
            <a:r>
              <a:rPr lang="en-GB" sz="1000" b="1" dirty="0">
                <a:solidFill>
                  <a:srgbClr val="000000"/>
                </a:solidFill>
                <a:latin typeface="Arial"/>
                <a:ea typeface="Calibri"/>
                <a:cs typeface="Segoe UI"/>
              </a:rPr>
              <a:t>Exercise 1: Creating an Entity Data Model from The School of Fine Arts Database</a:t>
            </a:r>
            <a:endParaRPr lang="en-IN" sz="1000" b="1" dirty="0">
              <a:latin typeface="Arial"/>
              <a:ea typeface="Calibri"/>
              <a:cs typeface="Times New Roman"/>
            </a:endParaRPr>
          </a:p>
          <a:p>
            <a:pPr>
              <a:lnSpc>
                <a:spcPct val="115000"/>
              </a:lnSpc>
              <a:spcAft>
                <a:spcPts val="1000"/>
              </a:spcAft>
            </a:pPr>
            <a:r>
              <a:rPr lang="en-IN" sz="1000" dirty="0">
                <a:latin typeface="Arial"/>
                <a:ea typeface="Calibri"/>
                <a:cs typeface="Segoe UI"/>
              </a:rPr>
              <a:t>In this exercise, you will use the Entity Data Model Wizard to generate an EDM from the </a:t>
            </a:r>
            <a:r>
              <a:rPr lang="en-IN" sz="1000" b="1" dirty="0" err="1">
                <a:latin typeface="Arial"/>
                <a:ea typeface="Calibri"/>
                <a:cs typeface="Times New Roman"/>
              </a:rPr>
              <a:t>SchoolGradesDB</a:t>
            </a:r>
            <a:r>
              <a:rPr lang="en-IN" sz="1000" dirty="0">
                <a:latin typeface="Arial"/>
                <a:ea typeface="Calibri"/>
                <a:cs typeface="Segoe UI"/>
              </a:rPr>
              <a:t> SQL Server database and then review the model and the code that the wizard generates.</a:t>
            </a:r>
            <a:endParaRPr lang="en-IN" sz="1000" dirty="0">
              <a:latin typeface="Arial"/>
              <a:ea typeface="Calibri"/>
              <a:cs typeface="Times New Roman"/>
            </a:endParaRPr>
          </a:p>
          <a:p>
            <a:pPr>
              <a:lnSpc>
                <a:spcPct val="115000"/>
              </a:lnSpc>
              <a:spcAft>
                <a:spcPts val="1000"/>
              </a:spcAft>
            </a:pPr>
            <a:r>
              <a:rPr lang="en-GB" sz="1000" b="1" dirty="0">
                <a:solidFill>
                  <a:srgbClr val="000000"/>
                </a:solidFill>
                <a:latin typeface="Arial"/>
                <a:ea typeface="Calibri"/>
                <a:cs typeface="Segoe UI"/>
              </a:rPr>
              <a:t>Exercise 2: Updating Student and Grade Data by Using the Entity Framework</a:t>
            </a:r>
            <a:endParaRPr lang="en-IN" sz="1000" b="1" dirty="0">
              <a:latin typeface="Arial"/>
              <a:ea typeface="Calibri"/>
              <a:cs typeface="Times New Roman"/>
            </a:endParaRPr>
          </a:p>
          <a:p>
            <a:pPr>
              <a:lnSpc>
                <a:spcPct val="115000"/>
              </a:lnSpc>
              <a:spcAft>
                <a:spcPts val="1000"/>
              </a:spcAft>
            </a:pPr>
            <a:r>
              <a:rPr lang="en-IN" sz="1000" dirty="0">
                <a:latin typeface="Arial"/>
                <a:ea typeface="Calibri"/>
                <a:cs typeface="Segoe UI"/>
              </a:rPr>
              <a:t>In this exercise, you will add functionality to the prototype application to display the grades for a user. The grade information in the database stores the subject ID for a grade, so you will add code to the application to convert this to the subject name for display purposes. You will also add code to display the </a:t>
            </a:r>
            <a:r>
              <a:rPr lang="en-IN" sz="1000" b="1" dirty="0">
                <a:latin typeface="Arial"/>
                <a:ea typeface="Calibri"/>
                <a:cs typeface="Times New Roman"/>
              </a:rPr>
              <a:t>Add Grade</a:t>
            </a:r>
            <a:r>
              <a:rPr lang="en-IN" sz="1000" dirty="0">
                <a:latin typeface="Arial"/>
                <a:ea typeface="Calibri"/>
                <a:cs typeface="Segoe UI"/>
              </a:rPr>
              <a:t> view to the user and then use the information that the user enters to add a grade for the current student. Finally, you will run the application and verify that the grade display and grade-adding functionality works as expected.</a:t>
            </a:r>
            <a:endParaRPr lang="en-IN" sz="1000" dirty="0">
              <a:latin typeface="Arial"/>
              <a:ea typeface="Calibri"/>
              <a:cs typeface="Times New Roman"/>
            </a:endParaRPr>
          </a:p>
          <a:p>
            <a:pPr>
              <a:lnSpc>
                <a:spcPct val="115000"/>
              </a:lnSpc>
              <a:spcAft>
                <a:spcPts val="1000"/>
              </a:spcAft>
            </a:pPr>
            <a:r>
              <a:rPr lang="en-GB" sz="1000" b="1" dirty="0">
                <a:solidFill>
                  <a:srgbClr val="000000"/>
                </a:solidFill>
                <a:latin typeface="Arial"/>
                <a:ea typeface="Calibri"/>
                <a:cs typeface="Segoe UI"/>
              </a:rPr>
              <a:t>Exercise 3: Extending the Entity Data Model to Validate Data</a:t>
            </a:r>
            <a:endParaRPr lang="en-IN" sz="1000" b="1" dirty="0">
              <a:latin typeface="Arial"/>
              <a:ea typeface="Calibri"/>
              <a:cs typeface="Times New Roman"/>
            </a:endParaRPr>
          </a:p>
          <a:p>
            <a:pPr>
              <a:lnSpc>
                <a:spcPct val="115000"/>
              </a:lnSpc>
              <a:spcAft>
                <a:spcPts val="1000"/>
              </a:spcAft>
            </a:pPr>
            <a:r>
              <a:rPr lang="en-IN" sz="1000" dirty="0">
                <a:latin typeface="Arial"/>
                <a:ea typeface="Calibri"/>
                <a:cs typeface="Segoe UI"/>
              </a:rPr>
              <a:t>In this exercise, you will update the application to validate data that the user enters.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Segoe UI"/>
              </a:rPr>
              <a:t>First, you will add code to check whether a class is full before enrolling a student and throw an exception if it is. Then you will add validation code to check that a user enters a valid date and assessment grade when adding a grade to a student. Finally, you will run the application and verify that the data validation works as expected.</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655D4FF-4A7F-4799-9BDD-B99386460F63}" type="slidenum">
              <a:rPr lang="en-IN" smtClean="0"/>
              <a:t>17</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Accessing a Database</a:t>
            </a:r>
          </a:p>
        </p:txBody>
      </p:sp>
    </p:spTree>
    <p:extLst>
      <p:ext uri="{BB962C8B-B14F-4D97-AF65-F5344CB8AC3E}">
        <p14:creationId xmlns:p14="http://schemas.microsoft.com/office/powerpoint/2010/main" val="6866296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IN"/>
          </a:p>
        </p:txBody>
      </p:sp>
      <p:sp>
        <p:nvSpPr>
          <p:cNvPr id="4" name="Slide Number Placeholder 3"/>
          <p:cNvSpPr>
            <a:spLocks noGrp="1"/>
          </p:cNvSpPr>
          <p:nvPr>
            <p:ph type="sldNum" sz="quarter" idx="10"/>
          </p:nvPr>
        </p:nvSpPr>
        <p:spPr/>
        <p:txBody>
          <a:bodyPr/>
          <a:lstStyle/>
          <a:p>
            <a:fld id="{F655D4FF-4A7F-4799-9BDD-B99386460F63}" type="slidenum">
              <a:rPr lang="en-IN" smtClean="0"/>
              <a:t>18</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Accessing a Database</a:t>
            </a:r>
          </a:p>
        </p:txBody>
      </p:sp>
    </p:spTree>
    <p:extLst>
      <p:ext uri="{BB962C8B-B14F-4D97-AF65-F5344CB8AC3E}">
        <p14:creationId xmlns:p14="http://schemas.microsoft.com/office/powerpoint/2010/main" val="8049221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Review Questions</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Segoe UI"/>
              </a:rPr>
              <a:t>What advantages does LINQ provide over traditional ways of querying data? </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Segoe UI"/>
              </a:rPr>
              <a:t>LINQ provides compile-time syntax-checking and type-checking and IntelliSense support in Visual Studio.</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Segoe UI"/>
              </a:rPr>
              <a:t>Fourth Coffee wants you to add custom functionality to an existing EDM in its Coffee Sales application. You need to write a method for adding a new product to the application. In which of the following locations should you write your code?</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   )Option 1: In the relevant generated class in the EDM project.</a:t>
            </a:r>
          </a:p>
          <a:p>
            <a:pPr>
              <a:lnSpc>
                <a:spcPct val="115000"/>
              </a:lnSpc>
              <a:spcAft>
                <a:spcPts val="1000"/>
              </a:spcAft>
            </a:pPr>
            <a:r>
              <a:rPr lang="en-IN" sz="1000" dirty="0">
                <a:latin typeface="Arial"/>
                <a:ea typeface="Calibri"/>
                <a:cs typeface="Times New Roman"/>
              </a:rPr>
              <a:t>(   )Option 2: In a partial class in the EDM project.</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 Option -2: In a partial class in the EDM project.</a:t>
            </a:r>
          </a:p>
          <a:p>
            <a:pPr>
              <a:lnSpc>
                <a:spcPct val="115000"/>
              </a:lnSpc>
              <a:spcAft>
                <a:spcPts val="1000"/>
              </a:spcAft>
            </a:pPr>
            <a:r>
              <a:rPr lang="en-IN" sz="1000" b="1" dirty="0">
                <a:latin typeface="Arial"/>
                <a:ea typeface="Calibri"/>
                <a:cs typeface="Times New Roman"/>
              </a:rPr>
              <a:t>Feedback</a:t>
            </a:r>
          </a:p>
          <a:p>
            <a:pPr>
              <a:lnSpc>
                <a:spcPct val="115000"/>
              </a:lnSpc>
              <a:spcAft>
                <a:spcPts val="1000"/>
              </a:spcAft>
            </a:pPr>
            <a:r>
              <a:rPr lang="en-US" sz="1000" dirty="0">
                <a:latin typeface="Arial" panose="020B0604020202020204" pitchFamily="34" charset="0"/>
                <a:cs typeface="Arial" panose="020B0604020202020204" pitchFamily="34" charset="0"/>
              </a:rPr>
              <a:t>If you add code to the generated class, it will be overwritten if the EDM is regenerated in the future. If you create a partial class, regeneration of the EDM will not affect the code file.</a:t>
            </a:r>
            <a:endParaRPr lang="en-IN" sz="1000" dirty="0">
              <a:latin typeface="Arial" panose="020B0604020202020204" pitchFamily="34" charset="0"/>
              <a:ea typeface="Calibri"/>
              <a:cs typeface="Arial" panose="020B0604020202020204" pitchFamily="34" charset="0"/>
            </a:endParaRPr>
          </a:p>
        </p:txBody>
      </p:sp>
      <p:sp>
        <p:nvSpPr>
          <p:cNvPr id="4" name="Slide Number Placeholder 3"/>
          <p:cNvSpPr>
            <a:spLocks noGrp="1"/>
          </p:cNvSpPr>
          <p:nvPr>
            <p:ph type="sldNum" sz="quarter" idx="10"/>
          </p:nvPr>
        </p:nvSpPr>
        <p:spPr/>
        <p:txBody>
          <a:bodyPr/>
          <a:lstStyle/>
          <a:p>
            <a:fld id="{F655D4FF-4A7F-4799-9BDD-B99386460F63}" type="slidenum">
              <a:rPr lang="en-IN" smtClean="0"/>
              <a:t>19</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Accessing a Database</a:t>
            </a:r>
          </a:p>
        </p:txBody>
      </p:sp>
    </p:spTree>
    <p:extLst>
      <p:ext uri="{BB962C8B-B14F-4D97-AF65-F5344CB8AC3E}">
        <p14:creationId xmlns:p14="http://schemas.microsoft.com/office/powerpoint/2010/main" val="489381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655D4FF-4A7F-4799-9BDD-B99386460F63}" type="slidenum">
              <a:rPr lang="en-IN" smtClean="0"/>
              <a:t>2</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Accessing a Database</a:t>
            </a:r>
          </a:p>
        </p:txBody>
      </p:sp>
    </p:spTree>
    <p:extLst>
      <p:ext uri="{BB962C8B-B14F-4D97-AF65-F5344CB8AC3E}">
        <p14:creationId xmlns:p14="http://schemas.microsoft.com/office/powerpoint/2010/main" val="2104213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655D4FF-4A7F-4799-9BDD-B99386460F63}" type="slidenum">
              <a:rPr lang="en-IN" smtClean="0"/>
              <a:t>3</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Accessing a Database</a:t>
            </a:r>
          </a:p>
        </p:txBody>
      </p:sp>
    </p:spTree>
    <p:extLst>
      <p:ext uri="{BB962C8B-B14F-4D97-AF65-F5344CB8AC3E}">
        <p14:creationId xmlns:p14="http://schemas.microsoft.com/office/powerpoint/2010/main" val="1150129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Segoe UI"/>
              </a:rPr>
              <a:t>This topic is designed to give students a brief overview of the ADO.NET Entity Framework, so do not go into a great level of detail. The salient points are expanded upon later in the module. </a:t>
            </a:r>
            <a:endParaRPr lang="en-IN"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655D4FF-4A7F-4799-9BDD-B99386460F63}" type="slidenum">
              <a:rPr lang="en-IN" smtClean="0"/>
              <a:t>4</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Accessing a Database</a:t>
            </a:r>
          </a:p>
        </p:txBody>
      </p:sp>
    </p:spTree>
    <p:extLst>
      <p:ext uri="{BB962C8B-B14F-4D97-AF65-F5344CB8AC3E}">
        <p14:creationId xmlns:p14="http://schemas.microsoft.com/office/powerpoint/2010/main" val="1976914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Segoe UI"/>
              </a:rPr>
              <a:t>Do not worry about trying to describe all of the features of the tools during this topic, because students will see them in action in the following demonstration.</a:t>
            </a:r>
            <a:endParaRPr lang="en-IN"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655D4FF-4A7F-4799-9BDD-B99386460F63}" type="slidenum">
              <a:rPr lang="en-IN" smtClean="0"/>
              <a:t>5</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Accessing a Database</a:t>
            </a:r>
          </a:p>
        </p:txBody>
      </p:sp>
    </p:spTree>
    <p:extLst>
      <p:ext uri="{BB962C8B-B14F-4D97-AF65-F5344CB8AC3E}">
        <p14:creationId xmlns:p14="http://schemas.microsoft.com/office/powerpoint/2010/main" val="3957769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Segoe UI"/>
              </a:rPr>
              <a:t>Provide only a brief overview of the code that the wizard has generated because it will be discussed further in the next topic.</a:t>
            </a:r>
            <a:endParaRPr lang="en-IN" sz="1000" dirty="0">
              <a:latin typeface="Arial"/>
              <a:ea typeface="Calibri"/>
              <a:cs typeface="Times New Roman"/>
            </a:endParaRPr>
          </a:p>
          <a:p>
            <a:pPr>
              <a:lnSpc>
                <a:spcPct val="115000"/>
              </a:lnSpc>
              <a:spcAft>
                <a:spcPts val="1000"/>
              </a:spcAft>
            </a:pPr>
            <a:r>
              <a:rPr lang="en-IN" sz="1000" b="1" dirty="0">
                <a:latin typeface="Arial"/>
                <a:ea typeface="Calibri"/>
                <a:cs typeface="Times New Roman"/>
              </a:rPr>
              <a:t>Demonstration Steps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You will find t</a:t>
            </a:r>
            <a:r>
              <a:rPr lang="en-IN" sz="1000" dirty="0">
                <a:latin typeface="Arial"/>
                <a:ea typeface="Calibri"/>
                <a:cs typeface="Segoe UI"/>
              </a:rPr>
              <a:t>he steps in the “</a:t>
            </a:r>
            <a:r>
              <a:rPr lang="en-IN" sz="1000" b="1" dirty="0">
                <a:latin typeface="Arial"/>
                <a:ea typeface="Calibri"/>
                <a:cs typeface="Times New Roman"/>
              </a:rPr>
              <a:t>Demonstration: </a:t>
            </a:r>
            <a:r>
              <a:rPr lang="en-US" sz="1000" b="1" dirty="0">
                <a:latin typeface="Arial"/>
                <a:ea typeface="Calibri"/>
                <a:cs typeface="Times New Roman"/>
              </a:rPr>
              <a:t>Creating an Entity Data Model</a:t>
            </a:r>
            <a:r>
              <a:rPr lang="en-GB" sz="1000" dirty="0" smtClean="0">
                <a:solidFill>
                  <a:srgbClr val="000000"/>
                </a:solidFill>
                <a:latin typeface="Arial"/>
                <a:ea typeface="Calibri"/>
                <a:cs typeface="Segoe UI"/>
              </a:rPr>
              <a:t>”</a:t>
            </a:r>
            <a:r>
              <a:rPr lang="en-IN" sz="1000" dirty="0" smtClean="0">
                <a:latin typeface="Arial"/>
                <a:ea typeface="Calibri"/>
                <a:cs typeface="Segoe UI"/>
              </a:rPr>
              <a:t> </a:t>
            </a:r>
            <a:r>
              <a:rPr lang="en-IN" sz="1000" dirty="0">
                <a:latin typeface="Arial"/>
                <a:ea typeface="Calibri"/>
                <a:cs typeface="Segoe UI"/>
              </a:rPr>
              <a:t>section on the following page: </a:t>
            </a:r>
            <a:r>
              <a:rPr lang="en-IN" sz="1000" dirty="0">
                <a:latin typeface="Arial"/>
                <a:ea typeface="Calibri"/>
                <a:cs typeface="Segoe UI"/>
                <a:hlinkClick r:id="rId3"/>
              </a:rPr>
              <a:t>https://github.com/MicrosoftLearning/20483-Programming-in-C-Sharp/blob/master/Instructions/20483C_MOD07_DEMO.md</a:t>
            </a:r>
            <a:r>
              <a:rPr lang="en-IN" sz="1000" dirty="0">
                <a:solidFill>
                  <a:schemeClr val="tx1">
                    <a:lumMod val="95000"/>
                    <a:lumOff val="5000"/>
                  </a:schemeClr>
                </a:solidFill>
                <a:latin typeface="Arial"/>
                <a:ea typeface="Calibri"/>
                <a:cs typeface="Segoe UI"/>
              </a:rPr>
              <a:t>.</a:t>
            </a:r>
            <a:endParaRPr lang="en-IN" sz="1000" dirty="0">
              <a:solidFill>
                <a:schemeClr val="tx1">
                  <a:lumMod val="95000"/>
                  <a:lumOff val="5000"/>
                </a:schemeClr>
              </a:solidFill>
              <a:latin typeface="Arial"/>
              <a:ea typeface="Calibri"/>
              <a:cs typeface="Times New Roman"/>
            </a:endParaRPr>
          </a:p>
        </p:txBody>
      </p:sp>
      <p:sp>
        <p:nvSpPr>
          <p:cNvPr id="4" name="Slide Number Placeholder 3"/>
          <p:cNvSpPr>
            <a:spLocks noGrp="1"/>
          </p:cNvSpPr>
          <p:nvPr>
            <p:ph type="sldNum" sz="quarter" idx="10"/>
          </p:nvPr>
        </p:nvSpPr>
        <p:spPr/>
        <p:txBody>
          <a:bodyPr/>
          <a:lstStyle/>
          <a:p>
            <a:fld id="{F655D4FF-4A7F-4799-9BDD-B99386460F63}" type="slidenum">
              <a:rPr lang="en-IN" smtClean="0"/>
              <a:t>6</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Accessing a Database</a:t>
            </a:r>
          </a:p>
        </p:txBody>
      </p:sp>
    </p:spTree>
    <p:extLst>
      <p:ext uri="{BB962C8B-B14F-4D97-AF65-F5344CB8AC3E}">
        <p14:creationId xmlns:p14="http://schemas.microsoft.com/office/powerpoint/2010/main" val="26195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a:latin typeface="Arial"/>
                <a:ea typeface="Calibri"/>
                <a:cs typeface="Segoe UI"/>
              </a:rPr>
              <a:t>Use the code that the wizard generated in the previous demonstration to describe the auto-generated classes to students.</a:t>
            </a:r>
            <a:endParaRPr lang="en-IN" sz="1000">
              <a:latin typeface="Arial"/>
              <a:ea typeface="Calibri"/>
              <a:cs typeface="Times New Roman"/>
            </a:endParaRPr>
          </a:p>
          <a:p>
            <a:pPr>
              <a:lnSpc>
                <a:spcPct val="115000"/>
              </a:lnSpc>
              <a:spcAft>
                <a:spcPts val="1000"/>
              </a:spcAft>
            </a:pPr>
            <a:r>
              <a:rPr lang="en-IN" sz="1000">
                <a:latin typeface="Arial"/>
                <a:ea typeface="Calibri"/>
                <a:cs typeface="Segoe UI"/>
              </a:rPr>
              <a:t>If time permits, you could add a partial class or a partial method to the model as shown in the code examples in the student notes.</a:t>
            </a:r>
            <a:endParaRPr lang="en-IN"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655D4FF-4A7F-4799-9BDD-B99386460F63}" type="slidenum">
              <a:rPr lang="en-IN" smtClean="0"/>
              <a:t>7</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Accessing a Database</a:t>
            </a:r>
          </a:p>
        </p:txBody>
      </p:sp>
    </p:spTree>
    <p:extLst>
      <p:ext uri="{BB962C8B-B14F-4D97-AF65-F5344CB8AC3E}">
        <p14:creationId xmlns:p14="http://schemas.microsoft.com/office/powerpoint/2010/main" val="2800484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a:latin typeface="Arial"/>
                <a:ea typeface="Calibri"/>
                <a:cs typeface="Segoe UI"/>
              </a:rPr>
              <a:t>Use the code that the wizard generated in the previous demonstration to show students the </a:t>
            </a:r>
            <a:r>
              <a:rPr lang="en-IN" sz="1000" b="1">
                <a:latin typeface="Arial"/>
                <a:ea typeface="Calibri"/>
                <a:cs typeface="Times New Roman"/>
              </a:rPr>
              <a:t>FourthCoffeeEntities</a:t>
            </a:r>
            <a:r>
              <a:rPr lang="en-IN" sz="1000">
                <a:latin typeface="Arial"/>
                <a:ea typeface="Calibri"/>
                <a:cs typeface="Segoe UI"/>
              </a:rPr>
              <a:t> partial class.</a:t>
            </a:r>
            <a:endParaRPr lang="en-IN"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655D4FF-4A7F-4799-9BDD-B99386460F63}" type="slidenum">
              <a:rPr lang="en-IN" smtClean="0"/>
              <a:t>8</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Accessing a Database</a:t>
            </a:r>
          </a:p>
        </p:txBody>
      </p:sp>
    </p:spTree>
    <p:extLst>
      <p:ext uri="{BB962C8B-B14F-4D97-AF65-F5344CB8AC3E}">
        <p14:creationId xmlns:p14="http://schemas.microsoft.com/office/powerpoint/2010/main" val="2924478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Before starting this demonstration, you must have completed the steps to set up the </a:t>
            </a:r>
            <a:r>
              <a:rPr lang="en-IN" sz="1000" dirty="0" err="1">
                <a:latin typeface="Arial"/>
                <a:ea typeface="Calibri"/>
                <a:cs typeface="Times New Roman"/>
              </a:rPr>
              <a:t>FourthCoffeeDB</a:t>
            </a:r>
            <a:r>
              <a:rPr lang="en-IN" sz="1000" dirty="0">
                <a:latin typeface="Arial"/>
                <a:ea typeface="Calibri"/>
                <a:cs typeface="Times New Roman"/>
              </a:rPr>
              <a:t> database in the previous demonstration, Creating an Entity Data Model.</a:t>
            </a:r>
          </a:p>
          <a:p>
            <a:pPr>
              <a:lnSpc>
                <a:spcPct val="115000"/>
              </a:lnSpc>
              <a:spcAft>
                <a:spcPts val="1000"/>
              </a:spcAft>
            </a:pPr>
            <a:r>
              <a:rPr lang="en-IN" sz="1000" b="1" dirty="0">
                <a:latin typeface="Arial"/>
                <a:ea typeface="Calibri"/>
                <a:cs typeface="Times New Roman"/>
              </a:rPr>
              <a:t>Demonstration Steps</a:t>
            </a:r>
          </a:p>
          <a:p>
            <a:pPr>
              <a:lnSpc>
                <a:spcPct val="115000"/>
              </a:lnSpc>
              <a:spcAft>
                <a:spcPts val="1000"/>
              </a:spcAft>
            </a:pPr>
            <a:r>
              <a:rPr lang="en-IN" sz="1000" dirty="0">
                <a:latin typeface="Arial"/>
                <a:ea typeface="Calibri"/>
                <a:cs typeface="Times New Roman"/>
              </a:rPr>
              <a:t>You will find t</a:t>
            </a:r>
            <a:r>
              <a:rPr lang="en-IN" sz="1000" dirty="0">
                <a:latin typeface="Arial"/>
                <a:ea typeface="Calibri"/>
                <a:cs typeface="Segoe UI"/>
              </a:rPr>
              <a:t>he steps in the </a:t>
            </a:r>
            <a:r>
              <a:rPr lang="en-IN" sz="1000" b="1" dirty="0">
                <a:latin typeface="Arial"/>
                <a:ea typeface="Calibri"/>
                <a:cs typeface="Times New Roman"/>
              </a:rPr>
              <a:t>Demonstration: Reading and Modifying Data in an EDM</a:t>
            </a:r>
            <a:r>
              <a:rPr lang="en-IN" sz="1000" dirty="0">
                <a:latin typeface="Arial"/>
                <a:ea typeface="Calibri"/>
                <a:cs typeface="Segoe UI"/>
              </a:rPr>
              <a:t> section on the following page: </a:t>
            </a:r>
            <a:r>
              <a:rPr lang="en-IN" sz="1000" dirty="0">
                <a:latin typeface="Arial"/>
                <a:ea typeface="Calibri"/>
                <a:cs typeface="Segoe UI"/>
                <a:hlinkClick r:id="rId3"/>
              </a:rPr>
              <a:t>https://github.com/MicrosoftLearning/20483-Programming-in-C-Sharp/blob/master/Instructions/20483C_MOD07_DEMO.md</a:t>
            </a:r>
            <a:r>
              <a:rPr lang="en-IN" sz="1000" dirty="0">
                <a:latin typeface="Arial"/>
                <a:ea typeface="Calibri"/>
                <a:cs typeface="Segoe UI"/>
              </a:rPr>
              <a:t>.</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655D4FF-4A7F-4799-9BDD-B99386460F63}" type="slidenum">
              <a:rPr lang="en-IN" smtClean="0"/>
              <a:t>9</a:t>
            </a:fld>
            <a:endParaRPr lang="en-IN"/>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a:rPr>
              <a:t>7: Accessing a Database</a:t>
            </a:r>
          </a:p>
        </p:txBody>
      </p:sp>
    </p:spTree>
    <p:extLst>
      <p:ext uri="{BB962C8B-B14F-4D97-AF65-F5344CB8AC3E}">
        <p14:creationId xmlns:p14="http://schemas.microsoft.com/office/powerpoint/2010/main" val="1654831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053066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IN"/>
              <a:t>Module 7</a:t>
            </a:r>
          </a:p>
        </p:txBody>
      </p:sp>
      <p:sp>
        <p:nvSpPr>
          <p:cNvPr id="3" name="Subtitle 2"/>
          <p:cNvSpPr>
            <a:spLocks noGrp="1"/>
          </p:cNvSpPr>
          <p:nvPr>
            <p:ph type="subTitle" sz="quarter" idx="1"/>
          </p:nvPr>
        </p:nvSpPr>
        <p:spPr/>
        <p:txBody>
          <a:bodyPr/>
          <a:lstStyle/>
          <a:p>
            <a:r>
              <a:rPr lang="en-IN"/>
              <a:t>Accessing a Database
</a:t>
            </a:r>
          </a:p>
        </p:txBody>
      </p:sp>
    </p:spTree>
    <p:extLst>
      <p:ext uri="{BB962C8B-B14F-4D97-AF65-F5344CB8AC3E}">
        <p14:creationId xmlns:p14="http://schemas.microsoft.com/office/powerpoint/2010/main" val="1579946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Querying Data by Using LINQ</a:t>
            </a:r>
            <a:endParaRPr lang="en-IN"/>
          </a:p>
        </p:txBody>
      </p:sp>
      <p:sp>
        <p:nvSpPr>
          <p:cNvPr id="3" name="Text Placeholder 2"/>
          <p:cNvSpPr>
            <a:spLocks noGrp="1"/>
          </p:cNvSpPr>
          <p:nvPr>
            <p:ph type="body" idx="1"/>
          </p:nvPr>
        </p:nvSpPr>
        <p:spPr/>
        <p:txBody>
          <a:bodyPr/>
          <a:lstStyle/>
          <a:p>
            <a:r>
              <a:rPr lang="en-IN"/>
              <a:t>Querying Data
Demonstration: Querying Data
Querying Data by Using Anonymous Types
Demonstration: Querying Data by Using Anonymous Types
Forcing Query Execution
Demonstration: Retrieving and Modifying Grade Data Lab</a:t>
            </a:r>
          </a:p>
        </p:txBody>
      </p:sp>
    </p:spTree>
    <p:extLst>
      <p:ext uri="{BB962C8B-B14F-4D97-AF65-F5344CB8AC3E}">
        <p14:creationId xmlns:p14="http://schemas.microsoft.com/office/powerpoint/2010/main" val="3296273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Querying Data</a:t>
            </a:r>
          </a:p>
        </p:txBody>
      </p:sp>
      <p:sp>
        <p:nvSpPr>
          <p:cNvPr id="4" name="Content Placeholder 2"/>
          <p:cNvSpPr>
            <a:spLocks noGrp="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latin typeface="Segoe UI" panose="020B0502040204020203" pitchFamily="34" charset="0"/>
                <a:cs typeface="Segoe UI" panose="020B0502040204020203" pitchFamily="34" charset="0"/>
              </a:rPr>
              <a:t>Use LINQ to query a range of data sources, including:</a:t>
            </a:r>
          </a:p>
          <a:p>
            <a:pPr lvl="1">
              <a:buFont typeface="Arial" panose="020B0604020202020204" pitchFamily="34" charset="0"/>
              <a:buChar char="•"/>
            </a:pPr>
            <a:r>
              <a:rPr lang="en-US" sz="2000" dirty="0">
                <a:latin typeface="Segoe UI" panose="020B0502040204020203" pitchFamily="34" charset="0"/>
                <a:cs typeface="Segoe UI" panose="020B0502040204020203" pitchFamily="34" charset="0"/>
              </a:rPr>
              <a:t>.NET Framework collections</a:t>
            </a:r>
          </a:p>
          <a:p>
            <a:pPr lvl="1">
              <a:buFont typeface="Arial" panose="020B0604020202020204" pitchFamily="34" charset="0"/>
              <a:buChar char="•"/>
            </a:pPr>
            <a:r>
              <a:rPr lang="en-US" sz="2000" dirty="0">
                <a:latin typeface="Segoe UI" panose="020B0502040204020203" pitchFamily="34" charset="0"/>
                <a:cs typeface="Segoe UI" panose="020B0502040204020203" pitchFamily="34" charset="0"/>
              </a:rPr>
              <a:t>SQL Server databases</a:t>
            </a:r>
          </a:p>
          <a:p>
            <a:pPr lvl="1">
              <a:buFont typeface="Arial" panose="020B0604020202020204" pitchFamily="34" charset="0"/>
              <a:buChar char="•"/>
            </a:pPr>
            <a:r>
              <a:rPr lang="en-US" sz="2000" dirty="0">
                <a:latin typeface="Segoe UI" panose="020B0502040204020203" pitchFamily="34" charset="0"/>
                <a:cs typeface="Segoe UI" panose="020B0502040204020203" pitchFamily="34" charset="0"/>
              </a:rPr>
              <a:t>ADO.NET data sets</a:t>
            </a:r>
          </a:p>
          <a:p>
            <a:pPr lvl="1">
              <a:buFont typeface="Arial" panose="020B0604020202020204" pitchFamily="34" charset="0"/>
              <a:buChar char="•"/>
            </a:pPr>
            <a:r>
              <a:rPr lang="en-US" sz="2000" dirty="0">
                <a:latin typeface="Segoe UI" panose="020B0502040204020203" pitchFamily="34" charset="0"/>
                <a:cs typeface="Segoe UI" panose="020B0502040204020203" pitchFamily="34" charset="0"/>
              </a:rPr>
              <a:t>XML documents</a:t>
            </a:r>
          </a:p>
          <a:p>
            <a:r>
              <a:rPr lang="en-US" sz="2400" dirty="0">
                <a:latin typeface="Segoe UI" panose="020B0502040204020203" pitchFamily="34" charset="0"/>
                <a:cs typeface="Segoe UI" panose="020B0502040204020203" pitchFamily="34" charset="0"/>
              </a:rPr>
              <a:t>Use LINQ to:</a:t>
            </a:r>
          </a:p>
          <a:p>
            <a:pPr lvl="1">
              <a:buFont typeface="Arial" panose="020B0604020202020204" pitchFamily="34" charset="0"/>
              <a:buChar char="•"/>
            </a:pPr>
            <a:r>
              <a:rPr lang="en-US" sz="2000" dirty="0">
                <a:latin typeface="Segoe UI" panose="020B0502040204020203" pitchFamily="34" charset="0"/>
                <a:cs typeface="Segoe UI" panose="020B0502040204020203" pitchFamily="34" charset="0"/>
              </a:rPr>
              <a:t>Select data</a:t>
            </a:r>
          </a:p>
          <a:p>
            <a:pPr lvl="1">
              <a:buFont typeface="Arial" panose="020B0604020202020204" pitchFamily="34" charset="0"/>
              <a:buChar char="•"/>
            </a:pPr>
            <a:r>
              <a:rPr lang="en-US" sz="2000" dirty="0">
                <a:latin typeface="Segoe UI" panose="020B0502040204020203" pitchFamily="34" charset="0"/>
                <a:cs typeface="Segoe UI" panose="020B0502040204020203" pitchFamily="34" charset="0"/>
              </a:rPr>
              <a:t>Filter data by row</a:t>
            </a:r>
          </a:p>
          <a:p>
            <a:pPr lvl="1">
              <a:buFont typeface="Arial" panose="020B0604020202020204" pitchFamily="34" charset="0"/>
              <a:buChar char="•"/>
            </a:pPr>
            <a:r>
              <a:rPr lang="en-US" sz="2000" dirty="0">
                <a:latin typeface="Segoe UI" panose="020B0502040204020203" pitchFamily="34" charset="0"/>
                <a:cs typeface="Segoe UI" panose="020B0502040204020203" pitchFamily="34" charset="0"/>
              </a:rPr>
              <a:t>Filter data by column</a:t>
            </a:r>
          </a:p>
        </p:txBody>
      </p:sp>
    </p:spTree>
    <p:extLst>
      <p:ext uri="{BB962C8B-B14F-4D97-AF65-F5344CB8AC3E}">
        <p14:creationId xmlns:p14="http://schemas.microsoft.com/office/powerpoint/2010/main" val="2367418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cb162658-49a4-4674-a8e7-8e7e29b9e7f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Demonstration: Querying Data</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use LINQ to Entities to query data</a:t>
            </a:r>
          </a:p>
        </p:txBody>
      </p:sp>
    </p:spTree>
    <p:extLst>
      <p:ext uri="{BB962C8B-B14F-4D97-AF65-F5344CB8AC3E}">
        <p14:creationId xmlns:p14="http://schemas.microsoft.com/office/powerpoint/2010/main" val="928808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Querying Data by Using Anonymous Types</a:t>
            </a:r>
            <a:endParaRPr lang="en-IN"/>
          </a:p>
        </p:txBody>
      </p:sp>
      <p:sp>
        <p:nvSpPr>
          <p:cNvPr id="4" name="Content Placeholder 2"/>
          <p:cNvSpPr>
            <a:spLocks noGrp="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800" dirty="0">
                <a:latin typeface="Segoe UI" panose="020B0502040204020203" pitchFamily="34" charset="0"/>
                <a:cs typeface="Segoe UI" panose="020B0502040204020203" pitchFamily="34" charset="0"/>
              </a:rPr>
              <a:t>Use LINQ and anonymous types to:</a:t>
            </a:r>
          </a:p>
          <a:p>
            <a:r>
              <a:rPr lang="en-US" sz="2800" dirty="0">
                <a:latin typeface="Segoe UI" panose="020B0502040204020203" pitchFamily="34" charset="0"/>
                <a:cs typeface="Segoe UI" panose="020B0502040204020203" pitchFamily="34" charset="0"/>
              </a:rPr>
              <a:t>Filter data by column</a:t>
            </a:r>
          </a:p>
          <a:p>
            <a:r>
              <a:rPr lang="en-US" sz="2800" dirty="0">
                <a:latin typeface="Segoe UI" panose="020B0502040204020203" pitchFamily="34" charset="0"/>
                <a:cs typeface="Segoe UI" panose="020B0502040204020203" pitchFamily="34" charset="0"/>
              </a:rPr>
              <a:t>Group data</a:t>
            </a:r>
          </a:p>
          <a:p>
            <a:r>
              <a:rPr lang="en-US" sz="2800" dirty="0">
                <a:latin typeface="Segoe UI" panose="020B0502040204020203" pitchFamily="34" charset="0"/>
                <a:cs typeface="Segoe UI" panose="020B0502040204020203" pitchFamily="34" charset="0"/>
              </a:rPr>
              <a:t>Aggregate data</a:t>
            </a:r>
          </a:p>
          <a:p>
            <a:r>
              <a:rPr lang="en-US" sz="2800" dirty="0">
                <a:latin typeface="Segoe UI" panose="020B0502040204020203" pitchFamily="34" charset="0"/>
                <a:cs typeface="Segoe UI" panose="020B0502040204020203" pitchFamily="34" charset="0"/>
              </a:rPr>
              <a:t>Navigate data</a:t>
            </a:r>
          </a:p>
        </p:txBody>
      </p:sp>
    </p:spTree>
    <p:extLst>
      <p:ext uri="{BB962C8B-B14F-4D97-AF65-F5344CB8AC3E}">
        <p14:creationId xmlns:p14="http://schemas.microsoft.com/office/powerpoint/2010/main" val="4026791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146e3fe8-1cdf-4712-91e2-8f65dfd2619a">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04113" cy="740664"/>
          </a:xfrm>
        </p:spPr>
        <p:txBody>
          <a:bodyPr/>
          <a:lstStyle/>
          <a:p>
            <a:r>
              <a:rPr lang="en-US" dirty="0"/>
              <a:t>Demonstration: Querying Data by Using Anonymous Types</a:t>
            </a:r>
            <a:endParaRPr lang="en-IN"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use LINQ to Entities to query data by using anonymous types</a:t>
            </a:r>
          </a:p>
        </p:txBody>
      </p:sp>
    </p:spTree>
    <p:extLst>
      <p:ext uri="{BB962C8B-B14F-4D97-AF65-F5344CB8AC3E}">
        <p14:creationId xmlns:p14="http://schemas.microsoft.com/office/powerpoint/2010/main" val="3062669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Forcing Query Execution</a:t>
            </a:r>
          </a:p>
        </p:txBody>
      </p:sp>
      <p:sp>
        <p:nvSpPr>
          <p:cNvPr id="4" name="Content Placeholder 2"/>
          <p:cNvSpPr>
            <a:spLocks noGrp="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latin typeface="Segoe UI" panose="020B0502040204020203" pitchFamily="34" charset="0"/>
                <a:cs typeface="Segoe UI" panose="020B0502040204020203" pitchFamily="34" charset="0"/>
              </a:rPr>
              <a:t>Deferred query execution—default behavior for most queries</a:t>
            </a:r>
          </a:p>
          <a:p>
            <a:r>
              <a:rPr lang="en-US" sz="2400" dirty="0">
                <a:latin typeface="Segoe UI" panose="020B0502040204020203" pitchFamily="34" charset="0"/>
                <a:cs typeface="Segoe UI" panose="020B0502040204020203" pitchFamily="34" charset="0"/>
              </a:rPr>
              <a:t>Immediate query execution—default behavior for queries that return a singleton value</a:t>
            </a:r>
          </a:p>
          <a:p>
            <a:r>
              <a:rPr lang="en-US" sz="2400" dirty="0">
                <a:latin typeface="Segoe UI" panose="020B0502040204020203" pitchFamily="34" charset="0"/>
                <a:cs typeface="Segoe UI" panose="020B0502040204020203" pitchFamily="34" charset="0"/>
              </a:rPr>
              <a:t>Forced query execution—overrides deferred query execution:</a:t>
            </a:r>
          </a:p>
          <a:p>
            <a:pPr lvl="1"/>
            <a:r>
              <a:rPr lang="en-US" sz="2000" b="1" dirty="0" err="1">
                <a:latin typeface="Segoe UI" panose="020B0502040204020203" pitchFamily="34" charset="0"/>
                <a:cs typeface="Segoe UI" panose="020B0502040204020203" pitchFamily="34" charset="0"/>
              </a:rPr>
              <a:t>ToArray</a:t>
            </a:r>
            <a:endParaRPr lang="en-US" sz="2000" b="1" dirty="0">
              <a:latin typeface="Segoe UI" panose="020B0502040204020203" pitchFamily="34" charset="0"/>
              <a:cs typeface="Segoe UI" panose="020B0502040204020203" pitchFamily="34" charset="0"/>
            </a:endParaRPr>
          </a:p>
          <a:p>
            <a:pPr lvl="1"/>
            <a:r>
              <a:rPr lang="en-US" sz="2000" b="1" dirty="0" err="1">
                <a:latin typeface="Segoe UI" panose="020B0502040204020203" pitchFamily="34" charset="0"/>
                <a:cs typeface="Segoe UI" panose="020B0502040204020203" pitchFamily="34" charset="0"/>
              </a:rPr>
              <a:t>ToDictionary</a:t>
            </a:r>
            <a:endParaRPr lang="en-US" sz="2000" b="1" dirty="0">
              <a:latin typeface="Segoe UI" panose="020B0502040204020203" pitchFamily="34" charset="0"/>
              <a:cs typeface="Segoe UI" panose="020B0502040204020203" pitchFamily="34" charset="0"/>
            </a:endParaRPr>
          </a:p>
          <a:p>
            <a:pPr lvl="1"/>
            <a:r>
              <a:rPr lang="en-US" sz="2000" b="1" dirty="0" err="1">
                <a:latin typeface="Segoe UI" panose="020B0502040204020203" pitchFamily="34" charset="0"/>
                <a:cs typeface="Segoe UI" panose="020B0502040204020203" pitchFamily="34" charset="0"/>
              </a:rPr>
              <a:t>ToList</a:t>
            </a:r>
            <a:endParaRPr lang="en-US" sz="2000" b="1" dirty="0">
              <a:latin typeface="Segoe UI" panose="020B0502040204020203" pitchFamily="34" charset="0"/>
              <a:cs typeface="Segoe UI" panose="020B0502040204020203" pitchFamily="34" charset="0"/>
            </a:endParaRPr>
          </a:p>
          <a:p>
            <a:endParaRPr lang="en-US" sz="2400" dirty="0">
              <a:latin typeface="Segoe UI" panose="020B0502040204020203" pitchFamily="34" charset="0"/>
              <a:cs typeface="Segoe UI" panose="020B0502040204020203" pitchFamily="34" charset="0"/>
            </a:endParaRPr>
          </a:p>
        </p:txBody>
      </p:sp>
      <p:sp>
        <p:nvSpPr>
          <p:cNvPr id="5" name="TextBox 3"/>
          <p:cNvSpPr txBox="1"/>
          <p:nvPr/>
        </p:nvSpPr>
        <p:spPr>
          <a:xfrm>
            <a:off x="675249" y="4665910"/>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err="1">
                <a:latin typeface="Lucida Sans Unicode" pitchFamily="34" charset="0"/>
                <a:cs typeface="Lucida Sans Unicode" pitchFamily="34" charset="0"/>
              </a:rPr>
              <a:t>IList</a:t>
            </a:r>
            <a:r>
              <a:rPr lang="en-US" b="0" dirty="0">
                <a:latin typeface="Lucida Sans Unicode" pitchFamily="34" charset="0"/>
                <a:cs typeface="Lucida Sans Unicode" pitchFamily="34" charset="0"/>
              </a:rPr>
              <a:t>&lt;Employee&gt; </a:t>
            </a:r>
            <a:r>
              <a:rPr lang="en-US" b="0" dirty="0" err="1">
                <a:latin typeface="Lucida Sans Unicode" pitchFamily="34" charset="0"/>
                <a:cs typeface="Lucida Sans Unicode" pitchFamily="34" charset="0"/>
              </a:rPr>
              <a:t>emp</a:t>
            </a:r>
            <a:r>
              <a:rPr lang="en-US" b="0" dirty="0">
                <a:latin typeface="Lucida Sans Unicode" pitchFamily="34" charset="0"/>
                <a:cs typeface="Lucida Sans Unicode" pitchFamily="34" charset="0"/>
              </a:rPr>
              <a:t> = (from e in </a:t>
            </a:r>
            <a:r>
              <a:rPr lang="en-US" b="0" dirty="0" err="1">
                <a:latin typeface="Lucida Sans Unicode" pitchFamily="34" charset="0"/>
                <a:cs typeface="Lucida Sans Unicode" pitchFamily="34" charset="0"/>
              </a:rPr>
              <a:t>FCEntities.Employees</a:t>
            </a:r>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orderby</a:t>
            </a:r>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e.LastName</a:t>
            </a:r>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select e).</a:t>
            </a:r>
            <a:r>
              <a:rPr lang="en-US" b="0" dirty="0" err="1">
                <a:latin typeface="Lucida Sans Unicode" pitchFamily="34" charset="0"/>
                <a:cs typeface="Lucida Sans Unicode" pitchFamily="34" charset="0"/>
              </a:rPr>
              <a:t>ToList</a:t>
            </a:r>
            <a:r>
              <a:rPr lang="en-US"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3845911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6a120887-0e84-4543-8e5b-131e827be61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Retrieving and Modifying Grade Data Lab</a:t>
            </a:r>
            <a:endParaRPr lang="en-IN"/>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learn about the tasks that you will perform in the lab for this module.</a:t>
            </a:r>
          </a:p>
        </p:txBody>
      </p:sp>
    </p:spTree>
    <p:extLst>
      <p:ext uri="{BB962C8B-B14F-4D97-AF65-F5344CB8AC3E}">
        <p14:creationId xmlns:p14="http://schemas.microsoft.com/office/powerpoint/2010/main" val="2212579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Retrieving and Modifying Grade Data</a:t>
            </a:r>
            <a:endParaRPr lang="en-IN"/>
          </a:p>
        </p:txBody>
      </p:sp>
      <p:sp>
        <p:nvSpPr>
          <p:cNvPr id="3" name="Text Placeholder 2"/>
          <p:cNvSpPr>
            <a:spLocks noGrp="1"/>
          </p:cNvSpPr>
          <p:nvPr>
            <p:ph type="body" idx="1"/>
          </p:nvPr>
        </p:nvSpPr>
        <p:spPr/>
        <p:txBody>
          <a:bodyPr/>
          <a:lstStyle/>
          <a:p>
            <a:r>
              <a:rPr lang="en-US"/>
              <a:t>Exercise 1: Creating an Entity Data Model from The School of Fine Arts Database
Exercise 2: Updating Student and Grade Data by Using the Entity Framework
Exercise 3: Extending the Entity Data Model to Validate Data</a:t>
            </a:r>
            <a:endParaRPr lang="en-IN"/>
          </a:p>
        </p:txBody>
      </p:sp>
      <p:sp>
        <p:nvSpPr>
          <p:cNvPr id="4" name="TextBox 3"/>
          <p:cNvSpPr txBox="1"/>
          <p:nvPr/>
        </p:nvSpPr>
        <p:spPr>
          <a:xfrm>
            <a:off x="458788" y="6163356"/>
            <a:ext cx="4529573" cy="523220"/>
          </a:xfrm>
          <a:prstGeom prst="rect">
            <a:avLst/>
          </a:prstGeom>
          <a:noFill/>
        </p:spPr>
        <p:txBody>
          <a:bodyPr vert="horz" wrap="none" rtlCol="0">
            <a:spAutoFit/>
          </a:bodyPr>
          <a:lstStyle/>
          <a:p>
            <a:r>
              <a:rPr lang="en-IN" sz="2800">
                <a:latin typeface="Segoe UI"/>
              </a:rPr>
              <a:t>Estimated Time: 75 minutes</a:t>
            </a:r>
          </a:p>
        </p:txBody>
      </p:sp>
    </p:spTree>
    <p:extLst>
      <p:ext uri="{BB962C8B-B14F-4D97-AF65-F5344CB8AC3E}">
        <p14:creationId xmlns:p14="http://schemas.microsoft.com/office/powerpoint/2010/main" val="2187049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Lab Scenario</a:t>
            </a:r>
          </a:p>
        </p:txBody>
      </p:sp>
      <p:sp>
        <p:nvSpPr>
          <p:cNvPr id="4" name="TextBox 3"/>
          <p:cNvSpPr txBox="1"/>
          <p:nvPr/>
        </p:nvSpPr>
        <p:spPr>
          <a:xfrm>
            <a:off x="458788" y="1021215"/>
            <a:ext cx="8119156" cy="4970591"/>
          </a:xfrm>
          <a:prstGeom prst="rect">
            <a:avLst/>
          </a:prstGeom>
          <a:noFill/>
        </p:spPr>
        <p:txBody>
          <a:bodyPr vert="horz" wrap="square" rtlCol="0">
            <a:spAutoFit/>
          </a:bodyPr>
          <a:lstStyle/>
          <a:p>
            <a:pPr>
              <a:spcBef>
                <a:spcPts val="600"/>
              </a:spcBef>
            </a:pPr>
            <a:r>
              <a:rPr lang="en-IN" sz="2400" dirty="0">
                <a:effectLst/>
                <a:latin typeface="Segoe UI"/>
                <a:ea typeface="Calibri"/>
                <a:cs typeface="Segoe UI"/>
              </a:rPr>
              <a:t>You have been asked to upgrade the prototype application to use an existing SQL Server database. You begin by working with a database that is stored on your local machine and decide to use the Entity Data Model Wizard to generate an EDM to access the data. You will need to update the data access code for the Grades section of the application, to display grades that are assigned to a student and to enable users to assign new grades. You also decide to incorporate validation logic into the EDM to ensure that students cannot be assigned to a full class and that the data that users enter when they assign new grades </a:t>
            </a:r>
            <a:r>
              <a:rPr lang="en-IN" sz="2400" dirty="0">
                <a:solidFill>
                  <a:srgbClr val="000000"/>
                </a:solidFill>
                <a:latin typeface="Segoe UI"/>
                <a:ea typeface="Calibri"/>
                <a:cs typeface="Segoe UI"/>
              </a:rPr>
              <a:t>conforms to the required values.</a:t>
            </a:r>
            <a:endParaRPr lang="en-IN" sz="2400" dirty="0"/>
          </a:p>
          <a:p>
            <a:pPr>
              <a:spcBef>
                <a:spcPts val="600"/>
              </a:spcBef>
            </a:pPr>
            <a:endParaRPr lang="en-IN" sz="2400" dirty="0">
              <a:latin typeface="Segoe UI"/>
            </a:endParaRPr>
          </a:p>
        </p:txBody>
      </p:sp>
    </p:spTree>
    <p:extLst>
      <p:ext uri="{BB962C8B-B14F-4D97-AF65-F5344CB8AC3E}">
        <p14:creationId xmlns:p14="http://schemas.microsoft.com/office/powerpoint/2010/main" val="482906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Module Review and Takeaways</a:t>
            </a:r>
          </a:p>
        </p:txBody>
      </p:sp>
      <p:sp>
        <p:nvSpPr>
          <p:cNvPr id="3" name="Text Placeholder 2"/>
          <p:cNvSpPr>
            <a:spLocks noGrp="1"/>
          </p:cNvSpPr>
          <p:nvPr>
            <p:ph type="body" idx="1"/>
          </p:nvPr>
        </p:nvSpPr>
        <p:spPr/>
        <p:txBody>
          <a:bodyPr/>
          <a:lstStyle/>
          <a:p>
            <a:r>
              <a:rPr lang="en-IN" dirty="0"/>
              <a:t>Review Questions</a:t>
            </a:r>
          </a:p>
        </p:txBody>
      </p:sp>
    </p:spTree>
    <p:extLst>
      <p:ext uri="{BB962C8B-B14F-4D97-AF65-F5344CB8AC3E}">
        <p14:creationId xmlns:p14="http://schemas.microsoft.com/office/powerpoint/2010/main" val="4219724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Module Overview</a:t>
            </a:r>
          </a:p>
        </p:txBody>
      </p:sp>
      <p:sp>
        <p:nvSpPr>
          <p:cNvPr id="3" name="Text Placeholder 2"/>
          <p:cNvSpPr>
            <a:spLocks noGrp="1"/>
          </p:cNvSpPr>
          <p:nvPr>
            <p:ph type="body" idx="1"/>
          </p:nvPr>
        </p:nvSpPr>
        <p:spPr/>
        <p:txBody>
          <a:bodyPr/>
          <a:lstStyle/>
          <a:p>
            <a:r>
              <a:rPr lang="en-US"/>
              <a:t>Creating and Using Entity Data Models
Querying Data by Using LINQ</a:t>
            </a:r>
            <a:endParaRPr lang="en-IN"/>
          </a:p>
        </p:txBody>
      </p:sp>
    </p:spTree>
    <p:extLst>
      <p:ext uri="{BB962C8B-B14F-4D97-AF65-F5344CB8AC3E}">
        <p14:creationId xmlns:p14="http://schemas.microsoft.com/office/powerpoint/2010/main" val="24124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Creating and Using Entity Data Models</a:t>
            </a:r>
            <a:endParaRPr lang="en-IN"/>
          </a:p>
        </p:txBody>
      </p:sp>
      <p:sp>
        <p:nvSpPr>
          <p:cNvPr id="3" name="Text Placeholder 2"/>
          <p:cNvSpPr>
            <a:spLocks noGrp="1"/>
          </p:cNvSpPr>
          <p:nvPr>
            <p:ph type="body" idx="1"/>
          </p:nvPr>
        </p:nvSpPr>
        <p:spPr/>
        <p:txBody>
          <a:bodyPr/>
          <a:lstStyle/>
          <a:p>
            <a:r>
              <a:rPr lang="en-US"/>
              <a:t>Introduction to the ADO.NET Entity Framework
Using the ADO.NET Entity Data Model Tools
Demonstration: Creating an Entity Data Model
Customizing Generated Classes
Reading and Modifying Data by Using the Entity Framework
Demonstration: Reading and Modifying Data in an EDM</a:t>
            </a:r>
            <a:endParaRPr lang="en-IN"/>
          </a:p>
        </p:txBody>
      </p:sp>
    </p:spTree>
    <p:extLst>
      <p:ext uri="{BB962C8B-B14F-4D97-AF65-F5344CB8AC3E}">
        <p14:creationId xmlns:p14="http://schemas.microsoft.com/office/powerpoint/2010/main" val="2526619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 to the ADO.NET Entity Framework</a:t>
            </a:r>
            <a:endParaRPr lang="en-IN"/>
          </a:p>
        </p:txBody>
      </p:sp>
      <p:sp>
        <p:nvSpPr>
          <p:cNvPr id="4" name="Content Placeholder 2"/>
          <p:cNvSpPr>
            <a:spLocks noGrp="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latin typeface="Segoe UI" panose="020B0502040204020203" pitchFamily="34" charset="0"/>
                <a:cs typeface="Segoe UI" panose="020B0502040204020203" pitchFamily="34" charset="0"/>
              </a:rPr>
              <a:t>The ADO.NET Entity Framework provides:</a:t>
            </a:r>
          </a:p>
          <a:p>
            <a:pPr lvl="1">
              <a:buFont typeface="Arial" panose="020B0604020202020204" pitchFamily="34" charset="0"/>
              <a:buChar char="•"/>
            </a:pPr>
            <a:r>
              <a:rPr lang="en-US" sz="2000" dirty="0" err="1">
                <a:latin typeface="Segoe UI" panose="020B0502040204020203" pitchFamily="34" charset="0"/>
                <a:cs typeface="Segoe UI" panose="020B0502040204020203" pitchFamily="34" charset="0"/>
              </a:rPr>
              <a:t>EDMs</a:t>
            </a:r>
            <a:endParaRPr lang="en-US" sz="2000" dirty="0">
              <a:latin typeface="Segoe UI" panose="020B0502040204020203" pitchFamily="34" charset="0"/>
              <a:cs typeface="Segoe UI" panose="020B0502040204020203" pitchFamily="34" charset="0"/>
            </a:endParaRPr>
          </a:p>
          <a:p>
            <a:pPr lvl="1">
              <a:buFont typeface="Arial" panose="020B0604020202020204" pitchFamily="34" charset="0"/>
              <a:buChar char="•"/>
            </a:pPr>
            <a:r>
              <a:rPr lang="en-US" sz="2000" dirty="0">
                <a:latin typeface="Segoe UI" panose="020B0502040204020203" pitchFamily="34" charset="0"/>
                <a:cs typeface="Segoe UI" panose="020B0502040204020203" pitchFamily="34" charset="0"/>
              </a:rPr>
              <a:t>Entity SQL</a:t>
            </a:r>
          </a:p>
          <a:p>
            <a:pPr lvl="1">
              <a:buFont typeface="Arial" panose="020B0604020202020204" pitchFamily="34" charset="0"/>
              <a:buChar char="•"/>
            </a:pPr>
            <a:r>
              <a:rPr lang="en-US" sz="2000" dirty="0">
                <a:latin typeface="Segoe UI" panose="020B0502040204020203" pitchFamily="34" charset="0"/>
                <a:cs typeface="Segoe UI" panose="020B0502040204020203" pitchFamily="34" charset="0"/>
              </a:rPr>
              <a:t>Object Services</a:t>
            </a:r>
          </a:p>
          <a:p>
            <a:r>
              <a:rPr lang="en-US" sz="2400" dirty="0">
                <a:latin typeface="Segoe UI" panose="020B0502040204020203" pitchFamily="34" charset="0"/>
                <a:cs typeface="Segoe UI" panose="020B0502040204020203" pitchFamily="34" charset="0"/>
              </a:rPr>
              <a:t>The ADO.NET Entity Framework supports:</a:t>
            </a:r>
          </a:p>
          <a:p>
            <a:pPr lvl="1">
              <a:buFont typeface="Arial" panose="020B0604020202020204" pitchFamily="34" charset="0"/>
              <a:buChar char="•"/>
            </a:pPr>
            <a:r>
              <a:rPr lang="en-US" sz="2000" dirty="0">
                <a:latin typeface="Segoe UI" panose="020B0502040204020203" pitchFamily="34" charset="0"/>
                <a:cs typeface="Segoe UI" panose="020B0502040204020203" pitchFamily="34" charset="0"/>
              </a:rPr>
              <a:t>Writing code against a conceptual model</a:t>
            </a:r>
          </a:p>
          <a:p>
            <a:pPr lvl="1">
              <a:buFont typeface="Arial" panose="020B0604020202020204" pitchFamily="34" charset="0"/>
              <a:buChar char="•"/>
            </a:pPr>
            <a:r>
              <a:rPr lang="en-US" sz="2000" dirty="0">
                <a:latin typeface="Segoe UI" panose="020B0502040204020203" pitchFamily="34" charset="0"/>
                <a:cs typeface="Segoe UI" panose="020B0502040204020203" pitchFamily="34" charset="0"/>
              </a:rPr>
              <a:t>Easy updating of applications to a different data source</a:t>
            </a:r>
          </a:p>
          <a:p>
            <a:pPr lvl="1">
              <a:buFont typeface="Arial" panose="020B0604020202020204" pitchFamily="34" charset="0"/>
              <a:buChar char="•"/>
            </a:pPr>
            <a:r>
              <a:rPr lang="en-US" sz="2000" dirty="0">
                <a:latin typeface="Segoe UI" panose="020B0502040204020203" pitchFamily="34" charset="0"/>
                <a:cs typeface="Segoe UI" panose="020B0502040204020203" pitchFamily="34" charset="0"/>
              </a:rPr>
              <a:t>Writing code that is independent from the storage system</a:t>
            </a:r>
          </a:p>
          <a:p>
            <a:pPr lvl="1">
              <a:buFont typeface="Arial" panose="020B0604020202020204" pitchFamily="34" charset="0"/>
              <a:buChar char="•"/>
            </a:pPr>
            <a:r>
              <a:rPr lang="en-US" sz="2000" dirty="0">
                <a:latin typeface="Segoe UI" panose="020B0502040204020203" pitchFamily="34" charset="0"/>
                <a:cs typeface="Segoe UI" panose="020B0502040204020203" pitchFamily="34" charset="0"/>
              </a:rPr>
              <a:t>Writing data access code that supports compile-time type-checking and syntax-checking</a:t>
            </a:r>
          </a:p>
        </p:txBody>
      </p:sp>
    </p:spTree>
    <p:extLst>
      <p:ext uri="{BB962C8B-B14F-4D97-AF65-F5344CB8AC3E}">
        <p14:creationId xmlns:p14="http://schemas.microsoft.com/office/powerpoint/2010/main" val="259910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the ADO.NET Entity Data Model Tools</a:t>
            </a:r>
            <a:endParaRPr lang="en-IN"/>
          </a:p>
        </p:txBody>
      </p:sp>
      <p:sp>
        <p:nvSpPr>
          <p:cNvPr id="4" name="Content Placeholder 2"/>
          <p:cNvSpPr>
            <a:spLocks noGrp="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latin typeface="Segoe UI" panose="020B0502040204020203" pitchFamily="34" charset="0"/>
                <a:cs typeface="Segoe UI" panose="020B0502040204020203" pitchFamily="34" charset="0"/>
              </a:rPr>
              <a:t>Tools support:</a:t>
            </a:r>
          </a:p>
          <a:p>
            <a:pPr lvl="1">
              <a:buFont typeface="Arial" panose="020B0604020202020204" pitchFamily="34" charset="0"/>
              <a:buChar char="•"/>
            </a:pPr>
            <a:r>
              <a:rPr lang="en-US" sz="2000" dirty="0">
                <a:latin typeface="Segoe UI" panose="020B0502040204020203" pitchFamily="34" charset="0"/>
                <a:cs typeface="Segoe UI" panose="020B0502040204020203" pitchFamily="34" charset="0"/>
              </a:rPr>
              <a:t>Database-first design by using the Entity Data Model Wizard</a:t>
            </a:r>
          </a:p>
          <a:p>
            <a:pPr lvl="1">
              <a:buFont typeface="Arial" panose="020B0604020202020204" pitchFamily="34" charset="0"/>
              <a:buChar char="•"/>
            </a:pPr>
            <a:r>
              <a:rPr lang="en-US" sz="2000" dirty="0">
                <a:latin typeface="Segoe UI" panose="020B0502040204020203" pitchFamily="34" charset="0"/>
                <a:cs typeface="Segoe UI" panose="020B0502040204020203" pitchFamily="34" charset="0"/>
              </a:rPr>
              <a:t>Code-first design by using the Generate Database Wizard</a:t>
            </a:r>
          </a:p>
          <a:p>
            <a:r>
              <a:rPr lang="en-US" sz="2400" dirty="0">
                <a:latin typeface="Segoe UI" panose="020B0502040204020203" pitchFamily="34" charset="0"/>
                <a:cs typeface="Segoe UI" panose="020B0502040204020203" pitchFamily="34" charset="0"/>
              </a:rPr>
              <a:t>They also provide:</a:t>
            </a:r>
          </a:p>
          <a:p>
            <a:pPr lvl="1">
              <a:buFont typeface="Arial" panose="020B0604020202020204" pitchFamily="34" charset="0"/>
              <a:buChar char="•"/>
            </a:pPr>
            <a:r>
              <a:rPr lang="en-US" sz="2000" dirty="0">
                <a:latin typeface="Segoe UI" panose="020B0502040204020203" pitchFamily="34" charset="0"/>
                <a:cs typeface="Segoe UI" panose="020B0502040204020203" pitchFamily="34" charset="0"/>
              </a:rPr>
              <a:t>Designer pane for viewing, updating, and deleting entities and their relationships</a:t>
            </a:r>
          </a:p>
          <a:p>
            <a:pPr lvl="1">
              <a:buFont typeface="Arial" panose="020B0604020202020204" pitchFamily="34" charset="0"/>
              <a:buChar char="•"/>
            </a:pPr>
            <a:r>
              <a:rPr lang="en-US" sz="2000" dirty="0">
                <a:latin typeface="Segoe UI" panose="020B0502040204020203" pitchFamily="34" charset="0"/>
                <a:cs typeface="Segoe UI" panose="020B0502040204020203" pitchFamily="34" charset="0"/>
              </a:rPr>
              <a:t>Update Model Wizard for updating a model with changes that are made to the data source</a:t>
            </a:r>
          </a:p>
          <a:p>
            <a:pPr lvl="1">
              <a:buFont typeface="Arial" panose="020B0604020202020204" pitchFamily="34" charset="0"/>
              <a:buChar char="•"/>
            </a:pPr>
            <a:r>
              <a:rPr lang="en-US" sz="2000" dirty="0">
                <a:latin typeface="Segoe UI" panose="020B0502040204020203" pitchFamily="34" charset="0"/>
                <a:cs typeface="Segoe UI" panose="020B0502040204020203" pitchFamily="34" charset="0"/>
              </a:rPr>
              <a:t>Mapping Details pane for viewing, updating, and deleting mappings</a:t>
            </a:r>
          </a:p>
          <a:p>
            <a:endParaRPr lang="en-US"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83931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88785a63-3519-4186-925c-e859d3e3a89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Creating an Entity Data Model</a:t>
            </a:r>
            <a:endParaRPr lang="en-IN"/>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use the Entity Data Wizard to generate an EDM for an existing database</a:t>
            </a:r>
          </a:p>
        </p:txBody>
      </p:sp>
    </p:spTree>
    <p:extLst>
      <p:ext uri="{BB962C8B-B14F-4D97-AF65-F5344CB8AC3E}">
        <p14:creationId xmlns:p14="http://schemas.microsoft.com/office/powerpoint/2010/main" val="1809446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c06bd304-ec61-48a7-8885-772940ddfc6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Customizing Generated Classes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Do not modify the automatically generated classes in a model</a:t>
            </a:r>
          </a:p>
          <a:p>
            <a:r>
              <a:rPr lang="en-US" dirty="0"/>
              <a:t>Use partial classes and partial methods to add business functionality to the generated classes</a:t>
            </a:r>
          </a:p>
          <a:p>
            <a:endParaRPr lang="en-US" dirty="0"/>
          </a:p>
        </p:txBody>
      </p:sp>
      <p:sp>
        <p:nvSpPr>
          <p:cNvPr id="5" name="TextBox 3"/>
          <p:cNvSpPr txBox="1"/>
          <p:nvPr/>
        </p:nvSpPr>
        <p:spPr>
          <a:xfrm>
            <a:off x="675249" y="3222210"/>
            <a:ext cx="7793502" cy="286232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public partial class Employee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partial void </a:t>
            </a:r>
            <a:r>
              <a:rPr lang="en-US" b="0" dirty="0" err="1">
                <a:latin typeface="Lucida Sans Unicode" pitchFamily="34" charset="0"/>
                <a:cs typeface="Lucida Sans Unicode" pitchFamily="34" charset="0"/>
              </a:rPr>
              <a:t>OnDateOfBirthChanging</a:t>
            </a:r>
            <a:r>
              <a:rPr lang="en-US" b="0" dirty="0">
                <a:latin typeface="Lucida Sans Unicode" pitchFamily="34" charset="0"/>
                <a:cs typeface="Lucida Sans Unicode" pitchFamily="34" charset="0"/>
              </a:rPr>
              <a:t>(</a:t>
            </a:r>
            <a:r>
              <a:rPr lang="en-US" b="0" dirty="0" err="1">
                <a:latin typeface="Lucida Sans Unicode" pitchFamily="34" charset="0"/>
                <a:cs typeface="Lucida Sans Unicode" pitchFamily="34" charset="0"/>
              </a:rPr>
              <a:t>DateTime</a:t>
            </a:r>
            <a:r>
              <a:rPr lang="en-US" b="0" dirty="0">
                <a:latin typeface="Lucida Sans Unicode" pitchFamily="34" charset="0"/>
                <a:cs typeface="Lucida Sans Unicode" pitchFamily="34" charset="0"/>
              </a:rPr>
              <a:t>? value)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if (</a:t>
            </a:r>
            <a:r>
              <a:rPr lang="en-US" b="0" dirty="0" err="1">
                <a:latin typeface="Lucida Sans Unicode" pitchFamily="34" charset="0"/>
                <a:cs typeface="Lucida Sans Unicode" pitchFamily="34" charset="0"/>
              </a:rPr>
              <a:t>GetAge</a:t>
            </a:r>
            <a:r>
              <a:rPr lang="en-US" b="0" dirty="0">
                <a:latin typeface="Lucida Sans Unicode" pitchFamily="34" charset="0"/>
                <a:cs typeface="Lucida Sans Unicode" pitchFamily="34" charset="0"/>
              </a:rPr>
              <a:t>() &lt; 16)</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throw new Exception("Employees must be 16 or over");</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292343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0061f91b-4049-474d-b8e8-fbdebeadcd1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and Modifying Data by Using the Entity Framework</a:t>
            </a:r>
            <a:endParaRPr lang="en-IN"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Reading data</a:t>
            </a:r>
          </a:p>
          <a:p>
            <a:endParaRPr lang="en-US" dirty="0"/>
          </a:p>
          <a:p>
            <a:endParaRPr lang="en-US" dirty="0"/>
          </a:p>
          <a:p>
            <a:endParaRPr lang="en-US" dirty="0"/>
          </a:p>
          <a:p>
            <a:endParaRPr lang="en-US" dirty="0"/>
          </a:p>
          <a:p>
            <a:endParaRPr lang="en-US" dirty="0"/>
          </a:p>
          <a:p>
            <a:r>
              <a:rPr lang="en-US" dirty="0"/>
              <a:t>Modifying data</a:t>
            </a:r>
          </a:p>
        </p:txBody>
      </p:sp>
      <p:sp>
        <p:nvSpPr>
          <p:cNvPr id="5" name="TextBox 3"/>
          <p:cNvSpPr txBox="1"/>
          <p:nvPr/>
        </p:nvSpPr>
        <p:spPr>
          <a:xfrm>
            <a:off x="675249" y="1552120"/>
            <a:ext cx="7793502" cy="2308324"/>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err="1">
                <a:latin typeface="Lucida Sans Unicode" pitchFamily="34" charset="0"/>
                <a:cs typeface="Lucida Sans Unicode" pitchFamily="34" charset="0"/>
              </a:rPr>
              <a:t>FourthCoffeeEntities</a:t>
            </a:r>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DBContext</a:t>
            </a:r>
            <a:r>
              <a:rPr lang="en-US" b="0" dirty="0">
                <a:latin typeface="Lucida Sans Unicode" pitchFamily="34" charset="0"/>
                <a:cs typeface="Lucida Sans Unicode" pitchFamily="34" charset="0"/>
              </a:rPr>
              <a:t> = new </a:t>
            </a:r>
            <a:r>
              <a:rPr lang="en-US" b="0" dirty="0" err="1">
                <a:latin typeface="Lucida Sans Unicode" pitchFamily="34" charset="0"/>
                <a:cs typeface="Lucida Sans Unicode" pitchFamily="34" charset="0"/>
              </a:rPr>
              <a:t>FourthCoffeeEntities</a:t>
            </a:r>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Print a list of employees.</a:t>
            </a:r>
            <a:endParaRPr lang="en-GB" b="0" dirty="0">
              <a:latin typeface="Lucida Sans Unicode" pitchFamily="34" charset="0"/>
              <a:cs typeface="Lucida Sans Unicode" pitchFamily="34" charset="0"/>
            </a:endParaRPr>
          </a:p>
          <a:p>
            <a:r>
              <a:rPr lang="en-US" b="0" dirty="0" err="1">
                <a:latin typeface="Lucida Sans Unicode" pitchFamily="34" charset="0"/>
                <a:cs typeface="Lucida Sans Unicode" pitchFamily="34" charset="0"/>
              </a:rPr>
              <a:t>foreach</a:t>
            </a:r>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FourthCoffee.Employees.Employee</a:t>
            </a:r>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emp</a:t>
            </a:r>
            <a:r>
              <a:rPr lang="en-US" b="0" dirty="0">
                <a:latin typeface="Lucida Sans Unicode" pitchFamily="34" charset="0"/>
                <a:cs typeface="Lucida Sans Unicode" pitchFamily="34" charset="0"/>
              </a:rPr>
              <a:t> in </a:t>
            </a:r>
            <a:r>
              <a:rPr lang="en-US" b="0" dirty="0" err="1">
                <a:latin typeface="Lucida Sans Unicode" pitchFamily="34" charset="0"/>
                <a:cs typeface="Lucida Sans Unicode" pitchFamily="34" charset="0"/>
              </a:rPr>
              <a:t>DBContext.Employees</a:t>
            </a:r>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Console.WriteLine</a:t>
            </a:r>
            <a:r>
              <a:rPr lang="en-US" b="0" dirty="0">
                <a:latin typeface="Lucida Sans Unicode" pitchFamily="34" charset="0"/>
                <a:cs typeface="Lucida Sans Unicode" pitchFamily="34" charset="0"/>
              </a:rPr>
              <a:t>("{0} {1}", </a:t>
            </a:r>
            <a:r>
              <a:rPr lang="en-US" b="0" dirty="0" err="1">
                <a:latin typeface="Lucida Sans Unicode" pitchFamily="34" charset="0"/>
                <a:cs typeface="Lucida Sans Unicode" pitchFamily="34" charset="0"/>
              </a:rPr>
              <a:t>emp.FirstName</a:t>
            </a:r>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emp.LastName</a:t>
            </a:r>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p>
        </p:txBody>
      </p:sp>
      <p:sp>
        <p:nvSpPr>
          <p:cNvPr id="6" name="TextBox 4"/>
          <p:cNvSpPr txBox="1"/>
          <p:nvPr/>
        </p:nvSpPr>
        <p:spPr>
          <a:xfrm>
            <a:off x="675249" y="4586085"/>
            <a:ext cx="7793502" cy="2031325"/>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err="1">
                <a:latin typeface="Lucida Sans Unicode" pitchFamily="34" charset="0"/>
                <a:cs typeface="Lucida Sans Unicode" pitchFamily="34" charset="0"/>
              </a:rPr>
              <a:t>var</a:t>
            </a:r>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emp</a:t>
            </a:r>
            <a:r>
              <a:rPr lang="en-US" b="0" dirty="0">
                <a:latin typeface="Lucida Sans Unicode" pitchFamily="34" charset="0"/>
                <a:cs typeface="Lucida Sans Unicode" pitchFamily="34" charset="0"/>
              </a:rPr>
              <a:t> = </a:t>
            </a:r>
            <a:r>
              <a:rPr lang="en-US" b="0" dirty="0" err="1">
                <a:latin typeface="Lucida Sans Unicode" pitchFamily="34" charset="0"/>
                <a:cs typeface="Lucida Sans Unicode" pitchFamily="34" charset="0"/>
              </a:rPr>
              <a:t>DBContext.Employees.First</a:t>
            </a:r>
            <a:r>
              <a:rPr lang="en-US" b="0" dirty="0">
                <a:latin typeface="Lucida Sans Unicode" pitchFamily="34" charset="0"/>
                <a:cs typeface="Lucida Sans Unicode" pitchFamily="34" charset="0"/>
              </a:rPr>
              <a:t>(e =&gt; </a:t>
            </a:r>
            <a:r>
              <a:rPr lang="en-US" b="0" dirty="0" err="1">
                <a:latin typeface="Lucida Sans Unicode" pitchFamily="34" charset="0"/>
                <a:cs typeface="Lucida Sans Unicode" pitchFamily="34" charset="0"/>
              </a:rPr>
              <a:t>e.LastName</a:t>
            </a:r>
            <a:r>
              <a:rPr lang="en-US" b="0" dirty="0">
                <a:latin typeface="Lucida Sans Unicode" pitchFamily="34" charset="0"/>
                <a:cs typeface="Lucida Sans Unicode" pitchFamily="34" charset="0"/>
              </a:rPr>
              <a:t> == "Prescott");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if (</a:t>
            </a:r>
            <a:r>
              <a:rPr lang="en-US" b="0" dirty="0" err="1">
                <a:latin typeface="Lucida Sans Unicode" pitchFamily="34" charset="0"/>
                <a:cs typeface="Lucida Sans Unicode" pitchFamily="34" charset="0"/>
              </a:rPr>
              <a:t>emp</a:t>
            </a:r>
            <a:r>
              <a:rPr lang="en-US" b="0" dirty="0">
                <a:latin typeface="Lucida Sans Unicode" pitchFamily="34" charset="0"/>
                <a:cs typeface="Lucida Sans Unicode" pitchFamily="34" charset="0"/>
              </a:rPr>
              <a:t> != null)</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emp.LastName</a:t>
            </a:r>
            <a:r>
              <a:rPr lang="en-US" b="0" dirty="0">
                <a:latin typeface="Lucida Sans Unicode" pitchFamily="34" charset="0"/>
                <a:cs typeface="Lucida Sans Unicode" pitchFamily="34" charset="0"/>
              </a:rPr>
              <a:t> = "Forsyth";</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err="1">
                <a:latin typeface="Lucida Sans Unicode" pitchFamily="34" charset="0"/>
                <a:cs typeface="Lucida Sans Unicode" pitchFamily="34" charset="0"/>
              </a:rPr>
              <a:t>DBContext.SaveChanges</a:t>
            </a:r>
            <a:r>
              <a:rPr lang="en-US"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1680003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e84211ed-afc0-4bd4-befc-eb8999afdc6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Reading and Modifying Data in an EDM</a:t>
            </a:r>
            <a:endParaRPr lang="en-IN"/>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use the </a:t>
            </a:r>
            <a:r>
              <a:rPr lang="en-US" b="1" dirty="0" err="1"/>
              <a:t>ObjectSet</a:t>
            </a:r>
            <a:r>
              <a:rPr lang="en-US" b="1" dirty="0"/>
              <a:t>(</a:t>
            </a:r>
            <a:r>
              <a:rPr lang="en-US" b="1" dirty="0" err="1"/>
              <a:t>TEntity</a:t>
            </a:r>
            <a:r>
              <a:rPr lang="en-US" b="1" dirty="0"/>
              <a:t>) </a:t>
            </a:r>
            <a:r>
              <a:rPr lang="en-US" dirty="0"/>
              <a:t>class to read and modify data in an EDM</a:t>
            </a:r>
          </a:p>
        </p:txBody>
      </p:sp>
    </p:spTree>
    <p:extLst>
      <p:ext uri="{BB962C8B-B14F-4D97-AF65-F5344CB8AC3E}">
        <p14:creationId xmlns:p14="http://schemas.microsoft.com/office/powerpoint/2010/main" val="72068267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35</TotalTime>
  <Words>1663</Words>
  <Application>Microsoft Office PowerPoint</Application>
  <PresentationFormat>On-screen Show (4:3)</PresentationFormat>
  <Paragraphs>220</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Times New Roman</vt:lpstr>
      <vt:lpstr>Verdana</vt:lpstr>
      <vt:lpstr>Calibri</vt:lpstr>
      <vt:lpstr>Segoe UI</vt:lpstr>
      <vt:lpstr>Lucida Sans Unicode</vt:lpstr>
      <vt:lpstr>Wingdings</vt:lpstr>
      <vt:lpstr>NG_MOC_Core_ModuleNew2</vt:lpstr>
      <vt:lpstr>Module 7</vt:lpstr>
      <vt:lpstr>Module Overview</vt:lpstr>
      <vt:lpstr>Lesson 1: Creating and Using Entity Data Models</vt:lpstr>
      <vt:lpstr>Introduction to the ADO.NET Entity Framework</vt:lpstr>
      <vt:lpstr>Using the ADO.NET Entity Data Model Tools</vt:lpstr>
      <vt:lpstr>Demonstration: Creating an Entity Data Model</vt:lpstr>
      <vt:lpstr>Customizing Generated Classes</vt:lpstr>
      <vt:lpstr>Reading and Modifying Data by Using the Entity Framework</vt:lpstr>
      <vt:lpstr>Demonstration: Reading and Modifying Data in an EDM</vt:lpstr>
      <vt:lpstr>Lesson 2: Querying Data by Using LINQ</vt:lpstr>
      <vt:lpstr>Querying Data</vt:lpstr>
      <vt:lpstr>Demonstration: Querying Data</vt:lpstr>
      <vt:lpstr>Querying Data by Using Anonymous Types</vt:lpstr>
      <vt:lpstr>Demonstration: Querying Data by Using Anonymous Types</vt:lpstr>
      <vt:lpstr>Forcing Query Execution</vt:lpstr>
      <vt:lpstr>Demonstration: Retrieving and Modifying Grade Data Lab</vt:lpstr>
      <vt:lpstr>Lab: Retrieving and Modifying Grade Data</vt:lpstr>
      <vt:lpstr>Lab Scenario</vt:lpstr>
      <vt:lpstr>Module Review and Takeaways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dc:title>
  <dc:creator>Anusha Reddy - [2010]</dc:creator>
  <cp:lastModifiedBy>Manasa</cp:lastModifiedBy>
  <cp:revision>10</cp:revision>
  <dcterms:created xsi:type="dcterms:W3CDTF">2018-06-28T11:41:15Z</dcterms:created>
  <dcterms:modified xsi:type="dcterms:W3CDTF">2018-07-04T11:08:13Z</dcterms:modified>
</cp:coreProperties>
</file>