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0" r:id="rId17"/>
    <p:sldId id="271" r:id="rId18"/>
    <p:sldId id="272" r:id="rId19"/>
    <p:sldId id="275" r:id="rId20"/>
    <p:sldId id="273" r:id="rId21"/>
    <p:sldId id="274" r:id="rId22"/>
    <p:sldId id="276"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Lucida Sans Unicode" panose="020B0602030504020204" pitchFamily="3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2639CC-6A3A-4619-86F0-8C589CE7CD9B}" type="datetimeFigureOut">
              <a:rPr lang="en-IN" smtClean="0"/>
              <a:t>04-07-2018</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CD6A93-B73B-49CE-BAE5-19D1C5851F99}" type="slidenum">
              <a:rPr lang="en-IN" smtClean="0"/>
              <a:t>‹#›</a:t>
            </a:fld>
            <a:endParaRPr lang="en-IN"/>
          </a:p>
        </p:txBody>
      </p:sp>
    </p:spTree>
    <p:extLst>
      <p:ext uri="{BB962C8B-B14F-4D97-AF65-F5344CB8AC3E}">
        <p14:creationId xmlns:p14="http://schemas.microsoft.com/office/powerpoint/2010/main" val="27187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8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8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8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15000"/>
              </a:lnSpc>
              <a:spcAft>
                <a:spcPts val="1000"/>
              </a:spcAft>
            </a:pPr>
            <a:r>
              <a:rPr lang="en-IN" sz="1000">
                <a:latin typeface="Arial"/>
                <a:ea typeface="Calibri"/>
                <a:cs typeface="Times New Roman"/>
              </a:rPr>
              <a:t>The </a:t>
            </a:r>
            <a:r>
              <a:rPr lang="en-IN" sz="1000" b="1">
                <a:latin typeface="Arial"/>
                <a:ea typeface="Calibri"/>
                <a:cs typeface="Times New Roman"/>
              </a:rPr>
              <a:t>Allfiles</a:t>
            </a:r>
            <a:r>
              <a:rPr lang="en-IN" sz="1000">
                <a:latin typeface="Arial"/>
                <a:ea typeface="Calibri"/>
                <a:cs typeface="Times New Roman"/>
              </a:rPr>
              <a:t> directory, which includes all the files required to run the labs and demos of this course, can be cloned from GitHub: </a:t>
            </a:r>
            <a:r>
              <a:rPr lang="en-IN" sz="1000" u="sng">
                <a:latin typeface="Arial"/>
                <a:ea typeface="Calibri"/>
                <a:cs typeface="Segoe UI"/>
                <a:hlinkClick r:id="rId3"/>
              </a:rPr>
              <a:t>https://github.com/MicrosoftLearning/20483-Programming-in-C-Sharp/tree/master/Allfiles</a:t>
            </a:r>
            <a:r>
              <a:rPr lang="en-IN" sz="1000">
                <a:latin typeface="Arial"/>
                <a:ea typeface="Calibri"/>
                <a:cs typeface="Times New Roman"/>
              </a:rPr>
              <a:t>. The </a:t>
            </a:r>
            <a:r>
              <a:rPr lang="en-IN" sz="1000" b="1">
                <a:latin typeface="Arial"/>
                <a:ea typeface="Calibri"/>
                <a:cs typeface="Times New Roman"/>
              </a:rPr>
              <a:t>Instructions</a:t>
            </a:r>
            <a:r>
              <a:rPr lang="en-IN" sz="1000">
                <a:latin typeface="Arial"/>
                <a:ea typeface="Calibri"/>
                <a:cs typeface="Times New Roman"/>
              </a:rPr>
              <a:t> directory, which includes the step-by-step instructions for performing the labs and demos, can also be cloned from GitHub: </a:t>
            </a:r>
            <a:r>
              <a:rPr lang="en-IN" sz="1000" u="sng">
                <a:latin typeface="Arial"/>
                <a:ea typeface="Calibri"/>
                <a:cs typeface="Segoe UI"/>
                <a:hlinkClick r:id="rId4"/>
              </a:rPr>
              <a:t>https://github.com/MicrosoftLearning/20483-Programming-in-C-Sharp/tree/master/Instructions</a:t>
            </a:r>
            <a:r>
              <a:rPr lang="en-IN" sz="1000">
                <a:latin typeface="Arial"/>
                <a:ea typeface="Calibri"/>
                <a:cs typeface="Times New Roman"/>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33CD6A93-B73B-49CE-BAE5-19D1C5851F99}" type="slidenum">
              <a:rPr lang="en-IN" smtClean="0"/>
              <a:t>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107849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Explain that this lesson describes how you can expose an EDM over the web by using WCF Data Services.  </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The lab exercises use WCF Data Services.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878248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Emphasize that Representational State Transfer (REST) is an architectural model rather than a prescribed way of building web services; a REST web service can be implemented by using almost any web-enabled set of technologies. The key point is that data is associated with a URI, and REST provides a hierarchical model for organizing these URIs. The actual scheme and structure of these URIs is the choice of the organization that is implementing the web service.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Explain that WCF Data Services enables you to access your resources over a REST application programming interface (API) and supports the standard HTTP verbs: GET, PUT, POST, and DELETE.</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196078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that to create a WCF Data Service, you need to use the generic </a:t>
            </a:r>
            <a:r>
              <a:rPr lang="en-IN" sz="1000" b="1">
                <a:latin typeface="Arial"/>
                <a:ea typeface="Calibri"/>
                <a:cs typeface="Times New Roman"/>
              </a:rPr>
              <a:t>DataService</a:t>
            </a:r>
            <a:r>
              <a:rPr lang="en-IN" sz="1000">
                <a:latin typeface="Arial"/>
                <a:ea typeface="Calibri"/>
                <a:cs typeface="Segoe UI"/>
              </a:rPr>
              <a:t> class in the </a:t>
            </a:r>
            <a:r>
              <a:rPr lang="en-IN" sz="1000" b="1">
                <a:latin typeface="Arial"/>
                <a:ea typeface="Calibri"/>
                <a:cs typeface="Times New Roman"/>
              </a:rPr>
              <a:t>System.Data.Services</a:t>
            </a:r>
            <a:r>
              <a:rPr lang="en-IN" sz="1000">
                <a:latin typeface="Arial"/>
                <a:ea typeface="Calibri"/>
                <a:cs typeface="Segoe UI"/>
              </a:rPr>
              <a:t> namespace.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Explain that the example on the slide creates a </a:t>
            </a:r>
            <a:r>
              <a:rPr lang="en-IN" sz="1000" b="1">
                <a:latin typeface="Arial"/>
                <a:ea typeface="Calibri"/>
                <a:cs typeface="Times New Roman"/>
              </a:rPr>
              <a:t>DataService</a:t>
            </a:r>
            <a:r>
              <a:rPr lang="en-IN" sz="1000">
                <a:latin typeface="Arial"/>
                <a:ea typeface="Calibri"/>
                <a:cs typeface="Segoe UI"/>
              </a:rPr>
              <a:t> class for the </a:t>
            </a:r>
            <a:r>
              <a:rPr lang="en-IN" sz="1000" b="1">
                <a:latin typeface="Arial"/>
                <a:ea typeface="Calibri"/>
                <a:cs typeface="Times New Roman"/>
              </a:rPr>
              <a:t>FourthCoffee</a:t>
            </a:r>
            <a:r>
              <a:rPr lang="en-IN" sz="1000">
                <a:latin typeface="Arial"/>
                <a:ea typeface="Calibri"/>
                <a:cs typeface="Segoe UI"/>
              </a:rPr>
              <a:t> entity data model (EDM). The SalesPersons URI retrieves an entity set containing all of the SalesPerson objects from the EDM.</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39922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that by default, when you define a WCF Data Service, no entities are exposed. Point out that you must use the </a:t>
            </a:r>
            <a:r>
              <a:rPr lang="en-IN" sz="1000" b="1">
                <a:latin typeface="Arial"/>
                <a:ea typeface="Calibri"/>
                <a:cs typeface="Times New Roman"/>
              </a:rPr>
              <a:t>SetEntitySetAccessRule</a:t>
            </a:r>
            <a:r>
              <a:rPr lang="en-IN" sz="1000">
                <a:latin typeface="Arial"/>
                <a:ea typeface="Calibri"/>
                <a:cs typeface="Segoe UI"/>
              </a:rPr>
              <a:t> method.</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Point out the * value means all entities. Instead, you can replace this with the name of the entity if you want to set access rules for a particular entity.</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3505674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that you can expose methods through a WCF Data Service. You might want to do this if you want to perform some custom logic and processing based on the results of a stored procedure.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Explain the code example on the slide, pointing out that you need to configure access to the method by using the </a:t>
            </a:r>
            <a:r>
              <a:rPr lang="en-IN" sz="1000" b="1">
                <a:latin typeface="Arial"/>
                <a:ea typeface="Calibri"/>
                <a:cs typeface="Times New Roman"/>
              </a:rPr>
              <a:t>SetServiceOperationAccessRule</a:t>
            </a:r>
            <a:r>
              <a:rPr lang="en-IN" sz="1000">
                <a:latin typeface="Arial"/>
                <a:ea typeface="Calibri"/>
                <a:cs typeface="Segoe UI"/>
              </a:rPr>
              <a:t> method. </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47850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Explain that a client library is just a proxy that enables you to interface with the WCF Data Service.</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Explain that to create a client library, you can use the </a:t>
            </a:r>
            <a:r>
              <a:rPr lang="en-IN" sz="1000" b="1" dirty="0">
                <a:latin typeface="Arial"/>
                <a:ea typeface="Calibri"/>
                <a:cs typeface="Times New Roman"/>
              </a:rPr>
              <a:t>Add Service Reference</a:t>
            </a:r>
            <a:r>
              <a:rPr lang="en-IN" sz="1000" dirty="0">
                <a:latin typeface="Arial"/>
                <a:ea typeface="Calibri"/>
                <a:cs typeface="Segoe UI"/>
              </a:rPr>
              <a:t> feature in Visual Studio or use the </a:t>
            </a:r>
            <a:r>
              <a:rPr lang="en-IN" sz="1000" dirty="0" err="1">
                <a:latin typeface="Arial"/>
                <a:ea typeface="Calibri"/>
                <a:cs typeface="Segoe UI"/>
              </a:rPr>
              <a:t>DataSvcUtil</a:t>
            </a:r>
            <a:r>
              <a:rPr lang="en-IN" sz="1000" dirty="0">
                <a:latin typeface="Arial"/>
                <a:ea typeface="Calibri"/>
                <a:cs typeface="Segoe UI"/>
              </a:rPr>
              <a:t> command-line tool.</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173313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Explain that you can use the WCF Data Service context to load and modify entities in the same way you would with a local EDM, with the exception of the </a:t>
            </a:r>
            <a:r>
              <a:rPr lang="en-IN" sz="1000" b="1">
                <a:latin typeface="Arial"/>
                <a:ea typeface="Calibri"/>
                <a:cs typeface="Times New Roman"/>
              </a:rPr>
              <a:t>UpdateObject</a:t>
            </a:r>
            <a:r>
              <a:rPr lang="en-IN" sz="1000">
                <a:latin typeface="Arial"/>
                <a:ea typeface="Calibri"/>
                <a:cs typeface="Segoe UI"/>
              </a:rPr>
              <a:t> method, which you must use when modifying existing entities.</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Point out that for entity collection, you get an </a:t>
            </a:r>
            <a:r>
              <a:rPr lang="en-IN" sz="1000" b="1">
                <a:latin typeface="Arial"/>
                <a:ea typeface="Calibri"/>
                <a:cs typeface="Times New Roman"/>
              </a:rPr>
              <a:t>AddTo</a:t>
            </a:r>
            <a:r>
              <a:rPr lang="en-IN" sz="1000" i="1">
                <a:latin typeface="Arial"/>
                <a:ea typeface="Calibri"/>
                <a:cs typeface="Times New Roman"/>
              </a:rPr>
              <a:t>XXXX</a:t>
            </a:r>
            <a:r>
              <a:rPr lang="en-IN" sz="1000">
                <a:latin typeface="Arial"/>
                <a:ea typeface="Calibri"/>
                <a:cs typeface="Segoe UI"/>
              </a:rPr>
              <a:t> method, for example, for the </a:t>
            </a:r>
            <a:r>
              <a:rPr lang="en-IN" sz="1000" b="1">
                <a:latin typeface="Arial"/>
                <a:ea typeface="Calibri"/>
                <a:cs typeface="Times New Roman"/>
              </a:rPr>
              <a:t>SalesPerson</a:t>
            </a:r>
            <a:r>
              <a:rPr lang="en-IN" sz="1000">
                <a:latin typeface="Arial"/>
                <a:ea typeface="Calibri"/>
                <a:cs typeface="Segoe UI"/>
              </a:rPr>
              <a:t> entity, you get an </a:t>
            </a:r>
            <a:r>
              <a:rPr lang="en-IN" sz="1000" b="1">
                <a:latin typeface="Arial"/>
                <a:ea typeface="Calibri"/>
                <a:cs typeface="Times New Roman"/>
              </a:rPr>
              <a:t>AddToSalesPersons</a:t>
            </a:r>
            <a:r>
              <a:rPr lang="en-IN" sz="1000">
                <a:latin typeface="Arial"/>
                <a:ea typeface="Calibri"/>
                <a:cs typeface="Segoe UI"/>
              </a:rPr>
              <a:t> method.</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Point out the difference between eager and explicit loading of entities.</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You could sketch the model on the board to help students understand the relationships between entities in the examples.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376497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Start File Explorer, navigate to the </a:t>
            </a:r>
            <a:r>
              <a:rPr lang="en-US" sz="1000" b="1" dirty="0" err="1">
                <a:effectLst/>
                <a:latin typeface="Arial"/>
                <a:ea typeface="Times New Roman"/>
                <a:cs typeface="Times New Roman"/>
              </a:rPr>
              <a:t>Allfiles</a:t>
            </a:r>
            <a:r>
              <a:rPr lang="en-US" sz="1000" b="1" dirty="0">
                <a:effectLst/>
                <a:latin typeface="Arial"/>
                <a:ea typeface="Times New Roman"/>
                <a:cs typeface="Times New Roman"/>
              </a:rPr>
              <a:t>\Mod08\</a:t>
            </a:r>
            <a:r>
              <a:rPr lang="en-US" sz="1000" b="1" dirty="0" err="1">
                <a:effectLst/>
                <a:latin typeface="Arial"/>
                <a:ea typeface="Times New Roman"/>
                <a:cs typeface="Times New Roman"/>
              </a:rPr>
              <a:t>Labfiles</a:t>
            </a:r>
            <a:r>
              <a:rPr lang="en-US" sz="1000" b="1" dirty="0">
                <a:effectLst/>
                <a:latin typeface="Arial"/>
                <a:ea typeface="Times New Roman"/>
                <a:cs typeface="Times New Roman"/>
              </a:rPr>
              <a:t>\Databases</a:t>
            </a:r>
            <a:r>
              <a:rPr lang="en-US" sz="1000" dirty="0">
                <a:solidFill>
                  <a:srgbClr val="000000"/>
                </a:solidFill>
                <a:effectLst/>
                <a:latin typeface="Arial"/>
                <a:ea typeface="Times New Roman"/>
                <a:cs typeface="Times New Roman"/>
              </a:rPr>
              <a:t> folder, and then run </a:t>
            </a:r>
            <a:r>
              <a:rPr lang="en-US" sz="1000" b="1" dirty="0">
                <a:effectLst/>
                <a:latin typeface="Arial"/>
                <a:ea typeface="Times New Roman"/>
                <a:cs typeface="Times New Roman"/>
              </a:rPr>
              <a:t>SetupSchoolGradesDB.cmd</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File Explorer.</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Open Visual Studio and then on the </a:t>
            </a:r>
            <a:r>
              <a:rPr lang="en-US" sz="1000" b="1" dirty="0">
                <a:effectLst/>
                <a:latin typeface="Arial"/>
                <a:ea typeface="Times New Roman"/>
                <a:cs typeface="Times New Roman"/>
              </a:rPr>
              <a:t>View</a:t>
            </a:r>
            <a:r>
              <a:rPr lang="en-US" sz="1000" dirty="0">
                <a:solidFill>
                  <a:srgbClr val="000000"/>
                </a:solidFill>
                <a:effectLst/>
                <a:latin typeface="Arial"/>
                <a:ea typeface="Times New Roman"/>
                <a:cs typeface="Times New Roman"/>
              </a:rPr>
              <a:t> menu, click </a:t>
            </a:r>
            <a:r>
              <a:rPr lang="en-US" sz="1000" b="1" dirty="0">
                <a:effectLst/>
                <a:latin typeface="Arial"/>
                <a:ea typeface="Times New Roman"/>
                <a:cs typeface="Times New Roman"/>
              </a:rPr>
              <a:t>Server Explorer</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Add a Data Connection to the </a:t>
            </a:r>
            <a:r>
              <a:rPr lang="en-US" sz="1000" b="1" dirty="0" err="1">
                <a:effectLst/>
                <a:latin typeface="Arial"/>
                <a:ea typeface="Times New Roman"/>
                <a:cs typeface="Times New Roman"/>
              </a:rPr>
              <a:t>SchoolGradesDB</a:t>
            </a:r>
            <a:r>
              <a:rPr lang="en-US" sz="1000" dirty="0">
                <a:effectLst/>
                <a:latin typeface="Arial"/>
                <a:ea typeface="Times New Roman"/>
                <a:cs typeface="Segoe UI"/>
              </a:rPr>
              <a:t> database on the </a:t>
            </a:r>
            <a:r>
              <a:rPr lang="en-US" sz="1000" b="1" dirty="0">
                <a:effectLst/>
                <a:latin typeface="Arial"/>
                <a:ea typeface="Times New Roman"/>
                <a:cs typeface="Times New Roman"/>
              </a:rPr>
              <a:t>(</a:t>
            </a:r>
            <a:r>
              <a:rPr lang="en-US" sz="1000" b="1" dirty="0" err="1">
                <a:effectLst/>
                <a:latin typeface="Arial"/>
                <a:ea typeface="Times New Roman"/>
                <a:cs typeface="Times New Roman"/>
              </a:rPr>
              <a:t>localdb</a:t>
            </a:r>
            <a:r>
              <a:rPr lang="en-US" sz="1000" b="1" dirty="0">
                <a:effectLst/>
                <a:latin typeface="Arial"/>
                <a:ea typeface="Times New Roman"/>
                <a:cs typeface="Times New Roman"/>
              </a:rPr>
              <a:t>)\v11.0</a:t>
            </a:r>
            <a:r>
              <a:rPr lang="en-US" sz="1000" dirty="0">
                <a:effectLst/>
                <a:latin typeface="Arial"/>
                <a:ea typeface="Times New Roman"/>
                <a:cs typeface="Segoe UI"/>
              </a:rPr>
              <a:t> instance of SQL Server.</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a:t>
            </a:r>
            <a:r>
              <a:rPr lang="en-US" sz="1000" b="1" dirty="0">
                <a:latin typeface="Arial"/>
                <a:ea typeface="Calibri"/>
                <a:cs typeface="Times New Roman"/>
              </a:rPr>
              <a:t>Retrieving and Modifying Grade Data </a:t>
            </a:r>
            <a:r>
              <a:rPr lang="en-US" sz="1000" b="1" dirty="0" smtClean="0">
                <a:latin typeface="Arial"/>
                <a:ea typeface="Calibri"/>
                <a:cs typeface="Times New Roman"/>
              </a:rPr>
              <a:t>Remotely </a:t>
            </a:r>
            <a:r>
              <a:rPr lang="en-IN" sz="1000" dirty="0" smtClean="0">
                <a:latin typeface="Arial"/>
                <a:ea typeface="Calibri"/>
                <a:cs typeface="Segoe UI"/>
              </a:rPr>
              <a:t>section </a:t>
            </a:r>
            <a:r>
              <a:rPr lang="en-IN" sz="1000" dirty="0">
                <a:latin typeface="Arial"/>
                <a:ea typeface="Calibri"/>
                <a:cs typeface="Segoe UI"/>
              </a:rPr>
              <a:t>on the following page: </a:t>
            </a:r>
            <a:r>
              <a:rPr lang="en-IN" sz="1000" u="sng" dirty="0">
                <a:solidFill>
                  <a:srgbClr val="0000FF"/>
                </a:solidFill>
                <a:latin typeface="Arial"/>
                <a:ea typeface="Calibri"/>
                <a:cs typeface="Segoe UI"/>
              </a:rPr>
              <a:t>https://github.com/MicrosoftLearning/20483-Programming-in-C-Sharp/blob/master/Instructions/20483C_MOD08_DEMO.md</a:t>
            </a:r>
            <a:r>
              <a:rPr lang="en-IN" sz="1000" dirty="0">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17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327575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Segoe UI"/>
              </a:rPr>
              <a:t>Point out to students that Exercise 3 is optional and that you may stop the lab when they have all completed Exercise 2.</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You will find the high-level steps on the following page:</a:t>
            </a:r>
            <a:r>
              <a:rPr lang="en-IN" sz="1000" dirty="0">
                <a:latin typeface="Arial"/>
                <a:ea typeface="Calibri"/>
                <a:cs typeface="Times New Roman"/>
              </a:rPr>
              <a:t> </a:t>
            </a:r>
            <a:r>
              <a:rPr lang="en-IN" sz="1000" u="sng" dirty="0">
                <a:latin typeface="Arial"/>
                <a:ea typeface="Calibri"/>
                <a:cs typeface="Segoe UI"/>
                <a:hlinkClick r:id="rId3"/>
              </a:rPr>
              <a:t>https://github.com/MicrosoftLearning/20483-Programming-in-C-Sharp/blob/master/Instructions/20483C_MOD08_LAB_MANUAL.md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Segoe UI"/>
              </a:rPr>
              <a:t>You will find the detailed steps on the following page: </a:t>
            </a:r>
            <a:r>
              <a:rPr lang="en-IN" sz="1000" u="sng" dirty="0">
                <a:latin typeface="Arial"/>
                <a:ea typeface="Calibri"/>
                <a:cs typeface="Segoe UI"/>
                <a:hlinkClick r:id="rId4"/>
              </a:rPr>
              <a:t>https://github.com/MicrosoftLearning/20483-Programming-in-C-Sharp/blob/master/Instructions/20483C_MOD08_LAK.md</a:t>
            </a:r>
            <a:r>
              <a:rPr lang="en-IN" sz="1000" dirty="0">
                <a:latin typeface="Arial"/>
                <a:ea typeface="Calibri"/>
                <a:cs typeface="Segoe UI"/>
              </a:rPr>
              <a:t>.</a:t>
            </a:r>
            <a:endParaRPr lang="en-IN"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1: Creating a WCF Data Service for the </a:t>
            </a:r>
            <a:r>
              <a:rPr lang="en-GB" sz="1000" b="1" dirty="0" err="1">
                <a:solidFill>
                  <a:srgbClr val="000000"/>
                </a:solidFill>
                <a:latin typeface="Arial"/>
                <a:ea typeface="Calibri"/>
                <a:cs typeface="Segoe UI"/>
              </a:rPr>
              <a:t>SchoolGrades</a:t>
            </a:r>
            <a:r>
              <a:rPr lang="en-GB" sz="1000" b="1" dirty="0">
                <a:solidFill>
                  <a:srgbClr val="000000"/>
                </a:solidFill>
                <a:latin typeface="Arial"/>
                <a:ea typeface="Calibri"/>
                <a:cs typeface="Segoe UI"/>
              </a:rPr>
              <a:t> Database</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create a WCF Data Service for the </a:t>
            </a:r>
            <a:r>
              <a:rPr lang="en-IN" sz="1000" b="1" dirty="0" err="1">
                <a:latin typeface="Arial"/>
                <a:ea typeface="Calibri"/>
                <a:cs typeface="Times New Roman"/>
              </a:rPr>
              <a:t>SchoolGrades</a:t>
            </a:r>
            <a:r>
              <a:rPr lang="en-IN" sz="1000" dirty="0">
                <a:latin typeface="Arial"/>
                <a:ea typeface="Calibri"/>
                <a:cs typeface="Segoe UI"/>
              </a:rPr>
              <a:t> database so that the client application can connect to the database over the web.</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First, you will add a new ASP.NET Web Application project to the solution and configure it for the client application. You will then expose the entities in the EDM from a data service in the new project. Next, you will specify the data context for the data service and configure access rights to the entities that it exposes. Finally, you will add an operation to the data service that returns all of the students in a specified class.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Instructor Note: </a:t>
            </a:r>
            <a:r>
              <a:rPr lang="en-IN" sz="1000" dirty="0">
                <a:latin typeface="Arial"/>
                <a:ea typeface="Calibri"/>
                <a:cs typeface="Times New Roman"/>
              </a:rPr>
              <a:t>Point out to students that they must complete the steps to set up the </a:t>
            </a:r>
            <a:r>
              <a:rPr lang="en-IN" sz="1000" dirty="0" err="1">
                <a:latin typeface="Arial"/>
                <a:ea typeface="Calibri"/>
                <a:cs typeface="Times New Roman"/>
              </a:rPr>
              <a:t>SchoolGradesDB</a:t>
            </a:r>
            <a:r>
              <a:rPr lang="en-IN" sz="1000" dirty="0">
                <a:latin typeface="Arial"/>
                <a:ea typeface="Calibri"/>
                <a:cs typeface="Times New Roman"/>
              </a:rPr>
              <a:t> database even if they still have the database running from the previous lab. This is to ensure that the data is reset and in a known state.</a:t>
            </a:r>
          </a:p>
        </p:txBody>
      </p:sp>
      <p:sp>
        <p:nvSpPr>
          <p:cNvPr id="4" name="Slide Number Placeholder 3"/>
          <p:cNvSpPr>
            <a:spLocks noGrp="1"/>
          </p:cNvSpPr>
          <p:nvPr>
            <p:ph type="sldNum" sz="quarter" idx="10"/>
          </p:nvPr>
        </p:nvSpPr>
        <p:spPr/>
        <p:txBody>
          <a:bodyPr/>
          <a:lstStyle/>
          <a:p>
            <a:fld id="{33CD6A93-B73B-49CE-BAE5-19D1C5851F99}" type="slidenum">
              <a:rPr lang="en-IN" smtClean="0"/>
              <a:t>18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endParaRPr lang="en-IN" sz="1000">
              <a:latin typeface="Arial"/>
            </a:endParaRPr>
          </a:p>
        </p:txBody>
      </p:sp>
    </p:spTree>
    <p:extLst>
      <p:ext uri="{BB962C8B-B14F-4D97-AF65-F5344CB8AC3E}">
        <p14:creationId xmlns:p14="http://schemas.microsoft.com/office/powerpoint/2010/main" val="126431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Segoe UI"/>
              </a:rPr>
              <a:t>Exercise 2: Integrating the Data Service into the Application</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integrate the WCF Data Service into the Grades Prototype application.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First, you will add a service reference in the </a:t>
            </a:r>
            <a:r>
              <a:rPr lang="en-IN" sz="1000" dirty="0" err="1">
                <a:latin typeface="Arial"/>
                <a:ea typeface="Calibri"/>
                <a:cs typeface="Segoe UI"/>
              </a:rPr>
              <a:t>GradesPrototype</a:t>
            </a:r>
            <a:r>
              <a:rPr lang="en-IN" sz="1000" dirty="0">
                <a:latin typeface="Arial"/>
                <a:ea typeface="Calibri"/>
                <a:cs typeface="Segoe UI"/>
              </a:rPr>
              <a:t> project that references the running WCF Data Service. You will then modify the code that accesses the local EDM to use the WCF Data Service instead. Next, you will modify the code that saves changes back to the database to do so through the data service. Finally, you will test the application to verify that it runs the same as if the data was being called locally.</a:t>
            </a:r>
            <a:endParaRPr lang="en-IN"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3: Retrieving Student Photographs Over the Web (If Time Permits)</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write code that displays student images by retrieving the image from across the</a:t>
            </a:r>
            <a:r>
              <a:rPr lang="en-IN" sz="1000" dirty="0">
                <a:latin typeface="Arial"/>
                <a:ea typeface="Calibri"/>
                <a:cs typeface="Times New Roman"/>
              </a:rPr>
              <a:t> </a:t>
            </a:r>
            <a:r>
              <a:rPr lang="en-IN" sz="1000" dirty="0">
                <a:solidFill>
                  <a:prstClr val="black"/>
                </a:solidFill>
                <a:latin typeface="Arial"/>
                <a:ea typeface="Calibri"/>
                <a:cs typeface="Segoe UI"/>
              </a:rPr>
              <a:t>web. You will modify the </a:t>
            </a:r>
            <a:r>
              <a:rPr lang="en-IN" sz="1000" b="1" dirty="0" err="1">
                <a:solidFill>
                  <a:prstClr val="black"/>
                </a:solidFill>
                <a:latin typeface="Arial"/>
                <a:ea typeface="Calibri"/>
                <a:cs typeface="Times New Roman"/>
              </a:rPr>
              <a:t>StudentsPage</a:t>
            </a:r>
            <a:r>
              <a:rPr lang="en-IN" sz="1000" dirty="0">
                <a:solidFill>
                  <a:prstClr val="black"/>
                </a:solidFill>
                <a:latin typeface="Arial"/>
                <a:ea typeface="Calibri"/>
                <a:cs typeface="Segoe UI"/>
              </a:rPr>
              <a:t> window (that displays the list of students in a class), the </a:t>
            </a:r>
            <a:r>
              <a:rPr lang="en-IN" sz="1000" b="1" dirty="0" err="1">
                <a:solidFill>
                  <a:prstClr val="black"/>
                </a:solidFill>
                <a:latin typeface="Arial"/>
                <a:ea typeface="Calibri"/>
                <a:cs typeface="Times New Roman"/>
              </a:rPr>
              <a:t>StudentProfile</a:t>
            </a:r>
            <a:r>
              <a:rPr lang="en-IN" sz="1000" dirty="0">
                <a:solidFill>
                  <a:prstClr val="black"/>
                </a:solidFill>
                <a:latin typeface="Arial"/>
                <a:ea typeface="Calibri"/>
                <a:cs typeface="Segoe UI"/>
              </a:rPr>
              <a:t> window (that displays the details for an individual student), and the </a:t>
            </a:r>
            <a:r>
              <a:rPr lang="en-IN" sz="1000" b="1" dirty="0" err="1">
                <a:solidFill>
                  <a:prstClr val="black"/>
                </a:solidFill>
                <a:latin typeface="Arial"/>
                <a:ea typeface="Calibri"/>
                <a:cs typeface="Times New Roman"/>
              </a:rPr>
              <a:t>AssignStudentDialog</a:t>
            </a:r>
            <a:r>
              <a:rPr lang="en-IN" sz="1000" dirty="0">
                <a:solidFill>
                  <a:prstClr val="black"/>
                </a:solidFill>
                <a:latin typeface="Arial"/>
                <a:ea typeface="Calibri"/>
                <a:cs typeface="Segoe UI"/>
              </a:rPr>
              <a:t> window (that displays a list of unassigned students) to include the student photographs. The data for each student contains an </a:t>
            </a:r>
            <a:r>
              <a:rPr lang="en-IN" sz="1000" b="1" dirty="0" err="1">
                <a:solidFill>
                  <a:prstClr val="black"/>
                </a:solidFill>
                <a:latin typeface="Arial"/>
                <a:ea typeface="Calibri"/>
                <a:cs typeface="Times New Roman"/>
              </a:rPr>
              <a:t>ImageName</a:t>
            </a:r>
            <a:r>
              <a:rPr lang="en-IN" sz="1000" dirty="0">
                <a:solidFill>
                  <a:prstClr val="black"/>
                </a:solidFill>
                <a:latin typeface="Arial"/>
                <a:ea typeface="Calibri"/>
                <a:cs typeface="Segoe UI"/>
              </a:rPr>
              <a:t> property that specifies the filename of the photograph for the student on the web server. These files are located in the </a:t>
            </a:r>
            <a:r>
              <a:rPr lang="en-IN" sz="1000" b="1" dirty="0">
                <a:solidFill>
                  <a:prstClr val="black"/>
                </a:solidFill>
                <a:latin typeface="Arial"/>
                <a:ea typeface="Calibri"/>
                <a:cs typeface="Times New Roman"/>
              </a:rPr>
              <a:t>Images\Portraits</a:t>
            </a:r>
            <a:r>
              <a:rPr lang="en-IN" sz="1000" dirty="0">
                <a:solidFill>
                  <a:prstClr val="black"/>
                </a:solidFill>
                <a:latin typeface="Arial"/>
                <a:ea typeface="Calibri"/>
                <a:cs typeface="Segoe UI"/>
              </a:rPr>
              <a:t> folder on the same web server that hosts the data service (in the </a:t>
            </a:r>
            <a:r>
              <a:rPr lang="en-IN" sz="1000" dirty="0" err="1">
                <a:solidFill>
                  <a:prstClr val="black"/>
                </a:solidFill>
                <a:latin typeface="Arial"/>
                <a:ea typeface="Calibri"/>
                <a:cs typeface="Segoe UI"/>
              </a:rPr>
              <a:t>Web.Grades</a:t>
            </a:r>
            <a:r>
              <a:rPr lang="en-IN" sz="1000" dirty="0">
                <a:solidFill>
                  <a:prstClr val="black"/>
                </a:solidFill>
                <a:latin typeface="Arial"/>
                <a:ea typeface="Calibri"/>
                <a:cs typeface="Segoe UI"/>
              </a:rPr>
              <a:t> project.) You will build a value converter class that generates the URL of an image from the </a:t>
            </a:r>
            <a:r>
              <a:rPr lang="en-IN" sz="1000" b="1" dirty="0" err="1">
                <a:solidFill>
                  <a:prstClr val="black"/>
                </a:solidFill>
                <a:latin typeface="Arial"/>
                <a:ea typeface="Calibri"/>
                <a:cs typeface="Times New Roman"/>
              </a:rPr>
              <a:t>ImageName</a:t>
            </a:r>
            <a:r>
              <a:rPr lang="en-IN" sz="1000" dirty="0">
                <a:solidFill>
                  <a:prstClr val="black"/>
                </a:solidFill>
                <a:latin typeface="Arial"/>
                <a:ea typeface="Calibri"/>
                <a:cs typeface="Segoe UI"/>
              </a:rPr>
              <a:t> property and then use an </a:t>
            </a:r>
            <a:r>
              <a:rPr lang="en-IN" sz="1000" b="1" dirty="0">
                <a:solidFill>
                  <a:prstClr val="black"/>
                </a:solidFill>
                <a:latin typeface="Arial"/>
                <a:ea typeface="Calibri"/>
                <a:cs typeface="Times New Roman"/>
              </a:rPr>
              <a:t>Image</a:t>
            </a:r>
            <a:r>
              <a:rPr lang="en-IN" sz="1000" dirty="0">
                <a:solidFill>
                  <a:prstClr val="black"/>
                </a:solidFill>
                <a:latin typeface="Arial"/>
                <a:ea typeface="Calibri"/>
                <a:cs typeface="Segoe UI"/>
              </a:rPr>
              <a:t> control to use the URL to fetch and render the image in each of the specified windows. Finally, you will run the application to verify that the images appear.</a:t>
            </a:r>
            <a:endParaRPr lang="en-IN" dirty="0"/>
          </a:p>
        </p:txBody>
      </p:sp>
      <p:sp>
        <p:nvSpPr>
          <p:cNvPr id="4" name="Slide Number Placeholder 3"/>
          <p:cNvSpPr>
            <a:spLocks noGrp="1"/>
          </p:cNvSpPr>
          <p:nvPr>
            <p:ph type="sldNum" sz="quarter" idx="10"/>
          </p:nvPr>
        </p:nvSpPr>
        <p:spPr/>
        <p:txBody>
          <a:bodyPr/>
          <a:lstStyle/>
          <a:p>
            <a:fld id="{33CD6A93-B73B-49CE-BAE5-19D1C5851F99}" type="slidenum">
              <a:rPr lang="en-IN" smtClean="0"/>
              <a:t>19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142909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This module shows two approaches to connecting to and manipulating data over the web:</a:t>
            </a:r>
            <a:endParaRPr lang="en-IN" sz="1000">
              <a:latin typeface="Arial"/>
              <a:ea typeface="Calibri"/>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Segoe UI"/>
              </a:rPr>
              <a:t>Working with web services and other remote data sources, such as File Transfer Protocol (FTP) sites, by using the low-level request and response classes. This should give students a feel for how the communication between applications and remote data sources consists of request and response messages.</a:t>
            </a:r>
            <a:endParaRPr lang="en-IN"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Segoe UI"/>
              </a:rPr>
              <a:t>Working with entities in an EDM that are exposed through a Windows® Communication Foundation (WCF) Data Service. Highlight the fact that the WCF Data Service Framework abstracts the low-level details of creating requests and reading responses. </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333293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33CD6A93-B73B-49CE-BAE5-19D1C5851F99}" type="slidenum">
              <a:rPr lang="en-IN" smtClean="0"/>
              <a:t>20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4095860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Which of the following correctly describes how to access data that is provided in an HTTP response?</a:t>
            </a:r>
          </a:p>
          <a:p>
            <a:pPr>
              <a:lnSpc>
                <a:spcPct val="115000"/>
              </a:lnSpc>
              <a:spcAft>
                <a:spcPts val="1000"/>
              </a:spcAft>
            </a:pPr>
            <a:r>
              <a:rPr lang="en-IN" sz="1000" dirty="0">
                <a:latin typeface="Arial"/>
                <a:ea typeface="Calibri"/>
                <a:cs typeface="Segoe UI"/>
              </a:rPr>
              <a:t>(   )Option 1: Invoke the </a:t>
            </a:r>
            <a:r>
              <a:rPr lang="en-IN" sz="1000" dirty="0" err="1">
                <a:latin typeface="Arial"/>
                <a:ea typeface="Calibri"/>
                <a:cs typeface="Segoe UI"/>
              </a:rPr>
              <a:t>GetResponseStream</a:t>
            </a:r>
            <a:r>
              <a:rPr lang="en-IN" sz="1000" dirty="0">
                <a:latin typeface="Arial"/>
                <a:ea typeface="Calibri"/>
                <a:cs typeface="Segoe UI"/>
              </a:rPr>
              <a:t> static method on the </a:t>
            </a:r>
            <a:r>
              <a:rPr lang="en-IN" sz="1000" dirty="0" err="1">
                <a:latin typeface="Arial"/>
                <a:ea typeface="Calibri"/>
                <a:cs typeface="Segoe UI"/>
              </a:rPr>
              <a:t>HttpWebResponse</a:t>
            </a:r>
            <a:r>
              <a:rPr lang="en-IN" sz="1000" dirty="0">
                <a:latin typeface="Arial"/>
                <a:ea typeface="Calibri"/>
                <a:cs typeface="Segoe UI"/>
              </a:rPr>
              <a:t> class.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2: Read the </a:t>
            </a:r>
            <a:r>
              <a:rPr lang="en-IN" sz="1000" dirty="0" err="1">
                <a:latin typeface="Arial"/>
                <a:ea typeface="Calibri"/>
                <a:cs typeface="Times New Roman"/>
              </a:rPr>
              <a:t>ContentLength</a:t>
            </a:r>
            <a:r>
              <a:rPr lang="en-IN" sz="1000" dirty="0">
                <a:latin typeface="Arial"/>
                <a:ea typeface="Calibri"/>
                <a:cs typeface="Times New Roman"/>
              </a:rPr>
              <a:t> instance property on the </a:t>
            </a:r>
            <a:r>
              <a:rPr lang="en-IN" sz="1000" dirty="0" err="1">
                <a:latin typeface="Arial"/>
                <a:ea typeface="Calibri"/>
                <a:cs typeface="Times New Roman"/>
              </a:rPr>
              <a:t>HttpWebResponse</a:t>
            </a:r>
            <a:r>
              <a:rPr lang="en-IN" sz="1000" dirty="0">
                <a:latin typeface="Arial"/>
                <a:ea typeface="Calibri"/>
                <a:cs typeface="Times New Roman"/>
              </a:rPr>
              <a:t> object.</a:t>
            </a:r>
          </a:p>
          <a:p>
            <a:pPr>
              <a:lnSpc>
                <a:spcPct val="115000"/>
              </a:lnSpc>
              <a:spcAft>
                <a:spcPts val="1000"/>
              </a:spcAft>
            </a:pPr>
            <a:r>
              <a:rPr lang="en-IN" sz="1000" dirty="0">
                <a:latin typeface="Arial"/>
                <a:ea typeface="Calibri"/>
                <a:cs typeface="Times New Roman"/>
              </a:rPr>
              <a:t>(   )Option 3: Invoke the </a:t>
            </a:r>
            <a:r>
              <a:rPr lang="en-IN" sz="1000" dirty="0" err="1">
                <a:latin typeface="Arial"/>
                <a:ea typeface="Calibri"/>
                <a:cs typeface="Times New Roman"/>
              </a:rPr>
              <a:t>GetRequestStream</a:t>
            </a:r>
            <a:r>
              <a:rPr lang="en-IN" sz="1000" dirty="0">
                <a:latin typeface="Arial"/>
                <a:ea typeface="Calibri"/>
                <a:cs typeface="Times New Roman"/>
              </a:rPr>
              <a:t> instance method on the </a:t>
            </a:r>
            <a:r>
              <a:rPr lang="en-IN" sz="1000" dirty="0" err="1">
                <a:latin typeface="Arial"/>
                <a:ea typeface="Calibri"/>
                <a:cs typeface="Times New Roman"/>
              </a:rPr>
              <a:t>HttpWebResponse</a:t>
            </a:r>
            <a:r>
              <a:rPr lang="en-IN" sz="1000" dirty="0">
                <a:latin typeface="Arial"/>
                <a:ea typeface="Calibri"/>
                <a:cs typeface="Times New Roman"/>
              </a:rPr>
              <a:t> object.</a:t>
            </a:r>
          </a:p>
          <a:p>
            <a:pPr>
              <a:lnSpc>
                <a:spcPct val="115000"/>
              </a:lnSpc>
              <a:spcAft>
                <a:spcPts val="1000"/>
              </a:spcAft>
            </a:pPr>
            <a:r>
              <a:rPr lang="en-IN" sz="1000" dirty="0">
                <a:latin typeface="Arial"/>
                <a:ea typeface="Calibri"/>
                <a:cs typeface="Times New Roman"/>
              </a:rPr>
              <a:t>(   )Option 4: Invoke the </a:t>
            </a:r>
            <a:r>
              <a:rPr lang="en-IN" sz="1000" dirty="0" err="1">
                <a:latin typeface="Arial"/>
                <a:ea typeface="Calibri"/>
                <a:cs typeface="Times New Roman"/>
              </a:rPr>
              <a:t>GetResponseStream</a:t>
            </a:r>
            <a:r>
              <a:rPr lang="en-IN" sz="1000" dirty="0">
                <a:latin typeface="Arial"/>
                <a:ea typeface="Calibri"/>
                <a:cs typeface="Times New Roman"/>
              </a:rPr>
              <a:t> instance method on the </a:t>
            </a:r>
            <a:r>
              <a:rPr lang="en-IN" sz="1000" dirty="0" err="1">
                <a:latin typeface="Arial"/>
                <a:ea typeface="Calibri"/>
                <a:cs typeface="Times New Roman"/>
              </a:rPr>
              <a:t>HttpWebResponse</a:t>
            </a:r>
            <a:r>
              <a:rPr lang="en-IN" sz="1000" dirty="0">
                <a:latin typeface="Arial"/>
                <a:ea typeface="Calibri"/>
                <a:cs typeface="Times New Roman"/>
              </a:rPr>
              <a:t> object.</a:t>
            </a:r>
          </a:p>
          <a:p>
            <a:pPr>
              <a:lnSpc>
                <a:spcPct val="115000"/>
              </a:lnSpc>
              <a:spcAft>
                <a:spcPts val="1000"/>
              </a:spcAft>
            </a:pPr>
            <a:r>
              <a:rPr lang="en-IN" sz="1000" dirty="0">
                <a:latin typeface="Arial"/>
                <a:ea typeface="Calibri"/>
                <a:cs typeface="Times New Roman"/>
              </a:rPr>
              <a:t>(   )Option 5: Invoke the </a:t>
            </a:r>
            <a:r>
              <a:rPr lang="en-IN" sz="1000" dirty="0" err="1">
                <a:latin typeface="Arial"/>
                <a:ea typeface="Calibri"/>
                <a:cs typeface="Times New Roman"/>
              </a:rPr>
              <a:t>GetResponseStream</a:t>
            </a:r>
            <a:r>
              <a:rPr lang="en-IN" sz="1000" dirty="0">
                <a:latin typeface="Arial"/>
                <a:ea typeface="Calibri"/>
                <a:cs typeface="Times New Roman"/>
              </a:rPr>
              <a:t> instance method on the </a:t>
            </a:r>
            <a:r>
              <a:rPr lang="en-IN" sz="1000" dirty="0" err="1">
                <a:latin typeface="Arial"/>
                <a:ea typeface="Calibri"/>
                <a:cs typeface="Times New Roman"/>
              </a:rPr>
              <a:t>HttpWebRequest</a:t>
            </a:r>
            <a:r>
              <a:rPr lang="en-IN" sz="1000" dirty="0">
                <a:latin typeface="Arial"/>
                <a:ea typeface="Calibri"/>
                <a:cs typeface="Times New Roman"/>
              </a:rPr>
              <a:t> object.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-4: Invoke the </a:t>
            </a:r>
            <a:r>
              <a:rPr lang="en-IN" sz="1000" dirty="0" err="1">
                <a:latin typeface="Arial"/>
                <a:ea typeface="Calibri"/>
                <a:cs typeface="Times New Roman"/>
              </a:rPr>
              <a:t>GetResponseStream</a:t>
            </a:r>
            <a:r>
              <a:rPr lang="en-IN" sz="1000" dirty="0">
                <a:latin typeface="Arial"/>
                <a:ea typeface="Calibri"/>
                <a:cs typeface="Times New Roman"/>
              </a:rPr>
              <a:t> instance method on the </a:t>
            </a:r>
            <a:r>
              <a:rPr lang="en-IN" sz="1000" dirty="0" err="1">
                <a:latin typeface="Arial"/>
                <a:ea typeface="Calibri"/>
                <a:cs typeface="Times New Roman"/>
              </a:rPr>
              <a:t>HttpWebResponse</a:t>
            </a:r>
            <a:r>
              <a:rPr lang="en-IN" sz="1000" dirty="0">
                <a:latin typeface="Arial"/>
                <a:ea typeface="Calibri"/>
                <a:cs typeface="Times New Roman"/>
              </a:rPr>
              <a:t> object.</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To access the data in the response, you need to invoke the </a:t>
            </a:r>
            <a:r>
              <a:rPr lang="en-US" sz="1000" b="1" dirty="0" err="1">
                <a:latin typeface="Arial" panose="020B0604020202020204" pitchFamily="34" charset="0"/>
                <a:cs typeface="Arial" panose="020B0604020202020204" pitchFamily="34" charset="0"/>
              </a:rPr>
              <a:t>GetResponseStream</a:t>
            </a:r>
            <a:r>
              <a:rPr lang="en-US" sz="1000" dirty="0">
                <a:latin typeface="Arial" panose="020B0604020202020204" pitchFamily="34" charset="0"/>
                <a:cs typeface="Arial" panose="020B0604020202020204" pitchFamily="34" charset="0"/>
              </a:rPr>
              <a:t> instance method on the </a:t>
            </a:r>
            <a:r>
              <a:rPr lang="en-US" sz="1000" b="1" dirty="0" err="1">
                <a:latin typeface="Arial" panose="020B0604020202020204" pitchFamily="34" charset="0"/>
                <a:cs typeface="Arial" panose="020B0604020202020204" pitchFamily="34" charset="0"/>
              </a:rPr>
              <a:t>HttpWebResponse</a:t>
            </a:r>
            <a:r>
              <a:rPr lang="en-US" sz="1000" dirty="0">
                <a:latin typeface="Arial" panose="020B0604020202020204" pitchFamily="34" charset="0"/>
                <a:cs typeface="Arial" panose="020B0604020202020204" pitchFamily="34" charset="0"/>
              </a:rPr>
              <a:t> object.</a:t>
            </a:r>
            <a:endParaRPr lang="en-IN"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21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endParaRPr lang="en-IN" sz="1000">
              <a:latin typeface="Arial"/>
            </a:endParaRPr>
          </a:p>
        </p:txBody>
      </p:sp>
    </p:spTree>
    <p:extLst>
      <p:ext uri="{BB962C8B-B14F-4D97-AF65-F5344CB8AC3E}">
        <p14:creationId xmlns:p14="http://schemas.microsoft.com/office/powerpoint/2010/main" val="1698984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endParaRPr lang="en-IN" sz="1000" dirty="0">
              <a:solidFill>
                <a:prstClr val="black"/>
              </a:solidFill>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When you create a WCF Data Service to provide remote access to an EDM, how do you specify which entity sets the data service should make available to client applications?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Do nothing. All entity sets in the EDM are automatically available to client applications.</a:t>
            </a:r>
          </a:p>
          <a:p>
            <a:pPr>
              <a:lnSpc>
                <a:spcPct val="115000"/>
              </a:lnSpc>
              <a:spcAft>
                <a:spcPts val="1000"/>
              </a:spcAft>
            </a:pPr>
            <a:r>
              <a:rPr lang="en-IN" sz="1000" dirty="0">
                <a:latin typeface="Arial"/>
                <a:ea typeface="Calibri"/>
                <a:cs typeface="Times New Roman"/>
              </a:rPr>
              <a:t>(   )Option 2: In the </a:t>
            </a:r>
            <a:r>
              <a:rPr lang="en-IN" sz="1000" dirty="0" err="1">
                <a:latin typeface="Arial"/>
                <a:ea typeface="Calibri"/>
                <a:cs typeface="Times New Roman"/>
              </a:rPr>
              <a:t>InitializeService</a:t>
            </a:r>
            <a:r>
              <a:rPr lang="en-IN" sz="1000" dirty="0">
                <a:latin typeface="Arial"/>
                <a:ea typeface="Calibri"/>
                <a:cs typeface="Times New Roman"/>
              </a:rPr>
              <a:t> method of the data service, use the </a:t>
            </a:r>
            <a:r>
              <a:rPr lang="en-IN" sz="1000" dirty="0" err="1">
                <a:latin typeface="Arial"/>
                <a:ea typeface="Calibri"/>
                <a:cs typeface="Times New Roman"/>
              </a:rPr>
              <a:t>SetEntityAccessRule</a:t>
            </a:r>
            <a:r>
              <a:rPr lang="en-IN" sz="1000" dirty="0">
                <a:latin typeface="Arial"/>
                <a:ea typeface="Calibri"/>
                <a:cs typeface="Times New Roman"/>
              </a:rPr>
              <a:t> method of the </a:t>
            </a:r>
            <a:r>
              <a:rPr lang="en-IN" sz="1000" dirty="0" err="1">
                <a:latin typeface="Arial"/>
                <a:ea typeface="Calibri"/>
                <a:cs typeface="Times New Roman"/>
              </a:rPr>
              <a:t>DataServiceConfiguration</a:t>
            </a:r>
            <a:r>
              <a:rPr lang="en-IN" sz="1000" dirty="0">
                <a:latin typeface="Arial"/>
                <a:ea typeface="Calibri"/>
                <a:cs typeface="Times New Roman"/>
              </a:rPr>
              <a:t> object to specify which entity sets should be made available to client applications.</a:t>
            </a:r>
          </a:p>
          <a:p>
            <a:pPr>
              <a:lnSpc>
                <a:spcPct val="115000"/>
              </a:lnSpc>
              <a:spcAft>
                <a:spcPts val="1000"/>
              </a:spcAft>
            </a:pPr>
            <a:r>
              <a:rPr lang="en-IN" sz="1000" dirty="0">
                <a:latin typeface="Arial"/>
                <a:ea typeface="Calibri"/>
                <a:cs typeface="Times New Roman"/>
              </a:rPr>
              <a:t>(   )Option 3: Create a certificate for each client that can connect to the service. Configure the service to only allow authenticated clients to connect and retrieve data.</a:t>
            </a:r>
          </a:p>
          <a:p>
            <a:pPr>
              <a:lnSpc>
                <a:spcPct val="115000"/>
              </a:lnSpc>
              <a:spcAft>
                <a:spcPts val="1000"/>
              </a:spcAft>
            </a:pPr>
            <a:r>
              <a:rPr lang="en-IN" sz="1000" dirty="0">
                <a:latin typeface="Arial"/>
                <a:ea typeface="Calibri"/>
                <a:cs typeface="Times New Roman"/>
              </a:rPr>
              <a:t>(   )Option 4: Define a data contract for each entity set.</a:t>
            </a:r>
          </a:p>
          <a:p>
            <a:pPr>
              <a:lnSpc>
                <a:spcPct val="115000"/>
              </a:lnSpc>
              <a:spcAft>
                <a:spcPts val="1000"/>
              </a:spcAft>
            </a:pPr>
            <a:r>
              <a:rPr lang="en-IN" sz="1000" dirty="0">
                <a:latin typeface="Arial"/>
                <a:ea typeface="Calibri"/>
                <a:cs typeface="Times New Roman"/>
              </a:rPr>
              <a:t>(   )Option 5: Configure the service to enable HTTP GET requests for each entity set.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-2: In the </a:t>
            </a:r>
            <a:r>
              <a:rPr lang="en-IN" sz="1000" dirty="0" err="1">
                <a:latin typeface="Arial"/>
                <a:ea typeface="Calibri"/>
                <a:cs typeface="Times New Roman"/>
              </a:rPr>
              <a:t>InitializeService</a:t>
            </a:r>
            <a:r>
              <a:rPr lang="en-IN" sz="1000" dirty="0">
                <a:latin typeface="Arial"/>
                <a:ea typeface="Calibri"/>
                <a:cs typeface="Times New Roman"/>
              </a:rPr>
              <a:t> method of the data service, use the </a:t>
            </a:r>
            <a:r>
              <a:rPr lang="en-IN" sz="1000" dirty="0" err="1">
                <a:latin typeface="Arial"/>
                <a:ea typeface="Calibri"/>
                <a:cs typeface="Times New Roman"/>
              </a:rPr>
              <a:t>SetEntityAccessRule</a:t>
            </a:r>
            <a:r>
              <a:rPr lang="en-IN" sz="1000" dirty="0">
                <a:latin typeface="Arial"/>
                <a:ea typeface="Calibri"/>
                <a:cs typeface="Times New Roman"/>
              </a:rPr>
              <a:t> method of </a:t>
            </a:r>
            <a:r>
              <a:rPr lang="en-IN" sz="1000" dirty="0">
                <a:solidFill>
                  <a:prstClr val="black"/>
                </a:solidFill>
                <a:latin typeface="Arial"/>
                <a:ea typeface="Calibri"/>
                <a:cs typeface="Times New Roman"/>
              </a:rPr>
              <a:t>the </a:t>
            </a:r>
            <a:r>
              <a:rPr lang="en-IN" sz="1000" dirty="0" err="1">
                <a:solidFill>
                  <a:prstClr val="black"/>
                </a:solidFill>
                <a:latin typeface="Arial"/>
                <a:ea typeface="Calibri"/>
                <a:cs typeface="Times New Roman"/>
              </a:rPr>
              <a:t>DataServiceConfiguration</a:t>
            </a:r>
            <a:r>
              <a:rPr lang="en-IN" sz="1000" dirty="0">
                <a:solidFill>
                  <a:prstClr val="black"/>
                </a:solidFill>
                <a:latin typeface="Arial"/>
                <a:ea typeface="Calibri"/>
                <a:cs typeface="Times New Roman"/>
              </a:rPr>
              <a:t> object to specify which entity sets should be made available to client applications.</a:t>
            </a:r>
          </a:p>
          <a:p>
            <a:pPr>
              <a:lnSpc>
                <a:spcPct val="115000"/>
              </a:lnSpc>
              <a:spcAft>
                <a:spcPts val="1000"/>
              </a:spcAft>
            </a:pPr>
            <a:r>
              <a:rPr lang="en-IN" sz="1000" b="1" dirty="0">
                <a:solidFill>
                  <a:prstClr val="black"/>
                </a:solidFill>
                <a:latin typeface="Arial"/>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You use the </a:t>
            </a:r>
            <a:r>
              <a:rPr lang="en-US" sz="1000" b="1" dirty="0" err="1">
                <a:latin typeface="Arial" panose="020B0604020202020204" pitchFamily="34" charset="0"/>
                <a:cs typeface="Arial" panose="020B0604020202020204" pitchFamily="34" charset="0"/>
              </a:rPr>
              <a:t>SetEntityAccessRule</a:t>
            </a:r>
            <a:r>
              <a:rPr lang="en-US" sz="1000" dirty="0">
                <a:latin typeface="Arial" panose="020B0604020202020204" pitchFamily="34" charset="0"/>
                <a:cs typeface="Arial" panose="020B0604020202020204" pitchFamily="34" charset="0"/>
              </a:rPr>
              <a:t> method for each entity set that should be made available. You should also specify the access rights to grant. For example, you can specify </a:t>
            </a:r>
            <a:r>
              <a:rPr lang="en-US" sz="1000" b="1" dirty="0" err="1">
                <a:latin typeface="Arial" panose="020B0604020202020204" pitchFamily="34" charset="0"/>
                <a:cs typeface="Arial" panose="020B0604020202020204" pitchFamily="34" charset="0"/>
              </a:rPr>
              <a:t>EntitySetRights.AllRead</a:t>
            </a:r>
            <a:r>
              <a:rPr lang="en-US" sz="1000" dirty="0">
                <a:latin typeface="Arial" panose="020B0604020202020204" pitchFamily="34" charset="0"/>
                <a:cs typeface="Arial" panose="020B0604020202020204" pitchFamily="34" charset="0"/>
              </a:rPr>
              <a:t> to grant read-only access to an entity set, and you can specify </a:t>
            </a:r>
            <a:r>
              <a:rPr lang="en-US" sz="1000" b="1" dirty="0" err="1">
                <a:latin typeface="Arial" panose="020B0604020202020204" pitchFamily="34" charset="0"/>
                <a:cs typeface="Arial" panose="020B0604020202020204" pitchFamily="34" charset="0"/>
              </a:rPr>
              <a:t>EntitySetRights.WriteAppend</a:t>
            </a:r>
            <a:r>
              <a:rPr lang="en-US" sz="1000" dirty="0">
                <a:latin typeface="Arial" panose="020B0604020202020204" pitchFamily="34" charset="0"/>
                <a:cs typeface="Arial" panose="020B0604020202020204" pitchFamily="34" charset="0"/>
              </a:rPr>
              <a:t> to enable a client application to add new entities to an entity set (but not modify or delete entities). You can also combine rules together if, for example, you need to provide read access and append access to an entity set.</a:t>
            </a:r>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22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352028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Explain that this lesson shows how the Microsoft</a:t>
            </a:r>
            <a:r>
              <a:rPr lang="en-IN" sz="1000" dirty="0">
                <a:effectLst/>
                <a:latin typeface="Arial"/>
                <a:ea typeface="Calibri"/>
                <a:cs typeface="Times New Roman"/>
              </a:rPr>
              <a:t>®</a:t>
            </a:r>
            <a:r>
              <a:rPr lang="en-IN" sz="1000" dirty="0">
                <a:latin typeface="Arial"/>
                <a:ea typeface="Calibri"/>
                <a:cs typeface="Segoe UI"/>
              </a:rPr>
              <a:t> .NET Framework uses the request and response pattern to access resources over the web. </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This lesson concentrates on the client-side—requesting data and handling the response. It does not show how to build a web service.</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There is one demonstration at the end of this lesson that shows how to use the </a:t>
            </a:r>
            <a:r>
              <a:rPr lang="en-IN" sz="1000" b="1" dirty="0" err="1">
                <a:latin typeface="Arial"/>
                <a:ea typeface="Calibri"/>
                <a:cs typeface="Times New Roman"/>
              </a:rPr>
              <a:t>HttpWebRequest</a:t>
            </a:r>
            <a:r>
              <a:rPr lang="en-IN" sz="1000" dirty="0">
                <a:latin typeface="Arial"/>
                <a:ea typeface="Calibri"/>
                <a:cs typeface="Segoe UI"/>
              </a:rPr>
              <a:t> and </a:t>
            </a:r>
            <a:r>
              <a:rPr lang="en-IN" sz="1000" b="1" dirty="0" err="1">
                <a:latin typeface="Arial"/>
                <a:ea typeface="Calibri"/>
                <a:cs typeface="Times New Roman"/>
              </a:rPr>
              <a:t>HttpWebResponse</a:t>
            </a:r>
            <a:r>
              <a:rPr lang="en-IN" sz="1000" dirty="0">
                <a:latin typeface="Arial"/>
                <a:ea typeface="Calibri"/>
                <a:cs typeface="Segoe UI"/>
              </a:rPr>
              <a:t> classes.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0730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Briefly explain the request and response pattern—you request something from a remote data source and then it sends a response.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Explain that the .NET Framework provides several request and response classes (HTTP, FTP, file) that you can use to connect to a variety of data sources.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49756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Explain to students that web services can expose strongly typed composite objects. </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Briefly explain the code example on the slide, and point out that you use the </a:t>
            </a:r>
            <a:r>
              <a:rPr lang="en-IN" sz="1000" b="1">
                <a:latin typeface="Arial"/>
                <a:ea typeface="Calibri"/>
                <a:cs typeface="Times New Roman"/>
              </a:rPr>
              <a:t>DataContract</a:t>
            </a:r>
            <a:r>
              <a:rPr lang="en-IN" sz="1000">
                <a:latin typeface="Arial"/>
                <a:ea typeface="Calibri"/>
                <a:cs typeface="Segoe UI"/>
              </a:rPr>
              <a:t> attribute to decorate the type and the </a:t>
            </a:r>
            <a:r>
              <a:rPr lang="en-IN" sz="1000" b="1">
                <a:latin typeface="Arial"/>
                <a:ea typeface="Calibri"/>
                <a:cs typeface="Times New Roman"/>
              </a:rPr>
              <a:t>DataMember</a:t>
            </a:r>
            <a:r>
              <a:rPr lang="en-IN" sz="1000">
                <a:latin typeface="Arial"/>
                <a:ea typeface="Calibri"/>
                <a:cs typeface="Segoe UI"/>
              </a:rPr>
              <a:t> attribute to decorate the type members.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4089825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the process of creating a request and response object. Walk the students through the code example on the slide.</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Point out that regardless of the request and response classes that you use, the same pattern applies.</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Point out that that when you implement logic that calls a remote service, you should have code in place to handle any exceptions that could arise. Emphasize that when consuming services, you can never be sure that the service is online and ready to respond to your request.</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343779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Explain to students that remote data sources are often secured to protect data and help to prevent unauthorized users from using the remote data source.</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Segoe UI"/>
              </a:rPr>
              <a:t>Explain the three approaches on the slide:</a:t>
            </a:r>
            <a:endParaRPr lang="en-IN" sz="1000">
              <a:latin typeface="Arial"/>
              <a:ea typeface="Calibri"/>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Segoe UI"/>
              </a:rPr>
              <a:t>Pass custom credentials.</a:t>
            </a:r>
            <a:endParaRPr lang="en-IN"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Segoe UI"/>
              </a:rPr>
              <a:t>Pass the credentials that the user logged on with. </a:t>
            </a:r>
            <a:endParaRPr lang="en-IN"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Segoe UI"/>
              </a:rPr>
              <a:t>Pass an X509 certificate.</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89254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Point out the </a:t>
            </a:r>
            <a:r>
              <a:rPr lang="en-IN" sz="1000" b="1">
                <a:latin typeface="Arial"/>
                <a:ea typeface="Calibri"/>
                <a:cs typeface="Times New Roman"/>
              </a:rPr>
              <a:t>GetRequestStream</a:t>
            </a:r>
            <a:r>
              <a:rPr lang="en-IN" sz="1000">
                <a:latin typeface="Arial"/>
                <a:ea typeface="Calibri"/>
                <a:cs typeface="Segoe UI"/>
              </a:rPr>
              <a:t> and </a:t>
            </a:r>
            <a:r>
              <a:rPr lang="en-IN" sz="1000" b="1">
                <a:latin typeface="Arial"/>
                <a:ea typeface="Calibri"/>
                <a:cs typeface="Times New Roman"/>
              </a:rPr>
              <a:t>GetResponseStream</a:t>
            </a:r>
            <a:r>
              <a:rPr lang="en-IN" sz="1000">
                <a:latin typeface="Arial"/>
                <a:ea typeface="Calibri"/>
                <a:cs typeface="Segoe UI"/>
              </a:rPr>
              <a:t> methods that you can use to send and receive data.</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Walk students through the example on the slide that shows how to send a JavaScript Object Notation (JSON) string to a web service.</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CD6A93-B73B-49CE-BAE5-19D1C5851F99}" type="slidenum">
              <a:rPr lang="en-IN" smtClean="0"/>
              <a:t>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8: Accessing Remote Data</a:t>
            </a:r>
          </a:p>
        </p:txBody>
      </p:sp>
    </p:spTree>
    <p:extLst>
      <p:ext uri="{BB962C8B-B14F-4D97-AF65-F5344CB8AC3E}">
        <p14:creationId xmlns:p14="http://schemas.microsoft.com/office/powerpoint/2010/main" val="253433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33CD6A93-B73B-49CE-BAE5-19D1C5851F99}" type="slidenum">
              <a:rPr lang="en-IN" smtClean="0"/>
              <a:t>9</a:t>
            </a:fld>
            <a:endParaRPr lang="en-IN"/>
          </a:p>
        </p:txBody>
      </p:sp>
      <p:sp>
        <p:nvSpPr>
          <p:cNvPr id="5" name="Notes Placeholder 2"/>
          <p:cNvSpPr>
            <a:spLocks noGrp="1"/>
          </p:cNvSpPr>
          <p:nvPr>
            <p:ph type="body" idx="3"/>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ct val="115000"/>
              </a:lnSpc>
              <a:spcAft>
                <a:spcPts val="1000"/>
              </a:spcAft>
            </a:pPr>
            <a:r>
              <a:rPr lang="en-US" sz="1000" dirty="0">
                <a:latin typeface="Arial" panose="020B0604020202020204" pitchFamily="34" charset="0"/>
                <a:cs typeface="Arial" panose="020B0604020202020204" pitchFamily="34" charset="0"/>
              </a:rPr>
              <a:t>You will find the steps in the </a:t>
            </a:r>
            <a:r>
              <a:rPr lang="en-US" sz="1000" b="1" dirty="0">
                <a:latin typeface="Arial" panose="020B0604020202020204" pitchFamily="34" charset="0"/>
                <a:cs typeface="Arial" panose="020B0604020202020204" pitchFamily="34" charset="0"/>
              </a:rPr>
              <a:t>Demonstration: </a:t>
            </a:r>
            <a:r>
              <a:rPr lang="en-GB" sz="1000" b="1" dirty="0">
                <a:latin typeface="Arial" panose="020B0604020202020204" pitchFamily="34" charset="0"/>
                <a:cs typeface="Arial" panose="020B0604020202020204" pitchFamily="34" charset="0"/>
              </a:rPr>
              <a:t>Consuming a Web Service</a:t>
            </a:r>
            <a:r>
              <a:rPr lang="en-US" sz="1000" dirty="0">
                <a:latin typeface="Arial" panose="020B0604020202020204" pitchFamily="34" charset="0"/>
                <a:cs typeface="Arial" panose="020B0604020202020204" pitchFamily="34" charset="0"/>
              </a:rPr>
              <a:t>“ section on the following page: </a:t>
            </a:r>
            <a:r>
              <a:rPr lang="en-US" sz="1000" u="sng" dirty="0">
                <a:latin typeface="Arial" panose="020B0604020202020204" pitchFamily="34" charset="0"/>
                <a:cs typeface="Arial" panose="020B0604020202020204" pitchFamily="34" charset="0"/>
                <a:hlinkClick r:id="rId3"/>
              </a:rPr>
              <a:t>https://github.com/MicrosoftLearning/20483-Programming-in-C-Sharp/blob/master/Instructions/20483C_MOD08_DEMO.md</a:t>
            </a:r>
            <a:r>
              <a:rPr lang="en-IN" sz="1000" dirty="0">
                <a:latin typeface="Arial"/>
                <a:ea typeface="Calibri"/>
                <a:cs typeface="Segoe UI"/>
              </a:rPr>
              <a:t>.</a:t>
            </a:r>
            <a:endParaRPr lang="en-IN" sz="1000" dirty="0">
              <a:latin typeface="Arial"/>
              <a:ea typeface="Calibri"/>
              <a:cs typeface="Times New Roman"/>
            </a:endParaRPr>
          </a:p>
        </p:txBody>
      </p:sp>
    </p:spTree>
    <p:extLst>
      <p:ext uri="{BB962C8B-B14F-4D97-AF65-F5344CB8AC3E}">
        <p14:creationId xmlns:p14="http://schemas.microsoft.com/office/powerpoint/2010/main" val="287464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0333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8</a:t>
            </a:r>
          </a:p>
        </p:txBody>
      </p:sp>
      <p:sp>
        <p:nvSpPr>
          <p:cNvPr id="3" name="Subtitle 2"/>
          <p:cNvSpPr>
            <a:spLocks noGrp="1"/>
          </p:cNvSpPr>
          <p:nvPr>
            <p:ph type="subTitle" sz="quarter" idx="1"/>
          </p:nvPr>
        </p:nvSpPr>
        <p:spPr/>
        <p:txBody>
          <a:bodyPr/>
          <a:lstStyle/>
          <a:p>
            <a:r>
              <a:rPr lang="en-IN"/>
              <a:t>Accessing Remote Data
</a:t>
            </a:r>
          </a:p>
        </p:txBody>
      </p:sp>
    </p:spTree>
    <p:extLst>
      <p:ext uri="{BB962C8B-B14F-4D97-AF65-F5344CB8AC3E}">
        <p14:creationId xmlns:p14="http://schemas.microsoft.com/office/powerpoint/2010/main" val="220517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Accessing Data by Using OData Connected Services</a:t>
            </a:r>
            <a:endParaRPr lang="en-IN"/>
          </a:p>
        </p:txBody>
      </p:sp>
      <p:sp>
        <p:nvSpPr>
          <p:cNvPr id="3" name="Text Placeholder 2"/>
          <p:cNvSpPr>
            <a:spLocks noGrp="1"/>
          </p:cNvSpPr>
          <p:nvPr>
            <p:ph type="body" idx="1"/>
          </p:nvPr>
        </p:nvSpPr>
        <p:spPr/>
        <p:txBody>
          <a:bodyPr/>
          <a:lstStyle/>
          <a:p>
            <a:r>
              <a:rPr lang="en-IN" dirty="0"/>
              <a:t>What Is WCF Data Services?
Defining a WCF Data Service
Exposing a Data Model by Using WCF Data Services
Exposing Web Methods by Using WCF Data Services
Referencing a WCF Data Source
Retrieving and Updating Data in a WCF Data Service
Demonstration: Retrieving and Modifying Grade Data Remotely</a:t>
            </a:r>
          </a:p>
        </p:txBody>
      </p:sp>
    </p:spTree>
    <p:extLst>
      <p:ext uri="{BB962C8B-B14F-4D97-AF65-F5344CB8AC3E}">
        <p14:creationId xmlns:p14="http://schemas.microsoft.com/office/powerpoint/2010/main" val="317676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WCF Data Services?</a:t>
            </a:r>
            <a:endParaRPr lang="en-IN"/>
          </a:p>
        </p:txBody>
      </p:sp>
      <p:sp>
        <p:nvSpPr>
          <p:cNvPr id="4" name="Content Placeholder 2"/>
          <p:cNvSpPr>
            <a:spLocks noGrp="1"/>
          </p:cNvSpPr>
          <p:nvPr/>
        </p:nvSpPr>
        <p:spPr bwMode="auto">
          <a:xfrm>
            <a:off x="458788" y="1066800"/>
            <a:ext cx="8119156" cy="3124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WCF Data Services:</a:t>
            </a:r>
          </a:p>
          <a:p>
            <a:r>
              <a:rPr lang="en-US" dirty="0"/>
              <a:t>Enables you to create highly flexible data services</a:t>
            </a:r>
          </a:p>
          <a:p>
            <a:r>
              <a:rPr lang="en-US" dirty="0"/>
              <a:t>Uses the REST model for data access</a:t>
            </a:r>
          </a:p>
          <a:p>
            <a:pPr lvl="1"/>
            <a:endParaRPr lang="en-US" dirty="0"/>
          </a:p>
          <a:p>
            <a:pPr lvl="1"/>
            <a:endParaRPr lang="en-US" dirty="0"/>
          </a:p>
          <a:p>
            <a:pPr lvl="1"/>
            <a:endParaRPr lang="en-US" dirty="0"/>
          </a:p>
          <a:p>
            <a:r>
              <a:rPr lang="en-US" dirty="0"/>
              <a:t>Enables you to query and modify data by using URIs with standard HTTP verbs: GET, PUT, POST, and DELETE</a:t>
            </a:r>
          </a:p>
        </p:txBody>
      </p:sp>
      <p:sp>
        <p:nvSpPr>
          <p:cNvPr id="5" name="TextBox 13"/>
          <p:cNvSpPr txBox="1"/>
          <p:nvPr/>
        </p:nvSpPr>
        <p:spPr>
          <a:xfrm>
            <a:off x="533400" y="2590800"/>
            <a:ext cx="7924800"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http://FourthCoffee.com/SalesService.svc/SalesPersons</a:t>
            </a:r>
          </a:p>
          <a:p>
            <a:r>
              <a:rPr lang="en-US" b="0" dirty="0">
                <a:latin typeface="Lucida Sans Unicode" pitchFamily="34" charset="0"/>
                <a:cs typeface="Lucida Sans Unicode" pitchFamily="34" charset="0"/>
              </a:rPr>
              <a:t>http://FourthCoffee.com/SalesService.svc/SalesPersons/99</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http://FourthCoffee.com/SalesService.svc/SalesPersons?top=10</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2052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 WCF Data Service</a:t>
            </a:r>
            <a:endParaRPr lang="en-IN"/>
          </a:p>
        </p:txBody>
      </p:sp>
      <p:sp>
        <p:nvSpPr>
          <p:cNvPr id="4" name="Rounded Rectangle 3"/>
          <p:cNvSpPr/>
          <p:nvPr/>
        </p:nvSpPr>
        <p:spPr bwMode="auto">
          <a:xfrm>
            <a:off x="990600" y="4879504"/>
            <a:ext cx="7010400" cy="1447800"/>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764704"/>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WCF Data Services is based </a:t>
            </a:r>
            <a:r>
              <a:rPr lang="en-GB" dirty="0"/>
              <a:t>on the </a:t>
            </a:r>
            <a:r>
              <a:rPr lang="en-GB" b="1" dirty="0" err="1"/>
              <a:t>System.Data.Services.DataService</a:t>
            </a:r>
            <a:r>
              <a:rPr lang="en-GB" dirty="0"/>
              <a:t> generic class</a:t>
            </a:r>
          </a:p>
          <a:p>
            <a:endParaRPr lang="en-GB" dirty="0"/>
          </a:p>
          <a:p>
            <a:endParaRPr lang="en-GB" dirty="0"/>
          </a:p>
          <a:p>
            <a:endParaRPr lang="en-GB" dirty="0"/>
          </a:p>
          <a:p>
            <a:r>
              <a:rPr lang="en-GB" dirty="0"/>
              <a:t>URIs are mapped to entity sets by a data service:</a:t>
            </a:r>
          </a:p>
          <a:p>
            <a:pPr marL="0" indent="0">
              <a:buNone/>
            </a:pPr>
            <a:endParaRPr lang="en-GB" dirty="0"/>
          </a:p>
          <a:p>
            <a:pPr marL="0" indent="0">
              <a:buNone/>
            </a:pPr>
            <a:endParaRPr lang="en-GB" dirty="0"/>
          </a:p>
          <a:p>
            <a:pPr marL="0" indent="0">
              <a:buNone/>
            </a:pPr>
            <a:endParaRPr lang="en-US" dirty="0"/>
          </a:p>
        </p:txBody>
      </p:sp>
      <p:sp>
        <p:nvSpPr>
          <p:cNvPr id="6" name="TextBox 4"/>
          <p:cNvSpPr txBox="1"/>
          <p:nvPr/>
        </p:nvSpPr>
        <p:spPr>
          <a:xfrm>
            <a:off x="533400" y="1850375"/>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a:t>
            </a:r>
            <a:r>
              <a:rPr lang="en-US" b="0" dirty="0" err="1">
                <a:latin typeface="Lucida Sans Unicode" pitchFamily="34" charset="0"/>
                <a:cs typeface="Lucida Sans Unicode" pitchFamily="34" charset="0"/>
              </a:rPr>
              <a:t>FourthCoffeeDataService</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DataService</a:t>
            </a:r>
            <a:r>
              <a:rPr lang="en-US" b="0" dirty="0">
                <a:latin typeface="Lucida Sans Unicode" pitchFamily="34" charset="0"/>
                <a:cs typeface="Lucida Sans Unicode" pitchFamily="34" charset="0"/>
              </a:rPr>
              <a:t>&lt;</a:t>
            </a:r>
            <a:r>
              <a:rPr lang="en-US" b="0" dirty="0" err="1">
                <a:latin typeface="Lucida Sans Unicode" pitchFamily="34" charset="0"/>
                <a:cs typeface="Lucida Sans Unicode" pitchFamily="34" charset="0"/>
              </a:rPr>
              <a:t>FourthCoffee</a:t>
            </a:r>
            <a:r>
              <a:rPr lang="en-US" b="0" dirty="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7" name="TextBox 7"/>
          <p:cNvSpPr txBox="1"/>
          <p:nvPr/>
        </p:nvSpPr>
        <p:spPr>
          <a:xfrm>
            <a:off x="609600" y="3812704"/>
            <a:ext cx="7924800"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http://FourthCoffee.com/SalesService.svc/SalesPersons</a:t>
            </a:r>
            <a:endParaRPr lang="en-GB" b="0" dirty="0">
              <a:latin typeface="Lucida Sans Unicode" pitchFamily="34" charset="0"/>
              <a:cs typeface="Lucida Sans Unicode" pitchFamily="34" charset="0"/>
            </a:endParaRPr>
          </a:p>
        </p:txBody>
      </p:sp>
      <p:sp>
        <p:nvSpPr>
          <p:cNvPr id="8" name="Rounded Rectangle 7"/>
          <p:cNvSpPr/>
          <p:nvPr/>
        </p:nvSpPr>
        <p:spPr bwMode="auto">
          <a:xfrm>
            <a:off x="1295400" y="5184304"/>
            <a:ext cx="1295400" cy="914400"/>
          </a:xfrm>
          <a:prstGeom prst="roundRect">
            <a:avLst/>
          </a:prstGeom>
          <a:solidFill>
            <a:srgbClr val="E4CD9A"/>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a:t>
            </a:r>
            <a:r>
              <a:rPr kumimoji="0" lang="en-GB" sz="1600" b="0" i="0" u="none" strike="noStrike" cap="none" normalizeH="0" dirty="0">
                <a:ln>
                  <a:noFill/>
                </a:ln>
                <a:solidFill>
                  <a:schemeClr val="tx1"/>
                </a:solidFill>
                <a:effectLst/>
                <a:latin typeface="Segoe UI" panose="020B0502040204020203" pitchFamily="34" charset="0"/>
                <a:cs typeface="Segoe UI" panose="020B0502040204020203" pitchFamily="34" charset="0"/>
              </a:rPr>
              <a:t> 1</a:t>
            </a:r>
            <a:endPar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9" name="Rounded Rectangle 8"/>
          <p:cNvSpPr/>
          <p:nvPr/>
        </p:nvSpPr>
        <p:spPr bwMode="auto">
          <a:xfrm>
            <a:off x="2968171" y="5184304"/>
            <a:ext cx="1295400" cy="9144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 2</a:t>
            </a:r>
          </a:p>
        </p:txBody>
      </p:sp>
      <p:sp>
        <p:nvSpPr>
          <p:cNvPr id="10" name="Rounded Rectangle 9"/>
          <p:cNvSpPr/>
          <p:nvPr/>
        </p:nvSpPr>
        <p:spPr bwMode="auto">
          <a:xfrm>
            <a:off x="4640942" y="5184304"/>
            <a:ext cx="1295400" cy="914400"/>
          </a:xfrm>
          <a:prstGeom prst="roundRect">
            <a:avLst/>
          </a:prstGeom>
          <a:solidFill>
            <a:schemeClr val="bg2">
              <a:lumMod val="40000"/>
              <a:lumOff val="6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a:t>
            </a:r>
            <a:r>
              <a:rPr kumimoji="0" lang="en-GB" sz="1600" b="0" i="0" u="none" strike="noStrike" cap="none" normalizeH="0" dirty="0">
                <a:ln>
                  <a:noFill/>
                </a:ln>
                <a:solidFill>
                  <a:schemeClr val="tx1"/>
                </a:solidFill>
                <a:effectLst/>
                <a:latin typeface="Segoe UI" panose="020B0502040204020203" pitchFamily="34" charset="0"/>
                <a:cs typeface="Segoe UI" panose="020B0502040204020203" pitchFamily="34" charset="0"/>
              </a:rPr>
              <a:t> 3</a:t>
            </a:r>
            <a:endPar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Rounded Rectangle 10"/>
          <p:cNvSpPr/>
          <p:nvPr/>
        </p:nvSpPr>
        <p:spPr bwMode="auto">
          <a:xfrm>
            <a:off x="6313714" y="5184304"/>
            <a:ext cx="1295400" cy="914400"/>
          </a:xfrm>
          <a:prstGeom prst="roundRect">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 4</a:t>
            </a:r>
          </a:p>
        </p:txBody>
      </p:sp>
      <p:cxnSp>
        <p:nvCxnSpPr>
          <p:cNvPr id="12" name="Straight Arrow Connector 11"/>
          <p:cNvCxnSpPr/>
          <p:nvPr/>
        </p:nvCxnSpPr>
        <p:spPr bwMode="auto">
          <a:xfrm>
            <a:off x="3886200" y="4182036"/>
            <a:ext cx="0" cy="69746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a:outerShdw dist="35921" dir="2700000" algn="ctr" rotWithShape="0">
              <a:srgbClr val="AFAFAF"/>
            </a:outerShdw>
          </a:effectLst>
        </p:spPr>
      </p:cxnSp>
    </p:spTree>
    <p:extLst>
      <p:ext uri="{BB962C8B-B14F-4D97-AF65-F5344CB8AC3E}">
        <p14:creationId xmlns:p14="http://schemas.microsoft.com/office/powerpoint/2010/main" val="47985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10e4b8c-1c14-445f-81bb-78a3be79c11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Exposing a Data Model by Using WCF Data Services</a:t>
            </a:r>
            <a:endParaRPr lang="en-IN" dirty="0"/>
          </a:p>
        </p:txBody>
      </p:sp>
      <p:sp>
        <p:nvSpPr>
          <p:cNvPr id="4" name="Content Placeholder 2"/>
          <p:cNvSpPr>
            <a:spLocks noGrp="1"/>
          </p:cNvSpPr>
          <p:nvPr/>
        </p:nvSpPr>
        <p:spPr bwMode="auto">
          <a:xfrm>
            <a:off x="458788" y="1066800"/>
            <a:ext cx="8119156" cy="518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Configure the access rules on the WCF Data Service</a:t>
            </a:r>
          </a:p>
          <a:p>
            <a:pPr marL="0" indent="0">
              <a:buNone/>
            </a:pPr>
            <a:r>
              <a:rPr lang="en-GB" dirty="0"/>
              <a:t>by using the </a:t>
            </a:r>
            <a:r>
              <a:rPr lang="en-GB" b="1" dirty="0" err="1"/>
              <a:t>SetEntitySetAccessRule</a:t>
            </a:r>
            <a:r>
              <a:rPr lang="en-GB" dirty="0"/>
              <a:t> method</a:t>
            </a:r>
          </a:p>
          <a:p>
            <a:pPr marL="0" indent="0">
              <a:buNone/>
            </a:pPr>
            <a:endParaRPr lang="en-GB" dirty="0"/>
          </a:p>
          <a:p>
            <a:pPr marL="0" indent="0">
              <a:buNone/>
            </a:pPr>
            <a:endParaRPr lang="en-GB" dirty="0"/>
          </a:p>
          <a:p>
            <a:pPr marL="0" indent="0">
              <a:buNone/>
            </a:pPr>
            <a:endParaRPr lang="en-US" dirty="0"/>
          </a:p>
        </p:txBody>
      </p:sp>
      <p:sp>
        <p:nvSpPr>
          <p:cNvPr id="5" name="TextBox 4"/>
          <p:cNvSpPr txBox="1"/>
          <p:nvPr/>
        </p:nvSpPr>
        <p:spPr>
          <a:xfrm>
            <a:off x="609600" y="2631835"/>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a:t>
            </a:r>
            <a:r>
              <a:rPr lang="en-US" b="0" dirty="0" err="1">
                <a:latin typeface="Lucida Sans Unicode" pitchFamily="34" charset="0"/>
                <a:cs typeface="Lucida Sans Unicode" pitchFamily="34" charset="0"/>
              </a:rPr>
              <a:t>FourthCoffeeDataService</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DataService</a:t>
            </a:r>
            <a:r>
              <a:rPr lang="en-US" b="0" dirty="0">
                <a:latin typeface="Lucida Sans Unicode" pitchFamily="34" charset="0"/>
                <a:cs typeface="Lucida Sans Unicode" pitchFamily="34" charset="0"/>
              </a:rPr>
              <a:t>&lt;</a:t>
            </a:r>
            <a:r>
              <a:rPr lang="en-US" b="0" dirty="0" err="1">
                <a:latin typeface="Lucida Sans Unicode" pitchFamily="34" charset="0"/>
                <a:cs typeface="Lucida Sans Unicode" pitchFamily="34" charset="0"/>
              </a:rPr>
              <a:t>FourthCoffee</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public static void </a:t>
            </a:r>
            <a:r>
              <a:rPr lang="en-US" b="0" dirty="0" err="1">
                <a:latin typeface="Lucida Sans Unicode" pitchFamily="34" charset="0"/>
                <a:cs typeface="Lucida Sans Unicode" pitchFamily="34" charset="0"/>
              </a:rPr>
              <a:t>InitializeService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DataServiceConfiguration</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config</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config.SetEntitySetAccessRule</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EntitySetRights.All</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3446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a275fe6-7b70-4869-bdcd-5fcf948a190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Exposing Web Methods by Using WCF Data Services</a:t>
            </a:r>
            <a:endParaRPr lang="en-IN" dirty="0"/>
          </a:p>
        </p:txBody>
      </p:sp>
      <p:sp>
        <p:nvSpPr>
          <p:cNvPr id="4" name="Content Placeholder 2"/>
          <p:cNvSpPr>
            <a:spLocks noGrp="1"/>
          </p:cNvSpPr>
          <p:nvPr/>
        </p:nvSpPr>
        <p:spPr bwMode="auto">
          <a:xfrm>
            <a:off x="458788" y="1036820"/>
            <a:ext cx="8119156" cy="1361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Expose operations by using the </a:t>
            </a:r>
            <a:r>
              <a:rPr lang="en-GB" b="1" dirty="0" err="1"/>
              <a:t>WebGet</a:t>
            </a:r>
            <a:r>
              <a:rPr lang="en-GB" dirty="0"/>
              <a:t> and </a:t>
            </a:r>
            <a:r>
              <a:rPr lang="en-GB" b="1" dirty="0" err="1"/>
              <a:t>WebInvoke</a:t>
            </a:r>
            <a:r>
              <a:rPr lang="en-GB" dirty="0"/>
              <a:t> attributes</a:t>
            </a:r>
          </a:p>
          <a:p>
            <a:pPr marL="0" indent="0">
              <a:buNone/>
            </a:pPr>
            <a:endParaRPr lang="en-US" dirty="0"/>
          </a:p>
        </p:txBody>
      </p:sp>
      <p:sp>
        <p:nvSpPr>
          <p:cNvPr id="5" name="TextBox 4"/>
          <p:cNvSpPr txBox="1"/>
          <p:nvPr/>
        </p:nvSpPr>
        <p:spPr>
          <a:xfrm>
            <a:off x="489679" y="2157707"/>
            <a:ext cx="8069705"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class </a:t>
            </a:r>
            <a:r>
              <a:rPr lang="en-US" b="0" dirty="0" err="1">
                <a:latin typeface="Lucida Sans Unicode" pitchFamily="34" charset="0"/>
                <a:cs typeface="Lucida Sans Unicode" pitchFamily="34" charset="0"/>
              </a:rPr>
              <a:t>FourthCoffeeDataService</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DataService</a:t>
            </a:r>
            <a:r>
              <a:rPr lang="en-US" b="0" dirty="0">
                <a:latin typeface="Lucida Sans Unicode" pitchFamily="34" charset="0"/>
                <a:cs typeface="Lucida Sans Unicode" pitchFamily="34" charset="0"/>
              </a:rPr>
              <a:t>&lt;</a:t>
            </a:r>
            <a:r>
              <a:rPr lang="en-US" b="0" dirty="0" err="1">
                <a:latin typeface="Lucida Sans Unicode" pitchFamily="34" charset="0"/>
                <a:cs typeface="Lucida Sans Unicode" pitchFamily="34" charset="0"/>
              </a:rPr>
              <a:t>FourthCoffee</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public static void </a:t>
            </a:r>
            <a:r>
              <a:rPr lang="en-US" b="0" dirty="0" err="1">
                <a:latin typeface="Lucida Sans Unicode" pitchFamily="34" charset="0"/>
                <a:cs typeface="Lucida Sans Unicode" pitchFamily="34" charset="0"/>
              </a:rPr>
              <a:t>InitializeService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DataServiceConfiguration</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config</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config.SetServiceOperationAccessRule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SalesPersonByEmail</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ServiceOperationRights.ReadMultiple</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WebGet</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SingleResult</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public </a:t>
            </a:r>
            <a:r>
              <a:rPr lang="en-US" b="0" dirty="0" err="1">
                <a:latin typeface="Lucida Sans Unicode" pitchFamily="34" charset="0"/>
                <a:cs typeface="Lucida Sans Unicode" pitchFamily="34" charset="0"/>
              </a:rPr>
              <a:t>SalesPerson</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SalesPersonByEmail</a:t>
            </a:r>
            <a:r>
              <a:rPr lang="en-US" b="0" dirty="0">
                <a:latin typeface="Lucida Sans Unicode" pitchFamily="34" charset="0"/>
                <a:cs typeface="Lucida Sans Unicode" pitchFamily="34" charset="0"/>
              </a:rPr>
              <a:t>(string </a:t>
            </a:r>
            <a:r>
              <a:rPr lang="en-US" b="0" dirty="0" err="1">
                <a:latin typeface="Lucida Sans Unicode" pitchFamily="34" charset="0"/>
                <a:cs typeface="Lucida Sans Unicode" pitchFamily="34" charset="0"/>
              </a:rPr>
              <a:t>emailAddress</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1625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91ffb47-5f70-4917-a447-5722ba019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a WCF Data Source</a:t>
            </a:r>
            <a:endParaRPr lang="en-IN"/>
          </a:p>
        </p:txBody>
      </p:sp>
      <p:sp>
        <p:nvSpPr>
          <p:cNvPr id="4" name="Content Placeholder 2"/>
          <p:cNvSpPr>
            <a:spLocks noGrp="1"/>
          </p:cNvSpPr>
          <p:nvPr/>
        </p:nvSpPr>
        <p:spPr bwMode="auto">
          <a:xfrm>
            <a:off x="458788" y="1036820"/>
            <a:ext cx="8119156" cy="53789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Client libraries:</a:t>
            </a:r>
          </a:p>
          <a:p>
            <a:pPr lvl="1"/>
            <a:r>
              <a:rPr lang="en-GB" dirty="0"/>
              <a:t>Are derived from the </a:t>
            </a:r>
            <a:r>
              <a:rPr lang="en-GB" b="1" dirty="0" err="1"/>
              <a:t>DataServiceContext</a:t>
            </a:r>
            <a:r>
              <a:rPr lang="en-GB" dirty="0"/>
              <a:t>  class</a:t>
            </a:r>
          </a:p>
          <a:p>
            <a:pPr lvl="1"/>
            <a:r>
              <a:rPr lang="en-GB" dirty="0"/>
              <a:t>Expose entities that the </a:t>
            </a:r>
            <a:r>
              <a:rPr lang="en-GB" b="1" dirty="0" err="1"/>
              <a:t>DataServiceQuery</a:t>
            </a:r>
            <a:r>
              <a:rPr lang="en-GB" dirty="0"/>
              <a:t> collection contains</a:t>
            </a:r>
          </a:p>
          <a:p>
            <a:endParaRPr lang="en-GB" dirty="0"/>
          </a:p>
          <a:p>
            <a:r>
              <a:rPr lang="en-GB" dirty="0"/>
              <a:t>Create a client library by using:</a:t>
            </a:r>
          </a:p>
          <a:p>
            <a:pPr lvl="1"/>
            <a:r>
              <a:rPr lang="en-GB" dirty="0"/>
              <a:t>The </a:t>
            </a:r>
            <a:r>
              <a:rPr lang="en-GB" b="1" dirty="0"/>
              <a:t>Add Service Reference </a:t>
            </a:r>
            <a:r>
              <a:rPr lang="en-GB" dirty="0"/>
              <a:t>function in Visual Studio</a:t>
            </a:r>
          </a:p>
          <a:p>
            <a:pPr lvl="1"/>
            <a:r>
              <a:rPr lang="en-GB" dirty="0"/>
              <a:t>The </a:t>
            </a:r>
            <a:r>
              <a:rPr lang="en-GB" b="1" dirty="0" err="1"/>
              <a:t>DataSvcUtil</a:t>
            </a:r>
            <a:r>
              <a:rPr lang="en-GB" dirty="0"/>
              <a:t> command line utility</a:t>
            </a:r>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195166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US" dirty="0"/>
              <a:t>Retrieving and Updating Data in a WCF Data Service</a:t>
            </a:r>
            <a:endParaRPr lang="en-IN" dirty="0"/>
          </a:p>
        </p:txBody>
      </p:sp>
      <p:sp>
        <p:nvSpPr>
          <p:cNvPr id="4" name="Content Placeholder 2"/>
          <p:cNvSpPr>
            <a:spLocks noGrp="1"/>
          </p:cNvSpPr>
          <p:nvPr/>
        </p:nvSpPr>
        <p:spPr bwMode="auto">
          <a:xfrm>
            <a:off x="458788" y="980728"/>
            <a:ext cx="811915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Retrieve entities:</a:t>
            </a:r>
          </a:p>
          <a:p>
            <a:pPr lvl="1"/>
            <a:r>
              <a:rPr lang="en-GB" dirty="0"/>
              <a:t>Use the properties that are exposed by the context</a:t>
            </a:r>
          </a:p>
          <a:p>
            <a:pPr lvl="1"/>
            <a:r>
              <a:rPr lang="en-GB" dirty="0"/>
              <a:t>Invoke custom service operations</a:t>
            </a:r>
          </a:p>
          <a:p>
            <a:pPr lvl="1"/>
            <a:r>
              <a:rPr lang="en-GB" dirty="0"/>
              <a:t>Use eager or explicit loading to get related entities</a:t>
            </a:r>
          </a:p>
          <a:p>
            <a:pPr marL="288925" lvl="1" indent="0">
              <a:buNone/>
            </a:pPr>
            <a:endParaRPr lang="en-GB" dirty="0"/>
          </a:p>
          <a:p>
            <a:r>
              <a:rPr lang="en-GB" dirty="0"/>
              <a:t>Modify entities:</a:t>
            </a:r>
          </a:p>
          <a:p>
            <a:pPr lvl="1"/>
            <a:r>
              <a:rPr lang="en-GB" dirty="0"/>
              <a:t>Use the </a:t>
            </a:r>
            <a:r>
              <a:rPr lang="en-GB" b="1" dirty="0" err="1"/>
              <a:t>AddTo</a:t>
            </a:r>
            <a:r>
              <a:rPr lang="en-GB" i="1" dirty="0" err="1"/>
              <a:t>XXXX</a:t>
            </a:r>
            <a:r>
              <a:rPr lang="en-GB" dirty="0"/>
              <a:t> method to add a new entity</a:t>
            </a:r>
          </a:p>
          <a:p>
            <a:pPr lvl="1"/>
            <a:r>
              <a:rPr lang="en-GB" dirty="0"/>
              <a:t>Use the </a:t>
            </a:r>
            <a:r>
              <a:rPr lang="en-GB" b="1" dirty="0" err="1"/>
              <a:t>DeleteObject</a:t>
            </a:r>
            <a:r>
              <a:rPr lang="en-GB" dirty="0"/>
              <a:t> method to remove an existing entity</a:t>
            </a:r>
          </a:p>
          <a:p>
            <a:pPr lvl="1"/>
            <a:r>
              <a:rPr lang="en-GB" dirty="0"/>
              <a:t>Use the </a:t>
            </a:r>
            <a:r>
              <a:rPr lang="en-GB" b="1" dirty="0" err="1"/>
              <a:t>UpdateObject</a:t>
            </a:r>
            <a:r>
              <a:rPr lang="en-GB" dirty="0"/>
              <a:t> method to modify an existing entity</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350711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0e4524b-7b83-4e21-b5a5-0dae40e640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Retrieving and Modifying Grade Data Remotely</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399913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US" dirty="0"/>
              <a:t>Lab: Retrieving and Modifying Grade Data Remotely</a:t>
            </a:r>
            <a:endParaRPr lang="en-IN" dirty="0"/>
          </a:p>
        </p:txBody>
      </p:sp>
      <p:sp>
        <p:nvSpPr>
          <p:cNvPr id="3" name="Text Placeholder 2"/>
          <p:cNvSpPr>
            <a:spLocks noGrp="1"/>
          </p:cNvSpPr>
          <p:nvPr>
            <p:ph type="body" idx="1"/>
          </p:nvPr>
        </p:nvSpPr>
        <p:spPr/>
        <p:txBody>
          <a:bodyPr/>
          <a:lstStyle/>
          <a:p>
            <a:r>
              <a:rPr lang="en-US"/>
              <a:t>Exercise 1: Creating a WCF Data Service for the SchoolGrades Database
Exercise 2: Integrating the Data Service into the Application
Exercise 3: Retrieving Student Photographs Over the Web (If Time Permits)</a:t>
            </a:r>
            <a:endParaRPr lang="en-IN"/>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IN" sz="2800">
                <a:latin typeface="Segoe UI"/>
              </a:rPr>
              <a:t>Estimated Time: 60 minutes</a:t>
            </a:r>
          </a:p>
        </p:txBody>
      </p:sp>
    </p:spTree>
    <p:extLst>
      <p:ext uri="{BB962C8B-B14F-4D97-AF65-F5344CB8AC3E}">
        <p14:creationId xmlns:p14="http://schemas.microsoft.com/office/powerpoint/2010/main" val="25508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47271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US"/>
              <a:t>Accessing Data Across the Web
Accessing Data by Using OData Connected Services</a:t>
            </a:r>
            <a:endParaRPr lang="en-IN"/>
          </a:p>
        </p:txBody>
      </p:sp>
    </p:spTree>
    <p:extLst>
      <p:ext uri="{BB962C8B-B14F-4D97-AF65-F5344CB8AC3E}">
        <p14:creationId xmlns:p14="http://schemas.microsoft.com/office/powerpoint/2010/main" val="422959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IN" sz="2800">
                <a:effectLst/>
                <a:latin typeface="Segoe UI"/>
                <a:ea typeface="Calibri"/>
                <a:cs typeface="Segoe UI"/>
              </a:rPr>
              <a:t>Currently, the application retrieves data from a local database. However, you have decided to store the data in the cloud and must configure the application so that it can retrieve data across the web.</a:t>
            </a:r>
            <a:endParaRPr lang="en-IN" sz="2800">
              <a:effectLst/>
              <a:latin typeface="Segoe UI"/>
              <a:ea typeface="Calibri"/>
              <a:cs typeface="Times New Roman"/>
            </a:endParaRPr>
          </a:p>
          <a:p>
            <a:pPr>
              <a:spcBef>
                <a:spcPts val="600"/>
              </a:spcBef>
              <a:spcAft>
                <a:spcPts val="1000"/>
              </a:spcAft>
            </a:pPr>
            <a:r>
              <a:rPr lang="en-IN" sz="2800">
                <a:effectLst/>
                <a:latin typeface="Segoe UI"/>
                <a:ea typeface="Calibri"/>
                <a:cs typeface="Segoe UI"/>
              </a:rPr>
              <a:t>You must create a WCF Data Service for the </a:t>
            </a:r>
            <a:r>
              <a:rPr lang="en-IN" sz="2800" b="1">
                <a:effectLst/>
                <a:latin typeface="Segoe UI"/>
                <a:ea typeface="Calibri"/>
                <a:cs typeface="Times New Roman"/>
              </a:rPr>
              <a:t>SchoolGrades</a:t>
            </a:r>
            <a:r>
              <a:rPr lang="en-IN" sz="2800">
                <a:effectLst/>
                <a:latin typeface="Segoe UI"/>
                <a:ea typeface="Calibri"/>
                <a:cs typeface="Segoe UI"/>
              </a:rPr>
              <a:t> database that will be integrated into the application to enable access to the data.</a:t>
            </a:r>
            <a:endParaRPr lang="en-IN" sz="2800">
              <a:effectLst/>
              <a:latin typeface="Segoe UI"/>
              <a:ea typeface="Calibri"/>
              <a:cs typeface="Times New Roman"/>
            </a:endParaRPr>
          </a:p>
          <a:p>
            <a:pPr>
              <a:spcBef>
                <a:spcPts val="600"/>
              </a:spcBef>
              <a:spcAft>
                <a:spcPts val="1000"/>
              </a:spcAft>
            </a:pPr>
            <a:r>
              <a:rPr lang="en-IN" sz="2800">
                <a:effectLst/>
                <a:latin typeface="Segoe UI"/>
                <a:ea typeface="Calibri"/>
                <a:cs typeface="Segoe UI"/>
              </a:rPr>
              <a:t>Finally, you have been asked to write code that displays student images by retrieving them from across the web.</a:t>
            </a:r>
            <a:endParaRPr lang="en-IN" sz="2800">
              <a:effectLst/>
              <a:latin typeface="Segoe UI"/>
              <a:ea typeface="Calibri"/>
              <a:cs typeface="Times New Roman"/>
            </a:endParaRPr>
          </a:p>
        </p:txBody>
      </p:sp>
    </p:spTree>
    <p:extLst>
      <p:ext uri="{BB962C8B-B14F-4D97-AF65-F5344CB8AC3E}">
        <p14:creationId xmlns:p14="http://schemas.microsoft.com/office/powerpoint/2010/main" val="218299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IN" dirty="0"/>
              <a:t>Review Questions</a:t>
            </a:r>
          </a:p>
        </p:txBody>
      </p:sp>
    </p:spTree>
    <p:extLst>
      <p:ext uri="{BB962C8B-B14F-4D97-AF65-F5344CB8AC3E}">
        <p14:creationId xmlns:p14="http://schemas.microsoft.com/office/powerpoint/2010/main" val="384385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9443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Accessing Data Across the Web</a:t>
            </a:r>
            <a:endParaRPr lang="en-IN"/>
          </a:p>
        </p:txBody>
      </p:sp>
      <p:sp>
        <p:nvSpPr>
          <p:cNvPr id="3" name="Text Placeholder 2"/>
          <p:cNvSpPr>
            <a:spLocks noGrp="1"/>
          </p:cNvSpPr>
          <p:nvPr>
            <p:ph type="body" idx="1"/>
          </p:nvPr>
        </p:nvSpPr>
        <p:spPr/>
        <p:txBody>
          <a:bodyPr/>
          <a:lstStyle/>
          <a:p>
            <a:r>
              <a:rPr lang="en-US" dirty="0"/>
              <a:t>Overview of Web Connectivity in the .NET Framework
Defining a Data Contract
Creating a Request and Processing a Response
Authenticating a Web Request
Sending and Receiving Data</a:t>
            </a:r>
          </a:p>
          <a:p>
            <a:r>
              <a:rPr lang="en-IN" dirty="0"/>
              <a:t>Demonstration: </a:t>
            </a:r>
            <a:r>
              <a:rPr lang="en-GB" dirty="0"/>
              <a:t>Consuming a Web Service</a:t>
            </a:r>
            <a:endParaRPr lang="en-IN" dirty="0"/>
          </a:p>
        </p:txBody>
      </p:sp>
    </p:spTree>
    <p:extLst>
      <p:ext uri="{BB962C8B-B14F-4D97-AF65-F5344CB8AC3E}">
        <p14:creationId xmlns:p14="http://schemas.microsoft.com/office/powerpoint/2010/main" val="392573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Overview of Web Connectivity in the .NET Framework</a:t>
            </a:r>
            <a:endParaRPr lang="en-IN" dirty="0"/>
          </a:p>
        </p:txBody>
      </p:sp>
      <p:sp>
        <p:nvSpPr>
          <p:cNvPr id="4" name="Text Placeholder 3"/>
          <p:cNvSpPr>
            <a:spLocks noGrp="1"/>
          </p:cNvSpPr>
          <p:nvPr>
            <p:ph type="body" idx="1"/>
          </p:nvPr>
        </p:nvSpPr>
        <p:spPr/>
        <p:txBody>
          <a:bodyPr/>
          <a:lstStyle/>
          <a:p>
            <a:r>
              <a:rPr lang="en-US" dirty="0"/>
              <a:t>Use the request and response pattern</a:t>
            </a:r>
          </a:p>
          <a:p>
            <a:r>
              <a:rPr lang="en-US" dirty="0"/>
              <a:t>Use the classes in the </a:t>
            </a:r>
            <a:r>
              <a:rPr lang="en-US" b="1" dirty="0" err="1"/>
              <a:t>System.Net</a:t>
            </a:r>
            <a:r>
              <a:rPr lang="en-US" dirty="0"/>
              <a:t> namespace:</a:t>
            </a:r>
          </a:p>
          <a:p>
            <a:pPr lvl="1"/>
            <a:r>
              <a:rPr lang="en-US" b="1" dirty="0" err="1"/>
              <a:t>WebRequest</a:t>
            </a:r>
            <a:r>
              <a:rPr lang="en-US" dirty="0"/>
              <a:t> (abstract base class)</a:t>
            </a:r>
          </a:p>
          <a:p>
            <a:pPr lvl="1"/>
            <a:r>
              <a:rPr lang="en-US" b="1" dirty="0" err="1"/>
              <a:t>WebResponse</a:t>
            </a:r>
            <a:r>
              <a:rPr lang="en-US" dirty="0"/>
              <a:t> (abstract base class)</a:t>
            </a:r>
          </a:p>
          <a:p>
            <a:pPr lvl="1"/>
            <a:r>
              <a:rPr lang="en-US" b="1" dirty="0" err="1"/>
              <a:t>HttpWebRequest</a:t>
            </a:r>
            <a:endParaRPr lang="en-US" b="1" dirty="0"/>
          </a:p>
          <a:p>
            <a:pPr lvl="1"/>
            <a:r>
              <a:rPr lang="en-US" b="1" dirty="0" err="1"/>
              <a:t>HttpWebResponse</a:t>
            </a:r>
            <a:endParaRPr lang="en-US" b="1" dirty="0"/>
          </a:p>
          <a:p>
            <a:pPr lvl="1"/>
            <a:r>
              <a:rPr lang="en-US" b="1" dirty="0" err="1"/>
              <a:t>FtpWebRequest</a:t>
            </a:r>
            <a:r>
              <a:rPr lang="en-US" dirty="0"/>
              <a:t>	</a:t>
            </a:r>
          </a:p>
          <a:p>
            <a:pPr lvl="1"/>
            <a:r>
              <a:rPr lang="en-US" b="1" dirty="0" err="1"/>
              <a:t>FtpWebResponse</a:t>
            </a:r>
            <a:r>
              <a:rPr lang="en-US" dirty="0"/>
              <a:t>	</a:t>
            </a:r>
          </a:p>
          <a:p>
            <a:pPr lvl="1"/>
            <a:r>
              <a:rPr lang="en-US" b="1" dirty="0" err="1"/>
              <a:t>FileWebRequest</a:t>
            </a:r>
            <a:endParaRPr lang="en-US" b="1" dirty="0"/>
          </a:p>
          <a:p>
            <a:pPr lvl="1"/>
            <a:r>
              <a:rPr lang="en-US" b="1" dirty="0" err="1"/>
              <a:t>FileWebResponse</a:t>
            </a:r>
            <a:endParaRPr lang="en-US" b="1" dirty="0"/>
          </a:p>
          <a:p>
            <a:endParaRPr lang="en-IN" dirty="0"/>
          </a:p>
        </p:txBody>
      </p:sp>
    </p:spTree>
    <p:extLst>
      <p:ext uri="{BB962C8B-B14F-4D97-AF65-F5344CB8AC3E}">
        <p14:creationId xmlns:p14="http://schemas.microsoft.com/office/powerpoint/2010/main" val="411910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9205854-1b63-4833-b51d-bb366ab8c1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Defining a Data Contract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the </a:t>
            </a:r>
            <a:r>
              <a:rPr lang="en-US" b="1" dirty="0" err="1"/>
              <a:t>DataContract</a:t>
            </a:r>
            <a:r>
              <a:rPr lang="en-US" dirty="0"/>
              <a:t> and </a:t>
            </a:r>
            <a:r>
              <a:rPr lang="en-US" b="1" dirty="0" err="1"/>
              <a:t>DataMember</a:t>
            </a:r>
            <a:r>
              <a:rPr lang="en-US" dirty="0"/>
              <a:t> attributes to expose types from a web service</a:t>
            </a:r>
          </a:p>
          <a:p>
            <a:endParaRPr lang="en-US" dirty="0"/>
          </a:p>
          <a:p>
            <a:endParaRPr lang="en-US" dirty="0"/>
          </a:p>
        </p:txBody>
      </p:sp>
      <p:sp>
        <p:nvSpPr>
          <p:cNvPr id="5" name="TextBox 3"/>
          <p:cNvSpPr txBox="1"/>
          <p:nvPr/>
        </p:nvSpPr>
        <p:spPr>
          <a:xfrm>
            <a:off x="675249" y="215734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DataContract</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public class </a:t>
            </a:r>
            <a:r>
              <a:rPr lang="en-US" b="0" dirty="0" err="1">
                <a:latin typeface="Lucida Sans Unicode" pitchFamily="34" charset="0"/>
                <a:cs typeface="Lucida Sans Unicode" pitchFamily="34" charset="0"/>
              </a:rPr>
              <a:t>SalesPerson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DataMember</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t>
            </a:r>
            <a:r>
              <a:rPr lang="en-US" b="0" dirty="0" err="1">
                <a:latin typeface="Lucida Sans Unicode" pitchFamily="34" charset="0"/>
                <a:cs typeface="Lucida Sans Unicode" pitchFamily="34" charset="0"/>
              </a:rPr>
              <a:t>FirstName</a:t>
            </a:r>
            <a:r>
              <a:rPr lang="en-US" b="0" dirty="0">
                <a:latin typeface="Lucida Sans Unicode" pitchFamily="34" charset="0"/>
                <a:cs typeface="Lucida Sans Unicode" pitchFamily="34" charset="0"/>
              </a:rPr>
              <a:t>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DataMember</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t>
            </a:r>
            <a:r>
              <a:rPr lang="en-US" b="0" dirty="0" err="1">
                <a:latin typeface="Lucida Sans Unicode" pitchFamily="34" charset="0"/>
                <a:cs typeface="Lucida Sans Unicode" pitchFamily="34" charset="0"/>
              </a:rPr>
              <a:t>LastName</a:t>
            </a:r>
            <a:r>
              <a:rPr lang="en-US" b="0" dirty="0">
                <a:latin typeface="Lucida Sans Unicode" pitchFamily="34" charset="0"/>
                <a:cs typeface="Lucida Sans Unicode" pitchFamily="34" charset="0"/>
              </a:rPr>
              <a:t>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DataMember</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Area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DataMember</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public string </a:t>
            </a:r>
            <a:r>
              <a:rPr lang="en-US" b="0" dirty="0" err="1">
                <a:latin typeface="Lucida Sans Unicode" pitchFamily="34" charset="0"/>
                <a:cs typeface="Lucida Sans Unicode" pitchFamily="34" charset="0"/>
              </a:rPr>
              <a:t>EmailAddress</a:t>
            </a:r>
            <a:r>
              <a:rPr lang="en-US" b="0" dirty="0">
                <a:latin typeface="Lucida Sans Unicode" pitchFamily="34" charset="0"/>
                <a:cs typeface="Lucida Sans Unicode" pitchFamily="34" charset="0"/>
              </a:rPr>
              <a:t> { get; set;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5415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61f94c1-552a-4347-b7f9-6cf636380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Request and Processing a Response</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Get a URI</a:t>
            </a:r>
          </a:p>
          <a:p>
            <a:endParaRPr lang="en-US" dirty="0"/>
          </a:p>
          <a:p>
            <a:endParaRPr lang="en-US" dirty="0"/>
          </a:p>
          <a:p>
            <a:r>
              <a:rPr lang="en-US" dirty="0"/>
              <a:t>Create a request object</a:t>
            </a:r>
          </a:p>
          <a:p>
            <a:endParaRPr lang="en-US" dirty="0"/>
          </a:p>
          <a:p>
            <a:r>
              <a:rPr lang="en-US" dirty="0"/>
              <a:t>Get a response object from the request object</a:t>
            </a:r>
          </a:p>
          <a:p>
            <a:endParaRPr lang="en-US" dirty="0"/>
          </a:p>
          <a:p>
            <a:r>
              <a:rPr lang="en-US" dirty="0"/>
              <a:t>Read the properties in the response object</a:t>
            </a:r>
          </a:p>
          <a:p>
            <a:endParaRPr lang="en-US" dirty="0"/>
          </a:p>
        </p:txBody>
      </p:sp>
      <p:sp>
        <p:nvSpPr>
          <p:cNvPr id="5" name="TextBox 4"/>
          <p:cNvSpPr txBox="1"/>
          <p:nvPr/>
        </p:nvSpPr>
        <p:spPr>
          <a:xfrm>
            <a:off x="675249" y="1643996"/>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  </a:t>
            </a:r>
          </a:p>
          <a:p>
            <a:r>
              <a:rPr lang="en-US" b="0" dirty="0">
                <a:latin typeface="Lucida Sans Unicode" pitchFamily="34" charset="0"/>
                <a:cs typeface="Lucida Sans Unicode" pitchFamily="34" charset="0"/>
              </a:rPr>
              <a:t>    "http://sales.fourthcoffee.com/</a:t>
            </a:r>
            <a:r>
              <a:rPr lang="en-US" b="0" dirty="0" err="1">
                <a:latin typeface="Lucida Sans Unicode" pitchFamily="34" charset="0"/>
                <a:cs typeface="Lucida Sans Unicode" pitchFamily="34" charset="0"/>
              </a:rPr>
              <a:t>SalesService.svc</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GetSalesPerson</a:t>
            </a:r>
            <a:r>
              <a:rPr lang="en-US" b="0" dirty="0">
                <a:latin typeface="Lucida Sans Unicode" pitchFamily="34" charset="0"/>
                <a:cs typeface="Lucida Sans Unicode" pitchFamily="34" charset="0"/>
              </a:rPr>
              <a:t>";</a:t>
            </a:r>
          </a:p>
        </p:txBody>
      </p:sp>
      <p:sp>
        <p:nvSpPr>
          <p:cNvPr id="6" name="TextBox 5"/>
          <p:cNvSpPr txBox="1"/>
          <p:nvPr/>
        </p:nvSpPr>
        <p:spPr>
          <a:xfrm>
            <a:off x="680688" y="3086387"/>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request = </a:t>
            </a:r>
            <a:r>
              <a:rPr lang="en-US" b="0" dirty="0" err="1">
                <a:latin typeface="Lucida Sans Unicode" pitchFamily="34" charset="0"/>
                <a:cs typeface="Lucida Sans Unicode" pitchFamily="34" charset="0"/>
              </a:rPr>
              <a:t>WebRequest.Create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as </a:t>
            </a:r>
            <a:r>
              <a:rPr lang="en-US" b="0" dirty="0" err="1">
                <a:latin typeface="Lucida Sans Unicode" pitchFamily="34" charset="0"/>
                <a:cs typeface="Lucida Sans Unicode" pitchFamily="34" charset="0"/>
              </a:rPr>
              <a:t>HttpWebRequest</a:t>
            </a:r>
            <a:r>
              <a:rPr lang="en-US" b="0" dirty="0">
                <a:latin typeface="Lucida Sans Unicode" pitchFamily="34" charset="0"/>
                <a:cs typeface="Lucida Sans Unicode" pitchFamily="34" charset="0"/>
              </a:rPr>
              <a:t>;</a:t>
            </a:r>
          </a:p>
        </p:txBody>
      </p:sp>
      <p:sp>
        <p:nvSpPr>
          <p:cNvPr id="7" name="TextBox 6"/>
          <p:cNvSpPr txBox="1"/>
          <p:nvPr/>
        </p:nvSpPr>
        <p:spPr>
          <a:xfrm>
            <a:off x="686127" y="4120553"/>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var response = request.GetResponse() as HttpWebResponse;</a:t>
            </a:r>
            <a:endParaRPr lang="en-US" b="0" dirty="0">
              <a:latin typeface="Lucida Sans Unicode" pitchFamily="34" charset="0"/>
              <a:cs typeface="Lucida Sans Unicode" pitchFamily="34" charset="0"/>
            </a:endParaRPr>
          </a:p>
        </p:txBody>
      </p:sp>
      <p:sp>
        <p:nvSpPr>
          <p:cNvPr id="8" name="TextBox 7"/>
          <p:cNvSpPr txBox="1"/>
          <p:nvPr/>
        </p:nvSpPr>
        <p:spPr>
          <a:xfrm>
            <a:off x="724224" y="5154719"/>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status = </a:t>
            </a:r>
            <a:r>
              <a:rPr lang="en-GB" b="0" dirty="0" err="1">
                <a:latin typeface="Lucida Sans Unicode" pitchFamily="34" charset="0"/>
                <a:cs typeface="Lucida Sans Unicode" pitchFamily="34" charset="0"/>
              </a:rPr>
              <a:t>response.StatusCode</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Returns OK if a response is received.</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7193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167b1e2-ed6f-459c-93b6-1d23cefe0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Authenticating a Web Request</a:t>
            </a:r>
          </a:p>
        </p:txBody>
      </p:sp>
      <p:sp>
        <p:nvSpPr>
          <p:cNvPr id="4" name="Content Placeholder 2"/>
          <p:cNvSpPr>
            <a:spLocks noGrp="1"/>
          </p:cNvSpPr>
          <p:nvPr/>
        </p:nvSpPr>
        <p:spPr bwMode="auto">
          <a:xfrm>
            <a:off x="458788" y="1052736"/>
            <a:ext cx="8119156" cy="4956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the request object</a:t>
            </a:r>
          </a:p>
          <a:p>
            <a:endParaRPr lang="en-US" dirty="0"/>
          </a:p>
          <a:p>
            <a:endParaRPr lang="en-US" dirty="0"/>
          </a:p>
          <a:p>
            <a:r>
              <a:rPr lang="en-US" dirty="0"/>
              <a:t>Use the </a:t>
            </a:r>
            <a:r>
              <a:rPr lang="en-US" b="1" dirty="0" err="1"/>
              <a:t>NetworkCredential</a:t>
            </a:r>
            <a:r>
              <a:rPr lang="en-US" dirty="0"/>
              <a:t> class</a:t>
            </a:r>
          </a:p>
          <a:p>
            <a:endParaRPr lang="en-US" dirty="0"/>
          </a:p>
          <a:p>
            <a:endParaRPr lang="en-US" dirty="0"/>
          </a:p>
          <a:p>
            <a:r>
              <a:rPr lang="en-US" dirty="0"/>
              <a:t>Use the </a:t>
            </a:r>
            <a:r>
              <a:rPr lang="en-US" b="1" dirty="0" err="1"/>
              <a:t>CredentialCache</a:t>
            </a:r>
            <a:r>
              <a:rPr lang="en-US" dirty="0"/>
              <a:t> class</a:t>
            </a:r>
          </a:p>
          <a:p>
            <a:endParaRPr lang="en-US" dirty="0"/>
          </a:p>
          <a:p>
            <a:r>
              <a:rPr lang="en-US" dirty="0"/>
              <a:t>Use the </a:t>
            </a:r>
            <a:r>
              <a:rPr lang="en-US" b="1" dirty="0"/>
              <a:t>X509Certificate2</a:t>
            </a:r>
            <a:r>
              <a:rPr lang="en-US" dirty="0"/>
              <a:t> class</a:t>
            </a:r>
          </a:p>
        </p:txBody>
      </p:sp>
      <p:sp>
        <p:nvSpPr>
          <p:cNvPr id="5" name="TextBox 4"/>
          <p:cNvSpPr txBox="1"/>
          <p:nvPr/>
        </p:nvSpPr>
        <p:spPr>
          <a:xfrm>
            <a:off x="691905" y="1518236"/>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  </a:t>
            </a:r>
          </a:p>
          <a:p>
            <a:r>
              <a:rPr lang="en-US" b="0" dirty="0">
                <a:latin typeface="Lucida Sans Unicode" pitchFamily="34" charset="0"/>
                <a:cs typeface="Lucida Sans Unicode" pitchFamily="34" charset="0"/>
              </a:rPr>
              <a:t>    "http://sales.fourthcoffee.com/</a:t>
            </a:r>
            <a:r>
              <a:rPr lang="en-US" b="0" dirty="0" err="1">
                <a:latin typeface="Lucida Sans Unicode" pitchFamily="34" charset="0"/>
                <a:cs typeface="Lucida Sans Unicode" pitchFamily="34" charset="0"/>
              </a:rPr>
              <a:t>SalesService.svc</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GetSalesPerson</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request = </a:t>
            </a:r>
            <a:r>
              <a:rPr lang="en-US" b="0" dirty="0" err="1">
                <a:latin typeface="Lucida Sans Unicode" pitchFamily="34" charset="0"/>
                <a:cs typeface="Lucida Sans Unicode" pitchFamily="34" charset="0"/>
              </a:rPr>
              <a:t>WebRequest.Create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as </a:t>
            </a:r>
            <a:r>
              <a:rPr lang="en-US" b="0" dirty="0" err="1">
                <a:latin typeface="Lucida Sans Unicode" pitchFamily="34" charset="0"/>
                <a:cs typeface="Lucida Sans Unicode" pitchFamily="34" charset="0"/>
              </a:rPr>
              <a:t>HttpWebRequest</a:t>
            </a:r>
            <a:r>
              <a:rPr lang="en-US" b="0" dirty="0">
                <a:latin typeface="Lucida Sans Unicode" pitchFamily="34" charset="0"/>
                <a:cs typeface="Lucida Sans Unicode" pitchFamily="34" charset="0"/>
              </a:rPr>
              <a:t>;</a:t>
            </a:r>
          </a:p>
        </p:txBody>
      </p:sp>
      <p:sp>
        <p:nvSpPr>
          <p:cNvPr id="6" name="TextBox 5"/>
          <p:cNvSpPr txBox="1"/>
          <p:nvPr/>
        </p:nvSpPr>
        <p:spPr>
          <a:xfrm>
            <a:off x="680688" y="3081734"/>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username = "</a:t>
            </a:r>
            <a:r>
              <a:rPr lang="en-US" b="0" dirty="0" err="1">
                <a:latin typeface="Lucida Sans Unicode" pitchFamily="34" charset="0"/>
                <a:cs typeface="Lucida Sans Unicode" pitchFamily="34" charset="0"/>
              </a:rPr>
              <a:t>jespera</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password = "Pa$$w0rd";</a:t>
            </a:r>
          </a:p>
          <a:p>
            <a:r>
              <a:rPr lang="en-US" b="0" dirty="0" err="1">
                <a:latin typeface="Lucida Sans Unicode" pitchFamily="34" charset="0"/>
                <a:cs typeface="Lucida Sans Unicode" pitchFamily="34" charset="0"/>
              </a:rPr>
              <a:t>request.Credentials</a:t>
            </a:r>
            <a:r>
              <a:rPr lang="en-US" b="0" dirty="0">
                <a:latin typeface="Lucida Sans Unicode" pitchFamily="34" charset="0"/>
                <a:cs typeface="Lucida Sans Unicode" pitchFamily="34" charset="0"/>
              </a:rPr>
              <a:t> = new </a:t>
            </a:r>
            <a:r>
              <a:rPr lang="en-US" b="0" dirty="0" err="1">
                <a:latin typeface="Lucida Sans Unicode" pitchFamily="34" charset="0"/>
                <a:cs typeface="Lucida Sans Unicode" pitchFamily="34" charset="0"/>
              </a:rPr>
              <a:t>NetworkCredential</a:t>
            </a:r>
            <a:r>
              <a:rPr lang="en-US" b="0" dirty="0">
                <a:latin typeface="Lucida Sans Unicode" pitchFamily="34" charset="0"/>
                <a:cs typeface="Lucida Sans Unicode" pitchFamily="34" charset="0"/>
              </a:rPr>
              <a:t>(username, password); </a:t>
            </a:r>
          </a:p>
        </p:txBody>
      </p:sp>
      <p:sp>
        <p:nvSpPr>
          <p:cNvPr id="7" name="TextBox 6"/>
          <p:cNvSpPr txBox="1"/>
          <p:nvPr/>
        </p:nvSpPr>
        <p:spPr>
          <a:xfrm>
            <a:off x="686127" y="457183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pt-BR" b="0" dirty="0">
                <a:latin typeface="Lucida Sans Unicode" pitchFamily="34" charset="0"/>
                <a:cs typeface="Lucida Sans Unicode" pitchFamily="34" charset="0"/>
              </a:rPr>
              <a:t>request.Credentials = CredentialCache.DefaultCredentials; </a:t>
            </a:r>
            <a:endParaRPr lang="en-US" b="0" dirty="0">
              <a:latin typeface="Lucida Sans Unicode" pitchFamily="34" charset="0"/>
              <a:cs typeface="Lucida Sans Unicode" pitchFamily="34" charset="0"/>
            </a:endParaRPr>
          </a:p>
        </p:txBody>
      </p:sp>
      <p:sp>
        <p:nvSpPr>
          <p:cNvPr id="8" name="TextBox 7"/>
          <p:cNvSpPr txBox="1"/>
          <p:nvPr/>
        </p:nvSpPr>
        <p:spPr>
          <a:xfrm>
            <a:off x="724224" y="5590981"/>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certificate = </a:t>
            </a:r>
            <a:r>
              <a:rPr lang="en-GB" b="0" dirty="0" err="1">
                <a:latin typeface="Lucida Sans Unicode" pitchFamily="34" charset="0"/>
                <a:cs typeface="Lucida Sans Unicode" pitchFamily="34" charset="0"/>
              </a:rPr>
              <a:t>FourthCoffeeCertificateServices.GetCertificate</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request.ClientCertificates.Add</a:t>
            </a:r>
            <a:r>
              <a:rPr lang="en-GB" b="0" dirty="0">
                <a:latin typeface="Lucida Sans Unicode" pitchFamily="34" charset="0"/>
                <a:cs typeface="Lucida Sans Unicode" pitchFamily="34" charset="0"/>
              </a:rPr>
              <a:t>(certificate);</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434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Sending and Receiving Data</a:t>
            </a:r>
          </a:p>
        </p:txBody>
      </p:sp>
      <p:sp>
        <p:nvSpPr>
          <p:cNvPr id="4" name="Content Placeholder 2"/>
          <p:cNvSpPr>
            <a:spLocks noGrp="1"/>
          </p:cNvSpPr>
          <p:nvPr/>
        </p:nvSpPr>
        <p:spPr bwMode="auto">
          <a:xfrm>
            <a:off x="458788" y="908720"/>
            <a:ext cx="8119156" cy="3860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Send data</a:t>
            </a:r>
          </a:p>
          <a:p>
            <a:endParaRPr lang="en-US" dirty="0"/>
          </a:p>
          <a:p>
            <a:endParaRPr lang="en-US" dirty="0"/>
          </a:p>
          <a:p>
            <a:endParaRPr lang="en-US" dirty="0"/>
          </a:p>
          <a:p>
            <a:endParaRPr lang="en-US" dirty="0"/>
          </a:p>
          <a:p>
            <a:endParaRPr lang="en-US" dirty="0"/>
          </a:p>
          <a:p>
            <a:endParaRPr lang="en-US" dirty="0"/>
          </a:p>
          <a:p>
            <a:endParaRPr lang="en-US" sz="1800" dirty="0"/>
          </a:p>
          <a:p>
            <a:r>
              <a:rPr lang="en-US" dirty="0"/>
              <a:t>Process the response</a:t>
            </a:r>
          </a:p>
          <a:p>
            <a:endParaRPr lang="en-US" dirty="0"/>
          </a:p>
        </p:txBody>
      </p:sp>
      <p:sp>
        <p:nvSpPr>
          <p:cNvPr id="5" name="TextBox 5"/>
          <p:cNvSpPr txBox="1"/>
          <p:nvPr/>
        </p:nvSpPr>
        <p:spPr>
          <a:xfrm>
            <a:off x="680688" y="1369799"/>
            <a:ext cx="815851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 </a:t>
            </a:r>
          </a:p>
          <a:p>
            <a:r>
              <a:rPr lang="en-US" b="0" dirty="0">
                <a:latin typeface="Lucida Sans Unicode" pitchFamily="34" charset="0"/>
                <a:cs typeface="Lucida Sans Unicode" pitchFamily="34" charset="0"/>
              </a:rPr>
              <a:t>   "http://sales.fourthcoffee.com/</a:t>
            </a:r>
            <a:r>
              <a:rPr lang="en-US" b="0" dirty="0" err="1">
                <a:latin typeface="Lucida Sans Unicode" pitchFamily="34" charset="0"/>
                <a:cs typeface="Lucida Sans Unicode" pitchFamily="34" charset="0"/>
              </a:rPr>
              <a:t>SalesService.svc</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GetSalesPerson</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rawData</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Encoding.Default.GetBytes</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emailAddress</a:t>
            </a:r>
            <a:r>
              <a:rPr lang="en-US" b="0" dirty="0">
                <a:latin typeface="Lucida Sans Unicode" pitchFamily="34" charset="0"/>
                <a:cs typeface="Lucida Sans Unicode" pitchFamily="34" charset="0"/>
              </a:rPr>
              <a:t>\":\"jespera@fourthcoffee.com\"}");       </a:t>
            </a: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request = </a:t>
            </a:r>
            <a:r>
              <a:rPr lang="en-US" b="0" dirty="0" err="1">
                <a:latin typeface="Lucida Sans Unicode" pitchFamily="34" charset="0"/>
                <a:cs typeface="Lucida Sans Unicode" pitchFamily="34" charset="0"/>
              </a:rPr>
              <a:t>WebRequest.Create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uri</a:t>
            </a:r>
            <a:r>
              <a:rPr lang="en-US" b="0" dirty="0">
                <a:latin typeface="Lucida Sans Unicode" pitchFamily="34" charset="0"/>
                <a:cs typeface="Lucida Sans Unicode" pitchFamily="34" charset="0"/>
              </a:rPr>
              <a:t>) as </a:t>
            </a:r>
            <a:r>
              <a:rPr lang="en-US" b="0" dirty="0" err="1">
                <a:latin typeface="Lucida Sans Unicode" pitchFamily="34" charset="0"/>
                <a:cs typeface="Lucida Sans Unicode" pitchFamily="34" charset="0"/>
              </a:rPr>
              <a:t>HttpWebRequest</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request.Method</a:t>
            </a:r>
            <a:r>
              <a:rPr lang="en-US" b="0" dirty="0">
                <a:latin typeface="Lucida Sans Unicode" pitchFamily="34" charset="0"/>
                <a:cs typeface="Lucida Sans Unicode" pitchFamily="34" charset="0"/>
              </a:rPr>
              <a:t> = "POST";</a:t>
            </a:r>
          </a:p>
          <a:p>
            <a:r>
              <a:rPr lang="en-US" b="0" dirty="0" err="1">
                <a:latin typeface="Lucida Sans Unicode" pitchFamily="34" charset="0"/>
                <a:cs typeface="Lucida Sans Unicode" pitchFamily="34" charset="0"/>
              </a:rPr>
              <a:t>request.ContentType</a:t>
            </a:r>
            <a:r>
              <a:rPr lang="en-US" b="0" dirty="0">
                <a:latin typeface="Lucida Sans Unicode" pitchFamily="34" charset="0"/>
                <a:cs typeface="Lucida Sans Unicode" pitchFamily="34" charset="0"/>
              </a:rPr>
              <a:t> = "application/</a:t>
            </a:r>
            <a:r>
              <a:rPr lang="en-US" b="0" dirty="0" err="1">
                <a:latin typeface="Lucida Sans Unicode" pitchFamily="34" charset="0"/>
                <a:cs typeface="Lucida Sans Unicode" pitchFamily="34" charset="0"/>
              </a:rPr>
              <a:t>json</a:t>
            </a:r>
            <a:r>
              <a:rPr lang="en-US" b="0" dirty="0">
                <a:latin typeface="Lucida Sans Unicode" pitchFamily="34" charset="0"/>
                <a:cs typeface="Lucida Sans Unicode" pitchFamily="34" charset="0"/>
              </a:rPr>
              <a:t>"; </a:t>
            </a:r>
          </a:p>
          <a:p>
            <a:r>
              <a:rPr lang="en-US" b="0" dirty="0" err="1">
                <a:latin typeface="Lucida Sans Unicode" pitchFamily="34" charset="0"/>
                <a:cs typeface="Lucida Sans Unicode" pitchFamily="34" charset="0"/>
              </a:rPr>
              <a:t>request.ContentLength</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rawData.Length</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dataStream</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request.GetRequestStream</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dataStream.Write</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rawData</a:t>
            </a:r>
            <a:r>
              <a:rPr lang="en-US" b="0" dirty="0">
                <a:latin typeface="Lucida Sans Unicode" pitchFamily="34" charset="0"/>
                <a:cs typeface="Lucida Sans Unicode" pitchFamily="34" charset="0"/>
              </a:rPr>
              <a:t>, 0, </a:t>
            </a:r>
            <a:r>
              <a:rPr lang="en-US" b="0" dirty="0" err="1">
                <a:latin typeface="Lucida Sans Unicode" pitchFamily="34" charset="0"/>
                <a:cs typeface="Lucida Sans Unicode" pitchFamily="34" charset="0"/>
              </a:rPr>
              <a:t>rawData.Length</a:t>
            </a:r>
            <a:r>
              <a:rPr lang="en-US" b="0" dirty="0">
                <a:latin typeface="Lucida Sans Unicode" pitchFamily="34" charset="0"/>
                <a:cs typeface="Lucida Sans Unicode" pitchFamily="34" charset="0"/>
              </a:rPr>
              <a:t>);</a:t>
            </a:r>
          </a:p>
          <a:p>
            <a:r>
              <a:rPr lang="en-US" b="0" dirty="0" err="1">
                <a:latin typeface="Lucida Sans Unicode" pitchFamily="34" charset="0"/>
                <a:cs typeface="Lucida Sans Unicode" pitchFamily="34" charset="0"/>
              </a:rPr>
              <a:t>dataStream.Close</a:t>
            </a:r>
            <a:r>
              <a:rPr lang="en-US" b="0" dirty="0">
                <a:latin typeface="Lucida Sans Unicode" pitchFamily="34" charset="0"/>
                <a:cs typeface="Lucida Sans Unicode" pitchFamily="34" charset="0"/>
              </a:rPr>
              <a:t>();</a:t>
            </a:r>
          </a:p>
        </p:txBody>
      </p:sp>
      <p:sp>
        <p:nvSpPr>
          <p:cNvPr id="6" name="TextBox 8"/>
          <p:cNvSpPr txBox="1"/>
          <p:nvPr/>
        </p:nvSpPr>
        <p:spPr>
          <a:xfrm>
            <a:off x="680688" y="5253007"/>
            <a:ext cx="815851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response = </a:t>
            </a:r>
            <a:r>
              <a:rPr lang="en-GB" b="0" dirty="0" err="1">
                <a:latin typeface="Lucida Sans Unicode" pitchFamily="34" charset="0"/>
                <a:cs typeface="Lucida Sans Unicode" pitchFamily="34" charset="0"/>
              </a:rPr>
              <a:t>request.GetResponse</a:t>
            </a:r>
            <a:r>
              <a:rPr lang="en-GB" b="0" dirty="0">
                <a:latin typeface="Lucida Sans Unicode" pitchFamily="34" charset="0"/>
                <a:cs typeface="Lucida Sans Unicode" pitchFamily="34" charset="0"/>
              </a:rPr>
              <a:t>() as </a:t>
            </a:r>
            <a:r>
              <a:rPr lang="en-GB" b="0" dirty="0" err="1">
                <a:latin typeface="Lucida Sans Unicode" pitchFamily="34" charset="0"/>
                <a:cs typeface="Lucida Sans Unicode" pitchFamily="34" charset="0"/>
              </a:rPr>
              <a:t>HttpWebResponse</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stream = new </a:t>
            </a:r>
            <a:r>
              <a:rPr lang="en-GB" b="0" dirty="0" err="1">
                <a:latin typeface="Lucida Sans Unicode" pitchFamily="34" charset="0"/>
                <a:cs typeface="Lucida Sans Unicode" pitchFamily="34" charset="0"/>
              </a:rPr>
              <a:t>StreamReader</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response.GetResponseStream</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Code to process the stream.</a:t>
            </a:r>
          </a:p>
          <a:p>
            <a:r>
              <a:rPr lang="en-GB" b="0" dirty="0" err="1">
                <a:latin typeface="Lucida Sans Unicode" pitchFamily="34" charset="0"/>
                <a:cs typeface="Lucida Sans Unicode" pitchFamily="34" charset="0"/>
              </a:rPr>
              <a:t>stream.Close</a:t>
            </a:r>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5977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r>
              <a:rPr lang="en-GB" dirty="0"/>
              <a:t>Consuming a Web Service</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a:t>
            </a:r>
            <a:r>
              <a:rPr lang="en-US" b="1" dirty="0" err="1"/>
              <a:t>HttpWebRequest</a:t>
            </a:r>
            <a:r>
              <a:rPr lang="en-US" dirty="0"/>
              <a:t> and </a:t>
            </a:r>
            <a:r>
              <a:rPr lang="en-US" b="1" dirty="0" err="1"/>
              <a:t>HttpWebResponse</a:t>
            </a:r>
            <a:r>
              <a:rPr lang="en-US" dirty="0"/>
              <a:t> classes to consume a web service over HTTP</a:t>
            </a:r>
            <a:endParaRPr lang="en-GB" dirty="0"/>
          </a:p>
          <a:p>
            <a:endParaRPr lang="en-IN" dirty="0"/>
          </a:p>
        </p:txBody>
      </p:sp>
    </p:spTree>
    <p:extLst>
      <p:ext uri="{BB962C8B-B14F-4D97-AF65-F5344CB8AC3E}">
        <p14:creationId xmlns:p14="http://schemas.microsoft.com/office/powerpoint/2010/main" val="29472763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29</TotalTime>
  <Words>3068</Words>
  <Application>Microsoft Office PowerPoint</Application>
  <PresentationFormat>On-screen Show (4:3)</PresentationFormat>
  <Paragraphs>338</Paragraphs>
  <Slides>22</Slides>
  <Notes>22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Times New Roman</vt:lpstr>
      <vt:lpstr>Calibri</vt:lpstr>
      <vt:lpstr>Verdana</vt:lpstr>
      <vt:lpstr>Segoe UI</vt:lpstr>
      <vt:lpstr>Symbol</vt:lpstr>
      <vt:lpstr>Lucida Sans Unicode</vt:lpstr>
      <vt:lpstr>Wingdings</vt:lpstr>
      <vt:lpstr>NG_MOC_Core_ModuleNew2</vt:lpstr>
      <vt:lpstr>Module 8</vt:lpstr>
      <vt:lpstr>Module Overview</vt:lpstr>
      <vt:lpstr>Lesson 1: Accessing Data Across the Web</vt:lpstr>
      <vt:lpstr>Overview of Web Connectivity in the .NET Framework</vt:lpstr>
      <vt:lpstr>Defining a Data Contract</vt:lpstr>
      <vt:lpstr>Creating a Request and Processing a Response</vt:lpstr>
      <vt:lpstr>Authenticating a Web Request</vt:lpstr>
      <vt:lpstr>Sending and Receiving Data</vt:lpstr>
      <vt:lpstr>Demonstration: Consuming a Web Service</vt:lpstr>
      <vt:lpstr>Lesson 2: Accessing Data by Using OData Connected Services</vt:lpstr>
      <vt:lpstr>What Is WCF Data Services?</vt:lpstr>
      <vt:lpstr>Defining a WCF Data Service</vt:lpstr>
      <vt:lpstr>Exposing a Data Model by Using WCF Data Services</vt:lpstr>
      <vt:lpstr>Exposing Web Methods by Using WCF Data Services</vt:lpstr>
      <vt:lpstr>Referencing a WCF Data Source</vt:lpstr>
      <vt:lpstr>Retrieving and Updating Data in a WCF Data Service</vt:lpstr>
      <vt:lpstr>Demonstration: Retrieving and Modifying Grade Data Remotely</vt:lpstr>
      <vt:lpstr>Lab: Retrieving and Modifying Grade Data Remotely</vt:lpstr>
      <vt:lpstr>PowerPoint Presentation</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Anusha Reddy - [2010]</dc:creator>
  <cp:lastModifiedBy>Manasa</cp:lastModifiedBy>
  <cp:revision>11</cp:revision>
  <dcterms:created xsi:type="dcterms:W3CDTF">2018-06-28T12:21:27Z</dcterms:created>
  <dcterms:modified xsi:type="dcterms:W3CDTF">2018-07-04T10:59:36Z</dcterms:modified>
</cp:coreProperties>
</file>