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2" r:id="rId25"/>
    <p:sldId id="279" r:id="rId26"/>
    <p:sldId id="281" r:id="rId27"/>
    <p:sldId id="283" r:id="rId28"/>
    <p:sldId id="284" r:id="rId29"/>
  </p:sldIdLst>
  <p:sldSz cx="9144000" cy="6858000" type="screen4x3"/>
  <p:notesSz cx="6858000" cy="9144000"/>
  <p:embeddedFontLst>
    <p:embeddedFont>
      <p:font typeface="Verdana" panose="020B0604030504040204" pitchFamily="34" charset="0"/>
      <p:regular r:id="rId31"/>
      <p:bold r:id="rId32"/>
      <p:italic r:id="rId33"/>
      <p:boldItalic r:id="rId34"/>
    </p:embeddedFont>
    <p:embeddedFont>
      <p:font typeface="Calibri" panose="020F0502020204030204" pitchFamily="34" charset="0"/>
      <p:regular r:id="rId35"/>
      <p:bold r:id="rId36"/>
      <p:italic r:id="rId37"/>
      <p:boldItalic r:id="rId38"/>
    </p:embeddedFont>
    <p:embeddedFont>
      <p:font typeface="Segoe UI" panose="020B0502040204020203" pitchFamily="34" charset="0"/>
      <p:regular r:id="rId39"/>
      <p:bold r:id="rId40"/>
      <p:italic r:id="rId41"/>
      <p:boldItalic r:id="rId42"/>
    </p:embeddedFont>
    <p:embeddedFont>
      <p:font typeface="Lucida Sans Unicode" panose="020B0602030504020204" pitchFamily="34" charset="0"/>
      <p:regular r:id="rId43"/>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538" autoAdjust="0"/>
    <p:restoredTop sz="95274" autoAdjust="0"/>
  </p:normalViewPr>
  <p:slideViewPr>
    <p:cSldViewPr snapToGrid="0">
      <p:cViewPr varScale="1">
        <p:scale>
          <a:sx n="117" d="100"/>
          <a:sy n="117" d="100"/>
        </p:scale>
        <p:origin x="-2334" y="-102"/>
      </p:cViewPr>
      <p:guideLst>
        <p:guide orient="horz" pos="2160"/>
        <p:guide pos="2880"/>
      </p:guideLst>
    </p:cSldViewPr>
  </p:slideViewPr>
  <p:notesTextViewPr>
    <p:cViewPr>
      <p:scale>
        <a:sx n="1" d="1"/>
        <a:sy n="1" d="1"/>
      </p:scale>
      <p:origin x="0" y="0"/>
    </p:cViewPr>
  </p:notesTextViewPr>
  <p:notesViewPr>
    <p:cSldViewPr snapToGrid="0">
      <p:cViewPr>
        <p:scale>
          <a:sx n="140" d="100"/>
          <a:sy n="140" d="100"/>
        </p:scale>
        <p:origin x="-2700" y="138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7BB456-1D3E-4A22-A4D8-43AD4D6AD839}" type="datetimeFigureOut">
              <a:rPr lang="en-US" smtClean="0"/>
              <a:t>7/4/2018</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8F44BC-04FE-4EB0-8BAE-CAA2C77327DE}" type="slidenum">
              <a:rPr lang="en-US" smtClean="0"/>
              <a:t>‹#›</a:t>
            </a:fld>
            <a:endParaRPr lang="en-US"/>
          </a:p>
        </p:txBody>
      </p:sp>
    </p:spTree>
    <p:extLst>
      <p:ext uri="{BB962C8B-B14F-4D97-AF65-F5344CB8AC3E}">
        <p14:creationId xmlns:p14="http://schemas.microsoft.com/office/powerpoint/2010/main" val="1547884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hub.com/MicrosoftLearning/20483-Programming-in-C-Sharp/tree/master/Allfiles"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github.com/MicrosoftLearning/20483-Programming-in-C-Sharp/tree/master/Instructions"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github.com/MicrosoftLearning/20483-Programming-in-C-Sharp/blob/master/Instructions/20483C_MOD09_DEMO.md"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github.com/MicrosoftLearning/20483-Programming-in-C-Sharp/blob/master/Instructions/20483C_MOD09_LAB_MANUAL.md"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github.com/MicrosoftLearning/20483-Programming-in-C-Sharp/blob/master/Instructions/20483C_MOD09_LAK.md"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ithub.com/MicrosoftLearning/20483-Programming-in-C-Sharp/blob/master/Instructions/20483C_MOD09_DEMO.md"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This course requires an internet connection to download components from NuGet within Microsoft Visual Studio and the source files for the labs and demos. If there is no internet connection, modify the course to be delivered from a disconnected student device. </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a:t>
            </a:r>
            <a:r>
              <a:rPr lang="en-US" sz="1000" b="1">
                <a:latin typeface="Arial" panose="020B0604020202020204" pitchFamily="34" charset="0"/>
                <a:ea typeface="Calibri" panose="020F0502020204030204" pitchFamily="34" charset="0"/>
                <a:cs typeface="Times New Roman" panose="02020603050405020304" pitchFamily="18" charset="0"/>
              </a:rPr>
              <a:t>Allfiles</a:t>
            </a:r>
            <a:r>
              <a:rPr lang="en-US" sz="1000">
                <a:latin typeface="Arial" panose="020B0604020202020204" pitchFamily="34" charset="0"/>
                <a:ea typeface="Calibri" panose="020F0502020204030204" pitchFamily="34" charset="0"/>
                <a:cs typeface="Times New Roman" panose="02020603050405020304" pitchFamily="18" charset="0"/>
              </a:rPr>
              <a:t> directory, which includes all the files required to run the labs and demos of this course, can be cloned from GitHub: </a:t>
            </a:r>
            <a:r>
              <a:rPr lang="en-US" sz="1000" u="sng">
                <a:solidFill>
                  <a:srgbClr val="0563C1"/>
                </a:solidFill>
                <a:latin typeface="Arial" panose="020B0604020202020204" pitchFamily="34" charset="0"/>
                <a:ea typeface="Calibri" panose="020F0502020204030204" pitchFamily="34" charset="0"/>
                <a:cs typeface="Segoe UI" panose="020B0502040204020203" pitchFamily="34" charset="0"/>
                <a:hlinkClick r:id="rId3"/>
              </a:rPr>
              <a:t>https://github.com/MicrosoftLearning/20483-Programming-in-C-Sharp/tree/master/Allfiles</a:t>
            </a:r>
            <a:r>
              <a:rPr lang="en-US" sz="1000">
                <a:latin typeface="Arial" panose="020B0604020202020204" pitchFamily="34" charset="0"/>
                <a:ea typeface="Calibri" panose="020F0502020204030204" pitchFamily="34" charset="0"/>
                <a:cs typeface="Times New Roman" panose="02020603050405020304" pitchFamily="18" charset="0"/>
              </a:rPr>
              <a:t>. The </a:t>
            </a:r>
            <a:r>
              <a:rPr lang="en-US" sz="1000" b="1">
                <a:latin typeface="Arial" panose="020B0604020202020204" pitchFamily="34" charset="0"/>
                <a:ea typeface="Calibri" panose="020F0502020204030204" pitchFamily="34" charset="0"/>
                <a:cs typeface="Times New Roman" panose="02020603050405020304" pitchFamily="18" charset="0"/>
              </a:rPr>
              <a:t>Instructions</a:t>
            </a:r>
            <a:r>
              <a:rPr lang="en-US" sz="1000">
                <a:latin typeface="Arial" panose="020B0604020202020204" pitchFamily="34" charset="0"/>
                <a:ea typeface="Calibri" panose="020F0502020204030204" pitchFamily="34" charset="0"/>
                <a:cs typeface="Times New Roman" panose="02020603050405020304" pitchFamily="18" charset="0"/>
              </a:rPr>
              <a:t> directory, which includes the step-by-step instructions for performing the labs and demos, can also be cloned from GitHub: </a:t>
            </a:r>
            <a:r>
              <a:rPr lang="en-US" sz="1000" u="sng">
                <a:solidFill>
                  <a:srgbClr val="0563C1"/>
                </a:solidFill>
                <a:latin typeface="Arial" panose="020B0604020202020204" pitchFamily="34" charset="0"/>
                <a:ea typeface="Calibri" panose="020F0502020204030204" pitchFamily="34" charset="0"/>
                <a:cs typeface="Segoe UI" panose="020B0502040204020203" pitchFamily="34" charset="0"/>
                <a:hlinkClick r:id="rId4"/>
              </a:rPr>
              <a:t>https://github.com/MicrosoftLearning/20483-Programming-in-C-Sharp/tree/master/Instructions</a:t>
            </a:r>
            <a:r>
              <a:rPr lang="en-US" sz="1000">
                <a:latin typeface="Arial" panose="020B0604020202020204" pitchFamily="34" charset="0"/>
                <a:ea typeface="Calibri" panose="020F0502020204030204" pitchFamily="34" charset="0"/>
                <a:cs typeface="Times New Roman" panose="02020603050405020304" pitchFamily="18" charset="0"/>
              </a:rPr>
              <a:t>. The students should clone the repository to their computers before the first hands-on experience.</a:t>
            </a:r>
          </a:p>
        </p:txBody>
      </p:sp>
      <p:sp>
        <p:nvSpPr>
          <p:cNvPr id="4" name="Slide Number Placeholder 3"/>
          <p:cNvSpPr>
            <a:spLocks noGrp="1"/>
          </p:cNvSpPr>
          <p:nvPr>
            <p:ph type="sldNum" sz="quarter" idx="10"/>
          </p:nvPr>
        </p:nvSpPr>
        <p:spPr/>
        <p:txBody>
          <a:bodyPr/>
          <a:lstStyle/>
          <a:p>
            <a:fld id="{888F44BC-04FE-4EB0-8BAE-CAA2C77327DE}" type="slidenum">
              <a:rPr lang="en-US" smtClean="0"/>
              <a:t>1</a:t>
            </a:fld>
            <a:endParaRPr lang="en-US"/>
          </a:p>
        </p:txBody>
      </p:sp>
      <p:sp>
        <p:nvSpPr>
          <p:cNvPr id="5" name="Rectangle 4">
            <a:extLst>
              <a:ext uri="{FF2B5EF4-FFF2-40B4-BE49-F238E27FC236}">
                <a16:creationId xmlns:a16="http://schemas.microsoft.com/office/drawing/2014/main" xmlns="" id="{39AFA4EE-513E-44DA-9D87-B9B559A2F4F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xmlns="" id="{8B6B5337-96B4-4F2B-AA33-DEB41B04208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Designing the User Interface for a Graphical Application</a:t>
            </a:r>
          </a:p>
        </p:txBody>
      </p:sp>
    </p:spTree>
    <p:extLst>
      <p:ext uri="{BB962C8B-B14F-4D97-AF65-F5344CB8AC3E}">
        <p14:creationId xmlns:p14="http://schemas.microsoft.com/office/powerpoint/2010/main" val="1804179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Point out that Visual Studio includes a template for WPF user controls. This automatically creates the top-level element, the code-behind file, and the class constructor.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Point out that the class inherits from the </a:t>
            </a:r>
            <a:r>
              <a:rPr lang="en-US" sz="1000" b="1">
                <a:latin typeface="Arial" panose="020B0604020202020204" pitchFamily="34" charset="0"/>
                <a:ea typeface="Calibri" panose="020F0502020204030204" pitchFamily="34" charset="0"/>
                <a:cs typeface="Times New Roman" panose="02020603050405020304" pitchFamily="18" charset="0"/>
              </a:rPr>
              <a:t>UserControl</a:t>
            </a:r>
            <a:r>
              <a:rPr lang="en-US" sz="1000">
                <a:latin typeface="Arial" panose="020B0604020202020204" pitchFamily="34" charset="0"/>
                <a:ea typeface="Calibri" panose="020F0502020204030204" pitchFamily="34" charset="0"/>
                <a:cs typeface="Segoe UI" panose="020B0502040204020203" pitchFamily="34" charset="0"/>
              </a:rPr>
              <a:t> class. This base class, together with the (automatically added) </a:t>
            </a:r>
            <a:r>
              <a:rPr lang="en-US" sz="1000" b="1">
                <a:latin typeface="Arial" panose="020B0604020202020204" pitchFamily="34" charset="0"/>
                <a:ea typeface="Calibri" panose="020F0502020204030204" pitchFamily="34" charset="0"/>
                <a:cs typeface="Times New Roman" panose="02020603050405020304" pitchFamily="18" charset="0"/>
              </a:rPr>
              <a:t>InitializeComponent</a:t>
            </a:r>
            <a:r>
              <a:rPr lang="en-US" sz="1000">
                <a:latin typeface="Arial" panose="020B0604020202020204" pitchFamily="34" charset="0"/>
                <a:ea typeface="Calibri" panose="020F0502020204030204" pitchFamily="34" charset="0"/>
                <a:cs typeface="Segoe UI" panose="020B0502040204020203" pitchFamily="34" charset="0"/>
              </a:rPr>
              <a:t> method call in the default constructor, enables WPF to render your user control.</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88F44BC-04FE-4EB0-8BAE-CAA2C77327DE}" type="slidenum">
              <a:rPr lang="en-US" smtClean="0"/>
              <a:t>10</a:t>
            </a:fld>
            <a:endParaRPr lang="en-US"/>
          </a:p>
        </p:txBody>
      </p:sp>
      <p:sp>
        <p:nvSpPr>
          <p:cNvPr id="5" name="Rectangle 4">
            <a:extLst>
              <a:ext uri="{FF2B5EF4-FFF2-40B4-BE49-F238E27FC236}">
                <a16:creationId xmlns:a16="http://schemas.microsoft.com/office/drawing/2014/main" xmlns="" id="{09AFE8F6-9200-4E79-BFB8-6421B9628F8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xmlns="" id="{DE367CA4-DE63-4D34-B1B0-24C9291D8F6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Designing the User Interface for a Graphical Application</a:t>
            </a:r>
          </a:p>
        </p:txBody>
      </p:sp>
    </p:spTree>
    <p:extLst>
      <p:ext uri="{BB962C8B-B14F-4D97-AF65-F5344CB8AC3E}">
        <p14:creationId xmlns:p14="http://schemas.microsoft.com/office/powerpoint/2010/main" val="2514191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88F44BC-04FE-4EB0-8BAE-CAA2C77327DE}" type="slidenum">
              <a:rPr lang="en-US" smtClean="0"/>
              <a:t>11</a:t>
            </a:fld>
            <a:endParaRPr lang="en-US"/>
          </a:p>
        </p:txBody>
      </p:sp>
      <p:sp>
        <p:nvSpPr>
          <p:cNvPr id="5" name="Rectangle 4">
            <a:extLst>
              <a:ext uri="{FF2B5EF4-FFF2-40B4-BE49-F238E27FC236}">
                <a16:creationId xmlns:a16="http://schemas.microsoft.com/office/drawing/2014/main" xmlns="" id="{9C36EAAA-5ABA-41E6-AE20-EF1ADC04B92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xmlns="" id="{73BA7C8C-2ED1-46DB-8E0B-9FDAB629508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Designing the User Interface for a Graphical Application</a:t>
            </a:r>
          </a:p>
        </p:txBody>
      </p:sp>
    </p:spTree>
    <p:extLst>
      <p:ext uri="{BB962C8B-B14F-4D97-AF65-F5344CB8AC3E}">
        <p14:creationId xmlns:p14="http://schemas.microsoft.com/office/powerpoint/2010/main" val="1879243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When you reach the code example, mention that creating static resources is explained in the next topic. When you cover the </a:t>
            </a:r>
            <a:r>
              <a:rPr lang="en-US" sz="1000" b="1">
                <a:latin typeface="Arial" panose="020B0604020202020204" pitchFamily="34" charset="0"/>
                <a:ea typeface="Calibri" panose="020F0502020204030204" pitchFamily="34" charset="0"/>
                <a:cs typeface="Times New Roman" panose="02020603050405020304" pitchFamily="18" charset="0"/>
              </a:rPr>
              <a:t>Mode</a:t>
            </a:r>
            <a:r>
              <a:rPr lang="en-US" sz="1000">
                <a:latin typeface="Arial" panose="020B0604020202020204" pitchFamily="34" charset="0"/>
                <a:ea typeface="Calibri" panose="020F0502020204030204" pitchFamily="34" charset="0"/>
                <a:cs typeface="Segoe UI" panose="020B0502040204020203" pitchFamily="34" charset="0"/>
              </a:rPr>
              <a:t> options, mention that </a:t>
            </a:r>
            <a:r>
              <a:rPr lang="en-US" sz="1000" b="1">
                <a:latin typeface="Arial" panose="020B0604020202020204" pitchFamily="34" charset="0"/>
                <a:ea typeface="Calibri" panose="020F0502020204030204" pitchFamily="34" charset="0"/>
                <a:cs typeface="Times New Roman" panose="02020603050405020304" pitchFamily="18" charset="0"/>
              </a:rPr>
              <a:t>DataContext</a:t>
            </a:r>
            <a:r>
              <a:rPr lang="en-US" sz="1000">
                <a:latin typeface="Arial" panose="020B0604020202020204" pitchFamily="34" charset="0"/>
                <a:ea typeface="Calibri" panose="020F0502020204030204" pitchFamily="34" charset="0"/>
                <a:cs typeface="Segoe UI" panose="020B0502040204020203" pitchFamily="34" charset="0"/>
              </a:rPr>
              <a:t> is explained later in the lesson.</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88F44BC-04FE-4EB0-8BAE-CAA2C77327DE}" type="slidenum">
              <a:rPr lang="en-US" smtClean="0"/>
              <a:t>12</a:t>
            </a:fld>
            <a:endParaRPr lang="en-US"/>
          </a:p>
        </p:txBody>
      </p:sp>
      <p:sp>
        <p:nvSpPr>
          <p:cNvPr id="5" name="Rectangle 4">
            <a:extLst>
              <a:ext uri="{FF2B5EF4-FFF2-40B4-BE49-F238E27FC236}">
                <a16:creationId xmlns:a16="http://schemas.microsoft.com/office/drawing/2014/main" xmlns="" id="{4FD839BE-3329-4741-B9D2-16B2B42C1C9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xmlns="" id="{42DA6475-E42D-4532-9367-9E92D6E5E5A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Designing the User Interface for a Graphical Application</a:t>
            </a:r>
          </a:p>
        </p:txBody>
      </p:sp>
    </p:spTree>
    <p:extLst>
      <p:ext uri="{BB962C8B-B14F-4D97-AF65-F5344CB8AC3E}">
        <p14:creationId xmlns:p14="http://schemas.microsoft.com/office/powerpoint/2010/main" val="20249992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88F44BC-04FE-4EB0-8BAE-CAA2C77327DE}" type="slidenum">
              <a:rPr lang="en-US" smtClean="0"/>
              <a:t>13</a:t>
            </a:fld>
            <a:endParaRPr lang="en-US"/>
          </a:p>
        </p:txBody>
      </p:sp>
      <p:sp>
        <p:nvSpPr>
          <p:cNvPr id="5" name="Rectangle 4">
            <a:extLst>
              <a:ext uri="{FF2B5EF4-FFF2-40B4-BE49-F238E27FC236}">
                <a16:creationId xmlns:a16="http://schemas.microsoft.com/office/drawing/2014/main" xmlns="" id="{B8081241-1421-46A4-A115-2C51E61B75E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xmlns="" id="{18012A27-6ACF-45A3-8C13-B88975777D0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Designing the User Interface for a Graphical Application</a:t>
            </a:r>
          </a:p>
        </p:txBody>
      </p:sp>
    </p:spTree>
    <p:extLst>
      <p:ext uri="{BB962C8B-B14F-4D97-AF65-F5344CB8AC3E}">
        <p14:creationId xmlns:p14="http://schemas.microsoft.com/office/powerpoint/2010/main" val="1688989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88F44BC-04FE-4EB0-8BAE-CAA2C77327DE}" type="slidenum">
              <a:rPr lang="en-US" smtClean="0"/>
              <a:t>14</a:t>
            </a:fld>
            <a:endParaRPr lang="en-US"/>
          </a:p>
        </p:txBody>
      </p:sp>
      <p:sp>
        <p:nvSpPr>
          <p:cNvPr id="5" name="Rectangle 4">
            <a:extLst>
              <a:ext uri="{FF2B5EF4-FFF2-40B4-BE49-F238E27FC236}">
                <a16:creationId xmlns:a16="http://schemas.microsoft.com/office/drawing/2014/main" xmlns="" id="{BFAB581D-F575-4571-85F6-B9539384AC0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xmlns="" id="{1E2ACD3A-3F80-407D-84CD-80536EDA21F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Designing the User Interface for a Graphical Application</a:t>
            </a:r>
          </a:p>
        </p:txBody>
      </p:sp>
    </p:spTree>
    <p:extLst>
      <p:ext uri="{BB962C8B-B14F-4D97-AF65-F5344CB8AC3E}">
        <p14:creationId xmlns:p14="http://schemas.microsoft.com/office/powerpoint/2010/main" val="33440184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This topic has potential to engender lengthy discussion, but due to time constraints you should try to keep to the main points described in the notes and refer students who require more information to the additional reading links. Subjects such as the </a:t>
            </a:r>
            <a:r>
              <a:rPr lang="en-US" sz="1000" b="1">
                <a:latin typeface="Arial" panose="020B0604020202020204" pitchFamily="34" charset="0"/>
                <a:ea typeface="Calibri" panose="020F0502020204030204" pitchFamily="34" charset="0"/>
                <a:cs typeface="Times New Roman" panose="02020603050405020304" pitchFamily="18" charset="0"/>
              </a:rPr>
              <a:t>INotifyPropertyChanged</a:t>
            </a:r>
            <a:r>
              <a:rPr lang="en-US" sz="1000">
                <a:latin typeface="Arial" panose="020B0604020202020204" pitchFamily="34" charset="0"/>
                <a:ea typeface="Calibri" panose="020F0502020204030204" pitchFamily="34" charset="0"/>
                <a:cs typeface="Segoe UI" panose="020B0502040204020203" pitchFamily="34" charset="0"/>
              </a:rPr>
              <a:t> interface and the </a:t>
            </a:r>
            <a:r>
              <a:rPr lang="en-US" sz="1000" b="1">
                <a:latin typeface="Arial" panose="020B0604020202020204" pitchFamily="34" charset="0"/>
                <a:ea typeface="Calibri" panose="020F0502020204030204" pitchFamily="34" charset="0"/>
                <a:cs typeface="Times New Roman" panose="02020603050405020304" pitchFamily="18" charset="0"/>
              </a:rPr>
              <a:t>ObservableCollection&lt;T&gt;</a:t>
            </a:r>
            <a:r>
              <a:rPr lang="en-US" sz="1000">
                <a:latin typeface="Arial" panose="020B0604020202020204" pitchFamily="34" charset="0"/>
                <a:ea typeface="Calibri" panose="020F0502020204030204" pitchFamily="34" charset="0"/>
                <a:cs typeface="Segoe UI" panose="020B0502040204020203" pitchFamily="34" charset="0"/>
              </a:rPr>
              <a:t> class are key to building Windows Store applications, and these items are covered in more detail in course 20484A.</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When you discuss the </a:t>
            </a:r>
            <a:r>
              <a:rPr lang="en-US" sz="1000" b="1">
                <a:latin typeface="Arial" panose="020B0604020202020204" pitchFamily="34" charset="0"/>
                <a:ea typeface="Calibri" panose="020F0502020204030204" pitchFamily="34" charset="0"/>
                <a:cs typeface="Times New Roman" panose="02020603050405020304" pitchFamily="18" charset="0"/>
              </a:rPr>
              <a:t>DisplayMemberPath</a:t>
            </a:r>
            <a:r>
              <a:rPr lang="en-US" sz="1000">
                <a:latin typeface="Arial" panose="020B0604020202020204" pitchFamily="34" charset="0"/>
                <a:ea typeface="Calibri" panose="020F0502020204030204" pitchFamily="34" charset="0"/>
                <a:cs typeface="Segoe UI" panose="020B0502040204020203" pitchFamily="34" charset="0"/>
              </a:rPr>
              <a:t> property, mention that it's not the only approach. You can also create a </a:t>
            </a:r>
            <a:r>
              <a:rPr lang="en-US" sz="1000" b="1">
                <a:latin typeface="Arial" panose="020B0604020202020204" pitchFamily="34" charset="0"/>
                <a:ea typeface="Calibri" panose="020F0502020204030204" pitchFamily="34" charset="0"/>
                <a:cs typeface="Times New Roman" panose="02020603050405020304" pitchFamily="18" charset="0"/>
              </a:rPr>
              <a:t>DataTemplate</a:t>
            </a:r>
            <a:r>
              <a:rPr lang="en-US" sz="1000">
                <a:latin typeface="Arial" panose="020B0604020202020204" pitchFamily="34" charset="0"/>
                <a:ea typeface="Calibri" panose="020F0502020204030204" pitchFamily="34" charset="0"/>
                <a:cs typeface="Segoe UI" panose="020B0502040204020203" pitchFamily="34" charset="0"/>
              </a:rPr>
              <a:t> to provide more control over how collection members are rendered. This is covered in the next topic.</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88F44BC-04FE-4EB0-8BAE-CAA2C77327DE}" type="slidenum">
              <a:rPr lang="en-US" smtClean="0"/>
              <a:t>15</a:t>
            </a:fld>
            <a:endParaRPr lang="en-US"/>
          </a:p>
        </p:txBody>
      </p:sp>
      <p:sp>
        <p:nvSpPr>
          <p:cNvPr id="5" name="Rectangle 4">
            <a:extLst>
              <a:ext uri="{FF2B5EF4-FFF2-40B4-BE49-F238E27FC236}">
                <a16:creationId xmlns:a16="http://schemas.microsoft.com/office/drawing/2014/main" xmlns="" id="{4A6BF73C-9CFA-4FD0-80D7-74A167F6954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xmlns="" id="{2025EC66-545B-448A-91F8-315926FF377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Designing the User Interface for a Graphical Application</a:t>
            </a:r>
          </a:p>
        </p:txBody>
      </p:sp>
    </p:spTree>
    <p:extLst>
      <p:ext uri="{BB962C8B-B14F-4D97-AF65-F5344CB8AC3E}">
        <p14:creationId xmlns:p14="http://schemas.microsoft.com/office/powerpoint/2010/main" val="33735602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Mention that you can also create reusable data templates as resources. The next lesson covers creating reusable resources in more detail.</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88F44BC-04FE-4EB0-8BAE-CAA2C77327DE}" type="slidenum">
              <a:rPr lang="en-US" smtClean="0"/>
              <a:t>16</a:t>
            </a:fld>
            <a:endParaRPr lang="en-US"/>
          </a:p>
        </p:txBody>
      </p:sp>
      <p:sp>
        <p:nvSpPr>
          <p:cNvPr id="5" name="Rectangle 4">
            <a:extLst>
              <a:ext uri="{FF2B5EF4-FFF2-40B4-BE49-F238E27FC236}">
                <a16:creationId xmlns:a16="http://schemas.microsoft.com/office/drawing/2014/main" xmlns="" id="{49AF193A-F00B-4501-ACD2-FAECC8BD1C0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xmlns="" id="{9FF17EAF-2AAB-4B94-9F92-4E0AEAF0FE1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Designing the User Interface for a Graphical Application</a:t>
            </a:r>
          </a:p>
        </p:txBody>
      </p:sp>
    </p:spTree>
    <p:extLst>
      <p:ext uri="{BB962C8B-B14F-4D97-AF65-F5344CB8AC3E}">
        <p14:creationId xmlns:p14="http://schemas.microsoft.com/office/powerpoint/2010/main" val="1571501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88F44BC-04FE-4EB0-8BAE-CAA2C77327DE}" type="slidenum">
              <a:rPr lang="en-US" smtClean="0"/>
              <a:t>17</a:t>
            </a:fld>
            <a:endParaRPr lang="en-US"/>
          </a:p>
        </p:txBody>
      </p:sp>
      <p:sp>
        <p:nvSpPr>
          <p:cNvPr id="5" name="Rectangle 4">
            <a:extLst>
              <a:ext uri="{FF2B5EF4-FFF2-40B4-BE49-F238E27FC236}">
                <a16:creationId xmlns:a16="http://schemas.microsoft.com/office/drawing/2014/main" xmlns="" id="{92BC54A2-4A08-4574-B6F6-9AF19CAAF12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xmlns="" id="{99B05780-9F7D-4AD7-BB63-466E75BB4A7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Designing the User Interface for a Graphical Application</a:t>
            </a:r>
          </a:p>
        </p:txBody>
      </p:sp>
    </p:spTree>
    <p:extLst>
      <p:ext uri="{BB962C8B-B14F-4D97-AF65-F5344CB8AC3E}">
        <p14:creationId xmlns:p14="http://schemas.microsoft.com/office/powerpoint/2010/main" val="30583322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88F44BC-04FE-4EB0-8BAE-CAA2C77327DE}" type="slidenum">
              <a:rPr lang="en-US" smtClean="0"/>
              <a:t>18</a:t>
            </a:fld>
            <a:endParaRPr lang="en-US"/>
          </a:p>
        </p:txBody>
      </p:sp>
      <p:sp>
        <p:nvSpPr>
          <p:cNvPr id="5" name="Rectangle 4">
            <a:extLst>
              <a:ext uri="{FF2B5EF4-FFF2-40B4-BE49-F238E27FC236}">
                <a16:creationId xmlns:a16="http://schemas.microsoft.com/office/drawing/2014/main" xmlns="" id="{77AE1728-55F9-4148-8D3B-D10DF75AE9E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xmlns="" id="{39EF61DE-AA3C-46FE-874D-0BBD43B7388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Designing the User Interface for a Graphical Application</a:t>
            </a:r>
          </a:p>
        </p:txBody>
      </p:sp>
    </p:spTree>
    <p:extLst>
      <p:ext uri="{BB962C8B-B14F-4D97-AF65-F5344CB8AC3E}">
        <p14:creationId xmlns:p14="http://schemas.microsoft.com/office/powerpoint/2010/main" val="36674772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Mention that if you want to apply styles to multiple different types of controls, you can target parent types such as the </a:t>
            </a:r>
            <a:r>
              <a:rPr lang="en-US" sz="1000" b="1">
                <a:latin typeface="Arial" panose="020B0604020202020204" pitchFamily="34" charset="0"/>
                <a:ea typeface="Calibri" panose="020F0502020204030204" pitchFamily="34" charset="0"/>
                <a:cs typeface="Times New Roman" panose="02020603050405020304" pitchFamily="18" charset="0"/>
              </a:rPr>
              <a:t>Control</a:t>
            </a:r>
            <a:r>
              <a:rPr lang="en-US" sz="1000">
                <a:latin typeface="Arial" panose="020B0604020202020204" pitchFamily="34" charset="0"/>
                <a:ea typeface="Calibri" panose="020F0502020204030204" pitchFamily="34" charset="0"/>
                <a:cs typeface="Segoe UI" panose="020B0502040204020203" pitchFamily="34" charset="0"/>
              </a:rPr>
              <a:t> type. Emphasize that if you don't set an </a:t>
            </a:r>
            <a:r>
              <a:rPr lang="en-US" sz="1000" b="1">
                <a:latin typeface="Arial" panose="020B0604020202020204" pitchFamily="34" charset="0"/>
                <a:ea typeface="Calibri" panose="020F0502020204030204" pitchFamily="34" charset="0"/>
                <a:cs typeface="Times New Roman" panose="02020603050405020304" pitchFamily="18" charset="0"/>
              </a:rPr>
              <a:t>x:Key</a:t>
            </a:r>
            <a:r>
              <a:rPr lang="en-US" sz="1000">
                <a:latin typeface="Arial" panose="020B0604020202020204" pitchFamily="34" charset="0"/>
                <a:ea typeface="Calibri" panose="020F0502020204030204" pitchFamily="34" charset="0"/>
                <a:cs typeface="Segoe UI" panose="020B0502040204020203" pitchFamily="34" charset="0"/>
              </a:rPr>
              <a:t>, the style will be applied to every control of the specified type.</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88F44BC-04FE-4EB0-8BAE-CAA2C77327DE}" type="slidenum">
              <a:rPr lang="en-US" smtClean="0"/>
              <a:t>19</a:t>
            </a:fld>
            <a:endParaRPr lang="en-US"/>
          </a:p>
        </p:txBody>
      </p:sp>
      <p:sp>
        <p:nvSpPr>
          <p:cNvPr id="5" name="Rectangle 4">
            <a:extLst>
              <a:ext uri="{FF2B5EF4-FFF2-40B4-BE49-F238E27FC236}">
                <a16:creationId xmlns:a16="http://schemas.microsoft.com/office/drawing/2014/main" xmlns="" id="{12D3B618-7B9B-4D35-BC94-8D20B4381E7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xmlns="" id="{90C6F1AF-0C14-4C53-9FD4-B552059DF4D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Designing the User Interface for a Graphical Application</a:t>
            </a:r>
          </a:p>
        </p:txBody>
      </p:sp>
    </p:spTree>
    <p:extLst>
      <p:ext uri="{BB962C8B-B14F-4D97-AF65-F5344CB8AC3E}">
        <p14:creationId xmlns:p14="http://schemas.microsoft.com/office/powerpoint/2010/main" val="645937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This module introduces students to XAML. It covers a lot of ground, but there is insufficient time to go into depth on many of the aspects of XAML. Avoid going into more detail than the basic coverage provided in this module, but make sure that students have sufficient information to complete the lab.</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88F44BC-04FE-4EB0-8BAE-CAA2C77327DE}" type="slidenum">
              <a:rPr lang="en-US" smtClean="0"/>
              <a:t>2</a:t>
            </a:fld>
            <a:endParaRPr lang="en-US"/>
          </a:p>
        </p:txBody>
      </p:sp>
      <p:sp>
        <p:nvSpPr>
          <p:cNvPr id="5" name="Rectangle 4">
            <a:extLst>
              <a:ext uri="{FF2B5EF4-FFF2-40B4-BE49-F238E27FC236}">
                <a16:creationId xmlns:a16="http://schemas.microsoft.com/office/drawing/2014/main" xmlns="" id="{E7E76618-D891-4009-99B6-F6BEB94C72E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xmlns="" id="{29B4050F-CD47-455B-BC85-76CB5F41B79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Designing the User Interface for a Graphical Application</a:t>
            </a:r>
          </a:p>
        </p:txBody>
      </p:sp>
    </p:spTree>
    <p:extLst>
      <p:ext uri="{BB962C8B-B14F-4D97-AF65-F5344CB8AC3E}">
        <p14:creationId xmlns:p14="http://schemas.microsoft.com/office/powerpoint/2010/main" val="646370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88F44BC-04FE-4EB0-8BAE-CAA2C77327DE}" type="slidenum">
              <a:rPr lang="en-US" smtClean="0"/>
              <a:t>20</a:t>
            </a:fld>
            <a:endParaRPr lang="en-US"/>
          </a:p>
        </p:txBody>
      </p:sp>
      <p:sp>
        <p:nvSpPr>
          <p:cNvPr id="5" name="Rectangle 4">
            <a:extLst>
              <a:ext uri="{FF2B5EF4-FFF2-40B4-BE49-F238E27FC236}">
                <a16:creationId xmlns:a16="http://schemas.microsoft.com/office/drawing/2014/main" xmlns="" id="{2B9EB070-90B6-4564-9539-07E822B4157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xmlns="" id="{2CA5800C-2310-4E63-B4CA-FC3EB908A1E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Designing the User Interface for a Graphical Application</a:t>
            </a:r>
          </a:p>
        </p:txBody>
      </p:sp>
    </p:spTree>
    <p:extLst>
      <p:ext uri="{BB962C8B-B14F-4D97-AF65-F5344CB8AC3E}">
        <p14:creationId xmlns:p14="http://schemas.microsoft.com/office/powerpoint/2010/main" val="31367888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88F44BC-04FE-4EB0-8BAE-CAA2C77327DE}" type="slidenum">
              <a:rPr lang="en-US" smtClean="0"/>
              <a:t>21</a:t>
            </a:fld>
            <a:endParaRPr lang="en-US"/>
          </a:p>
        </p:txBody>
      </p:sp>
      <p:sp>
        <p:nvSpPr>
          <p:cNvPr id="5" name="Rectangle 4">
            <a:extLst>
              <a:ext uri="{FF2B5EF4-FFF2-40B4-BE49-F238E27FC236}">
                <a16:creationId xmlns:a16="http://schemas.microsoft.com/office/drawing/2014/main" xmlns="" id="{AB88DF3D-6090-42AC-891C-6AA7EE9B2D5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xmlns="" id="{9E57AFB2-4605-4C80-B571-B6E4959ED31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Designing the User Interface for a Graphical Application</a:t>
            </a:r>
          </a:p>
        </p:txBody>
      </p:sp>
    </p:spTree>
    <p:extLst>
      <p:ext uri="{BB962C8B-B14F-4D97-AF65-F5344CB8AC3E}">
        <p14:creationId xmlns:p14="http://schemas.microsoft.com/office/powerpoint/2010/main" val="15312136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will find t</a:t>
            </a:r>
            <a:r>
              <a:rPr lang="en-US" sz="1000" dirty="0">
                <a:latin typeface="Arial" panose="020B0604020202020204" pitchFamily="34" charset="0"/>
                <a:ea typeface="Calibri" panose="020F0502020204030204" pitchFamily="34" charset="0"/>
                <a:cs typeface="Segoe UI" panose="020B0502040204020203" pitchFamily="34" charset="0"/>
              </a:rPr>
              <a:t>he steps in the </a:t>
            </a:r>
            <a:r>
              <a:rPr lang="en-US" sz="1000" b="1" dirty="0">
                <a:latin typeface="Arial" panose="020B0604020202020204" pitchFamily="34" charset="0"/>
                <a:ea typeface="Calibri" panose="020F0502020204030204" pitchFamily="34" charset="0"/>
                <a:cs typeface="Times New Roman" panose="02020603050405020304" pitchFamily="18" charset="0"/>
              </a:rPr>
              <a:t>Demonstration: </a:t>
            </a:r>
            <a:r>
              <a:rPr lang="en-US" sz="1000" b="1" dirty="0">
                <a:latin typeface="Arial" panose="020B0604020202020204" pitchFamily="34" charset="0"/>
                <a:ea typeface="Calibri" panose="020F0502020204030204" pitchFamily="34" charset="0"/>
                <a:cs typeface="Times New Roman" panose="02020603050405020304" pitchFamily="18" charset="0"/>
              </a:rPr>
              <a:t>Customizing Student Photographs and Styling the Application </a:t>
            </a:r>
            <a:r>
              <a:rPr lang="en-US" sz="1000" b="1" dirty="0" smtClean="0">
                <a:latin typeface="Arial" panose="020B0604020202020204" pitchFamily="34" charset="0"/>
                <a:ea typeface="Calibri" panose="020F0502020204030204" pitchFamily="34" charset="0"/>
                <a:cs typeface="Times New Roman" panose="02020603050405020304" pitchFamily="18" charset="0"/>
              </a:rPr>
              <a:t>Lab </a:t>
            </a:r>
            <a:r>
              <a:rPr lang="en-US" sz="1000" dirty="0" smtClean="0">
                <a:latin typeface="Arial" panose="020B0604020202020204" pitchFamily="34" charset="0"/>
                <a:ea typeface="Calibri" panose="020F0502020204030204" pitchFamily="34" charset="0"/>
                <a:cs typeface="Segoe UI" panose="020B0502040204020203" pitchFamily="34" charset="0"/>
              </a:rPr>
              <a:t>section </a:t>
            </a:r>
            <a:r>
              <a:rPr lang="en-US" sz="1000" dirty="0">
                <a:latin typeface="Arial" panose="020B0604020202020204" pitchFamily="34" charset="0"/>
                <a:ea typeface="Calibri" panose="020F0502020204030204" pitchFamily="34" charset="0"/>
                <a:cs typeface="Segoe UI" panose="020B0502040204020203" pitchFamily="34" charset="0"/>
              </a:rPr>
              <a:t>on the following page: </a:t>
            </a:r>
            <a:r>
              <a:rPr lang="en-US" sz="1000" dirty="0">
                <a:latin typeface="Arial" panose="020B0604020202020204" pitchFamily="34" charset="0"/>
                <a:ea typeface="Calibri" panose="020F0502020204030204" pitchFamily="34" charset="0"/>
                <a:cs typeface="Segoe UI" panose="020B0502040204020203" pitchFamily="34" charset="0"/>
                <a:hlinkClick r:id="rId3"/>
              </a:rPr>
              <a:t>https://github.com/MicrosoftLearning/20483-Programming-in-C-Sharp/blob/master/Instructions/20483C_MOD09_DEMO.md</a:t>
            </a:r>
            <a:r>
              <a:rPr lang="en-US" sz="1000" dirty="0">
                <a:latin typeface="Arial" panose="020B0604020202020204" pitchFamily="34" charset="0"/>
                <a:ea typeface="Calibri" panose="020F0502020204030204" pitchFamily="34" charset="0"/>
                <a:cs typeface="Segoe UI" panose="020B0502040204020203" pitchFamily="34" charset="0"/>
              </a:rPr>
              <a:t>. </a:t>
            </a:r>
            <a:endParaRPr lang="en-US"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888F44BC-04FE-4EB0-8BAE-CAA2C77327DE}" type="slidenum">
              <a:rPr lang="en-US" smtClean="0"/>
              <a:t>22</a:t>
            </a:fld>
            <a:endParaRPr lang="en-US"/>
          </a:p>
        </p:txBody>
      </p:sp>
      <p:sp>
        <p:nvSpPr>
          <p:cNvPr id="5" name="Rectangle 4">
            <a:extLst>
              <a:ext uri="{FF2B5EF4-FFF2-40B4-BE49-F238E27FC236}">
                <a16:creationId xmlns:a16="http://schemas.microsoft.com/office/drawing/2014/main" xmlns="" id="{FF20D24D-030F-4F76-BFE1-17E74DEB5F1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xmlns="" id="{1BF54D24-1132-46BD-BA32-696EADA7B3D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Designing the User Interface for a Graphical Application</a:t>
            </a:r>
          </a:p>
        </p:txBody>
      </p:sp>
    </p:spTree>
    <p:extLst>
      <p:ext uri="{BB962C8B-B14F-4D97-AF65-F5344CB8AC3E}">
        <p14:creationId xmlns:p14="http://schemas.microsoft.com/office/powerpoint/2010/main" val="1490653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Be prepared to offer support to students throughout this lab. If students have had little exposure to either XML or XAML, they will need guiding through the exercises to ensure that they successfully complete them.</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Point out to students that they must complete the steps to set up the </a:t>
            </a:r>
            <a:r>
              <a:rPr lang="en-US" sz="1000" dirty="0" err="1">
                <a:latin typeface="Arial" panose="020B0604020202020204" pitchFamily="34" charset="0"/>
                <a:ea typeface="Calibri" panose="020F0502020204030204" pitchFamily="34" charset="0"/>
                <a:cs typeface="Times New Roman" panose="02020603050405020304" pitchFamily="18" charset="0"/>
              </a:rPr>
              <a:t>SchoolGradesDB</a:t>
            </a:r>
            <a:r>
              <a:rPr lang="en-US" sz="1000" dirty="0">
                <a:latin typeface="Arial" panose="020B0604020202020204" pitchFamily="34" charset="0"/>
                <a:ea typeface="Calibri" panose="020F0502020204030204" pitchFamily="34" charset="0"/>
                <a:cs typeface="Times New Roman" panose="02020603050405020304" pitchFamily="18" charset="0"/>
              </a:rPr>
              <a:t> database even if they still have the database running from an earlier lab. This is to ensure that the data is reset and in a known state.</a:t>
            </a: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Point out to students that they can minimize the typing required in this lab by omitting the comments lines in their code. While this is not good programming practice in the real world, it can simplify the labs in the classroom environment.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Point out to students that Exercise 3 is optional and that you may stop the lab when they have all completed Exercise 2.</a:t>
            </a:r>
          </a:p>
          <a:p>
            <a:r>
              <a:rPr lang="en-US" sz="1000" dirty="0">
                <a:latin typeface="Arial" panose="020B0604020202020204" pitchFamily="34" charset="0"/>
                <a:cs typeface="Arial" panose="020B0604020202020204" pitchFamily="34" charset="0"/>
              </a:rPr>
              <a:t>You will find the high-level steps on the following page: </a:t>
            </a:r>
            <a:r>
              <a:rPr lang="en-US" sz="1000" u="sng" dirty="0">
                <a:latin typeface="Arial" panose="020B0604020202020204" pitchFamily="34" charset="0"/>
                <a:cs typeface="Arial" panose="020B0604020202020204" pitchFamily="34" charset="0"/>
                <a:hlinkClick r:id="rId3"/>
              </a:rPr>
              <a:t>https://github.com/MicrosoftLearning/20483-Programming-in-C-Sharp/blob/master/Instructions/20483C_MOD09_LAB_MANUAL.md</a:t>
            </a:r>
            <a:r>
              <a:rPr lang="en-US" sz="1000" dirty="0">
                <a:latin typeface="Arial" panose="020B0604020202020204" pitchFamily="34" charset="0"/>
                <a:cs typeface="Arial" panose="020B0604020202020204" pitchFamily="34" charset="0"/>
              </a:rPr>
              <a:t>.</a:t>
            </a:r>
            <a:r>
              <a:rPr lang="en-US" sz="1000" u="sng" dirty="0">
                <a:latin typeface="Arial" panose="020B0604020202020204" pitchFamily="34" charset="0"/>
                <a:cs typeface="Arial" panose="020B0604020202020204" pitchFamily="34" charset="0"/>
              </a:rPr>
              <a:t> </a:t>
            </a:r>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 </a:t>
            </a:r>
          </a:p>
          <a:p>
            <a:r>
              <a:rPr lang="en-US" sz="1000" dirty="0">
                <a:latin typeface="Arial" panose="020B0604020202020204" pitchFamily="34" charset="0"/>
                <a:cs typeface="Arial" panose="020B0604020202020204" pitchFamily="34" charset="0"/>
              </a:rPr>
              <a:t>You will find the detailed steps on the following page: </a:t>
            </a:r>
            <a:r>
              <a:rPr lang="en-US" sz="1000" u="sng" dirty="0">
                <a:latin typeface="Arial" panose="020B0604020202020204" pitchFamily="34" charset="0"/>
                <a:cs typeface="Arial" panose="020B0604020202020204" pitchFamily="34" charset="0"/>
                <a:hlinkClick r:id="rId4"/>
              </a:rPr>
              <a:t>https://github.com/MicrosoftLearning/20483-Programming-in-C-Sharp/blob/master/Instructions/20483C_MOD09_LAK.md</a:t>
            </a:r>
            <a:r>
              <a:rPr lang="en-US" sz="1000" dirty="0">
                <a:latin typeface="Arial" panose="020B0604020202020204" pitchFamily="34" charset="0"/>
                <a:cs typeface="Arial" panose="020B0604020202020204" pitchFamily="34" charset="0"/>
              </a:rPr>
              <a:t>.</a:t>
            </a:r>
            <a:r>
              <a:rPr lang="en-US" sz="1000" u="sng" dirty="0">
                <a:latin typeface="Arial" panose="020B0604020202020204" pitchFamily="34" charset="0"/>
                <a:cs typeface="Arial" panose="020B0604020202020204" pitchFamily="34" charset="0"/>
              </a:rPr>
              <a:t> </a:t>
            </a:r>
            <a:endParaRPr lang="en-US" sz="1000" dirty="0">
              <a:latin typeface="Arial" panose="020B0604020202020204" pitchFamily="34" charset="0"/>
              <a:cs typeface="Arial" panose="020B0604020202020204" pitchFamily="34" charset="0"/>
            </a:endParaRPr>
          </a:p>
          <a:p>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1: Customizing the Appearance of Student Photographs</a:t>
            </a: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In this exercise, you will customize the appearance of student photographs in the production application.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begin by creating a </a:t>
            </a:r>
            <a:r>
              <a:rPr lang="en-US" sz="1000" b="1" dirty="0" err="1">
                <a:latin typeface="Arial" panose="020B0604020202020204" pitchFamily="34" charset="0"/>
                <a:ea typeface="Calibri" panose="020F0502020204030204" pitchFamily="34" charset="0"/>
                <a:cs typeface="Times New Roman" panose="02020603050405020304" pitchFamily="18" charset="0"/>
              </a:rPr>
              <a:t>StudentPhoto</a:t>
            </a:r>
            <a:r>
              <a:rPr lang="en-US" sz="1000" dirty="0">
                <a:latin typeface="Arial" panose="020B0604020202020204" pitchFamily="34" charset="0"/>
                <a:ea typeface="Calibri" panose="020F0502020204030204" pitchFamily="34" charset="0"/>
                <a:cs typeface="Segoe UI" panose="020B0502040204020203" pitchFamily="34" charset="0"/>
              </a:rPr>
              <a:t> user control that will host the photographs on the various pages in the UI. Then you will lay out the user controls and write code to raise the </a:t>
            </a:r>
            <a:r>
              <a:rPr lang="en-US" sz="1000" b="1" dirty="0" err="1">
                <a:latin typeface="Arial" panose="020B0604020202020204" pitchFamily="34" charset="0"/>
                <a:ea typeface="Calibri" panose="020F0502020204030204" pitchFamily="34" charset="0"/>
                <a:cs typeface="Times New Roman" panose="02020603050405020304" pitchFamily="18" charset="0"/>
              </a:rPr>
              <a:t>Student_Click</a:t>
            </a:r>
            <a:r>
              <a:rPr lang="en-US" sz="1000" dirty="0">
                <a:latin typeface="Arial" panose="020B0604020202020204" pitchFamily="34" charset="0"/>
                <a:ea typeface="Calibri" panose="020F0502020204030204" pitchFamily="34" charset="0"/>
                <a:cs typeface="Segoe UI" panose="020B0502040204020203" pitchFamily="34" charset="0"/>
              </a:rPr>
              <a:t> method when a user clicks a student photograph.</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88F44BC-04FE-4EB0-8BAE-CAA2C77327DE}" type="slidenum">
              <a:rPr lang="en-US" smtClean="0"/>
              <a:t>23</a:t>
            </a:fld>
            <a:endParaRPr lang="en-US"/>
          </a:p>
        </p:txBody>
      </p:sp>
      <p:sp>
        <p:nvSpPr>
          <p:cNvPr id="5" name="Rectangle 4">
            <a:extLst>
              <a:ext uri="{FF2B5EF4-FFF2-40B4-BE49-F238E27FC236}">
                <a16:creationId xmlns:a16="http://schemas.microsoft.com/office/drawing/2014/main" xmlns="" id="{CE15588F-200F-4E77-802B-8192A9DFFD3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xmlns="" id="{93E0AAD9-114A-416E-93D2-E25A654D2C2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Designing the User Interface for a Graphical Application</a:t>
            </a:r>
          </a:p>
        </p:txBody>
      </p:sp>
      <p:sp>
        <p:nvSpPr>
          <p:cNvPr id="7" name="TextBox 6">
            <a:extLst>
              <a:ext uri="{FF2B5EF4-FFF2-40B4-BE49-F238E27FC236}">
                <a16:creationId xmlns:a16="http://schemas.microsoft.com/office/drawing/2014/main" xmlns="" id="{FFB61346-2867-4F03-9FB0-6F1897B66153}"/>
              </a:ext>
            </a:extLst>
          </p:cNvPr>
          <p:cNvSpPr txBox="1"/>
          <p:nvPr/>
        </p:nvSpPr>
        <p:spPr>
          <a:xfrm>
            <a:off x="0" y="8890000"/>
            <a:ext cx="1871025" cy="246221"/>
          </a:xfrm>
          <a:prstGeom prst="rect">
            <a:avLst/>
          </a:prstGeom>
          <a:noFill/>
        </p:spPr>
        <p:txBody>
          <a:bodyPr vert="horz" wrap="none" rtlCol="0">
            <a:spAutoFit/>
          </a:bodyPr>
          <a:lstStyle/>
          <a:p>
            <a:r>
              <a:rPr lang="en-US" sz="1000" b="0">
                <a:latin typeface="Arial" panose="020B0604020202020204" pitchFamily="34" charset="0"/>
              </a:rPr>
              <a:t>(More notes on the next slide)</a:t>
            </a:r>
          </a:p>
        </p:txBody>
      </p:sp>
    </p:spTree>
    <p:extLst>
      <p:ext uri="{BB962C8B-B14F-4D97-AF65-F5344CB8AC3E}">
        <p14:creationId xmlns:p14="http://schemas.microsoft.com/office/powerpoint/2010/main" val="32385118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Next, you will add a remove button with a red X to the user control that users can click to remove a student from a class. When a user hovers over the button, the opacity of the button and the photograph will change.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Finally, you will run the application to verify that the student’s image is displayed correctly on the </a:t>
            </a:r>
            <a:r>
              <a:rPr lang="en-US" sz="1000" b="1" dirty="0" err="1">
                <a:latin typeface="Arial" panose="020B0604020202020204" pitchFamily="34" charset="0"/>
                <a:ea typeface="Calibri" panose="020F0502020204030204" pitchFamily="34" charset="0"/>
                <a:cs typeface="Times New Roman" panose="02020603050405020304" pitchFamily="18" charset="0"/>
              </a:rPr>
              <a:t>StudentsPage</a:t>
            </a:r>
            <a:r>
              <a:rPr lang="en-US" sz="1000" dirty="0">
                <a:latin typeface="Arial" panose="020B0604020202020204" pitchFamily="34" charset="0"/>
                <a:ea typeface="Calibri" panose="020F0502020204030204" pitchFamily="34" charset="0"/>
                <a:cs typeface="Segoe UI" panose="020B0502040204020203" pitchFamily="34" charset="0"/>
              </a:rPr>
              <a:t> view.</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2: Styling the Logon View </a:t>
            </a: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In this exercise, you will update the </a:t>
            </a:r>
            <a:r>
              <a:rPr lang="en-US" sz="1000" b="1" dirty="0" err="1">
                <a:latin typeface="Arial" panose="020B0604020202020204" pitchFamily="34" charset="0"/>
                <a:ea typeface="Calibri" panose="020F0502020204030204" pitchFamily="34" charset="0"/>
                <a:cs typeface="Times New Roman" panose="02020603050405020304" pitchFamily="18" charset="0"/>
              </a:rPr>
              <a:t>LogonPage</a:t>
            </a:r>
            <a:r>
              <a:rPr lang="en-US" sz="1000" dirty="0">
                <a:latin typeface="Arial" panose="020B0604020202020204" pitchFamily="34" charset="0"/>
                <a:ea typeface="Calibri" panose="020F0502020204030204" pitchFamily="34" charset="0"/>
                <a:cs typeface="Segoe UI" panose="020B0502040204020203" pitchFamily="34" charset="0"/>
              </a:rPr>
              <a:t> control to have the same look and feel as the rest of the application.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First, you will define styles for the username and password text boxes on the </a:t>
            </a:r>
            <a:r>
              <a:rPr lang="en-US" sz="1000" b="1" dirty="0" err="1">
                <a:latin typeface="Arial" panose="020B0604020202020204" pitchFamily="34" charset="0"/>
                <a:ea typeface="Calibri" panose="020F0502020204030204" pitchFamily="34" charset="0"/>
                <a:cs typeface="Times New Roman" panose="02020603050405020304" pitchFamily="18" charset="0"/>
              </a:rPr>
              <a:t>LogonPage</a:t>
            </a:r>
            <a:r>
              <a:rPr lang="en-US" sz="1000" dirty="0">
                <a:latin typeface="Arial" panose="020B0604020202020204" pitchFamily="34" charset="0"/>
                <a:ea typeface="Calibri" panose="020F0502020204030204" pitchFamily="34" charset="0"/>
                <a:cs typeface="Segoe UI" panose="020B0502040204020203" pitchFamily="34" charset="0"/>
              </a:rPr>
              <a:t> of the application. You will use the </a:t>
            </a:r>
            <a:r>
              <a:rPr lang="en-US" sz="1000" b="1" dirty="0">
                <a:latin typeface="Arial" panose="020B0604020202020204" pitchFamily="34" charset="0"/>
                <a:ea typeface="Calibri" panose="020F0502020204030204" pitchFamily="34" charset="0"/>
                <a:cs typeface="Times New Roman" panose="02020603050405020304" pitchFamily="18" charset="0"/>
              </a:rPr>
              <a:t>Style</a:t>
            </a:r>
            <a:r>
              <a:rPr lang="en-US" sz="1000" dirty="0">
                <a:latin typeface="Arial" panose="020B0604020202020204" pitchFamily="34" charset="0"/>
                <a:ea typeface="Calibri" panose="020F0502020204030204" pitchFamily="34" charset="0"/>
                <a:cs typeface="Segoe UI" panose="020B0502040204020203" pitchFamily="34" charset="0"/>
              </a:rPr>
              <a:t> property of each control to apply the styles that you have defined. Then you will define some global styles for use across the entire application. You will define a style for labels and a style for text. Finally, you will run the application to verify that the styling of the text elements has changed throughout the application.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Exercise 3: Animating the </a:t>
            </a:r>
            <a:r>
              <a:rPr lang="en-US"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StudentPhoto</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 Control (If Time Permits)</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In this exercise, you will update the </a:t>
            </a:r>
            <a:r>
              <a:rPr lang="en-US"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StudentPhoto</a:t>
            </a: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 control to animate when a user hovers over it.</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First you will define an animation for the </a:t>
            </a:r>
            <a:r>
              <a:rPr lang="en-US"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StudentPhoto</a:t>
            </a: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 control, which will cause a student’s photograph to pulse when a user hovers over it. You will then add event handlers for this animation and apply the animation to the control. Finally, you will run the application to verify that the animation executes correctly.</a:t>
            </a:r>
            <a:endParaRPr lang="en-US" dirty="0"/>
          </a:p>
        </p:txBody>
      </p:sp>
      <p:sp>
        <p:nvSpPr>
          <p:cNvPr id="4" name="Slide Number Placeholder 3"/>
          <p:cNvSpPr>
            <a:spLocks noGrp="1"/>
          </p:cNvSpPr>
          <p:nvPr>
            <p:ph type="sldNum" sz="quarter" idx="10"/>
          </p:nvPr>
        </p:nvSpPr>
        <p:spPr/>
        <p:txBody>
          <a:bodyPr/>
          <a:lstStyle/>
          <a:p>
            <a:fld id="{888F44BC-04FE-4EB0-8BAE-CAA2C77327DE}" type="slidenum">
              <a:rPr lang="en-US" smtClean="0"/>
              <a:t>24</a:t>
            </a:fld>
            <a:endParaRPr lang="en-US"/>
          </a:p>
        </p:txBody>
      </p:sp>
      <p:sp>
        <p:nvSpPr>
          <p:cNvPr id="5" name="Rectangle 4">
            <a:extLst>
              <a:ext uri="{FF2B5EF4-FFF2-40B4-BE49-F238E27FC236}">
                <a16:creationId xmlns:a16="http://schemas.microsoft.com/office/drawing/2014/main" xmlns="" id="{3AC6725C-0A0B-498A-8178-EDF88CA551A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xmlns="" id="{6FFE5F30-BAD2-4F6B-8731-AEA6561A152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Designing the User Interface for a Graphical Application</a:t>
            </a:r>
          </a:p>
        </p:txBody>
      </p:sp>
    </p:spTree>
    <p:extLst>
      <p:ext uri="{BB962C8B-B14F-4D97-AF65-F5344CB8AC3E}">
        <p14:creationId xmlns:p14="http://schemas.microsoft.com/office/powerpoint/2010/main" val="17398568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888F44BC-04FE-4EB0-8BAE-CAA2C77327DE}" type="slidenum">
              <a:rPr lang="en-US" smtClean="0"/>
              <a:t>25</a:t>
            </a:fld>
            <a:endParaRPr lang="en-US"/>
          </a:p>
        </p:txBody>
      </p:sp>
      <p:sp>
        <p:nvSpPr>
          <p:cNvPr id="5" name="Rectangle 4">
            <a:extLst>
              <a:ext uri="{FF2B5EF4-FFF2-40B4-BE49-F238E27FC236}">
                <a16:creationId xmlns:a16="http://schemas.microsoft.com/office/drawing/2014/main" xmlns="" id="{A67869BC-C2FE-4EC3-93FC-F9C4DB78A86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xmlns="" id="{308C6B74-B547-45C9-8F86-38FAF69AEE4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Designing the User Interface for a Graphical Application</a:t>
            </a:r>
          </a:p>
        </p:txBody>
      </p:sp>
    </p:spTree>
    <p:extLst>
      <p:ext uri="{BB962C8B-B14F-4D97-AF65-F5344CB8AC3E}">
        <p14:creationId xmlns:p14="http://schemas.microsoft.com/office/powerpoint/2010/main" val="7065401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want to use rows and columns to lay out a UI. Which container control should you use?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1: The Canvas control.</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2: The </a:t>
            </a:r>
            <a:r>
              <a:rPr lang="en-US" sz="1000" dirty="0" err="1">
                <a:latin typeface="Arial" panose="020B0604020202020204" pitchFamily="34" charset="0"/>
                <a:ea typeface="Calibri" panose="020F0502020204030204" pitchFamily="34" charset="0"/>
                <a:cs typeface="Times New Roman" panose="02020603050405020304" pitchFamily="18" charset="0"/>
              </a:rPr>
              <a:t>DockPanel</a:t>
            </a:r>
            <a:r>
              <a:rPr lang="en-US" sz="1000" dirty="0">
                <a:latin typeface="Arial" panose="020B0604020202020204" pitchFamily="34" charset="0"/>
                <a:ea typeface="Calibri" panose="020F0502020204030204" pitchFamily="34" charset="0"/>
                <a:cs typeface="Times New Roman" panose="02020603050405020304" pitchFamily="18" charset="0"/>
              </a:rPr>
              <a:t> control.</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3: The Grid control.</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4: The </a:t>
            </a:r>
            <a:r>
              <a:rPr lang="en-US" sz="1000" dirty="0" err="1">
                <a:latin typeface="Arial" panose="020B0604020202020204" pitchFamily="34" charset="0"/>
                <a:ea typeface="Calibri" panose="020F0502020204030204" pitchFamily="34" charset="0"/>
                <a:cs typeface="Times New Roman" panose="02020603050405020304" pitchFamily="18" charset="0"/>
              </a:rPr>
              <a:t>StackPanel</a:t>
            </a:r>
            <a:r>
              <a:rPr lang="en-US" sz="1000" dirty="0">
                <a:latin typeface="Arial" panose="020B0604020202020204" pitchFamily="34" charset="0"/>
                <a:ea typeface="Calibri" panose="020F0502020204030204" pitchFamily="34" charset="0"/>
                <a:cs typeface="Times New Roman" panose="02020603050405020304" pitchFamily="18" charset="0"/>
              </a:rPr>
              <a:t> control.</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5: The </a:t>
            </a:r>
            <a:r>
              <a:rPr lang="en-US" sz="1000" dirty="0" err="1">
                <a:latin typeface="Arial" panose="020B0604020202020204" pitchFamily="34" charset="0"/>
                <a:ea typeface="Calibri" panose="020F0502020204030204" pitchFamily="34" charset="0"/>
                <a:cs typeface="Times New Roman" panose="02020603050405020304" pitchFamily="18" charset="0"/>
              </a:rPr>
              <a:t>WrapPanel</a:t>
            </a:r>
            <a:r>
              <a:rPr lang="en-US" sz="1000" dirty="0">
                <a:latin typeface="Arial" panose="020B0604020202020204" pitchFamily="34" charset="0"/>
                <a:ea typeface="Calibri" panose="020F0502020204030204" pitchFamily="34" charset="0"/>
                <a:cs typeface="Times New Roman" panose="02020603050405020304" pitchFamily="18" charset="0"/>
              </a:rPr>
              <a:t> control.</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-3: The Grid control.</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a:t>
            </a:r>
            <a:r>
              <a:rPr lang="en-US" sz="1000" b="1" dirty="0">
                <a:latin typeface="Arial" panose="020B0604020202020204" pitchFamily="34" charset="0"/>
                <a:ea typeface="Calibri" panose="020F0502020204030204" pitchFamily="34" charset="0"/>
                <a:cs typeface="Times New Roman" panose="02020603050405020304" pitchFamily="18" charset="0"/>
              </a:rPr>
              <a:t>Grid</a:t>
            </a:r>
            <a:r>
              <a:rPr lang="en-US" sz="1000" dirty="0">
                <a:latin typeface="Arial" panose="020B0604020202020204" pitchFamily="34" charset="0"/>
                <a:ea typeface="Calibri" panose="020F0502020204030204" pitchFamily="34" charset="0"/>
                <a:cs typeface="Times New Roman" panose="02020603050405020304" pitchFamily="18" charset="0"/>
              </a:rPr>
              <a:t> control enables you to define rows and columns. You position child controls in the grid by using the </a:t>
            </a:r>
            <a:r>
              <a:rPr lang="en-US" sz="1000" b="1" dirty="0" err="1">
                <a:latin typeface="Arial" panose="020B0604020202020204" pitchFamily="34" charset="0"/>
                <a:ea typeface="Calibri" panose="020F0502020204030204" pitchFamily="34" charset="0"/>
                <a:cs typeface="Times New Roman" panose="02020603050405020304" pitchFamily="18" charset="0"/>
              </a:rPr>
              <a:t>Grid.Row</a:t>
            </a:r>
            <a:r>
              <a:rPr lang="en-US" sz="1000" b="1" dirty="0">
                <a:latin typeface="Arial" panose="020B0604020202020204" pitchFamily="34" charset="0"/>
                <a:ea typeface="Calibri" panose="020F0502020204030204" pitchFamily="34" charset="0"/>
                <a:cs typeface="Times New Roman" panose="02020603050405020304" pitchFamily="18" charset="0"/>
              </a:rPr>
              <a:t> </a:t>
            </a:r>
            <a:r>
              <a:rPr lang="en-US" sz="1000" dirty="0">
                <a:latin typeface="Arial" panose="020B0604020202020204" pitchFamily="34" charset="0"/>
                <a:ea typeface="Calibri" panose="020F0502020204030204" pitchFamily="34" charset="0"/>
                <a:cs typeface="Times New Roman" panose="02020603050405020304" pitchFamily="18" charset="0"/>
              </a:rPr>
              <a:t>and </a:t>
            </a:r>
            <a:r>
              <a:rPr lang="en-US" sz="1000" b="1" dirty="0" err="1">
                <a:latin typeface="Arial" panose="020B0604020202020204" pitchFamily="34" charset="0"/>
                <a:ea typeface="Calibri" panose="020F0502020204030204" pitchFamily="34" charset="0"/>
                <a:cs typeface="Times New Roman" panose="02020603050405020304" pitchFamily="18" charset="0"/>
              </a:rPr>
              <a:t>Grid.Column</a:t>
            </a:r>
            <a:r>
              <a:rPr lang="en-US" sz="1000" b="1" dirty="0">
                <a:latin typeface="Arial" panose="020B0604020202020204" pitchFamily="34" charset="0"/>
                <a:ea typeface="Calibri" panose="020F0502020204030204" pitchFamily="34" charset="0"/>
                <a:cs typeface="Times New Roman" panose="02020603050405020304" pitchFamily="18" charset="0"/>
              </a:rPr>
              <a:t> </a:t>
            </a:r>
            <a:r>
              <a:rPr lang="en-US" sz="1000" dirty="0">
                <a:latin typeface="Arial" panose="020B0604020202020204" pitchFamily="34" charset="0"/>
                <a:ea typeface="Calibri" panose="020F0502020204030204" pitchFamily="34" charset="0"/>
                <a:cs typeface="Times New Roman" panose="02020603050405020304" pitchFamily="18" charset="0"/>
              </a:rPr>
              <a:t>attached properties.</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88F44BC-04FE-4EB0-8BAE-CAA2C77327DE}" type="slidenum">
              <a:rPr lang="en-US" smtClean="0"/>
              <a:t>26</a:t>
            </a:fld>
            <a:endParaRPr lang="en-US"/>
          </a:p>
        </p:txBody>
      </p:sp>
      <p:sp>
        <p:nvSpPr>
          <p:cNvPr id="5" name="Rectangle 4">
            <a:extLst>
              <a:ext uri="{FF2B5EF4-FFF2-40B4-BE49-F238E27FC236}">
                <a16:creationId xmlns:a16="http://schemas.microsoft.com/office/drawing/2014/main" xmlns="" id="{6C6BB95D-B09F-4088-925A-957AC91B26F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xmlns="" id="{27DF71D4-B055-42BF-A7BE-DCC7E67D77F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Designing the User Interface for a Graphical Application</a:t>
            </a:r>
          </a:p>
        </p:txBody>
      </p:sp>
      <p:sp>
        <p:nvSpPr>
          <p:cNvPr id="7" name="TextBox 6">
            <a:extLst>
              <a:ext uri="{FF2B5EF4-FFF2-40B4-BE49-F238E27FC236}">
                <a16:creationId xmlns:a16="http://schemas.microsoft.com/office/drawing/2014/main" xmlns="" id="{8D49AE36-840A-49A1-96C9-76C1C43FE137}"/>
              </a:ext>
            </a:extLst>
          </p:cNvPr>
          <p:cNvSpPr txBox="1"/>
          <p:nvPr/>
        </p:nvSpPr>
        <p:spPr>
          <a:xfrm>
            <a:off x="0" y="8890000"/>
            <a:ext cx="1871025" cy="246221"/>
          </a:xfrm>
          <a:prstGeom prst="rect">
            <a:avLst/>
          </a:prstGeom>
          <a:noFill/>
        </p:spPr>
        <p:txBody>
          <a:bodyPr vert="horz" wrap="none" rtlCol="0">
            <a:spAutoFit/>
          </a:bodyPr>
          <a:lstStyle/>
          <a:p>
            <a:r>
              <a:rPr lang="en-US" sz="1000" b="0">
                <a:latin typeface="Arial" panose="020B0604020202020204" pitchFamily="34" charset="0"/>
              </a:rPr>
              <a:t>(More notes on the next slide)</a:t>
            </a:r>
          </a:p>
        </p:txBody>
      </p:sp>
    </p:spTree>
    <p:extLst>
      <p:ext uri="{BB962C8B-B14F-4D97-AF65-F5344CB8AC3E}">
        <p14:creationId xmlns:p14="http://schemas.microsoft.com/office/powerpoint/2010/main" val="7379840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are creating an application that enables users to place orders for coffees. The application should allow users to select the drink they want from a list. Each list item should display the name of the coffee, the description, the price, and an image of the coffee. How should you proceed?</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1: Create a </a:t>
            </a:r>
            <a:r>
              <a:rPr lang="en-US" sz="1000" dirty="0" err="1">
                <a:latin typeface="Arial" panose="020B0604020202020204" pitchFamily="34" charset="0"/>
                <a:ea typeface="Calibri" panose="020F0502020204030204" pitchFamily="34" charset="0"/>
                <a:cs typeface="Times New Roman" panose="02020603050405020304" pitchFamily="18" charset="0"/>
              </a:rPr>
              <a:t>ListBox</a:t>
            </a:r>
            <a:r>
              <a:rPr lang="en-US" sz="1000" dirty="0">
                <a:latin typeface="Arial" panose="020B0604020202020204" pitchFamily="34" charset="0"/>
                <a:ea typeface="Calibri" panose="020F0502020204030204" pitchFamily="34" charset="0"/>
                <a:cs typeface="Times New Roman" panose="02020603050405020304" pitchFamily="18" charset="0"/>
              </a:rPr>
              <a:t> control. Add child controls to the </a:t>
            </a:r>
            <a:r>
              <a:rPr lang="en-US" sz="1000" dirty="0" err="1">
                <a:latin typeface="Arial" panose="020B0604020202020204" pitchFamily="34" charset="0"/>
                <a:ea typeface="Calibri" panose="020F0502020204030204" pitchFamily="34" charset="0"/>
                <a:cs typeface="Times New Roman" panose="02020603050405020304" pitchFamily="18" charset="0"/>
              </a:rPr>
              <a:t>ListBox</a:t>
            </a:r>
            <a:r>
              <a:rPr lang="en-US" sz="1000" dirty="0">
                <a:latin typeface="Arial" panose="020B0604020202020204" pitchFamily="34" charset="0"/>
                <a:ea typeface="Calibri" panose="020F0502020204030204" pitchFamily="34" charset="0"/>
                <a:cs typeface="Times New Roman" panose="02020603050405020304" pitchFamily="18" charset="0"/>
              </a:rPr>
              <a:t> control to represent each field.</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2: Create a </a:t>
            </a:r>
            <a:r>
              <a:rPr lang="en-US" sz="1000" dirty="0" err="1">
                <a:latin typeface="Arial" panose="020B0604020202020204" pitchFamily="34" charset="0"/>
                <a:ea typeface="Calibri" panose="020F0502020204030204" pitchFamily="34" charset="0"/>
                <a:cs typeface="Times New Roman" panose="02020603050405020304" pitchFamily="18" charset="0"/>
              </a:rPr>
              <a:t>ListBox</a:t>
            </a:r>
            <a:r>
              <a:rPr lang="en-US" sz="1000" dirty="0">
                <a:latin typeface="Arial" panose="020B0604020202020204" pitchFamily="34" charset="0"/>
                <a:ea typeface="Calibri" panose="020F0502020204030204" pitchFamily="34" charset="0"/>
                <a:cs typeface="Times New Roman" panose="02020603050405020304" pitchFamily="18" charset="0"/>
              </a:rPr>
              <a:t> control. Use a </a:t>
            </a:r>
            <a:r>
              <a:rPr lang="en-US" sz="1000" dirty="0" err="1">
                <a:latin typeface="Arial" panose="020B0604020202020204" pitchFamily="34" charset="0"/>
                <a:ea typeface="Calibri" panose="020F0502020204030204" pitchFamily="34" charset="0"/>
                <a:cs typeface="Times New Roman" panose="02020603050405020304" pitchFamily="18" charset="0"/>
              </a:rPr>
              <a:t>DataTemplate</a:t>
            </a:r>
            <a:r>
              <a:rPr lang="en-US" sz="1000" dirty="0">
                <a:latin typeface="Arial" panose="020B0604020202020204" pitchFamily="34" charset="0"/>
                <a:ea typeface="Calibri" panose="020F0502020204030204" pitchFamily="34" charset="0"/>
                <a:cs typeface="Times New Roman" panose="02020603050405020304" pitchFamily="18" charset="0"/>
              </a:rPr>
              <a:t> to specify how each field is displayed within a list item.</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3: Create a </a:t>
            </a:r>
            <a:r>
              <a:rPr lang="en-US" sz="1000" dirty="0" err="1">
                <a:latin typeface="Arial" panose="020B0604020202020204" pitchFamily="34" charset="0"/>
                <a:ea typeface="Calibri" panose="020F0502020204030204" pitchFamily="34" charset="0"/>
                <a:cs typeface="Times New Roman" panose="02020603050405020304" pitchFamily="18" charset="0"/>
              </a:rPr>
              <a:t>ListBox</a:t>
            </a:r>
            <a:r>
              <a:rPr lang="en-US" sz="1000" dirty="0">
                <a:latin typeface="Arial" panose="020B0604020202020204" pitchFamily="34" charset="0"/>
                <a:ea typeface="Calibri" panose="020F0502020204030204" pitchFamily="34" charset="0"/>
                <a:cs typeface="Times New Roman" panose="02020603050405020304" pitchFamily="18" charset="0"/>
              </a:rPr>
              <a:t> control. Create a custom control that inherits from </a:t>
            </a:r>
            <a:r>
              <a:rPr lang="en-US" sz="1000" dirty="0" err="1">
                <a:latin typeface="Arial" panose="020B0604020202020204" pitchFamily="34" charset="0"/>
                <a:ea typeface="Calibri" panose="020F0502020204030204" pitchFamily="34" charset="0"/>
                <a:cs typeface="Times New Roman" panose="02020603050405020304" pitchFamily="18" charset="0"/>
              </a:rPr>
              <a:t>ListBoxItem</a:t>
            </a:r>
            <a:r>
              <a:rPr lang="en-US" sz="1000" dirty="0">
                <a:latin typeface="Arial" panose="020B0604020202020204" pitchFamily="34" charset="0"/>
                <a:ea typeface="Calibri" panose="020F0502020204030204" pitchFamily="34" charset="0"/>
                <a:cs typeface="Times New Roman" panose="02020603050405020304" pitchFamily="18" charset="0"/>
              </a:rPr>
              <a:t>, and use this custom control to specify how each field is displayed.</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4: Create a </a:t>
            </a:r>
            <a:r>
              <a:rPr lang="en-US" sz="1000" dirty="0" err="1">
                <a:latin typeface="Arial" panose="020B0604020202020204" pitchFamily="34" charset="0"/>
                <a:ea typeface="Calibri" panose="020F0502020204030204" pitchFamily="34" charset="0"/>
                <a:cs typeface="Times New Roman" panose="02020603050405020304" pitchFamily="18" charset="0"/>
              </a:rPr>
              <a:t>ListBox</a:t>
            </a:r>
            <a:r>
              <a:rPr lang="en-US" sz="1000" dirty="0">
                <a:latin typeface="Arial" panose="020B0604020202020204" pitchFamily="34" charset="0"/>
                <a:ea typeface="Calibri" panose="020F0502020204030204" pitchFamily="34" charset="0"/>
                <a:cs typeface="Times New Roman" panose="02020603050405020304" pitchFamily="18" charset="0"/>
              </a:rPr>
              <a:t> control. Use the </a:t>
            </a:r>
            <a:r>
              <a:rPr lang="en-US" sz="1000" dirty="0" err="1">
                <a:latin typeface="Arial" panose="020B0604020202020204" pitchFamily="34" charset="0"/>
                <a:ea typeface="Calibri" panose="020F0502020204030204" pitchFamily="34" charset="0"/>
                <a:cs typeface="Times New Roman" panose="02020603050405020304" pitchFamily="18" charset="0"/>
              </a:rPr>
              <a:t>DisplayMemberPath</a:t>
            </a:r>
            <a:r>
              <a:rPr lang="en-US" sz="1000" dirty="0">
                <a:latin typeface="Arial" panose="020B0604020202020204" pitchFamily="34" charset="0"/>
                <a:ea typeface="Calibri" panose="020F0502020204030204" pitchFamily="34" charset="0"/>
                <a:cs typeface="Times New Roman" panose="02020603050405020304" pitchFamily="18" charset="0"/>
              </a:rPr>
              <a:t> property to specify the fields you want to display in each list item.</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5: Create a </a:t>
            </a:r>
            <a:r>
              <a:rPr lang="en-US" sz="1000" dirty="0" err="1">
                <a:latin typeface="Arial" panose="020B0604020202020204" pitchFamily="34" charset="0"/>
                <a:ea typeface="Calibri" panose="020F0502020204030204" pitchFamily="34" charset="0"/>
                <a:cs typeface="Times New Roman" panose="02020603050405020304" pitchFamily="18" charset="0"/>
              </a:rPr>
              <a:t>ListBox</a:t>
            </a:r>
            <a:r>
              <a:rPr lang="en-US" sz="1000" dirty="0">
                <a:latin typeface="Arial" panose="020B0604020202020204" pitchFamily="34" charset="0"/>
                <a:ea typeface="Calibri" panose="020F0502020204030204" pitchFamily="34" charset="0"/>
                <a:cs typeface="Times New Roman" panose="02020603050405020304" pitchFamily="18" charset="0"/>
              </a:rPr>
              <a:t> control. Use a Style to specify how each field is displayed within a list item.</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-2: Create a </a:t>
            </a:r>
            <a:r>
              <a:rPr lang="en-US" sz="1000" dirty="0" err="1">
                <a:latin typeface="Arial" panose="020B0604020202020204" pitchFamily="34" charset="0"/>
                <a:ea typeface="Calibri" panose="020F0502020204030204" pitchFamily="34" charset="0"/>
                <a:cs typeface="Times New Roman" panose="02020603050405020304" pitchFamily="18" charset="0"/>
              </a:rPr>
              <a:t>ListBox</a:t>
            </a:r>
            <a:r>
              <a:rPr lang="en-US" sz="1000" dirty="0">
                <a:latin typeface="Arial" panose="020B0604020202020204" pitchFamily="34" charset="0"/>
                <a:ea typeface="Calibri" panose="020F0502020204030204" pitchFamily="34" charset="0"/>
                <a:cs typeface="Times New Roman" panose="02020603050405020304" pitchFamily="18" charset="0"/>
              </a:rPr>
              <a:t> control. Use a </a:t>
            </a:r>
            <a:r>
              <a:rPr lang="en-US" sz="1000" dirty="0" err="1">
                <a:latin typeface="Arial" panose="020B0604020202020204" pitchFamily="34" charset="0"/>
                <a:ea typeface="Calibri" panose="020F0502020204030204" pitchFamily="34" charset="0"/>
                <a:cs typeface="Times New Roman" panose="02020603050405020304" pitchFamily="18" charset="0"/>
              </a:rPr>
              <a:t>DataTemplate</a:t>
            </a:r>
            <a:r>
              <a:rPr lang="en-US" sz="1000" dirty="0">
                <a:latin typeface="Arial" panose="020B0604020202020204" pitchFamily="34" charset="0"/>
                <a:ea typeface="Calibri" panose="020F0502020204030204" pitchFamily="34" charset="0"/>
                <a:cs typeface="Times New Roman" panose="02020603050405020304" pitchFamily="18" charset="0"/>
              </a:rPr>
              <a:t> to specify how each field is displayed within a list item.</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Creating a </a:t>
            </a:r>
            <a:r>
              <a:rPr lang="en-US" sz="1000" b="1" dirty="0" err="1">
                <a:latin typeface="Arial" panose="020B0604020202020204" pitchFamily="34" charset="0"/>
                <a:ea typeface="Calibri" panose="020F0502020204030204" pitchFamily="34" charset="0"/>
                <a:cs typeface="Times New Roman" panose="02020603050405020304" pitchFamily="18" charset="0"/>
              </a:rPr>
              <a:t>DataTemplate</a:t>
            </a:r>
            <a:r>
              <a:rPr lang="en-US" sz="1000" dirty="0">
                <a:latin typeface="Arial" panose="020B0604020202020204" pitchFamily="34" charset="0"/>
                <a:ea typeface="Calibri" panose="020F0502020204030204" pitchFamily="34" charset="0"/>
                <a:cs typeface="Times New Roman" panose="02020603050405020304" pitchFamily="18" charset="0"/>
              </a:rPr>
              <a:t> enables you to control how fields from a data source are rendered by content controls.</a:t>
            </a:r>
          </a:p>
        </p:txBody>
      </p:sp>
      <p:sp>
        <p:nvSpPr>
          <p:cNvPr id="4" name="Slide Number Placeholder 3"/>
          <p:cNvSpPr>
            <a:spLocks noGrp="1"/>
          </p:cNvSpPr>
          <p:nvPr>
            <p:ph type="sldNum" sz="quarter" idx="10"/>
          </p:nvPr>
        </p:nvSpPr>
        <p:spPr/>
        <p:txBody>
          <a:bodyPr/>
          <a:lstStyle/>
          <a:p>
            <a:fld id="{888F44BC-04FE-4EB0-8BAE-CAA2C77327DE}" type="slidenum">
              <a:rPr lang="en-US" smtClean="0"/>
              <a:t>27</a:t>
            </a:fld>
            <a:endParaRPr lang="en-US"/>
          </a:p>
        </p:txBody>
      </p:sp>
      <p:sp>
        <p:nvSpPr>
          <p:cNvPr id="5" name="TextBox 4">
            <a:extLst>
              <a:ext uri="{FF2B5EF4-FFF2-40B4-BE49-F238E27FC236}">
                <a16:creationId xmlns:a16="http://schemas.microsoft.com/office/drawing/2014/main" xmlns="" id="{0A276A62-A119-4F39-8FE1-3861912CA7DB}"/>
              </a:ext>
            </a:extLst>
          </p:cNvPr>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
        <p:nvSpPr>
          <p:cNvPr id="6" name="Rectangle 5">
            <a:extLst>
              <a:ext uri="{FF2B5EF4-FFF2-40B4-BE49-F238E27FC236}">
                <a16:creationId xmlns:a16="http://schemas.microsoft.com/office/drawing/2014/main" xmlns="" id="{4E3481A6-EB53-4E00-B4DC-D09EDCA0E53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7" name="Rectangle 6">
            <a:extLst>
              <a:ext uri="{FF2B5EF4-FFF2-40B4-BE49-F238E27FC236}">
                <a16:creationId xmlns:a16="http://schemas.microsoft.com/office/drawing/2014/main" xmlns="" id="{05067418-761C-480C-A463-EFA0616957E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Designing the User Interface for a Graphical Application</a:t>
            </a:r>
          </a:p>
        </p:txBody>
      </p:sp>
    </p:spTree>
    <p:extLst>
      <p:ext uri="{BB962C8B-B14F-4D97-AF65-F5344CB8AC3E}">
        <p14:creationId xmlns:p14="http://schemas.microsoft.com/office/powerpoint/2010/main" val="40993663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You want to apply a highlighting effect to selected items in a </a:t>
            </a:r>
            <a:r>
              <a:rPr lang="en-US" sz="1000" dirty="0" err="1">
                <a:solidFill>
                  <a:prstClr val="black"/>
                </a:solidFill>
                <a:latin typeface="Arial" panose="020B0604020202020204" pitchFamily="34" charset="0"/>
                <a:ea typeface="Calibri" panose="020F0502020204030204" pitchFamily="34" charset="0"/>
                <a:cs typeface="Segoe UI" panose="020B0502040204020203" pitchFamily="34" charset="0"/>
              </a:rPr>
              <a:t>ListBox</a:t>
            </a: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 How should you proceed?</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1: Create a Style element and set the </a:t>
            </a:r>
            <a:r>
              <a:rPr lang="en-US"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TargetType</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attribute to </a:t>
            </a:r>
            <a:r>
              <a:rPr lang="en-US"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ListBox</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Use a Setter element to apply the highlighting effect.</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2: Create a Style element and set the </a:t>
            </a:r>
            <a:r>
              <a:rPr lang="en-US"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TargetType</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attribute to </a:t>
            </a:r>
            <a:r>
              <a:rPr lang="en-US"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ListBox</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Use a Trigger element to apply the highlighting effect when a list box item is selected.</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3: Create a Style element and set the </a:t>
            </a:r>
            <a:r>
              <a:rPr lang="en-US"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TargetType</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attribute to </a:t>
            </a:r>
            <a:r>
              <a:rPr lang="en-US"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ListBox</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Use an </a:t>
            </a:r>
            <a:r>
              <a:rPr lang="en-US"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EventTrigger</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element to apply the highlighting effect when a list box item is selected.</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4: Create a Style element and set the </a:t>
            </a:r>
            <a:r>
              <a:rPr lang="en-US"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TargetType</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attribute to </a:t>
            </a:r>
            <a:r>
              <a:rPr lang="en-US"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ListBox</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Use a Storyboard element to apply the highlighting effect when a list box item is selected.</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5: Create a Style element and set the </a:t>
            </a:r>
            <a:r>
              <a:rPr lang="en-US"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TargetType</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attribute to </a:t>
            </a:r>
            <a:r>
              <a:rPr lang="en-US"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ListBox</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Use a </a:t>
            </a:r>
            <a:r>
              <a:rPr lang="en-US"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DoubleAnimation</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element to apply the highlighting effect when a list box item is selected.</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-2: Create a Style element and set the </a:t>
            </a:r>
            <a:r>
              <a:rPr lang="en-US"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TargetType</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attribute to </a:t>
            </a:r>
            <a:r>
              <a:rPr lang="en-US"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ListBox</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Use a Trigger element to apply the highlighting effect when a list box item is selected.</a:t>
            </a:r>
          </a:p>
          <a:p>
            <a:pPr lvl="0">
              <a:lnSpc>
                <a:spcPct val="107000"/>
              </a:lnSpc>
              <a:spcAft>
                <a:spcPts val="800"/>
              </a:spcAft>
            </a:pPr>
            <a:r>
              <a:rPr lang="en-US" sz="1000" b="1" dirty="0">
                <a:latin typeface="Arial" panose="020B0604020202020204" pitchFamily="34" charset="0"/>
                <a:ea typeface="Calibri" panose="020F0502020204030204" pitchFamily="34" charset="0"/>
                <a:cs typeface="Arial" panose="020B0604020202020204" pitchFamily="34" charset="0"/>
              </a:rPr>
              <a:t>Feedback</a:t>
            </a:r>
          </a:p>
          <a:p>
            <a:pPr lvl="0">
              <a:lnSpc>
                <a:spcPct val="107000"/>
              </a:lnSpc>
              <a:spcAft>
                <a:spcPts val="800"/>
              </a:spcAft>
            </a:pPr>
            <a:r>
              <a:rPr lang="en-US" sz="1000" dirty="0">
                <a:latin typeface="Arial" panose="020B0604020202020204" pitchFamily="34" charset="0"/>
                <a:cs typeface="Arial" panose="020B0604020202020204" pitchFamily="34" charset="0"/>
              </a:rPr>
              <a:t>In this case, you want to change the style of an element when a property value is changed. You can do this by creating a Trigger element to identify the conditions under which the style should change. Within the Trigger element, you use Setter elements to apply the changes.</a:t>
            </a:r>
          </a:p>
          <a:p>
            <a:endParaRPr lang="en-US" sz="1000" dirty="0"/>
          </a:p>
        </p:txBody>
      </p:sp>
      <p:sp>
        <p:nvSpPr>
          <p:cNvPr id="4" name="Slide Number Placeholder 3"/>
          <p:cNvSpPr>
            <a:spLocks noGrp="1"/>
          </p:cNvSpPr>
          <p:nvPr>
            <p:ph type="sldNum" sz="quarter" idx="10"/>
          </p:nvPr>
        </p:nvSpPr>
        <p:spPr/>
        <p:txBody>
          <a:bodyPr/>
          <a:lstStyle/>
          <a:p>
            <a:fld id="{888F44BC-04FE-4EB0-8BAE-CAA2C77327DE}" type="slidenum">
              <a:rPr lang="en-US" smtClean="0"/>
              <a:t>28</a:t>
            </a:fld>
            <a:endParaRPr lang="en-US"/>
          </a:p>
        </p:txBody>
      </p:sp>
      <p:sp>
        <p:nvSpPr>
          <p:cNvPr id="5" name="Rectangle 4">
            <a:extLst>
              <a:ext uri="{FF2B5EF4-FFF2-40B4-BE49-F238E27FC236}">
                <a16:creationId xmlns:a16="http://schemas.microsoft.com/office/drawing/2014/main" xmlns="" id="{B4B4CFB0-21EB-4100-8652-3E5D51E6672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xmlns="" id="{FE7C4630-12EC-43AF-A620-7F38E794623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Designing the User Interface for a Graphical Application</a:t>
            </a:r>
          </a:p>
        </p:txBody>
      </p:sp>
    </p:spTree>
    <p:extLst>
      <p:ext uri="{BB962C8B-B14F-4D97-AF65-F5344CB8AC3E}">
        <p14:creationId xmlns:p14="http://schemas.microsoft.com/office/powerpoint/2010/main" val="875729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88F44BC-04FE-4EB0-8BAE-CAA2C77327DE}" type="slidenum">
              <a:rPr lang="en-US" smtClean="0"/>
              <a:t>3</a:t>
            </a:fld>
            <a:endParaRPr lang="en-US"/>
          </a:p>
        </p:txBody>
      </p:sp>
      <p:sp>
        <p:nvSpPr>
          <p:cNvPr id="5" name="Rectangle 4">
            <a:extLst>
              <a:ext uri="{FF2B5EF4-FFF2-40B4-BE49-F238E27FC236}">
                <a16:creationId xmlns:a16="http://schemas.microsoft.com/office/drawing/2014/main" xmlns="" id="{5785559C-E376-43BB-812F-981283AE85B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xmlns="" id="{6457FE62-036A-4D5A-A7D5-AB752B2AE77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Designing the User Interface for a Graphical Application</a:t>
            </a:r>
          </a:p>
        </p:txBody>
      </p:sp>
    </p:spTree>
    <p:extLst>
      <p:ext uri="{BB962C8B-B14F-4D97-AF65-F5344CB8AC3E}">
        <p14:creationId xmlns:p14="http://schemas.microsoft.com/office/powerpoint/2010/main" val="3543895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Explain to students that Visual Studio integrates with Expression Blend to enable graphic designers to create user interfaces and developers to write the code behind. This method of working is becoming increasingly popular in larger software houses; however it is still important that developers understand the XAML code that generates the UI and are able to work with it for their own requirements.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88F44BC-04FE-4EB0-8BAE-CAA2C77327DE}" type="slidenum">
              <a:rPr lang="en-US" smtClean="0"/>
              <a:t>4</a:t>
            </a:fld>
            <a:endParaRPr lang="en-US"/>
          </a:p>
        </p:txBody>
      </p:sp>
      <p:sp>
        <p:nvSpPr>
          <p:cNvPr id="5" name="Rectangle 4">
            <a:extLst>
              <a:ext uri="{FF2B5EF4-FFF2-40B4-BE49-F238E27FC236}">
                <a16:creationId xmlns:a16="http://schemas.microsoft.com/office/drawing/2014/main" xmlns="" id="{61C09781-02C4-4334-B483-4EC9C47FC0F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xmlns="" id="{E6AA5048-D78B-4693-B0F6-F47424E1D99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Designing the User Interface for a Graphical Application</a:t>
            </a:r>
          </a:p>
        </p:txBody>
      </p:sp>
    </p:spTree>
    <p:extLst>
      <p:ext uri="{BB962C8B-B14F-4D97-AF65-F5344CB8AC3E}">
        <p14:creationId xmlns:p14="http://schemas.microsoft.com/office/powerpoint/2010/main" val="3478239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This topic only lists the most basic controls available for building a XAML UI. Most of these controls are self-explanatory, and students should be familiar with the concepts that these controls implement. </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controls shown on the slide are </a:t>
            </a:r>
            <a:r>
              <a:rPr lang="en-US" sz="1000" b="1">
                <a:latin typeface="Arial" panose="020B0604020202020204" pitchFamily="34" charset="0"/>
                <a:ea typeface="Calibri" panose="020F0502020204030204" pitchFamily="34" charset="0"/>
                <a:cs typeface="Times New Roman" panose="02020603050405020304" pitchFamily="18" charset="0"/>
              </a:rPr>
              <a:t>Label</a:t>
            </a:r>
            <a:r>
              <a:rPr lang="en-US" sz="1000">
                <a:latin typeface="Arial" panose="020B0604020202020204" pitchFamily="34" charset="0"/>
                <a:ea typeface="Calibri" panose="020F0502020204030204" pitchFamily="34" charset="0"/>
                <a:cs typeface="Segoe UI" panose="020B0502040204020203" pitchFamily="34" charset="0"/>
              </a:rPr>
              <a:t>, </a:t>
            </a:r>
            <a:r>
              <a:rPr lang="en-US" sz="1000" b="1">
                <a:latin typeface="Arial" panose="020B0604020202020204" pitchFamily="34" charset="0"/>
                <a:ea typeface="Calibri" panose="020F0502020204030204" pitchFamily="34" charset="0"/>
                <a:cs typeface="Times New Roman" panose="02020603050405020304" pitchFamily="18" charset="0"/>
              </a:rPr>
              <a:t>ComboBox</a:t>
            </a:r>
            <a:r>
              <a:rPr lang="en-US" sz="1000">
                <a:latin typeface="Arial" panose="020B0604020202020204" pitchFamily="34" charset="0"/>
                <a:ea typeface="Calibri" panose="020F0502020204030204" pitchFamily="34" charset="0"/>
                <a:cs typeface="Segoe UI" panose="020B0502040204020203" pitchFamily="34" charset="0"/>
              </a:rPr>
              <a:t>, </a:t>
            </a:r>
            <a:r>
              <a:rPr lang="en-US" sz="1000" b="1">
                <a:latin typeface="Arial" panose="020B0604020202020204" pitchFamily="34" charset="0"/>
                <a:ea typeface="Calibri" panose="020F0502020204030204" pitchFamily="34" charset="0"/>
                <a:cs typeface="Times New Roman" panose="02020603050405020304" pitchFamily="18" charset="0"/>
              </a:rPr>
              <a:t>RadioButton</a:t>
            </a:r>
            <a:r>
              <a:rPr lang="en-US" sz="1000">
                <a:latin typeface="Arial" panose="020B0604020202020204" pitchFamily="34" charset="0"/>
                <a:ea typeface="Calibri" panose="020F0502020204030204" pitchFamily="34" charset="0"/>
                <a:cs typeface="Segoe UI" panose="020B0502040204020203" pitchFamily="34" charset="0"/>
              </a:rPr>
              <a:t>, </a:t>
            </a:r>
            <a:r>
              <a:rPr lang="en-US" sz="1000" b="1">
                <a:latin typeface="Arial" panose="020B0604020202020204" pitchFamily="34" charset="0"/>
                <a:ea typeface="Calibri" panose="020F0502020204030204" pitchFamily="34" charset="0"/>
                <a:cs typeface="Times New Roman" panose="02020603050405020304" pitchFamily="18" charset="0"/>
              </a:rPr>
              <a:t>CheckBox</a:t>
            </a:r>
            <a:r>
              <a:rPr lang="en-US" sz="1000">
                <a:latin typeface="Arial" panose="020B0604020202020204" pitchFamily="34" charset="0"/>
                <a:ea typeface="Calibri" panose="020F0502020204030204" pitchFamily="34" charset="0"/>
                <a:cs typeface="Segoe UI" panose="020B0502040204020203" pitchFamily="34" charset="0"/>
              </a:rPr>
              <a:t>, </a:t>
            </a:r>
            <a:r>
              <a:rPr lang="en-US" sz="1000" b="1">
                <a:latin typeface="Arial" panose="020B0604020202020204" pitchFamily="34" charset="0"/>
                <a:ea typeface="Calibri" panose="020F0502020204030204" pitchFamily="34" charset="0"/>
                <a:cs typeface="Times New Roman" panose="02020603050405020304" pitchFamily="18" charset="0"/>
              </a:rPr>
              <a:t>TextBlock</a:t>
            </a:r>
            <a:r>
              <a:rPr lang="en-US" sz="1000">
                <a:latin typeface="Arial" panose="020B0604020202020204" pitchFamily="34" charset="0"/>
                <a:ea typeface="Calibri" panose="020F0502020204030204" pitchFamily="34" charset="0"/>
                <a:cs typeface="Segoe UI" panose="020B0502040204020203" pitchFamily="34" charset="0"/>
              </a:rPr>
              <a:t>, and </a:t>
            </a:r>
            <a:r>
              <a:rPr lang="en-US" sz="1000" b="1">
                <a:latin typeface="Arial" panose="020B0604020202020204" pitchFamily="34" charset="0"/>
                <a:ea typeface="Calibri" panose="020F0502020204030204" pitchFamily="34" charset="0"/>
                <a:cs typeface="Times New Roman" panose="02020603050405020304" pitchFamily="18" charset="0"/>
              </a:rPr>
              <a:t>Button</a:t>
            </a:r>
            <a:r>
              <a:rPr lang="en-US" sz="1000">
                <a:latin typeface="Arial" panose="020B0604020202020204" pitchFamily="34" charset="0"/>
                <a:ea typeface="Calibri" panose="020F0502020204030204" pitchFamily="34" charset="0"/>
                <a:cs typeface="Segoe UI" panose="020B0502040204020203" pitchFamily="34" charset="0"/>
              </a:rPr>
              <a:t>.</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If time allows, mention that there are numerous other controls available, such as </a:t>
            </a:r>
            <a:r>
              <a:rPr lang="en-US" sz="1000" b="1">
                <a:latin typeface="Arial" panose="020B0604020202020204" pitchFamily="34" charset="0"/>
                <a:ea typeface="Calibri" panose="020F0502020204030204" pitchFamily="34" charset="0"/>
                <a:cs typeface="Times New Roman" panose="02020603050405020304" pitchFamily="18" charset="0"/>
              </a:rPr>
              <a:t>ProgressBar</a:t>
            </a:r>
            <a:r>
              <a:rPr lang="en-US" sz="1000">
                <a:latin typeface="Arial" panose="020B0604020202020204" pitchFamily="34" charset="0"/>
                <a:ea typeface="Calibri" panose="020F0502020204030204" pitchFamily="34" charset="0"/>
                <a:cs typeface="Segoe UI" panose="020B0502040204020203" pitchFamily="34" charset="0"/>
              </a:rPr>
              <a:t>, </a:t>
            </a:r>
            <a:r>
              <a:rPr lang="en-US" sz="1000" b="1">
                <a:latin typeface="Arial" panose="020B0604020202020204" pitchFamily="34" charset="0"/>
                <a:ea typeface="Calibri" panose="020F0502020204030204" pitchFamily="34" charset="0"/>
                <a:cs typeface="Times New Roman" panose="02020603050405020304" pitchFamily="18" charset="0"/>
              </a:rPr>
              <a:t>Slider</a:t>
            </a:r>
            <a:r>
              <a:rPr lang="en-US" sz="1000">
                <a:latin typeface="Arial" panose="020B0604020202020204" pitchFamily="34" charset="0"/>
                <a:ea typeface="Calibri" panose="020F0502020204030204" pitchFamily="34" charset="0"/>
                <a:cs typeface="Segoe UI" panose="020B0502040204020203" pitchFamily="34" charset="0"/>
              </a:rPr>
              <a:t>, </a:t>
            </a:r>
            <a:r>
              <a:rPr lang="en-US" sz="1000" b="1">
                <a:latin typeface="Arial" panose="020B0604020202020204" pitchFamily="34" charset="0"/>
                <a:ea typeface="Calibri" panose="020F0502020204030204" pitchFamily="34" charset="0"/>
                <a:cs typeface="Times New Roman" panose="02020603050405020304" pitchFamily="18" charset="0"/>
              </a:rPr>
              <a:t>DatePicker</a:t>
            </a:r>
            <a:r>
              <a:rPr lang="en-US" sz="1000">
                <a:latin typeface="Arial" panose="020B0604020202020204" pitchFamily="34" charset="0"/>
                <a:ea typeface="Calibri" panose="020F0502020204030204" pitchFamily="34" charset="0"/>
                <a:cs typeface="Segoe UI" panose="020B0502040204020203" pitchFamily="34" charset="0"/>
              </a:rPr>
              <a:t>, </a:t>
            </a:r>
            <a:r>
              <a:rPr lang="en-US" sz="1000" b="1">
                <a:latin typeface="Arial" panose="020B0604020202020204" pitchFamily="34" charset="0"/>
                <a:ea typeface="Calibri" panose="020F0502020204030204" pitchFamily="34" charset="0"/>
                <a:cs typeface="Times New Roman" panose="02020603050405020304" pitchFamily="18" charset="0"/>
              </a:rPr>
              <a:t>DataGrid</a:t>
            </a:r>
            <a:r>
              <a:rPr lang="en-US" sz="1000">
                <a:latin typeface="Arial" panose="020B0604020202020204" pitchFamily="34" charset="0"/>
                <a:ea typeface="Calibri" panose="020F0502020204030204" pitchFamily="34" charset="0"/>
                <a:cs typeface="Segoe UI" panose="020B0502040204020203" pitchFamily="34" charset="0"/>
              </a:rPr>
              <a:t>, </a:t>
            </a:r>
            <a:r>
              <a:rPr lang="en-US" sz="1000" b="1">
                <a:latin typeface="Arial" panose="020B0604020202020204" pitchFamily="34" charset="0"/>
                <a:ea typeface="Calibri" panose="020F0502020204030204" pitchFamily="34" charset="0"/>
                <a:cs typeface="Times New Roman" panose="02020603050405020304" pitchFamily="18" charset="0"/>
              </a:rPr>
              <a:t>Toolbar</a:t>
            </a:r>
            <a:r>
              <a:rPr lang="en-US" sz="1000">
                <a:latin typeface="Arial" panose="020B0604020202020204" pitchFamily="34" charset="0"/>
                <a:ea typeface="Calibri" panose="020F0502020204030204" pitchFamily="34" charset="0"/>
                <a:cs typeface="Segoe UI" panose="020B0502040204020203" pitchFamily="34" charset="0"/>
              </a:rPr>
              <a:t>, </a:t>
            </a:r>
            <a:r>
              <a:rPr lang="en-US" sz="1000" b="1">
                <a:latin typeface="Arial" panose="020B0604020202020204" pitchFamily="34" charset="0"/>
                <a:ea typeface="Calibri" panose="020F0502020204030204" pitchFamily="34" charset="0"/>
                <a:cs typeface="Times New Roman" panose="02020603050405020304" pitchFamily="18" charset="0"/>
              </a:rPr>
              <a:t>TreeViewer</a:t>
            </a:r>
            <a:r>
              <a:rPr lang="en-US" sz="1000">
                <a:latin typeface="Arial" panose="020B0604020202020204" pitchFamily="34" charset="0"/>
                <a:ea typeface="Calibri" panose="020F0502020204030204" pitchFamily="34" charset="0"/>
                <a:cs typeface="Segoe UI" panose="020B0502040204020203" pitchFamily="34" charset="0"/>
              </a:rPr>
              <a:t>, and </a:t>
            </a:r>
            <a:r>
              <a:rPr lang="en-US" sz="1000" b="1">
                <a:latin typeface="Arial" panose="020B0604020202020204" pitchFamily="34" charset="0"/>
                <a:ea typeface="Calibri" panose="020F0502020204030204" pitchFamily="34" charset="0"/>
                <a:cs typeface="Times New Roman" panose="02020603050405020304" pitchFamily="18" charset="0"/>
              </a:rPr>
              <a:t>WebBrowser</a:t>
            </a:r>
            <a:r>
              <a:rPr lang="en-US" sz="1000">
                <a:latin typeface="Arial" panose="020B0604020202020204" pitchFamily="34" charset="0"/>
                <a:ea typeface="Calibri" panose="020F0502020204030204" pitchFamily="34" charset="0"/>
                <a:cs typeface="Segoe UI" panose="020B0502040204020203" pitchFamily="34" charset="0"/>
              </a:rPr>
              <a:t>.</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88F44BC-04FE-4EB0-8BAE-CAA2C77327DE}" type="slidenum">
              <a:rPr lang="en-US" smtClean="0"/>
              <a:t>5</a:t>
            </a:fld>
            <a:endParaRPr lang="en-US"/>
          </a:p>
        </p:txBody>
      </p:sp>
      <p:sp>
        <p:nvSpPr>
          <p:cNvPr id="5" name="Rectangle 4">
            <a:extLst>
              <a:ext uri="{FF2B5EF4-FFF2-40B4-BE49-F238E27FC236}">
                <a16:creationId xmlns:a16="http://schemas.microsoft.com/office/drawing/2014/main" xmlns="" id="{F3D35239-9D24-484F-AA0F-F84F6CFDE3A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xmlns="" id="{394DD0B5-7A3C-4529-BBB4-2F7C15AA1CD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Designing the User Interface for a Graphical Application</a:t>
            </a:r>
          </a:p>
        </p:txBody>
      </p:sp>
    </p:spTree>
    <p:extLst>
      <p:ext uri="{BB962C8B-B14F-4D97-AF65-F5344CB8AC3E}">
        <p14:creationId xmlns:p14="http://schemas.microsoft.com/office/powerpoint/2010/main" val="3246087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Don't go into too much detail about </a:t>
            </a:r>
            <a:r>
              <a:rPr lang="en-US" sz="1000" b="1">
                <a:latin typeface="Arial" panose="020B0604020202020204" pitchFamily="34" charset="0"/>
                <a:ea typeface="Calibri" panose="020F0502020204030204" pitchFamily="34" charset="0"/>
                <a:cs typeface="Times New Roman" panose="02020603050405020304" pitchFamily="18" charset="0"/>
              </a:rPr>
              <a:t>LinearGradientBrush</a:t>
            </a:r>
            <a:r>
              <a:rPr lang="en-US" sz="1000">
                <a:latin typeface="Arial" panose="020B0604020202020204" pitchFamily="34" charset="0"/>
                <a:ea typeface="Calibri" panose="020F0502020204030204" pitchFamily="34" charset="0"/>
                <a:cs typeface="Segoe UI" panose="020B0502040204020203" pitchFamily="34" charset="0"/>
              </a:rPr>
              <a:t>, </a:t>
            </a:r>
            <a:r>
              <a:rPr lang="en-US" sz="1000" b="1">
                <a:latin typeface="Arial" panose="020B0604020202020204" pitchFamily="34" charset="0"/>
                <a:ea typeface="Calibri" panose="020F0502020204030204" pitchFamily="34" charset="0"/>
                <a:cs typeface="Times New Roman" panose="02020603050405020304" pitchFamily="18" charset="0"/>
              </a:rPr>
              <a:t>GradientStop</a:t>
            </a:r>
            <a:r>
              <a:rPr lang="en-US" sz="1000">
                <a:latin typeface="Arial" panose="020B0604020202020204" pitchFamily="34" charset="0"/>
                <a:ea typeface="Calibri" panose="020F0502020204030204" pitchFamily="34" charset="0"/>
                <a:cs typeface="Segoe UI" panose="020B0502040204020203" pitchFamily="34" charset="0"/>
              </a:rPr>
              <a:t>, etc. These are covered in the final lesson in this module. In this topic, we are just using them to illustrate property element syntax.</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88F44BC-04FE-4EB0-8BAE-CAA2C77327DE}" type="slidenum">
              <a:rPr lang="en-US" smtClean="0"/>
              <a:t>6</a:t>
            </a:fld>
            <a:endParaRPr lang="en-US"/>
          </a:p>
        </p:txBody>
      </p:sp>
      <p:sp>
        <p:nvSpPr>
          <p:cNvPr id="5" name="Rectangle 4">
            <a:extLst>
              <a:ext uri="{FF2B5EF4-FFF2-40B4-BE49-F238E27FC236}">
                <a16:creationId xmlns:a16="http://schemas.microsoft.com/office/drawing/2014/main" xmlns="" id="{2D0C28BC-B534-43F6-916A-E01CF39BE78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xmlns="" id="{73643192-BD88-4302-A76C-139CC9749EC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Designing the User Interface for a Graphical Application</a:t>
            </a:r>
          </a:p>
        </p:txBody>
      </p:sp>
    </p:spTree>
    <p:extLst>
      <p:ext uri="{BB962C8B-B14F-4D97-AF65-F5344CB8AC3E}">
        <p14:creationId xmlns:p14="http://schemas.microsoft.com/office/powerpoint/2010/main" val="420562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Note that the </a:t>
            </a:r>
            <a:r>
              <a:rPr lang="en-US" sz="1000" b="1">
                <a:latin typeface="Arial" panose="020B0604020202020204" pitchFamily="34" charset="0"/>
                <a:ea typeface="Calibri" panose="020F0502020204030204" pitchFamily="34" charset="0"/>
                <a:cs typeface="Times New Roman" panose="02020603050405020304" pitchFamily="18" charset="0"/>
              </a:rPr>
              <a:t>Name</a:t>
            </a:r>
            <a:r>
              <a:rPr lang="en-US" sz="1000">
                <a:latin typeface="Arial" panose="020B0604020202020204" pitchFamily="34" charset="0"/>
                <a:ea typeface="Calibri" panose="020F0502020204030204" pitchFamily="34" charset="0"/>
                <a:cs typeface="Segoe UI" panose="020B0502040204020203" pitchFamily="34" charset="0"/>
              </a:rPr>
              <a:t> properties have an </a:t>
            </a:r>
            <a:r>
              <a:rPr lang="en-US" sz="1000" b="1">
                <a:latin typeface="Arial" panose="020B0604020202020204" pitchFamily="34" charset="0"/>
                <a:ea typeface="Calibri" panose="020F0502020204030204" pitchFamily="34" charset="0"/>
                <a:cs typeface="Times New Roman" panose="02020603050405020304" pitchFamily="18" charset="0"/>
              </a:rPr>
              <a:t>x</a:t>
            </a:r>
            <a:r>
              <a:rPr lang="en-US" sz="1000">
                <a:latin typeface="Arial" panose="020B0604020202020204" pitchFamily="34" charset="0"/>
                <a:ea typeface="Calibri" panose="020F0502020204030204" pitchFamily="34" charset="0"/>
                <a:cs typeface="Segoe UI" panose="020B0502040204020203" pitchFamily="34" charset="0"/>
              </a:rPr>
              <a:t> prefix (such as. </a:t>
            </a:r>
            <a:r>
              <a:rPr lang="en-US" sz="1000" b="1">
                <a:latin typeface="Arial" panose="020B0604020202020204" pitchFamily="34" charset="0"/>
                <a:ea typeface="Calibri" panose="020F0502020204030204" pitchFamily="34" charset="0"/>
                <a:cs typeface="Times New Roman" panose="02020603050405020304" pitchFamily="18" charset="0"/>
              </a:rPr>
              <a:t>x:Name</a:t>
            </a:r>
            <a:r>
              <a:rPr lang="en-US" sz="1000">
                <a:latin typeface="Arial" panose="020B0604020202020204" pitchFamily="34" charset="0"/>
                <a:ea typeface="Calibri" panose="020F0502020204030204" pitchFamily="34" charset="0"/>
                <a:cs typeface="Segoe UI" panose="020B0502040204020203" pitchFamily="34" charset="0"/>
              </a:rPr>
              <a:t>), and explain that this just indicates the XML namespace that defines the </a:t>
            </a:r>
            <a:r>
              <a:rPr lang="en-US" sz="1000" b="1">
                <a:latin typeface="Arial" panose="020B0604020202020204" pitchFamily="34" charset="0"/>
                <a:ea typeface="Calibri" panose="020F0502020204030204" pitchFamily="34" charset="0"/>
                <a:cs typeface="Times New Roman" panose="02020603050405020304" pitchFamily="18" charset="0"/>
              </a:rPr>
              <a:t>Name</a:t>
            </a:r>
            <a:r>
              <a:rPr lang="en-US" sz="1000">
                <a:latin typeface="Arial" panose="020B0604020202020204" pitchFamily="34" charset="0"/>
                <a:ea typeface="Calibri" panose="020F0502020204030204" pitchFamily="34" charset="0"/>
                <a:cs typeface="Segoe UI" panose="020B0502040204020203" pitchFamily="34" charset="0"/>
              </a:rPr>
              <a:t> property. The </a:t>
            </a:r>
            <a:r>
              <a:rPr lang="en-US" sz="1000" b="1">
                <a:latin typeface="Arial" panose="020B0604020202020204" pitchFamily="34" charset="0"/>
                <a:ea typeface="Calibri" panose="020F0502020204030204" pitchFamily="34" charset="0"/>
                <a:cs typeface="Times New Roman" panose="02020603050405020304" pitchFamily="18" charset="0"/>
              </a:rPr>
              <a:t>x</a:t>
            </a:r>
            <a:r>
              <a:rPr lang="en-US" sz="1000">
                <a:latin typeface="Arial" panose="020B0604020202020204" pitchFamily="34" charset="0"/>
                <a:ea typeface="Calibri" panose="020F0502020204030204" pitchFamily="34" charset="0"/>
                <a:cs typeface="Segoe UI" panose="020B0502040204020203" pitchFamily="34" charset="0"/>
              </a:rPr>
              <a:t> prefix maps to the http://schemas.microsoft.com/winfx/2006/xaml namespace, which is the namespace that supports XAML language constructs. Visual Studio automatically adds the prefix when you wire up the event handler.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Explain the event-bubbling mechanism used by routed events in WPF.</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88F44BC-04FE-4EB0-8BAE-CAA2C77327DE}" type="slidenum">
              <a:rPr lang="en-US" smtClean="0"/>
              <a:t>7</a:t>
            </a:fld>
            <a:endParaRPr lang="en-US"/>
          </a:p>
        </p:txBody>
      </p:sp>
      <p:sp>
        <p:nvSpPr>
          <p:cNvPr id="5" name="Rectangle 4">
            <a:extLst>
              <a:ext uri="{FF2B5EF4-FFF2-40B4-BE49-F238E27FC236}">
                <a16:creationId xmlns:a16="http://schemas.microsoft.com/office/drawing/2014/main" xmlns="" id="{981D8478-4AA6-4CB7-A6F0-2696DEDE873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xmlns="" id="{BFCECFD7-BABE-42BD-920A-D87B729F904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Designing the User Interface for a Graphical Application</a:t>
            </a:r>
          </a:p>
        </p:txBody>
      </p:sp>
    </p:spTree>
    <p:extLst>
      <p:ext uri="{BB962C8B-B14F-4D97-AF65-F5344CB8AC3E}">
        <p14:creationId xmlns:p14="http://schemas.microsoft.com/office/powerpoint/2010/main" val="3803597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Ensure that students understand the difference between numerical units, auto, and star ratios for width and height.</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88F44BC-04FE-4EB0-8BAE-CAA2C77327DE}" type="slidenum">
              <a:rPr lang="en-US" smtClean="0"/>
              <a:t>8</a:t>
            </a:fld>
            <a:endParaRPr lang="en-US"/>
          </a:p>
        </p:txBody>
      </p:sp>
      <p:sp>
        <p:nvSpPr>
          <p:cNvPr id="5" name="Rectangle 4">
            <a:extLst>
              <a:ext uri="{FF2B5EF4-FFF2-40B4-BE49-F238E27FC236}">
                <a16:creationId xmlns:a16="http://schemas.microsoft.com/office/drawing/2014/main" xmlns="" id="{200C3547-00A9-4B4E-A8BA-20B59C16F82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xmlns="" id="{251C5D17-B25E-46E4-8269-C5D7699EE47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Designing the User Interface for a Graphical Application</a:t>
            </a:r>
          </a:p>
        </p:txBody>
      </p:sp>
    </p:spTree>
    <p:extLst>
      <p:ext uri="{BB962C8B-B14F-4D97-AF65-F5344CB8AC3E}">
        <p14:creationId xmlns:p14="http://schemas.microsoft.com/office/powerpoint/2010/main" val="4274628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The main purpose of this demonstration is to show the tools for adding controls to a window and laying them out, rather than how to define an event handler for a control (students have been doing this since the start of the course). If time allows, describe and show some of the other common controls available in the Toolbox.</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It is highly recommended that you perform this demonstration to ensure that students are able to complete the lab. If students are not familiar with XML syntax, make sure that you explain how the nesting of control elements places controls inside the grid. Point out to students that even though they can use drag and drop of controls to create a user interface, they will generally need to manually edit the XAML code to customize the appearance to meet their needs.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will find t</a:t>
            </a:r>
            <a:r>
              <a:rPr lang="en-US" sz="1000" dirty="0">
                <a:latin typeface="Arial" panose="020B0604020202020204" pitchFamily="34" charset="0"/>
                <a:ea typeface="Calibri" panose="020F0502020204030204" pitchFamily="34" charset="0"/>
                <a:cs typeface="Segoe UI" panose="020B0502040204020203" pitchFamily="34" charset="0"/>
              </a:rPr>
              <a:t>he steps in the </a:t>
            </a:r>
            <a:r>
              <a:rPr lang="en-US" sz="1000" b="1" dirty="0">
                <a:latin typeface="Arial" panose="020B0604020202020204" pitchFamily="34" charset="0"/>
                <a:ea typeface="Calibri" panose="020F0502020204030204" pitchFamily="34" charset="0"/>
                <a:cs typeface="Times New Roman" panose="02020603050405020304" pitchFamily="18" charset="0"/>
              </a:rPr>
              <a:t>Demonstration: </a:t>
            </a:r>
            <a:r>
              <a:rPr lang="en-US" sz="1000" b="1" dirty="0">
                <a:latin typeface="Arial" panose="020B0604020202020204" pitchFamily="34" charset="0"/>
                <a:ea typeface="Calibri" panose="020F0502020204030204" pitchFamily="34" charset="0"/>
                <a:cs typeface="Times New Roman" panose="02020603050405020304" pitchFamily="18" charset="0"/>
              </a:rPr>
              <a:t>Using Design View to Create a XAML </a:t>
            </a:r>
            <a:r>
              <a:rPr lang="en-US" sz="1000" b="1" dirty="0" smtClean="0">
                <a:latin typeface="Arial" panose="020B0604020202020204" pitchFamily="34" charset="0"/>
                <a:ea typeface="Calibri" panose="020F0502020204030204" pitchFamily="34" charset="0"/>
                <a:cs typeface="Times New Roman" panose="02020603050405020304" pitchFamily="18" charset="0"/>
              </a:rPr>
              <a:t>UI </a:t>
            </a:r>
            <a:r>
              <a:rPr lang="en-US" sz="1000" dirty="0" smtClean="0">
                <a:latin typeface="Arial" panose="020B0604020202020204" pitchFamily="34" charset="0"/>
                <a:ea typeface="Calibri" panose="020F0502020204030204" pitchFamily="34" charset="0"/>
                <a:cs typeface="Segoe UI" panose="020B0502040204020203" pitchFamily="34" charset="0"/>
              </a:rPr>
              <a:t>section </a:t>
            </a:r>
            <a:r>
              <a:rPr lang="en-US" sz="1000" dirty="0">
                <a:latin typeface="Arial" panose="020B0604020202020204" pitchFamily="34" charset="0"/>
                <a:ea typeface="Calibri" panose="020F0502020204030204" pitchFamily="34" charset="0"/>
                <a:cs typeface="Segoe UI" panose="020B0502040204020203" pitchFamily="34" charset="0"/>
              </a:rPr>
              <a:t>on the following page: </a:t>
            </a:r>
            <a:r>
              <a:rPr lang="en-US" sz="1000" dirty="0">
                <a:latin typeface="Arial" panose="020B0604020202020204" pitchFamily="34" charset="0"/>
                <a:ea typeface="Calibri" panose="020F0502020204030204" pitchFamily="34" charset="0"/>
                <a:cs typeface="Segoe UI" panose="020B0502040204020203" pitchFamily="34" charset="0"/>
                <a:hlinkClick r:id="rId3"/>
              </a:rPr>
              <a:t>https://github.com/MicrosoftLearning/20483-Programming-in-C-Sharp/blob/master/Instructions/20483C_MOD09_DEMO.md</a:t>
            </a:r>
            <a:r>
              <a:rPr lang="en-US" sz="1000" dirty="0">
                <a:latin typeface="Arial" panose="020B0604020202020204" pitchFamily="34" charset="0"/>
                <a:ea typeface="Calibri" panose="020F0502020204030204" pitchFamily="34" charset="0"/>
                <a:cs typeface="Segoe UI" panose="020B0502040204020203" pitchFamily="34"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88F44BC-04FE-4EB0-8BAE-CAA2C77327DE}" type="slidenum">
              <a:rPr lang="en-US" smtClean="0"/>
              <a:t>9</a:t>
            </a:fld>
            <a:endParaRPr lang="en-US"/>
          </a:p>
        </p:txBody>
      </p:sp>
      <p:sp>
        <p:nvSpPr>
          <p:cNvPr id="5" name="Rectangle 4">
            <a:extLst>
              <a:ext uri="{FF2B5EF4-FFF2-40B4-BE49-F238E27FC236}">
                <a16:creationId xmlns:a16="http://schemas.microsoft.com/office/drawing/2014/main" xmlns="" id="{3EF9FFA4-8DC7-432E-B79D-1140453BA8C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xmlns="" id="{46042BF6-1944-43FD-AF20-B5E53A2971E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Designing the User Interface for a Graphical Application</a:t>
            </a:r>
          </a:p>
        </p:txBody>
      </p:sp>
    </p:spTree>
    <p:extLst>
      <p:ext uri="{BB962C8B-B14F-4D97-AF65-F5344CB8AC3E}">
        <p14:creationId xmlns:p14="http://schemas.microsoft.com/office/powerpoint/2010/main" val="2325175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429762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9583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991991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B51326-E2F8-477D-B6A9-F9FFD3A7FC71}"/>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xmlns="" id="{1F41BCDA-04A2-4452-8100-8A27D3CD1E19}"/>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1943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67650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2301123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2789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9550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0186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9200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452144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896269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029396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B904A6-1EDC-4E58-8E59-7F2A35589AC2}"/>
              </a:ext>
            </a:extLst>
          </p:cNvPr>
          <p:cNvSpPr>
            <a:spLocks noGrp="1"/>
          </p:cNvSpPr>
          <p:nvPr>
            <p:ph type="ctrTitle" sz="quarter"/>
          </p:nvPr>
        </p:nvSpPr>
        <p:spPr>
          <a:xfrm>
            <a:off x="3200400" y="1828800"/>
            <a:ext cx="5732417" cy="1016000"/>
          </a:xfrm>
        </p:spPr>
        <p:txBody>
          <a:bodyPr/>
          <a:lstStyle/>
          <a:p>
            <a:r>
              <a:rPr lang="en-US"/>
              <a:t>Module 9</a:t>
            </a:r>
          </a:p>
        </p:txBody>
      </p:sp>
      <p:sp>
        <p:nvSpPr>
          <p:cNvPr id="3" name="Subtitle 2">
            <a:extLst>
              <a:ext uri="{FF2B5EF4-FFF2-40B4-BE49-F238E27FC236}">
                <a16:creationId xmlns:a16="http://schemas.microsoft.com/office/drawing/2014/main" xmlns="" id="{7A2A890F-222D-4FB2-9CBC-04D2B5E49521}"/>
              </a:ext>
            </a:extLst>
          </p:cNvPr>
          <p:cNvSpPr>
            <a:spLocks noGrp="1"/>
          </p:cNvSpPr>
          <p:nvPr>
            <p:ph type="subTitle" sz="quarter" idx="1"/>
          </p:nvPr>
        </p:nvSpPr>
        <p:spPr/>
        <p:txBody>
          <a:bodyPr/>
          <a:lstStyle/>
          <a:p>
            <a:r>
              <a:rPr lang="en-US"/>
              <a:t>Designing the User Interface for a Graphical Application
</a:t>
            </a:r>
          </a:p>
        </p:txBody>
      </p:sp>
    </p:spTree>
    <p:extLst>
      <p:ext uri="{BB962C8B-B14F-4D97-AF65-F5344CB8AC3E}">
        <p14:creationId xmlns:p14="http://schemas.microsoft.com/office/powerpoint/2010/main" val="4220463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a28553a-9d44-4a90-bf38-54c80c5f458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D6D8FA-B18B-4F23-BF54-458556F651C9}"/>
              </a:ext>
            </a:extLst>
          </p:cNvPr>
          <p:cNvSpPr>
            <a:spLocks noGrp="1"/>
          </p:cNvSpPr>
          <p:nvPr>
            <p:ph type="title"/>
          </p:nvPr>
        </p:nvSpPr>
        <p:spPr/>
        <p:txBody>
          <a:bodyPr/>
          <a:lstStyle/>
          <a:p>
            <a:r>
              <a:rPr lang="en-US"/>
              <a:t>Creating User Controls</a:t>
            </a:r>
          </a:p>
        </p:txBody>
      </p:sp>
      <p:sp>
        <p:nvSpPr>
          <p:cNvPr id="4" name="Content Placeholder 2">
            <a:extLst>
              <a:ext uri="{FF2B5EF4-FFF2-40B4-BE49-F238E27FC236}">
                <a16:creationId xmlns:a16="http://schemas.microsoft.com/office/drawing/2014/main" xmlns="" id="{9C9504F9-0535-4842-A952-473E5427C83C}"/>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To create a user control:</a:t>
            </a:r>
          </a:p>
          <a:p>
            <a:pPr lvl="1"/>
            <a:r>
              <a:rPr lang="en-US" b="0" kern="0">
                <a:solidFill>
                  <a:srgbClr val="000000"/>
                </a:solidFill>
              </a:rPr>
              <a:t>Define the control in XAML</a:t>
            </a:r>
          </a:p>
          <a:p>
            <a:pPr lvl="1"/>
            <a:r>
              <a:rPr lang="en-US" b="0" kern="0">
                <a:solidFill>
                  <a:srgbClr val="000000"/>
                </a:solidFill>
              </a:rPr>
              <a:t>Expose properties and events in the code-behind class</a:t>
            </a:r>
          </a:p>
          <a:p>
            <a:pPr lvl="0"/>
            <a:r>
              <a:rPr lang="en-US" b="0" kern="0">
                <a:solidFill>
                  <a:srgbClr val="000000"/>
                </a:solidFill>
              </a:rPr>
              <a:t>To use a user control:</a:t>
            </a:r>
          </a:p>
          <a:p>
            <a:pPr lvl="1"/>
            <a:r>
              <a:rPr lang="en-US" b="0" kern="0">
                <a:solidFill>
                  <a:srgbClr val="000000"/>
                </a:solidFill>
              </a:rPr>
              <a:t>Add an XML namespace prefix for the assembly and namespace</a:t>
            </a:r>
          </a:p>
          <a:p>
            <a:pPr lvl="1"/>
            <a:r>
              <a:rPr lang="en-US" b="0" kern="0">
                <a:solidFill>
                  <a:srgbClr val="000000"/>
                </a:solidFill>
              </a:rPr>
              <a:t>Use the control like a standard XAML control</a:t>
            </a:r>
            <a:endParaRPr lang="en-US" b="0" kern="0" dirty="0">
              <a:solidFill>
                <a:srgbClr val="000000"/>
              </a:solidFill>
            </a:endParaRPr>
          </a:p>
        </p:txBody>
      </p:sp>
    </p:spTree>
    <p:extLst>
      <p:ext uri="{BB962C8B-B14F-4D97-AF65-F5344CB8AC3E}">
        <p14:creationId xmlns:p14="http://schemas.microsoft.com/office/powerpoint/2010/main" val="3763552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DFE757-4C4C-44C9-AB26-A29BE53593A9}"/>
              </a:ext>
            </a:extLst>
          </p:cNvPr>
          <p:cNvSpPr>
            <a:spLocks noGrp="1"/>
          </p:cNvSpPr>
          <p:nvPr>
            <p:ph type="title"/>
          </p:nvPr>
        </p:nvSpPr>
        <p:spPr/>
        <p:txBody>
          <a:bodyPr/>
          <a:lstStyle/>
          <a:p>
            <a:r>
              <a:rPr lang="en-US"/>
              <a:t>Lesson 2: Binding Controls to Data</a:t>
            </a:r>
          </a:p>
        </p:txBody>
      </p:sp>
      <p:sp>
        <p:nvSpPr>
          <p:cNvPr id="3" name="Text Placeholder 2">
            <a:extLst>
              <a:ext uri="{FF2B5EF4-FFF2-40B4-BE49-F238E27FC236}">
                <a16:creationId xmlns:a16="http://schemas.microsoft.com/office/drawing/2014/main" xmlns="" id="{360700D5-A9EC-4396-931E-53919AB7A8C3}"/>
              </a:ext>
            </a:extLst>
          </p:cNvPr>
          <p:cNvSpPr>
            <a:spLocks noGrp="1"/>
          </p:cNvSpPr>
          <p:nvPr>
            <p:ph type="body" idx="1"/>
          </p:nvPr>
        </p:nvSpPr>
        <p:spPr/>
        <p:txBody>
          <a:bodyPr/>
          <a:lstStyle/>
          <a:p>
            <a:r>
              <a:rPr lang="en-US"/>
              <a:t>Intoduction to Data Binding
Binding Controls to Data in XAML
Binding Controls to Data in Code
Binding Collections to Control
Creating Data Templates</a:t>
            </a:r>
          </a:p>
        </p:txBody>
      </p:sp>
    </p:spTree>
    <p:extLst>
      <p:ext uri="{BB962C8B-B14F-4D97-AF65-F5344CB8AC3E}">
        <p14:creationId xmlns:p14="http://schemas.microsoft.com/office/powerpoint/2010/main" val="2292742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0C39CA-A253-472F-9AB2-7FC3B01B6108}"/>
              </a:ext>
            </a:extLst>
          </p:cNvPr>
          <p:cNvSpPr>
            <a:spLocks noGrp="1"/>
          </p:cNvSpPr>
          <p:nvPr>
            <p:ph type="title"/>
          </p:nvPr>
        </p:nvSpPr>
        <p:spPr/>
        <p:txBody>
          <a:bodyPr/>
          <a:lstStyle/>
          <a:p>
            <a:r>
              <a:rPr lang="en-US"/>
              <a:t>Intoduction to Data Binding</a:t>
            </a:r>
          </a:p>
        </p:txBody>
      </p:sp>
      <p:sp>
        <p:nvSpPr>
          <p:cNvPr id="4" name="Content Placeholder 2">
            <a:extLst>
              <a:ext uri="{FF2B5EF4-FFF2-40B4-BE49-F238E27FC236}">
                <a16:creationId xmlns:a16="http://schemas.microsoft.com/office/drawing/2014/main" xmlns="" id="{33D5B6E5-7BE5-402D-8A48-0B6B62E81711}"/>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Data binding has three components:</a:t>
            </a:r>
          </a:p>
          <a:p>
            <a:pPr lvl="1"/>
            <a:r>
              <a:rPr lang="en-US" b="0" kern="0">
                <a:solidFill>
                  <a:srgbClr val="000000"/>
                </a:solidFill>
              </a:rPr>
              <a:t>Binding source</a:t>
            </a:r>
          </a:p>
          <a:p>
            <a:pPr lvl="1"/>
            <a:r>
              <a:rPr lang="en-US" b="0" kern="0">
                <a:solidFill>
                  <a:srgbClr val="000000"/>
                </a:solidFill>
              </a:rPr>
              <a:t>Binding target</a:t>
            </a:r>
          </a:p>
          <a:p>
            <a:pPr lvl="1"/>
            <a:r>
              <a:rPr lang="en-US" b="0" kern="0">
                <a:solidFill>
                  <a:srgbClr val="000000"/>
                </a:solidFill>
              </a:rPr>
              <a:t>Binding object</a:t>
            </a:r>
          </a:p>
          <a:p>
            <a:pPr lvl="1"/>
            <a:endParaRPr lang="en-US" b="0" kern="0">
              <a:solidFill>
                <a:srgbClr val="000000"/>
              </a:solidFill>
            </a:endParaRPr>
          </a:p>
          <a:p>
            <a:pPr lvl="0"/>
            <a:r>
              <a:rPr lang="en-US" b="0" kern="0">
                <a:solidFill>
                  <a:srgbClr val="000000"/>
                </a:solidFill>
              </a:rPr>
              <a:t>A data binding can be bidirectional or unidirectional:</a:t>
            </a:r>
          </a:p>
          <a:p>
            <a:pPr lvl="1"/>
            <a:r>
              <a:rPr lang="en-US" b="0" kern="0">
                <a:solidFill>
                  <a:srgbClr val="000000"/>
                </a:solidFill>
              </a:rPr>
              <a:t>TwoWay</a:t>
            </a:r>
          </a:p>
          <a:p>
            <a:pPr lvl="1"/>
            <a:r>
              <a:rPr lang="en-US" b="0" kern="0">
                <a:solidFill>
                  <a:srgbClr val="000000"/>
                </a:solidFill>
              </a:rPr>
              <a:t>OneWay</a:t>
            </a:r>
          </a:p>
          <a:p>
            <a:pPr lvl="1"/>
            <a:r>
              <a:rPr lang="en-US" b="0" kern="0">
                <a:solidFill>
                  <a:srgbClr val="000000"/>
                </a:solidFill>
              </a:rPr>
              <a:t>OneTime</a:t>
            </a:r>
          </a:p>
          <a:p>
            <a:pPr lvl="1"/>
            <a:r>
              <a:rPr lang="en-US" b="0" kern="0">
                <a:solidFill>
                  <a:srgbClr val="000000"/>
                </a:solidFill>
              </a:rPr>
              <a:t>OneWayToSource</a:t>
            </a:r>
          </a:p>
          <a:p>
            <a:pPr lvl="1"/>
            <a:r>
              <a:rPr lang="en-US" b="0" kern="0">
                <a:solidFill>
                  <a:srgbClr val="000000"/>
                </a:solidFill>
              </a:rPr>
              <a:t>Default</a:t>
            </a:r>
          </a:p>
          <a:p>
            <a:pPr lvl="1"/>
            <a:endParaRPr lang="en-US" b="0" kern="0">
              <a:solidFill>
                <a:srgbClr val="000000"/>
              </a:solidFill>
            </a:endParaRPr>
          </a:p>
          <a:p>
            <a:pPr lvl="0"/>
            <a:endParaRPr lang="en-US" b="0" kern="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3522260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2C1FD6-F425-44C6-9E9D-6BB970EC9322}"/>
              </a:ext>
            </a:extLst>
          </p:cNvPr>
          <p:cNvSpPr>
            <a:spLocks noGrp="1"/>
          </p:cNvSpPr>
          <p:nvPr>
            <p:ph type="title"/>
          </p:nvPr>
        </p:nvSpPr>
        <p:spPr/>
        <p:txBody>
          <a:bodyPr/>
          <a:lstStyle/>
          <a:p>
            <a:r>
              <a:rPr lang="en-US"/>
              <a:t>Binding Controls to Data in XAML</a:t>
            </a:r>
          </a:p>
        </p:txBody>
      </p:sp>
      <p:sp>
        <p:nvSpPr>
          <p:cNvPr id="4" name="Content Placeholder 2">
            <a:extLst>
              <a:ext uri="{FF2B5EF4-FFF2-40B4-BE49-F238E27FC236}">
                <a16:creationId xmlns:a16="http://schemas.microsoft.com/office/drawing/2014/main" xmlns="" id="{D5E8BE97-4C52-49FA-880A-9FFEFE302DA7}"/>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Use a binding expression to identify the source object and the source property</a:t>
            </a: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r>
              <a:rPr lang="en-US" b="0" kern="0">
                <a:solidFill>
                  <a:srgbClr val="000000"/>
                </a:solidFill>
              </a:rPr>
              <a:t>Specify the data context on a parent control</a:t>
            </a:r>
            <a:endParaRPr lang="en-US" b="0" kern="0" dirty="0">
              <a:solidFill>
                <a:srgbClr val="000000"/>
              </a:solidFill>
            </a:endParaRPr>
          </a:p>
        </p:txBody>
      </p:sp>
      <p:sp>
        <p:nvSpPr>
          <p:cNvPr id="5" name="TextBox 4">
            <a:extLst>
              <a:ext uri="{FF2B5EF4-FFF2-40B4-BE49-F238E27FC236}">
                <a16:creationId xmlns:a16="http://schemas.microsoft.com/office/drawing/2014/main" xmlns="" id="{B9CD6BF8-0365-45B5-A57E-164B595B2EB3}"/>
              </a:ext>
            </a:extLst>
          </p:cNvPr>
          <p:cNvSpPr txBox="1"/>
          <p:nvPr/>
        </p:nvSpPr>
        <p:spPr>
          <a:xfrm>
            <a:off x="685800" y="2057400"/>
            <a:ext cx="7620000" cy="1015663"/>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lvl="0"/>
            <a:r>
              <a:rPr lang="en-GB" sz="2000" b="0">
                <a:solidFill>
                  <a:srgbClr val="000000"/>
                </a:solidFill>
                <a:latin typeface="Lucida Sans Unicode" pitchFamily="34" charset="0"/>
                <a:cs typeface="Lucida Sans Unicode" pitchFamily="34" charset="0"/>
              </a:rPr>
              <a:t>&lt;TextBlock </a:t>
            </a:r>
          </a:p>
          <a:p>
            <a:pPr lvl="0"/>
            <a:r>
              <a:rPr lang="en-GB" sz="2000" b="0">
                <a:solidFill>
                  <a:srgbClr val="000000"/>
                </a:solidFill>
                <a:latin typeface="Lucida Sans Unicode" pitchFamily="34" charset="0"/>
                <a:cs typeface="Lucida Sans Unicode" pitchFamily="34" charset="0"/>
              </a:rPr>
              <a:t>   Text="{Binding Source={StaticResource coffee1}, </a:t>
            </a:r>
          </a:p>
          <a:p>
            <a:pPr lvl="0"/>
            <a:r>
              <a:rPr lang="en-GB" sz="2000" b="0">
                <a:solidFill>
                  <a:srgbClr val="000000"/>
                </a:solidFill>
                <a:latin typeface="Lucida Sans Unicode" pitchFamily="34" charset="0"/>
                <a:cs typeface="Lucida Sans Unicode" pitchFamily="34" charset="0"/>
              </a:rPr>
              <a:t>      Path=Bean}" /&gt;</a:t>
            </a:r>
            <a:endParaRPr lang="en-GB" sz="2000" b="0" dirty="0">
              <a:solidFill>
                <a:srgbClr val="000000"/>
              </a:solidFill>
              <a:latin typeface="Lucida Sans Unicode" pitchFamily="34" charset="0"/>
              <a:cs typeface="Lucida Sans Unicode" pitchFamily="34" charset="0"/>
            </a:endParaRPr>
          </a:p>
        </p:txBody>
      </p:sp>
      <p:sp>
        <p:nvSpPr>
          <p:cNvPr id="6" name="TextBox 5">
            <a:extLst>
              <a:ext uri="{FF2B5EF4-FFF2-40B4-BE49-F238E27FC236}">
                <a16:creationId xmlns:a16="http://schemas.microsoft.com/office/drawing/2014/main" xmlns="" id="{D4F8DF2A-DCCD-428C-A552-47EFD4FA3473}"/>
              </a:ext>
            </a:extLst>
          </p:cNvPr>
          <p:cNvSpPr txBox="1"/>
          <p:nvPr/>
        </p:nvSpPr>
        <p:spPr>
          <a:xfrm>
            <a:off x="685800" y="4089737"/>
            <a:ext cx="7620000" cy="2246769"/>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lvl="0"/>
            <a:r>
              <a:rPr lang="en-GB" sz="2000" b="0">
                <a:solidFill>
                  <a:srgbClr val="000000"/>
                </a:solidFill>
                <a:latin typeface="Lucida Sans Unicode" pitchFamily="34" charset="0"/>
                <a:cs typeface="Lucida Sans Unicode" pitchFamily="34" charset="0"/>
              </a:rPr>
              <a:t>&lt;StackPanel&gt;</a:t>
            </a:r>
          </a:p>
          <a:p>
            <a:pPr lvl="0"/>
            <a:r>
              <a:rPr lang="en-GB" sz="2000" b="0">
                <a:solidFill>
                  <a:srgbClr val="000000"/>
                </a:solidFill>
                <a:latin typeface="Lucida Sans Unicode" pitchFamily="34" charset="0"/>
                <a:cs typeface="Lucida Sans Unicode" pitchFamily="34" charset="0"/>
              </a:rPr>
              <a:t>   &lt;StackPanel.DataContext&gt;</a:t>
            </a:r>
          </a:p>
          <a:p>
            <a:pPr lvl="0"/>
            <a:r>
              <a:rPr lang="en-GB" sz="2000" b="0">
                <a:solidFill>
                  <a:srgbClr val="000000"/>
                </a:solidFill>
                <a:latin typeface="Lucida Sans Unicode" pitchFamily="34" charset="0"/>
                <a:cs typeface="Lucida Sans Unicode" pitchFamily="34" charset="0"/>
              </a:rPr>
              <a:t>      &lt;Binding Source="{StaticResource coffee1}" /&gt;</a:t>
            </a:r>
          </a:p>
          <a:p>
            <a:pPr lvl="0"/>
            <a:r>
              <a:rPr lang="en-GB" sz="2000" b="0">
                <a:solidFill>
                  <a:srgbClr val="000000"/>
                </a:solidFill>
                <a:latin typeface="Lucida Sans Unicode" pitchFamily="34" charset="0"/>
                <a:cs typeface="Lucida Sans Unicode" pitchFamily="34" charset="0"/>
              </a:rPr>
              <a:t>   &lt;/StackPanel.DataContext&gt;</a:t>
            </a:r>
          </a:p>
          <a:p>
            <a:pPr lvl="0"/>
            <a:r>
              <a:rPr lang="en-GB" sz="2000" b="0">
                <a:solidFill>
                  <a:srgbClr val="000000"/>
                </a:solidFill>
                <a:latin typeface="Lucida Sans Unicode" pitchFamily="34" charset="0"/>
                <a:cs typeface="Lucida Sans Unicode" pitchFamily="34" charset="0"/>
              </a:rPr>
              <a:t>   &lt;TextBlock Text="{Binding Path=Name}" /&gt;</a:t>
            </a:r>
          </a:p>
          <a:p>
            <a:pPr lvl="0"/>
            <a:r>
              <a:rPr lang="en-GB" sz="2000" b="0">
                <a:solidFill>
                  <a:srgbClr val="000000"/>
                </a:solidFill>
                <a:latin typeface="Lucida Sans Unicode" pitchFamily="34" charset="0"/>
                <a:cs typeface="Lucida Sans Unicode" pitchFamily="34" charset="0"/>
              </a:rPr>
              <a:t>   …</a:t>
            </a:r>
          </a:p>
          <a:p>
            <a:pPr lvl="0"/>
            <a:r>
              <a:rPr lang="en-GB" sz="2000" b="0">
                <a:solidFill>
                  <a:srgbClr val="000000"/>
                </a:solidFill>
                <a:latin typeface="Lucida Sans Unicode" pitchFamily="34" charset="0"/>
                <a:cs typeface="Lucida Sans Unicode" pitchFamily="34" charset="0"/>
              </a:rPr>
              <a:t>&lt;/StackPanel&gt;</a:t>
            </a:r>
            <a:endParaRPr lang="en-GB" sz="20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478477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2c06b943-f0d0-4605-aae4-823f57ef187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136126-F648-46B3-A3A6-61EDC7F91D01}"/>
              </a:ext>
            </a:extLst>
          </p:cNvPr>
          <p:cNvSpPr>
            <a:spLocks noGrp="1"/>
          </p:cNvSpPr>
          <p:nvPr>
            <p:ph type="title"/>
          </p:nvPr>
        </p:nvSpPr>
        <p:spPr/>
        <p:txBody>
          <a:bodyPr/>
          <a:lstStyle/>
          <a:p>
            <a:r>
              <a:rPr lang="en-US"/>
              <a:t>Binding Controls to Data in Code</a:t>
            </a:r>
          </a:p>
        </p:txBody>
      </p:sp>
      <p:sp>
        <p:nvSpPr>
          <p:cNvPr id="4" name="Content Placeholder 2">
            <a:extLst>
              <a:ext uri="{FF2B5EF4-FFF2-40B4-BE49-F238E27FC236}">
                <a16:creationId xmlns:a16="http://schemas.microsoft.com/office/drawing/2014/main" xmlns="" id="{ADA68DE1-74CB-4C78-BA9C-7CC455471026}"/>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Create data binding entirely in code</a:t>
            </a:r>
          </a:p>
          <a:p>
            <a:pPr lvl="0"/>
            <a:r>
              <a:rPr lang="en-US" b="0" kern="0">
                <a:solidFill>
                  <a:srgbClr val="000000"/>
                </a:solidFill>
              </a:rPr>
              <a:t>Create </a:t>
            </a:r>
            <a:r>
              <a:rPr lang="en-US" kern="0">
                <a:solidFill>
                  <a:srgbClr val="000000"/>
                </a:solidFill>
              </a:rPr>
              <a:t>Path</a:t>
            </a:r>
            <a:r>
              <a:rPr lang="en-US" b="0" kern="0">
                <a:solidFill>
                  <a:srgbClr val="000000"/>
                </a:solidFill>
              </a:rPr>
              <a:t> bindings in XAML and set the </a:t>
            </a:r>
            <a:r>
              <a:rPr lang="en-US" kern="0">
                <a:solidFill>
                  <a:srgbClr val="000000"/>
                </a:solidFill>
              </a:rPr>
              <a:t>DataContext</a:t>
            </a:r>
            <a:r>
              <a:rPr lang="en-US" b="0" kern="0">
                <a:solidFill>
                  <a:srgbClr val="000000"/>
                </a:solidFill>
              </a:rPr>
              <a:t> in code</a:t>
            </a:r>
            <a:endParaRPr lang="en-US" b="0" kern="0" dirty="0">
              <a:solidFill>
                <a:srgbClr val="000000"/>
              </a:solidFill>
            </a:endParaRPr>
          </a:p>
        </p:txBody>
      </p:sp>
      <p:sp>
        <p:nvSpPr>
          <p:cNvPr id="5" name="TextBox 4">
            <a:extLst>
              <a:ext uri="{FF2B5EF4-FFF2-40B4-BE49-F238E27FC236}">
                <a16:creationId xmlns:a16="http://schemas.microsoft.com/office/drawing/2014/main" xmlns="" id="{FFA1B00C-1EE8-4135-9420-0950D5AA5D17}"/>
              </a:ext>
            </a:extLst>
          </p:cNvPr>
          <p:cNvSpPr txBox="1"/>
          <p:nvPr/>
        </p:nvSpPr>
        <p:spPr>
          <a:xfrm>
            <a:off x="685800" y="2670875"/>
            <a:ext cx="7620000" cy="1938992"/>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lvl="0"/>
            <a:r>
              <a:rPr lang="en-GB" sz="2000" b="0">
                <a:solidFill>
                  <a:srgbClr val="000000"/>
                </a:solidFill>
                <a:latin typeface="Lucida Sans Unicode" pitchFamily="34" charset="0"/>
                <a:cs typeface="Lucida Sans Unicode" pitchFamily="34" charset="0"/>
              </a:rPr>
              <a:t>&lt;StackPanel x:Name="stackCoffee"&gt;</a:t>
            </a:r>
          </a:p>
          <a:p>
            <a:pPr lvl="0"/>
            <a:r>
              <a:rPr lang="en-GB" sz="2000" b="0">
                <a:solidFill>
                  <a:srgbClr val="000000"/>
                </a:solidFill>
                <a:latin typeface="Lucida Sans Unicode" pitchFamily="34" charset="0"/>
                <a:cs typeface="Lucida Sans Unicode" pitchFamily="34" charset="0"/>
              </a:rPr>
              <a:t>   &lt;TextBlock Text="{Binding Path=Name}" /&gt;</a:t>
            </a:r>
          </a:p>
          <a:p>
            <a:pPr lvl="0"/>
            <a:r>
              <a:rPr lang="en-GB" sz="2000" b="0">
                <a:solidFill>
                  <a:srgbClr val="000000"/>
                </a:solidFill>
                <a:latin typeface="Lucida Sans Unicode" pitchFamily="34" charset="0"/>
                <a:cs typeface="Lucida Sans Unicode" pitchFamily="34" charset="0"/>
              </a:rPr>
              <a:t>   &lt;TextBlock Text="{Binding Path=Bean}" /&gt;</a:t>
            </a:r>
          </a:p>
          <a:p>
            <a:pPr lvl="0"/>
            <a:r>
              <a:rPr lang="en-GB" sz="2000" b="0">
                <a:solidFill>
                  <a:srgbClr val="000000"/>
                </a:solidFill>
                <a:latin typeface="Lucida Sans Unicode" pitchFamily="34" charset="0"/>
                <a:cs typeface="Lucida Sans Unicode" pitchFamily="34" charset="0"/>
              </a:rPr>
              <a:t>   &lt;TextBlock Text="{Binding Path=CountryOfOrigin}" /&gt;</a:t>
            </a:r>
          </a:p>
          <a:p>
            <a:pPr lvl="0"/>
            <a:r>
              <a:rPr lang="en-GB" sz="2000" b="0">
                <a:solidFill>
                  <a:srgbClr val="000000"/>
                </a:solidFill>
                <a:latin typeface="Lucida Sans Unicode" pitchFamily="34" charset="0"/>
                <a:cs typeface="Lucida Sans Unicode" pitchFamily="34" charset="0"/>
              </a:rPr>
              <a:t>   &lt;TextBlock Text="{Binding Path=Strength}" /&gt;</a:t>
            </a:r>
          </a:p>
          <a:p>
            <a:pPr lvl="0"/>
            <a:r>
              <a:rPr lang="en-GB" sz="2000" b="0">
                <a:solidFill>
                  <a:srgbClr val="000000"/>
                </a:solidFill>
                <a:latin typeface="Lucida Sans Unicode" pitchFamily="34" charset="0"/>
                <a:cs typeface="Lucida Sans Unicode" pitchFamily="34" charset="0"/>
              </a:rPr>
              <a:t>&lt;/StackPanel&gt;</a:t>
            </a:r>
            <a:endParaRPr lang="en-GB" sz="2000" b="0" dirty="0">
              <a:solidFill>
                <a:srgbClr val="000000"/>
              </a:solidFill>
              <a:latin typeface="Lucida Sans Unicode" pitchFamily="34" charset="0"/>
              <a:cs typeface="Lucida Sans Unicode" pitchFamily="34" charset="0"/>
            </a:endParaRPr>
          </a:p>
        </p:txBody>
      </p:sp>
      <p:sp>
        <p:nvSpPr>
          <p:cNvPr id="6" name="TextBox 5">
            <a:extLst>
              <a:ext uri="{FF2B5EF4-FFF2-40B4-BE49-F238E27FC236}">
                <a16:creationId xmlns:a16="http://schemas.microsoft.com/office/drawing/2014/main" xmlns="" id="{37484C4C-7FF4-43E5-8FCC-A6307B1E0F3A}"/>
              </a:ext>
            </a:extLst>
          </p:cNvPr>
          <p:cNvSpPr txBox="1"/>
          <p:nvPr/>
        </p:nvSpPr>
        <p:spPr>
          <a:xfrm>
            <a:off x="676150" y="4953075"/>
            <a:ext cx="7620000"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lvl="0"/>
            <a:r>
              <a:rPr lang="en-GB" sz="2000" b="0">
                <a:solidFill>
                  <a:srgbClr val="000000"/>
                </a:solidFill>
                <a:latin typeface="Lucida Sans Unicode" pitchFamily="34" charset="0"/>
                <a:cs typeface="Lucida Sans Unicode" pitchFamily="34" charset="0"/>
              </a:rPr>
              <a:t>stackCoffee.DataContext = coffee1;</a:t>
            </a:r>
            <a:endParaRPr lang="en-GB" sz="20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3819987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045ddf16-aeab-4c48-ada5-2c7d6d814fa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6A4723-2817-4E4E-B0CA-413F9A1CC43F}"/>
              </a:ext>
            </a:extLst>
          </p:cNvPr>
          <p:cNvSpPr>
            <a:spLocks noGrp="1"/>
          </p:cNvSpPr>
          <p:nvPr>
            <p:ph type="title"/>
          </p:nvPr>
        </p:nvSpPr>
        <p:spPr/>
        <p:txBody>
          <a:bodyPr/>
          <a:lstStyle/>
          <a:p>
            <a:r>
              <a:rPr lang="en-US"/>
              <a:t>Binding Collections to Control</a:t>
            </a:r>
          </a:p>
        </p:txBody>
      </p:sp>
      <p:sp>
        <p:nvSpPr>
          <p:cNvPr id="4" name="Content Placeholder 2">
            <a:extLst>
              <a:ext uri="{FF2B5EF4-FFF2-40B4-BE49-F238E27FC236}">
                <a16:creationId xmlns:a16="http://schemas.microsoft.com/office/drawing/2014/main" xmlns="" id="{FA9EA14A-523E-4F2C-A168-78A8139B3AE5}"/>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Set the </a:t>
            </a:r>
            <a:r>
              <a:rPr lang="en-US" kern="0">
                <a:solidFill>
                  <a:srgbClr val="000000"/>
                </a:solidFill>
              </a:rPr>
              <a:t>ItemsSource</a:t>
            </a:r>
            <a:r>
              <a:rPr lang="en-US" b="0" kern="0">
                <a:solidFill>
                  <a:srgbClr val="000000"/>
                </a:solidFill>
              </a:rPr>
              <a:t> property to bind to an </a:t>
            </a:r>
            <a:r>
              <a:rPr lang="en-US" kern="0">
                <a:solidFill>
                  <a:srgbClr val="000000"/>
                </a:solidFill>
              </a:rPr>
              <a:t>IEnumerable</a:t>
            </a:r>
            <a:r>
              <a:rPr lang="en-US" b="0" kern="0">
                <a:solidFill>
                  <a:srgbClr val="000000"/>
                </a:solidFill>
              </a:rPr>
              <a:t> collection</a:t>
            </a:r>
          </a:p>
          <a:p>
            <a:pPr lvl="0"/>
            <a:endParaRPr lang="en-US" b="0" kern="0">
              <a:solidFill>
                <a:srgbClr val="000000"/>
              </a:solidFill>
            </a:endParaRPr>
          </a:p>
          <a:p>
            <a:pPr lvl="0"/>
            <a:endParaRPr lang="en-US" b="0" kern="0">
              <a:solidFill>
                <a:srgbClr val="000000"/>
              </a:solidFill>
            </a:endParaRPr>
          </a:p>
          <a:p>
            <a:pPr lvl="0"/>
            <a:r>
              <a:rPr lang="en-US" b="0" kern="0">
                <a:solidFill>
                  <a:srgbClr val="000000"/>
                </a:solidFill>
              </a:rPr>
              <a:t>Use the </a:t>
            </a:r>
            <a:r>
              <a:rPr lang="en-US" kern="0">
                <a:solidFill>
                  <a:srgbClr val="000000"/>
                </a:solidFill>
              </a:rPr>
              <a:t>DisplayMemberPath</a:t>
            </a:r>
            <a:r>
              <a:rPr lang="en-US" b="0" kern="0">
                <a:solidFill>
                  <a:srgbClr val="000000"/>
                </a:solidFill>
              </a:rPr>
              <a:t> property to specify the source field to display</a:t>
            </a:r>
            <a:endParaRPr lang="en-US" b="0" kern="0" dirty="0">
              <a:solidFill>
                <a:srgbClr val="000000"/>
              </a:solidFill>
            </a:endParaRPr>
          </a:p>
        </p:txBody>
      </p:sp>
      <p:sp>
        <p:nvSpPr>
          <p:cNvPr id="5" name="TextBox 4">
            <a:extLst>
              <a:ext uri="{FF2B5EF4-FFF2-40B4-BE49-F238E27FC236}">
                <a16:creationId xmlns:a16="http://schemas.microsoft.com/office/drawing/2014/main" xmlns="" id="{564EAD28-726C-4F49-8B23-256DA669C42A}"/>
              </a:ext>
            </a:extLst>
          </p:cNvPr>
          <p:cNvSpPr txBox="1"/>
          <p:nvPr/>
        </p:nvSpPr>
        <p:spPr>
          <a:xfrm>
            <a:off x="676150" y="2140350"/>
            <a:ext cx="7620000"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lvl="0"/>
            <a:r>
              <a:rPr lang="en-GB" sz="2000" b="0">
                <a:solidFill>
                  <a:srgbClr val="000000"/>
                </a:solidFill>
                <a:latin typeface="Lucida Sans Unicode" pitchFamily="34" charset="0"/>
                <a:cs typeface="Lucida Sans Unicode" pitchFamily="34" charset="0"/>
              </a:rPr>
              <a:t>lstCoffees.ItemsSource = coffees;</a:t>
            </a:r>
            <a:endParaRPr lang="en-GB" sz="2000" b="0" dirty="0">
              <a:solidFill>
                <a:srgbClr val="000000"/>
              </a:solidFill>
              <a:latin typeface="Lucida Sans Unicode" pitchFamily="34" charset="0"/>
              <a:cs typeface="Lucida Sans Unicode" pitchFamily="34" charset="0"/>
            </a:endParaRPr>
          </a:p>
        </p:txBody>
      </p:sp>
      <p:sp>
        <p:nvSpPr>
          <p:cNvPr id="6" name="TextBox 5">
            <a:extLst>
              <a:ext uri="{FF2B5EF4-FFF2-40B4-BE49-F238E27FC236}">
                <a16:creationId xmlns:a16="http://schemas.microsoft.com/office/drawing/2014/main" xmlns="" id="{173A4107-1F44-4750-9B24-3BA514FC4DB0}"/>
              </a:ext>
            </a:extLst>
          </p:cNvPr>
          <p:cNvSpPr txBox="1"/>
          <p:nvPr/>
        </p:nvSpPr>
        <p:spPr>
          <a:xfrm>
            <a:off x="678075" y="4047535"/>
            <a:ext cx="7620000" cy="70788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lvl="0"/>
            <a:r>
              <a:rPr lang="en-GB" sz="2000" b="0">
                <a:solidFill>
                  <a:srgbClr val="000000"/>
                </a:solidFill>
                <a:latin typeface="Lucida Sans Unicode" pitchFamily="34" charset="0"/>
                <a:cs typeface="Lucida Sans Unicode" pitchFamily="34" charset="0"/>
              </a:rPr>
              <a:t>&lt;ListBox x:Name="lstCoffees" </a:t>
            </a:r>
          </a:p>
          <a:p>
            <a:pPr lvl="0"/>
            <a:r>
              <a:rPr lang="en-GB" sz="2000" b="0">
                <a:solidFill>
                  <a:srgbClr val="000000"/>
                </a:solidFill>
                <a:latin typeface="Lucida Sans Unicode" pitchFamily="34" charset="0"/>
                <a:cs typeface="Lucida Sans Unicode" pitchFamily="34" charset="0"/>
              </a:rPr>
              <a:t>               DisplayMemberPath="Name" /&gt;</a:t>
            </a:r>
            <a:endParaRPr lang="en-GB" sz="20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1041758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da6485cc-25b4-44b1-990b-a04d42f0268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9518A9-88B3-45D2-9B5D-0D9E226B3BED}"/>
              </a:ext>
            </a:extLst>
          </p:cNvPr>
          <p:cNvSpPr>
            <a:spLocks noGrp="1"/>
          </p:cNvSpPr>
          <p:nvPr>
            <p:ph type="title"/>
          </p:nvPr>
        </p:nvSpPr>
        <p:spPr/>
        <p:txBody>
          <a:bodyPr/>
          <a:lstStyle/>
          <a:p>
            <a:r>
              <a:rPr lang="en-US"/>
              <a:t>Creating Data Templates</a:t>
            </a:r>
          </a:p>
        </p:txBody>
      </p:sp>
      <p:sp>
        <p:nvSpPr>
          <p:cNvPr id="4" name="Content Placeholder 2">
            <a:extLst>
              <a:ext uri="{FF2B5EF4-FFF2-40B4-BE49-F238E27FC236}">
                <a16:creationId xmlns:a16="http://schemas.microsoft.com/office/drawing/2014/main" xmlns="" id="{7FBD72B8-06A5-4E78-AFC4-72410B7B9C5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Specify how each item in a collection should be displayed</a:t>
            </a:r>
            <a:endParaRPr lang="en-US" b="0" kern="0" dirty="0">
              <a:solidFill>
                <a:srgbClr val="000000"/>
              </a:solidFill>
            </a:endParaRPr>
          </a:p>
        </p:txBody>
      </p:sp>
      <p:sp>
        <p:nvSpPr>
          <p:cNvPr id="5" name="TextBox 4">
            <a:extLst>
              <a:ext uri="{FF2B5EF4-FFF2-40B4-BE49-F238E27FC236}">
                <a16:creationId xmlns:a16="http://schemas.microsoft.com/office/drawing/2014/main" xmlns="" id="{51B6DD31-E1D4-4E8B-814A-05070981FF1C}"/>
              </a:ext>
            </a:extLst>
          </p:cNvPr>
          <p:cNvSpPr txBox="1"/>
          <p:nvPr/>
        </p:nvSpPr>
        <p:spPr>
          <a:xfrm>
            <a:off x="678075" y="2091360"/>
            <a:ext cx="7620000" cy="4401205"/>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lvl="0"/>
            <a:r>
              <a:rPr lang="en-GB" sz="2000" b="0">
                <a:solidFill>
                  <a:srgbClr val="000000"/>
                </a:solidFill>
                <a:latin typeface="Lucida Sans Unicode" pitchFamily="34" charset="0"/>
                <a:cs typeface="Lucida Sans Unicode" pitchFamily="34" charset="0"/>
              </a:rPr>
              <a:t>&lt;DataTemplate&gt;</a:t>
            </a:r>
          </a:p>
          <a:p>
            <a:pPr lvl="0"/>
            <a:r>
              <a:rPr lang="en-GB" sz="2000" b="0">
                <a:solidFill>
                  <a:srgbClr val="000000"/>
                </a:solidFill>
                <a:latin typeface="Lucida Sans Unicode" pitchFamily="34" charset="0"/>
                <a:cs typeface="Lucida Sans Unicode" pitchFamily="34" charset="0"/>
              </a:rPr>
              <a:t>   &lt;Grid&gt;</a:t>
            </a:r>
          </a:p>
          <a:p>
            <a:pPr lvl="0"/>
            <a:r>
              <a:rPr lang="en-GB" sz="2000" b="0">
                <a:solidFill>
                  <a:srgbClr val="000000"/>
                </a:solidFill>
                <a:latin typeface="Lucida Sans Unicode" pitchFamily="34" charset="0"/>
                <a:cs typeface="Lucida Sans Unicode" pitchFamily="34" charset="0"/>
              </a:rPr>
              <a:t>   …</a:t>
            </a:r>
          </a:p>
          <a:p>
            <a:pPr lvl="0"/>
            <a:r>
              <a:rPr lang="en-GB" sz="2000" b="0">
                <a:solidFill>
                  <a:srgbClr val="000000"/>
                </a:solidFill>
                <a:latin typeface="Lucida Sans Unicode" pitchFamily="34" charset="0"/>
                <a:cs typeface="Lucida Sans Unicode" pitchFamily="34" charset="0"/>
              </a:rPr>
              <a:t>      &lt;TextBlock Text="{Binding Path=Name}" Grid.Row="0"</a:t>
            </a:r>
          </a:p>
          <a:p>
            <a:pPr lvl="0"/>
            <a:r>
              <a:rPr lang="en-GB" sz="2000" b="0">
                <a:solidFill>
                  <a:srgbClr val="000000"/>
                </a:solidFill>
                <a:latin typeface="Lucida Sans Unicode" pitchFamily="34" charset="0"/>
                <a:cs typeface="Lucida Sans Unicode" pitchFamily="34" charset="0"/>
              </a:rPr>
              <a:t>                    FontSize="22" Background="Black" </a:t>
            </a:r>
          </a:p>
          <a:p>
            <a:pPr lvl="0"/>
            <a:r>
              <a:rPr lang="en-GB" sz="2000" b="0">
                <a:solidFill>
                  <a:srgbClr val="000000"/>
                </a:solidFill>
                <a:latin typeface="Lucida Sans Unicode" pitchFamily="34" charset="0"/>
                <a:cs typeface="Lucida Sans Unicode" pitchFamily="34" charset="0"/>
              </a:rPr>
              <a:t>                    Foreground="White" /&gt;</a:t>
            </a:r>
          </a:p>
          <a:p>
            <a:pPr lvl="0"/>
            <a:r>
              <a:rPr lang="en-GB" sz="2000" b="0">
                <a:solidFill>
                  <a:srgbClr val="000000"/>
                </a:solidFill>
                <a:latin typeface="Lucida Sans Unicode" pitchFamily="34" charset="0"/>
                <a:cs typeface="Lucida Sans Unicode" pitchFamily="34" charset="0"/>
              </a:rPr>
              <a:t>      &lt;TextBlock Text="{Binding Path=Bean}" </a:t>
            </a:r>
          </a:p>
          <a:p>
            <a:pPr lvl="0"/>
            <a:r>
              <a:rPr lang="en-GB" sz="2000" b="0">
                <a:solidFill>
                  <a:srgbClr val="000000"/>
                </a:solidFill>
                <a:latin typeface="Lucida Sans Unicode" pitchFamily="34" charset="0"/>
                <a:cs typeface="Lucida Sans Unicode" pitchFamily="34" charset="0"/>
              </a:rPr>
              <a:t>                    Grid.Row="1" /&gt;</a:t>
            </a:r>
          </a:p>
          <a:p>
            <a:pPr lvl="0"/>
            <a:r>
              <a:rPr lang="en-GB" sz="2000" b="0">
                <a:solidFill>
                  <a:srgbClr val="000000"/>
                </a:solidFill>
                <a:latin typeface="Lucida Sans Unicode" pitchFamily="34" charset="0"/>
                <a:cs typeface="Lucida Sans Unicode" pitchFamily="34" charset="0"/>
              </a:rPr>
              <a:t>      &lt;TextBlock Text="{Binding Path=CountryOfOrigin}" </a:t>
            </a:r>
          </a:p>
          <a:p>
            <a:pPr lvl="0"/>
            <a:r>
              <a:rPr lang="en-GB" sz="2000" b="0">
                <a:solidFill>
                  <a:srgbClr val="000000"/>
                </a:solidFill>
                <a:latin typeface="Lucida Sans Unicode" pitchFamily="34" charset="0"/>
                <a:cs typeface="Lucida Sans Unicode" pitchFamily="34" charset="0"/>
              </a:rPr>
              <a:t>                    Grid.Row="2" /&gt;</a:t>
            </a:r>
          </a:p>
          <a:p>
            <a:pPr lvl="0"/>
            <a:r>
              <a:rPr lang="en-GB" sz="2000" b="0">
                <a:solidFill>
                  <a:srgbClr val="000000"/>
                </a:solidFill>
                <a:latin typeface="Lucida Sans Unicode" pitchFamily="34" charset="0"/>
                <a:cs typeface="Lucida Sans Unicode" pitchFamily="34" charset="0"/>
              </a:rPr>
              <a:t>      &lt;TextBlock Text="{Binding Path=Strength}" </a:t>
            </a:r>
          </a:p>
          <a:p>
            <a:pPr lvl="0"/>
            <a:r>
              <a:rPr lang="en-GB" sz="2000" b="0">
                <a:solidFill>
                  <a:srgbClr val="000000"/>
                </a:solidFill>
                <a:latin typeface="Lucida Sans Unicode" pitchFamily="34" charset="0"/>
                <a:cs typeface="Lucida Sans Unicode" pitchFamily="34" charset="0"/>
              </a:rPr>
              <a:t>                    Grid.Row="3" /&gt;</a:t>
            </a:r>
          </a:p>
          <a:p>
            <a:pPr lvl="0"/>
            <a:r>
              <a:rPr lang="en-GB" sz="2000" b="0">
                <a:solidFill>
                  <a:srgbClr val="000000"/>
                </a:solidFill>
                <a:latin typeface="Lucida Sans Unicode" pitchFamily="34" charset="0"/>
                <a:cs typeface="Lucida Sans Unicode" pitchFamily="34" charset="0"/>
              </a:rPr>
              <a:t>   &lt;/Grid&gt;</a:t>
            </a:r>
          </a:p>
          <a:p>
            <a:pPr lvl="0"/>
            <a:r>
              <a:rPr lang="en-GB" sz="2000" b="0">
                <a:solidFill>
                  <a:srgbClr val="000000"/>
                </a:solidFill>
                <a:latin typeface="Lucida Sans Unicode" pitchFamily="34" charset="0"/>
                <a:cs typeface="Lucida Sans Unicode" pitchFamily="34" charset="0"/>
              </a:rPr>
              <a:t>&lt;/DataTemplate&gt;</a:t>
            </a:r>
            <a:endParaRPr lang="en-GB" sz="20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3185311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17263D-965E-4583-B003-8295488E100F}"/>
              </a:ext>
            </a:extLst>
          </p:cNvPr>
          <p:cNvSpPr>
            <a:spLocks noGrp="1"/>
          </p:cNvSpPr>
          <p:nvPr>
            <p:ph type="title"/>
          </p:nvPr>
        </p:nvSpPr>
        <p:spPr/>
        <p:txBody>
          <a:bodyPr/>
          <a:lstStyle/>
          <a:p>
            <a:r>
              <a:rPr lang="en-US"/>
              <a:t>Lesson 3: Styling a UI</a:t>
            </a:r>
          </a:p>
        </p:txBody>
      </p:sp>
      <p:sp>
        <p:nvSpPr>
          <p:cNvPr id="3" name="Text Placeholder 2">
            <a:extLst>
              <a:ext uri="{FF2B5EF4-FFF2-40B4-BE49-F238E27FC236}">
                <a16:creationId xmlns:a16="http://schemas.microsoft.com/office/drawing/2014/main" xmlns="" id="{6B80DCA6-150B-4671-AC4D-7408C942A60F}"/>
              </a:ext>
            </a:extLst>
          </p:cNvPr>
          <p:cNvSpPr>
            <a:spLocks noGrp="1"/>
          </p:cNvSpPr>
          <p:nvPr>
            <p:ph type="body" idx="1"/>
          </p:nvPr>
        </p:nvSpPr>
        <p:spPr/>
        <p:txBody>
          <a:bodyPr/>
          <a:lstStyle/>
          <a:p>
            <a:r>
              <a:rPr lang="en-US"/>
              <a:t>Creating Reusable Resources in XAML
Defining Styles as Resources
Using Property Triggers
Creating Dynamic Transformations
Demonstration: Customizing Student Photographs and Styling the Application Lab</a:t>
            </a:r>
          </a:p>
        </p:txBody>
      </p:sp>
    </p:spTree>
    <p:extLst>
      <p:ext uri="{BB962C8B-B14F-4D97-AF65-F5344CB8AC3E}">
        <p14:creationId xmlns:p14="http://schemas.microsoft.com/office/powerpoint/2010/main" val="1595985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CF0934-77A6-465C-86EA-DFEAF93FBB90}"/>
              </a:ext>
            </a:extLst>
          </p:cNvPr>
          <p:cNvSpPr>
            <a:spLocks noGrp="1"/>
          </p:cNvSpPr>
          <p:nvPr>
            <p:ph type="title"/>
          </p:nvPr>
        </p:nvSpPr>
        <p:spPr/>
        <p:txBody>
          <a:bodyPr/>
          <a:lstStyle/>
          <a:p>
            <a:r>
              <a:rPr lang="en-US"/>
              <a:t>Creating Reusable Resources in XAML</a:t>
            </a:r>
          </a:p>
        </p:txBody>
      </p:sp>
      <p:sp>
        <p:nvSpPr>
          <p:cNvPr id="4" name="Content Placeholder 2">
            <a:extLst>
              <a:ext uri="{FF2B5EF4-FFF2-40B4-BE49-F238E27FC236}">
                <a16:creationId xmlns:a16="http://schemas.microsoft.com/office/drawing/2014/main" xmlns="" id="{950E089E-D40E-426E-9335-CBE2AA808046}"/>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Define resources in a </a:t>
            </a:r>
            <a:r>
              <a:rPr lang="en-US" kern="0">
                <a:solidFill>
                  <a:srgbClr val="000000"/>
                </a:solidFill>
              </a:rPr>
              <a:t>Resources</a:t>
            </a:r>
            <a:r>
              <a:rPr lang="en-US" b="0" kern="0">
                <a:solidFill>
                  <a:srgbClr val="000000"/>
                </a:solidFill>
              </a:rPr>
              <a:t> collection</a:t>
            </a:r>
          </a:p>
          <a:p>
            <a:pPr lvl="0"/>
            <a:r>
              <a:rPr lang="en-US" b="0" kern="0">
                <a:solidFill>
                  <a:srgbClr val="000000"/>
                </a:solidFill>
              </a:rPr>
              <a:t>Add an </a:t>
            </a:r>
            <a:r>
              <a:rPr lang="en-US" kern="0">
                <a:solidFill>
                  <a:srgbClr val="000000"/>
                </a:solidFill>
              </a:rPr>
              <a:t>x:Key</a:t>
            </a:r>
            <a:r>
              <a:rPr lang="en-US" b="0" kern="0">
                <a:solidFill>
                  <a:srgbClr val="000000"/>
                </a:solidFill>
              </a:rPr>
              <a:t> to uniquely identify the resource</a:t>
            </a: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r>
              <a:rPr lang="en-US" b="0" kern="0">
                <a:solidFill>
                  <a:srgbClr val="000000"/>
                </a:solidFill>
              </a:rPr>
              <a:t>Reference the resource in property values</a:t>
            </a:r>
          </a:p>
          <a:p>
            <a:pPr lvl="0"/>
            <a:endParaRPr lang="en-US" b="0" kern="0">
              <a:solidFill>
                <a:srgbClr val="000000"/>
              </a:solidFill>
            </a:endParaRPr>
          </a:p>
          <a:p>
            <a:pPr lvl="0"/>
            <a:endParaRPr lang="en-US" b="0" kern="0">
              <a:solidFill>
                <a:srgbClr val="000000"/>
              </a:solidFill>
            </a:endParaRPr>
          </a:p>
          <a:p>
            <a:pPr lvl="0"/>
            <a:r>
              <a:rPr lang="en-US" b="0" kern="0">
                <a:solidFill>
                  <a:srgbClr val="000000"/>
                </a:solidFill>
              </a:rPr>
              <a:t>Use a resource dictionary to manage large collections of resources</a:t>
            </a:r>
            <a:endParaRPr lang="en-US" b="0" kern="0" dirty="0">
              <a:solidFill>
                <a:srgbClr val="000000"/>
              </a:solidFill>
            </a:endParaRPr>
          </a:p>
        </p:txBody>
      </p:sp>
      <p:sp>
        <p:nvSpPr>
          <p:cNvPr id="5" name="TextBox 4">
            <a:extLst>
              <a:ext uri="{FF2B5EF4-FFF2-40B4-BE49-F238E27FC236}">
                <a16:creationId xmlns:a16="http://schemas.microsoft.com/office/drawing/2014/main" xmlns="" id="{A89EF746-2906-415B-B2ED-66B71B7F374D}"/>
              </a:ext>
            </a:extLst>
          </p:cNvPr>
          <p:cNvSpPr txBox="1"/>
          <p:nvPr/>
        </p:nvSpPr>
        <p:spPr>
          <a:xfrm>
            <a:off x="678075" y="2105561"/>
            <a:ext cx="7620000" cy="1323439"/>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lvl="0"/>
            <a:r>
              <a:rPr lang="en-GB" sz="2000" b="0">
                <a:solidFill>
                  <a:srgbClr val="000000"/>
                </a:solidFill>
                <a:latin typeface="Lucida Sans Unicode" pitchFamily="34" charset="0"/>
                <a:cs typeface="Lucida Sans Unicode" pitchFamily="34" charset="0"/>
              </a:rPr>
              <a:t>&lt;Window.Resources&gt;</a:t>
            </a:r>
          </a:p>
          <a:p>
            <a:pPr lvl="0"/>
            <a:r>
              <a:rPr lang="en-GB" sz="2000" b="0">
                <a:solidFill>
                  <a:srgbClr val="000000"/>
                </a:solidFill>
                <a:latin typeface="Lucida Sans Unicode" pitchFamily="34" charset="0"/>
                <a:cs typeface="Lucida Sans Unicode" pitchFamily="34" charset="0"/>
              </a:rPr>
              <a:t>   &lt;SolidColorBrush x:Key="MyBrush" Color="Coral" /&gt;</a:t>
            </a:r>
          </a:p>
          <a:p>
            <a:pPr lvl="0"/>
            <a:r>
              <a:rPr lang="en-GB" sz="2000" b="0">
                <a:solidFill>
                  <a:srgbClr val="000000"/>
                </a:solidFill>
                <a:latin typeface="Lucida Sans Unicode" pitchFamily="34" charset="0"/>
                <a:cs typeface="Lucida Sans Unicode" pitchFamily="34" charset="0"/>
              </a:rPr>
              <a:t>   …</a:t>
            </a:r>
          </a:p>
          <a:p>
            <a:pPr lvl="0"/>
            <a:r>
              <a:rPr lang="en-GB" sz="2000" b="0">
                <a:solidFill>
                  <a:srgbClr val="000000"/>
                </a:solidFill>
                <a:latin typeface="Lucida Sans Unicode" pitchFamily="34" charset="0"/>
                <a:cs typeface="Lucida Sans Unicode" pitchFamily="34" charset="0"/>
              </a:rPr>
              <a:t>&lt;/Window.Resources&gt;</a:t>
            </a:r>
            <a:endParaRPr lang="en-GB" sz="2000" b="0" dirty="0">
              <a:solidFill>
                <a:srgbClr val="000000"/>
              </a:solidFill>
              <a:latin typeface="Lucida Sans Unicode" pitchFamily="34" charset="0"/>
              <a:cs typeface="Lucida Sans Unicode" pitchFamily="34" charset="0"/>
            </a:endParaRPr>
          </a:p>
        </p:txBody>
      </p:sp>
      <p:sp>
        <p:nvSpPr>
          <p:cNvPr id="6" name="TextBox 5">
            <a:extLst>
              <a:ext uri="{FF2B5EF4-FFF2-40B4-BE49-F238E27FC236}">
                <a16:creationId xmlns:a16="http://schemas.microsoft.com/office/drawing/2014/main" xmlns="" id="{1CCEC470-F1F1-46DD-9EFA-CF3F0EC28E73}"/>
              </a:ext>
            </a:extLst>
          </p:cNvPr>
          <p:cNvSpPr txBox="1"/>
          <p:nvPr/>
        </p:nvSpPr>
        <p:spPr>
          <a:xfrm>
            <a:off x="685800" y="4092714"/>
            <a:ext cx="7620000" cy="70788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lvl="0"/>
            <a:r>
              <a:rPr lang="en-GB" sz="2000" b="0">
                <a:solidFill>
                  <a:srgbClr val="000000"/>
                </a:solidFill>
                <a:latin typeface="Lucida Sans Unicode" pitchFamily="34" charset="0"/>
                <a:cs typeface="Lucida Sans Unicode" pitchFamily="34" charset="0"/>
              </a:rPr>
              <a:t>&lt;TextBlock Text="Foreground" </a:t>
            </a:r>
          </a:p>
          <a:p>
            <a:pPr lvl="0"/>
            <a:r>
              <a:rPr lang="en-GB" sz="2000" b="0">
                <a:solidFill>
                  <a:srgbClr val="000000"/>
                </a:solidFill>
                <a:latin typeface="Lucida Sans Unicode" pitchFamily="34" charset="0"/>
                <a:cs typeface="Lucida Sans Unicode" pitchFamily="34" charset="0"/>
              </a:rPr>
              <a:t>     Foreground="{StaticResource MyBrush}" /&gt;</a:t>
            </a:r>
            <a:endParaRPr lang="en-GB" sz="20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1929508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E20E23-F8A1-4C1C-AD0F-793D9A86E285}"/>
              </a:ext>
            </a:extLst>
          </p:cNvPr>
          <p:cNvSpPr>
            <a:spLocks noGrp="1"/>
          </p:cNvSpPr>
          <p:nvPr>
            <p:ph type="title"/>
          </p:nvPr>
        </p:nvSpPr>
        <p:spPr/>
        <p:txBody>
          <a:bodyPr/>
          <a:lstStyle/>
          <a:p>
            <a:r>
              <a:rPr lang="en-US"/>
              <a:t>Defining Styles as Resources</a:t>
            </a:r>
          </a:p>
        </p:txBody>
      </p:sp>
      <p:sp>
        <p:nvSpPr>
          <p:cNvPr id="4" name="Content Placeholder 2">
            <a:extLst>
              <a:ext uri="{FF2B5EF4-FFF2-40B4-BE49-F238E27FC236}">
                <a16:creationId xmlns:a16="http://schemas.microsoft.com/office/drawing/2014/main" xmlns="" id="{3999775E-21D6-43C1-A9DF-B257FD1A4E6C}"/>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Identify the target control type</a:t>
            </a:r>
          </a:p>
          <a:p>
            <a:pPr lvl="0"/>
            <a:r>
              <a:rPr lang="en-US" b="0" kern="0">
                <a:solidFill>
                  <a:srgbClr val="000000"/>
                </a:solidFill>
              </a:rPr>
              <a:t>Provide an </a:t>
            </a:r>
            <a:r>
              <a:rPr lang="en-US" kern="0">
                <a:solidFill>
                  <a:srgbClr val="000000"/>
                </a:solidFill>
              </a:rPr>
              <a:t>x:Key</a:t>
            </a:r>
            <a:r>
              <a:rPr lang="en-US" b="0" kern="0">
                <a:solidFill>
                  <a:srgbClr val="000000"/>
                </a:solidFill>
              </a:rPr>
              <a:t> value if required</a:t>
            </a:r>
          </a:p>
          <a:p>
            <a:pPr lvl="0"/>
            <a:r>
              <a:rPr lang="en-US" b="0" kern="0">
                <a:solidFill>
                  <a:srgbClr val="000000"/>
                </a:solidFill>
              </a:rPr>
              <a:t>Use </a:t>
            </a:r>
            <a:r>
              <a:rPr lang="en-US" kern="0">
                <a:solidFill>
                  <a:srgbClr val="000000"/>
                </a:solidFill>
              </a:rPr>
              <a:t>Setter</a:t>
            </a:r>
            <a:r>
              <a:rPr lang="en-US" b="0" kern="0">
                <a:solidFill>
                  <a:srgbClr val="000000"/>
                </a:solidFill>
              </a:rPr>
              <a:t> elements to specify property values</a:t>
            </a: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r>
              <a:rPr lang="en-US" b="0" kern="0">
                <a:solidFill>
                  <a:srgbClr val="000000"/>
                </a:solidFill>
              </a:rPr>
              <a:t>Reference the style as a static resource</a:t>
            </a:r>
          </a:p>
          <a:p>
            <a:pPr lvl="0"/>
            <a:endParaRPr lang="en-US" b="0" kern="0" dirty="0">
              <a:solidFill>
                <a:srgbClr val="000000"/>
              </a:solidFill>
            </a:endParaRPr>
          </a:p>
        </p:txBody>
      </p:sp>
      <p:sp>
        <p:nvSpPr>
          <p:cNvPr id="5" name="TextBox 4">
            <a:extLst>
              <a:ext uri="{FF2B5EF4-FFF2-40B4-BE49-F238E27FC236}">
                <a16:creationId xmlns:a16="http://schemas.microsoft.com/office/drawing/2014/main" xmlns="" id="{3A715FA4-0196-4956-BDA4-3058C7DD61B8}"/>
              </a:ext>
            </a:extLst>
          </p:cNvPr>
          <p:cNvSpPr txBox="1"/>
          <p:nvPr/>
        </p:nvSpPr>
        <p:spPr>
          <a:xfrm>
            <a:off x="678075" y="2819400"/>
            <a:ext cx="7620000" cy="163121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lvl="0"/>
            <a:r>
              <a:rPr lang="en-GB" sz="2000" b="0">
                <a:solidFill>
                  <a:srgbClr val="000000"/>
                </a:solidFill>
                <a:latin typeface="Lucida Sans Unicode" pitchFamily="34" charset="0"/>
                <a:cs typeface="Lucida Sans Unicode" pitchFamily="34" charset="0"/>
              </a:rPr>
              <a:t>&lt;Style TargetType="TextBlock" x:Key="BlockStyle1"&gt;</a:t>
            </a:r>
          </a:p>
          <a:p>
            <a:pPr lvl="0"/>
            <a:r>
              <a:rPr lang="en-GB" sz="2000" b="0">
                <a:solidFill>
                  <a:srgbClr val="000000"/>
                </a:solidFill>
                <a:latin typeface="Lucida Sans Unicode" pitchFamily="34" charset="0"/>
                <a:cs typeface="Lucida Sans Unicode" pitchFamily="34" charset="0"/>
              </a:rPr>
              <a:t>   &lt;Setter Property="FontSize" Value="20" /&gt;</a:t>
            </a:r>
          </a:p>
          <a:p>
            <a:pPr lvl="0"/>
            <a:r>
              <a:rPr lang="en-GB" sz="2000" b="0">
                <a:solidFill>
                  <a:srgbClr val="000000"/>
                </a:solidFill>
                <a:latin typeface="Lucida Sans Unicode" pitchFamily="34" charset="0"/>
                <a:cs typeface="Lucida Sans Unicode" pitchFamily="34" charset="0"/>
              </a:rPr>
              <a:t>   &lt;Setter Property="Background" Value="Black" /&gt;</a:t>
            </a:r>
          </a:p>
          <a:p>
            <a:pPr lvl="0"/>
            <a:r>
              <a:rPr lang="en-GB" sz="2000" b="0">
                <a:solidFill>
                  <a:srgbClr val="000000"/>
                </a:solidFill>
                <a:latin typeface="Lucida Sans Unicode" pitchFamily="34" charset="0"/>
                <a:cs typeface="Lucida Sans Unicode" pitchFamily="34" charset="0"/>
              </a:rPr>
              <a:t>   …</a:t>
            </a:r>
          </a:p>
          <a:p>
            <a:pPr lvl="0"/>
            <a:r>
              <a:rPr lang="en-GB" sz="2000" b="0">
                <a:solidFill>
                  <a:srgbClr val="000000"/>
                </a:solidFill>
                <a:latin typeface="Lucida Sans Unicode" pitchFamily="34" charset="0"/>
                <a:cs typeface="Lucida Sans Unicode" pitchFamily="34" charset="0"/>
              </a:rPr>
              <a:t>&lt;/Style&gt;</a:t>
            </a:r>
            <a:endParaRPr lang="en-GB" sz="2000" b="0" dirty="0">
              <a:solidFill>
                <a:srgbClr val="000000"/>
              </a:solidFill>
              <a:latin typeface="Lucida Sans Unicode" pitchFamily="34" charset="0"/>
              <a:cs typeface="Lucida Sans Unicode" pitchFamily="34" charset="0"/>
            </a:endParaRPr>
          </a:p>
        </p:txBody>
      </p:sp>
      <p:sp>
        <p:nvSpPr>
          <p:cNvPr id="6" name="TextBox 5">
            <a:extLst>
              <a:ext uri="{FF2B5EF4-FFF2-40B4-BE49-F238E27FC236}">
                <a16:creationId xmlns:a16="http://schemas.microsoft.com/office/drawing/2014/main" xmlns="" id="{732F772F-37D2-47DE-882F-3873ABB2D986}"/>
              </a:ext>
            </a:extLst>
          </p:cNvPr>
          <p:cNvSpPr txBox="1"/>
          <p:nvPr/>
        </p:nvSpPr>
        <p:spPr>
          <a:xfrm>
            <a:off x="685800" y="5638800"/>
            <a:ext cx="7620000" cy="70788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lvl="0"/>
            <a:r>
              <a:rPr lang="en-GB" sz="2000" b="0">
                <a:solidFill>
                  <a:srgbClr val="000000"/>
                </a:solidFill>
                <a:latin typeface="Lucida Sans Unicode" pitchFamily="34" charset="0"/>
                <a:cs typeface="Lucida Sans Unicode" pitchFamily="34" charset="0"/>
              </a:rPr>
              <a:t>&lt;TextBlock Text="Drink More Coffee" </a:t>
            </a:r>
          </a:p>
          <a:p>
            <a:pPr lvl="0"/>
            <a:r>
              <a:rPr lang="en-GB" sz="2000" b="0">
                <a:solidFill>
                  <a:srgbClr val="000000"/>
                </a:solidFill>
                <a:latin typeface="Lucida Sans Unicode" pitchFamily="34" charset="0"/>
                <a:cs typeface="Lucida Sans Unicode" pitchFamily="34" charset="0"/>
              </a:rPr>
              <a:t>    Style="{StaticResource BlockStyle1}" /&gt;</a:t>
            </a:r>
            <a:endParaRPr lang="en-GB" sz="20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2319998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1A5F6C-7686-4D3B-B3B7-7E97A399B53A}"/>
              </a:ext>
            </a:extLst>
          </p:cNvPr>
          <p:cNvSpPr>
            <a:spLocks noGrp="1"/>
          </p:cNvSpPr>
          <p:nvPr>
            <p:ph type="title"/>
          </p:nvPr>
        </p:nvSpPr>
        <p:spPr/>
        <p:txBody>
          <a:bodyPr/>
          <a:lstStyle/>
          <a:p>
            <a:r>
              <a:rPr lang="en-US"/>
              <a:t>Module Overview</a:t>
            </a:r>
          </a:p>
        </p:txBody>
      </p:sp>
      <p:sp>
        <p:nvSpPr>
          <p:cNvPr id="3" name="Text Placeholder 2">
            <a:extLst>
              <a:ext uri="{FF2B5EF4-FFF2-40B4-BE49-F238E27FC236}">
                <a16:creationId xmlns:a16="http://schemas.microsoft.com/office/drawing/2014/main" xmlns="" id="{A03B8E51-42F5-4235-B395-7B89B0B632E4}"/>
              </a:ext>
            </a:extLst>
          </p:cNvPr>
          <p:cNvSpPr>
            <a:spLocks noGrp="1"/>
          </p:cNvSpPr>
          <p:nvPr>
            <p:ph type="body" idx="1"/>
          </p:nvPr>
        </p:nvSpPr>
        <p:spPr/>
        <p:txBody>
          <a:bodyPr/>
          <a:lstStyle/>
          <a:p>
            <a:r>
              <a:rPr lang="en-US"/>
              <a:t>Using XAML to Design a User Interface
Binding Controls to Data
Styling a UI</a:t>
            </a:r>
          </a:p>
        </p:txBody>
      </p:sp>
    </p:spTree>
    <p:extLst>
      <p:ext uri="{BB962C8B-B14F-4D97-AF65-F5344CB8AC3E}">
        <p14:creationId xmlns:p14="http://schemas.microsoft.com/office/powerpoint/2010/main" val="4056801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5da5a387-f9b3-4bb8-a535-9fc1c059526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F30948-E9FB-4B74-A383-52F54211608C}"/>
              </a:ext>
            </a:extLst>
          </p:cNvPr>
          <p:cNvSpPr>
            <a:spLocks noGrp="1"/>
          </p:cNvSpPr>
          <p:nvPr>
            <p:ph type="title"/>
          </p:nvPr>
        </p:nvSpPr>
        <p:spPr/>
        <p:txBody>
          <a:bodyPr/>
          <a:lstStyle/>
          <a:p>
            <a:r>
              <a:rPr lang="en-US"/>
              <a:t>Using Property Triggers</a:t>
            </a:r>
          </a:p>
        </p:txBody>
      </p:sp>
      <p:sp>
        <p:nvSpPr>
          <p:cNvPr id="4" name="Content Placeholder 2">
            <a:extLst>
              <a:ext uri="{FF2B5EF4-FFF2-40B4-BE49-F238E27FC236}">
                <a16:creationId xmlns:a16="http://schemas.microsoft.com/office/drawing/2014/main" xmlns="" id="{E9112D65-6E0E-414F-A9D4-755006FD1AFC}"/>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Use triggers to apply style properties based on conditions:</a:t>
            </a:r>
          </a:p>
          <a:p>
            <a:pPr lvl="0"/>
            <a:r>
              <a:rPr lang="en-US" b="0" kern="0">
                <a:solidFill>
                  <a:srgbClr val="000000"/>
                </a:solidFill>
              </a:rPr>
              <a:t>Use the </a:t>
            </a:r>
            <a:r>
              <a:rPr lang="en-US" kern="0">
                <a:solidFill>
                  <a:srgbClr val="000000"/>
                </a:solidFill>
              </a:rPr>
              <a:t>Trigger </a:t>
            </a:r>
            <a:r>
              <a:rPr lang="en-US" b="0" kern="0">
                <a:solidFill>
                  <a:srgbClr val="000000"/>
                </a:solidFill>
              </a:rPr>
              <a:t>element to identify the condition</a:t>
            </a:r>
          </a:p>
          <a:p>
            <a:pPr lvl="0"/>
            <a:r>
              <a:rPr lang="en-US" b="0" kern="0">
                <a:solidFill>
                  <a:srgbClr val="000000"/>
                </a:solidFill>
              </a:rPr>
              <a:t>Use </a:t>
            </a:r>
            <a:r>
              <a:rPr lang="en-US" kern="0">
                <a:solidFill>
                  <a:srgbClr val="000000"/>
                </a:solidFill>
              </a:rPr>
              <a:t>Setter</a:t>
            </a:r>
            <a:r>
              <a:rPr lang="en-US" b="0" kern="0">
                <a:solidFill>
                  <a:srgbClr val="000000"/>
                </a:solidFill>
              </a:rPr>
              <a:t> elements apply the conditional changes</a:t>
            </a:r>
            <a:endParaRPr lang="en-US" b="0" kern="0" dirty="0">
              <a:solidFill>
                <a:srgbClr val="000000"/>
              </a:solidFill>
            </a:endParaRPr>
          </a:p>
        </p:txBody>
      </p:sp>
      <p:sp>
        <p:nvSpPr>
          <p:cNvPr id="5" name="TextBox 4">
            <a:extLst>
              <a:ext uri="{FF2B5EF4-FFF2-40B4-BE49-F238E27FC236}">
                <a16:creationId xmlns:a16="http://schemas.microsoft.com/office/drawing/2014/main" xmlns="" id="{25F1E274-E7BE-4111-8398-3278E1F4C0DF}"/>
              </a:ext>
            </a:extLst>
          </p:cNvPr>
          <p:cNvSpPr txBox="1"/>
          <p:nvPr/>
        </p:nvSpPr>
        <p:spPr>
          <a:xfrm>
            <a:off x="678075" y="3515085"/>
            <a:ext cx="7620000" cy="2246769"/>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lvl="0"/>
            <a:r>
              <a:rPr lang="en-GB" sz="2000" b="0">
                <a:solidFill>
                  <a:srgbClr val="000000"/>
                </a:solidFill>
                <a:latin typeface="Lucida Sans Unicode" pitchFamily="34" charset="0"/>
                <a:cs typeface="Lucida Sans Unicode" pitchFamily="34" charset="0"/>
              </a:rPr>
              <a:t>&lt;Style TargetType="Button"&gt;</a:t>
            </a:r>
          </a:p>
          <a:p>
            <a:pPr lvl="0"/>
            <a:r>
              <a:rPr lang="en-GB" sz="2000" b="0">
                <a:solidFill>
                  <a:srgbClr val="000000"/>
                </a:solidFill>
                <a:latin typeface="Lucida Sans Unicode" pitchFamily="34" charset="0"/>
                <a:cs typeface="Lucida Sans Unicode" pitchFamily="34" charset="0"/>
              </a:rPr>
              <a:t>   &lt;Style.Triggers&gt;</a:t>
            </a:r>
          </a:p>
          <a:p>
            <a:pPr lvl="0"/>
            <a:r>
              <a:rPr lang="en-GB" sz="2000" b="0">
                <a:solidFill>
                  <a:srgbClr val="000000"/>
                </a:solidFill>
                <a:latin typeface="Lucida Sans Unicode" pitchFamily="34" charset="0"/>
                <a:cs typeface="Lucida Sans Unicode" pitchFamily="34" charset="0"/>
              </a:rPr>
              <a:t>      &lt;Trigger Property="IsMouseOver" Value="True"&gt;</a:t>
            </a:r>
          </a:p>
          <a:p>
            <a:pPr lvl="0"/>
            <a:r>
              <a:rPr lang="en-GB" sz="2000" b="0">
                <a:solidFill>
                  <a:srgbClr val="000000"/>
                </a:solidFill>
                <a:latin typeface="Lucida Sans Unicode" pitchFamily="34" charset="0"/>
                <a:cs typeface="Lucida Sans Unicode" pitchFamily="34" charset="0"/>
              </a:rPr>
              <a:t>          &lt;Setter Property="FontWeight" Value="Bold" /&gt;</a:t>
            </a:r>
          </a:p>
          <a:p>
            <a:pPr lvl="0"/>
            <a:r>
              <a:rPr lang="en-GB" sz="2000" b="0">
                <a:solidFill>
                  <a:srgbClr val="000000"/>
                </a:solidFill>
                <a:latin typeface="Lucida Sans Unicode" pitchFamily="34" charset="0"/>
                <a:cs typeface="Lucida Sans Unicode" pitchFamily="34" charset="0"/>
              </a:rPr>
              <a:t>      &lt;/Trigger&gt;</a:t>
            </a:r>
          </a:p>
          <a:p>
            <a:pPr lvl="0"/>
            <a:r>
              <a:rPr lang="en-GB" sz="2000" b="0">
                <a:solidFill>
                  <a:srgbClr val="000000"/>
                </a:solidFill>
                <a:latin typeface="Lucida Sans Unicode" pitchFamily="34" charset="0"/>
                <a:cs typeface="Lucida Sans Unicode" pitchFamily="34" charset="0"/>
              </a:rPr>
              <a:t>   &lt;/Style.Triggers&gt;</a:t>
            </a:r>
          </a:p>
          <a:p>
            <a:pPr lvl="0"/>
            <a:r>
              <a:rPr lang="en-GB" sz="2000" b="0">
                <a:solidFill>
                  <a:srgbClr val="000000"/>
                </a:solidFill>
                <a:latin typeface="Lucida Sans Unicode" pitchFamily="34" charset="0"/>
                <a:cs typeface="Lucida Sans Unicode" pitchFamily="34" charset="0"/>
              </a:rPr>
              <a:t>&lt;/Style&gt;</a:t>
            </a:r>
            <a:endParaRPr lang="en-GB" sz="20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1504655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88f9bc03-9a1b-4e94-90a2-cd39670f82f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B6D62C-1EAA-4EB1-A6C6-8A9F926D8FA8}"/>
              </a:ext>
            </a:extLst>
          </p:cNvPr>
          <p:cNvSpPr>
            <a:spLocks noGrp="1"/>
          </p:cNvSpPr>
          <p:nvPr>
            <p:ph type="title"/>
          </p:nvPr>
        </p:nvSpPr>
        <p:spPr/>
        <p:txBody>
          <a:bodyPr/>
          <a:lstStyle/>
          <a:p>
            <a:r>
              <a:rPr lang="en-US"/>
              <a:t>Creating Dynamic Transformations</a:t>
            </a:r>
          </a:p>
        </p:txBody>
      </p:sp>
      <p:sp>
        <p:nvSpPr>
          <p:cNvPr id="4" name="Content Placeholder 2">
            <a:extLst>
              <a:ext uri="{FF2B5EF4-FFF2-40B4-BE49-F238E27FC236}">
                <a16:creationId xmlns:a16="http://schemas.microsoft.com/office/drawing/2014/main" xmlns="" id="{7C196FAE-D24B-45A5-85F4-73BEFF2AFE4E}"/>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Use an </a:t>
            </a:r>
            <a:r>
              <a:rPr lang="en-US" kern="0">
                <a:solidFill>
                  <a:srgbClr val="000000"/>
                </a:solidFill>
              </a:rPr>
              <a:t>EventTrigger</a:t>
            </a:r>
            <a:r>
              <a:rPr lang="en-US" b="0" kern="0">
                <a:solidFill>
                  <a:srgbClr val="000000"/>
                </a:solidFill>
              </a:rPr>
              <a:t> to identify the event that starts the animation</a:t>
            </a:r>
          </a:p>
          <a:p>
            <a:pPr lvl="0"/>
            <a:r>
              <a:rPr lang="en-US" b="0" kern="0">
                <a:solidFill>
                  <a:srgbClr val="000000"/>
                </a:solidFill>
              </a:rPr>
              <a:t>Use a </a:t>
            </a:r>
            <a:r>
              <a:rPr lang="en-US" kern="0">
                <a:solidFill>
                  <a:srgbClr val="000000"/>
                </a:solidFill>
              </a:rPr>
              <a:t>Storyboard</a:t>
            </a:r>
            <a:r>
              <a:rPr lang="en-US" b="0" kern="0">
                <a:solidFill>
                  <a:srgbClr val="000000"/>
                </a:solidFill>
              </a:rPr>
              <a:t> to identify the properties that should change</a:t>
            </a:r>
          </a:p>
          <a:p>
            <a:pPr lvl="0"/>
            <a:r>
              <a:rPr lang="en-US" b="0" kern="0">
                <a:solidFill>
                  <a:srgbClr val="000000"/>
                </a:solidFill>
              </a:rPr>
              <a:t>Use a </a:t>
            </a:r>
            <a:r>
              <a:rPr lang="en-US" kern="0">
                <a:solidFill>
                  <a:srgbClr val="000000"/>
                </a:solidFill>
              </a:rPr>
              <a:t>DoubleAnimation</a:t>
            </a:r>
            <a:r>
              <a:rPr lang="en-US" b="0" kern="0">
                <a:solidFill>
                  <a:srgbClr val="000000"/>
                </a:solidFill>
              </a:rPr>
              <a:t> to define the changes</a:t>
            </a:r>
            <a:endParaRPr lang="en-US" b="0" kern="0" dirty="0">
              <a:solidFill>
                <a:srgbClr val="000000"/>
              </a:solidFill>
            </a:endParaRPr>
          </a:p>
        </p:txBody>
      </p:sp>
      <p:sp>
        <p:nvSpPr>
          <p:cNvPr id="5" name="TextBox 4">
            <a:extLst>
              <a:ext uri="{FF2B5EF4-FFF2-40B4-BE49-F238E27FC236}">
                <a16:creationId xmlns:a16="http://schemas.microsoft.com/office/drawing/2014/main" xmlns="" id="{BF88D52C-F67A-47E4-9651-4A43F71E67FC}"/>
              </a:ext>
            </a:extLst>
          </p:cNvPr>
          <p:cNvSpPr txBox="1"/>
          <p:nvPr/>
        </p:nvSpPr>
        <p:spPr>
          <a:xfrm>
            <a:off x="678075" y="3538478"/>
            <a:ext cx="7620000" cy="2862322"/>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lvl="0"/>
            <a:r>
              <a:rPr lang="en-GB" sz="2000" b="0">
                <a:solidFill>
                  <a:srgbClr val="000000"/>
                </a:solidFill>
                <a:latin typeface="Lucida Sans Unicode" pitchFamily="34" charset="0"/>
                <a:cs typeface="Lucida Sans Unicode" pitchFamily="34" charset="0"/>
              </a:rPr>
              <a:t>&lt;EventTrigger RoutedEvent="Image.MouseDown"&gt;</a:t>
            </a:r>
          </a:p>
          <a:p>
            <a:pPr lvl="0"/>
            <a:r>
              <a:rPr lang="en-GB" sz="2000" b="0">
                <a:solidFill>
                  <a:srgbClr val="000000"/>
                </a:solidFill>
                <a:latin typeface="Lucida Sans Unicode" pitchFamily="34" charset="0"/>
                <a:cs typeface="Lucida Sans Unicode" pitchFamily="34" charset="0"/>
              </a:rPr>
              <a:t>   &lt;BeginStoryboard&gt;</a:t>
            </a:r>
          </a:p>
          <a:p>
            <a:pPr lvl="0"/>
            <a:r>
              <a:rPr lang="en-GB" sz="2000" b="0">
                <a:solidFill>
                  <a:srgbClr val="000000"/>
                </a:solidFill>
                <a:latin typeface="Lucida Sans Unicode" pitchFamily="34" charset="0"/>
                <a:cs typeface="Lucida Sans Unicode" pitchFamily="34" charset="0"/>
              </a:rPr>
              <a:t>      &lt;Storyboard&gt;</a:t>
            </a:r>
          </a:p>
          <a:p>
            <a:pPr lvl="0"/>
            <a:r>
              <a:rPr lang="en-GB" sz="2000" b="0">
                <a:solidFill>
                  <a:srgbClr val="000000"/>
                </a:solidFill>
                <a:latin typeface="Lucida Sans Unicode" pitchFamily="34" charset="0"/>
                <a:cs typeface="Lucida Sans Unicode" pitchFamily="34" charset="0"/>
              </a:rPr>
              <a:t>         &lt;DoubleAnimation </a:t>
            </a:r>
          </a:p>
          <a:p>
            <a:pPr lvl="0"/>
            <a:r>
              <a:rPr lang="en-GB" sz="2000" b="0">
                <a:solidFill>
                  <a:srgbClr val="000000"/>
                </a:solidFill>
                <a:latin typeface="Lucida Sans Unicode" pitchFamily="34" charset="0"/>
                <a:cs typeface="Lucida Sans Unicode" pitchFamily="34" charset="0"/>
              </a:rPr>
              <a:t>               Storyboard.TargetProperty="Height"</a:t>
            </a:r>
          </a:p>
          <a:p>
            <a:pPr lvl="0"/>
            <a:r>
              <a:rPr lang="en-GB" sz="2000" b="0">
                <a:solidFill>
                  <a:srgbClr val="000000"/>
                </a:solidFill>
                <a:latin typeface="Lucida Sans Unicode" pitchFamily="34" charset="0"/>
                <a:cs typeface="Lucida Sans Unicode" pitchFamily="34" charset="0"/>
              </a:rPr>
              <a:t>               From="200" To="300" Duration="0:0:2" /&gt;</a:t>
            </a:r>
          </a:p>
          <a:p>
            <a:pPr lvl="0"/>
            <a:r>
              <a:rPr lang="en-GB" sz="2000" b="0">
                <a:solidFill>
                  <a:srgbClr val="000000"/>
                </a:solidFill>
                <a:latin typeface="Lucida Sans Unicode" pitchFamily="34" charset="0"/>
                <a:cs typeface="Lucida Sans Unicode" pitchFamily="34" charset="0"/>
              </a:rPr>
              <a:t>      &lt;/Storyboard&gt;</a:t>
            </a:r>
          </a:p>
          <a:p>
            <a:pPr lvl="0"/>
            <a:r>
              <a:rPr lang="en-GB" sz="2000" b="0">
                <a:solidFill>
                  <a:srgbClr val="000000"/>
                </a:solidFill>
                <a:latin typeface="Lucida Sans Unicode" pitchFamily="34" charset="0"/>
                <a:cs typeface="Lucida Sans Unicode" pitchFamily="34" charset="0"/>
              </a:rPr>
              <a:t>   &lt;/BeginStoryboard&gt;</a:t>
            </a:r>
          </a:p>
          <a:p>
            <a:pPr lvl="0"/>
            <a:r>
              <a:rPr lang="en-GB" sz="2000" b="0">
                <a:solidFill>
                  <a:srgbClr val="000000"/>
                </a:solidFill>
                <a:latin typeface="Lucida Sans Unicode" pitchFamily="34" charset="0"/>
                <a:cs typeface="Lucida Sans Unicode" pitchFamily="34" charset="0"/>
              </a:rPr>
              <a:t>&lt;/EventTrigger&gt;</a:t>
            </a:r>
            <a:endParaRPr lang="en-GB" sz="20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2475061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597d0677-3eb3-45ed-8f08-c62f9b38ca8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B8AE4B-1909-4C18-B5D1-ED860857A7F2}"/>
              </a:ext>
            </a:extLst>
          </p:cNvPr>
          <p:cNvSpPr>
            <a:spLocks noGrp="1"/>
          </p:cNvSpPr>
          <p:nvPr>
            <p:ph type="title"/>
          </p:nvPr>
        </p:nvSpPr>
        <p:spPr/>
        <p:txBody>
          <a:bodyPr/>
          <a:lstStyle/>
          <a:p>
            <a:r>
              <a:rPr lang="en-US"/>
              <a:t>Demonstration: Customizing Student Photographs and Styling the Application Lab</a:t>
            </a:r>
          </a:p>
        </p:txBody>
      </p:sp>
      <p:sp>
        <p:nvSpPr>
          <p:cNvPr id="4" name="Content Placeholder 2">
            <a:extLst>
              <a:ext uri="{FF2B5EF4-FFF2-40B4-BE49-F238E27FC236}">
                <a16:creationId xmlns:a16="http://schemas.microsoft.com/office/drawing/2014/main" xmlns="" id="{F27A40A3-4945-4FB6-BCC8-EC6E7EFF6706}"/>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In this demonstration, you will learn about the tasks that you will perform in the lab for this module.</a:t>
            </a:r>
            <a:endParaRPr lang="en-US" b="0" kern="0" dirty="0">
              <a:solidFill>
                <a:srgbClr val="000000"/>
              </a:solidFill>
            </a:endParaRPr>
          </a:p>
        </p:txBody>
      </p:sp>
    </p:spTree>
    <p:extLst>
      <p:ext uri="{BB962C8B-B14F-4D97-AF65-F5344CB8AC3E}">
        <p14:creationId xmlns:p14="http://schemas.microsoft.com/office/powerpoint/2010/main" val="3374852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dc8d1c12-5be7-4f35-9416-e04d0d815c5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CDB5F3-09A1-4140-BA5F-0B8551C66587}"/>
              </a:ext>
            </a:extLst>
          </p:cNvPr>
          <p:cNvSpPr>
            <a:spLocks noGrp="1"/>
          </p:cNvSpPr>
          <p:nvPr>
            <p:ph type="title"/>
          </p:nvPr>
        </p:nvSpPr>
        <p:spPr/>
        <p:txBody>
          <a:bodyPr/>
          <a:lstStyle/>
          <a:p>
            <a:r>
              <a:rPr lang="en-US"/>
              <a:t>Lab: Customizing Student Photographs and Styling the Application</a:t>
            </a:r>
          </a:p>
        </p:txBody>
      </p:sp>
      <p:sp>
        <p:nvSpPr>
          <p:cNvPr id="3" name="Text Placeholder 2">
            <a:extLst>
              <a:ext uri="{FF2B5EF4-FFF2-40B4-BE49-F238E27FC236}">
                <a16:creationId xmlns:a16="http://schemas.microsoft.com/office/drawing/2014/main" xmlns="" id="{6C048E60-DCF6-4FAB-A223-419BF6405D7D}"/>
              </a:ext>
            </a:extLst>
          </p:cNvPr>
          <p:cNvSpPr>
            <a:spLocks noGrp="1"/>
          </p:cNvSpPr>
          <p:nvPr>
            <p:ph type="body" idx="1"/>
          </p:nvPr>
        </p:nvSpPr>
        <p:spPr/>
        <p:txBody>
          <a:bodyPr/>
          <a:lstStyle/>
          <a:p>
            <a:r>
              <a:rPr lang="en-US"/>
              <a:t>Exercise 1: Customizing the Appearance of Student Photographs
Exercise 2: Styling the Logon View
Exercise 3: Animating the StudentPhoto Control (If Time Permits)</a:t>
            </a:r>
          </a:p>
        </p:txBody>
      </p:sp>
      <p:sp>
        <p:nvSpPr>
          <p:cNvPr id="4" name="TextBox 3">
            <a:extLst>
              <a:ext uri="{FF2B5EF4-FFF2-40B4-BE49-F238E27FC236}">
                <a16:creationId xmlns:a16="http://schemas.microsoft.com/office/drawing/2014/main" xmlns="" id="{DB017997-0D97-4D3C-AA4A-22B643599EFC}"/>
              </a:ext>
            </a:extLst>
          </p:cNvPr>
          <p:cNvSpPr txBox="1"/>
          <p:nvPr/>
        </p:nvSpPr>
        <p:spPr>
          <a:xfrm>
            <a:off x="458788" y="6163356"/>
            <a:ext cx="4529573" cy="523220"/>
          </a:xfrm>
          <a:prstGeom prst="rect">
            <a:avLst/>
          </a:prstGeom>
          <a:noFill/>
        </p:spPr>
        <p:txBody>
          <a:bodyPr vert="horz" wrap="none" rtlCol="0">
            <a:spAutoFit/>
          </a:bodyPr>
          <a:lstStyle/>
          <a:p>
            <a:r>
              <a:rPr lang="en-US" sz="2800" b="0">
                <a:latin typeface="Segoe UI" panose="020B0502040204020203" pitchFamily="34" charset="0"/>
              </a:rPr>
              <a:t>Estimated Time: 90 minutes</a:t>
            </a:r>
          </a:p>
        </p:txBody>
      </p:sp>
    </p:spTree>
    <p:extLst>
      <p:ext uri="{BB962C8B-B14F-4D97-AF65-F5344CB8AC3E}">
        <p14:creationId xmlns:p14="http://schemas.microsoft.com/office/powerpoint/2010/main" val="33565403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4436AB-16E1-4182-B55C-3EBC8D14734E}"/>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xmlns="" id="{3C20996D-9394-400D-9D72-58C7D36F219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022996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name="Lab Scenario316649523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DBF18E-3A56-48A7-A653-73AE0920F4BB}"/>
              </a:ext>
            </a:extLst>
          </p:cNvPr>
          <p:cNvSpPr>
            <a:spLocks noGrp="1"/>
          </p:cNvSpPr>
          <p:nvPr>
            <p:ph type="title"/>
          </p:nvPr>
        </p:nvSpPr>
        <p:spPr/>
        <p:txBody>
          <a:bodyPr/>
          <a:lstStyle/>
          <a:p>
            <a:r>
              <a:rPr lang="en-US"/>
              <a:t>Lab Scenario</a:t>
            </a:r>
          </a:p>
        </p:txBody>
      </p:sp>
      <p:sp>
        <p:nvSpPr>
          <p:cNvPr id="4" name="TextBox 3">
            <a:extLst>
              <a:ext uri="{FF2B5EF4-FFF2-40B4-BE49-F238E27FC236}">
                <a16:creationId xmlns:a16="http://schemas.microsoft.com/office/drawing/2014/main" xmlns="" id="{12048B32-1DC0-4639-90B6-7344A0A8B9F2}"/>
              </a:ext>
            </a:extLst>
          </p:cNvPr>
          <p:cNvSpPr txBox="1"/>
          <p:nvPr/>
        </p:nvSpPr>
        <p:spPr>
          <a:xfrm>
            <a:off x="458788" y="1021215"/>
            <a:ext cx="8119156" cy="4883388"/>
          </a:xfrm>
          <a:prstGeom prst="rect">
            <a:avLst/>
          </a:prstGeom>
          <a:noFill/>
        </p:spPr>
        <p:txBody>
          <a:bodyPr vert="horz" wrap="square" rtlCol="0">
            <a:spAutoFit/>
          </a:bodyPr>
          <a:lstStyle/>
          <a:p>
            <a:pPr marL="0" marR="0">
              <a:spcBef>
                <a:spcPts val="600"/>
              </a:spcBef>
              <a:spcAft>
                <a:spcPts val="800"/>
              </a:spcAft>
            </a:pPr>
            <a:r>
              <a:rPr lang="en-US" sz="2400" b="0" dirty="0">
                <a:latin typeface="Segoe UI" panose="020B0502040204020203" pitchFamily="34" charset="0"/>
                <a:ea typeface="Calibri" panose="020F0502020204030204" pitchFamily="34" charset="0"/>
                <a:cs typeface="Segoe UI" panose="020B0502040204020203" pitchFamily="34" charset="0"/>
              </a:rPr>
              <a:t>Now that you and The School of Fine Arts are happy with the basic functionality of the application, you need to improve the appearance of the interface to give the user a nicer experience through the use of animations and a consistent look and feel.</a:t>
            </a:r>
            <a:endParaRPr lang="en-US" sz="2400" b="0" dirty="0">
              <a:latin typeface="Segoe UI" panose="020B0502040204020203" pitchFamily="34" charset="0"/>
              <a:ea typeface="Calibri" panose="020F0502020204030204" pitchFamily="34" charset="0"/>
              <a:cs typeface="Times New Roman" panose="02020603050405020304" pitchFamily="18" charset="0"/>
            </a:endParaRPr>
          </a:p>
          <a:p>
            <a:pPr>
              <a:spcBef>
                <a:spcPts val="600"/>
              </a:spcBef>
              <a:spcAft>
                <a:spcPts val="800"/>
              </a:spcAft>
            </a:pPr>
            <a:r>
              <a:rPr lang="en-US" sz="2400" b="0" dirty="0">
                <a:latin typeface="Segoe UI" panose="020B0502040204020203" pitchFamily="34" charset="0"/>
                <a:ea typeface="Calibri" panose="020F0502020204030204" pitchFamily="34" charset="0"/>
                <a:cs typeface="Segoe UI" panose="020B0502040204020203" pitchFamily="34" charset="0"/>
              </a:rPr>
              <a:t>You decide to create a </a:t>
            </a:r>
            <a:r>
              <a:rPr lang="en-US" sz="2400" b="0" dirty="0" err="1">
                <a:latin typeface="Segoe UI" panose="020B0502040204020203" pitchFamily="34" charset="0"/>
                <a:ea typeface="Calibri" panose="020F0502020204030204" pitchFamily="34" charset="0"/>
                <a:cs typeface="Times New Roman" panose="02020603050405020304" pitchFamily="18" charset="0"/>
              </a:rPr>
              <a:t>StudentPhoto</a:t>
            </a:r>
            <a:r>
              <a:rPr lang="en-US" sz="2400" b="0" dirty="0">
                <a:latin typeface="Segoe UI" panose="020B0502040204020203" pitchFamily="34" charset="0"/>
                <a:ea typeface="Calibri" panose="020F0502020204030204" pitchFamily="34" charset="0"/>
                <a:cs typeface="Segoe UI" panose="020B0502040204020203" pitchFamily="34" charset="0"/>
              </a:rPr>
              <a:t> control that will enable you to display photographs of students in the student list and other views. You also decide to create a fluid method for a teacher to remove a student from their class. Finally, you want to update the look of the various views, keeping their look consistent </a:t>
            </a:r>
            <a:r>
              <a:rPr lang="en-US" sz="2400" b="0" dirty="0">
                <a:latin typeface="Segoe UI" panose="020B0502040204020203" pitchFamily="34" charset="0"/>
                <a:cs typeface="Segoe UI" panose="020B0502040204020203" pitchFamily="34" charset="0"/>
              </a:rPr>
              <a:t>across the application.</a:t>
            </a:r>
          </a:p>
          <a:p>
            <a:pPr marL="0" marR="0">
              <a:spcBef>
                <a:spcPts val="600"/>
              </a:spcBef>
              <a:spcAft>
                <a:spcPts val="800"/>
              </a:spcAft>
            </a:pPr>
            <a:endParaRPr lang="en-US" sz="2400" b="0" dirty="0">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19721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EE4486-78CF-416D-BE83-DF4D87552470}"/>
              </a:ext>
            </a:extLst>
          </p:cNvPr>
          <p:cNvSpPr>
            <a:spLocks noGrp="1"/>
          </p:cNvSpPr>
          <p:nvPr>
            <p:ph type="title"/>
          </p:nvPr>
        </p:nvSpPr>
        <p:spPr/>
        <p:txBody>
          <a:bodyPr/>
          <a:lstStyle/>
          <a:p>
            <a:r>
              <a:rPr lang="en-US"/>
              <a:t>Module Review and Takeaways</a:t>
            </a:r>
          </a:p>
        </p:txBody>
      </p:sp>
      <p:sp>
        <p:nvSpPr>
          <p:cNvPr id="3" name="Text Placeholder 2">
            <a:extLst>
              <a:ext uri="{FF2B5EF4-FFF2-40B4-BE49-F238E27FC236}">
                <a16:creationId xmlns:a16="http://schemas.microsoft.com/office/drawing/2014/main" xmlns="" id="{18EF4344-E78D-4F54-AB86-3CE82EC11525}"/>
              </a:ext>
            </a:extLst>
          </p:cNvPr>
          <p:cNvSpPr>
            <a:spLocks noGrp="1"/>
          </p:cNvSpPr>
          <p:nvPr>
            <p:ph type="body" idx="1"/>
          </p:nvPr>
        </p:nvSpPr>
        <p:spPr/>
        <p:txBody>
          <a:bodyPr/>
          <a:lstStyle/>
          <a:p>
            <a:r>
              <a:rPr lang="en-US" dirty="0"/>
              <a:t>Review Questions</a:t>
            </a:r>
          </a:p>
          <a:p>
            <a:endParaRPr lang="en-US" dirty="0"/>
          </a:p>
        </p:txBody>
      </p:sp>
    </p:spTree>
    <p:extLst>
      <p:ext uri="{BB962C8B-B14F-4D97-AF65-F5344CB8AC3E}">
        <p14:creationId xmlns:p14="http://schemas.microsoft.com/office/powerpoint/2010/main" val="3997739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47652F-681A-4D85-A0C5-42D348D4B61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xmlns="" id="{E43509CD-D0E1-474D-B665-7113B36B470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774023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4B7D4B-AE7C-407A-A209-1A1760994EB6}"/>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xmlns="" id="{CFAEEC93-F6F6-45C3-BB4A-E3245912A8A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624757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5571E4-334D-459F-A307-1E3A6415E8FF}"/>
              </a:ext>
            </a:extLst>
          </p:cNvPr>
          <p:cNvSpPr>
            <a:spLocks noGrp="1"/>
          </p:cNvSpPr>
          <p:nvPr>
            <p:ph type="title"/>
          </p:nvPr>
        </p:nvSpPr>
        <p:spPr/>
        <p:txBody>
          <a:bodyPr/>
          <a:lstStyle/>
          <a:p>
            <a:r>
              <a:rPr lang="en-US"/>
              <a:t>Lesson 1: Using XAML to Design a User Interface</a:t>
            </a:r>
          </a:p>
        </p:txBody>
      </p:sp>
      <p:sp>
        <p:nvSpPr>
          <p:cNvPr id="3" name="Text Placeholder 2">
            <a:extLst>
              <a:ext uri="{FF2B5EF4-FFF2-40B4-BE49-F238E27FC236}">
                <a16:creationId xmlns:a16="http://schemas.microsoft.com/office/drawing/2014/main" xmlns="" id="{F902CB15-DC02-4461-8357-D0DE1BC94E6C}"/>
              </a:ext>
            </a:extLst>
          </p:cNvPr>
          <p:cNvSpPr>
            <a:spLocks noGrp="1"/>
          </p:cNvSpPr>
          <p:nvPr>
            <p:ph type="body" idx="1"/>
          </p:nvPr>
        </p:nvSpPr>
        <p:spPr/>
        <p:txBody>
          <a:bodyPr/>
          <a:lstStyle/>
          <a:p>
            <a:r>
              <a:rPr lang="en-US"/>
              <a:t>Introducing XAML
Common Controls
Setting Control Properties
Handling Events
Using Layout Controls
Demonstration: Using Design View to Create a XAML UI
Creating User Controls</a:t>
            </a:r>
          </a:p>
        </p:txBody>
      </p:sp>
    </p:spTree>
    <p:extLst>
      <p:ext uri="{BB962C8B-B14F-4D97-AF65-F5344CB8AC3E}">
        <p14:creationId xmlns:p14="http://schemas.microsoft.com/office/powerpoint/2010/main" val="1902654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1EBF81-9442-4128-9544-079072231B29}"/>
              </a:ext>
            </a:extLst>
          </p:cNvPr>
          <p:cNvSpPr>
            <a:spLocks noGrp="1"/>
          </p:cNvSpPr>
          <p:nvPr>
            <p:ph type="title"/>
          </p:nvPr>
        </p:nvSpPr>
        <p:spPr/>
        <p:txBody>
          <a:bodyPr/>
          <a:lstStyle/>
          <a:p>
            <a:r>
              <a:rPr lang="en-US"/>
              <a:t>Introducing XAML</a:t>
            </a:r>
          </a:p>
        </p:txBody>
      </p:sp>
      <p:sp>
        <p:nvSpPr>
          <p:cNvPr id="4" name="Content Placeholder 2">
            <a:extLst>
              <a:ext uri="{FF2B5EF4-FFF2-40B4-BE49-F238E27FC236}">
                <a16:creationId xmlns:a16="http://schemas.microsoft.com/office/drawing/2014/main" xmlns="" id="{3E41C252-4567-4549-A0D9-EE800E44DA1F}"/>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Use XML elements to create controls</a:t>
            </a:r>
          </a:p>
          <a:p>
            <a:pPr lvl="0"/>
            <a:r>
              <a:rPr lang="en-US" b="0" kern="0">
                <a:solidFill>
                  <a:srgbClr val="000000"/>
                </a:solidFill>
              </a:rPr>
              <a:t>Use attributes to set control properties</a:t>
            </a:r>
          </a:p>
          <a:p>
            <a:pPr lvl="0"/>
            <a:r>
              <a:rPr lang="en-US" b="0" kern="0">
                <a:solidFill>
                  <a:srgbClr val="000000"/>
                </a:solidFill>
              </a:rPr>
              <a:t>Create hierarchies to represent parent controls and child controls</a:t>
            </a:r>
          </a:p>
          <a:p>
            <a:pPr lvl="0"/>
            <a:endParaRPr lang="en-US" b="0" kern="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1013558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c6a67697-40ce-4408-b28d-fb884777e8f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C4E1AB-A1FD-42B0-80C1-869834F7FDAB}"/>
              </a:ext>
            </a:extLst>
          </p:cNvPr>
          <p:cNvSpPr>
            <a:spLocks noGrp="1"/>
          </p:cNvSpPr>
          <p:nvPr>
            <p:ph type="title"/>
          </p:nvPr>
        </p:nvSpPr>
        <p:spPr/>
        <p:txBody>
          <a:bodyPr/>
          <a:lstStyle/>
          <a:p>
            <a:r>
              <a:rPr lang="en-US"/>
              <a:t>Common Controls</a:t>
            </a:r>
          </a:p>
        </p:txBody>
      </p:sp>
      <p:pic>
        <p:nvPicPr>
          <p:cNvPr id="4" name="Picture 2" descr="C:\Work In Progress\Microsoft\M3072 and M3073\3072\Modules and Labs\Images\Controls.png">
            <a:extLst>
              <a:ext uri="{FF2B5EF4-FFF2-40B4-BE49-F238E27FC236}">
                <a16:creationId xmlns:a16="http://schemas.microsoft.com/office/drawing/2014/main" xmlns="" id="{1D7283C0-313C-49F2-A329-5C07894DF7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846" y="2619346"/>
            <a:ext cx="8093693" cy="4199744"/>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xmlns="" id="{59138292-D720-4BB6-8CFB-FCC7FDBE0C29}"/>
              </a:ext>
            </a:extLst>
          </p:cNvPr>
          <p:cNvSpPr txBox="1">
            <a:spLocks/>
          </p:cNvSpPr>
          <p:nvPr/>
        </p:nvSpPr>
        <p:spPr>
          <a:xfrm>
            <a:off x="422338" y="1008481"/>
            <a:ext cx="3924318"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Button</a:t>
            </a:r>
          </a:p>
          <a:p>
            <a:pPr lvl="0"/>
            <a:r>
              <a:rPr lang="en-US" b="0" kern="0" dirty="0">
                <a:solidFill>
                  <a:srgbClr val="000000"/>
                </a:solidFill>
              </a:rPr>
              <a:t>Checkbox</a:t>
            </a:r>
          </a:p>
          <a:p>
            <a:pPr lvl="0"/>
            <a:r>
              <a:rPr lang="en-US" b="0" kern="0" dirty="0" err="1">
                <a:solidFill>
                  <a:srgbClr val="000000"/>
                </a:solidFill>
              </a:rPr>
              <a:t>ComboBox</a:t>
            </a:r>
            <a:endParaRPr lang="en-US" b="0" kern="0" dirty="0">
              <a:solidFill>
                <a:srgbClr val="000000"/>
              </a:solidFill>
            </a:endParaRPr>
          </a:p>
        </p:txBody>
      </p:sp>
      <p:sp>
        <p:nvSpPr>
          <p:cNvPr id="6" name="Content Placeholder 2">
            <a:extLst>
              <a:ext uri="{FF2B5EF4-FFF2-40B4-BE49-F238E27FC236}">
                <a16:creationId xmlns:a16="http://schemas.microsoft.com/office/drawing/2014/main" xmlns="" id="{D815F023-4E76-49FB-9F08-A31C3C9BB281}"/>
              </a:ext>
            </a:extLst>
          </p:cNvPr>
          <p:cNvSpPr txBox="1">
            <a:spLocks/>
          </p:cNvSpPr>
          <p:nvPr/>
        </p:nvSpPr>
        <p:spPr bwMode="auto">
          <a:xfrm>
            <a:off x="6464803" y="1008481"/>
            <a:ext cx="3924318"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err="1">
                <a:solidFill>
                  <a:srgbClr val="000000"/>
                </a:solidFill>
              </a:rPr>
              <a:t>TabControl</a:t>
            </a:r>
            <a:endParaRPr lang="en-US" b="0" kern="0" dirty="0">
              <a:solidFill>
                <a:srgbClr val="000000"/>
              </a:solidFill>
            </a:endParaRPr>
          </a:p>
          <a:p>
            <a:r>
              <a:rPr lang="en-US" b="0" kern="0" dirty="0" err="1">
                <a:solidFill>
                  <a:srgbClr val="000000"/>
                </a:solidFill>
              </a:rPr>
              <a:t>TextBlock</a:t>
            </a:r>
            <a:endParaRPr lang="en-US" b="0" kern="0" dirty="0">
              <a:solidFill>
                <a:srgbClr val="000000"/>
              </a:solidFill>
            </a:endParaRPr>
          </a:p>
          <a:p>
            <a:r>
              <a:rPr lang="en-US" b="0" kern="0" dirty="0" err="1">
                <a:solidFill>
                  <a:srgbClr val="000000"/>
                </a:solidFill>
              </a:rPr>
              <a:t>TextBox</a:t>
            </a:r>
            <a:endParaRPr lang="en-US" b="0" kern="0" dirty="0">
              <a:solidFill>
                <a:srgbClr val="000000"/>
              </a:solidFill>
            </a:endParaRPr>
          </a:p>
        </p:txBody>
      </p:sp>
      <p:sp>
        <p:nvSpPr>
          <p:cNvPr id="7" name="Content Placeholder 2">
            <a:extLst>
              <a:ext uri="{FF2B5EF4-FFF2-40B4-BE49-F238E27FC236}">
                <a16:creationId xmlns:a16="http://schemas.microsoft.com/office/drawing/2014/main" xmlns="" id="{CEAFA194-8914-49BC-A5BA-ED4336638AEF}"/>
              </a:ext>
            </a:extLst>
          </p:cNvPr>
          <p:cNvSpPr txBox="1">
            <a:spLocks/>
          </p:cNvSpPr>
          <p:nvPr/>
        </p:nvSpPr>
        <p:spPr bwMode="auto">
          <a:xfrm>
            <a:off x="3443571" y="1008481"/>
            <a:ext cx="3924318" cy="5147356"/>
          </a:xfrm>
          <a:prstGeom prst="rect">
            <a:avLst/>
          </a:prstGeom>
        </p:spPr>
        <p:txBody>
          <a:bodyPr/>
          <a:lstStyle>
            <a:defPPr>
              <a:defRPr lang="en-US"/>
            </a:defPPr>
            <a:lvl1pPr marL="174625" lvl="0" indent="-174625" eaLnBrk="1" hangingPunct="1">
              <a:lnSpc>
                <a:spcPct val="100000"/>
              </a:lnSpc>
              <a:spcBef>
                <a:spcPts val="600"/>
              </a:spcBef>
              <a:buClr>
                <a:srgbClr val="0070C0"/>
              </a:buClr>
              <a:buSzPct val="90000"/>
              <a:buFont typeface="Arial" pitchFamily="34" charset="0"/>
              <a:buChar char="•"/>
              <a:defRPr sz="2800" b="0" kern="0">
                <a:solidFill>
                  <a:srgbClr val="000000"/>
                </a:solidFill>
                <a:latin typeface="Segoe UI" pitchFamily="34" charset="0"/>
                <a:ea typeface="Segoe UI" pitchFamily="34" charset="0"/>
                <a:cs typeface="Segoe UI" pitchFamily="34" charset="0"/>
              </a:defRPr>
            </a:lvl1pPr>
            <a:lvl2pPr marL="458788" indent="-169863" eaLnBrk="1" hangingPunct="1">
              <a:lnSpc>
                <a:spcPct val="100000"/>
              </a:lnSpc>
              <a:spcBef>
                <a:spcPts val="600"/>
              </a:spcBef>
              <a:buClr>
                <a:srgbClr val="0070C0"/>
              </a:buClr>
              <a:buSzPct val="80000"/>
              <a:buFont typeface="Arial" pitchFamily="34" charset="0"/>
              <a:buChar char="•"/>
              <a:defRPr sz="2400">
                <a:latin typeface="Segoe UI" pitchFamily="34" charset="0"/>
                <a:ea typeface="Segoe UI" pitchFamily="34" charset="0"/>
                <a:cs typeface="Segoe UI" pitchFamily="34" charset="0"/>
              </a:defRPr>
            </a:lvl2pPr>
            <a:lvl3pPr marL="854075" indent="-173038" eaLnBrk="1" hangingPunct="1">
              <a:lnSpc>
                <a:spcPct val="100000"/>
              </a:lnSpc>
              <a:spcBef>
                <a:spcPts val="600"/>
              </a:spcBef>
              <a:buClr>
                <a:srgbClr val="0070C0"/>
              </a:buClr>
              <a:buSzPct val="80000"/>
              <a:buFont typeface="Arial" pitchFamily="34" charset="0"/>
              <a:buChar char="•"/>
              <a:defRPr sz="2000">
                <a:latin typeface="Segoe UI" pitchFamily="34" charset="0"/>
                <a:ea typeface="Segoe UI" pitchFamily="34" charset="0"/>
                <a:cs typeface="Segoe UI" pitchFamily="34" charset="0"/>
              </a:defRPr>
            </a:lvl3pPr>
            <a:lvl4pPr marL="1254125" indent="-165100" eaLnBrk="1" hangingPunct="1">
              <a:lnSpc>
                <a:spcPct val="100000"/>
              </a:lnSpc>
              <a:spcBef>
                <a:spcPts val="600"/>
              </a:spcBef>
              <a:buClr>
                <a:srgbClr val="0070C0"/>
              </a:buClr>
              <a:buSzPct val="90000"/>
              <a:buFont typeface="Arial" pitchFamily="34" charset="0"/>
              <a:buChar char="•"/>
              <a:defRPr sz="1800">
                <a:latin typeface="Segoe UI" pitchFamily="34" charset="0"/>
                <a:ea typeface="Segoe UI" pitchFamily="34" charset="0"/>
                <a:cs typeface="Segoe UI" pitchFamily="34" charset="0"/>
              </a:defRPr>
            </a:lvl4pPr>
            <a:lvl5pPr marL="1544638" indent="-168275" eaLnBrk="1" hangingPunct="1">
              <a:lnSpc>
                <a:spcPct val="100000"/>
              </a:lnSpc>
              <a:spcBef>
                <a:spcPts val="600"/>
              </a:spcBef>
              <a:buClr>
                <a:srgbClr val="0070C0"/>
              </a:buClr>
              <a:buSzPct val="90000"/>
              <a:buFont typeface="Arial" pitchFamily="34" charset="0"/>
              <a:buChar char="•"/>
              <a:defRPr sz="1800">
                <a:latin typeface="Segoe UI" pitchFamily="34" charset="0"/>
                <a:ea typeface="Segoe UI" pitchFamily="34" charset="0"/>
                <a:cs typeface="Segoe UI" pitchFamily="34" charset="0"/>
              </a:defRPr>
            </a:lvl5pPr>
            <a:lvl6pPr marL="2001838" indent="-168275" fontAlgn="base">
              <a:lnSpc>
                <a:spcPct val="90000"/>
              </a:lnSpc>
              <a:spcBef>
                <a:spcPct val="70000"/>
              </a:spcBef>
              <a:spcAft>
                <a:spcPct val="0"/>
              </a:spcAft>
              <a:buClr>
                <a:srgbClr val="2D4A6D"/>
              </a:buClr>
              <a:buSzPct val="90000"/>
              <a:buChar char="•"/>
              <a:defRPr sz="1600">
                <a:latin typeface="+mn-lt"/>
              </a:defRPr>
            </a:lvl6pPr>
            <a:lvl7pPr marL="2459038" indent="-168275" fontAlgn="base">
              <a:lnSpc>
                <a:spcPct val="90000"/>
              </a:lnSpc>
              <a:spcBef>
                <a:spcPct val="70000"/>
              </a:spcBef>
              <a:spcAft>
                <a:spcPct val="0"/>
              </a:spcAft>
              <a:buClr>
                <a:srgbClr val="2D4A6D"/>
              </a:buClr>
              <a:buSzPct val="90000"/>
              <a:buChar char="•"/>
              <a:defRPr sz="1600">
                <a:latin typeface="+mn-lt"/>
              </a:defRPr>
            </a:lvl7pPr>
            <a:lvl8pPr marL="2916238" indent="-168275" fontAlgn="base">
              <a:lnSpc>
                <a:spcPct val="90000"/>
              </a:lnSpc>
              <a:spcBef>
                <a:spcPct val="70000"/>
              </a:spcBef>
              <a:spcAft>
                <a:spcPct val="0"/>
              </a:spcAft>
              <a:buClr>
                <a:srgbClr val="2D4A6D"/>
              </a:buClr>
              <a:buSzPct val="90000"/>
              <a:buChar char="•"/>
              <a:defRPr sz="1600">
                <a:latin typeface="+mn-lt"/>
              </a:defRPr>
            </a:lvl8pPr>
            <a:lvl9pPr marL="3373438" indent="-168275" fontAlgn="base">
              <a:lnSpc>
                <a:spcPct val="90000"/>
              </a:lnSpc>
              <a:spcBef>
                <a:spcPct val="70000"/>
              </a:spcBef>
              <a:spcAft>
                <a:spcPct val="0"/>
              </a:spcAft>
              <a:buClr>
                <a:srgbClr val="2D4A6D"/>
              </a:buClr>
              <a:buSzPct val="90000"/>
              <a:buChar char="•"/>
              <a:defRPr sz="1600">
                <a:latin typeface="+mn-lt"/>
              </a:defRPr>
            </a:lvl9pPr>
          </a:lstStyle>
          <a:p>
            <a:r>
              <a:rPr lang="en-US" dirty="0"/>
              <a:t>Label</a:t>
            </a:r>
          </a:p>
          <a:p>
            <a:r>
              <a:rPr lang="en-US" dirty="0" err="1"/>
              <a:t>ListBox</a:t>
            </a:r>
            <a:endParaRPr lang="en-US" dirty="0"/>
          </a:p>
          <a:p>
            <a:r>
              <a:rPr lang="en-US" dirty="0" err="1"/>
              <a:t>RadioButton</a:t>
            </a:r>
            <a:endParaRPr lang="en-US" dirty="0"/>
          </a:p>
          <a:p>
            <a:endParaRPr lang="en-US" dirty="0"/>
          </a:p>
        </p:txBody>
      </p:sp>
    </p:spTree>
    <p:extLst>
      <p:ext uri="{BB962C8B-B14F-4D97-AF65-F5344CB8AC3E}">
        <p14:creationId xmlns:p14="http://schemas.microsoft.com/office/powerpoint/2010/main" val="2815961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5A1B8E-7638-4F5F-A32E-45634E2D362B}"/>
              </a:ext>
            </a:extLst>
          </p:cNvPr>
          <p:cNvSpPr>
            <a:spLocks noGrp="1"/>
          </p:cNvSpPr>
          <p:nvPr>
            <p:ph type="title"/>
          </p:nvPr>
        </p:nvSpPr>
        <p:spPr/>
        <p:txBody>
          <a:bodyPr/>
          <a:lstStyle/>
          <a:p>
            <a:r>
              <a:rPr lang="en-US"/>
              <a:t>Setting Control Properties</a:t>
            </a:r>
          </a:p>
        </p:txBody>
      </p:sp>
      <p:sp>
        <p:nvSpPr>
          <p:cNvPr id="4" name="Content Placeholder 2">
            <a:extLst>
              <a:ext uri="{FF2B5EF4-FFF2-40B4-BE49-F238E27FC236}">
                <a16:creationId xmlns:a16="http://schemas.microsoft.com/office/drawing/2014/main" xmlns="" id="{8F3C4BD4-D5C8-4721-8BD2-A2E7ADEF28EC}"/>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Use attribute syntax to define simple property values</a:t>
            </a:r>
          </a:p>
          <a:p>
            <a:pPr lvl="0"/>
            <a:endParaRPr lang="en-US" b="0" kern="0" dirty="0">
              <a:solidFill>
                <a:srgbClr val="000000"/>
              </a:solidFill>
            </a:endParaRPr>
          </a:p>
          <a:p>
            <a:pPr lvl="0"/>
            <a:r>
              <a:rPr lang="en-US" b="0" kern="0" dirty="0">
                <a:solidFill>
                  <a:srgbClr val="000000"/>
                </a:solidFill>
              </a:rPr>
              <a:t>Use property element syntax to define complex property values</a:t>
            </a:r>
          </a:p>
        </p:txBody>
      </p:sp>
      <p:sp>
        <p:nvSpPr>
          <p:cNvPr id="5" name="TextBox 4">
            <a:extLst>
              <a:ext uri="{FF2B5EF4-FFF2-40B4-BE49-F238E27FC236}">
                <a16:creationId xmlns:a16="http://schemas.microsoft.com/office/drawing/2014/main" xmlns="" id="{10DBA20B-AA7F-440F-A0A6-0ACA1D4DDACE}"/>
              </a:ext>
            </a:extLst>
          </p:cNvPr>
          <p:cNvSpPr txBox="1"/>
          <p:nvPr/>
        </p:nvSpPr>
        <p:spPr>
          <a:xfrm>
            <a:off x="685800" y="2057400"/>
            <a:ext cx="7620000"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lvl="0"/>
            <a:r>
              <a:rPr lang="en-GB" sz="2000" b="0">
                <a:solidFill>
                  <a:srgbClr val="000000"/>
                </a:solidFill>
                <a:latin typeface="Lucida Sans Unicode" pitchFamily="34" charset="0"/>
                <a:cs typeface="Lucida Sans Unicode" pitchFamily="34" charset="0"/>
              </a:rPr>
              <a:t>&lt;Button Content=“Click Me" Background="Yellow" /&gt;</a:t>
            </a:r>
            <a:endParaRPr lang="en-GB" sz="2000" b="0" dirty="0">
              <a:solidFill>
                <a:srgbClr val="000000"/>
              </a:solidFill>
              <a:latin typeface="Lucida Sans Unicode" pitchFamily="34" charset="0"/>
              <a:cs typeface="Lucida Sans Unicode" pitchFamily="34" charset="0"/>
            </a:endParaRPr>
          </a:p>
        </p:txBody>
      </p:sp>
      <p:sp>
        <p:nvSpPr>
          <p:cNvPr id="6" name="TextBox 5">
            <a:extLst>
              <a:ext uri="{FF2B5EF4-FFF2-40B4-BE49-F238E27FC236}">
                <a16:creationId xmlns:a16="http://schemas.microsoft.com/office/drawing/2014/main" xmlns="" id="{47F59936-4F45-420B-8C89-6F0ED58A7A11}"/>
              </a:ext>
            </a:extLst>
          </p:cNvPr>
          <p:cNvSpPr txBox="1"/>
          <p:nvPr/>
        </p:nvSpPr>
        <p:spPr>
          <a:xfrm>
            <a:off x="685800" y="3508927"/>
            <a:ext cx="7620000" cy="2862322"/>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lvl="0"/>
            <a:r>
              <a:rPr lang="en-GB" sz="2000" b="0">
                <a:solidFill>
                  <a:srgbClr val="000000"/>
                </a:solidFill>
                <a:latin typeface="Lucida Sans Unicode" pitchFamily="34" charset="0"/>
                <a:cs typeface="Lucida Sans Unicode" pitchFamily="34" charset="0"/>
              </a:rPr>
              <a:t>&lt;Button Content=“Click Me“&gt;</a:t>
            </a:r>
          </a:p>
          <a:p>
            <a:pPr lvl="0"/>
            <a:r>
              <a:rPr lang="en-GB" sz="2000" b="0">
                <a:solidFill>
                  <a:srgbClr val="000000"/>
                </a:solidFill>
                <a:latin typeface="Lucida Sans Unicode" pitchFamily="34" charset="0"/>
                <a:cs typeface="Lucida Sans Unicode" pitchFamily="34" charset="0"/>
              </a:rPr>
              <a:t>   &lt;Button.Background&gt;</a:t>
            </a:r>
          </a:p>
          <a:p>
            <a:pPr lvl="0"/>
            <a:r>
              <a:rPr lang="en-GB" sz="2000" b="0">
                <a:solidFill>
                  <a:srgbClr val="000000"/>
                </a:solidFill>
                <a:latin typeface="Lucida Sans Unicode" pitchFamily="34" charset="0"/>
                <a:cs typeface="Lucida Sans Unicode" pitchFamily="34" charset="0"/>
              </a:rPr>
              <a:t>      &lt;LinearGradientBrush StartPoint="0.5, 0.5"     </a:t>
            </a:r>
          </a:p>
          <a:p>
            <a:pPr lvl="0"/>
            <a:r>
              <a:rPr lang="en-GB" sz="2000" b="0">
                <a:solidFill>
                  <a:srgbClr val="000000"/>
                </a:solidFill>
                <a:latin typeface="Lucida Sans Unicode" pitchFamily="34" charset="0"/>
                <a:cs typeface="Lucida Sans Unicode" pitchFamily="34" charset="0"/>
              </a:rPr>
              <a:t>                                        EndPoint="1.5, 1.5"&gt;</a:t>
            </a:r>
          </a:p>
          <a:p>
            <a:pPr lvl="0"/>
            <a:r>
              <a:rPr lang="en-GB" sz="2000" b="0">
                <a:solidFill>
                  <a:srgbClr val="000000"/>
                </a:solidFill>
                <a:latin typeface="Lucida Sans Unicode" pitchFamily="34" charset="0"/>
                <a:cs typeface="Lucida Sans Unicode" pitchFamily="34" charset="0"/>
              </a:rPr>
              <a:t>         &lt;GradientStop Color="AliceBlue" Offset="0" /&gt;</a:t>
            </a:r>
          </a:p>
          <a:p>
            <a:pPr lvl="0"/>
            <a:r>
              <a:rPr lang="en-GB" sz="2000" b="0">
                <a:solidFill>
                  <a:srgbClr val="000000"/>
                </a:solidFill>
                <a:latin typeface="Lucida Sans Unicode" pitchFamily="34" charset="0"/>
                <a:cs typeface="Lucida Sans Unicode" pitchFamily="34" charset="0"/>
              </a:rPr>
              <a:t>         &lt;GradientStop Color="Aqua" Offset="0.5" /&gt;</a:t>
            </a:r>
          </a:p>
          <a:p>
            <a:pPr lvl="0"/>
            <a:r>
              <a:rPr lang="en-GB" sz="2000" b="0">
                <a:solidFill>
                  <a:srgbClr val="000000"/>
                </a:solidFill>
                <a:latin typeface="Lucida Sans Unicode" pitchFamily="34" charset="0"/>
                <a:cs typeface="Lucida Sans Unicode" pitchFamily="34" charset="0"/>
              </a:rPr>
              <a:t>      &lt;/LinearGradientBrush&gt;</a:t>
            </a:r>
          </a:p>
          <a:p>
            <a:pPr lvl="0"/>
            <a:r>
              <a:rPr lang="en-GB" sz="2000" b="0">
                <a:solidFill>
                  <a:srgbClr val="000000"/>
                </a:solidFill>
                <a:latin typeface="Lucida Sans Unicode" pitchFamily="34" charset="0"/>
                <a:cs typeface="Lucida Sans Unicode" pitchFamily="34" charset="0"/>
              </a:rPr>
              <a:t>   &lt;/Button.Background&gt;</a:t>
            </a:r>
          </a:p>
          <a:p>
            <a:pPr lvl="0"/>
            <a:r>
              <a:rPr lang="en-GB" sz="2000" b="0">
                <a:solidFill>
                  <a:srgbClr val="000000"/>
                </a:solidFill>
                <a:latin typeface="Lucida Sans Unicode" pitchFamily="34" charset="0"/>
                <a:cs typeface="Lucida Sans Unicode" pitchFamily="34" charset="0"/>
              </a:rPr>
              <a:t>&lt;/Button&gt;</a:t>
            </a:r>
            <a:endParaRPr lang="en-GB" sz="20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3428233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AFB8C2-816B-45ED-871E-AA02576B7283}"/>
              </a:ext>
            </a:extLst>
          </p:cNvPr>
          <p:cNvSpPr>
            <a:spLocks noGrp="1"/>
          </p:cNvSpPr>
          <p:nvPr>
            <p:ph type="title"/>
          </p:nvPr>
        </p:nvSpPr>
        <p:spPr/>
        <p:txBody>
          <a:bodyPr/>
          <a:lstStyle/>
          <a:p>
            <a:r>
              <a:rPr lang="en-US"/>
              <a:t>Handling Events</a:t>
            </a:r>
          </a:p>
        </p:txBody>
      </p:sp>
      <p:sp>
        <p:nvSpPr>
          <p:cNvPr id="4" name="Content Placeholder 2">
            <a:extLst>
              <a:ext uri="{FF2B5EF4-FFF2-40B4-BE49-F238E27FC236}">
                <a16:creationId xmlns:a16="http://schemas.microsoft.com/office/drawing/2014/main" xmlns="" id="{427CCA1F-8C07-4ED8-A606-040513B292B2}"/>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Specify the event handler method in XAML</a:t>
            </a: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r>
              <a:rPr lang="en-US" b="0" kern="0">
                <a:solidFill>
                  <a:srgbClr val="000000"/>
                </a:solidFill>
              </a:rPr>
              <a:t>Handle the event in the code-behind class</a:t>
            </a: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r>
              <a:rPr lang="en-US" b="0" kern="0">
                <a:solidFill>
                  <a:srgbClr val="000000"/>
                </a:solidFill>
              </a:rPr>
              <a:t>Events are bubbled to parent controls</a:t>
            </a:r>
            <a:endParaRPr lang="en-US" b="0" kern="0" dirty="0">
              <a:solidFill>
                <a:srgbClr val="000000"/>
              </a:solidFill>
            </a:endParaRPr>
          </a:p>
        </p:txBody>
      </p:sp>
      <p:sp>
        <p:nvSpPr>
          <p:cNvPr id="5" name="TextBox 4">
            <a:extLst>
              <a:ext uri="{FF2B5EF4-FFF2-40B4-BE49-F238E27FC236}">
                <a16:creationId xmlns:a16="http://schemas.microsoft.com/office/drawing/2014/main" xmlns="" id="{43573DFA-B9EE-4482-BF0B-ABEF92139012}"/>
              </a:ext>
            </a:extLst>
          </p:cNvPr>
          <p:cNvSpPr txBox="1"/>
          <p:nvPr/>
        </p:nvSpPr>
        <p:spPr>
          <a:xfrm>
            <a:off x="685800" y="1676400"/>
            <a:ext cx="7620000" cy="1015663"/>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lvl="0"/>
            <a:r>
              <a:rPr lang="en-GB" sz="2000" b="0">
                <a:solidFill>
                  <a:srgbClr val="000000"/>
                </a:solidFill>
                <a:latin typeface="Lucida Sans Unicode" pitchFamily="34" charset="0"/>
                <a:cs typeface="Lucida Sans Unicode" pitchFamily="34" charset="0"/>
              </a:rPr>
              <a:t>&lt;Button x:Name="btnMakeCoffee" </a:t>
            </a:r>
          </a:p>
          <a:p>
            <a:pPr lvl="0"/>
            <a:r>
              <a:rPr lang="en-GB" sz="2000" b="0">
                <a:solidFill>
                  <a:srgbClr val="000000"/>
                </a:solidFill>
                <a:latin typeface="Lucida Sans Unicode" pitchFamily="34" charset="0"/>
                <a:cs typeface="Lucida Sans Unicode" pitchFamily="34" charset="0"/>
              </a:rPr>
              <a:t>              Content="Make Me a Coffee!" </a:t>
            </a:r>
          </a:p>
          <a:p>
            <a:pPr lvl="0"/>
            <a:r>
              <a:rPr lang="en-GB" sz="2000" b="0">
                <a:solidFill>
                  <a:srgbClr val="000000"/>
                </a:solidFill>
                <a:latin typeface="Lucida Sans Unicode" pitchFamily="34" charset="0"/>
                <a:cs typeface="Lucida Sans Unicode" pitchFamily="34" charset="0"/>
              </a:rPr>
              <a:t>              Click="btnMakeCoffee_Click" /&gt;</a:t>
            </a:r>
            <a:endParaRPr lang="en-GB" sz="2000" b="0" dirty="0">
              <a:solidFill>
                <a:srgbClr val="000000"/>
              </a:solidFill>
              <a:latin typeface="Lucida Sans Unicode" pitchFamily="34" charset="0"/>
              <a:cs typeface="Lucida Sans Unicode" pitchFamily="34" charset="0"/>
            </a:endParaRPr>
          </a:p>
        </p:txBody>
      </p:sp>
      <p:sp>
        <p:nvSpPr>
          <p:cNvPr id="6" name="TextBox 5">
            <a:extLst>
              <a:ext uri="{FF2B5EF4-FFF2-40B4-BE49-F238E27FC236}">
                <a16:creationId xmlns:a16="http://schemas.microsoft.com/office/drawing/2014/main" xmlns="" id="{1C80D062-409A-4497-A7C9-696BADE52599}"/>
              </a:ext>
            </a:extLst>
          </p:cNvPr>
          <p:cNvSpPr txBox="1"/>
          <p:nvPr/>
        </p:nvSpPr>
        <p:spPr>
          <a:xfrm>
            <a:off x="685800" y="3708737"/>
            <a:ext cx="7620000" cy="163121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lvl="0"/>
            <a:r>
              <a:rPr lang="en-GB" sz="2000" b="0">
                <a:solidFill>
                  <a:srgbClr val="000000"/>
                </a:solidFill>
                <a:latin typeface="Lucida Sans Unicode" pitchFamily="34" charset="0"/>
                <a:cs typeface="Lucida Sans Unicode" pitchFamily="34" charset="0"/>
              </a:rPr>
              <a:t>private void btnMakeCoffee_Click(object sender,   </a:t>
            </a:r>
          </a:p>
          <a:p>
            <a:pPr lvl="0"/>
            <a:r>
              <a:rPr lang="en-GB" sz="2000" b="0">
                <a:solidFill>
                  <a:srgbClr val="000000"/>
                </a:solidFill>
                <a:latin typeface="Lucida Sans Unicode" pitchFamily="34" charset="0"/>
                <a:cs typeface="Lucida Sans Unicode" pitchFamily="34" charset="0"/>
              </a:rPr>
              <a:t>   RoutedEventArgs e)</a:t>
            </a:r>
          </a:p>
          <a:p>
            <a:pPr lvl="0"/>
            <a:r>
              <a:rPr lang="en-GB" sz="2000" b="0">
                <a:solidFill>
                  <a:srgbClr val="000000"/>
                </a:solidFill>
                <a:latin typeface="Lucida Sans Unicode" pitchFamily="34" charset="0"/>
                <a:cs typeface="Lucida Sans Unicode" pitchFamily="34" charset="0"/>
              </a:rPr>
              <a:t>{</a:t>
            </a:r>
          </a:p>
          <a:p>
            <a:pPr lvl="0"/>
            <a:r>
              <a:rPr lang="en-GB" sz="2000" b="0">
                <a:solidFill>
                  <a:srgbClr val="000000"/>
                </a:solidFill>
                <a:latin typeface="Lucida Sans Unicode" pitchFamily="34" charset="0"/>
                <a:cs typeface="Lucida Sans Unicode" pitchFamily="34" charset="0"/>
              </a:rPr>
              <a:t>   lblResult.Content = "Your coffee is on its way.";</a:t>
            </a:r>
          </a:p>
          <a:p>
            <a:pPr lvl="0"/>
            <a:r>
              <a:rPr lang="en-GB" sz="2000" b="0">
                <a:solidFill>
                  <a:srgbClr val="000000"/>
                </a:solidFill>
                <a:latin typeface="Lucida Sans Unicode" pitchFamily="34" charset="0"/>
                <a:cs typeface="Lucida Sans Unicode" pitchFamily="34" charset="0"/>
              </a:rPr>
              <a:t>}</a:t>
            </a:r>
            <a:endParaRPr lang="en-GB" sz="20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281342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a29ff3ca-5992-4cc7-955e-3d853866cf6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ED48E2-7E8C-48E2-B234-117469E3E867}"/>
              </a:ext>
            </a:extLst>
          </p:cNvPr>
          <p:cNvSpPr>
            <a:spLocks noGrp="1"/>
          </p:cNvSpPr>
          <p:nvPr>
            <p:ph type="title"/>
          </p:nvPr>
        </p:nvSpPr>
        <p:spPr/>
        <p:txBody>
          <a:bodyPr/>
          <a:lstStyle/>
          <a:p>
            <a:r>
              <a:rPr lang="en-US"/>
              <a:t>Using Layout Controls</a:t>
            </a:r>
          </a:p>
        </p:txBody>
      </p:sp>
      <p:sp>
        <p:nvSpPr>
          <p:cNvPr id="4" name="Content Placeholder 1">
            <a:extLst>
              <a:ext uri="{FF2B5EF4-FFF2-40B4-BE49-F238E27FC236}">
                <a16:creationId xmlns:a16="http://schemas.microsoft.com/office/drawing/2014/main" xmlns="" id="{B463D71B-7A23-43B4-992B-D5C5C0724AFC}"/>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Canvas</a:t>
            </a:r>
          </a:p>
          <a:p>
            <a:pPr lvl="0"/>
            <a:r>
              <a:rPr lang="en-GB" b="0" kern="0">
                <a:solidFill>
                  <a:srgbClr val="000000"/>
                </a:solidFill>
              </a:rPr>
              <a:t>DockPanel</a:t>
            </a:r>
          </a:p>
          <a:p>
            <a:pPr lvl="0"/>
            <a:r>
              <a:rPr lang="en-GB" b="0" kern="0">
                <a:solidFill>
                  <a:srgbClr val="000000"/>
                </a:solidFill>
              </a:rPr>
              <a:t>Grid</a:t>
            </a:r>
          </a:p>
          <a:p>
            <a:pPr lvl="0"/>
            <a:r>
              <a:rPr lang="en-GB" b="0" kern="0">
                <a:solidFill>
                  <a:srgbClr val="000000"/>
                </a:solidFill>
              </a:rPr>
              <a:t>StackPanel</a:t>
            </a:r>
          </a:p>
          <a:p>
            <a:pPr lvl="0"/>
            <a:r>
              <a:rPr lang="en-GB" b="0" kern="0">
                <a:solidFill>
                  <a:srgbClr val="000000"/>
                </a:solidFill>
              </a:rPr>
              <a:t>VirtualizingStackPanel</a:t>
            </a:r>
          </a:p>
          <a:p>
            <a:pPr lvl="0"/>
            <a:r>
              <a:rPr lang="en-GB" b="0" kern="0">
                <a:solidFill>
                  <a:srgbClr val="000000"/>
                </a:solidFill>
              </a:rPr>
              <a:t>WrapPanel</a:t>
            </a:r>
            <a:endParaRPr lang="en-GB" b="0" kern="0" dirty="0">
              <a:solidFill>
                <a:srgbClr val="000000"/>
              </a:solidFill>
            </a:endParaRPr>
          </a:p>
        </p:txBody>
      </p:sp>
    </p:spTree>
    <p:extLst>
      <p:ext uri="{BB962C8B-B14F-4D97-AF65-F5344CB8AC3E}">
        <p14:creationId xmlns:p14="http://schemas.microsoft.com/office/powerpoint/2010/main" val="1931455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78be1f12-8629-4f97-af4f-b81b7a2c0af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5D0D1A-AB54-4AA7-A549-86092B44019C}"/>
              </a:ext>
            </a:extLst>
          </p:cNvPr>
          <p:cNvSpPr>
            <a:spLocks noGrp="1"/>
          </p:cNvSpPr>
          <p:nvPr>
            <p:ph type="title"/>
          </p:nvPr>
        </p:nvSpPr>
        <p:spPr>
          <a:xfrm>
            <a:off x="413719" y="-2"/>
            <a:ext cx="9355429" cy="740664"/>
          </a:xfrm>
        </p:spPr>
        <p:txBody>
          <a:bodyPr/>
          <a:lstStyle/>
          <a:p>
            <a:r>
              <a:rPr lang="en-US" dirty="0"/>
              <a:t>Demonstration: Using Design View to Create a XAML UI</a:t>
            </a:r>
          </a:p>
        </p:txBody>
      </p:sp>
      <p:sp>
        <p:nvSpPr>
          <p:cNvPr id="4" name="Content Placeholder 2">
            <a:extLst>
              <a:ext uri="{FF2B5EF4-FFF2-40B4-BE49-F238E27FC236}">
                <a16:creationId xmlns:a16="http://schemas.microsoft.com/office/drawing/2014/main" xmlns="" id="{04FB7896-6E8D-437D-9F39-AC28F5B45B82}"/>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In this demonstration, you will learn how to:</a:t>
            </a:r>
          </a:p>
          <a:p>
            <a:pPr lvl="0"/>
            <a:r>
              <a:rPr lang="en-US" b="0" kern="0">
                <a:solidFill>
                  <a:srgbClr val="000000"/>
                </a:solidFill>
              </a:rPr>
              <a:t>Add controls to the design surface in Visual Studio</a:t>
            </a:r>
          </a:p>
          <a:p>
            <a:pPr lvl="0"/>
            <a:r>
              <a:rPr lang="en-US" b="0" kern="0">
                <a:solidFill>
                  <a:srgbClr val="000000"/>
                </a:solidFill>
              </a:rPr>
              <a:t>Edit controls by using designer tools</a:t>
            </a:r>
          </a:p>
          <a:p>
            <a:pPr lvl="0"/>
            <a:r>
              <a:rPr lang="en-US" b="0" kern="0">
                <a:solidFill>
                  <a:srgbClr val="000000"/>
                </a:solidFill>
              </a:rPr>
              <a:t>Edit controls by editing XAML directly</a:t>
            </a:r>
          </a:p>
          <a:p>
            <a:pPr lvl="0"/>
            <a:r>
              <a:rPr lang="en-US" b="0" kern="0">
                <a:solidFill>
                  <a:srgbClr val="000000"/>
                </a:solidFill>
              </a:rPr>
              <a:t>Use Visual Studio tools to create event handlers</a:t>
            </a:r>
          </a:p>
          <a:p>
            <a:pPr lvl="0"/>
            <a:endParaRPr lang="en-US" b="0" kern="0" dirty="0">
              <a:solidFill>
                <a:srgbClr val="000000"/>
              </a:solidFill>
            </a:endParaRPr>
          </a:p>
        </p:txBody>
      </p:sp>
    </p:spTree>
    <p:extLst>
      <p:ext uri="{BB962C8B-B14F-4D97-AF65-F5344CB8AC3E}">
        <p14:creationId xmlns:p14="http://schemas.microsoft.com/office/powerpoint/2010/main" val="2082442457"/>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44</TotalTime>
  <Words>3424</Words>
  <Application>Microsoft Office PowerPoint</Application>
  <PresentationFormat>On-screen Show (4:3)</PresentationFormat>
  <Paragraphs>379</Paragraphs>
  <Slides>28</Slides>
  <Notes>28</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Verdana</vt:lpstr>
      <vt:lpstr>Times New Roman</vt:lpstr>
      <vt:lpstr>Calibri</vt:lpstr>
      <vt:lpstr>Segoe UI</vt:lpstr>
      <vt:lpstr>Lucida Sans Unicode</vt:lpstr>
      <vt:lpstr>Wingdings</vt:lpstr>
      <vt:lpstr>NG_MOC_Core_ModuleNew2</vt:lpstr>
      <vt:lpstr>Module 9</vt:lpstr>
      <vt:lpstr>Module Overview</vt:lpstr>
      <vt:lpstr>Lesson 1: Using XAML to Design a User Interface</vt:lpstr>
      <vt:lpstr>Introducing XAML</vt:lpstr>
      <vt:lpstr>Common Controls</vt:lpstr>
      <vt:lpstr>Setting Control Properties</vt:lpstr>
      <vt:lpstr>Handling Events</vt:lpstr>
      <vt:lpstr>Using Layout Controls</vt:lpstr>
      <vt:lpstr>Demonstration: Using Design View to Create a XAML UI</vt:lpstr>
      <vt:lpstr>Creating User Controls</vt:lpstr>
      <vt:lpstr>Lesson 2: Binding Controls to Data</vt:lpstr>
      <vt:lpstr>Intoduction to Data Binding</vt:lpstr>
      <vt:lpstr>Binding Controls to Data in XAML</vt:lpstr>
      <vt:lpstr>Binding Controls to Data in Code</vt:lpstr>
      <vt:lpstr>Binding Collections to Control</vt:lpstr>
      <vt:lpstr>Creating Data Templates</vt:lpstr>
      <vt:lpstr>Lesson 3: Styling a UI</vt:lpstr>
      <vt:lpstr>Creating Reusable Resources in XAML</vt:lpstr>
      <vt:lpstr>Defining Styles as Resources</vt:lpstr>
      <vt:lpstr>Using Property Triggers</vt:lpstr>
      <vt:lpstr>Creating Dynamic Transformations</vt:lpstr>
      <vt:lpstr>Demonstration: Customizing Student Photographs and Styling the Application Lab</vt:lpstr>
      <vt:lpstr>Lab: Customizing Student Photographs and Styling the Application</vt:lpstr>
      <vt:lpstr>PowerPoint Presentation</vt:lpstr>
      <vt:lpstr>Lab Scenario</vt:lpstr>
      <vt:lpstr>Module Review and Takeaways</vt:lpstr>
      <vt:lpstr>PowerPoint Presentation</vt:lpstr>
      <vt:lpstr>PowerPoint Presentation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9</dc:title>
  <dc:creator>keerthi madirala</dc:creator>
  <cp:lastModifiedBy>Manasa</cp:lastModifiedBy>
  <cp:revision>17</cp:revision>
  <dcterms:created xsi:type="dcterms:W3CDTF">2018-06-29T07:46:58Z</dcterms:created>
  <dcterms:modified xsi:type="dcterms:W3CDTF">2018-07-04T10:24:15Z</dcterms:modified>
</cp:coreProperties>
</file>