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embeddedFontLst>
    <p:embeddedFont>
      <p:font typeface="Calibri" panose="020F0502020204030204" pitchFamily="34" charset="0"/>
      <p:regular r:id="rId32"/>
      <p:bold r:id="rId33"/>
      <p:italic r:id="rId34"/>
      <p:boldItalic r:id="rId35"/>
    </p:embeddedFont>
    <p:embeddedFont>
      <p:font typeface="Lucida Sans Unicode" panose="020B0602030504020204" pitchFamily="34" charset="0"/>
      <p:regular r:id="rId36"/>
    </p:embeddedFont>
    <p:embeddedFont>
      <p:font typeface="Segoe UI" panose="020B0502040204020203" pitchFamily="34" charset="0"/>
      <p:regular r:id="rId37"/>
      <p:bold r:id="rId38"/>
      <p:italic r:id="rId39"/>
      <p:boldItalic r:id="rId40"/>
    </p:embeddedFont>
    <p:embeddedFont>
      <p:font typeface="Verdana" panose="020B0604030504040204" pitchFamily="34" charset="0"/>
      <p:regular r:id="rId41"/>
      <p:bold r:id="rId42"/>
      <p:italic r:id="rId43"/>
      <p:boldItalic r:id="rId44"/>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301" autoAdjust="0"/>
    <p:restoredTop sz="87562" autoAdjust="0"/>
  </p:normalViewPr>
  <p:slideViewPr>
    <p:cSldViewPr snapToGrid="0">
      <p:cViewPr varScale="1">
        <p:scale>
          <a:sx n="87" d="100"/>
          <a:sy n="87" d="100"/>
        </p:scale>
        <p:origin x="1934" y="67"/>
      </p:cViewPr>
      <p:guideLst/>
    </p:cSldViewPr>
  </p:slideViewPr>
  <p:notesTextViewPr>
    <p:cViewPr>
      <p:scale>
        <a:sx n="1" d="1"/>
        <a:sy n="1" d="1"/>
      </p:scale>
      <p:origin x="0" y="0"/>
    </p:cViewPr>
  </p:notesTextViewPr>
  <p:notesViewPr>
    <p:cSldViewPr snapToGrid="0">
      <p:cViewPr varScale="1">
        <p:scale>
          <a:sx n="66" d="100"/>
          <a:sy n="66" d="100"/>
        </p:scale>
        <p:origin x="313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28EE1-71A4-49DF-A8D5-F7B2A13A56D9}" type="datetimeFigureOut">
              <a:rPr lang="en-US" smtClean="0"/>
              <a:t>6/29/2018</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491C8-9CCC-47C6-81A4-2DAD170C1B63}" type="slidenum">
              <a:rPr lang="en-US" smtClean="0"/>
              <a:t>‹#›</a:t>
            </a:fld>
            <a:endParaRPr lang="en-US"/>
          </a:p>
        </p:txBody>
      </p:sp>
    </p:spTree>
    <p:extLst>
      <p:ext uri="{BB962C8B-B14F-4D97-AF65-F5344CB8AC3E}">
        <p14:creationId xmlns:p14="http://schemas.microsoft.com/office/powerpoint/2010/main" val="67295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MicrosoftLearning/20483-Programming-in-C-Sharp/tree/master/Allfile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tree/master/Instruction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10_DEMO.md"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10_DEMO.md"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10_DEMO.md"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MicrosoftLearning/20483-Programming-in-C-Sharp/blob/master/Instructions/20483C_MOD10_LAB_MANUAL.md"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github.com/MicrosoftLearning/20483-Programming-in-C-Sharp/blob/master/Instructions/20483C_MOD10_LAK.md"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course requires an internet connection to download components from NuGet within Microsoft Visual Studio and the source files for the labs and demos. If there is no internet connection, modify the course to be delivered from a disconnected student device.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Allfiles</a:t>
            </a:r>
            <a:r>
              <a:rPr lang="en-US" sz="1000">
                <a:latin typeface="Arial" panose="020B0604020202020204" pitchFamily="34" charset="0"/>
                <a:ea typeface="Calibri" panose="020F0502020204030204" pitchFamily="34" charset="0"/>
                <a:cs typeface="Times New Roman" panose="02020603050405020304" pitchFamily="18" charset="0"/>
              </a:rPr>
              <a:t> directory, which includes all the files required to run the labs and demos of this course, can be cloned from GitHub: </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3"/>
              </a:rPr>
              <a:t>https://github.com/MicrosoftLearning/20483-Programming-in-C-Sharp/tree/master/Allfiles</a:t>
            </a:r>
            <a:r>
              <a:rPr lang="en-US" sz="1000">
                <a:latin typeface="Arial" panose="020B0604020202020204" pitchFamily="34" charset="0"/>
                <a:ea typeface="Calibri" panose="020F0502020204030204" pitchFamily="34" charset="0"/>
                <a:cs typeface="Times New Roman" panose="02020603050405020304" pitchFamily="18" charset="0"/>
              </a:rPr>
              <a:t>. The </a:t>
            </a:r>
            <a:r>
              <a:rPr lang="en-US" sz="1000" b="1">
                <a:latin typeface="Arial" panose="020B0604020202020204" pitchFamily="34" charset="0"/>
                <a:ea typeface="Calibri" panose="020F0502020204030204" pitchFamily="34" charset="0"/>
                <a:cs typeface="Times New Roman" panose="02020603050405020304" pitchFamily="18" charset="0"/>
              </a:rPr>
              <a:t>Instructions</a:t>
            </a:r>
            <a:r>
              <a:rPr lang="en-US" sz="1000">
                <a:latin typeface="Arial" panose="020B0604020202020204" pitchFamily="34" charset="0"/>
                <a:ea typeface="Calibri" panose="020F0502020204030204" pitchFamily="34" charset="0"/>
                <a:cs typeface="Times New Roman" panose="02020603050405020304" pitchFamily="18" charset="0"/>
              </a:rPr>
              <a:t> directory, which includes the step-by-step instructions for performing the labs and demos, can also be cloned from GitHub: </a:t>
            </a:r>
            <a:r>
              <a:rPr lang="en-US" sz="1000" u="sng">
                <a:solidFill>
                  <a:srgbClr val="0563C1"/>
                </a:solidFill>
                <a:latin typeface="Arial" panose="020B0604020202020204" pitchFamily="34" charset="0"/>
                <a:ea typeface="Calibri" panose="020F0502020204030204" pitchFamily="34" charset="0"/>
                <a:cs typeface="Segoe UI" panose="020B0502040204020203" pitchFamily="34" charset="0"/>
                <a:hlinkClick r:id="rId4"/>
              </a:rPr>
              <a:t>https://github.com/MicrosoftLearning/20483-Programming-in-C-Sharp/tree/master/Instructions</a:t>
            </a:r>
            <a:r>
              <a:rPr lang="en-US" sz="1000">
                <a:latin typeface="Arial" panose="020B0604020202020204" pitchFamily="34" charset="0"/>
                <a:ea typeface="Calibri" panose="020F0502020204030204" pitchFamily="34" charset="0"/>
                <a:cs typeface="Times New Roman" panose="02020603050405020304" pitchFamily="18" charset="0"/>
              </a:rPr>
              <a:t>. The students should clone the repository to their computers before the first hands-on experience.</a:t>
            </a:r>
          </a:p>
        </p:txBody>
      </p:sp>
      <p:sp>
        <p:nvSpPr>
          <p:cNvPr id="4" name="Slide Number Placeholder 3"/>
          <p:cNvSpPr>
            <a:spLocks noGrp="1"/>
          </p:cNvSpPr>
          <p:nvPr>
            <p:ph type="sldNum" sz="quarter" idx="10"/>
          </p:nvPr>
        </p:nvSpPr>
        <p:spPr/>
        <p:txBody>
          <a:bodyPr/>
          <a:lstStyle/>
          <a:p>
            <a:fld id="{85B491C8-9CCC-47C6-81A4-2DAD170C1B63}" type="slidenum">
              <a:rPr lang="en-US" smtClean="0"/>
              <a:t>1</a:t>
            </a:fld>
            <a:endParaRPr lang="en-US"/>
          </a:p>
        </p:txBody>
      </p:sp>
      <p:sp>
        <p:nvSpPr>
          <p:cNvPr id="5" name="Rectangle 4">
            <a:extLst>
              <a:ext uri="{FF2B5EF4-FFF2-40B4-BE49-F238E27FC236}">
                <a16:creationId xmlns:a16="http://schemas.microsoft.com/office/drawing/2014/main" id="{85FBEAE3-C035-452A-81CB-7F65542F5C0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32DBA4A6-A068-48AB-83D6-09962B2EBE5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530220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5B491C8-9CCC-47C6-81A4-2DAD170C1B63}" type="slidenum">
              <a:rPr lang="en-US" smtClean="0"/>
              <a:t>10</a:t>
            </a:fld>
            <a:endParaRPr lang="en-US"/>
          </a:p>
        </p:txBody>
      </p:sp>
      <p:sp>
        <p:nvSpPr>
          <p:cNvPr id="5" name="Rectangle 4">
            <a:extLst>
              <a:ext uri="{FF2B5EF4-FFF2-40B4-BE49-F238E27FC236}">
                <a16:creationId xmlns:a16="http://schemas.microsoft.com/office/drawing/2014/main" id="{720B8074-F850-4B7C-929B-C6B0D20CFFB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AC904DEB-ABD5-4ADD-B913-C862B0A7255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3915965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Understanding how the </a:t>
            </a:r>
            <a:r>
              <a:rPr lang="en-US" sz="1000" b="1">
                <a:latin typeface="Arial" panose="020B0604020202020204" pitchFamily="34" charset="0"/>
                <a:ea typeface="Calibri" panose="020F0502020204030204" pitchFamily="34" charset="0"/>
                <a:cs typeface="Times New Roman" panose="02020603050405020304" pitchFamily="18" charset="0"/>
              </a:rPr>
              <a:t>async</a:t>
            </a:r>
            <a:r>
              <a:rPr lang="en-US" sz="1000">
                <a:latin typeface="Arial" panose="020B0604020202020204" pitchFamily="34" charset="0"/>
                <a:ea typeface="Calibri" panose="020F0502020204030204" pitchFamily="34" charset="0"/>
                <a:cs typeface="Segoe UI" panose="020B0502040204020203" pitchFamily="34" charset="0"/>
              </a:rPr>
              <a:t> method modifier and the </a:t>
            </a:r>
            <a:r>
              <a:rPr lang="en-US" sz="1000" b="1">
                <a:latin typeface="Arial" panose="020B0604020202020204" pitchFamily="34" charset="0"/>
                <a:ea typeface="Calibri" panose="020F0502020204030204" pitchFamily="34" charset="0"/>
                <a:cs typeface="Times New Roman" panose="02020603050405020304" pitchFamily="18" charset="0"/>
              </a:rPr>
              <a:t>await</a:t>
            </a:r>
            <a:r>
              <a:rPr lang="en-US" sz="1000">
                <a:latin typeface="Arial" panose="020B0604020202020204" pitchFamily="34" charset="0"/>
                <a:ea typeface="Calibri" panose="020F0502020204030204" pitchFamily="34" charset="0"/>
                <a:cs typeface="Segoe UI" panose="020B0502040204020203" pitchFamily="34" charset="0"/>
              </a:rPr>
              <a:t> operator work is crucial to writing UWP apps for Windows 10. Make sure that students understand the purpose of these keywords and how to use them.</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5B491C8-9CCC-47C6-81A4-2DAD170C1B63}" type="slidenum">
              <a:rPr lang="en-US" smtClean="0"/>
              <a:t>11</a:t>
            </a:fld>
            <a:endParaRPr lang="en-US"/>
          </a:p>
        </p:txBody>
      </p:sp>
      <p:sp>
        <p:nvSpPr>
          <p:cNvPr id="5" name="Rectangle 4">
            <a:extLst>
              <a:ext uri="{FF2B5EF4-FFF2-40B4-BE49-F238E27FC236}">
                <a16:creationId xmlns:a16="http://schemas.microsoft.com/office/drawing/2014/main" id="{3ACC3EC4-52C3-438D-91D5-492C216E4D3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5CEF48FB-352D-4220-8580-088D8442720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3541379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Clarify that all UI elements are created—and therefore ”owned”—by the UI thread.</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5B491C8-9CCC-47C6-81A4-2DAD170C1B63}" type="slidenum">
              <a:rPr lang="en-US" smtClean="0"/>
              <a:t>12</a:t>
            </a:fld>
            <a:endParaRPr lang="en-US"/>
          </a:p>
        </p:txBody>
      </p:sp>
      <p:sp>
        <p:nvSpPr>
          <p:cNvPr id="5" name="Rectangle 4">
            <a:extLst>
              <a:ext uri="{FF2B5EF4-FFF2-40B4-BE49-F238E27FC236}">
                <a16:creationId xmlns:a16="http://schemas.microsoft.com/office/drawing/2014/main" id="{977329A1-7FE2-40DA-828F-A2DE83DE229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6EE0B239-8A1A-44E7-A41D-7D041CAEDF4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3011419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5B491C8-9CCC-47C6-81A4-2DAD170C1B63}" type="slidenum">
              <a:rPr lang="en-US" smtClean="0"/>
              <a:t>13</a:t>
            </a:fld>
            <a:endParaRPr lang="en-US"/>
          </a:p>
        </p:txBody>
      </p:sp>
      <p:sp>
        <p:nvSpPr>
          <p:cNvPr id="5" name="Rectangle 4">
            <a:extLst>
              <a:ext uri="{FF2B5EF4-FFF2-40B4-BE49-F238E27FC236}">
                <a16:creationId xmlns:a16="http://schemas.microsoft.com/office/drawing/2014/main" id="{7AFCCA5A-C292-44B4-AEEF-B6041AD4F3B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A7F24328-B2A2-4E12-ACC6-48FD5A1D17D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3153532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Point out that all event handlers must return </a:t>
            </a:r>
            <a:r>
              <a:rPr lang="en-US" sz="1000" b="1">
                <a:latin typeface="Arial" panose="020B0604020202020204" pitchFamily="34" charset="0"/>
                <a:ea typeface="Calibri" panose="020F0502020204030204" pitchFamily="34" charset="0"/>
                <a:cs typeface="Times New Roman" panose="02020603050405020304" pitchFamily="18" charset="0"/>
              </a:rPr>
              <a:t>void</a:t>
            </a:r>
            <a:r>
              <a:rPr lang="en-US" sz="1000">
                <a:latin typeface="Arial" panose="020B0604020202020204" pitchFamily="34" charset="0"/>
                <a:ea typeface="Calibri" panose="020F0502020204030204" pitchFamily="34" charset="0"/>
                <a:cs typeface="Segoe UI" panose="020B0502040204020203" pitchFamily="34" charset="0"/>
              </a:rPr>
              <a:t>. This is the reason why you cannot return a </a:t>
            </a:r>
            <a:r>
              <a:rPr lang="en-US" sz="1000" b="1">
                <a:latin typeface="Arial" panose="020B0604020202020204" pitchFamily="34" charset="0"/>
                <a:ea typeface="Calibri" panose="020F0502020204030204" pitchFamily="34" charset="0"/>
                <a:cs typeface="Times New Roman" panose="02020603050405020304" pitchFamily="18" charset="0"/>
              </a:rPr>
              <a:t>Task</a:t>
            </a:r>
            <a:r>
              <a:rPr lang="en-US" sz="1000">
                <a:latin typeface="Arial" panose="020B0604020202020204" pitchFamily="34" charset="0"/>
                <a:ea typeface="Calibri" panose="020F0502020204030204" pitchFamily="34" charset="0"/>
                <a:cs typeface="Segoe UI" panose="020B0502040204020203" pitchFamily="34" charset="0"/>
              </a:rPr>
              <a:t> object from an asynchronous event handler.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i</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f you want to convert a synchronous method with no return type to an asynchronous method, you should change the return type from </a:t>
            </a:r>
            <a:r>
              <a:rPr lang="en-US" sz="1000" b="1">
                <a:latin typeface="Arial" panose="020B0604020202020204" pitchFamily="34" charset="0"/>
                <a:ea typeface="Calibri" panose="020F0502020204030204" pitchFamily="34" charset="0"/>
                <a:cs typeface="Times New Roman" panose="02020603050405020304" pitchFamily="18" charset="0"/>
              </a:rPr>
              <a:t>void</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 to </a:t>
            </a:r>
            <a:r>
              <a:rPr lang="en-US" sz="1000" b="1">
                <a:latin typeface="Arial" panose="020B0604020202020204" pitchFamily="34" charset="0"/>
                <a:ea typeface="Calibri" panose="020F0502020204030204" pitchFamily="34" charset="0"/>
                <a:cs typeface="Times New Roman" panose="02020603050405020304" pitchFamily="18" charset="0"/>
              </a:rPr>
              <a:t>Task</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 The method body still should not include a </a:t>
            </a:r>
            <a:r>
              <a:rPr lang="en-US" sz="1000" b="1">
                <a:latin typeface="Arial" panose="020B0604020202020204" pitchFamily="34" charset="0"/>
                <a:ea typeface="Calibri" panose="020F0502020204030204" pitchFamily="34" charset="0"/>
                <a:cs typeface="Times New Roman" panose="02020603050405020304" pitchFamily="18" charset="0"/>
              </a:rPr>
              <a:t>return</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 statement.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5B491C8-9CCC-47C6-81A4-2DAD170C1B63}" type="slidenum">
              <a:rPr lang="en-US" smtClean="0"/>
              <a:t>14</a:t>
            </a:fld>
            <a:endParaRPr lang="en-US"/>
          </a:p>
        </p:txBody>
      </p:sp>
      <p:sp>
        <p:nvSpPr>
          <p:cNvPr id="5" name="Rectangle 4">
            <a:extLst>
              <a:ext uri="{FF2B5EF4-FFF2-40B4-BE49-F238E27FC236}">
                <a16:creationId xmlns:a16="http://schemas.microsoft.com/office/drawing/2014/main" id="{E617202D-207B-404A-832B-EA8B42D1B6C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922B5ADA-EB1B-4DB8-91DC-9F102490F31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1136319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5B491C8-9CCC-47C6-81A4-2DAD170C1B63}" type="slidenum">
              <a:rPr lang="en-US" smtClean="0"/>
              <a:t>15</a:t>
            </a:fld>
            <a:endParaRPr lang="en-US"/>
          </a:p>
        </p:txBody>
      </p:sp>
      <p:sp>
        <p:nvSpPr>
          <p:cNvPr id="5" name="Rectangle 4">
            <a:extLst>
              <a:ext uri="{FF2B5EF4-FFF2-40B4-BE49-F238E27FC236}">
                <a16:creationId xmlns:a16="http://schemas.microsoft.com/office/drawing/2014/main" id="{2270D8CF-C1CF-4759-BC8F-D82B22DE65D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F416891E-7C31-43E6-9382-F7CF7B5CFD8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3195374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You may want to point out that the next topic demonstrates the difference between the classic </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Asynchronous Programming Model (</a:t>
            </a:r>
            <a:r>
              <a:rPr lang="en-US" sz="1000">
                <a:latin typeface="Arial" panose="020B0604020202020204" pitchFamily="34" charset="0"/>
                <a:ea typeface="Calibri" panose="020F0502020204030204" pitchFamily="34" charset="0"/>
                <a:cs typeface="Segoe UI" panose="020B0502040204020203" pitchFamily="34" charset="0"/>
              </a:rPr>
              <a:t>APM) approach and the </a:t>
            </a:r>
            <a:r>
              <a:rPr lang="en-US" sz="1000" b="1">
                <a:latin typeface="Arial" panose="020B0604020202020204" pitchFamily="34" charset="0"/>
                <a:ea typeface="Calibri" panose="020F0502020204030204" pitchFamily="34" charset="0"/>
                <a:cs typeface="Times New Roman" panose="02020603050405020304" pitchFamily="18" charset="0"/>
              </a:rPr>
              <a:t>TaskFactory.FromAsync</a:t>
            </a:r>
            <a:r>
              <a:rPr lang="en-US" sz="1000">
                <a:latin typeface="Arial" panose="020B0604020202020204" pitchFamily="34" charset="0"/>
                <a:ea typeface="Calibri" panose="020F0502020204030204" pitchFamily="34" charset="0"/>
                <a:cs typeface="Segoe UI" panose="020B0502040204020203" pitchFamily="34" charset="0"/>
              </a:rPr>
              <a:t> method approach in more detail.</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5B491C8-9CCC-47C6-81A4-2DAD170C1B63}" type="slidenum">
              <a:rPr lang="en-US" smtClean="0"/>
              <a:t>16</a:t>
            </a:fld>
            <a:endParaRPr lang="en-US"/>
          </a:p>
        </p:txBody>
      </p:sp>
      <p:sp>
        <p:nvSpPr>
          <p:cNvPr id="5" name="Rectangle 4">
            <a:extLst>
              <a:ext uri="{FF2B5EF4-FFF2-40B4-BE49-F238E27FC236}">
                <a16:creationId xmlns:a16="http://schemas.microsoft.com/office/drawing/2014/main" id="{4516C240-25EE-4BC5-B7AC-9AA8CF5D227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6C5837B9-4FD6-4573-BE10-D16DC4FB6FF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3880583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a:t>
            </a:r>
            <a:r>
              <a:rPr lang="en-US" sz="1000" b="1" dirty="0">
                <a:latin typeface="Arial" panose="020B0604020202020204" pitchFamily="34" charset="0"/>
                <a:ea typeface="Calibri" panose="020F0502020204030204" pitchFamily="34" charset="0"/>
                <a:cs typeface="Times New Roman" panose="02020603050405020304" pitchFamily="18" charset="0"/>
              </a:rPr>
              <a:t>Demonstration: Using the Task Parallel Library to Invoke APM Operations</a:t>
            </a:r>
            <a:r>
              <a:rPr lang="en-US" sz="1000" dirty="0">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dirty="0">
                <a:latin typeface="Arial" panose="020B0604020202020204" pitchFamily="34" charset="0"/>
                <a:ea typeface="Calibri" panose="020F0502020204030204" pitchFamily="34" charset="0"/>
                <a:cs typeface="Segoe UI" panose="020B0502040204020203" pitchFamily="34" charset="0"/>
                <a:hlinkClick r:id="rId3"/>
              </a:rPr>
              <a:t>https://github.com/MicrosoftLearning/20483-Programming-in-C-Sharp/blob/master/Instructions/20483C_MOD10_DEMO.md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5B491C8-9CCC-47C6-81A4-2DAD170C1B63}" type="slidenum">
              <a:rPr lang="en-US" smtClean="0"/>
              <a:t>17</a:t>
            </a:fld>
            <a:endParaRPr lang="en-US"/>
          </a:p>
        </p:txBody>
      </p:sp>
      <p:sp>
        <p:nvSpPr>
          <p:cNvPr id="5" name="Rectangle 4">
            <a:extLst>
              <a:ext uri="{FF2B5EF4-FFF2-40B4-BE49-F238E27FC236}">
                <a16:creationId xmlns:a16="http://schemas.microsoft.com/office/drawing/2014/main" id="{C743DD51-A465-445F-9A91-4ABFAF4B03E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7050B04D-F01E-44B7-A63F-B184079FE4A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886021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5B491C8-9CCC-47C6-81A4-2DAD170C1B63}" type="slidenum">
              <a:rPr lang="en-US" smtClean="0"/>
              <a:t>18</a:t>
            </a:fld>
            <a:endParaRPr lang="en-US"/>
          </a:p>
        </p:txBody>
      </p:sp>
      <p:sp>
        <p:nvSpPr>
          <p:cNvPr id="5" name="Rectangle 4">
            <a:extLst>
              <a:ext uri="{FF2B5EF4-FFF2-40B4-BE49-F238E27FC236}">
                <a16:creationId xmlns:a16="http://schemas.microsoft.com/office/drawing/2014/main" id="{C466B399-6BEB-49E0-8FED-10122E6DA6D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B0889FED-184E-4E40-9200-A4BE6DDB6B5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2663335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5B491C8-9CCC-47C6-81A4-2DAD170C1B63}" type="slidenum">
              <a:rPr lang="en-US" smtClean="0"/>
              <a:t>19</a:t>
            </a:fld>
            <a:endParaRPr lang="en-US"/>
          </a:p>
        </p:txBody>
      </p:sp>
      <p:sp>
        <p:nvSpPr>
          <p:cNvPr id="5" name="Rectangle 4">
            <a:extLst>
              <a:ext uri="{FF2B5EF4-FFF2-40B4-BE49-F238E27FC236}">
                <a16:creationId xmlns:a16="http://schemas.microsoft.com/office/drawing/2014/main" id="{B25DBE26-DF82-4059-8A4A-16D342CD9D9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9D6D1845-5CB8-4B3D-8576-9833923158A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1571763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5B491C8-9CCC-47C6-81A4-2DAD170C1B63}" type="slidenum">
              <a:rPr lang="en-US" smtClean="0"/>
              <a:t>2</a:t>
            </a:fld>
            <a:endParaRPr lang="en-US"/>
          </a:p>
        </p:txBody>
      </p:sp>
      <p:sp>
        <p:nvSpPr>
          <p:cNvPr id="5" name="Rectangle 4">
            <a:extLst>
              <a:ext uri="{FF2B5EF4-FFF2-40B4-BE49-F238E27FC236}">
                <a16:creationId xmlns:a16="http://schemas.microsoft.com/office/drawing/2014/main" id="{364202D4-F64C-4106-82CD-5FFC44A392D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4E594757-84C7-44CF-8477-D105D03D2E9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41867785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5B491C8-9CCC-47C6-81A4-2DAD170C1B63}" type="slidenum">
              <a:rPr lang="en-US" smtClean="0"/>
              <a:t>20</a:t>
            </a:fld>
            <a:endParaRPr lang="en-US"/>
          </a:p>
        </p:txBody>
      </p:sp>
      <p:sp>
        <p:nvSpPr>
          <p:cNvPr id="5" name="Rectangle 4">
            <a:extLst>
              <a:ext uri="{FF2B5EF4-FFF2-40B4-BE49-F238E27FC236}">
                <a16:creationId xmlns:a16="http://schemas.microsoft.com/office/drawing/2014/main" id="{421EBFC0-E43F-4D67-A291-01805A673A5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5F90E249-3E7B-4FC0-854E-E64DA2DE1B9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613351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a:t>
            </a:r>
            <a:r>
              <a:rPr lang="en-US" sz="1000" b="1" dirty="0">
                <a:latin typeface="Arial" panose="020B0604020202020204" pitchFamily="34" charset="0"/>
                <a:ea typeface="Calibri" panose="020F0502020204030204" pitchFamily="34" charset="0"/>
                <a:cs typeface="Times New Roman" panose="02020603050405020304" pitchFamily="18" charset="0"/>
              </a:rPr>
              <a:t>Demonstration: Using Lock Statements</a:t>
            </a:r>
            <a:r>
              <a:rPr lang="en-US" sz="1000" dirty="0">
                <a:latin typeface="Arial" panose="020B0604020202020204" pitchFamily="34" charset="0"/>
                <a:ea typeface="Calibri" panose="020F0502020204030204" pitchFamily="34" charset="0"/>
                <a:cs typeface="Segoe UI" panose="020B0502040204020203" pitchFamily="34" charset="0"/>
              </a:rPr>
              <a:t> section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rPr>
              <a:t>https://github.com/MicrosoftLearning/20483-Programming-in-C-Sharp/blob/master/Instructions/20483C_MOD10_DEMO.md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5B491C8-9CCC-47C6-81A4-2DAD170C1B63}" type="slidenum">
              <a:rPr lang="en-US" smtClean="0"/>
              <a:t>21</a:t>
            </a:fld>
            <a:endParaRPr lang="en-US"/>
          </a:p>
        </p:txBody>
      </p:sp>
      <p:sp>
        <p:nvSpPr>
          <p:cNvPr id="5" name="Rectangle 4">
            <a:extLst>
              <a:ext uri="{FF2B5EF4-FFF2-40B4-BE49-F238E27FC236}">
                <a16:creationId xmlns:a16="http://schemas.microsoft.com/office/drawing/2014/main" id="{998A6C00-8973-4D51-81E9-384B3691B50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CC8D4DBA-F320-4641-8A88-9541C497EE0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2336826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5B491C8-9CCC-47C6-81A4-2DAD170C1B63}" type="slidenum">
              <a:rPr lang="en-US" smtClean="0"/>
              <a:t>22</a:t>
            </a:fld>
            <a:endParaRPr lang="en-US"/>
          </a:p>
        </p:txBody>
      </p:sp>
      <p:sp>
        <p:nvSpPr>
          <p:cNvPr id="5" name="Rectangle 4">
            <a:extLst>
              <a:ext uri="{FF2B5EF4-FFF2-40B4-BE49-F238E27FC236}">
                <a16:creationId xmlns:a16="http://schemas.microsoft.com/office/drawing/2014/main" id="{5BB83AFA-7B92-4DC8-A448-B10D2885A16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5A076421-1143-41CA-842A-E35C8EE30AF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1656517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5B491C8-9CCC-47C6-81A4-2DAD170C1B63}" type="slidenum">
              <a:rPr lang="en-US" smtClean="0"/>
              <a:t>23</a:t>
            </a:fld>
            <a:endParaRPr lang="en-US"/>
          </a:p>
        </p:txBody>
      </p:sp>
      <p:sp>
        <p:nvSpPr>
          <p:cNvPr id="5" name="Rectangle 4">
            <a:extLst>
              <a:ext uri="{FF2B5EF4-FFF2-40B4-BE49-F238E27FC236}">
                <a16:creationId xmlns:a16="http://schemas.microsoft.com/office/drawing/2014/main" id="{B2AECF14-B7F3-46B4-956A-D38B5BDB0CF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ED5FB445-98AC-451E-B717-31E5A2722BC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235621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will find t</a:t>
            </a:r>
            <a:r>
              <a:rPr lang="en-US" sz="1000" dirty="0">
                <a:latin typeface="Arial" panose="020B0604020202020204" pitchFamily="34" charset="0"/>
                <a:ea typeface="Calibri" panose="020F0502020204030204" pitchFamily="34" charset="0"/>
                <a:cs typeface="Segoe UI" panose="020B0502040204020203" pitchFamily="34" charset="0"/>
              </a:rPr>
              <a:t>he steps in the “Demonstration: Improving the Responsiveness and Performance of the Application Lab.“   section on the following page: </a:t>
            </a:r>
            <a:r>
              <a:rPr lang="en-US" sz="1000" dirty="0">
                <a:latin typeface="Arial" panose="020B0604020202020204" pitchFamily="34" charset="0"/>
                <a:ea typeface="Calibri" panose="020F0502020204030204" pitchFamily="34" charset="0"/>
                <a:cs typeface="Segoe UI" panose="020B0502040204020203" pitchFamily="34" charset="0"/>
                <a:hlinkClick r:id="rId3"/>
              </a:rPr>
              <a:t>https://github.com/MicrosoftLearning/20483-Programming-in-C-Sharp/blob/master/Instructions/20483C_MOD10_DEMO.md</a:t>
            </a:r>
            <a:r>
              <a:rPr lang="en-US" sz="1000" dirty="0">
                <a:latin typeface="Arial" panose="020B0604020202020204" pitchFamily="34" charset="0"/>
                <a:ea typeface="Calibri" panose="020F0502020204030204" pitchFamily="34" charset="0"/>
                <a:cs typeface="Segoe UI" panose="020B0502040204020203" pitchFamily="34" charset="0"/>
              </a:rPr>
              <a:t>.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5B491C8-9CCC-47C6-81A4-2DAD170C1B63}" type="slidenum">
              <a:rPr lang="en-US" smtClean="0"/>
              <a:t>24</a:t>
            </a:fld>
            <a:endParaRPr lang="en-US"/>
          </a:p>
        </p:txBody>
      </p:sp>
      <p:sp>
        <p:nvSpPr>
          <p:cNvPr id="5" name="Rectangle 4">
            <a:extLst>
              <a:ext uri="{FF2B5EF4-FFF2-40B4-BE49-F238E27FC236}">
                <a16:creationId xmlns:a16="http://schemas.microsoft.com/office/drawing/2014/main" id="{E94AA3CE-3C82-426B-8057-124A0F640DB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C33FE22E-6955-431E-9F1D-B31E710C9F2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20308126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to students that they must complete the steps to set up the </a:t>
            </a:r>
            <a:r>
              <a:rPr lang="en-US" sz="1000" dirty="0" err="1">
                <a:latin typeface="Arial" panose="020B0604020202020204" pitchFamily="34" charset="0"/>
                <a:ea typeface="Calibri" panose="020F0502020204030204" pitchFamily="34" charset="0"/>
                <a:cs typeface="Times New Roman" panose="02020603050405020304" pitchFamily="18" charset="0"/>
              </a:rPr>
              <a:t>SchoolGradesDB</a:t>
            </a:r>
            <a:r>
              <a:rPr lang="en-US" sz="1000" dirty="0">
                <a:latin typeface="Arial" panose="020B0604020202020204" pitchFamily="34" charset="0"/>
                <a:ea typeface="Calibri" panose="020F0502020204030204" pitchFamily="34" charset="0"/>
                <a:cs typeface="Times New Roman" panose="02020603050405020304" pitchFamily="18" charset="0"/>
              </a:rPr>
              <a:t> database even if they still have the database running from an earlier lab. This is to ensure that the data is reset and in a known state.</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Point out to students that they can minimize the typing required in this lab by omitting the comments lines in their code. While this is not good programming practice in the real world, it can simplify the labs in the classroom environment.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 </a:t>
            </a:r>
            <a:r>
              <a:rPr lang="en-US" sz="1000"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3"/>
              </a:rPr>
              <a:t>https://github.com/MicrosoftLearning/20483-Programming-in-C-Sharp/blob/master/Instructions/20483C_MOD10_LAB_MANUAL.md</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rPr>
              <a:t>https://github.com/MicrosoftLearning/20483-Programming-in-C-Sharp/blob/master/Instructions/20483C_MOD10_LAK.md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1: Ensuring That the UI Remains Responsive When Retrieving Teacher Data </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modify the functionality that retrieves data for teachers to make use of asynchronous programming techniques. First, you will modify the code that gets the details of the current user (when the user is a teacher) to run asynchronously. You will use an asynchronous task to run the LINQ query and use the </a:t>
            </a:r>
            <a:r>
              <a:rPr lang="en-US" sz="1000" b="1" dirty="0">
                <a:latin typeface="Arial" panose="020B0604020202020204" pitchFamily="34" charset="0"/>
                <a:ea typeface="Calibri" panose="020F0502020204030204" pitchFamily="34" charset="0"/>
                <a:cs typeface="Times New Roman" panose="02020603050405020304" pitchFamily="18" charset="0"/>
              </a:rPr>
              <a:t>await</a:t>
            </a:r>
            <a:r>
              <a:rPr lang="en-US" sz="1000" dirty="0">
                <a:latin typeface="Arial" panose="020B0604020202020204" pitchFamily="34" charset="0"/>
                <a:ea typeface="Calibri" panose="020F0502020204030204" pitchFamily="34" charset="0"/>
                <a:cs typeface="Segoe UI" panose="020B0502040204020203" pitchFamily="34" charset="0"/>
              </a:rPr>
              <a:t> operator to return the results of the query. Next, you will modify the code that retrieves the list of students for a teacher. In this case, you will configure the code that retrieves the list of students to run asynchronously. When the operation is complete, your code will invoke a callback method to update the UI with the list of students. Finally, you will build and test the application and verify that the UI remains responsive while the application is retrieving data.</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solidFill>
                  <a:srgbClr val="000000"/>
                </a:solidFill>
                <a:latin typeface="Arial" panose="020B0604020202020204" pitchFamily="34" charset="0"/>
                <a:ea typeface="Calibri" panose="020F0502020204030204" pitchFamily="34" charset="0"/>
                <a:cs typeface="Segoe UI" panose="020B0502040204020203" pitchFamily="34" charset="0"/>
              </a:rPr>
              <a:t>Exercise 2: Providing Visual Feedback During Long-Running Operations</a:t>
            </a:r>
            <a:endParaRPr lang="en-US"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In this exercise, you will create a user control that displays a progress indicator while the Grades application is retrieving data. You will add this user control to the main page but will initially hide it from view. Next, you will modify the code that retrieves data so that it raises one event when the data retrieval starts and another event when the data retrieval is complete. You will create handler methods for these events that toggle the visibility of the progress indicator control, so that the application displays the progress indicator when data retrieval starts and hides it when data retrieval is complete. Finally, you will build and test the application and verify that the UI displays the progress indicator while the application is retrieving data.</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5B491C8-9CCC-47C6-81A4-2DAD170C1B63}" type="slidenum">
              <a:rPr lang="en-US" smtClean="0"/>
              <a:t>25</a:t>
            </a:fld>
            <a:endParaRPr lang="en-US"/>
          </a:p>
        </p:txBody>
      </p:sp>
      <p:sp>
        <p:nvSpPr>
          <p:cNvPr id="5" name="Rectangle 4">
            <a:extLst>
              <a:ext uri="{FF2B5EF4-FFF2-40B4-BE49-F238E27FC236}">
                <a16:creationId xmlns:a16="http://schemas.microsoft.com/office/drawing/2014/main" id="{E8A32E6B-DCFD-468B-8B82-170D146EB17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05EFD709-B6BC-4AE9-B868-CAC443CF4B9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2775198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85B491C8-9CCC-47C6-81A4-2DAD170C1B63}" type="slidenum">
              <a:rPr lang="en-US" smtClean="0"/>
              <a:t>26</a:t>
            </a:fld>
            <a:endParaRPr lang="en-US"/>
          </a:p>
        </p:txBody>
      </p:sp>
      <p:sp>
        <p:nvSpPr>
          <p:cNvPr id="5" name="Rectangle 4">
            <a:extLst>
              <a:ext uri="{FF2B5EF4-FFF2-40B4-BE49-F238E27FC236}">
                <a16:creationId xmlns:a16="http://schemas.microsoft.com/office/drawing/2014/main" id="{45B224A6-2CAE-4128-872B-134F18CEE59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D68B9748-819B-499E-904B-9E0ACDF18F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1593645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create and start three tasks named task1, task2, and task3. You want to block the joining thread until all of these tasks are complete. Which code example should you use to accomplish this?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task1.Wait();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task2.Wait();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task3.Wait();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a:t>
            </a:r>
            <a:r>
              <a:rPr lang="en-US" sz="1000" dirty="0" err="1">
                <a:latin typeface="Arial" panose="020B0604020202020204" pitchFamily="34" charset="0"/>
                <a:ea typeface="Calibri" panose="020F0502020204030204" pitchFamily="34" charset="0"/>
                <a:cs typeface="Times New Roman" panose="02020603050405020304" pitchFamily="18" charset="0"/>
              </a:rPr>
              <a:t>Task.WaitAll</a:t>
            </a:r>
            <a:r>
              <a:rPr lang="en-US" sz="1000" dirty="0">
                <a:latin typeface="Arial" panose="020B0604020202020204" pitchFamily="34" charset="0"/>
                <a:ea typeface="Calibri" panose="020F0502020204030204" pitchFamily="34" charset="0"/>
                <a:cs typeface="Times New Roman" panose="02020603050405020304" pitchFamily="18" charset="0"/>
              </a:rPr>
              <a:t>(task1, task2, task3);</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a:t>
            </a:r>
            <a:r>
              <a:rPr lang="en-US" sz="1000" dirty="0" err="1">
                <a:latin typeface="Arial" panose="020B0604020202020204" pitchFamily="34" charset="0"/>
                <a:ea typeface="Calibri" panose="020F0502020204030204" pitchFamily="34" charset="0"/>
                <a:cs typeface="Times New Roman" panose="02020603050405020304" pitchFamily="18" charset="0"/>
              </a:rPr>
              <a:t>Task.WaitAny</a:t>
            </a:r>
            <a:r>
              <a:rPr lang="en-US" sz="1000" dirty="0">
                <a:latin typeface="Arial" panose="020B0604020202020204" pitchFamily="34" charset="0"/>
                <a:ea typeface="Calibri" panose="020F0502020204030204" pitchFamily="34" charset="0"/>
                <a:cs typeface="Times New Roman" panose="02020603050405020304" pitchFamily="18" charset="0"/>
              </a:rPr>
              <a:t>(task1, task2, task3);</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a:t>
            </a:r>
            <a:r>
              <a:rPr lang="en-US" sz="1000" dirty="0" err="1">
                <a:latin typeface="Arial" panose="020B0604020202020204" pitchFamily="34" charset="0"/>
                <a:ea typeface="Calibri" panose="020F0502020204030204" pitchFamily="34" charset="0"/>
                <a:cs typeface="Times New Roman" panose="02020603050405020304" pitchFamily="18" charset="0"/>
              </a:rPr>
              <a:t>Task.WhenAll</a:t>
            </a:r>
            <a:r>
              <a:rPr lang="en-US" sz="1000" dirty="0">
                <a:latin typeface="Arial" panose="020B0604020202020204" pitchFamily="34" charset="0"/>
                <a:ea typeface="Calibri" panose="020F0502020204030204" pitchFamily="34" charset="0"/>
                <a:cs typeface="Times New Roman" panose="02020603050405020304" pitchFamily="18" charset="0"/>
              </a:rPr>
              <a:t>(task1, task2, task3);</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a:t>
            </a:r>
            <a:r>
              <a:rPr lang="en-US" sz="1000" dirty="0" err="1">
                <a:latin typeface="Arial" panose="020B0604020202020204" pitchFamily="34" charset="0"/>
                <a:ea typeface="Calibri" panose="020F0502020204030204" pitchFamily="34" charset="0"/>
                <a:cs typeface="Times New Roman" panose="02020603050405020304" pitchFamily="18" charset="0"/>
              </a:rPr>
              <a:t>Task.WhenAny</a:t>
            </a:r>
            <a:r>
              <a:rPr lang="en-US" sz="1000" dirty="0">
                <a:latin typeface="Arial" panose="020B0604020202020204" pitchFamily="34" charset="0"/>
                <a:ea typeface="Calibri" panose="020F0502020204030204" pitchFamily="34" charset="0"/>
                <a:cs typeface="Times New Roman" panose="02020603050405020304" pitchFamily="18" charset="0"/>
              </a:rPr>
              <a:t>(task1, task2, task3);</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a:t>
            </a:r>
            <a:r>
              <a:rPr lang="en-US" sz="1000" dirty="0" err="1">
                <a:latin typeface="Arial" panose="020B0604020202020204" pitchFamily="34" charset="0"/>
                <a:ea typeface="Calibri" panose="020F0502020204030204" pitchFamily="34" charset="0"/>
                <a:cs typeface="Times New Roman" panose="02020603050405020304" pitchFamily="18" charset="0"/>
              </a:rPr>
              <a:t>Task.WaitAll</a:t>
            </a:r>
            <a:r>
              <a:rPr lang="en-US" sz="1000" dirty="0">
                <a:latin typeface="Arial" panose="020B0604020202020204" pitchFamily="34" charset="0"/>
                <a:ea typeface="Calibri" panose="020F0502020204030204" pitchFamily="34" charset="0"/>
                <a:cs typeface="Times New Roman" panose="02020603050405020304" pitchFamily="18" charset="0"/>
              </a:rPr>
              <a:t>(task1, task2, task3);</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you need to wait for multiple tasks to complete before you continue, you should use the static </a:t>
            </a:r>
            <a:r>
              <a:rPr lang="en-US" sz="1000" b="1" dirty="0" err="1">
                <a:latin typeface="Arial" panose="020B0604020202020204" pitchFamily="34" charset="0"/>
                <a:ea typeface="Calibri" panose="020F0502020204030204" pitchFamily="34" charset="0"/>
                <a:cs typeface="Times New Roman" panose="02020603050405020304" pitchFamily="18" charset="0"/>
              </a:rPr>
              <a:t>Task.WaitAll</a:t>
            </a:r>
            <a:r>
              <a:rPr lang="en-US" sz="1000" b="1" dirty="0">
                <a:latin typeface="Arial" panose="020B0604020202020204" pitchFamily="34" charset="0"/>
                <a:ea typeface="Calibri" panose="020F0502020204030204" pitchFamily="34" charset="0"/>
                <a:cs typeface="Times New Roman" panose="02020603050405020304" pitchFamily="18" charset="0"/>
              </a:rPr>
              <a:t> </a:t>
            </a:r>
            <a:r>
              <a:rPr lang="en-US" sz="1000" dirty="0">
                <a:latin typeface="Arial" panose="020B0604020202020204" pitchFamily="34" charset="0"/>
                <a:ea typeface="Calibri" panose="020F0502020204030204" pitchFamily="34" charset="0"/>
                <a:cs typeface="Times New Roman" panose="02020603050405020304" pitchFamily="18" charset="0"/>
              </a:rPr>
              <a:t>method.</a:t>
            </a:r>
          </a:p>
        </p:txBody>
      </p:sp>
      <p:sp>
        <p:nvSpPr>
          <p:cNvPr id="4" name="Slide Number Placeholder 3"/>
          <p:cNvSpPr>
            <a:spLocks noGrp="1"/>
          </p:cNvSpPr>
          <p:nvPr>
            <p:ph type="sldNum" sz="quarter" idx="10"/>
          </p:nvPr>
        </p:nvSpPr>
        <p:spPr/>
        <p:txBody>
          <a:bodyPr/>
          <a:lstStyle/>
          <a:p>
            <a:fld id="{85B491C8-9CCC-47C6-81A4-2DAD170C1B63}" type="slidenum">
              <a:rPr lang="en-US" smtClean="0"/>
              <a:t>27</a:t>
            </a:fld>
            <a:endParaRPr lang="en-US"/>
          </a:p>
        </p:txBody>
      </p:sp>
      <p:sp>
        <p:nvSpPr>
          <p:cNvPr id="5" name="Rectangle 4">
            <a:extLst>
              <a:ext uri="{FF2B5EF4-FFF2-40B4-BE49-F238E27FC236}">
                <a16:creationId xmlns:a16="http://schemas.microsoft.com/office/drawing/2014/main" id="{5911E9BC-2FCD-40B2-9526-0D44E2D524A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3B54229F-2F26-446A-84C2-B9D30FCA1F2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
        <p:nvSpPr>
          <p:cNvPr id="7" name="TextBox 6">
            <a:extLst>
              <a:ext uri="{FF2B5EF4-FFF2-40B4-BE49-F238E27FC236}">
                <a16:creationId xmlns:a16="http://schemas.microsoft.com/office/drawing/2014/main" id="{91F76E08-39D4-4D15-96C4-2AE11C90644F}"/>
              </a:ext>
            </a:extLst>
          </p:cNvPr>
          <p:cNvSpPr txBox="1"/>
          <p:nvPr/>
        </p:nvSpPr>
        <p:spPr>
          <a:xfrm>
            <a:off x="0" y="8901723"/>
            <a:ext cx="1871025" cy="246221"/>
          </a:xfrm>
          <a:prstGeom prst="rect">
            <a:avLst/>
          </a:prstGeom>
          <a:noFill/>
        </p:spPr>
        <p:txBody>
          <a:bodyPr vert="horz" wrap="none" rtlCol="0">
            <a:spAutoFit/>
          </a:bodyPr>
          <a:lstStyle/>
          <a:p>
            <a:r>
              <a:rPr lang="en-US" sz="1000" b="0">
                <a:latin typeface="Arial" panose="020B0604020202020204" pitchFamily="34" charset="0"/>
              </a:rPr>
              <a:t>(More notes on the next slide)</a:t>
            </a:r>
          </a:p>
        </p:txBody>
      </p:sp>
    </p:spTree>
    <p:extLst>
      <p:ext uri="{BB962C8B-B14F-4D97-AF65-F5344CB8AC3E}">
        <p14:creationId xmlns:p14="http://schemas.microsoft.com/office/powerpoint/2010/main" val="2488848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have a synchronous method with the following signature: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ts val="1000"/>
              </a:lnSpc>
              <a:spcAft>
                <a:spcPts val="60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public </a:t>
            </a:r>
            <a:r>
              <a:rPr lang="en-US" sz="1000" dirty="0" err="1">
                <a:latin typeface="Arial" panose="020B0604020202020204" pitchFamily="34" charset="0"/>
                <a:ea typeface="Times New Roman" panose="02020603050405020304" pitchFamily="18" charset="0"/>
                <a:cs typeface="Times New Roman" panose="02020603050405020304" pitchFamily="18" charset="0"/>
              </a:rPr>
              <a:t>IEnumerable</a:t>
            </a:r>
            <a:r>
              <a:rPr lang="en-US" sz="1000" dirty="0">
                <a:latin typeface="Arial" panose="020B0604020202020204" pitchFamily="34" charset="0"/>
                <a:ea typeface="Times New Roman" panose="02020603050405020304" pitchFamily="18" charset="0"/>
                <a:cs typeface="Times New Roman" panose="02020603050405020304" pitchFamily="18" charset="0"/>
              </a:rPr>
              <a:t>&lt;string&gt; </a:t>
            </a:r>
            <a:r>
              <a:rPr lang="en-US" sz="1000" dirty="0" err="1">
                <a:latin typeface="Arial" panose="020B0604020202020204" pitchFamily="34" charset="0"/>
                <a:ea typeface="Times New Roman" panose="02020603050405020304" pitchFamily="18" charset="0"/>
                <a:cs typeface="Times New Roman" panose="02020603050405020304" pitchFamily="18" charset="0"/>
              </a:rPr>
              <a:t>GetCoffees</a:t>
            </a:r>
            <a:r>
              <a:rPr lang="en-US" sz="1000" dirty="0">
                <a:latin typeface="Arial" panose="020B0604020202020204" pitchFamily="34" charset="0"/>
                <a:ea typeface="Times New Roman" panose="02020603050405020304" pitchFamily="18" charset="0"/>
                <a:cs typeface="Times New Roman" panose="02020603050405020304" pitchFamily="18" charset="0"/>
              </a:rPr>
              <a:t>(string country, int strength)</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want to convert this method to an asynchronous method. What should the signature of the asynchronous method be?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1: public async </a:t>
            </a:r>
            <a:r>
              <a:rPr lang="en-US" sz="1000" dirty="0" err="1">
                <a:latin typeface="Arial" panose="020B0604020202020204" pitchFamily="34" charset="0"/>
                <a:ea typeface="Calibri" panose="020F0502020204030204" pitchFamily="34" charset="0"/>
                <a:cs typeface="Times New Roman" panose="02020603050405020304" pitchFamily="18" charset="0"/>
              </a:rPr>
              <a:t>IEnumerable</a:t>
            </a:r>
            <a:r>
              <a:rPr lang="en-US" sz="1000" dirty="0">
                <a:latin typeface="Arial" panose="020B0604020202020204" pitchFamily="34" charset="0"/>
                <a:ea typeface="Calibri" panose="020F0502020204030204" pitchFamily="34" charset="0"/>
                <a:cs typeface="Times New Roman" panose="02020603050405020304" pitchFamily="18" charset="0"/>
              </a:rPr>
              <a:t>&lt;string&gt; </a:t>
            </a:r>
            <a:r>
              <a:rPr lang="en-US" sz="1000" dirty="0" err="1">
                <a:latin typeface="Arial" panose="020B0604020202020204" pitchFamily="34" charset="0"/>
                <a:ea typeface="Calibri" panose="020F0502020204030204" pitchFamily="34" charset="0"/>
                <a:cs typeface="Times New Roman" panose="02020603050405020304" pitchFamily="18" charset="0"/>
              </a:rPr>
              <a:t>GetCoffees</a:t>
            </a:r>
            <a:r>
              <a:rPr lang="en-US" sz="1000" dirty="0">
                <a:latin typeface="Arial" panose="020B0604020202020204" pitchFamily="34" charset="0"/>
                <a:ea typeface="Calibri" panose="020F0502020204030204" pitchFamily="34" charset="0"/>
                <a:cs typeface="Times New Roman" panose="02020603050405020304" pitchFamily="18" charset="0"/>
              </a:rPr>
              <a:t>(string country, int strength)</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2: public async Task&lt;string&gt; </a:t>
            </a:r>
            <a:r>
              <a:rPr lang="en-US" sz="1000" dirty="0" err="1">
                <a:latin typeface="Arial" panose="020B0604020202020204" pitchFamily="34" charset="0"/>
                <a:ea typeface="Calibri" panose="020F0502020204030204" pitchFamily="34" charset="0"/>
                <a:cs typeface="Times New Roman" panose="02020603050405020304" pitchFamily="18" charset="0"/>
              </a:rPr>
              <a:t>GetCoffees</a:t>
            </a:r>
            <a:r>
              <a:rPr lang="en-US" sz="1000" dirty="0">
                <a:latin typeface="Arial" panose="020B0604020202020204" pitchFamily="34" charset="0"/>
                <a:ea typeface="Calibri" panose="020F0502020204030204" pitchFamily="34" charset="0"/>
                <a:cs typeface="Times New Roman" panose="02020603050405020304" pitchFamily="18" charset="0"/>
              </a:rPr>
              <a:t>(string country, int strength)</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3: public async Task&lt;</a:t>
            </a:r>
            <a:r>
              <a:rPr lang="en-US" sz="1000" dirty="0" err="1">
                <a:latin typeface="Arial" panose="020B0604020202020204" pitchFamily="34" charset="0"/>
                <a:ea typeface="Calibri" panose="020F0502020204030204" pitchFamily="34" charset="0"/>
                <a:cs typeface="Times New Roman" panose="02020603050405020304" pitchFamily="18" charset="0"/>
              </a:rPr>
              <a:t>IEnumerable</a:t>
            </a:r>
            <a:r>
              <a:rPr lang="en-US" sz="1000" dirty="0">
                <a:latin typeface="Arial" panose="020B0604020202020204" pitchFamily="34" charset="0"/>
                <a:ea typeface="Calibri" panose="020F0502020204030204" pitchFamily="34" charset="0"/>
                <a:cs typeface="Times New Roman" panose="02020603050405020304" pitchFamily="18" charset="0"/>
              </a:rPr>
              <a:t>&lt;string&gt;&gt; </a:t>
            </a:r>
            <a:r>
              <a:rPr lang="en-US" sz="1000" dirty="0" err="1">
                <a:latin typeface="Arial" panose="020B0604020202020204" pitchFamily="34" charset="0"/>
                <a:ea typeface="Calibri" panose="020F0502020204030204" pitchFamily="34" charset="0"/>
                <a:cs typeface="Times New Roman" panose="02020603050405020304" pitchFamily="18" charset="0"/>
              </a:rPr>
              <a:t>GetCoffees</a:t>
            </a:r>
            <a:r>
              <a:rPr lang="en-US" sz="1000" dirty="0">
                <a:latin typeface="Arial" panose="020B0604020202020204" pitchFamily="34" charset="0"/>
                <a:ea typeface="Calibri" panose="020F0502020204030204" pitchFamily="34" charset="0"/>
                <a:cs typeface="Times New Roman" panose="02020603050405020304" pitchFamily="18" charset="0"/>
              </a:rPr>
              <a:t>(string country, int strength)</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4: public async Task </a:t>
            </a:r>
            <a:r>
              <a:rPr lang="en-US" sz="1000" dirty="0" err="1">
                <a:latin typeface="Arial" panose="020B0604020202020204" pitchFamily="34" charset="0"/>
                <a:ea typeface="Calibri" panose="020F0502020204030204" pitchFamily="34" charset="0"/>
                <a:cs typeface="Times New Roman" panose="02020603050405020304" pitchFamily="18" charset="0"/>
              </a:rPr>
              <a:t>GetCoffees</a:t>
            </a:r>
            <a:r>
              <a:rPr lang="en-US" sz="1000" dirty="0">
                <a:latin typeface="Arial" panose="020B0604020202020204" pitchFamily="34" charset="0"/>
                <a:ea typeface="Calibri" panose="020F0502020204030204" pitchFamily="34" charset="0"/>
                <a:cs typeface="Times New Roman" panose="02020603050405020304" pitchFamily="18" charset="0"/>
              </a:rPr>
              <a:t>(string country, int strength, out string result)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)Option 5: public async Task </a:t>
            </a:r>
            <a:r>
              <a:rPr lang="en-US" sz="1000" dirty="0" err="1">
                <a:latin typeface="Arial" panose="020B0604020202020204" pitchFamily="34" charset="0"/>
                <a:ea typeface="Calibri" panose="020F0502020204030204" pitchFamily="34" charset="0"/>
                <a:cs typeface="Times New Roman" panose="02020603050405020304" pitchFamily="18" charset="0"/>
              </a:rPr>
              <a:t>GetCoffees</a:t>
            </a:r>
            <a:r>
              <a:rPr lang="en-US" sz="1000" dirty="0">
                <a:latin typeface="Arial" panose="020B0604020202020204" pitchFamily="34" charset="0"/>
                <a:ea typeface="Calibri" panose="020F0502020204030204" pitchFamily="34" charset="0"/>
                <a:cs typeface="Times New Roman" panose="02020603050405020304" pitchFamily="18" charset="0"/>
              </a:rPr>
              <a:t>(string country, int strength, out </a:t>
            </a:r>
            <a:r>
              <a:rPr lang="en-US" sz="1000" dirty="0" err="1">
                <a:latin typeface="Arial" panose="020B0604020202020204" pitchFamily="34" charset="0"/>
                <a:ea typeface="Calibri" panose="020F0502020204030204" pitchFamily="34" charset="0"/>
                <a:cs typeface="Times New Roman" panose="02020603050405020304" pitchFamily="18" charset="0"/>
              </a:rPr>
              <a:t>IEnumerable</a:t>
            </a:r>
            <a:r>
              <a:rPr lang="en-US" sz="1000" dirty="0">
                <a:latin typeface="Arial" panose="020B0604020202020204" pitchFamily="34" charset="0"/>
                <a:ea typeface="Calibri" panose="020F0502020204030204" pitchFamily="34" charset="0"/>
                <a:cs typeface="Times New Roman" panose="02020603050405020304" pitchFamily="18" charset="0"/>
              </a:rPr>
              <a:t>&lt;string&gt; result)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public async Task&lt;</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IEnumerable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&lt;string&gt;&gt;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GetCoffees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(string country, int strength)</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cs typeface="Arial" panose="020B0604020202020204" pitchFamily="34" charset="0"/>
              </a:rPr>
              <a:t>If a synchronous method has a return type of </a:t>
            </a:r>
            <a:r>
              <a:rPr lang="en-US" sz="1000" b="1" dirty="0">
                <a:latin typeface="Arial" panose="020B0604020202020204" pitchFamily="34" charset="0"/>
                <a:cs typeface="Arial" panose="020B0604020202020204" pitchFamily="34" charset="0"/>
              </a:rPr>
              <a:t>T</a:t>
            </a:r>
            <a:r>
              <a:rPr lang="en-US" sz="1000" dirty="0">
                <a:latin typeface="Arial" panose="020B0604020202020204" pitchFamily="34" charset="0"/>
                <a:cs typeface="Arial" panose="020B0604020202020204" pitchFamily="34" charset="0"/>
              </a:rPr>
              <a:t>, the asynchronous equivalent should have a return type of </a:t>
            </a:r>
            <a:r>
              <a:rPr lang="en-US" sz="1000" b="1" dirty="0">
                <a:latin typeface="Arial" panose="020B0604020202020204" pitchFamily="34" charset="0"/>
                <a:cs typeface="Arial" panose="020B0604020202020204" pitchFamily="34" charset="0"/>
              </a:rPr>
              <a:t>Task&lt;T&gt;</a:t>
            </a:r>
            <a:r>
              <a:rPr lang="en-US" sz="1000" dirty="0">
                <a:latin typeface="Arial" panose="020B0604020202020204" pitchFamily="34" charset="0"/>
                <a:cs typeface="Arial" panose="020B0604020202020204" pitchFamily="34" charset="0"/>
              </a:rPr>
              <a:t>. In this case, the return type becomes </a:t>
            </a:r>
            <a:r>
              <a:rPr lang="en-US" sz="1000" b="1" dirty="0">
                <a:latin typeface="Arial" panose="020B0604020202020204" pitchFamily="34" charset="0"/>
                <a:cs typeface="Arial" panose="020B0604020202020204" pitchFamily="34" charset="0"/>
              </a:rPr>
              <a:t>Task&lt;</a:t>
            </a:r>
            <a:r>
              <a:rPr lang="en-US" sz="1000" b="1" dirty="0" err="1">
                <a:latin typeface="Arial" panose="020B0604020202020204" pitchFamily="34" charset="0"/>
                <a:cs typeface="Arial" panose="020B0604020202020204" pitchFamily="34" charset="0"/>
              </a:rPr>
              <a:t>IEnumerable</a:t>
            </a:r>
            <a:r>
              <a:rPr lang="en-US" sz="1000" b="1" dirty="0">
                <a:latin typeface="Arial" panose="020B0604020202020204" pitchFamily="34" charset="0"/>
                <a:cs typeface="Arial" panose="020B0604020202020204" pitchFamily="34" charset="0"/>
              </a:rPr>
              <a:t>&lt;string&gt;&gt;</a:t>
            </a:r>
            <a:r>
              <a:rPr lang="en-US" sz="1000" dirty="0">
                <a:latin typeface="Arial" panose="020B0604020202020204" pitchFamily="34" charset="0"/>
                <a:cs typeface="Arial" panose="020B0604020202020204" pitchFamily="34" charset="0"/>
              </a:rPr>
              <a:t>.</a:t>
            </a:r>
            <a:endParaRPr lang="en-US" sz="1000" b="1" dirty="0">
              <a:solidFill>
                <a:prstClr val="black"/>
              </a:solidFill>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85B491C8-9CCC-47C6-81A4-2DAD170C1B63}" type="slidenum">
              <a:rPr lang="en-US" smtClean="0"/>
              <a:t>28</a:t>
            </a:fld>
            <a:endParaRPr lang="en-US"/>
          </a:p>
        </p:txBody>
      </p:sp>
      <p:sp>
        <p:nvSpPr>
          <p:cNvPr id="5" name="Rectangle 4">
            <a:extLst>
              <a:ext uri="{FF2B5EF4-FFF2-40B4-BE49-F238E27FC236}">
                <a16:creationId xmlns:a16="http://schemas.microsoft.com/office/drawing/2014/main" id="{5767D028-29F1-4159-BFF1-4877D3F22F2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537FD6A5-E4D5-48B9-AD61-1AEA1652181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
        <p:nvSpPr>
          <p:cNvPr id="7" name="TextBox 6">
            <a:extLst>
              <a:ext uri="{FF2B5EF4-FFF2-40B4-BE49-F238E27FC236}">
                <a16:creationId xmlns:a16="http://schemas.microsoft.com/office/drawing/2014/main" id="{49946EFF-3650-4822-86A0-A3D43D31AC92}"/>
              </a:ext>
            </a:extLst>
          </p:cNvPr>
          <p:cNvSpPr txBox="1"/>
          <p:nvPr/>
        </p:nvSpPr>
        <p:spPr>
          <a:xfrm>
            <a:off x="0" y="8890000"/>
            <a:ext cx="1871025" cy="246221"/>
          </a:xfrm>
          <a:prstGeom prst="rect">
            <a:avLst/>
          </a:prstGeom>
          <a:noFill/>
        </p:spPr>
        <p:txBody>
          <a:bodyPr vert="horz" wrap="none" rtlCol="0">
            <a:spAutoFit/>
          </a:bodyPr>
          <a:lstStyle/>
          <a:p>
            <a:r>
              <a:rPr lang="en-US" sz="1000" b="0">
                <a:latin typeface="Arial" panose="020B0604020202020204" pitchFamily="34" charset="0"/>
              </a:rPr>
              <a:t>(More notes on the next slide)</a:t>
            </a:r>
          </a:p>
        </p:txBody>
      </p:sp>
    </p:spTree>
    <p:extLst>
      <p:ext uri="{BB962C8B-B14F-4D97-AF65-F5344CB8AC3E}">
        <p14:creationId xmlns:p14="http://schemas.microsoft.com/office/powerpoint/2010/main" val="2615220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You want to ensure that no more than five threads can access a resource at any one time. Which synchronization primitive should you use?(   )Option 1: The </a:t>
            </a:r>
            <a:r>
              <a:rPr lang="en-US" sz="1000" dirty="0" err="1">
                <a:solidFill>
                  <a:prstClr val="black"/>
                </a:solidFill>
                <a:latin typeface="Arial" panose="020B0604020202020204" pitchFamily="34" charset="0"/>
                <a:ea typeface="Calibri" panose="020F0502020204030204" pitchFamily="34" charset="0"/>
                <a:cs typeface="Segoe UI" panose="020B0502040204020203" pitchFamily="34" charset="0"/>
              </a:rPr>
              <a:t>ManualResetEventSlim</a:t>
            </a: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 class.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The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SemaphoreSlim</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class.</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The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CountdownEvent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class.</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The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ReaderWriterLockSlim</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class.</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The Barrier class.</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The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SemaphoreSlim</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class.</a:t>
            </a:r>
          </a:p>
          <a:p>
            <a:pPr lvl="0">
              <a:lnSpc>
                <a:spcPct val="107000"/>
              </a:lnSpc>
              <a:spcAft>
                <a:spcPts val="800"/>
              </a:spcAft>
            </a:pPr>
            <a:r>
              <a:rPr lang="en-US" sz="1000" b="1" dirty="0">
                <a:solidFill>
                  <a:prstClr val="black"/>
                </a:solidFill>
                <a:latin typeface="Arial" panose="020B0604020202020204" pitchFamily="34" charset="0"/>
                <a:cs typeface="Times New Roman" panose="02020603050405020304" pitchFamily="18" charset="0"/>
              </a:rPr>
              <a:t>Feedback</a:t>
            </a:r>
          </a:p>
          <a:p>
            <a:pPr lvl="0">
              <a:lnSpc>
                <a:spcPct val="107000"/>
              </a:lnSpc>
              <a:spcAft>
                <a:spcPts val="800"/>
              </a:spcAft>
            </a:pPr>
            <a:r>
              <a:rPr lang="en-US" sz="1000" dirty="0">
                <a:latin typeface="Arial" panose="020B0604020202020204" pitchFamily="34" charset="0"/>
                <a:cs typeface="Arial" panose="020B0604020202020204" pitchFamily="34" charset="0"/>
              </a:rPr>
              <a:t>The </a:t>
            </a:r>
            <a:r>
              <a:rPr lang="en-US" sz="1000" b="1" dirty="0" err="1">
                <a:latin typeface="Arial" panose="020B0604020202020204" pitchFamily="34" charset="0"/>
                <a:cs typeface="Arial" panose="020B0604020202020204" pitchFamily="34" charset="0"/>
              </a:rPr>
              <a:t>SemaphoreSlim</a:t>
            </a:r>
            <a:r>
              <a:rPr lang="en-US" sz="1000" dirty="0">
                <a:latin typeface="Arial" panose="020B0604020202020204" pitchFamily="34" charset="0"/>
                <a:cs typeface="Arial" panose="020B0604020202020204" pitchFamily="34" charset="0"/>
              </a:rPr>
              <a:t> class enables you to specify an integer value that represents the number of threads that can access a resource. When a thread accesses the resource, the counter is decremented. When the thread is finished with the resource, the counter is incremented. If the counter reaches zero, a thread must wait until the counter returns to a non-zero value before it can access the resource.</a:t>
            </a:r>
          </a:p>
        </p:txBody>
      </p:sp>
      <p:sp>
        <p:nvSpPr>
          <p:cNvPr id="4" name="Slide Number Placeholder 3"/>
          <p:cNvSpPr>
            <a:spLocks noGrp="1"/>
          </p:cNvSpPr>
          <p:nvPr>
            <p:ph type="sldNum" sz="quarter" idx="10"/>
          </p:nvPr>
        </p:nvSpPr>
        <p:spPr/>
        <p:txBody>
          <a:bodyPr/>
          <a:lstStyle/>
          <a:p>
            <a:fld id="{85B491C8-9CCC-47C6-81A4-2DAD170C1B63}" type="slidenum">
              <a:rPr lang="en-US" smtClean="0"/>
              <a:t>29</a:t>
            </a:fld>
            <a:endParaRPr lang="en-US"/>
          </a:p>
        </p:txBody>
      </p:sp>
      <p:sp>
        <p:nvSpPr>
          <p:cNvPr id="5" name="Rectangle 4">
            <a:extLst>
              <a:ext uri="{FF2B5EF4-FFF2-40B4-BE49-F238E27FC236}">
                <a16:creationId xmlns:a16="http://schemas.microsoft.com/office/drawing/2014/main" id="{D845F5B3-877A-4B28-8816-4C3876E986C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2A793D97-3E2A-4130-9FFC-8F39377C03D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2208748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Highlight how asynchronous programming by using tasks is an essential part of writing Universal Windows Platform (UWP) applications for Windows</a:t>
            </a:r>
            <a:r>
              <a:rPr lang="en-US" sz="1000">
                <a:latin typeface="Arial" panose="020B0604020202020204" pitchFamily="34" charset="0"/>
                <a:ea typeface="Calibri" panose="020F0502020204030204" pitchFamily="34" charset="0"/>
                <a:cs typeface="Times New Roman" panose="02020603050405020304" pitchFamily="18" charset="0"/>
              </a:rPr>
              <a:t>®</a:t>
            </a:r>
            <a:r>
              <a:rPr lang="en-US" sz="1000">
                <a:latin typeface="Arial" panose="020B0604020202020204" pitchFamily="34" charset="0"/>
                <a:ea typeface="Calibri" panose="020F0502020204030204" pitchFamily="34" charset="0"/>
                <a:cs typeface="Segoe UI" panose="020B0502040204020203" pitchFamily="34" charset="0"/>
              </a:rPr>
              <a:t> 10.</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5B491C8-9CCC-47C6-81A4-2DAD170C1B63}" type="slidenum">
              <a:rPr lang="en-US" smtClean="0"/>
              <a:t>3</a:t>
            </a:fld>
            <a:endParaRPr lang="en-US"/>
          </a:p>
        </p:txBody>
      </p:sp>
      <p:sp>
        <p:nvSpPr>
          <p:cNvPr id="5" name="Rectangle 4">
            <a:extLst>
              <a:ext uri="{FF2B5EF4-FFF2-40B4-BE49-F238E27FC236}">
                <a16:creationId xmlns:a16="http://schemas.microsoft.com/office/drawing/2014/main" id="{6A0D7DE3-F1C8-4ECD-B961-154A2767D2D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059B1758-9326-428C-9C1B-8179984A0BF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3929982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Emphasize that lambda expressions are by far the most commonly used mechanism for defining anonymous delegates, especially when they are used to create new tasks.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5B491C8-9CCC-47C6-81A4-2DAD170C1B63}" type="slidenum">
              <a:rPr lang="en-US" smtClean="0"/>
              <a:t>4</a:t>
            </a:fld>
            <a:endParaRPr lang="en-US"/>
          </a:p>
        </p:txBody>
      </p:sp>
      <p:sp>
        <p:nvSpPr>
          <p:cNvPr id="5" name="Rectangle 4">
            <a:extLst>
              <a:ext uri="{FF2B5EF4-FFF2-40B4-BE49-F238E27FC236}">
                <a16:creationId xmlns:a16="http://schemas.microsoft.com/office/drawing/2014/main" id="{565274C5-EFC0-4B42-AAAE-B23033D63B7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1F51757C-E469-40C0-826A-E1A1E7F9B76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1947072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5B491C8-9CCC-47C6-81A4-2DAD170C1B63}" type="slidenum">
              <a:rPr lang="en-US" smtClean="0"/>
              <a:t>5</a:t>
            </a:fld>
            <a:endParaRPr lang="en-US"/>
          </a:p>
        </p:txBody>
      </p:sp>
      <p:sp>
        <p:nvSpPr>
          <p:cNvPr id="5" name="Rectangle 4">
            <a:extLst>
              <a:ext uri="{FF2B5EF4-FFF2-40B4-BE49-F238E27FC236}">
                <a16:creationId xmlns:a16="http://schemas.microsoft.com/office/drawing/2014/main" id="{080D7F8A-EBCD-47BC-8965-52B5CFB2CA1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422E9E3C-902B-4190-9BF9-4119838A358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64966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5B491C8-9CCC-47C6-81A4-2DAD170C1B63}" type="slidenum">
              <a:rPr lang="en-US" smtClean="0"/>
              <a:t>6</a:t>
            </a:fld>
            <a:endParaRPr lang="en-US"/>
          </a:p>
        </p:txBody>
      </p:sp>
      <p:sp>
        <p:nvSpPr>
          <p:cNvPr id="5" name="Rectangle 4">
            <a:extLst>
              <a:ext uri="{FF2B5EF4-FFF2-40B4-BE49-F238E27FC236}">
                <a16:creationId xmlns:a16="http://schemas.microsoft.com/office/drawing/2014/main" id="{5BC9A9D0-15A3-4A4E-A7D2-EE7E7A2A116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EB788B2E-3122-4F27-96A3-A1722C3C5A4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801904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Mention that catching exceptions that tasks throw is covered later in this lesson.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5B491C8-9CCC-47C6-81A4-2DAD170C1B63}" type="slidenum">
              <a:rPr lang="en-US" smtClean="0"/>
              <a:t>7</a:t>
            </a:fld>
            <a:endParaRPr lang="en-US"/>
          </a:p>
        </p:txBody>
      </p:sp>
      <p:sp>
        <p:nvSpPr>
          <p:cNvPr id="5" name="Rectangle 4">
            <a:extLst>
              <a:ext uri="{FF2B5EF4-FFF2-40B4-BE49-F238E27FC236}">
                <a16:creationId xmlns:a16="http://schemas.microsoft.com/office/drawing/2014/main" id="{E4D55B83-6657-4B44-B14A-B4983CDC5AA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B9E11402-2B4D-41EA-8884-3F3C5691EC3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1940344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5B491C8-9CCC-47C6-81A4-2DAD170C1B63}" type="slidenum">
              <a:rPr lang="en-US" smtClean="0"/>
              <a:t>8</a:t>
            </a:fld>
            <a:endParaRPr lang="en-US"/>
          </a:p>
        </p:txBody>
      </p:sp>
      <p:sp>
        <p:nvSpPr>
          <p:cNvPr id="5" name="Rectangle 4">
            <a:extLst>
              <a:ext uri="{FF2B5EF4-FFF2-40B4-BE49-F238E27FC236}">
                <a16:creationId xmlns:a16="http://schemas.microsoft.com/office/drawing/2014/main" id="{ADBE22C2-29E8-4636-AF5E-056E306B5DA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6499D946-A0E1-4637-B47F-D3A29815D5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3276513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5B491C8-9CCC-47C6-81A4-2DAD170C1B63}" type="slidenum">
              <a:rPr lang="en-US" smtClean="0"/>
              <a:t>9</a:t>
            </a:fld>
            <a:endParaRPr lang="en-US"/>
          </a:p>
        </p:txBody>
      </p:sp>
      <p:sp>
        <p:nvSpPr>
          <p:cNvPr id="5" name="Rectangle 4">
            <a:extLst>
              <a:ext uri="{FF2B5EF4-FFF2-40B4-BE49-F238E27FC236}">
                <a16:creationId xmlns:a16="http://schemas.microsoft.com/office/drawing/2014/main" id="{0744BADA-F1D6-47A6-A360-87627C1C075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20483C</a:t>
            </a:r>
          </a:p>
        </p:txBody>
      </p:sp>
      <p:sp>
        <p:nvSpPr>
          <p:cNvPr id="6" name="Rectangle 5">
            <a:extLst>
              <a:ext uri="{FF2B5EF4-FFF2-40B4-BE49-F238E27FC236}">
                <a16:creationId xmlns:a16="http://schemas.microsoft.com/office/drawing/2014/main" id="{57E9F9CD-490C-493D-AA5F-8E1C76D8FDC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Improving Application Performance and Responsiveness</a:t>
            </a:r>
          </a:p>
        </p:txBody>
      </p:sp>
    </p:spTree>
    <p:extLst>
      <p:ext uri="{BB962C8B-B14F-4D97-AF65-F5344CB8AC3E}">
        <p14:creationId xmlns:p14="http://schemas.microsoft.com/office/powerpoint/2010/main" val="280640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3873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4245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7556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560F-405B-42B1-A8E2-82DABD42D98E}"/>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2C85C1A4-EA97-40EF-A53D-3629DFB4AA4B}"/>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651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551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1577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6396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15034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7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043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23601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917032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7387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3641-BE51-43CE-BADA-72827839B221}"/>
              </a:ext>
            </a:extLst>
          </p:cNvPr>
          <p:cNvSpPr>
            <a:spLocks noGrp="1"/>
          </p:cNvSpPr>
          <p:nvPr>
            <p:ph type="ctrTitle" sz="quarter"/>
          </p:nvPr>
        </p:nvSpPr>
        <p:spPr>
          <a:xfrm>
            <a:off x="3200400" y="1828800"/>
            <a:ext cx="5732417" cy="1016000"/>
          </a:xfrm>
        </p:spPr>
        <p:txBody>
          <a:bodyPr/>
          <a:lstStyle/>
          <a:p>
            <a:r>
              <a:rPr lang="en-US"/>
              <a:t>Module 10</a:t>
            </a:r>
          </a:p>
        </p:txBody>
      </p:sp>
      <p:sp>
        <p:nvSpPr>
          <p:cNvPr id="3" name="Subtitle 2">
            <a:extLst>
              <a:ext uri="{FF2B5EF4-FFF2-40B4-BE49-F238E27FC236}">
                <a16:creationId xmlns:a16="http://schemas.microsoft.com/office/drawing/2014/main" id="{468692AC-FF2E-47CE-BCAB-1DA92BAFE0AF}"/>
              </a:ext>
            </a:extLst>
          </p:cNvPr>
          <p:cNvSpPr>
            <a:spLocks noGrp="1"/>
          </p:cNvSpPr>
          <p:nvPr>
            <p:ph type="subTitle" sz="quarter" idx="1"/>
          </p:nvPr>
        </p:nvSpPr>
        <p:spPr/>
        <p:txBody>
          <a:bodyPr/>
          <a:lstStyle/>
          <a:p>
            <a:r>
              <a:rPr lang="en-US"/>
              <a:t>Improving Application Performance and Responsiveness
</a:t>
            </a:r>
          </a:p>
        </p:txBody>
      </p:sp>
    </p:spTree>
    <p:extLst>
      <p:ext uri="{BB962C8B-B14F-4D97-AF65-F5344CB8AC3E}">
        <p14:creationId xmlns:p14="http://schemas.microsoft.com/office/powerpoint/2010/main" val="793960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df4acc2d-68b2-4c32-bc76-10122a8230b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F7918-0FBC-46F1-A2C0-51FAF4CD64E6}"/>
              </a:ext>
            </a:extLst>
          </p:cNvPr>
          <p:cNvSpPr>
            <a:spLocks noGrp="1"/>
          </p:cNvSpPr>
          <p:nvPr>
            <p:ph type="title"/>
          </p:nvPr>
        </p:nvSpPr>
        <p:spPr/>
        <p:txBody>
          <a:bodyPr/>
          <a:lstStyle/>
          <a:p>
            <a:r>
              <a:rPr lang="en-US"/>
              <a:t>Handling Task Exceptions</a:t>
            </a:r>
          </a:p>
        </p:txBody>
      </p:sp>
      <p:sp>
        <p:nvSpPr>
          <p:cNvPr id="4" name="Content Placeholder 2">
            <a:extLst>
              <a:ext uri="{FF2B5EF4-FFF2-40B4-BE49-F238E27FC236}">
                <a16:creationId xmlns:a16="http://schemas.microsoft.com/office/drawing/2014/main" id="{D9D28CB9-A45E-48B8-B74E-E03247EB291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Call </a:t>
            </a:r>
            <a:r>
              <a:rPr lang="en-US" kern="0">
                <a:solidFill>
                  <a:srgbClr val="000000"/>
                </a:solidFill>
              </a:rPr>
              <a:t>Task.Wait</a:t>
            </a:r>
            <a:r>
              <a:rPr lang="en-US" b="0" kern="0">
                <a:solidFill>
                  <a:srgbClr val="000000"/>
                </a:solidFill>
              </a:rPr>
              <a:t> to catch propagated exceptions</a:t>
            </a:r>
          </a:p>
          <a:p>
            <a:pPr lvl="0"/>
            <a:r>
              <a:rPr lang="en-US" b="0" kern="0">
                <a:solidFill>
                  <a:srgbClr val="000000"/>
                </a:solidFill>
              </a:rPr>
              <a:t>Catch </a:t>
            </a:r>
            <a:r>
              <a:rPr lang="en-US" kern="0">
                <a:solidFill>
                  <a:srgbClr val="000000"/>
                </a:solidFill>
              </a:rPr>
              <a:t>AggregateException</a:t>
            </a:r>
            <a:r>
              <a:rPr lang="en-US" b="0" kern="0">
                <a:solidFill>
                  <a:srgbClr val="000000"/>
                </a:solidFill>
              </a:rPr>
              <a:t> in the </a:t>
            </a:r>
            <a:r>
              <a:rPr lang="en-US" kern="0">
                <a:solidFill>
                  <a:srgbClr val="000000"/>
                </a:solidFill>
              </a:rPr>
              <a:t>catch</a:t>
            </a:r>
            <a:r>
              <a:rPr lang="en-US" b="0" kern="0">
                <a:solidFill>
                  <a:srgbClr val="000000"/>
                </a:solidFill>
              </a:rPr>
              <a:t> block</a:t>
            </a:r>
          </a:p>
          <a:p>
            <a:pPr lvl="0"/>
            <a:r>
              <a:rPr lang="en-US" b="0" kern="0">
                <a:solidFill>
                  <a:srgbClr val="000000"/>
                </a:solidFill>
              </a:rPr>
              <a:t>Iterate the </a:t>
            </a:r>
            <a:r>
              <a:rPr lang="en-US" kern="0">
                <a:solidFill>
                  <a:srgbClr val="000000"/>
                </a:solidFill>
              </a:rPr>
              <a:t>InnerExceptions</a:t>
            </a:r>
            <a:r>
              <a:rPr lang="en-US" b="0" kern="0">
                <a:solidFill>
                  <a:srgbClr val="000000"/>
                </a:solidFill>
              </a:rPr>
              <a:t> property and handle individual exceptions</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dirty="0">
              <a:solidFill>
                <a:srgbClr val="000000"/>
              </a:solidFill>
            </a:endParaRPr>
          </a:p>
        </p:txBody>
      </p:sp>
      <p:sp>
        <p:nvSpPr>
          <p:cNvPr id="5" name="TextBox 4">
            <a:extLst>
              <a:ext uri="{FF2B5EF4-FFF2-40B4-BE49-F238E27FC236}">
                <a16:creationId xmlns:a16="http://schemas.microsoft.com/office/drawing/2014/main" id="{E3C2D431-352F-44D5-A82A-764E8D90AB2F}"/>
              </a:ext>
            </a:extLst>
          </p:cNvPr>
          <p:cNvSpPr txBox="1"/>
          <p:nvPr/>
        </p:nvSpPr>
        <p:spPr>
          <a:xfrm>
            <a:off x="756140" y="3070026"/>
            <a:ext cx="7620000" cy="347787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try</a:t>
            </a:r>
          </a:p>
          <a:p>
            <a:pPr lvl="0"/>
            <a:r>
              <a:rPr lang="en-GB" sz="2000" b="0">
                <a:solidFill>
                  <a:srgbClr val="000000"/>
                </a:solidFill>
                <a:latin typeface="Lucida Sans Unicode" pitchFamily="34" charset="0"/>
                <a:cs typeface="Lucida Sans Unicode" pitchFamily="34" charset="0"/>
              </a:rPr>
              <a:t>{</a:t>
            </a:r>
          </a:p>
          <a:p>
            <a:pPr lvl="0"/>
            <a:r>
              <a:rPr lang="en-GB" sz="2000" b="0">
                <a:solidFill>
                  <a:srgbClr val="000000"/>
                </a:solidFill>
                <a:latin typeface="Lucida Sans Unicode" pitchFamily="34" charset="0"/>
                <a:cs typeface="Lucida Sans Unicode" pitchFamily="34" charset="0"/>
              </a:rPr>
              <a:t>   task1.Wait();</a:t>
            </a:r>
          </a:p>
          <a:p>
            <a:pPr lvl="0"/>
            <a:r>
              <a:rPr lang="en-GB" sz="2000" b="0">
                <a:solidFill>
                  <a:srgbClr val="000000"/>
                </a:solidFill>
                <a:latin typeface="Lucida Sans Unicode" pitchFamily="34" charset="0"/>
                <a:cs typeface="Lucida Sans Unicode" pitchFamily="34" charset="0"/>
              </a:rPr>
              <a:t>}</a:t>
            </a:r>
          </a:p>
          <a:p>
            <a:pPr lvl="0"/>
            <a:r>
              <a:rPr lang="en-GB" sz="2000" b="0">
                <a:solidFill>
                  <a:srgbClr val="000000"/>
                </a:solidFill>
                <a:latin typeface="Lucida Sans Unicode" pitchFamily="34" charset="0"/>
                <a:cs typeface="Lucida Sans Unicode" pitchFamily="34" charset="0"/>
              </a:rPr>
              <a:t>catch(AggregateException ae)</a:t>
            </a:r>
          </a:p>
          <a:p>
            <a:pPr lvl="0"/>
            <a:r>
              <a:rPr lang="en-GB" sz="2000" b="0">
                <a:solidFill>
                  <a:srgbClr val="000000"/>
                </a:solidFill>
                <a:latin typeface="Lucida Sans Unicode" pitchFamily="34" charset="0"/>
                <a:cs typeface="Lucida Sans Unicode" pitchFamily="34" charset="0"/>
              </a:rPr>
              <a:t>{</a:t>
            </a:r>
          </a:p>
          <a:p>
            <a:pPr lvl="0"/>
            <a:r>
              <a:rPr lang="en-GB" sz="2000" b="0">
                <a:solidFill>
                  <a:srgbClr val="000000"/>
                </a:solidFill>
                <a:latin typeface="Lucida Sans Unicode" pitchFamily="34" charset="0"/>
                <a:cs typeface="Lucida Sans Unicode" pitchFamily="34" charset="0"/>
              </a:rPr>
              <a:t>   foreach(var inner in ae.InnerExceptions)</a:t>
            </a:r>
          </a:p>
          <a:p>
            <a:pPr lvl="0"/>
            <a:r>
              <a:rPr lang="en-GB" sz="2000" b="0">
                <a:solidFill>
                  <a:srgbClr val="000000"/>
                </a:solidFill>
                <a:latin typeface="Lucida Sans Unicode" pitchFamily="34" charset="0"/>
                <a:cs typeface="Lucida Sans Unicode" pitchFamily="34" charset="0"/>
              </a:rPr>
              <a:t>   {</a:t>
            </a:r>
          </a:p>
          <a:p>
            <a:pPr lvl="0"/>
            <a:r>
              <a:rPr lang="en-GB" sz="2000" b="0">
                <a:solidFill>
                  <a:srgbClr val="000000"/>
                </a:solidFill>
                <a:latin typeface="Lucida Sans Unicode" pitchFamily="34" charset="0"/>
                <a:cs typeface="Lucida Sans Unicode" pitchFamily="34" charset="0"/>
              </a:rPr>
              <a:t>      // Deal with each exception in turn.</a:t>
            </a:r>
          </a:p>
          <a:p>
            <a:pPr lvl="0"/>
            <a:r>
              <a:rPr lang="en-GB" sz="2000" b="0">
                <a:solidFill>
                  <a:srgbClr val="000000"/>
                </a:solidFill>
                <a:latin typeface="Lucida Sans Unicode" pitchFamily="34" charset="0"/>
                <a:cs typeface="Lucida Sans Unicode" pitchFamily="34" charset="0"/>
              </a:rPr>
              <a:t>   }</a:t>
            </a:r>
          </a:p>
          <a:p>
            <a:pPr lvl="0"/>
            <a:r>
              <a:rPr lang="en-GB" sz="2000" b="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50290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971F-C515-4B59-9BCE-096AE6C93C81}"/>
              </a:ext>
            </a:extLst>
          </p:cNvPr>
          <p:cNvSpPr>
            <a:spLocks noGrp="1"/>
          </p:cNvSpPr>
          <p:nvPr>
            <p:ph type="title"/>
          </p:nvPr>
        </p:nvSpPr>
        <p:spPr/>
        <p:txBody>
          <a:bodyPr/>
          <a:lstStyle/>
          <a:p>
            <a:r>
              <a:rPr lang="en-US"/>
              <a:t>Lesson 2: Performing Operations Asynchronously</a:t>
            </a:r>
          </a:p>
        </p:txBody>
      </p:sp>
      <p:sp>
        <p:nvSpPr>
          <p:cNvPr id="3" name="Text Placeholder 2">
            <a:extLst>
              <a:ext uri="{FF2B5EF4-FFF2-40B4-BE49-F238E27FC236}">
                <a16:creationId xmlns:a16="http://schemas.microsoft.com/office/drawing/2014/main" id="{9007E843-F958-4F82-9493-2B96E577410C}"/>
              </a:ext>
            </a:extLst>
          </p:cNvPr>
          <p:cNvSpPr>
            <a:spLocks noGrp="1"/>
          </p:cNvSpPr>
          <p:nvPr>
            <p:ph type="body" idx="1"/>
          </p:nvPr>
        </p:nvSpPr>
        <p:spPr/>
        <p:txBody>
          <a:bodyPr/>
          <a:lstStyle/>
          <a:p>
            <a:r>
              <a:rPr lang="en-US"/>
              <a:t>Using the Dispatcher
Using async and await
Creating Awaitable Methods
Creating and Invoking Callback Methods
Working with APM Operations
Demonstration: Using the Task Parallel Library to Invoke APM Operations
Handling Exceptions from Awaitable Methods</a:t>
            </a:r>
          </a:p>
        </p:txBody>
      </p:sp>
    </p:spTree>
    <p:extLst>
      <p:ext uri="{BB962C8B-B14F-4D97-AF65-F5344CB8AC3E}">
        <p14:creationId xmlns:p14="http://schemas.microsoft.com/office/powerpoint/2010/main" val="310111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AE52-398E-4294-9040-F11974792112}"/>
              </a:ext>
            </a:extLst>
          </p:cNvPr>
          <p:cNvSpPr>
            <a:spLocks noGrp="1"/>
          </p:cNvSpPr>
          <p:nvPr>
            <p:ph type="title"/>
          </p:nvPr>
        </p:nvSpPr>
        <p:spPr/>
        <p:txBody>
          <a:bodyPr/>
          <a:lstStyle/>
          <a:p>
            <a:r>
              <a:rPr lang="en-US"/>
              <a:t>Using the Dispatcher</a:t>
            </a:r>
          </a:p>
        </p:txBody>
      </p:sp>
      <p:sp>
        <p:nvSpPr>
          <p:cNvPr id="4" name="Content Placeholder 2">
            <a:extLst>
              <a:ext uri="{FF2B5EF4-FFF2-40B4-BE49-F238E27FC236}">
                <a16:creationId xmlns:a16="http://schemas.microsoft.com/office/drawing/2014/main" id="{8AE13C46-7027-4780-8675-049A32C55D2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To update a UI element from a background thread:</a:t>
            </a:r>
          </a:p>
          <a:p>
            <a:pPr lvl="1"/>
            <a:r>
              <a:rPr lang="en-US" b="0" kern="0">
                <a:solidFill>
                  <a:srgbClr val="000000"/>
                </a:solidFill>
              </a:rPr>
              <a:t>Get the </a:t>
            </a:r>
            <a:r>
              <a:rPr lang="en-US" kern="0">
                <a:solidFill>
                  <a:srgbClr val="000000"/>
                </a:solidFill>
              </a:rPr>
              <a:t>Dispatcher</a:t>
            </a:r>
            <a:r>
              <a:rPr lang="en-US" b="0" kern="0">
                <a:solidFill>
                  <a:srgbClr val="000000"/>
                </a:solidFill>
              </a:rPr>
              <a:t> object for the thread that owns the UI element</a:t>
            </a:r>
          </a:p>
          <a:p>
            <a:pPr lvl="1"/>
            <a:r>
              <a:rPr lang="en-US" b="0" kern="0">
                <a:solidFill>
                  <a:srgbClr val="000000"/>
                </a:solidFill>
              </a:rPr>
              <a:t>Call the </a:t>
            </a:r>
            <a:r>
              <a:rPr lang="en-US" kern="0">
                <a:solidFill>
                  <a:srgbClr val="000000"/>
                </a:solidFill>
              </a:rPr>
              <a:t>BeginInvoke</a:t>
            </a:r>
            <a:r>
              <a:rPr lang="en-US" b="0" kern="0">
                <a:solidFill>
                  <a:srgbClr val="000000"/>
                </a:solidFill>
              </a:rPr>
              <a:t> method</a:t>
            </a:r>
          </a:p>
          <a:p>
            <a:pPr lvl="1"/>
            <a:r>
              <a:rPr lang="en-US" b="0" kern="0">
                <a:solidFill>
                  <a:srgbClr val="000000"/>
                </a:solidFill>
              </a:rPr>
              <a:t>Provide an </a:t>
            </a:r>
            <a:r>
              <a:rPr lang="en-US" kern="0">
                <a:solidFill>
                  <a:srgbClr val="000000"/>
                </a:solidFill>
              </a:rPr>
              <a:t>Action</a:t>
            </a:r>
            <a:r>
              <a:rPr lang="en-US" b="0" kern="0">
                <a:solidFill>
                  <a:srgbClr val="000000"/>
                </a:solidFill>
              </a:rPr>
              <a:t> delegate as an argument</a:t>
            </a:r>
            <a:endParaRPr lang="en-US" b="0" kern="0" dirty="0">
              <a:solidFill>
                <a:srgbClr val="000000"/>
              </a:solidFill>
            </a:endParaRPr>
          </a:p>
        </p:txBody>
      </p:sp>
      <p:sp>
        <p:nvSpPr>
          <p:cNvPr id="5" name="TextBox 4">
            <a:extLst>
              <a:ext uri="{FF2B5EF4-FFF2-40B4-BE49-F238E27FC236}">
                <a16:creationId xmlns:a16="http://schemas.microsoft.com/office/drawing/2014/main" id="{A28AF073-CC61-49A8-AB51-8BB4C203544A}"/>
              </a:ext>
            </a:extLst>
          </p:cNvPr>
          <p:cNvSpPr txBox="1"/>
          <p:nvPr/>
        </p:nvSpPr>
        <p:spPr>
          <a:xfrm>
            <a:off x="756140" y="381000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lblTime.Dispatcher.BeginInvoke(new Action(() =&gt; </a:t>
            </a:r>
          </a:p>
          <a:p>
            <a:pPr lvl="0"/>
            <a:r>
              <a:rPr lang="en-GB" sz="2000" b="0">
                <a:solidFill>
                  <a:srgbClr val="000000"/>
                </a:solidFill>
                <a:latin typeface="Lucida Sans Unicode" pitchFamily="34" charset="0"/>
                <a:cs typeface="Lucida Sans Unicode" pitchFamily="34" charset="0"/>
              </a:rPr>
              <a:t>   SetTime(currentTime)));</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406576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E68B-60D4-44EE-8ACA-6E6BDB63DD73}"/>
              </a:ext>
            </a:extLst>
          </p:cNvPr>
          <p:cNvSpPr>
            <a:spLocks noGrp="1"/>
          </p:cNvSpPr>
          <p:nvPr>
            <p:ph type="title"/>
          </p:nvPr>
        </p:nvSpPr>
        <p:spPr/>
        <p:txBody>
          <a:bodyPr/>
          <a:lstStyle/>
          <a:p>
            <a:r>
              <a:rPr lang="en-US"/>
              <a:t>Using async and await</a:t>
            </a:r>
          </a:p>
        </p:txBody>
      </p:sp>
      <p:sp>
        <p:nvSpPr>
          <p:cNvPr id="4" name="Content Placeholder 2">
            <a:extLst>
              <a:ext uri="{FF2B5EF4-FFF2-40B4-BE49-F238E27FC236}">
                <a16:creationId xmlns:a16="http://schemas.microsoft.com/office/drawing/2014/main" id="{8ACC04DF-1E53-4007-855C-472CE988165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Add the </a:t>
            </a:r>
            <a:r>
              <a:rPr lang="en-US" kern="0">
                <a:solidFill>
                  <a:srgbClr val="000000"/>
                </a:solidFill>
              </a:rPr>
              <a:t>async</a:t>
            </a:r>
            <a:r>
              <a:rPr lang="en-US" b="0" kern="0">
                <a:solidFill>
                  <a:srgbClr val="000000"/>
                </a:solidFill>
              </a:rPr>
              <a:t> modifier to method declarations</a:t>
            </a:r>
          </a:p>
          <a:p>
            <a:pPr lvl="0"/>
            <a:r>
              <a:rPr lang="en-US" b="0" kern="0">
                <a:solidFill>
                  <a:srgbClr val="000000"/>
                </a:solidFill>
              </a:rPr>
              <a:t>Use the </a:t>
            </a:r>
            <a:r>
              <a:rPr lang="en-US" kern="0">
                <a:solidFill>
                  <a:srgbClr val="000000"/>
                </a:solidFill>
              </a:rPr>
              <a:t>await</a:t>
            </a:r>
            <a:r>
              <a:rPr lang="en-US" b="0" kern="0">
                <a:solidFill>
                  <a:srgbClr val="000000"/>
                </a:solidFill>
              </a:rPr>
              <a:t> operator within </a:t>
            </a:r>
            <a:r>
              <a:rPr lang="en-US" kern="0">
                <a:solidFill>
                  <a:srgbClr val="000000"/>
                </a:solidFill>
              </a:rPr>
              <a:t>async</a:t>
            </a:r>
            <a:r>
              <a:rPr lang="en-US" b="0" kern="0">
                <a:solidFill>
                  <a:srgbClr val="000000"/>
                </a:solidFill>
              </a:rPr>
              <a:t> methods to wait for a task to complete without blocking the thread</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598B8918-378D-4EAE-9348-69FB31A40285}"/>
              </a:ext>
            </a:extLst>
          </p:cNvPr>
          <p:cNvSpPr txBox="1"/>
          <p:nvPr/>
        </p:nvSpPr>
        <p:spPr>
          <a:xfrm>
            <a:off x="609600" y="3124200"/>
            <a:ext cx="7620000" cy="347787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private async void btnLongOperation_Click(object sender, RoutedEventArgs e)</a:t>
            </a:r>
          </a:p>
          <a:p>
            <a:pPr lvl="0"/>
            <a:r>
              <a:rPr lang="en-GB" sz="2000" b="0">
                <a:solidFill>
                  <a:srgbClr val="000000"/>
                </a:solidFill>
                <a:latin typeface="Lucida Sans Unicode" pitchFamily="34" charset="0"/>
                <a:cs typeface="Lucida Sans Unicode" pitchFamily="34" charset="0"/>
              </a:rPr>
              <a:t>{</a:t>
            </a:r>
          </a:p>
          <a:p>
            <a:pPr lvl="0"/>
            <a:r>
              <a:rPr lang="en-GB" sz="2000" b="0">
                <a:solidFill>
                  <a:srgbClr val="000000"/>
                </a:solidFill>
                <a:latin typeface="Lucida Sans Unicode" pitchFamily="34" charset="0"/>
                <a:cs typeface="Lucida Sans Unicode" pitchFamily="34" charset="0"/>
              </a:rPr>
              <a:t>   ...</a:t>
            </a:r>
          </a:p>
          <a:p>
            <a:pPr lvl="0"/>
            <a:r>
              <a:rPr lang="en-GB" sz="2000" b="0">
                <a:solidFill>
                  <a:srgbClr val="000000"/>
                </a:solidFill>
                <a:latin typeface="Lucida Sans Unicode" pitchFamily="34" charset="0"/>
                <a:cs typeface="Lucida Sans Unicode" pitchFamily="34" charset="0"/>
              </a:rPr>
              <a:t>   Task&lt;string&gt; task1 = Task.Run&lt;string&gt;(() =&gt;</a:t>
            </a:r>
          </a:p>
          <a:p>
            <a:pPr lvl="0"/>
            <a:r>
              <a:rPr lang="en-GB" sz="2000" b="0">
                <a:solidFill>
                  <a:srgbClr val="000000"/>
                </a:solidFill>
                <a:latin typeface="Lucida Sans Unicode" pitchFamily="34" charset="0"/>
                <a:cs typeface="Lucida Sans Unicode" pitchFamily="34" charset="0"/>
              </a:rPr>
              <a:t>      {</a:t>
            </a:r>
          </a:p>
          <a:p>
            <a:pPr lvl="0"/>
            <a:r>
              <a:rPr lang="en-GB" sz="2000" b="0">
                <a:solidFill>
                  <a:srgbClr val="000000"/>
                </a:solidFill>
                <a:latin typeface="Lucida Sans Unicode" pitchFamily="34" charset="0"/>
                <a:cs typeface="Lucida Sans Unicode" pitchFamily="34" charset="0"/>
              </a:rPr>
              <a:t>         ...</a:t>
            </a:r>
          </a:p>
          <a:p>
            <a:pPr lvl="0"/>
            <a:r>
              <a:rPr lang="en-GB" sz="2000" b="0">
                <a:solidFill>
                  <a:srgbClr val="000000"/>
                </a:solidFill>
                <a:latin typeface="Lucida Sans Unicode" pitchFamily="34" charset="0"/>
                <a:cs typeface="Lucida Sans Unicode" pitchFamily="34" charset="0"/>
              </a:rPr>
              <a:t>      }</a:t>
            </a:r>
          </a:p>
          <a:p>
            <a:pPr lvl="0"/>
            <a:r>
              <a:rPr lang="en-GB" sz="2000" b="0">
                <a:solidFill>
                  <a:srgbClr val="000000"/>
                </a:solidFill>
                <a:latin typeface="Lucida Sans Unicode" pitchFamily="34" charset="0"/>
                <a:cs typeface="Lucida Sans Unicode" pitchFamily="34" charset="0"/>
              </a:rPr>
              <a:t>  lblResult.Content = await task1;</a:t>
            </a:r>
          </a:p>
          <a:p>
            <a:pPr lvl="0"/>
            <a:r>
              <a:rPr lang="en-GB" sz="2000" b="0">
                <a:solidFill>
                  <a:srgbClr val="000000"/>
                </a:solidFill>
                <a:latin typeface="Lucida Sans Unicode" pitchFamily="34" charset="0"/>
                <a:cs typeface="Lucida Sans Unicode" pitchFamily="34" charset="0"/>
              </a:rPr>
              <a:t>}</a:t>
            </a:r>
          </a:p>
          <a:p>
            <a:pPr lvl="0"/>
            <a:endParaRPr lang="en-GB" sz="2000" b="0" dirty="0" err="1">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167091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8DA3-8C12-470E-9165-F6DD0854BDD4}"/>
              </a:ext>
            </a:extLst>
          </p:cNvPr>
          <p:cNvSpPr>
            <a:spLocks noGrp="1"/>
          </p:cNvSpPr>
          <p:nvPr>
            <p:ph type="title"/>
          </p:nvPr>
        </p:nvSpPr>
        <p:spPr/>
        <p:txBody>
          <a:bodyPr/>
          <a:lstStyle/>
          <a:p>
            <a:r>
              <a:rPr lang="en-US"/>
              <a:t>Creating Awaitable Methods</a:t>
            </a:r>
          </a:p>
        </p:txBody>
      </p:sp>
      <p:sp>
        <p:nvSpPr>
          <p:cNvPr id="4" name="Content Placeholder 2">
            <a:extLst>
              <a:ext uri="{FF2B5EF4-FFF2-40B4-BE49-F238E27FC236}">
                <a16:creationId xmlns:a16="http://schemas.microsoft.com/office/drawing/2014/main" id="{7AE96034-9AAA-4AA7-99D0-3043920FCDA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a:t>
            </a:r>
            <a:r>
              <a:rPr lang="en-US" kern="0">
                <a:solidFill>
                  <a:srgbClr val="000000"/>
                </a:solidFill>
              </a:rPr>
              <a:t>await</a:t>
            </a:r>
            <a:r>
              <a:rPr lang="en-US" b="0" kern="0">
                <a:solidFill>
                  <a:srgbClr val="000000"/>
                </a:solidFill>
              </a:rPr>
              <a:t> operator is always used to wait for a task to complete</a:t>
            </a:r>
          </a:p>
          <a:p>
            <a:pPr lvl="0"/>
            <a:r>
              <a:rPr lang="en-US" b="0" kern="0">
                <a:solidFill>
                  <a:srgbClr val="000000"/>
                </a:solidFill>
              </a:rPr>
              <a:t>If your synchronous method returns </a:t>
            </a:r>
            <a:r>
              <a:rPr lang="en-US" kern="0">
                <a:solidFill>
                  <a:srgbClr val="000000"/>
                </a:solidFill>
              </a:rPr>
              <a:t>void</a:t>
            </a:r>
            <a:r>
              <a:rPr lang="en-US" b="0" kern="0">
                <a:solidFill>
                  <a:srgbClr val="000000"/>
                </a:solidFill>
              </a:rPr>
              <a:t>, the asynchronous equivalent should return </a:t>
            </a:r>
            <a:r>
              <a:rPr lang="en-US" kern="0">
                <a:solidFill>
                  <a:srgbClr val="000000"/>
                </a:solidFill>
              </a:rPr>
              <a:t>Task</a:t>
            </a:r>
            <a:endParaRPr lang="en-US" b="0" kern="0">
              <a:solidFill>
                <a:srgbClr val="000000"/>
              </a:solidFill>
            </a:endParaRPr>
          </a:p>
          <a:p>
            <a:pPr lvl="0"/>
            <a:r>
              <a:rPr lang="en-US" b="0" kern="0">
                <a:solidFill>
                  <a:srgbClr val="000000"/>
                </a:solidFill>
              </a:rPr>
              <a:t>If your synchronous method has a return type of </a:t>
            </a:r>
            <a:r>
              <a:rPr lang="en-US" kern="0">
                <a:solidFill>
                  <a:srgbClr val="000000"/>
                </a:solidFill>
              </a:rPr>
              <a:t>T</a:t>
            </a:r>
            <a:r>
              <a:rPr lang="en-US" b="0" kern="0">
                <a:solidFill>
                  <a:srgbClr val="000000"/>
                </a:solidFill>
              </a:rPr>
              <a:t>, the asynchronous equivalent should return </a:t>
            </a:r>
            <a:r>
              <a:rPr lang="en-US" kern="0">
                <a:solidFill>
                  <a:srgbClr val="000000"/>
                </a:solidFill>
              </a:rPr>
              <a:t>Task&lt;T&gt;</a:t>
            </a:r>
            <a:endParaRPr lang="en-US" b="0" kern="0" dirty="0">
              <a:solidFill>
                <a:srgbClr val="000000"/>
              </a:solidFill>
            </a:endParaRPr>
          </a:p>
        </p:txBody>
      </p:sp>
    </p:spTree>
    <p:extLst>
      <p:ext uri="{BB962C8B-B14F-4D97-AF65-F5344CB8AC3E}">
        <p14:creationId xmlns:p14="http://schemas.microsoft.com/office/powerpoint/2010/main" val="987725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296abf9c-2cf3-4d2c-87e6-23b457ccf3d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EA829-35ED-478F-885A-84C117412656}"/>
              </a:ext>
            </a:extLst>
          </p:cNvPr>
          <p:cNvSpPr>
            <a:spLocks noGrp="1"/>
          </p:cNvSpPr>
          <p:nvPr>
            <p:ph type="title"/>
          </p:nvPr>
        </p:nvSpPr>
        <p:spPr/>
        <p:txBody>
          <a:bodyPr/>
          <a:lstStyle/>
          <a:p>
            <a:r>
              <a:rPr lang="en-US"/>
              <a:t>Creating and Invoking Callback Methods</a:t>
            </a:r>
          </a:p>
        </p:txBody>
      </p:sp>
      <p:sp>
        <p:nvSpPr>
          <p:cNvPr id="4" name="Content Placeholder 2">
            <a:extLst>
              <a:ext uri="{FF2B5EF4-FFF2-40B4-BE49-F238E27FC236}">
                <a16:creationId xmlns:a16="http://schemas.microsoft.com/office/drawing/2014/main" id="{71C99246-FFFC-49F3-95C4-358B0005E45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the </a:t>
            </a:r>
            <a:r>
              <a:rPr lang="en-US" kern="0">
                <a:solidFill>
                  <a:srgbClr val="000000"/>
                </a:solidFill>
              </a:rPr>
              <a:t>Action&lt;</a:t>
            </a:r>
            <a:r>
              <a:rPr lang="en-US" b="0" i="1" kern="0">
                <a:solidFill>
                  <a:srgbClr val="000000"/>
                </a:solidFill>
              </a:rPr>
              <a:t>T</a:t>
            </a:r>
            <a:r>
              <a:rPr lang="en-US" kern="0">
                <a:solidFill>
                  <a:srgbClr val="000000"/>
                </a:solidFill>
              </a:rPr>
              <a:t>&gt;</a:t>
            </a:r>
            <a:r>
              <a:rPr lang="en-US" b="0" kern="0">
                <a:solidFill>
                  <a:srgbClr val="000000"/>
                </a:solidFill>
              </a:rPr>
              <a:t> delegate to represent your callback method</a:t>
            </a:r>
          </a:p>
          <a:p>
            <a:pPr lvl="0"/>
            <a:r>
              <a:rPr lang="en-US" b="0" kern="0">
                <a:solidFill>
                  <a:srgbClr val="000000"/>
                </a:solidFill>
              </a:rPr>
              <a:t>Add the delegate to your asynchronous method parameters</a:t>
            </a: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Invoke the delegate asynchronously within your method</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D199E06F-C1CF-4149-9193-2A00FF1467D2}"/>
              </a:ext>
            </a:extLst>
          </p:cNvPr>
          <p:cNvSpPr txBox="1"/>
          <p:nvPr/>
        </p:nvSpPr>
        <p:spPr>
          <a:xfrm>
            <a:off x="756140" y="301134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public async Task GetCoffees(Action&lt;IEnumerable&lt;string&gt;&gt; callback)</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329EB2BF-96A5-46F7-A9AF-C424E445945B}"/>
              </a:ext>
            </a:extLst>
          </p:cNvPr>
          <p:cNvSpPr txBox="1"/>
          <p:nvPr/>
        </p:nvSpPr>
        <p:spPr>
          <a:xfrm>
            <a:off x="756140" y="4771816"/>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await Task.Run(() =&gt; callback(coffees));</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22597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b3febe9-e057-452b-a200-0bc445f661d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D82F-BEFE-4269-8030-F5035862D97B}"/>
              </a:ext>
            </a:extLst>
          </p:cNvPr>
          <p:cNvSpPr>
            <a:spLocks noGrp="1"/>
          </p:cNvSpPr>
          <p:nvPr>
            <p:ph type="title"/>
          </p:nvPr>
        </p:nvSpPr>
        <p:spPr/>
        <p:txBody>
          <a:bodyPr/>
          <a:lstStyle/>
          <a:p>
            <a:r>
              <a:rPr lang="en-US"/>
              <a:t>Working with APM Operations</a:t>
            </a:r>
          </a:p>
        </p:txBody>
      </p:sp>
      <p:sp>
        <p:nvSpPr>
          <p:cNvPr id="4" name="Content Placeholder 2">
            <a:extLst>
              <a:ext uri="{FF2B5EF4-FFF2-40B4-BE49-F238E27FC236}">
                <a16:creationId xmlns:a16="http://schemas.microsoft.com/office/drawing/2014/main" id="{90F05721-7C79-40BA-A3CD-D0F256E0C29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the </a:t>
            </a:r>
            <a:r>
              <a:rPr lang="en-US" kern="0">
                <a:solidFill>
                  <a:srgbClr val="000000"/>
                </a:solidFill>
              </a:rPr>
              <a:t>TaskFactory.FromAsync</a:t>
            </a:r>
            <a:r>
              <a:rPr lang="en-US" b="0" kern="0">
                <a:solidFill>
                  <a:srgbClr val="000000"/>
                </a:solidFill>
              </a:rPr>
              <a:t> method to call methods that implement the APM pattern</a:t>
            </a:r>
            <a:endParaRPr lang="en-US" b="0" kern="0" dirty="0">
              <a:solidFill>
                <a:srgbClr val="000000"/>
              </a:solidFill>
            </a:endParaRPr>
          </a:p>
        </p:txBody>
      </p:sp>
      <p:sp>
        <p:nvSpPr>
          <p:cNvPr id="5" name="TextBox 4">
            <a:extLst>
              <a:ext uri="{FF2B5EF4-FFF2-40B4-BE49-F238E27FC236}">
                <a16:creationId xmlns:a16="http://schemas.microsoft.com/office/drawing/2014/main" id="{00444396-EF4C-4C2B-B7E8-0E9B4617B99C}"/>
              </a:ext>
            </a:extLst>
          </p:cNvPr>
          <p:cNvSpPr txBox="1"/>
          <p:nvPr/>
        </p:nvSpPr>
        <p:spPr>
          <a:xfrm>
            <a:off x="638909" y="2120386"/>
            <a:ext cx="7620000" cy="2862322"/>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HttpWebRequest request = </a:t>
            </a:r>
          </a:p>
          <a:p>
            <a:pPr lvl="0"/>
            <a:r>
              <a:rPr lang="en-GB" sz="2000" b="0">
                <a:solidFill>
                  <a:srgbClr val="000000"/>
                </a:solidFill>
                <a:latin typeface="Lucida Sans Unicode" pitchFamily="34" charset="0"/>
                <a:cs typeface="Lucida Sans Unicode" pitchFamily="34" charset="0"/>
              </a:rPr>
              <a:t>   (HttpWebRequest)WebRequest.Create(url);</a:t>
            </a:r>
          </a:p>
          <a:p>
            <a:pPr lvl="0"/>
            <a:endParaRPr lang="en-GB" sz="2000" b="0">
              <a:solidFill>
                <a:srgbClr val="000000"/>
              </a:solidFill>
              <a:latin typeface="Lucida Sans Unicode" pitchFamily="34" charset="0"/>
              <a:cs typeface="Lucida Sans Unicode" pitchFamily="34" charset="0"/>
            </a:endParaRPr>
          </a:p>
          <a:p>
            <a:pPr lvl="0"/>
            <a:r>
              <a:rPr lang="en-GB" sz="2000" b="0">
                <a:solidFill>
                  <a:srgbClr val="000000"/>
                </a:solidFill>
                <a:latin typeface="Lucida Sans Unicode" pitchFamily="34" charset="0"/>
                <a:cs typeface="Lucida Sans Unicode" pitchFamily="34" charset="0"/>
              </a:rPr>
              <a:t>HttpWebResponse response = </a:t>
            </a:r>
          </a:p>
          <a:p>
            <a:pPr lvl="0"/>
            <a:r>
              <a:rPr lang="en-GB" sz="2000" b="0">
                <a:solidFill>
                  <a:srgbClr val="000000"/>
                </a:solidFill>
                <a:latin typeface="Lucida Sans Unicode" pitchFamily="34" charset="0"/>
                <a:cs typeface="Lucida Sans Unicode" pitchFamily="34" charset="0"/>
              </a:rPr>
              <a:t>   await Task&lt;WebResponse&gt;.Factory.FromAsync(</a:t>
            </a:r>
          </a:p>
          <a:p>
            <a:pPr lvl="0"/>
            <a:r>
              <a:rPr lang="en-GB" sz="2000" b="0">
                <a:solidFill>
                  <a:srgbClr val="000000"/>
                </a:solidFill>
                <a:latin typeface="Lucida Sans Unicode" pitchFamily="34" charset="0"/>
                <a:cs typeface="Lucida Sans Unicode" pitchFamily="34" charset="0"/>
              </a:rPr>
              <a:t>      request.BeginGetResponse, </a:t>
            </a:r>
          </a:p>
          <a:p>
            <a:pPr lvl="0"/>
            <a:r>
              <a:rPr lang="en-GB" sz="2000" b="0">
                <a:solidFill>
                  <a:srgbClr val="000000"/>
                </a:solidFill>
                <a:latin typeface="Lucida Sans Unicode" pitchFamily="34" charset="0"/>
                <a:cs typeface="Lucida Sans Unicode" pitchFamily="34" charset="0"/>
              </a:rPr>
              <a:t>      request.EndGetResponse, </a:t>
            </a:r>
          </a:p>
          <a:p>
            <a:pPr lvl="0"/>
            <a:r>
              <a:rPr lang="en-GB" sz="2000" b="0">
                <a:solidFill>
                  <a:srgbClr val="000000"/>
                </a:solidFill>
                <a:latin typeface="Lucida Sans Unicode" pitchFamily="34" charset="0"/>
                <a:cs typeface="Lucida Sans Unicode" pitchFamily="34" charset="0"/>
              </a:rPr>
              <a:t>      request) as HttpWebResponse;</a:t>
            </a:r>
          </a:p>
          <a:p>
            <a:pPr lvl="0"/>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693174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4990e8f-8fd8-4f28-90b6-d9b45afee36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78FC-5655-4D90-B807-01BE6969A01C}"/>
              </a:ext>
            </a:extLst>
          </p:cNvPr>
          <p:cNvSpPr>
            <a:spLocks noGrp="1"/>
          </p:cNvSpPr>
          <p:nvPr>
            <p:ph type="title"/>
          </p:nvPr>
        </p:nvSpPr>
        <p:spPr/>
        <p:txBody>
          <a:bodyPr/>
          <a:lstStyle/>
          <a:p>
            <a:r>
              <a:rPr lang="en-US"/>
              <a:t>Demonstration: Using the Task Parallel Library to Invoke APM Operations</a:t>
            </a:r>
          </a:p>
        </p:txBody>
      </p:sp>
      <p:sp>
        <p:nvSpPr>
          <p:cNvPr id="4" name="Content Placeholder 2">
            <a:extLst>
              <a:ext uri="{FF2B5EF4-FFF2-40B4-BE49-F238E27FC236}">
                <a16:creationId xmlns:a16="http://schemas.microsoft.com/office/drawing/2014/main" id="{71C9E1E2-84D5-4AAC-B9EF-B8ACDE75A91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In this demonstration, you will learn how to:</a:t>
            </a:r>
          </a:p>
          <a:p>
            <a:pPr lvl="1"/>
            <a:r>
              <a:rPr lang="en-US" b="0" kern="0">
                <a:solidFill>
                  <a:srgbClr val="000000"/>
                </a:solidFill>
              </a:rPr>
              <a:t>Use a conventional approach to invoke APM operations</a:t>
            </a:r>
          </a:p>
          <a:p>
            <a:pPr lvl="1"/>
            <a:r>
              <a:rPr lang="en-US" b="0" kern="0">
                <a:solidFill>
                  <a:srgbClr val="000000"/>
                </a:solidFill>
              </a:rPr>
              <a:t>Use the Task Parallel Library to invoke APM operations</a:t>
            </a:r>
          </a:p>
          <a:p>
            <a:pPr lvl="1"/>
            <a:r>
              <a:rPr lang="en-US" b="0" kern="0">
                <a:solidFill>
                  <a:srgbClr val="000000"/>
                </a:solidFill>
              </a:rPr>
              <a:t>Compare the two approaches</a:t>
            </a:r>
            <a:endParaRPr lang="en-US" b="0" kern="0" dirty="0">
              <a:solidFill>
                <a:srgbClr val="000000"/>
              </a:solidFill>
            </a:endParaRPr>
          </a:p>
        </p:txBody>
      </p:sp>
    </p:spTree>
    <p:extLst>
      <p:ext uri="{BB962C8B-B14F-4D97-AF65-F5344CB8AC3E}">
        <p14:creationId xmlns:p14="http://schemas.microsoft.com/office/powerpoint/2010/main" val="2993492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461872e-002a-45f4-8ea1-8a52eab7ee8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F177-29D0-4B9F-B4A0-BA2373A67B96}"/>
              </a:ext>
            </a:extLst>
          </p:cNvPr>
          <p:cNvSpPr>
            <a:spLocks noGrp="1"/>
          </p:cNvSpPr>
          <p:nvPr>
            <p:ph type="title"/>
          </p:nvPr>
        </p:nvSpPr>
        <p:spPr/>
        <p:txBody>
          <a:bodyPr/>
          <a:lstStyle/>
          <a:p>
            <a:r>
              <a:rPr lang="en-US"/>
              <a:t>Handling Exceptions from Awaitable Methods</a:t>
            </a:r>
          </a:p>
        </p:txBody>
      </p:sp>
      <p:sp>
        <p:nvSpPr>
          <p:cNvPr id="4" name="Content Placeholder 2">
            <a:extLst>
              <a:ext uri="{FF2B5EF4-FFF2-40B4-BE49-F238E27FC236}">
                <a16:creationId xmlns:a16="http://schemas.microsoft.com/office/drawing/2014/main" id="{58884A94-49B2-4C31-B5E3-5DCF0B05887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a conventional </a:t>
            </a:r>
            <a:r>
              <a:rPr lang="en-US" kern="0">
                <a:solidFill>
                  <a:srgbClr val="000000"/>
                </a:solidFill>
              </a:rPr>
              <a:t>try</a:t>
            </a:r>
            <a:r>
              <a:rPr lang="en-US" b="0" kern="0">
                <a:solidFill>
                  <a:srgbClr val="000000"/>
                </a:solidFill>
              </a:rPr>
              <a:t>/</a:t>
            </a:r>
            <a:r>
              <a:rPr lang="en-US" kern="0">
                <a:solidFill>
                  <a:srgbClr val="000000"/>
                </a:solidFill>
              </a:rPr>
              <a:t>catch</a:t>
            </a:r>
            <a:r>
              <a:rPr lang="en-US" b="0" kern="0">
                <a:solidFill>
                  <a:srgbClr val="000000"/>
                </a:solidFill>
              </a:rPr>
              <a:t> block to catch exceptions in asynchronous methods</a:t>
            </a:r>
          </a:p>
          <a:p>
            <a:pPr lvl="0"/>
            <a:r>
              <a:rPr lang="en-US" b="0" kern="0">
                <a:solidFill>
                  <a:srgbClr val="000000"/>
                </a:solidFill>
              </a:rPr>
              <a:t>Subscribe to the </a:t>
            </a:r>
            <a:r>
              <a:rPr lang="en-US" kern="0">
                <a:solidFill>
                  <a:srgbClr val="000000"/>
                </a:solidFill>
              </a:rPr>
              <a:t>TaskScheduler.UnobservedTaskException</a:t>
            </a:r>
            <a:r>
              <a:rPr lang="en-US" b="0" kern="0">
                <a:solidFill>
                  <a:srgbClr val="000000"/>
                </a:solidFill>
              </a:rPr>
              <a:t> event to create an event handler of last resort</a:t>
            </a:r>
            <a:endParaRPr lang="en-US" b="0" kern="0" dirty="0">
              <a:solidFill>
                <a:srgbClr val="000000"/>
              </a:solidFill>
            </a:endParaRPr>
          </a:p>
        </p:txBody>
      </p:sp>
      <p:sp>
        <p:nvSpPr>
          <p:cNvPr id="5" name="TextBox 4">
            <a:extLst>
              <a:ext uri="{FF2B5EF4-FFF2-40B4-BE49-F238E27FC236}">
                <a16:creationId xmlns:a16="http://schemas.microsoft.com/office/drawing/2014/main" id="{74010920-DC26-49C6-8AAD-399023CD6291}"/>
              </a:ext>
            </a:extLst>
          </p:cNvPr>
          <p:cNvSpPr txBox="1"/>
          <p:nvPr/>
        </p:nvSpPr>
        <p:spPr>
          <a:xfrm>
            <a:off x="638909" y="3456817"/>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TaskScheduler.UnobservedTaskException += </a:t>
            </a:r>
          </a:p>
          <a:p>
            <a:pPr lvl="0"/>
            <a:r>
              <a:rPr lang="en-GB" sz="2000" b="0">
                <a:solidFill>
                  <a:srgbClr val="000000"/>
                </a:solidFill>
                <a:latin typeface="Lucida Sans Unicode" pitchFamily="34" charset="0"/>
                <a:cs typeface="Lucida Sans Unicode" pitchFamily="34" charset="0"/>
              </a:rPr>
              <a:t>   (object sender, UnobservedTaskExceptionEventArgs e) =&gt;</a:t>
            </a:r>
          </a:p>
          <a:p>
            <a:pPr lvl="0"/>
            <a:r>
              <a:rPr lang="en-GB" sz="2000" b="0">
                <a:solidFill>
                  <a:srgbClr val="000000"/>
                </a:solidFill>
                <a:latin typeface="Lucida Sans Unicode" pitchFamily="34" charset="0"/>
                <a:cs typeface="Lucida Sans Unicode" pitchFamily="34" charset="0"/>
              </a:rPr>
              <a:t>      {</a:t>
            </a:r>
          </a:p>
          <a:p>
            <a:pPr lvl="0"/>
            <a:r>
              <a:rPr lang="en-GB" sz="2000" b="0">
                <a:solidFill>
                  <a:srgbClr val="000000"/>
                </a:solidFill>
                <a:latin typeface="Lucida Sans Unicode" pitchFamily="34" charset="0"/>
                <a:cs typeface="Lucida Sans Unicode" pitchFamily="34" charset="0"/>
              </a:rPr>
              <a:t>         // Respond to the unobserved task exception.</a:t>
            </a:r>
          </a:p>
          <a:p>
            <a:pPr lvl="0"/>
            <a:r>
              <a:rPr lang="en-GB" sz="2000" b="0">
                <a:solidFill>
                  <a:srgbClr val="000000"/>
                </a:solidFill>
                <a:latin typeface="Lucida Sans Unicode" pitchFamily="34" charset="0"/>
                <a:cs typeface="Lucida Sans Unicode" pitchFamily="34" charset="0"/>
              </a:rPr>
              <a:t>      }</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672019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EECE-3164-4B48-8BE4-6F96A18DB7E5}"/>
              </a:ext>
            </a:extLst>
          </p:cNvPr>
          <p:cNvSpPr>
            <a:spLocks noGrp="1"/>
          </p:cNvSpPr>
          <p:nvPr>
            <p:ph type="title"/>
          </p:nvPr>
        </p:nvSpPr>
        <p:spPr>
          <a:xfrm>
            <a:off x="460375" y="-2"/>
            <a:ext cx="8515674" cy="740664"/>
          </a:xfrm>
        </p:spPr>
        <p:txBody>
          <a:bodyPr/>
          <a:lstStyle/>
          <a:p>
            <a:r>
              <a:rPr lang="en-US" dirty="0"/>
              <a:t>Lesson 3: Synchronizing Concurrent Access to Data</a:t>
            </a:r>
          </a:p>
        </p:txBody>
      </p:sp>
      <p:sp>
        <p:nvSpPr>
          <p:cNvPr id="3" name="Text Placeholder 2">
            <a:extLst>
              <a:ext uri="{FF2B5EF4-FFF2-40B4-BE49-F238E27FC236}">
                <a16:creationId xmlns:a16="http://schemas.microsoft.com/office/drawing/2014/main" id="{AD20F318-924A-4647-91D3-1275678828F0}"/>
              </a:ext>
            </a:extLst>
          </p:cNvPr>
          <p:cNvSpPr>
            <a:spLocks noGrp="1"/>
          </p:cNvSpPr>
          <p:nvPr>
            <p:ph type="body" idx="1"/>
          </p:nvPr>
        </p:nvSpPr>
        <p:spPr/>
        <p:txBody>
          <a:bodyPr/>
          <a:lstStyle/>
          <a:p>
            <a:r>
              <a:rPr lang="en-US"/>
              <a:t>Using Locks
Demonstration: Using Lock Statements
Using Synchronization Primitives with the Task Parallel Library
Using Concurrent Collections
Demonstration: Improving the Responsiveness and Performance of the Application Lab</a:t>
            </a:r>
          </a:p>
        </p:txBody>
      </p:sp>
    </p:spTree>
    <p:extLst>
      <p:ext uri="{BB962C8B-B14F-4D97-AF65-F5344CB8AC3E}">
        <p14:creationId xmlns:p14="http://schemas.microsoft.com/office/powerpoint/2010/main" val="293243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60AEE-ACE8-424A-BE58-485A4C8C7978}"/>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3C332E9F-98D8-43F3-B199-D3BCECE3F8BD}"/>
              </a:ext>
            </a:extLst>
          </p:cNvPr>
          <p:cNvSpPr>
            <a:spLocks noGrp="1"/>
          </p:cNvSpPr>
          <p:nvPr>
            <p:ph type="body" idx="1"/>
          </p:nvPr>
        </p:nvSpPr>
        <p:spPr/>
        <p:txBody>
          <a:bodyPr/>
          <a:lstStyle/>
          <a:p>
            <a:r>
              <a:rPr lang="en-US"/>
              <a:t>Implementing Multitasking
Performing Operations Asynchronously
Synchronizing Concurrent Access to Data</a:t>
            </a:r>
          </a:p>
        </p:txBody>
      </p:sp>
    </p:spTree>
    <p:extLst>
      <p:ext uri="{BB962C8B-B14F-4D97-AF65-F5344CB8AC3E}">
        <p14:creationId xmlns:p14="http://schemas.microsoft.com/office/powerpoint/2010/main" val="1068837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2A17-88B2-40CA-95BC-1B4AFBE0F68F}"/>
              </a:ext>
            </a:extLst>
          </p:cNvPr>
          <p:cNvSpPr>
            <a:spLocks noGrp="1"/>
          </p:cNvSpPr>
          <p:nvPr>
            <p:ph type="title"/>
          </p:nvPr>
        </p:nvSpPr>
        <p:spPr/>
        <p:txBody>
          <a:bodyPr/>
          <a:lstStyle/>
          <a:p>
            <a:r>
              <a:rPr lang="en-US"/>
              <a:t>Using Locks</a:t>
            </a:r>
          </a:p>
        </p:txBody>
      </p:sp>
      <p:sp>
        <p:nvSpPr>
          <p:cNvPr id="4" name="Content Placeholder 2">
            <a:extLst>
              <a:ext uri="{FF2B5EF4-FFF2-40B4-BE49-F238E27FC236}">
                <a16:creationId xmlns:a16="http://schemas.microsoft.com/office/drawing/2014/main" id="{65850557-9012-4AAB-B2EB-924D2B91AB2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Create a private object to apply the lock to</a:t>
            </a:r>
          </a:p>
          <a:p>
            <a:pPr lvl="0"/>
            <a:r>
              <a:rPr lang="en-US" b="0" kern="0">
                <a:solidFill>
                  <a:srgbClr val="000000"/>
                </a:solidFill>
              </a:rPr>
              <a:t>Use the </a:t>
            </a:r>
            <a:r>
              <a:rPr lang="en-US" kern="0">
                <a:solidFill>
                  <a:srgbClr val="000000"/>
                </a:solidFill>
              </a:rPr>
              <a:t>lock</a:t>
            </a:r>
            <a:r>
              <a:rPr lang="en-US" b="0" kern="0">
                <a:solidFill>
                  <a:srgbClr val="000000"/>
                </a:solidFill>
              </a:rPr>
              <a:t> statement and specify the locking object</a:t>
            </a:r>
          </a:p>
          <a:p>
            <a:pPr lvl="0"/>
            <a:r>
              <a:rPr lang="en-US" b="0" kern="0">
                <a:solidFill>
                  <a:srgbClr val="000000"/>
                </a:solidFill>
              </a:rPr>
              <a:t>Enclose your critical section of code in the </a:t>
            </a:r>
            <a:r>
              <a:rPr lang="en-US" kern="0">
                <a:solidFill>
                  <a:srgbClr val="000000"/>
                </a:solidFill>
              </a:rPr>
              <a:t>lock</a:t>
            </a:r>
            <a:r>
              <a:rPr lang="en-US" b="0" kern="0">
                <a:solidFill>
                  <a:srgbClr val="000000"/>
                </a:solidFill>
              </a:rPr>
              <a:t> block</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0D99EF2F-7154-4894-9A63-8789D3BB3496}"/>
              </a:ext>
            </a:extLst>
          </p:cNvPr>
          <p:cNvSpPr txBox="1"/>
          <p:nvPr/>
        </p:nvSpPr>
        <p:spPr>
          <a:xfrm>
            <a:off x="638909" y="3456817"/>
            <a:ext cx="7620000" cy="163121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private object lockingObject = new object();</a:t>
            </a:r>
          </a:p>
          <a:p>
            <a:pPr lvl="0"/>
            <a:r>
              <a:rPr lang="en-GB" sz="2000" b="0">
                <a:solidFill>
                  <a:srgbClr val="000000"/>
                </a:solidFill>
                <a:latin typeface="Lucida Sans Unicode" pitchFamily="34" charset="0"/>
                <a:cs typeface="Lucida Sans Unicode" pitchFamily="34" charset="0"/>
              </a:rPr>
              <a:t>lock (lockingObject)</a:t>
            </a:r>
          </a:p>
          <a:p>
            <a:pPr lvl="0"/>
            <a:r>
              <a:rPr lang="en-GB" sz="2000" b="0">
                <a:solidFill>
                  <a:srgbClr val="000000"/>
                </a:solidFill>
                <a:latin typeface="Lucida Sans Unicode" pitchFamily="34" charset="0"/>
                <a:cs typeface="Lucida Sans Unicode" pitchFamily="34" charset="0"/>
              </a:rPr>
              <a:t>{</a:t>
            </a:r>
          </a:p>
          <a:p>
            <a:pPr lvl="0"/>
            <a:r>
              <a:rPr lang="en-GB" sz="2000" b="0">
                <a:solidFill>
                  <a:srgbClr val="000000"/>
                </a:solidFill>
                <a:latin typeface="Lucida Sans Unicode" pitchFamily="34" charset="0"/>
                <a:cs typeface="Lucida Sans Unicode" pitchFamily="34" charset="0"/>
              </a:rPr>
              <a:t>   // Only one thread can enter this block at any one time.</a:t>
            </a:r>
          </a:p>
          <a:p>
            <a:pPr lvl="0"/>
            <a:r>
              <a:rPr lang="en-GB" sz="2000" b="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3972868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de4bf911-7df1-418c-9dd0-174f783e37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628E-516D-4BC2-9946-EBDD9AE5F59B}"/>
              </a:ext>
            </a:extLst>
          </p:cNvPr>
          <p:cNvSpPr>
            <a:spLocks noGrp="1"/>
          </p:cNvSpPr>
          <p:nvPr>
            <p:ph type="title"/>
          </p:nvPr>
        </p:nvSpPr>
        <p:spPr/>
        <p:txBody>
          <a:bodyPr/>
          <a:lstStyle/>
          <a:p>
            <a:r>
              <a:rPr lang="en-US"/>
              <a:t>Demonstration: Using Lock Statements</a:t>
            </a:r>
          </a:p>
        </p:txBody>
      </p:sp>
      <p:sp>
        <p:nvSpPr>
          <p:cNvPr id="4" name="Content Placeholder 2">
            <a:extLst>
              <a:ext uri="{FF2B5EF4-FFF2-40B4-BE49-F238E27FC236}">
                <a16:creationId xmlns:a16="http://schemas.microsoft.com/office/drawing/2014/main" id="{F9D7A762-8671-419C-A515-5C71D893FA5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see how to:</a:t>
            </a:r>
          </a:p>
          <a:p>
            <a:pPr lvl="0"/>
            <a:r>
              <a:rPr lang="en-US" b="0" kern="0">
                <a:solidFill>
                  <a:srgbClr val="000000"/>
                </a:solidFill>
              </a:rPr>
              <a:t>Use </a:t>
            </a:r>
            <a:r>
              <a:rPr lang="en-US" kern="0">
                <a:solidFill>
                  <a:srgbClr val="000000"/>
                </a:solidFill>
              </a:rPr>
              <a:t>lock</a:t>
            </a:r>
            <a:r>
              <a:rPr lang="en-US" b="0" kern="0">
                <a:solidFill>
                  <a:srgbClr val="000000"/>
                </a:solidFill>
              </a:rPr>
              <a:t> statements to apply mutual-exclusion locks to critical sections of code</a:t>
            </a:r>
          </a:p>
          <a:p>
            <a:pPr lvl="0"/>
            <a:r>
              <a:rPr lang="en-US" b="0" kern="0">
                <a:solidFill>
                  <a:srgbClr val="000000"/>
                </a:solidFill>
              </a:rPr>
              <a:t>Observe the consequences if you omit the </a:t>
            </a:r>
            <a:r>
              <a:rPr lang="en-US" kern="0">
                <a:solidFill>
                  <a:srgbClr val="000000"/>
                </a:solidFill>
              </a:rPr>
              <a:t>lock</a:t>
            </a:r>
            <a:r>
              <a:rPr lang="en-US" b="0" kern="0">
                <a:solidFill>
                  <a:srgbClr val="000000"/>
                </a:solidFill>
              </a:rPr>
              <a:t> statement</a:t>
            </a:r>
            <a:endParaRPr lang="en-US" b="0" kern="0" dirty="0">
              <a:solidFill>
                <a:srgbClr val="000000"/>
              </a:solidFill>
            </a:endParaRPr>
          </a:p>
        </p:txBody>
      </p:sp>
    </p:spTree>
    <p:extLst>
      <p:ext uri="{BB962C8B-B14F-4D97-AF65-F5344CB8AC3E}">
        <p14:creationId xmlns:p14="http://schemas.microsoft.com/office/powerpoint/2010/main" val="3652930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92085-41C1-4C4E-9509-F3508E216601}"/>
              </a:ext>
            </a:extLst>
          </p:cNvPr>
          <p:cNvSpPr>
            <a:spLocks noGrp="1"/>
          </p:cNvSpPr>
          <p:nvPr>
            <p:ph type="title"/>
          </p:nvPr>
        </p:nvSpPr>
        <p:spPr/>
        <p:txBody>
          <a:bodyPr/>
          <a:lstStyle/>
          <a:p>
            <a:r>
              <a:rPr lang="en-US"/>
              <a:t>Using Synchronization Primitives with the Task Parallel Library</a:t>
            </a:r>
          </a:p>
        </p:txBody>
      </p:sp>
      <p:sp>
        <p:nvSpPr>
          <p:cNvPr id="4" name="Content Placeholder 2">
            <a:extLst>
              <a:ext uri="{FF2B5EF4-FFF2-40B4-BE49-F238E27FC236}">
                <a16:creationId xmlns:a16="http://schemas.microsoft.com/office/drawing/2014/main" id="{88D021C9-D76A-4199-9DDE-FAE88AE8D91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the </a:t>
            </a:r>
            <a:r>
              <a:rPr lang="en-US" kern="0">
                <a:solidFill>
                  <a:srgbClr val="000000"/>
                </a:solidFill>
              </a:rPr>
              <a:t>ManualResetEventSlim</a:t>
            </a:r>
            <a:r>
              <a:rPr lang="en-US" b="0" kern="0">
                <a:solidFill>
                  <a:srgbClr val="000000"/>
                </a:solidFill>
              </a:rPr>
              <a:t> class to limit resource access to one thread at a time</a:t>
            </a:r>
          </a:p>
          <a:p>
            <a:pPr lvl="0"/>
            <a:r>
              <a:rPr lang="en-US" b="0" kern="0">
                <a:solidFill>
                  <a:srgbClr val="000000"/>
                </a:solidFill>
              </a:rPr>
              <a:t>Use the </a:t>
            </a:r>
            <a:r>
              <a:rPr lang="en-US" kern="0">
                <a:solidFill>
                  <a:srgbClr val="000000"/>
                </a:solidFill>
              </a:rPr>
              <a:t>SemaphoreSlim</a:t>
            </a:r>
            <a:r>
              <a:rPr lang="en-US" b="0" kern="0">
                <a:solidFill>
                  <a:srgbClr val="000000"/>
                </a:solidFill>
              </a:rPr>
              <a:t> class to limit resource access to a fixed number of threads</a:t>
            </a:r>
          </a:p>
          <a:p>
            <a:pPr lvl="0"/>
            <a:r>
              <a:rPr lang="en-US" b="0" kern="0">
                <a:solidFill>
                  <a:srgbClr val="000000"/>
                </a:solidFill>
              </a:rPr>
              <a:t>Use the </a:t>
            </a:r>
            <a:r>
              <a:rPr lang="en-US" kern="0">
                <a:solidFill>
                  <a:srgbClr val="000000"/>
                </a:solidFill>
              </a:rPr>
              <a:t>CountdownEvent </a:t>
            </a:r>
            <a:r>
              <a:rPr lang="en-US" b="0" kern="0">
                <a:solidFill>
                  <a:srgbClr val="000000"/>
                </a:solidFill>
              </a:rPr>
              <a:t>class to block a thread until a fixed number of tasks signal completion</a:t>
            </a:r>
          </a:p>
          <a:p>
            <a:pPr lvl="0"/>
            <a:r>
              <a:rPr lang="en-US" b="0" kern="0">
                <a:solidFill>
                  <a:srgbClr val="000000"/>
                </a:solidFill>
              </a:rPr>
              <a:t>Use the </a:t>
            </a:r>
            <a:r>
              <a:rPr lang="en-US" kern="0">
                <a:solidFill>
                  <a:srgbClr val="000000"/>
                </a:solidFill>
              </a:rPr>
              <a:t>ReaderWriterLockSlim</a:t>
            </a:r>
            <a:r>
              <a:rPr lang="en-US" b="0" kern="0">
                <a:solidFill>
                  <a:srgbClr val="000000"/>
                </a:solidFill>
              </a:rPr>
              <a:t> class to allow multiple threads to read a resource or a single thread to write to a resource at any one time</a:t>
            </a:r>
          </a:p>
          <a:p>
            <a:pPr lvl="0"/>
            <a:r>
              <a:rPr lang="en-US" b="0" kern="0">
                <a:solidFill>
                  <a:srgbClr val="000000"/>
                </a:solidFill>
              </a:rPr>
              <a:t>Use the </a:t>
            </a:r>
            <a:r>
              <a:rPr lang="en-US" kern="0">
                <a:solidFill>
                  <a:srgbClr val="000000"/>
                </a:solidFill>
              </a:rPr>
              <a:t>Barrier</a:t>
            </a:r>
            <a:r>
              <a:rPr lang="en-US" b="0" kern="0">
                <a:solidFill>
                  <a:srgbClr val="000000"/>
                </a:solidFill>
              </a:rPr>
              <a:t> class to block multiple threads until they all satisfy a condition</a:t>
            </a:r>
            <a:endParaRPr lang="en-US" b="0" kern="0" dirty="0">
              <a:solidFill>
                <a:srgbClr val="000000"/>
              </a:solidFill>
            </a:endParaRPr>
          </a:p>
        </p:txBody>
      </p:sp>
    </p:spTree>
    <p:extLst>
      <p:ext uri="{BB962C8B-B14F-4D97-AF65-F5344CB8AC3E}">
        <p14:creationId xmlns:p14="http://schemas.microsoft.com/office/powerpoint/2010/main" val="3756536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AB91-C6DD-4080-A9E6-519C3D8BF473}"/>
              </a:ext>
            </a:extLst>
          </p:cNvPr>
          <p:cNvSpPr>
            <a:spLocks noGrp="1"/>
          </p:cNvSpPr>
          <p:nvPr>
            <p:ph type="title"/>
          </p:nvPr>
        </p:nvSpPr>
        <p:spPr/>
        <p:txBody>
          <a:bodyPr/>
          <a:lstStyle/>
          <a:p>
            <a:r>
              <a:rPr lang="en-US"/>
              <a:t>Using Concurrent Collections</a:t>
            </a:r>
          </a:p>
        </p:txBody>
      </p:sp>
      <p:sp>
        <p:nvSpPr>
          <p:cNvPr id="4" name="Content Placeholder 2">
            <a:extLst>
              <a:ext uri="{FF2B5EF4-FFF2-40B4-BE49-F238E27FC236}">
                <a16:creationId xmlns:a16="http://schemas.microsoft.com/office/drawing/2014/main" id="{32EF47A8-C044-4C10-8BC0-665FCB5DF44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The </a:t>
            </a:r>
            <a:r>
              <a:rPr lang="en-US" kern="0">
                <a:solidFill>
                  <a:srgbClr val="000000"/>
                </a:solidFill>
              </a:rPr>
              <a:t>System.Collections.Concurrent</a:t>
            </a:r>
            <a:r>
              <a:rPr lang="en-US" b="0" kern="0">
                <a:solidFill>
                  <a:srgbClr val="000000"/>
                </a:solidFill>
              </a:rPr>
              <a:t> namespace includes generic classes and interfaces for thread-safe collections:</a:t>
            </a:r>
          </a:p>
          <a:p>
            <a:pPr lvl="0"/>
            <a:r>
              <a:rPr lang="en-US" kern="0">
                <a:solidFill>
                  <a:srgbClr val="000000"/>
                </a:solidFill>
              </a:rPr>
              <a:t>ConcurrentBag&lt;T&gt;</a:t>
            </a:r>
          </a:p>
          <a:p>
            <a:pPr lvl="0"/>
            <a:r>
              <a:rPr lang="en-US" kern="0">
                <a:solidFill>
                  <a:srgbClr val="000000"/>
                </a:solidFill>
              </a:rPr>
              <a:t>ConcurrentDictionary&lt;TKey, TValue&gt;</a:t>
            </a:r>
          </a:p>
          <a:p>
            <a:pPr lvl="0"/>
            <a:r>
              <a:rPr lang="en-US" kern="0">
                <a:solidFill>
                  <a:srgbClr val="000000"/>
                </a:solidFill>
              </a:rPr>
              <a:t>ConcurrentQueue&lt;T&gt;</a:t>
            </a:r>
          </a:p>
          <a:p>
            <a:pPr lvl="0"/>
            <a:r>
              <a:rPr lang="en-US" kern="0">
                <a:solidFill>
                  <a:srgbClr val="000000"/>
                </a:solidFill>
              </a:rPr>
              <a:t>ConcurrentStack&lt;T&gt;</a:t>
            </a:r>
          </a:p>
          <a:p>
            <a:pPr lvl="0"/>
            <a:r>
              <a:rPr lang="en-US" kern="0">
                <a:solidFill>
                  <a:srgbClr val="000000"/>
                </a:solidFill>
              </a:rPr>
              <a:t>IProducerConsumerCollection&lt;T&gt;</a:t>
            </a:r>
          </a:p>
          <a:p>
            <a:pPr lvl="0"/>
            <a:r>
              <a:rPr lang="en-US" kern="0">
                <a:solidFill>
                  <a:srgbClr val="000000"/>
                </a:solidFill>
              </a:rPr>
              <a:t>BlockingCollection&lt;T&gt;</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118032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fa99e8ed-b5c0-48cd-a77a-a088cca628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9519-F439-41DD-8FE3-D5AE983CECF9}"/>
              </a:ext>
            </a:extLst>
          </p:cNvPr>
          <p:cNvSpPr>
            <a:spLocks noGrp="1"/>
          </p:cNvSpPr>
          <p:nvPr>
            <p:ph type="title"/>
          </p:nvPr>
        </p:nvSpPr>
        <p:spPr/>
        <p:txBody>
          <a:bodyPr/>
          <a:lstStyle/>
          <a:p>
            <a:r>
              <a:rPr lang="en-US"/>
              <a:t>Demonstration: Improving the Responsiveness and Performance of the Application Lab</a:t>
            </a:r>
          </a:p>
        </p:txBody>
      </p:sp>
      <p:sp>
        <p:nvSpPr>
          <p:cNvPr id="4" name="Content Placeholder 2">
            <a:extLst>
              <a:ext uri="{FF2B5EF4-FFF2-40B4-BE49-F238E27FC236}">
                <a16:creationId xmlns:a16="http://schemas.microsoft.com/office/drawing/2014/main" id="{97668794-88AF-4516-A631-3FC8F58630E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In this demonstration, you will learn about the tasks that you will perform in the lab for this module</a:t>
            </a:r>
            <a:endParaRPr lang="en-US" b="0" kern="0" dirty="0">
              <a:solidFill>
                <a:srgbClr val="000000"/>
              </a:solidFill>
            </a:endParaRPr>
          </a:p>
        </p:txBody>
      </p:sp>
    </p:spTree>
    <p:extLst>
      <p:ext uri="{BB962C8B-B14F-4D97-AF65-F5344CB8AC3E}">
        <p14:creationId xmlns:p14="http://schemas.microsoft.com/office/powerpoint/2010/main" val="4229773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ca477fd-4a40-4a6a-9f5f-80339529179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E4A7-27DD-4E2B-B143-7B859F37F139}"/>
              </a:ext>
            </a:extLst>
          </p:cNvPr>
          <p:cNvSpPr>
            <a:spLocks noGrp="1"/>
          </p:cNvSpPr>
          <p:nvPr>
            <p:ph type="title"/>
          </p:nvPr>
        </p:nvSpPr>
        <p:spPr/>
        <p:txBody>
          <a:bodyPr/>
          <a:lstStyle/>
          <a:p>
            <a:r>
              <a:rPr lang="en-US"/>
              <a:t>Lab: Improving the Responsiveness and Performance of the Application</a:t>
            </a:r>
          </a:p>
        </p:txBody>
      </p:sp>
      <p:sp>
        <p:nvSpPr>
          <p:cNvPr id="3" name="Text Placeholder 2">
            <a:extLst>
              <a:ext uri="{FF2B5EF4-FFF2-40B4-BE49-F238E27FC236}">
                <a16:creationId xmlns:a16="http://schemas.microsoft.com/office/drawing/2014/main" id="{CA1117F4-2FCA-40F8-8085-1DF4262762FF}"/>
              </a:ext>
            </a:extLst>
          </p:cNvPr>
          <p:cNvSpPr>
            <a:spLocks noGrp="1"/>
          </p:cNvSpPr>
          <p:nvPr>
            <p:ph type="body" idx="1"/>
          </p:nvPr>
        </p:nvSpPr>
        <p:spPr/>
        <p:txBody>
          <a:bodyPr/>
          <a:lstStyle/>
          <a:p>
            <a:r>
              <a:rPr lang="en-US"/>
              <a:t>Exercise 1: Ensuring That the UI Remains Responsive When Retrieving Teacher Data
Exercise 2: Providing Visual Feedback During Long-Running Operations</a:t>
            </a:r>
          </a:p>
        </p:txBody>
      </p:sp>
      <p:sp>
        <p:nvSpPr>
          <p:cNvPr id="4" name="TextBox 3">
            <a:extLst>
              <a:ext uri="{FF2B5EF4-FFF2-40B4-BE49-F238E27FC236}">
                <a16:creationId xmlns:a16="http://schemas.microsoft.com/office/drawing/2014/main" id="{326E3E04-84D4-42B9-AEB3-B431CB70FCBB}"/>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75 minutes</a:t>
            </a:r>
          </a:p>
        </p:txBody>
      </p:sp>
    </p:spTree>
    <p:extLst>
      <p:ext uri="{BB962C8B-B14F-4D97-AF65-F5344CB8AC3E}">
        <p14:creationId xmlns:p14="http://schemas.microsoft.com/office/powerpoint/2010/main" val="2907778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Lab Scenario41202304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6912-582B-4910-815E-4823D0CCC33E}"/>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89868686-245B-499D-811F-AB48611BE3E4}"/>
              </a:ext>
            </a:extLst>
          </p:cNvPr>
          <p:cNvSpPr txBox="1"/>
          <p:nvPr/>
        </p:nvSpPr>
        <p:spPr>
          <a:xfrm>
            <a:off x="458788" y="1021214"/>
            <a:ext cx="8119156" cy="3970318"/>
          </a:xfrm>
          <a:prstGeom prst="rect">
            <a:avLst/>
          </a:prstGeom>
          <a:noFill/>
        </p:spPr>
        <p:txBody>
          <a:bodyPr vert="horz" wrap="square" rtlCol="0">
            <a:spAutoFit/>
          </a:bodyPr>
          <a:lstStyle/>
          <a:p>
            <a:pPr marL="0" marR="0">
              <a:spcBef>
                <a:spcPts val="600"/>
              </a:spcBef>
              <a:spcAft>
                <a:spcPts val="800"/>
              </a:spcAft>
            </a:pPr>
            <a:r>
              <a:rPr lang="en-US" sz="2800" b="0">
                <a:latin typeface="Segoe UI" panose="020B0502040204020203" pitchFamily="34" charset="0"/>
                <a:ea typeface="Calibri" panose="020F0502020204030204" pitchFamily="34" charset="0"/>
                <a:cs typeface="Segoe UI" panose="020B0502040204020203" pitchFamily="34" charset="0"/>
              </a:rPr>
              <a:t>You have been asked to update the Grades application to ensure that the UI remains responsive while the user is waiting for operations to complete. To achieve this improvement in responsiveness, you decide to convert the logic that retrieves the list of students for a teacher to use asynchronous methods. You also decide to provide visual feedback to the user to indicate when an operation is taking place.</a:t>
            </a:r>
            <a:endParaRPr lang="en-US" sz="2800" b="0">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1969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8541-C049-46E6-9417-FEC20D720CBE}"/>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9C35DEF9-680F-4899-8AB2-0800C94D4E06}"/>
              </a:ext>
            </a:extLst>
          </p:cNvPr>
          <p:cNvSpPr>
            <a:spLocks noGrp="1"/>
          </p:cNvSpPr>
          <p:nvPr>
            <p:ph type="body" idx="1"/>
          </p:nvPr>
        </p:nvSpPr>
        <p:spPr/>
        <p:txBody>
          <a:bodyPr/>
          <a:lstStyle/>
          <a:p>
            <a:r>
              <a:rPr lang="en-US" dirty="0">
                <a:ea typeface="Calibri" panose="020F0502020204030204" pitchFamily="34" charset="0"/>
              </a:rPr>
              <a:t>Review Questions</a:t>
            </a:r>
          </a:p>
          <a:p>
            <a:endParaRPr lang="en-US" dirty="0"/>
          </a:p>
        </p:txBody>
      </p:sp>
    </p:spTree>
    <p:extLst>
      <p:ext uri="{BB962C8B-B14F-4D97-AF65-F5344CB8AC3E}">
        <p14:creationId xmlns:p14="http://schemas.microsoft.com/office/powerpoint/2010/main" val="3518563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3078D-7A61-49FE-85F9-97D8C5C79BF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B6C9034-6578-40E4-AFAD-743ADE7832D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89646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BEF4-659A-4588-B045-A6722DA447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1333FDB-CFE6-44A0-8E25-85F824E4EB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49486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7548-B145-479F-852A-086684D5C1E8}"/>
              </a:ext>
            </a:extLst>
          </p:cNvPr>
          <p:cNvSpPr>
            <a:spLocks noGrp="1"/>
          </p:cNvSpPr>
          <p:nvPr>
            <p:ph type="title"/>
          </p:nvPr>
        </p:nvSpPr>
        <p:spPr/>
        <p:txBody>
          <a:bodyPr/>
          <a:lstStyle/>
          <a:p>
            <a:r>
              <a:rPr lang="en-US"/>
              <a:t>Lesson 1: Implementing Multitasking</a:t>
            </a:r>
          </a:p>
        </p:txBody>
      </p:sp>
      <p:sp>
        <p:nvSpPr>
          <p:cNvPr id="3" name="Text Placeholder 2">
            <a:extLst>
              <a:ext uri="{FF2B5EF4-FFF2-40B4-BE49-F238E27FC236}">
                <a16:creationId xmlns:a16="http://schemas.microsoft.com/office/drawing/2014/main" id="{CD5E9CD6-B1A1-414D-BBAA-32FE4A1BD3EE}"/>
              </a:ext>
            </a:extLst>
          </p:cNvPr>
          <p:cNvSpPr>
            <a:spLocks noGrp="1"/>
          </p:cNvSpPr>
          <p:nvPr>
            <p:ph type="body" idx="1"/>
          </p:nvPr>
        </p:nvSpPr>
        <p:spPr/>
        <p:txBody>
          <a:bodyPr/>
          <a:lstStyle/>
          <a:p>
            <a:r>
              <a:rPr lang="en-US"/>
              <a:t>Creating Tasks
Controlling Task Execution
Returning a Value from a Task
Cancelling Long-Running Tasks
Running Tasks in Parallel
Linking Tasks
Handling Task Exceptions</a:t>
            </a:r>
          </a:p>
        </p:txBody>
      </p:sp>
    </p:spTree>
    <p:extLst>
      <p:ext uri="{BB962C8B-B14F-4D97-AF65-F5344CB8AC3E}">
        <p14:creationId xmlns:p14="http://schemas.microsoft.com/office/powerpoint/2010/main" val="334130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0985-8EB5-48F9-B773-0499F9FE45A1}"/>
              </a:ext>
            </a:extLst>
          </p:cNvPr>
          <p:cNvSpPr>
            <a:spLocks noGrp="1"/>
          </p:cNvSpPr>
          <p:nvPr>
            <p:ph type="title"/>
          </p:nvPr>
        </p:nvSpPr>
        <p:spPr/>
        <p:txBody>
          <a:bodyPr/>
          <a:lstStyle/>
          <a:p>
            <a:r>
              <a:rPr lang="en-US"/>
              <a:t>Creating Tasks</a:t>
            </a:r>
          </a:p>
        </p:txBody>
      </p:sp>
      <p:sp>
        <p:nvSpPr>
          <p:cNvPr id="4" name="Content Placeholder 2">
            <a:extLst>
              <a:ext uri="{FF2B5EF4-FFF2-40B4-BE49-F238E27FC236}">
                <a16:creationId xmlns:a16="http://schemas.microsoft.com/office/drawing/2014/main" id="{02D24885-1AA3-4209-8DF2-F81C2E981F1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an </a:t>
            </a:r>
            <a:r>
              <a:rPr lang="en-US" kern="0">
                <a:solidFill>
                  <a:srgbClr val="000000"/>
                </a:solidFill>
              </a:rPr>
              <a:t>Action</a:t>
            </a:r>
            <a:r>
              <a:rPr lang="en-US" b="0" kern="0">
                <a:solidFill>
                  <a:srgbClr val="000000"/>
                </a:solidFill>
              </a:rPr>
              <a:t> delegate</a:t>
            </a:r>
          </a:p>
          <a:p>
            <a:pPr lvl="0"/>
            <a:endParaRPr lang="en-US" b="0" kern="0">
              <a:solidFill>
                <a:srgbClr val="000000"/>
              </a:solidFill>
            </a:endParaRPr>
          </a:p>
          <a:p>
            <a:pPr lvl="0"/>
            <a:r>
              <a:rPr lang="en-US" b="0" kern="0">
                <a:solidFill>
                  <a:srgbClr val="000000"/>
                </a:solidFill>
              </a:rPr>
              <a:t>Use an anonymous delegate/anonymous method</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Use lambda expressions (recommended)</a:t>
            </a:r>
          </a:p>
          <a:p>
            <a:pPr lvl="0"/>
            <a:endParaRPr lang="en-US" b="0" kern="0" dirty="0">
              <a:solidFill>
                <a:srgbClr val="000000"/>
              </a:solidFill>
            </a:endParaRPr>
          </a:p>
        </p:txBody>
      </p:sp>
      <p:sp>
        <p:nvSpPr>
          <p:cNvPr id="5" name="TextBox 4">
            <a:extLst>
              <a:ext uri="{FF2B5EF4-FFF2-40B4-BE49-F238E27FC236}">
                <a16:creationId xmlns:a16="http://schemas.microsoft.com/office/drawing/2014/main" id="{F6F2D251-83E5-4274-9E38-7FCE0007392D}"/>
              </a:ext>
            </a:extLst>
          </p:cNvPr>
          <p:cNvSpPr txBox="1"/>
          <p:nvPr/>
        </p:nvSpPr>
        <p:spPr>
          <a:xfrm>
            <a:off x="685800" y="1533435"/>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Task task1 = new Task(new Action(MyMethod));</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BD3054BA-73A2-4751-84CB-372A728D9195}"/>
              </a:ext>
            </a:extLst>
          </p:cNvPr>
          <p:cNvSpPr txBox="1"/>
          <p:nvPr/>
        </p:nvSpPr>
        <p:spPr>
          <a:xfrm>
            <a:off x="685800" y="2638961"/>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Task task2 = new Task(delegate </a:t>
            </a:r>
          </a:p>
          <a:p>
            <a:pPr lvl="0"/>
            <a:r>
              <a:rPr lang="en-GB" sz="2000" b="0">
                <a:solidFill>
                  <a:srgbClr val="000000"/>
                </a:solidFill>
                <a:latin typeface="Lucida Sans Unicode" pitchFamily="34" charset="0"/>
                <a:cs typeface="Lucida Sans Unicode" pitchFamily="34" charset="0"/>
              </a:rPr>
              <a:t>{</a:t>
            </a:r>
          </a:p>
          <a:p>
            <a:pPr lvl="0"/>
            <a:r>
              <a:rPr lang="en-GB" sz="2000" b="0">
                <a:solidFill>
                  <a:srgbClr val="000000"/>
                </a:solidFill>
                <a:latin typeface="Lucida Sans Unicode" pitchFamily="34" charset="0"/>
                <a:cs typeface="Lucida Sans Unicode" pitchFamily="34" charset="0"/>
              </a:rPr>
              <a:t>   Console.WriteLine("Task 2 reporting");</a:t>
            </a:r>
          </a:p>
          <a:p>
            <a:pPr lvl="0"/>
            <a:r>
              <a:rPr lang="en-GB" sz="2000" b="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p:txBody>
      </p:sp>
      <p:sp>
        <p:nvSpPr>
          <p:cNvPr id="7" name="TextBox 6">
            <a:extLst>
              <a:ext uri="{FF2B5EF4-FFF2-40B4-BE49-F238E27FC236}">
                <a16:creationId xmlns:a16="http://schemas.microsoft.com/office/drawing/2014/main" id="{B24C1574-C184-4A89-B88B-ECB958AD9252}"/>
              </a:ext>
            </a:extLst>
          </p:cNvPr>
          <p:cNvSpPr txBox="1"/>
          <p:nvPr/>
        </p:nvSpPr>
        <p:spPr>
          <a:xfrm>
            <a:off x="685800" y="4572000"/>
            <a:ext cx="7620000" cy="132343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Task task2 = new Task(() =&gt; </a:t>
            </a:r>
          </a:p>
          <a:p>
            <a:pPr lvl="0"/>
            <a:r>
              <a:rPr lang="en-GB" sz="2000" b="0">
                <a:solidFill>
                  <a:srgbClr val="000000"/>
                </a:solidFill>
                <a:latin typeface="Lucida Sans Unicode" pitchFamily="34" charset="0"/>
                <a:cs typeface="Lucida Sans Unicode" pitchFamily="34" charset="0"/>
              </a:rPr>
              <a:t>{</a:t>
            </a:r>
          </a:p>
          <a:p>
            <a:pPr lvl="0"/>
            <a:r>
              <a:rPr lang="en-GB" sz="2000" b="0">
                <a:solidFill>
                  <a:srgbClr val="000000"/>
                </a:solidFill>
                <a:latin typeface="Lucida Sans Unicode" pitchFamily="34" charset="0"/>
                <a:cs typeface="Lucida Sans Unicode" pitchFamily="34" charset="0"/>
              </a:rPr>
              <a:t>   Console.WriteLine(" Task 2 reporting");</a:t>
            </a:r>
          </a:p>
          <a:p>
            <a:pPr lvl="0"/>
            <a:r>
              <a:rPr lang="en-GB" sz="2000" b="0">
                <a:solidFill>
                  <a:srgbClr val="000000"/>
                </a:solidFill>
                <a:latin typeface="Lucida Sans Unicode" pitchFamily="34" charset="0"/>
                <a:cs typeface="Lucida Sans Unicode" pitchFamily="34" charset="0"/>
              </a:rPr>
              <a: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957615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98D1D-DD9B-4C9D-899A-63B984D219B0}"/>
              </a:ext>
            </a:extLst>
          </p:cNvPr>
          <p:cNvSpPr>
            <a:spLocks noGrp="1"/>
          </p:cNvSpPr>
          <p:nvPr>
            <p:ph type="title"/>
          </p:nvPr>
        </p:nvSpPr>
        <p:spPr/>
        <p:txBody>
          <a:bodyPr/>
          <a:lstStyle/>
          <a:p>
            <a:r>
              <a:rPr lang="en-US"/>
              <a:t>Controlling Task Execution</a:t>
            </a:r>
          </a:p>
        </p:txBody>
      </p:sp>
      <p:sp>
        <p:nvSpPr>
          <p:cNvPr id="4" name="Content Placeholder 2">
            <a:extLst>
              <a:ext uri="{FF2B5EF4-FFF2-40B4-BE49-F238E27FC236}">
                <a16:creationId xmlns:a16="http://schemas.microsoft.com/office/drawing/2014/main" id="{C41EBD81-D0DA-4561-852E-28BD404483B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To start a task:</a:t>
            </a:r>
          </a:p>
          <a:p>
            <a:pPr lvl="1"/>
            <a:r>
              <a:rPr lang="en-US" kern="0">
                <a:solidFill>
                  <a:srgbClr val="000000"/>
                </a:solidFill>
              </a:rPr>
              <a:t>Task.Start </a:t>
            </a:r>
            <a:r>
              <a:rPr lang="en-US" b="0" kern="0">
                <a:solidFill>
                  <a:srgbClr val="000000"/>
                </a:solidFill>
              </a:rPr>
              <a:t>instance method</a:t>
            </a:r>
          </a:p>
          <a:p>
            <a:pPr lvl="1"/>
            <a:r>
              <a:rPr lang="en-US" kern="0">
                <a:solidFill>
                  <a:srgbClr val="000000"/>
                </a:solidFill>
              </a:rPr>
              <a:t>Task.Factory.StartNew </a:t>
            </a:r>
            <a:r>
              <a:rPr lang="en-US" b="0" kern="0">
                <a:solidFill>
                  <a:srgbClr val="000000"/>
                </a:solidFill>
              </a:rPr>
              <a:t>static method</a:t>
            </a:r>
          </a:p>
          <a:p>
            <a:pPr lvl="1"/>
            <a:r>
              <a:rPr lang="en-US" kern="0">
                <a:solidFill>
                  <a:srgbClr val="000000"/>
                </a:solidFill>
              </a:rPr>
              <a:t>Task.Run </a:t>
            </a:r>
            <a:r>
              <a:rPr lang="en-US" b="0" kern="0">
                <a:solidFill>
                  <a:srgbClr val="000000"/>
                </a:solidFill>
              </a:rPr>
              <a:t>static method</a:t>
            </a:r>
          </a:p>
          <a:p>
            <a:pPr lvl="0"/>
            <a:endParaRPr lang="en-US" b="0" kern="0">
              <a:solidFill>
                <a:srgbClr val="000000"/>
              </a:solidFill>
            </a:endParaRPr>
          </a:p>
          <a:p>
            <a:pPr lvl="0"/>
            <a:r>
              <a:rPr lang="en-US" b="0" kern="0">
                <a:solidFill>
                  <a:srgbClr val="000000"/>
                </a:solidFill>
              </a:rPr>
              <a:t>To wait for tasks to complete:</a:t>
            </a:r>
          </a:p>
          <a:p>
            <a:pPr lvl="1"/>
            <a:r>
              <a:rPr lang="en-US" kern="0">
                <a:solidFill>
                  <a:srgbClr val="000000"/>
                </a:solidFill>
              </a:rPr>
              <a:t>Task.Wait</a:t>
            </a:r>
            <a:r>
              <a:rPr lang="en-US" b="0" kern="0">
                <a:solidFill>
                  <a:srgbClr val="000000"/>
                </a:solidFill>
              </a:rPr>
              <a:t> instance method</a:t>
            </a:r>
          </a:p>
          <a:p>
            <a:pPr lvl="1"/>
            <a:r>
              <a:rPr lang="en-US" kern="0">
                <a:solidFill>
                  <a:srgbClr val="000000"/>
                </a:solidFill>
              </a:rPr>
              <a:t>Task.WaitAll </a:t>
            </a:r>
            <a:r>
              <a:rPr lang="en-US" b="0" kern="0">
                <a:solidFill>
                  <a:srgbClr val="000000"/>
                </a:solidFill>
              </a:rPr>
              <a:t>static method</a:t>
            </a:r>
          </a:p>
          <a:p>
            <a:pPr lvl="1"/>
            <a:r>
              <a:rPr lang="en-US" kern="0">
                <a:solidFill>
                  <a:srgbClr val="000000"/>
                </a:solidFill>
              </a:rPr>
              <a:t>Task.WaitAny </a:t>
            </a:r>
            <a:r>
              <a:rPr lang="en-US" b="0" kern="0">
                <a:solidFill>
                  <a:srgbClr val="000000"/>
                </a:solidFill>
              </a:rPr>
              <a:t>static method</a:t>
            </a:r>
          </a:p>
          <a:p>
            <a:pPr lvl="1"/>
            <a:endParaRPr lang="en-US" b="0" kern="0">
              <a:solidFill>
                <a:srgbClr val="000000"/>
              </a:solidFill>
            </a:endParaRPr>
          </a:p>
          <a:p>
            <a:pPr lvl="1"/>
            <a:endParaRPr lang="en-US" b="0" kern="0" dirty="0">
              <a:solidFill>
                <a:srgbClr val="000000"/>
              </a:solidFill>
            </a:endParaRPr>
          </a:p>
        </p:txBody>
      </p:sp>
    </p:spTree>
    <p:extLst>
      <p:ext uri="{BB962C8B-B14F-4D97-AF65-F5344CB8AC3E}">
        <p14:creationId xmlns:p14="http://schemas.microsoft.com/office/powerpoint/2010/main" val="387519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b4101d6-6b9a-4fce-a0a1-c688f63dd28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021B-5CEC-4982-BB8F-3D52EDC27528}"/>
              </a:ext>
            </a:extLst>
          </p:cNvPr>
          <p:cNvSpPr>
            <a:spLocks noGrp="1"/>
          </p:cNvSpPr>
          <p:nvPr>
            <p:ph type="title"/>
          </p:nvPr>
        </p:nvSpPr>
        <p:spPr/>
        <p:txBody>
          <a:bodyPr/>
          <a:lstStyle/>
          <a:p>
            <a:r>
              <a:rPr lang="en-US"/>
              <a:t>Returning a Value from a Task</a:t>
            </a:r>
          </a:p>
        </p:txBody>
      </p:sp>
      <p:sp>
        <p:nvSpPr>
          <p:cNvPr id="4" name="Content Placeholder 2">
            <a:extLst>
              <a:ext uri="{FF2B5EF4-FFF2-40B4-BE49-F238E27FC236}">
                <a16:creationId xmlns:a16="http://schemas.microsoft.com/office/drawing/2014/main" id="{BAF5023C-C86E-4989-9DFE-40BB1AA0D82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the </a:t>
            </a:r>
            <a:r>
              <a:rPr lang="en-US" kern="0">
                <a:solidFill>
                  <a:srgbClr val="000000"/>
                </a:solidFill>
              </a:rPr>
              <a:t>Task&lt;TResult&gt;</a:t>
            </a:r>
            <a:r>
              <a:rPr lang="en-US" b="0" kern="0">
                <a:solidFill>
                  <a:srgbClr val="000000"/>
                </a:solidFill>
              </a:rPr>
              <a:t> class</a:t>
            </a:r>
          </a:p>
          <a:p>
            <a:pPr lvl="0"/>
            <a:r>
              <a:rPr lang="en-US" b="0" kern="0">
                <a:solidFill>
                  <a:srgbClr val="000000"/>
                </a:solidFill>
              </a:rPr>
              <a:t>Specify the return type in the type argument</a:t>
            </a: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Get the result from the </a:t>
            </a:r>
            <a:r>
              <a:rPr lang="en-US" kern="0">
                <a:solidFill>
                  <a:srgbClr val="000000"/>
                </a:solidFill>
              </a:rPr>
              <a:t>Result</a:t>
            </a:r>
            <a:r>
              <a:rPr lang="en-US" b="0" kern="0">
                <a:solidFill>
                  <a:srgbClr val="000000"/>
                </a:solidFill>
              </a:rPr>
              <a:t> property </a:t>
            </a:r>
            <a:endParaRPr lang="en-US" b="0" kern="0" dirty="0">
              <a:solidFill>
                <a:srgbClr val="000000"/>
              </a:solidFill>
            </a:endParaRPr>
          </a:p>
        </p:txBody>
      </p:sp>
      <p:sp>
        <p:nvSpPr>
          <p:cNvPr id="5" name="TextBox 4">
            <a:extLst>
              <a:ext uri="{FF2B5EF4-FFF2-40B4-BE49-F238E27FC236}">
                <a16:creationId xmlns:a16="http://schemas.microsoft.com/office/drawing/2014/main" id="{E6AF8246-B26E-492E-BFF1-3AB9A665E1A9}"/>
              </a:ext>
            </a:extLst>
          </p:cNvPr>
          <p:cNvSpPr txBox="1"/>
          <p:nvPr/>
        </p:nvSpPr>
        <p:spPr>
          <a:xfrm>
            <a:off x="685800" y="2100610"/>
            <a:ext cx="7620000" cy="70788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Task&lt;string&gt; task1 = Task.Run&lt;string&gt;( () =&gt;   </a:t>
            </a:r>
          </a:p>
          <a:p>
            <a:pPr lvl="0"/>
            <a:r>
              <a:rPr lang="en-GB" sz="2000" b="0">
                <a:solidFill>
                  <a:srgbClr val="000000"/>
                </a:solidFill>
                <a:latin typeface="Lucida Sans Unicode" pitchFamily="34" charset="0"/>
                <a:cs typeface="Lucida Sans Unicode" pitchFamily="34" charset="0"/>
              </a:rPr>
              <a:t>   DateTime.Now.DayOfWeek.ToString() );</a:t>
            </a:r>
            <a:endParaRPr lang="en-GB" sz="2000" b="0" dirty="0">
              <a:solidFill>
                <a:srgbClr val="000000"/>
              </a:solidFill>
              <a:latin typeface="Lucida Sans Unicode" pitchFamily="34" charset="0"/>
              <a:cs typeface="Lucida Sans Unicode" pitchFamily="34" charset="0"/>
            </a:endParaRPr>
          </a:p>
        </p:txBody>
      </p:sp>
      <p:sp>
        <p:nvSpPr>
          <p:cNvPr id="6" name="TextBox 5">
            <a:extLst>
              <a:ext uri="{FF2B5EF4-FFF2-40B4-BE49-F238E27FC236}">
                <a16:creationId xmlns:a16="http://schemas.microsoft.com/office/drawing/2014/main" id="{0E2FDF01-E422-4B24-A013-352D661E9F3D}"/>
              </a:ext>
            </a:extLst>
          </p:cNvPr>
          <p:cNvSpPr txBox="1"/>
          <p:nvPr/>
        </p:nvSpPr>
        <p:spPr>
          <a:xfrm>
            <a:off x="685800" y="3636333"/>
            <a:ext cx="7620000" cy="400110"/>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Console.WriteLine("Today is {0}", task1.Result);</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09176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ddf16445-ed4b-46ac-9473-80a02b10ce4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F84D-F4B1-495F-AF31-E65C3269817B}"/>
              </a:ext>
            </a:extLst>
          </p:cNvPr>
          <p:cNvSpPr>
            <a:spLocks noGrp="1"/>
          </p:cNvSpPr>
          <p:nvPr>
            <p:ph type="title"/>
          </p:nvPr>
        </p:nvSpPr>
        <p:spPr/>
        <p:txBody>
          <a:bodyPr/>
          <a:lstStyle/>
          <a:p>
            <a:r>
              <a:rPr lang="en-US"/>
              <a:t>Cancelling Long-Running Tasks</a:t>
            </a:r>
          </a:p>
        </p:txBody>
      </p:sp>
      <p:sp>
        <p:nvSpPr>
          <p:cNvPr id="4" name="Content Placeholder 2">
            <a:extLst>
              <a:ext uri="{FF2B5EF4-FFF2-40B4-BE49-F238E27FC236}">
                <a16:creationId xmlns:a16="http://schemas.microsoft.com/office/drawing/2014/main" id="{0D8CAE5A-F36F-4AC7-B09C-AF555F24939A}"/>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Pass a cancellation token as an argument to the delegate method</a:t>
            </a:r>
          </a:p>
          <a:p>
            <a:pPr lvl="0"/>
            <a:r>
              <a:rPr lang="en-US" b="0" kern="0">
                <a:solidFill>
                  <a:srgbClr val="000000"/>
                </a:solidFill>
              </a:rPr>
              <a:t>Request cancellation from the joining thread</a:t>
            </a:r>
          </a:p>
          <a:p>
            <a:pPr lvl="0"/>
            <a:r>
              <a:rPr lang="en-US" b="0" kern="0">
                <a:solidFill>
                  <a:srgbClr val="000000"/>
                </a:solidFill>
              </a:rPr>
              <a:t>In the delegate method, check whether the cancellation token is cancelled</a:t>
            </a:r>
          </a:p>
          <a:p>
            <a:pPr lvl="0"/>
            <a:r>
              <a:rPr lang="en-US" b="0" kern="0">
                <a:solidFill>
                  <a:srgbClr val="000000"/>
                </a:solidFill>
              </a:rPr>
              <a:t>Return or throw an </a:t>
            </a:r>
            <a:r>
              <a:rPr lang="en-US" kern="0">
                <a:solidFill>
                  <a:srgbClr val="000000"/>
                </a:solidFill>
              </a:rPr>
              <a:t>OperationCanceledException </a:t>
            </a:r>
            <a:r>
              <a:rPr lang="en-US" b="0" kern="0">
                <a:solidFill>
                  <a:srgbClr val="000000"/>
                </a:solidFill>
              </a:rPr>
              <a:t>exception</a:t>
            </a:r>
            <a:endParaRPr lang="en-US" b="0" kern="0" dirty="0">
              <a:solidFill>
                <a:srgbClr val="000000"/>
              </a:solidFill>
            </a:endParaRPr>
          </a:p>
        </p:txBody>
      </p:sp>
    </p:spTree>
    <p:extLst>
      <p:ext uri="{BB962C8B-B14F-4D97-AF65-F5344CB8AC3E}">
        <p14:creationId xmlns:p14="http://schemas.microsoft.com/office/powerpoint/2010/main" val="2766999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860cd0-a281-4c1e-a17d-731a80c2e3a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5D996-2752-4427-B79E-225E0D196F88}"/>
              </a:ext>
            </a:extLst>
          </p:cNvPr>
          <p:cNvSpPr>
            <a:spLocks noGrp="1"/>
          </p:cNvSpPr>
          <p:nvPr>
            <p:ph type="title"/>
          </p:nvPr>
        </p:nvSpPr>
        <p:spPr/>
        <p:txBody>
          <a:bodyPr/>
          <a:lstStyle/>
          <a:p>
            <a:r>
              <a:rPr lang="en-US"/>
              <a:t>Running Tasks in Parallel</a:t>
            </a:r>
          </a:p>
        </p:txBody>
      </p:sp>
      <p:sp>
        <p:nvSpPr>
          <p:cNvPr id="4" name="Content Placeholder 2">
            <a:extLst>
              <a:ext uri="{FF2B5EF4-FFF2-40B4-BE49-F238E27FC236}">
                <a16:creationId xmlns:a16="http://schemas.microsoft.com/office/drawing/2014/main" id="{CDF63204-AD66-459C-A58F-B4D03E9246D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a:t>
            </a:r>
            <a:r>
              <a:rPr lang="en-US" kern="0">
                <a:solidFill>
                  <a:srgbClr val="000000"/>
                </a:solidFill>
              </a:rPr>
              <a:t>Parallel.Invoke</a:t>
            </a:r>
            <a:r>
              <a:rPr lang="en-US" b="0" kern="0">
                <a:solidFill>
                  <a:srgbClr val="000000"/>
                </a:solidFill>
              </a:rPr>
              <a:t> to run multiple tasks simultaneously</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r>
              <a:rPr lang="en-US" b="0" kern="0">
                <a:solidFill>
                  <a:srgbClr val="000000"/>
                </a:solidFill>
              </a:rPr>
              <a:t>Use </a:t>
            </a:r>
            <a:r>
              <a:rPr lang="en-US" kern="0">
                <a:solidFill>
                  <a:srgbClr val="000000"/>
                </a:solidFill>
              </a:rPr>
              <a:t>Parallel.For</a:t>
            </a:r>
            <a:r>
              <a:rPr lang="en-US" b="0" kern="0">
                <a:solidFill>
                  <a:srgbClr val="000000"/>
                </a:solidFill>
              </a:rPr>
              <a:t> to run </a:t>
            </a:r>
            <a:r>
              <a:rPr lang="en-US" kern="0">
                <a:solidFill>
                  <a:srgbClr val="000000"/>
                </a:solidFill>
              </a:rPr>
              <a:t>for</a:t>
            </a:r>
            <a:r>
              <a:rPr lang="en-US" b="0" kern="0">
                <a:solidFill>
                  <a:srgbClr val="000000"/>
                </a:solidFill>
              </a:rPr>
              <a:t> loop iterations in parallel</a:t>
            </a:r>
          </a:p>
          <a:p>
            <a:pPr lvl="0"/>
            <a:r>
              <a:rPr lang="en-US" b="0" kern="0">
                <a:solidFill>
                  <a:srgbClr val="000000"/>
                </a:solidFill>
              </a:rPr>
              <a:t>Use </a:t>
            </a:r>
            <a:r>
              <a:rPr lang="en-US" kern="0">
                <a:solidFill>
                  <a:srgbClr val="000000"/>
                </a:solidFill>
              </a:rPr>
              <a:t>Parallel.ForEach</a:t>
            </a:r>
            <a:r>
              <a:rPr lang="en-US" b="0" kern="0">
                <a:solidFill>
                  <a:srgbClr val="000000"/>
                </a:solidFill>
              </a:rPr>
              <a:t> to run </a:t>
            </a:r>
            <a:r>
              <a:rPr lang="en-US" kern="0">
                <a:solidFill>
                  <a:srgbClr val="000000"/>
                </a:solidFill>
              </a:rPr>
              <a:t>foreach</a:t>
            </a:r>
            <a:r>
              <a:rPr lang="en-US" b="0" kern="0">
                <a:solidFill>
                  <a:srgbClr val="000000"/>
                </a:solidFill>
              </a:rPr>
              <a:t> loop iterations in parallel</a:t>
            </a:r>
          </a:p>
          <a:p>
            <a:pPr lvl="0"/>
            <a:r>
              <a:rPr lang="en-US" b="0" kern="0">
                <a:solidFill>
                  <a:srgbClr val="000000"/>
                </a:solidFill>
              </a:rPr>
              <a:t>Use PLINQ to run LINQ expressions in parallel</a:t>
            </a:r>
            <a:endParaRPr lang="en-US" b="0" kern="0" dirty="0">
              <a:solidFill>
                <a:srgbClr val="000000"/>
              </a:solidFill>
            </a:endParaRPr>
          </a:p>
        </p:txBody>
      </p:sp>
      <p:sp>
        <p:nvSpPr>
          <p:cNvPr id="5" name="TextBox 4">
            <a:extLst>
              <a:ext uri="{FF2B5EF4-FFF2-40B4-BE49-F238E27FC236}">
                <a16:creationId xmlns:a16="http://schemas.microsoft.com/office/drawing/2014/main" id="{A2CEA678-6A0F-41BC-A971-E662D3B1269D}"/>
              </a:ext>
            </a:extLst>
          </p:cNvPr>
          <p:cNvSpPr txBox="1"/>
          <p:nvPr/>
        </p:nvSpPr>
        <p:spPr>
          <a:xfrm>
            <a:off x="685800" y="2085283"/>
            <a:ext cx="7620000" cy="1015663"/>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GB" sz="2000" b="0">
                <a:solidFill>
                  <a:srgbClr val="000000"/>
                </a:solidFill>
                <a:latin typeface="Lucida Sans Unicode" pitchFamily="34" charset="0"/>
                <a:cs typeface="Lucida Sans Unicode" pitchFamily="34" charset="0"/>
              </a:rPr>
              <a:t>Parallel.Invoke( () =&gt; MethodForFirstTask(), </a:t>
            </a:r>
          </a:p>
          <a:p>
            <a:pPr lvl="0"/>
            <a:r>
              <a:rPr lang="en-GB" sz="2000" b="0">
                <a:solidFill>
                  <a:srgbClr val="000000"/>
                </a:solidFill>
                <a:latin typeface="Lucida Sans Unicode" pitchFamily="34" charset="0"/>
                <a:cs typeface="Lucida Sans Unicode" pitchFamily="34" charset="0"/>
              </a:rPr>
              <a:t>                        () =&gt; MethodForSecondTask(),</a:t>
            </a:r>
          </a:p>
          <a:p>
            <a:pPr lvl="0"/>
            <a:r>
              <a:rPr lang="en-GB" sz="2000" b="0">
                <a:solidFill>
                  <a:srgbClr val="000000"/>
                </a:solidFill>
                <a:latin typeface="Lucida Sans Unicode" pitchFamily="34" charset="0"/>
                <a:cs typeface="Lucida Sans Unicode" pitchFamily="34" charset="0"/>
              </a:rPr>
              <a:t>                        () =&gt; MethodForThirdTask() );</a:t>
            </a:r>
            <a:endParaRPr lang="en-GB" sz="2000" b="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2321682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e5c0209d-1c0d-4b36-bfe9-b62587e2fb1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1B35-6913-4AB3-B778-B51FFEDBBA14}"/>
              </a:ext>
            </a:extLst>
          </p:cNvPr>
          <p:cNvSpPr>
            <a:spLocks noGrp="1"/>
          </p:cNvSpPr>
          <p:nvPr>
            <p:ph type="title"/>
          </p:nvPr>
        </p:nvSpPr>
        <p:spPr/>
        <p:txBody>
          <a:bodyPr/>
          <a:lstStyle/>
          <a:p>
            <a:r>
              <a:rPr lang="en-US"/>
              <a:t>Linking Tasks</a:t>
            </a:r>
          </a:p>
        </p:txBody>
      </p:sp>
      <p:sp>
        <p:nvSpPr>
          <p:cNvPr id="4" name="Content Placeholder 2">
            <a:extLst>
              <a:ext uri="{FF2B5EF4-FFF2-40B4-BE49-F238E27FC236}">
                <a16:creationId xmlns:a16="http://schemas.microsoft.com/office/drawing/2014/main" id="{32D2A5BA-E07D-4251-A565-1C95B018CD06}"/>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Use task continuations to chain tasks together:</a:t>
            </a:r>
          </a:p>
          <a:p>
            <a:pPr lvl="1"/>
            <a:r>
              <a:rPr lang="en-US" kern="0">
                <a:solidFill>
                  <a:srgbClr val="000000"/>
                </a:solidFill>
              </a:rPr>
              <a:t>Task.ContinueWith </a:t>
            </a:r>
            <a:r>
              <a:rPr lang="en-US" b="0" kern="0">
                <a:solidFill>
                  <a:srgbClr val="000000"/>
                </a:solidFill>
              </a:rPr>
              <a:t>method links continuation task to antecedent task</a:t>
            </a:r>
          </a:p>
          <a:p>
            <a:pPr lvl="1"/>
            <a:r>
              <a:rPr lang="en-US" b="0" kern="0">
                <a:solidFill>
                  <a:srgbClr val="000000"/>
                </a:solidFill>
              </a:rPr>
              <a:t>Continuation task starts when antecedent task completes</a:t>
            </a:r>
          </a:p>
          <a:p>
            <a:pPr lvl="1"/>
            <a:r>
              <a:rPr lang="en-US" b="0" kern="0">
                <a:solidFill>
                  <a:srgbClr val="000000"/>
                </a:solidFill>
              </a:rPr>
              <a:t>Antecedent task can pass result to continuation task</a:t>
            </a:r>
          </a:p>
          <a:p>
            <a:pPr lvl="0"/>
            <a:r>
              <a:rPr lang="en-US" b="0" kern="0">
                <a:solidFill>
                  <a:srgbClr val="000000"/>
                </a:solidFill>
              </a:rPr>
              <a:t>Use nested tasks if you want to start an </a:t>
            </a:r>
            <a:r>
              <a:rPr lang="en-US" b="0" i="1" kern="0">
                <a:solidFill>
                  <a:srgbClr val="000000"/>
                </a:solidFill>
              </a:rPr>
              <a:t>independent</a:t>
            </a:r>
            <a:r>
              <a:rPr lang="en-US" b="0" kern="0">
                <a:solidFill>
                  <a:srgbClr val="000000"/>
                </a:solidFill>
              </a:rPr>
              <a:t> task from a task delegate</a:t>
            </a:r>
          </a:p>
          <a:p>
            <a:pPr lvl="0"/>
            <a:r>
              <a:rPr lang="en-US" b="0" kern="0">
                <a:solidFill>
                  <a:srgbClr val="000000"/>
                </a:solidFill>
              </a:rPr>
              <a:t>Use child tasks if you want to start a </a:t>
            </a:r>
            <a:r>
              <a:rPr lang="en-US" b="0" i="1" kern="0">
                <a:solidFill>
                  <a:srgbClr val="000000"/>
                </a:solidFill>
              </a:rPr>
              <a:t>dependent </a:t>
            </a:r>
            <a:r>
              <a:rPr lang="en-US" b="0" kern="0">
                <a:solidFill>
                  <a:srgbClr val="000000"/>
                </a:solidFill>
              </a:rPr>
              <a:t>task from a task delegate</a:t>
            </a:r>
            <a:endParaRPr lang="en-US" b="0" kern="0" dirty="0">
              <a:solidFill>
                <a:srgbClr val="000000"/>
              </a:solidFill>
            </a:endParaRPr>
          </a:p>
        </p:txBody>
      </p:sp>
    </p:spTree>
    <p:extLst>
      <p:ext uri="{BB962C8B-B14F-4D97-AF65-F5344CB8AC3E}">
        <p14:creationId xmlns:p14="http://schemas.microsoft.com/office/powerpoint/2010/main" val="84867588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12</TotalTime>
  <Words>2875</Words>
  <Application>Microsoft Office PowerPoint</Application>
  <PresentationFormat>On-screen Show (4:3)</PresentationFormat>
  <Paragraphs>339</Paragraphs>
  <Slides>29</Slides>
  <Notes>29</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Wingdings</vt:lpstr>
      <vt:lpstr>Arial</vt:lpstr>
      <vt:lpstr>Calibri</vt:lpstr>
      <vt:lpstr>Segoe UI</vt:lpstr>
      <vt:lpstr>Verdana</vt:lpstr>
      <vt:lpstr>Lucida Sans Unicode</vt:lpstr>
      <vt:lpstr>Times New Roman</vt:lpstr>
      <vt:lpstr>NG_MOC_Core_ModuleNew2</vt:lpstr>
      <vt:lpstr>Module 10</vt:lpstr>
      <vt:lpstr>Module Overview</vt:lpstr>
      <vt:lpstr>Lesson 1: Implementing Multitasking</vt:lpstr>
      <vt:lpstr>Creating Tasks</vt:lpstr>
      <vt:lpstr>Controlling Task Execution</vt:lpstr>
      <vt:lpstr>Returning a Value from a Task</vt:lpstr>
      <vt:lpstr>Cancelling Long-Running Tasks</vt:lpstr>
      <vt:lpstr>Running Tasks in Parallel</vt:lpstr>
      <vt:lpstr>Linking Tasks</vt:lpstr>
      <vt:lpstr>Handling Task Exceptions</vt:lpstr>
      <vt:lpstr>Lesson 2: Performing Operations Asynchronously</vt:lpstr>
      <vt:lpstr>Using the Dispatcher</vt:lpstr>
      <vt:lpstr>Using async and await</vt:lpstr>
      <vt:lpstr>Creating Awaitable Methods</vt:lpstr>
      <vt:lpstr>Creating and Invoking Callback Methods</vt:lpstr>
      <vt:lpstr>Working with APM Operations</vt:lpstr>
      <vt:lpstr>Demonstration: Using the Task Parallel Library to Invoke APM Operations</vt:lpstr>
      <vt:lpstr>Handling Exceptions from Awaitable Methods</vt:lpstr>
      <vt:lpstr>Lesson 3: Synchronizing Concurrent Access to Data</vt:lpstr>
      <vt:lpstr>Using Locks</vt:lpstr>
      <vt:lpstr>Demonstration: Using Lock Statements</vt:lpstr>
      <vt:lpstr>Using Synchronization Primitives with the Task Parallel Library</vt:lpstr>
      <vt:lpstr>Using Concurrent Collections</vt:lpstr>
      <vt:lpstr>Demonstration: Improving the Responsiveness and Performance of the Application Lab</vt:lpstr>
      <vt:lpstr>Lab: Improving the Responsiveness and Performance of the Application</vt:lpstr>
      <vt:lpstr>Lab Scenario</vt:lpstr>
      <vt:lpstr>Module Review and Takeaways</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dc:title>
  <dc:creator>keerthi madirala</dc:creator>
  <cp:lastModifiedBy>keerthi madirala</cp:lastModifiedBy>
  <cp:revision>5</cp:revision>
  <dcterms:created xsi:type="dcterms:W3CDTF">2018-06-29T09:50:39Z</dcterms:created>
  <dcterms:modified xsi:type="dcterms:W3CDTF">2018-06-29T13:32:52Z</dcterms:modified>
</cp:coreProperties>
</file>