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embeddedFontLst>
    <p:embeddedFont>
      <p:font typeface="Calibri" panose="020F0502020204030204" pitchFamily="34" charset="0"/>
      <p:regular r:id="rId19"/>
      <p:bold r:id="rId20"/>
      <p:italic r:id="rId21"/>
      <p:boldItalic r:id="rId22"/>
    </p:embeddedFont>
    <p:embeddedFont>
      <p:font typeface="Lucida Sans Unicode" panose="020B0602030504020204" pitchFamily="34" charset="0"/>
      <p:regular r:id="rId23"/>
    </p:embeddedFont>
    <p:embeddedFont>
      <p:font typeface="Segoe UI" panose="020B0502040204020203" pitchFamily="34" charset="0"/>
      <p:regular r:id="rId24"/>
      <p:bold r:id="rId25"/>
      <p:italic r:id="rId26"/>
      <p:boldItalic r:id="rId27"/>
    </p:embeddedFont>
    <p:embeddedFont>
      <p:font typeface="Verdana" panose="020B0604030504040204" pitchFamily="34" charset="0"/>
      <p:regular r:id="rId28"/>
      <p:bold r:id="rId29"/>
      <p:italic r:id="rId30"/>
      <p:boldItalic r:id="rId3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93" autoAdjust="0"/>
    <p:restoredTop sz="95274" autoAdjust="0"/>
  </p:normalViewPr>
  <p:slideViewPr>
    <p:cSldViewPr snapToGrid="0">
      <p:cViewPr varScale="1">
        <p:scale>
          <a:sx n="68" d="100"/>
          <a:sy n="68" d="100"/>
        </p:scale>
        <p:origin x="77" y="442"/>
      </p:cViewPr>
      <p:guideLst/>
    </p:cSldViewPr>
  </p:slideViewPr>
  <p:notesTextViewPr>
    <p:cViewPr>
      <p:scale>
        <a:sx n="1" d="1"/>
        <a:sy n="1" d="1"/>
      </p:scale>
      <p:origin x="0" y="0"/>
    </p:cViewPr>
  </p:notesTextViewPr>
  <p:notesViewPr>
    <p:cSldViewPr snapToGrid="0">
      <p:cViewPr varScale="1">
        <p:scale>
          <a:sx n="65" d="100"/>
          <a:sy n="65" d="100"/>
        </p:scale>
        <p:origin x="74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8894A-AF6E-4E38-B3D3-E235613F0503}" type="datetimeFigureOut">
              <a:rPr lang="en-US" smtClean="0"/>
              <a:t>6/29/2018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79B345-9BAA-4BF0-AB0A-2DF6E4394F75}" type="slidenum">
              <a:rPr lang="en-US" smtClean="0"/>
              <a:t>‹#›</a:t>
            </a:fld>
            <a:endParaRPr lang="en-US"/>
          </a:p>
        </p:txBody>
      </p:sp>
    </p:spTree>
    <p:extLst>
      <p:ext uri="{BB962C8B-B14F-4D97-AF65-F5344CB8AC3E}">
        <p14:creationId xmlns:p14="http://schemas.microsoft.com/office/powerpoint/2010/main" val="3438722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MicrosoftLearning/20483-Programming-in-C-Sharp/tree/master/Allfiles"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github.com/MicrosoftLearning/20483-Programming-in-C-Sharp/tree/master/Instruction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11_DEMO.md"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11_LAB_MANUAL.m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github.com/MicrosoftLearning/20483-Programming-in-C-Sharp/blob/master/Instructions/20483C_MOD11_LAK.md"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11_DEMO.m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course requires an internet connection to download components from NuGet within Microsoft Visual Studio and the source files for the labs and demos. If there is no internet connection, modify the course to be delivered from a disconnected student device. </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a:t>
            </a:r>
            <a:r>
              <a:rPr lang="en-US" sz="1000" b="1">
                <a:latin typeface="Arial" panose="020B0604020202020204" pitchFamily="34" charset="0"/>
                <a:ea typeface="Calibri" panose="020F0502020204030204" pitchFamily="34" charset="0"/>
                <a:cs typeface="Times New Roman" panose="02020603050405020304" pitchFamily="18" charset="0"/>
              </a:rPr>
              <a:t>Allfiles</a:t>
            </a:r>
            <a:r>
              <a:rPr lang="en-US" sz="1000">
                <a:latin typeface="Arial" panose="020B0604020202020204" pitchFamily="34" charset="0"/>
                <a:ea typeface="Calibri" panose="020F0502020204030204" pitchFamily="34" charset="0"/>
                <a:cs typeface="Times New Roman" panose="02020603050405020304" pitchFamily="18" charset="0"/>
              </a:rPr>
              <a:t> directory, which includes all the files required to run the labs and demos of this course, can be cloned from GitHub: </a:t>
            </a:r>
            <a:r>
              <a:rPr lang="en-US" sz="1000" u="sng">
                <a:solidFill>
                  <a:srgbClr val="0563C1"/>
                </a:solidFill>
                <a:latin typeface="Arial" panose="020B0604020202020204" pitchFamily="34" charset="0"/>
                <a:ea typeface="Calibri" panose="020F0502020204030204" pitchFamily="34" charset="0"/>
                <a:cs typeface="Segoe UI" panose="020B0502040204020203" pitchFamily="34" charset="0"/>
                <a:hlinkClick r:id="rId3"/>
              </a:rPr>
              <a:t>https://github.com/MicrosoftLearning/20483-Programming-in-C-Sharp/tree/master/Allfiles</a:t>
            </a:r>
            <a:r>
              <a:rPr lang="en-US" sz="1000">
                <a:latin typeface="Arial" panose="020B0604020202020204" pitchFamily="34" charset="0"/>
                <a:ea typeface="Calibri" panose="020F0502020204030204" pitchFamily="34" charset="0"/>
                <a:cs typeface="Times New Roman" panose="02020603050405020304" pitchFamily="18" charset="0"/>
              </a:rPr>
              <a:t>. The </a:t>
            </a:r>
            <a:r>
              <a:rPr lang="en-US" sz="1000" b="1">
                <a:latin typeface="Arial" panose="020B0604020202020204" pitchFamily="34" charset="0"/>
                <a:ea typeface="Calibri" panose="020F0502020204030204" pitchFamily="34" charset="0"/>
                <a:cs typeface="Times New Roman" panose="02020603050405020304" pitchFamily="18" charset="0"/>
              </a:rPr>
              <a:t>Instructions</a:t>
            </a:r>
            <a:r>
              <a:rPr lang="en-US" sz="1000">
                <a:latin typeface="Arial" panose="020B0604020202020204" pitchFamily="34" charset="0"/>
                <a:ea typeface="Calibri" panose="020F0502020204030204" pitchFamily="34" charset="0"/>
                <a:cs typeface="Times New Roman" panose="02020603050405020304" pitchFamily="18" charset="0"/>
              </a:rPr>
              <a:t> directory, which includes the step-by-step instructions for performing the labs and demos, can also be cloned from GitHub: </a:t>
            </a:r>
            <a:r>
              <a:rPr lang="en-US" sz="1000" u="sng">
                <a:solidFill>
                  <a:srgbClr val="0563C1"/>
                </a:solidFill>
                <a:latin typeface="Arial" panose="020B0604020202020204" pitchFamily="34" charset="0"/>
                <a:ea typeface="Calibri" panose="020F0502020204030204" pitchFamily="34" charset="0"/>
                <a:cs typeface="Segoe UI" panose="020B0502040204020203" pitchFamily="34" charset="0"/>
                <a:hlinkClick r:id="rId4"/>
              </a:rPr>
              <a:t>https://github.com/MicrosoftLearning/20483-Programming-in-C-Sharp/tree/master/Instructions</a:t>
            </a:r>
            <a:r>
              <a:rPr lang="en-US" sz="1000">
                <a:latin typeface="Arial" panose="020B0604020202020204" pitchFamily="34" charset="0"/>
                <a:ea typeface="Calibri" panose="020F0502020204030204" pitchFamily="34" charset="0"/>
                <a:cs typeface="Times New Roman" panose="02020603050405020304" pitchFamily="18" charset="0"/>
              </a:rPr>
              <a:t>. The students should clone the repository to their computers before the first hands-on experience.</a:t>
            </a:r>
          </a:p>
        </p:txBody>
      </p:sp>
      <p:sp>
        <p:nvSpPr>
          <p:cNvPr id="4" name="Slide Number Placeholder 3"/>
          <p:cNvSpPr>
            <a:spLocks noGrp="1"/>
          </p:cNvSpPr>
          <p:nvPr>
            <p:ph type="sldNum" sz="quarter" idx="10"/>
          </p:nvPr>
        </p:nvSpPr>
        <p:spPr/>
        <p:txBody>
          <a:bodyPr/>
          <a:lstStyle/>
          <a:p>
            <a:fld id="{B779B345-9BAA-4BF0-AB0A-2DF6E4394F75}" type="slidenum">
              <a:rPr lang="en-US" smtClean="0"/>
              <a:t>1</a:t>
            </a:fld>
            <a:endParaRPr lang="en-US"/>
          </a:p>
        </p:txBody>
      </p:sp>
      <p:sp>
        <p:nvSpPr>
          <p:cNvPr id="5" name="Rectangle 4">
            <a:extLst>
              <a:ext uri="{FF2B5EF4-FFF2-40B4-BE49-F238E27FC236}">
                <a16:creationId xmlns:a16="http://schemas.microsoft.com/office/drawing/2014/main" id="{84EBDCF3-B41E-4B57-84ED-435DD3115B8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559EF5E3-7388-4442-AD72-4EA2833A2EE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Integrating with Unmanaged Code</a:t>
            </a:r>
          </a:p>
        </p:txBody>
      </p:sp>
    </p:spTree>
    <p:extLst>
      <p:ext uri="{BB962C8B-B14F-4D97-AF65-F5344CB8AC3E}">
        <p14:creationId xmlns:p14="http://schemas.microsoft.com/office/powerpoint/2010/main" val="362677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you can control the initialization of an object by implementing a constructor.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779B345-9BAA-4BF0-AB0A-2DF6E4394F75}" type="slidenum">
              <a:rPr lang="en-US" smtClean="0"/>
              <a:t>10</a:t>
            </a:fld>
            <a:endParaRPr lang="en-US"/>
          </a:p>
        </p:txBody>
      </p:sp>
      <p:sp>
        <p:nvSpPr>
          <p:cNvPr id="5" name="Rectangle 4">
            <a:extLst>
              <a:ext uri="{FF2B5EF4-FFF2-40B4-BE49-F238E27FC236}">
                <a16:creationId xmlns:a16="http://schemas.microsoft.com/office/drawing/2014/main" id="{77B76312-FE44-4F68-B15F-855BCDB7D67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ED162A96-EED4-4E0B-AB66-A1D3C7E5C8E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Integrating with Unmanaged Code</a:t>
            </a:r>
          </a:p>
        </p:txBody>
      </p:sp>
    </p:spTree>
    <p:extLst>
      <p:ext uri="{BB962C8B-B14F-4D97-AF65-F5344CB8AC3E}">
        <p14:creationId xmlns:p14="http://schemas.microsoft.com/office/powerpoint/2010/main" val="4188789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you can implement the dispose pattern to ensure that resources are released in your application. Explain the code example on the slide.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the purpose of destructors and how you can call the </a:t>
            </a:r>
            <a:r>
              <a:rPr lang="en-US" sz="1000" b="1">
                <a:latin typeface="Arial" panose="020B0604020202020204" pitchFamily="34" charset="0"/>
                <a:ea typeface="Calibri" panose="020F0502020204030204" pitchFamily="34" charset="0"/>
                <a:cs typeface="Times New Roman" panose="02020603050405020304" pitchFamily="18" charset="0"/>
              </a:rPr>
              <a:t>Dispose</a:t>
            </a:r>
            <a:r>
              <a:rPr lang="en-US" sz="1000">
                <a:latin typeface="Arial" panose="020B0604020202020204" pitchFamily="34" charset="0"/>
                <a:ea typeface="Calibri" panose="020F0502020204030204" pitchFamily="34" charset="0"/>
                <a:cs typeface="Segoe UI" panose="020B0502040204020203" pitchFamily="34" charset="0"/>
              </a:rPr>
              <a:t> method from a destructor.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779B345-9BAA-4BF0-AB0A-2DF6E4394F75}" type="slidenum">
              <a:rPr lang="en-US" smtClean="0"/>
              <a:t>11</a:t>
            </a:fld>
            <a:endParaRPr lang="en-US"/>
          </a:p>
        </p:txBody>
      </p:sp>
      <p:sp>
        <p:nvSpPr>
          <p:cNvPr id="5" name="Rectangle 4">
            <a:extLst>
              <a:ext uri="{FF2B5EF4-FFF2-40B4-BE49-F238E27FC236}">
                <a16:creationId xmlns:a16="http://schemas.microsoft.com/office/drawing/2014/main" id="{DC40D3C5-B3A9-4B57-8669-F7B634F76F6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E10C7567-4AE1-4F0C-8805-653D5FE65E9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Integrating with Unmanaged Code</a:t>
            </a:r>
          </a:p>
        </p:txBody>
      </p:sp>
    </p:spTree>
    <p:extLst>
      <p:ext uri="{BB962C8B-B14F-4D97-AF65-F5344CB8AC3E}">
        <p14:creationId xmlns:p14="http://schemas.microsoft.com/office/powerpoint/2010/main" val="2688758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Briefly explain the following three ways to invoke the </a:t>
            </a:r>
            <a:r>
              <a:rPr lang="en-US" sz="1000" b="1">
                <a:latin typeface="Arial" panose="020B0604020202020204" pitchFamily="34" charset="0"/>
                <a:ea typeface="Calibri" panose="020F0502020204030204" pitchFamily="34" charset="0"/>
                <a:cs typeface="Times New Roman" panose="02020603050405020304" pitchFamily="18" charset="0"/>
              </a:rPr>
              <a:t>Dispose</a:t>
            </a:r>
            <a:r>
              <a:rPr lang="en-US" sz="1000">
                <a:latin typeface="Arial" panose="020B0604020202020204" pitchFamily="34" charset="0"/>
                <a:ea typeface="Calibri" panose="020F0502020204030204" pitchFamily="34" charset="0"/>
                <a:cs typeface="Segoe UI" panose="020B0502040204020203" pitchFamily="34" charset="0"/>
              </a:rPr>
              <a:t> method:</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Explicitly invoking the </a:t>
            </a:r>
            <a:r>
              <a:rPr lang="en-US" sz="1000" b="1">
                <a:latin typeface="Arial" panose="020B0604020202020204" pitchFamily="34" charset="0"/>
                <a:ea typeface="Times New Roman" panose="02020603050405020304" pitchFamily="18" charset="0"/>
                <a:cs typeface="Times New Roman" panose="02020603050405020304" pitchFamily="18" charset="0"/>
              </a:rPr>
              <a:t>Dispose </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method after code that uses the object.</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Explicitly invoking the </a:t>
            </a:r>
            <a:r>
              <a:rPr lang="en-US" sz="1000" b="1">
                <a:latin typeface="Arial" panose="020B0604020202020204" pitchFamily="34" charset="0"/>
                <a:ea typeface="Times New Roman" panose="02020603050405020304" pitchFamily="18" charset="0"/>
                <a:cs typeface="Times New Roman" panose="02020603050405020304" pitchFamily="18" charset="0"/>
              </a:rPr>
              <a:t>Dispose </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method in a </a:t>
            </a:r>
            <a:r>
              <a:rPr lang="en-US" sz="1000" b="1">
                <a:latin typeface="Arial" panose="020B0604020202020204" pitchFamily="34" charset="0"/>
                <a:ea typeface="Times New Roman" panose="02020603050405020304" pitchFamily="18" charset="0"/>
                <a:cs typeface="Times New Roman" panose="02020603050405020304" pitchFamily="18" charset="0"/>
              </a:rPr>
              <a:t>try</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r>
              <a:rPr lang="en-US" sz="1000" b="1">
                <a:latin typeface="Arial" panose="020B0604020202020204" pitchFamily="34" charset="0"/>
                <a:ea typeface="Times New Roman" panose="02020603050405020304" pitchFamily="18" charset="0"/>
                <a:cs typeface="Times New Roman" panose="02020603050405020304" pitchFamily="18" charset="0"/>
              </a:rPr>
              <a:t>catch</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r>
              <a:rPr lang="en-US" sz="1000" b="1">
                <a:latin typeface="Arial" panose="020B0604020202020204" pitchFamily="34" charset="0"/>
                <a:ea typeface="Times New Roman" panose="02020603050405020304" pitchFamily="18" charset="0"/>
                <a:cs typeface="Times New Roman" panose="02020603050405020304" pitchFamily="18" charset="0"/>
              </a:rPr>
              <a:t>finally</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or </a:t>
            </a:r>
            <a:r>
              <a:rPr lang="en-US" sz="1000" b="1">
                <a:latin typeface="Arial" panose="020B0604020202020204" pitchFamily="34" charset="0"/>
                <a:ea typeface="Times New Roman" panose="02020603050405020304" pitchFamily="18" charset="0"/>
                <a:cs typeface="Times New Roman" panose="02020603050405020304" pitchFamily="18" charset="0"/>
              </a:rPr>
              <a:t>try</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r>
              <a:rPr lang="en-US" sz="1000" b="1">
                <a:latin typeface="Arial" panose="020B0604020202020204" pitchFamily="34" charset="0"/>
                <a:ea typeface="Times New Roman" panose="02020603050405020304" pitchFamily="18" charset="0"/>
                <a:cs typeface="Times New Roman" panose="02020603050405020304" pitchFamily="18" charset="0"/>
              </a:rPr>
              <a:t>finally</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block.</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Implicitly by using a </a:t>
            </a:r>
            <a:r>
              <a:rPr lang="en-US" sz="1000" b="1">
                <a:latin typeface="Arial" panose="020B0604020202020204" pitchFamily="34" charset="0"/>
                <a:ea typeface="Times New Roman" panose="02020603050405020304" pitchFamily="18" charset="0"/>
                <a:cs typeface="Times New Roman" panose="02020603050405020304" pitchFamily="18" charset="0"/>
              </a:rPr>
              <a:t>using</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statement.</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779B345-9BAA-4BF0-AB0A-2DF6E4394F75}" type="slidenum">
              <a:rPr lang="en-US" smtClean="0"/>
              <a:t>12</a:t>
            </a:fld>
            <a:endParaRPr lang="en-US"/>
          </a:p>
        </p:txBody>
      </p:sp>
      <p:sp>
        <p:nvSpPr>
          <p:cNvPr id="5" name="Rectangle 4">
            <a:extLst>
              <a:ext uri="{FF2B5EF4-FFF2-40B4-BE49-F238E27FC236}">
                <a16:creationId xmlns:a16="http://schemas.microsoft.com/office/drawing/2014/main" id="{E4E23596-149A-42F8-BB00-E38AE148338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556999F9-8896-402B-BE46-CEAA6142424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Integrating with Unmanaged Code</a:t>
            </a:r>
          </a:p>
        </p:txBody>
      </p:sp>
    </p:spTree>
    <p:extLst>
      <p:ext uri="{BB962C8B-B14F-4D97-AF65-F5344CB8AC3E}">
        <p14:creationId xmlns:p14="http://schemas.microsoft.com/office/powerpoint/2010/main" val="2743499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a:t>
            </a:r>
            <a:r>
              <a:rPr lang="en-US" sz="1000" b="1" dirty="0">
                <a:latin typeface="Arial" panose="020B0604020202020204" pitchFamily="34" charset="0"/>
                <a:ea typeface="Calibri" panose="020F0502020204030204" pitchFamily="34" charset="0"/>
                <a:cs typeface="Times New Roman" panose="02020603050405020304" pitchFamily="18" charset="0"/>
              </a:rPr>
              <a:t>Demonstration: Upgrading the Grades Report Lab</a:t>
            </a:r>
            <a:r>
              <a:rPr lang="en-US" sz="1000" dirty="0">
                <a:latin typeface="Arial" panose="020B0604020202020204" pitchFamily="34" charset="0"/>
                <a:ea typeface="Calibri" panose="020F0502020204030204" pitchFamily="34" charset="0"/>
                <a:cs typeface="Segoe UI" panose="020B0502040204020203" pitchFamily="34" charset="0"/>
              </a:rPr>
              <a:t> section on the following page: </a:t>
            </a:r>
            <a:r>
              <a:rPr lang="en-US" sz="1000" dirty="0">
                <a:latin typeface="Arial" panose="020B0604020202020204" pitchFamily="34" charset="0"/>
                <a:ea typeface="Calibri" panose="020F0502020204030204" pitchFamily="34" charset="0"/>
                <a:cs typeface="Segoe UI" panose="020B0502040204020203" pitchFamily="34" charset="0"/>
                <a:hlinkClick r:id="rId3"/>
              </a:rPr>
              <a:t>https://github.com/MicrosoftLearning/20483-Programming-in-C-Sharp/blob/master/Instructions/20483C_MOD11_DEMO.md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779B345-9BAA-4BF0-AB0A-2DF6E4394F75}" type="slidenum">
              <a:rPr lang="en-US" smtClean="0"/>
              <a:t>13</a:t>
            </a:fld>
            <a:endParaRPr lang="en-US"/>
          </a:p>
        </p:txBody>
      </p:sp>
      <p:sp>
        <p:nvSpPr>
          <p:cNvPr id="5" name="Rectangle 4">
            <a:extLst>
              <a:ext uri="{FF2B5EF4-FFF2-40B4-BE49-F238E27FC236}">
                <a16:creationId xmlns:a16="http://schemas.microsoft.com/office/drawing/2014/main" id="{122B6B32-26BA-4B21-B7E4-80030A7EB12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4393AF95-324A-4D4E-95D1-7EC0CCCF0FA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Integrating with Unmanaged Code</a:t>
            </a:r>
          </a:p>
        </p:txBody>
      </p:sp>
    </p:spTree>
    <p:extLst>
      <p:ext uri="{BB962C8B-B14F-4D97-AF65-F5344CB8AC3E}">
        <p14:creationId xmlns:p14="http://schemas.microsoft.com/office/powerpoint/2010/main" val="1699947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Point out to students that they must complete the steps to set up the </a:t>
            </a:r>
            <a:r>
              <a:rPr lang="en-US" sz="1000" dirty="0" err="1">
                <a:latin typeface="Arial" panose="020B0604020202020204" pitchFamily="34" charset="0"/>
                <a:ea typeface="Calibri" panose="020F0502020204030204" pitchFamily="34" charset="0"/>
                <a:cs typeface="Times New Roman" panose="02020603050405020304" pitchFamily="18" charset="0"/>
              </a:rPr>
              <a:t>SchoolGradesDB</a:t>
            </a:r>
            <a:r>
              <a:rPr lang="en-US" sz="1000" dirty="0">
                <a:latin typeface="Arial" panose="020B0604020202020204" pitchFamily="34" charset="0"/>
                <a:ea typeface="Calibri" panose="020F0502020204030204" pitchFamily="34" charset="0"/>
                <a:cs typeface="Times New Roman" panose="02020603050405020304" pitchFamily="18" charset="0"/>
              </a:rPr>
              <a:t> database even if they still have the database running from an earlier lab. This is to ensure that the data is reset and in a known state.</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Point out to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3"/>
              </a:rPr>
              <a:t>https://github.com/MicrosoftLearning/20483-Programming-in-C-Sharp/blob/master/Instructions/20483C_MOD11_LAB_MANUAL.md</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rPr>
              <a:t>https://github.com/MicrosoftLearning/20483-Programming-in-C-Sharp/blob/master/Instructions/20483C_MOD11_LAK.md</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1: Generating the Grades Report by Using Word</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update the reporting functionality to generate reports in Word format.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First you will review the existing code in the </a:t>
            </a:r>
            <a:r>
              <a:rPr lang="en-US" sz="1000" b="1" dirty="0" err="1">
                <a:latin typeface="Arial" panose="020B0604020202020204" pitchFamily="34" charset="0"/>
                <a:ea typeface="Calibri" panose="020F0502020204030204" pitchFamily="34" charset="0"/>
                <a:cs typeface="Times New Roman" panose="02020603050405020304" pitchFamily="18" charset="0"/>
              </a:rPr>
              <a:t>WordWrapper</a:t>
            </a:r>
            <a:r>
              <a:rPr lang="en-US" sz="1000" dirty="0">
                <a:latin typeface="Arial" panose="020B0604020202020204" pitchFamily="34" charset="0"/>
                <a:ea typeface="Calibri" panose="020F0502020204030204" pitchFamily="34" charset="0"/>
                <a:cs typeface="Segoe UI" panose="020B0502040204020203" pitchFamily="34" charset="0"/>
              </a:rPr>
              <a:t> class that appends headings, text, breaks, and carriage returns to a document. You will write code to create an instance of Word, create a blank Word document, and save a Word document. You will then review the code in the </a:t>
            </a:r>
            <a:r>
              <a:rPr lang="en-US" sz="1000" b="1" dirty="0" err="1">
                <a:latin typeface="Arial" panose="020B0604020202020204" pitchFamily="34" charset="0"/>
                <a:ea typeface="Calibri" panose="020F0502020204030204" pitchFamily="34" charset="0"/>
                <a:cs typeface="Times New Roman" panose="02020603050405020304" pitchFamily="18" charset="0"/>
              </a:rPr>
              <a:t>GenerateStudentReport</a:t>
            </a:r>
            <a:r>
              <a:rPr lang="en-US" sz="1000" dirty="0">
                <a:latin typeface="Arial" panose="020B0604020202020204" pitchFamily="34" charset="0"/>
                <a:ea typeface="Calibri" panose="020F0502020204030204" pitchFamily="34" charset="0"/>
                <a:cs typeface="Segoe UI" panose="020B0502040204020203" pitchFamily="34" charset="0"/>
              </a:rPr>
              <a:t> method to create a blank document, add a heading and grade data to the document, and save the document using the methods that you reviewed and wrote in the </a:t>
            </a:r>
            <a:r>
              <a:rPr lang="en-US" sz="1000" b="1" dirty="0" err="1">
                <a:latin typeface="Arial" panose="020B0604020202020204" pitchFamily="34" charset="0"/>
                <a:ea typeface="Calibri" panose="020F0502020204030204" pitchFamily="34" charset="0"/>
                <a:cs typeface="Times New Roman" panose="02020603050405020304" pitchFamily="18" charset="0"/>
              </a:rPr>
              <a:t>WordWrapper</a:t>
            </a:r>
            <a:r>
              <a:rPr lang="en-US" sz="1000" dirty="0">
                <a:latin typeface="Arial" panose="020B0604020202020204" pitchFamily="34" charset="0"/>
                <a:ea typeface="Calibri" panose="020F0502020204030204" pitchFamily="34" charset="0"/>
                <a:cs typeface="Segoe UI" panose="020B0502040204020203" pitchFamily="34" charset="0"/>
              </a:rPr>
              <a:t> class. You will run this method as a separate task. Finally, you will build and test the application and verify that the reports are now generated in Word format.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Controlling the Lifetime of Word Objects by Implementing the Dispose Pattern</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write code to ensure that Word is correctly terminated after generating a grades report.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begin by observing that currently the Word object remains in memory after the application has generated a report. You will verify this by observing the running tasks in Task Manager. </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You will update the code in the </a:t>
            </a:r>
            <a:r>
              <a:rPr lang="en-US" sz="1000" b="1" dirty="0" err="1">
                <a:latin typeface="Arial" panose="020B0604020202020204" pitchFamily="34" charset="0"/>
                <a:ea typeface="Calibri" panose="020F0502020204030204" pitchFamily="34" charset="0"/>
                <a:cs typeface="Times New Roman" panose="02020603050405020304" pitchFamily="18" charset="0"/>
              </a:rPr>
              <a:t>WordWrapper</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class to implement the dispose pattern to ensure correct termination of the Word instance. You will then update the code in the </a:t>
            </a:r>
            <a:r>
              <a:rPr lang="en-US" sz="1000" b="1" dirty="0" err="1">
                <a:latin typeface="Arial" panose="020B0604020202020204" pitchFamily="34" charset="0"/>
                <a:ea typeface="Calibri" panose="020F0502020204030204" pitchFamily="34" charset="0"/>
                <a:cs typeface="Times New Roman" panose="02020603050405020304" pitchFamily="18" charset="0"/>
              </a:rPr>
              <a:t>GenerateStudentReport</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method to ensure that the </a:t>
            </a:r>
            <a:r>
              <a:rPr lang="en-US" sz="1000" b="1" dirty="0" err="1">
                <a:latin typeface="Arial" panose="020B0604020202020204" pitchFamily="34" charset="0"/>
                <a:ea typeface="Calibri" panose="020F0502020204030204" pitchFamily="34" charset="0"/>
                <a:cs typeface="Times New Roman" panose="02020603050405020304" pitchFamily="18" charset="0"/>
              </a:rPr>
              <a:t>WordWrapper</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object is disposed of when the method finishes. Finally, you will build and test the application and verify that Word now closes after the report is generated.</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779B345-9BAA-4BF0-AB0A-2DF6E4394F75}" type="slidenum">
              <a:rPr lang="en-US" smtClean="0"/>
              <a:t>14</a:t>
            </a:fld>
            <a:endParaRPr lang="en-US"/>
          </a:p>
        </p:txBody>
      </p:sp>
      <p:sp>
        <p:nvSpPr>
          <p:cNvPr id="5" name="Rectangle 4">
            <a:extLst>
              <a:ext uri="{FF2B5EF4-FFF2-40B4-BE49-F238E27FC236}">
                <a16:creationId xmlns:a16="http://schemas.microsoft.com/office/drawing/2014/main" id="{6B3B0AEE-D198-4913-9E43-D7D7A1634D7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65F4F6B9-5FD9-41EF-A27C-6544733DE26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Integrating with Unmanaged Code</a:t>
            </a:r>
          </a:p>
        </p:txBody>
      </p:sp>
    </p:spTree>
    <p:extLst>
      <p:ext uri="{BB962C8B-B14F-4D97-AF65-F5344CB8AC3E}">
        <p14:creationId xmlns:p14="http://schemas.microsoft.com/office/powerpoint/2010/main" val="24543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B779B345-9BAA-4BF0-AB0A-2DF6E4394F75}" type="slidenum">
              <a:rPr lang="en-US" smtClean="0"/>
              <a:t>15</a:t>
            </a:fld>
            <a:endParaRPr lang="en-US"/>
          </a:p>
        </p:txBody>
      </p:sp>
      <p:sp>
        <p:nvSpPr>
          <p:cNvPr id="5" name="Rectangle 4">
            <a:extLst>
              <a:ext uri="{FF2B5EF4-FFF2-40B4-BE49-F238E27FC236}">
                <a16:creationId xmlns:a16="http://schemas.microsoft.com/office/drawing/2014/main" id="{7589306F-0231-441B-85B9-891519137A8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E37DC302-367A-4C36-89B8-ACBD0DE724A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Integrating with Unmanaged Code</a:t>
            </a:r>
          </a:p>
        </p:txBody>
      </p:sp>
    </p:spTree>
    <p:extLst>
      <p:ext uri="{BB962C8B-B14F-4D97-AF65-F5344CB8AC3E}">
        <p14:creationId xmlns:p14="http://schemas.microsoft.com/office/powerpoint/2010/main" val="3348655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of the following statements best describes the </a:t>
            </a:r>
            <a:r>
              <a:rPr lang="en-US" sz="1000" b="1" dirty="0">
                <a:latin typeface="Arial" panose="020B0604020202020204" pitchFamily="34" charset="0"/>
                <a:ea typeface="Calibri" panose="020F0502020204030204" pitchFamily="34" charset="0"/>
                <a:cs typeface="Times New Roman" panose="02020603050405020304" pitchFamily="18" charset="0"/>
              </a:rPr>
              <a:t>dynamic</a:t>
            </a:r>
            <a:r>
              <a:rPr lang="en-US" sz="1000" dirty="0">
                <a:latin typeface="Arial" panose="020B0604020202020204" pitchFamily="34" charset="0"/>
                <a:ea typeface="Calibri" panose="020F0502020204030204" pitchFamily="34" charset="0"/>
                <a:cs typeface="Times New Roman" panose="02020603050405020304" pitchFamily="18" charset="0"/>
              </a:rPr>
              <a:t> keyword?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1: It defines an object of type object and instructs the compiler to perform type checking.</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It defines a nullable object and instructs the compiler to defer type checking.</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It defines an object of type object and instructs the compiler to defer type checking.</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It defines a nullable object and instructs the compiler to perform type checking.</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It defines an object of type object and instructs the compiler to defer type checking.</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dynamic keyword defines an object of type object and instructs the compiler to defer type checking.</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can use a </a:t>
            </a:r>
            <a:r>
              <a:rPr lang="en-US" sz="1000" b="1" dirty="0">
                <a:latin typeface="Arial" panose="020B0604020202020204" pitchFamily="34" charset="0"/>
                <a:ea typeface="Calibri" panose="020F0502020204030204" pitchFamily="34" charset="0"/>
                <a:cs typeface="Times New Roman" panose="02020603050405020304" pitchFamily="18" charset="0"/>
              </a:rPr>
              <a:t>using</a:t>
            </a:r>
            <a:r>
              <a:rPr lang="en-US" sz="1000" dirty="0">
                <a:latin typeface="Arial" panose="020B0604020202020204" pitchFamily="34" charset="0"/>
                <a:ea typeface="Calibri" panose="020F0502020204030204" pitchFamily="34" charset="0"/>
                <a:cs typeface="Segoe UI" panose="020B0502040204020203" pitchFamily="34" charset="0"/>
              </a:rPr>
              <a:t> statement to implicitly invoke the </a:t>
            </a:r>
            <a:r>
              <a:rPr lang="en-US" sz="1000" b="1" dirty="0">
                <a:latin typeface="Arial" panose="020B0604020202020204" pitchFamily="34" charset="0"/>
                <a:ea typeface="Calibri" panose="020F0502020204030204" pitchFamily="34" charset="0"/>
                <a:cs typeface="Times New Roman" panose="02020603050405020304" pitchFamily="18" charset="0"/>
              </a:rPr>
              <a:t>Dispose</a:t>
            </a:r>
            <a:r>
              <a:rPr lang="en-US" sz="1000" dirty="0">
                <a:latin typeface="Arial" panose="020B0604020202020204" pitchFamily="34" charset="0"/>
                <a:ea typeface="Calibri" panose="020F0502020204030204" pitchFamily="34" charset="0"/>
                <a:cs typeface="Segoe UI" panose="020B0502040204020203" pitchFamily="34" charset="0"/>
              </a:rPr>
              <a:t> method on an object that implements the </a:t>
            </a:r>
            <a:r>
              <a:rPr lang="en-US" sz="1000" b="1" dirty="0" err="1">
                <a:latin typeface="Arial" panose="020B0604020202020204" pitchFamily="34" charset="0"/>
                <a:ea typeface="Calibri" panose="020F0502020204030204" pitchFamily="34" charset="0"/>
                <a:cs typeface="Times New Roman" panose="02020603050405020304" pitchFamily="18" charset="0"/>
              </a:rPr>
              <a:t>IDisposable</a:t>
            </a:r>
            <a:r>
              <a:rPr lang="en-US" sz="1000" dirty="0">
                <a:latin typeface="Arial" panose="020B0604020202020204" pitchFamily="34" charset="0"/>
                <a:ea typeface="Calibri" panose="020F0502020204030204" pitchFamily="34" charset="0"/>
                <a:cs typeface="Segoe UI" panose="020B0502040204020203" pitchFamily="34" charset="0"/>
              </a:rPr>
              <a:t> pattern.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use a </a:t>
            </a:r>
            <a:r>
              <a:rPr lang="en-US" sz="1000" b="1" dirty="0">
                <a:latin typeface="Arial" panose="020B0604020202020204" pitchFamily="34" charset="0"/>
                <a:ea typeface="Calibri" panose="020F0502020204030204" pitchFamily="34" charset="0"/>
                <a:cs typeface="Times New Roman" panose="02020603050405020304" pitchFamily="18" charset="0"/>
              </a:rPr>
              <a:t>using</a:t>
            </a:r>
            <a:r>
              <a:rPr lang="en-US" sz="1000" dirty="0">
                <a:latin typeface="Arial" panose="020B0604020202020204" pitchFamily="34" charset="0"/>
                <a:ea typeface="Calibri" panose="020F0502020204030204" pitchFamily="34" charset="0"/>
                <a:cs typeface="Times New Roman" panose="02020603050405020304" pitchFamily="18" charset="0"/>
              </a:rPr>
              <a:t> statement to implicitly invoke the </a:t>
            </a:r>
            <a:r>
              <a:rPr lang="en-US" sz="1000" b="1" dirty="0">
                <a:latin typeface="Arial" panose="020B0604020202020204" pitchFamily="34" charset="0"/>
                <a:ea typeface="Calibri" panose="020F0502020204030204" pitchFamily="34" charset="0"/>
                <a:cs typeface="Times New Roman" panose="02020603050405020304" pitchFamily="18" charset="0"/>
              </a:rPr>
              <a:t>Dispose</a:t>
            </a:r>
            <a:r>
              <a:rPr lang="en-US" sz="1000" dirty="0">
                <a:latin typeface="Arial" panose="020B0604020202020204" pitchFamily="34" charset="0"/>
                <a:ea typeface="Calibri" panose="020F0502020204030204" pitchFamily="34" charset="0"/>
                <a:cs typeface="Times New Roman" panose="02020603050405020304" pitchFamily="18" charset="0"/>
              </a:rPr>
              <a:t> method on an object that implements the </a:t>
            </a:r>
            <a:r>
              <a:rPr lang="en-US" sz="1000" b="1" dirty="0" err="1">
                <a:latin typeface="Arial" panose="020B0604020202020204" pitchFamily="34" charset="0"/>
                <a:ea typeface="Calibri" panose="020F0502020204030204" pitchFamily="34" charset="0"/>
                <a:cs typeface="Times New Roman" panose="02020603050405020304" pitchFamily="18" charset="0"/>
              </a:rPr>
              <a:t>IDisposable</a:t>
            </a:r>
            <a:r>
              <a:rPr lang="en-US" sz="1000" dirty="0">
                <a:latin typeface="Arial" panose="020B0604020202020204" pitchFamily="34" charset="0"/>
                <a:ea typeface="Calibri" panose="020F0502020204030204" pitchFamily="34" charset="0"/>
                <a:cs typeface="Times New Roman" panose="02020603050405020304" pitchFamily="18" charset="0"/>
              </a:rPr>
              <a:t> pattern.</a:t>
            </a:r>
          </a:p>
        </p:txBody>
      </p:sp>
      <p:sp>
        <p:nvSpPr>
          <p:cNvPr id="4" name="Slide Number Placeholder 3"/>
          <p:cNvSpPr>
            <a:spLocks noGrp="1"/>
          </p:cNvSpPr>
          <p:nvPr>
            <p:ph type="sldNum" sz="quarter" idx="10"/>
          </p:nvPr>
        </p:nvSpPr>
        <p:spPr/>
        <p:txBody>
          <a:bodyPr/>
          <a:lstStyle/>
          <a:p>
            <a:fld id="{B779B345-9BAA-4BF0-AB0A-2DF6E4394F75}" type="slidenum">
              <a:rPr lang="en-US" smtClean="0"/>
              <a:t>16</a:t>
            </a:fld>
            <a:endParaRPr lang="en-US"/>
          </a:p>
        </p:txBody>
      </p:sp>
      <p:sp>
        <p:nvSpPr>
          <p:cNvPr id="5" name="Rectangle 4">
            <a:extLst>
              <a:ext uri="{FF2B5EF4-FFF2-40B4-BE49-F238E27FC236}">
                <a16:creationId xmlns:a16="http://schemas.microsoft.com/office/drawing/2014/main" id="{0CA4A65A-5053-4131-AD7D-6DEA972E499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F00DCF40-8658-45FB-A4E3-9BCA89C8472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Integrating with Unmanaged Code</a:t>
            </a:r>
          </a:p>
        </p:txBody>
      </p:sp>
    </p:spTree>
    <p:extLst>
      <p:ext uri="{BB962C8B-B14F-4D97-AF65-F5344CB8AC3E}">
        <p14:creationId xmlns:p14="http://schemas.microsoft.com/office/powerpoint/2010/main" val="1622660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a:t>
            </a:r>
            <a:r>
              <a:rPr lang="en-US" sz="1000">
                <a:latin typeface="Arial" panose="020B0604020202020204" pitchFamily="34" charset="0"/>
                <a:ea typeface="Calibri" panose="020F0502020204030204" pitchFamily="34" charset="0"/>
                <a:cs typeface="Times New Roman" panose="02020603050405020304" pitchFamily="18" charset="0"/>
              </a:rPr>
              <a:t>samples, demos, and the lab in this module focus on interoperating with Microsoft® Word, but the concept would be the same with other </a:t>
            </a:r>
            <a:r>
              <a:rPr lang="en-US" sz="1000">
                <a:latin typeface="Arial" panose="020B0604020202020204" pitchFamily="34" charset="0"/>
                <a:ea typeface="Calibri" panose="020F0502020204030204" pitchFamily="34" charset="0"/>
                <a:cs typeface="Segoe UI" panose="020B0502040204020203" pitchFamily="34" charset="0"/>
              </a:rPr>
              <a:t>Component Object Model (</a:t>
            </a:r>
            <a:r>
              <a:rPr lang="en-US" sz="1000">
                <a:latin typeface="Arial" panose="020B0604020202020204" pitchFamily="34" charset="0"/>
                <a:ea typeface="Calibri" panose="020F0502020204030204" pitchFamily="34" charset="0"/>
                <a:cs typeface="Times New Roman" panose="02020603050405020304" pitchFamily="18" charset="0"/>
              </a:rPr>
              <a:t>COM) applications. </a:t>
            </a:r>
          </a:p>
        </p:txBody>
      </p:sp>
      <p:sp>
        <p:nvSpPr>
          <p:cNvPr id="4" name="Slide Number Placeholder 3"/>
          <p:cNvSpPr>
            <a:spLocks noGrp="1"/>
          </p:cNvSpPr>
          <p:nvPr>
            <p:ph type="sldNum" sz="quarter" idx="10"/>
          </p:nvPr>
        </p:nvSpPr>
        <p:spPr/>
        <p:txBody>
          <a:bodyPr/>
          <a:lstStyle/>
          <a:p>
            <a:fld id="{B779B345-9BAA-4BF0-AB0A-2DF6E4394F75}" type="slidenum">
              <a:rPr lang="en-US" smtClean="0"/>
              <a:t>2</a:t>
            </a:fld>
            <a:endParaRPr lang="en-US"/>
          </a:p>
        </p:txBody>
      </p:sp>
      <p:sp>
        <p:nvSpPr>
          <p:cNvPr id="5" name="Rectangle 4">
            <a:extLst>
              <a:ext uri="{FF2B5EF4-FFF2-40B4-BE49-F238E27FC236}">
                <a16:creationId xmlns:a16="http://schemas.microsoft.com/office/drawing/2014/main" id="{1A50EAD1-5D75-4C95-8650-415D1A2BAE7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542342C9-4F7C-4DFC-B967-2BE5F6CD1B4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Integrating with Unmanaged Code</a:t>
            </a:r>
          </a:p>
        </p:txBody>
      </p:sp>
    </p:spTree>
    <p:extLst>
      <p:ext uri="{BB962C8B-B14F-4D97-AF65-F5344CB8AC3E}">
        <p14:creationId xmlns:p14="http://schemas.microsoft.com/office/powerpoint/2010/main" val="1774498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this lesson describes the differences between static typed languages, dynamic languages, and unmanaged code.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lesson describes how to consume dynamic languages and unmanaged code by using the Dynamic Language Runtime (DLR) and dynamic objects.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779B345-9BAA-4BF0-AB0A-2DF6E4394F75}" type="slidenum">
              <a:rPr lang="en-US" smtClean="0"/>
              <a:t>3</a:t>
            </a:fld>
            <a:endParaRPr lang="en-US"/>
          </a:p>
        </p:txBody>
      </p:sp>
      <p:sp>
        <p:nvSpPr>
          <p:cNvPr id="5" name="Rectangle 4">
            <a:extLst>
              <a:ext uri="{FF2B5EF4-FFF2-40B4-BE49-F238E27FC236}">
                <a16:creationId xmlns:a16="http://schemas.microsoft.com/office/drawing/2014/main" id="{2E4753EE-BDB5-4087-9A12-868843CF730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A2D026C3-F8B3-4032-99FB-CA744013BA6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Integrating with Unmanaged Code</a:t>
            </a:r>
          </a:p>
        </p:txBody>
      </p:sp>
    </p:spTree>
    <p:extLst>
      <p:ext uri="{BB962C8B-B14F-4D97-AF65-F5344CB8AC3E}">
        <p14:creationId xmlns:p14="http://schemas.microsoft.com/office/powerpoint/2010/main" val="159456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Microsoft Visual C#</a:t>
            </a:r>
            <a:r>
              <a:rPr lang="en-US" sz="1000">
                <a:latin typeface="Arial" panose="020B0604020202020204" pitchFamily="34" charset="0"/>
                <a:ea typeface="Calibri" panose="020F0502020204030204" pitchFamily="34" charset="0"/>
                <a:cs typeface="Times New Roman" panose="02020603050405020304" pitchFamily="18" charset="0"/>
              </a:rPr>
              <a:t>®</a:t>
            </a:r>
            <a:r>
              <a:rPr lang="en-US" sz="1000">
                <a:latin typeface="Arial" panose="020B0604020202020204" pitchFamily="34" charset="0"/>
                <a:ea typeface="Calibri" panose="020F0502020204030204" pitchFamily="34" charset="0"/>
                <a:cs typeface="Segoe UI" panose="020B0502040204020203" pitchFamily="34" charset="0"/>
              </a:rPr>
              <a:t> is a strongly typed static language, which the Common Language Runtime (CLR) executes.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Explain that dynamic objects enable you to write code in your .NET Framework applications by using languages other than Visual C#; this means that you can write code that does not conform to the strongly typed Visual C# object model.</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Dynamic objects enable support for dynamic languages such as IronPython, but they also simplify the process of interoperating with unmanaged code.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The focus of this lesson is interoperating with unmanaged code by using dynamic objects, not implementing logic by using dynamic languages.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779B345-9BAA-4BF0-AB0A-2DF6E4394F75}" type="slidenum">
              <a:rPr lang="en-US" smtClean="0"/>
              <a:t>4</a:t>
            </a:fld>
            <a:endParaRPr lang="en-US"/>
          </a:p>
        </p:txBody>
      </p:sp>
      <p:sp>
        <p:nvSpPr>
          <p:cNvPr id="5" name="Rectangle 4">
            <a:extLst>
              <a:ext uri="{FF2B5EF4-FFF2-40B4-BE49-F238E27FC236}">
                <a16:creationId xmlns:a16="http://schemas.microsoft.com/office/drawing/2014/main" id="{56E0C6CF-ACF8-40AB-AB24-0AB1592B38F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ABA80FC7-A9EC-4952-B236-BD5F52FFF90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Integrating with Unmanaged Code</a:t>
            </a:r>
          </a:p>
        </p:txBody>
      </p:sp>
    </p:spTree>
    <p:extLst>
      <p:ext uri="{BB962C8B-B14F-4D97-AF65-F5344CB8AC3E}">
        <p14:creationId xmlns:p14="http://schemas.microsoft.com/office/powerpoint/2010/main" val="2591671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Times New Roman" panose="02020603050405020304" pitchFamily="18" charset="0"/>
                <a:cs typeface="Times New Roman" panose="02020603050405020304" pitchFamily="18" charset="0"/>
              </a:rPr>
              <a:t>Explain that the DLR sits alongside the CLR to provide additional infrastructure to support dynamic languages and simplify the code that is required to interoperate with unmanaged components, such as COM assemblies.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779B345-9BAA-4BF0-AB0A-2DF6E4394F75}" type="slidenum">
              <a:rPr lang="en-US" smtClean="0"/>
              <a:t>5</a:t>
            </a:fld>
            <a:endParaRPr lang="en-US"/>
          </a:p>
        </p:txBody>
      </p:sp>
      <p:sp>
        <p:nvSpPr>
          <p:cNvPr id="5" name="Rectangle 4">
            <a:extLst>
              <a:ext uri="{FF2B5EF4-FFF2-40B4-BE49-F238E27FC236}">
                <a16:creationId xmlns:a16="http://schemas.microsoft.com/office/drawing/2014/main" id="{0F3A2E72-7EE9-47CB-B10B-11141DB1DE8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042D3599-4929-4786-91BA-68DA6C7010A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Integrating with Unmanaged Code</a:t>
            </a:r>
          </a:p>
        </p:txBody>
      </p:sp>
    </p:spTree>
    <p:extLst>
      <p:ext uri="{BB962C8B-B14F-4D97-AF65-F5344CB8AC3E}">
        <p14:creationId xmlns:p14="http://schemas.microsoft.com/office/powerpoint/2010/main" val="549176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you declare dynamic objects by using the </a:t>
            </a:r>
            <a:r>
              <a:rPr lang="en-US" sz="1000" b="1">
                <a:latin typeface="Arial" panose="020B0604020202020204" pitchFamily="34" charset="0"/>
                <a:ea typeface="Calibri" panose="020F0502020204030204" pitchFamily="34" charset="0"/>
                <a:cs typeface="Times New Roman" panose="02020603050405020304" pitchFamily="18" charset="0"/>
              </a:rPr>
              <a:t>dynamic</a:t>
            </a:r>
            <a:r>
              <a:rPr lang="en-US" sz="1000">
                <a:latin typeface="Arial" panose="020B0604020202020204" pitchFamily="34" charset="0"/>
                <a:ea typeface="Calibri" panose="020F0502020204030204" pitchFamily="34" charset="0"/>
                <a:cs typeface="Times New Roman" panose="02020603050405020304" pitchFamily="18" charset="0"/>
              </a:rPr>
              <a:t> keyword. </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Emphasize that you should not use dynamic objects as a replacement for the </a:t>
            </a:r>
            <a:r>
              <a:rPr lang="en-US" sz="1000" b="1">
                <a:latin typeface="Arial" panose="020B0604020202020204" pitchFamily="34" charset="0"/>
                <a:ea typeface="Calibri" panose="020F0502020204030204" pitchFamily="34" charset="0"/>
                <a:cs typeface="Times New Roman" panose="02020603050405020304" pitchFamily="18" charset="0"/>
              </a:rPr>
              <a:t>var</a:t>
            </a:r>
            <a:r>
              <a:rPr lang="en-US" sz="1000">
                <a:latin typeface="Arial" panose="020B0604020202020204" pitchFamily="34" charset="0"/>
                <a:ea typeface="Calibri" panose="020F0502020204030204" pitchFamily="34" charset="0"/>
                <a:cs typeface="Times New Roman" panose="02020603050405020304" pitchFamily="18" charset="0"/>
              </a:rPr>
              <a:t> keyword or the type name, because of the lack of compile-time type checking.</a:t>
            </a:r>
          </a:p>
        </p:txBody>
      </p:sp>
      <p:sp>
        <p:nvSpPr>
          <p:cNvPr id="4" name="Slide Number Placeholder 3"/>
          <p:cNvSpPr>
            <a:spLocks noGrp="1"/>
          </p:cNvSpPr>
          <p:nvPr>
            <p:ph type="sldNum" sz="quarter" idx="10"/>
          </p:nvPr>
        </p:nvSpPr>
        <p:spPr/>
        <p:txBody>
          <a:bodyPr/>
          <a:lstStyle/>
          <a:p>
            <a:fld id="{B779B345-9BAA-4BF0-AB0A-2DF6E4394F75}" type="slidenum">
              <a:rPr lang="en-US" smtClean="0"/>
              <a:t>6</a:t>
            </a:fld>
            <a:endParaRPr lang="en-US"/>
          </a:p>
        </p:txBody>
      </p:sp>
      <p:sp>
        <p:nvSpPr>
          <p:cNvPr id="5" name="Rectangle 4">
            <a:extLst>
              <a:ext uri="{FF2B5EF4-FFF2-40B4-BE49-F238E27FC236}">
                <a16:creationId xmlns:a16="http://schemas.microsoft.com/office/drawing/2014/main" id="{8411DBFD-5E1C-4693-81AA-5C2281FE420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2AB10002-E889-484D-805E-EE8F5BB5EE9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Integrating with Unmanaged Code</a:t>
            </a:r>
          </a:p>
        </p:txBody>
      </p:sp>
    </p:spTree>
    <p:extLst>
      <p:ext uri="{BB962C8B-B14F-4D97-AF65-F5344CB8AC3E}">
        <p14:creationId xmlns:p14="http://schemas.microsoft.com/office/powerpoint/2010/main" val="2518435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Ask the students whether they have experience of calling COM methods. Explain that by using the DLR, calling COM methods is much like using any .NET Framework method.</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If time permits, show the students the Word object library in the Object Browser by performing the following steps:</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Segoe UI" panose="020B0502040204020203" pitchFamily="34" charset="0"/>
              </a:rPr>
              <a:t>Open Microsoft Visual Studio</a:t>
            </a:r>
            <a:r>
              <a:rPr lang="en-US" sz="1000">
                <a:latin typeface="Arial" panose="020B0604020202020204" pitchFamily="34" charset="0"/>
                <a:ea typeface="Times New Roman" panose="02020603050405020304" pitchFamily="18" charset="0"/>
                <a:cs typeface="Times New Roman" panose="02020603050405020304" pitchFamily="18" charset="0"/>
              </a:rPr>
              <a:t>®</a:t>
            </a:r>
            <a:r>
              <a:rPr lang="en-US" sz="1000">
                <a:latin typeface="Arial" panose="020B0604020202020204" pitchFamily="34" charset="0"/>
                <a:ea typeface="Times New Roman" panose="02020603050405020304" pitchFamily="18" charset="0"/>
                <a:cs typeface="Segoe UI" panose="020B0502040204020203" pitchFamily="34" charset="0"/>
              </a:rPr>
              <a:t>.</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Segoe UI" panose="020B0502040204020203" pitchFamily="34" charset="0"/>
              </a:rPr>
              <a:t>Create a new console application project.</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Segoe UI" panose="020B0502040204020203" pitchFamily="34" charset="0"/>
              </a:rPr>
              <a:t>Add a reference to the Microsoft.Office.Interop.Word assembly.</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Segoe UI" panose="020B0502040204020203" pitchFamily="34" charset="0"/>
              </a:rPr>
              <a:t>View the Microsoft.Office.Interop.Word application programming interface (API) in the </a:t>
            </a:r>
            <a:r>
              <a:rPr lang="en-US" sz="1000" b="1">
                <a:latin typeface="Arial" panose="020B0604020202020204" pitchFamily="34" charset="0"/>
                <a:ea typeface="Times New Roman" panose="02020603050405020304" pitchFamily="18" charset="0"/>
                <a:cs typeface="Times New Roman" panose="02020603050405020304" pitchFamily="18" charset="0"/>
              </a:rPr>
              <a:t>Object Browser</a:t>
            </a:r>
            <a:r>
              <a:rPr lang="en-US" sz="1000">
                <a:latin typeface="Arial" panose="020B0604020202020204" pitchFamily="34" charset="0"/>
                <a:ea typeface="Times New Roman" panose="02020603050405020304" pitchFamily="18" charset="0"/>
                <a:cs typeface="Segoe UI" panose="020B0502040204020203" pitchFamily="34" charset="0"/>
              </a:rPr>
              <a:t> window.</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779B345-9BAA-4BF0-AB0A-2DF6E4394F75}" type="slidenum">
              <a:rPr lang="en-US" smtClean="0"/>
              <a:t>7</a:t>
            </a:fld>
            <a:endParaRPr lang="en-US"/>
          </a:p>
        </p:txBody>
      </p:sp>
      <p:sp>
        <p:nvSpPr>
          <p:cNvPr id="5" name="Rectangle 4">
            <a:extLst>
              <a:ext uri="{FF2B5EF4-FFF2-40B4-BE49-F238E27FC236}">
                <a16:creationId xmlns:a16="http://schemas.microsoft.com/office/drawing/2014/main" id="{0940FF7C-9B18-4922-BF48-CE6F22B5A6E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6460156C-94A7-4408-A1E2-169FD661553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Integrating with Unmanaged Code</a:t>
            </a:r>
          </a:p>
        </p:txBody>
      </p:sp>
    </p:spTree>
    <p:extLst>
      <p:ext uri="{BB962C8B-B14F-4D97-AF65-F5344CB8AC3E}">
        <p14:creationId xmlns:p14="http://schemas.microsoft.com/office/powerpoint/2010/main" val="509775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Run the demonstration.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If you are short of time, you can open the </a:t>
            </a:r>
            <a:r>
              <a:rPr lang="en-US" sz="1000" b="1" dirty="0">
                <a:latin typeface="Arial" panose="020B0604020202020204" pitchFamily="34" charset="0"/>
                <a:ea typeface="Calibri" panose="020F0502020204030204" pitchFamily="34" charset="0"/>
                <a:cs typeface="Times New Roman" panose="02020603050405020304" pitchFamily="18" charset="0"/>
              </a:rPr>
              <a:t>FourthCoffee.ExceptionLogger.sln</a:t>
            </a:r>
            <a:r>
              <a:rPr lang="en-US" sz="1000" dirty="0">
                <a:latin typeface="Arial" panose="020B0604020202020204" pitchFamily="34" charset="0"/>
                <a:ea typeface="Calibri" panose="020F0502020204030204" pitchFamily="34" charset="0"/>
                <a:cs typeface="Segoe UI" panose="020B0502040204020203" pitchFamily="34" charset="0"/>
              </a:rPr>
              <a:t> solution in the </a:t>
            </a:r>
            <a:r>
              <a:rPr lang="en-US" sz="1000" b="1" dirty="0">
                <a:latin typeface="Arial" panose="020B0604020202020204" pitchFamily="34" charset="0"/>
                <a:ea typeface="Calibri" panose="020F0502020204030204" pitchFamily="34" charset="0"/>
                <a:cs typeface="Times New Roman" panose="02020603050405020304" pitchFamily="18" charset="0"/>
              </a:rPr>
              <a:t>[root repository]\Mod11\</a:t>
            </a:r>
            <a:r>
              <a:rPr lang="en-US" sz="1000" b="1" dirty="0" err="1">
                <a:latin typeface="Arial" panose="020B0604020202020204" pitchFamily="34" charset="0"/>
                <a:ea typeface="Calibri" panose="020F0502020204030204" pitchFamily="34" charset="0"/>
                <a:cs typeface="Times New Roman" panose="02020603050405020304" pitchFamily="18" charset="0"/>
              </a:rPr>
              <a:t>Democode</a:t>
            </a:r>
            <a:r>
              <a:rPr lang="en-US" sz="1000" b="1" dirty="0">
                <a:latin typeface="Arial" panose="020B0604020202020204" pitchFamily="34" charset="0"/>
                <a:ea typeface="Calibri" panose="020F0502020204030204" pitchFamily="34" charset="0"/>
                <a:cs typeface="Times New Roman" panose="02020603050405020304" pitchFamily="18" charset="0"/>
              </a:rPr>
              <a:t>\Solution\</a:t>
            </a:r>
            <a:r>
              <a:rPr lang="en-US" sz="1000" b="1" dirty="0" err="1">
                <a:latin typeface="Arial" panose="020B0604020202020204" pitchFamily="34" charset="0"/>
                <a:ea typeface="Calibri" panose="020F0502020204030204" pitchFamily="34" charset="0"/>
                <a:cs typeface="Times New Roman" panose="02020603050405020304" pitchFamily="18" charset="0"/>
              </a:rPr>
              <a:t>FourthCoffee.ExceptionLogger</a:t>
            </a:r>
            <a:r>
              <a:rPr lang="en-US" sz="1000" dirty="0">
                <a:latin typeface="Arial" panose="020B0604020202020204" pitchFamily="34" charset="0"/>
                <a:ea typeface="Calibri" panose="020F0502020204030204" pitchFamily="34" charset="0"/>
                <a:cs typeface="Segoe UI" panose="020B0502040204020203" pitchFamily="34" charset="0"/>
              </a:rPr>
              <a:t> folder. When you have run the demo, you can find the combined exception Word report in the </a:t>
            </a:r>
            <a:r>
              <a:rPr lang="en-US" sz="1000" b="1" dirty="0">
                <a:latin typeface="Arial" panose="020B0604020202020204" pitchFamily="34" charset="0"/>
                <a:ea typeface="Calibri" panose="020F0502020204030204" pitchFamily="34" charset="0"/>
                <a:cs typeface="Times New Roman" panose="02020603050405020304" pitchFamily="18" charset="0"/>
              </a:rPr>
              <a:t>E:\Mod11\Democode\Data\Exceptions</a:t>
            </a:r>
            <a:r>
              <a:rPr lang="en-US" sz="1000" dirty="0">
                <a:latin typeface="Arial" panose="020B0604020202020204" pitchFamily="34" charset="0"/>
                <a:ea typeface="Calibri" panose="020F0502020204030204" pitchFamily="34" charset="0"/>
                <a:cs typeface="Segoe UI" panose="020B0502040204020203" pitchFamily="34" charset="0"/>
              </a:rPr>
              <a:t> folder. The source.txt files are also in the </a:t>
            </a:r>
            <a:r>
              <a:rPr lang="en-US" sz="1000" b="1" dirty="0">
                <a:latin typeface="Arial" panose="020B0604020202020204" pitchFamily="34" charset="0"/>
                <a:ea typeface="Calibri" panose="020F0502020204030204" pitchFamily="34" charset="0"/>
                <a:cs typeface="Times New Roman" panose="02020603050405020304" pitchFamily="18" charset="0"/>
              </a:rPr>
              <a:t>E:\Mod11\Democode\Data\Exceptions</a:t>
            </a:r>
            <a:r>
              <a:rPr lang="en-US" sz="1000" dirty="0">
                <a:latin typeface="Arial" panose="020B0604020202020204" pitchFamily="34" charset="0"/>
                <a:ea typeface="Calibri" panose="020F0502020204030204" pitchFamily="34" charset="0"/>
                <a:cs typeface="Segoe UI" panose="020B0502040204020203" pitchFamily="34" charset="0"/>
              </a:rPr>
              <a:t> folder.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a:t>
            </a:r>
            <a:r>
              <a:rPr lang="en-US" sz="1000" b="1" dirty="0">
                <a:latin typeface="Arial" panose="020B0604020202020204" pitchFamily="34" charset="0"/>
                <a:ea typeface="Calibri" panose="020F0502020204030204" pitchFamily="34" charset="0"/>
                <a:cs typeface="Times New Roman" panose="02020603050405020304" pitchFamily="18" charset="0"/>
              </a:rPr>
              <a:t>Interoperating with Microsoft Word</a:t>
            </a:r>
            <a:r>
              <a:rPr lang="en-US" sz="1000" dirty="0">
                <a:latin typeface="Arial" panose="020B0604020202020204" pitchFamily="34" charset="0"/>
                <a:ea typeface="Calibri" panose="020F0502020204030204" pitchFamily="34" charset="0"/>
                <a:cs typeface="Segoe UI" panose="020B0502040204020203" pitchFamily="34" charset="0"/>
              </a:rPr>
              <a:t> section on the following page: </a:t>
            </a:r>
            <a:r>
              <a:rPr lang="en-US" sz="1000" dirty="0">
                <a:latin typeface="Arial" panose="020B0604020202020204" pitchFamily="34" charset="0"/>
                <a:ea typeface="Calibri" panose="020F0502020204030204" pitchFamily="34" charset="0"/>
                <a:cs typeface="Segoe UI" panose="020B0502040204020203" pitchFamily="34" charset="0"/>
                <a:hlinkClick r:id="rId3"/>
              </a:rPr>
              <a:t>https://github.com/MicrosoftLearning/20483-Programming-in-C-Sharp/blob/master/Instructions/20483C_MOD11_DEMO.md</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779B345-9BAA-4BF0-AB0A-2DF6E4394F75}" type="slidenum">
              <a:rPr lang="en-US" smtClean="0"/>
              <a:t>8</a:t>
            </a:fld>
            <a:endParaRPr lang="en-US"/>
          </a:p>
        </p:txBody>
      </p:sp>
      <p:sp>
        <p:nvSpPr>
          <p:cNvPr id="5" name="Rectangle 4">
            <a:extLst>
              <a:ext uri="{FF2B5EF4-FFF2-40B4-BE49-F238E27FC236}">
                <a16:creationId xmlns:a16="http://schemas.microsoft.com/office/drawing/2014/main" id="{5A26CB1A-19A6-4305-9431-5A06C8E5F0C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5CDBC0FF-5AFA-49EC-BC24-3B2D448BB7F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Integrating with Unmanaged Code</a:t>
            </a:r>
          </a:p>
        </p:txBody>
      </p:sp>
    </p:spTree>
    <p:extLst>
      <p:ext uri="{BB962C8B-B14F-4D97-AF65-F5344CB8AC3E}">
        <p14:creationId xmlns:p14="http://schemas.microsoft.com/office/powerpoint/2010/main" val="1092303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This lesson provides information on the life cycle of .NET objects and how the CLR releases managed objects. The focus of this lesson is to ensure that students know how to release any unmanaged resources their applications consume.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779B345-9BAA-4BF0-AB0A-2DF6E4394F75}" type="slidenum">
              <a:rPr lang="en-US" smtClean="0"/>
              <a:t>9</a:t>
            </a:fld>
            <a:endParaRPr lang="en-US"/>
          </a:p>
        </p:txBody>
      </p:sp>
      <p:sp>
        <p:nvSpPr>
          <p:cNvPr id="5" name="Rectangle 4">
            <a:extLst>
              <a:ext uri="{FF2B5EF4-FFF2-40B4-BE49-F238E27FC236}">
                <a16:creationId xmlns:a16="http://schemas.microsoft.com/office/drawing/2014/main" id="{958EDF7A-9082-44EA-8C6F-0EA08DEBC17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994ABA29-2F75-4949-8BB4-50C7BD68A5B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Integrating with Unmanaged Code</a:t>
            </a:r>
          </a:p>
        </p:txBody>
      </p:sp>
    </p:spTree>
    <p:extLst>
      <p:ext uri="{BB962C8B-B14F-4D97-AF65-F5344CB8AC3E}">
        <p14:creationId xmlns:p14="http://schemas.microsoft.com/office/powerpoint/2010/main" val="2196735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70856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5974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934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AEB3-DE37-4A8D-AC3E-78541839F533}"/>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275263B1-9242-4111-A762-05F2E9A5A3EB}"/>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825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123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5156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5792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6805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6982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32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084214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753502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8045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0BF7-2E67-44A6-9AEE-AA15657D1AE2}"/>
              </a:ext>
            </a:extLst>
          </p:cNvPr>
          <p:cNvSpPr>
            <a:spLocks noGrp="1"/>
          </p:cNvSpPr>
          <p:nvPr>
            <p:ph type="ctrTitle" sz="quarter"/>
          </p:nvPr>
        </p:nvSpPr>
        <p:spPr>
          <a:xfrm>
            <a:off x="3200400" y="1828800"/>
            <a:ext cx="5732417" cy="1016000"/>
          </a:xfrm>
        </p:spPr>
        <p:txBody>
          <a:bodyPr/>
          <a:lstStyle/>
          <a:p>
            <a:r>
              <a:rPr lang="en-US"/>
              <a:t>Module 11</a:t>
            </a:r>
          </a:p>
        </p:txBody>
      </p:sp>
      <p:sp>
        <p:nvSpPr>
          <p:cNvPr id="3" name="Subtitle 2">
            <a:extLst>
              <a:ext uri="{FF2B5EF4-FFF2-40B4-BE49-F238E27FC236}">
                <a16:creationId xmlns:a16="http://schemas.microsoft.com/office/drawing/2014/main" id="{0FB4B834-B24D-4304-B5F8-EDF2D1163CCF}"/>
              </a:ext>
            </a:extLst>
          </p:cNvPr>
          <p:cNvSpPr>
            <a:spLocks noGrp="1"/>
          </p:cNvSpPr>
          <p:nvPr>
            <p:ph type="subTitle" sz="quarter" idx="1"/>
          </p:nvPr>
        </p:nvSpPr>
        <p:spPr/>
        <p:txBody>
          <a:bodyPr/>
          <a:lstStyle/>
          <a:p>
            <a:r>
              <a:rPr lang="en-US"/>
              <a:t>Integrating with Unmanaged Code
</a:t>
            </a:r>
          </a:p>
        </p:txBody>
      </p:sp>
    </p:spTree>
    <p:extLst>
      <p:ext uri="{BB962C8B-B14F-4D97-AF65-F5344CB8AC3E}">
        <p14:creationId xmlns:p14="http://schemas.microsoft.com/office/powerpoint/2010/main" val="2551812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C380F-E6D9-4262-A8EC-F4F22089EE94}"/>
              </a:ext>
            </a:extLst>
          </p:cNvPr>
          <p:cNvSpPr>
            <a:spLocks noGrp="1"/>
          </p:cNvSpPr>
          <p:nvPr>
            <p:ph type="title"/>
          </p:nvPr>
        </p:nvSpPr>
        <p:spPr/>
        <p:txBody>
          <a:bodyPr/>
          <a:lstStyle/>
          <a:p>
            <a:r>
              <a:rPr lang="en-US"/>
              <a:t>The Object Life Cycle</a:t>
            </a:r>
          </a:p>
        </p:txBody>
      </p:sp>
      <p:sp>
        <p:nvSpPr>
          <p:cNvPr id="4" name="Content Placeholder 2">
            <a:extLst>
              <a:ext uri="{FF2B5EF4-FFF2-40B4-BE49-F238E27FC236}">
                <a16:creationId xmlns:a16="http://schemas.microsoft.com/office/drawing/2014/main" id="{F61DE6DF-D3CD-4F50-9D37-0C7F28738C2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When an object is created:</a:t>
            </a:r>
          </a:p>
          <a:p>
            <a:pPr marL="798513" lvl="1" indent="-514350">
              <a:buFont typeface="+mj-lt"/>
              <a:buAutoNum type="arabicPeriod"/>
            </a:pPr>
            <a:r>
              <a:rPr lang="en-GB" b="0" kern="0">
                <a:solidFill>
                  <a:srgbClr val="000000"/>
                </a:solidFill>
              </a:rPr>
              <a:t>Memory is allocated</a:t>
            </a:r>
          </a:p>
          <a:p>
            <a:pPr marL="798513" lvl="1" indent="-514350">
              <a:buFont typeface="+mj-lt"/>
              <a:buAutoNum type="arabicPeriod"/>
            </a:pPr>
            <a:r>
              <a:rPr lang="en-GB" b="0" kern="0">
                <a:solidFill>
                  <a:srgbClr val="000000"/>
                </a:solidFill>
              </a:rPr>
              <a:t>Memory is initialized to the new object</a:t>
            </a:r>
          </a:p>
          <a:p>
            <a:pPr lvl="0"/>
            <a:r>
              <a:rPr lang="en-GB" b="0" kern="0">
                <a:solidFill>
                  <a:srgbClr val="000000"/>
                </a:solidFill>
              </a:rPr>
              <a:t>When an object is destroyed:</a:t>
            </a:r>
          </a:p>
          <a:p>
            <a:pPr marL="798513" lvl="1" indent="-514350">
              <a:buFont typeface="+mj-lt"/>
              <a:buAutoNum type="arabicPeriod"/>
            </a:pPr>
            <a:r>
              <a:rPr lang="en-GB" b="0" kern="0">
                <a:solidFill>
                  <a:srgbClr val="000000"/>
                </a:solidFill>
              </a:rPr>
              <a:t>Resources are released</a:t>
            </a:r>
          </a:p>
          <a:p>
            <a:pPr marL="798513" lvl="1" indent="-514350">
              <a:buFont typeface="+mj-lt"/>
              <a:buAutoNum type="arabicPeriod"/>
            </a:pPr>
            <a:r>
              <a:rPr lang="en-GB" b="0" kern="0">
                <a:solidFill>
                  <a:srgbClr val="000000"/>
                </a:solidFill>
              </a:rPr>
              <a:t>Memory is reclaimed</a:t>
            </a:r>
            <a:endParaRPr lang="en-US" b="0" kern="0" dirty="0">
              <a:solidFill>
                <a:srgbClr val="000000"/>
              </a:solidFill>
            </a:endParaRPr>
          </a:p>
        </p:txBody>
      </p:sp>
    </p:spTree>
    <p:extLst>
      <p:ext uri="{BB962C8B-B14F-4D97-AF65-F5344CB8AC3E}">
        <p14:creationId xmlns:p14="http://schemas.microsoft.com/office/powerpoint/2010/main" val="3530333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61396-50D8-4583-9A01-DBA02A4B518F}"/>
              </a:ext>
            </a:extLst>
          </p:cNvPr>
          <p:cNvSpPr>
            <a:spLocks noGrp="1"/>
          </p:cNvSpPr>
          <p:nvPr>
            <p:ph type="title"/>
          </p:nvPr>
        </p:nvSpPr>
        <p:spPr/>
        <p:txBody>
          <a:bodyPr/>
          <a:lstStyle/>
          <a:p>
            <a:r>
              <a:rPr lang="en-US"/>
              <a:t>Implementing the Dispose Pattern</a:t>
            </a:r>
          </a:p>
        </p:txBody>
      </p:sp>
      <p:sp>
        <p:nvSpPr>
          <p:cNvPr id="4" name="Content Placeholder 2">
            <a:extLst>
              <a:ext uri="{FF2B5EF4-FFF2-40B4-BE49-F238E27FC236}">
                <a16:creationId xmlns:a16="http://schemas.microsoft.com/office/drawing/2014/main" id="{F29D3306-54A8-43E5-826A-02C2C4537BA2}"/>
              </a:ext>
            </a:extLst>
          </p:cNvPr>
          <p:cNvSpPr txBox="1">
            <a:spLocks/>
          </p:cNvSpPr>
          <p:nvPr/>
        </p:nvSpPr>
        <p:spPr>
          <a:xfrm>
            <a:off x="458788" y="992188"/>
            <a:ext cx="7751762" cy="60801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Implement the </a:t>
            </a:r>
            <a:r>
              <a:rPr lang="en-US" kern="0">
                <a:solidFill>
                  <a:srgbClr val="000000"/>
                </a:solidFill>
              </a:rPr>
              <a:t>IDisposable</a:t>
            </a:r>
            <a:r>
              <a:rPr lang="en-US" b="0" kern="0">
                <a:solidFill>
                  <a:srgbClr val="000000"/>
                </a:solidFill>
              </a:rPr>
              <a:t> interface</a:t>
            </a:r>
            <a:endParaRPr lang="en-US" b="0" kern="0" dirty="0">
              <a:solidFill>
                <a:srgbClr val="000000"/>
              </a:solidFill>
            </a:endParaRPr>
          </a:p>
        </p:txBody>
      </p:sp>
      <p:sp>
        <p:nvSpPr>
          <p:cNvPr id="5" name="TextBox 4">
            <a:extLst>
              <a:ext uri="{FF2B5EF4-FFF2-40B4-BE49-F238E27FC236}">
                <a16:creationId xmlns:a16="http://schemas.microsoft.com/office/drawing/2014/main" id="{CC9BAB43-1B70-4C12-B29D-15EA3FC64D34}"/>
              </a:ext>
            </a:extLst>
          </p:cNvPr>
          <p:cNvSpPr txBox="1"/>
          <p:nvPr/>
        </p:nvSpPr>
        <p:spPr>
          <a:xfrm>
            <a:off x="675249" y="1647885"/>
            <a:ext cx="7793502" cy="5078313"/>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GB" b="0">
                <a:solidFill>
                  <a:srgbClr val="000000"/>
                </a:solidFill>
                <a:latin typeface="Lucida Sans Unicode" pitchFamily="34" charset="0"/>
                <a:cs typeface="Lucida Sans Unicode" pitchFamily="34" charset="0"/>
              </a:rPr>
              <a:t>public class ManagedWord : IDisposable</a:t>
            </a:r>
          </a:p>
          <a:p>
            <a:pPr lvl="0"/>
            <a:r>
              <a:rPr lang="en-GB" b="0">
                <a:solidFill>
                  <a:srgbClr val="000000"/>
                </a:solidFill>
                <a:latin typeface="Lucida Sans Unicode" pitchFamily="34" charset="0"/>
                <a:cs typeface="Lucida Sans Unicode" pitchFamily="34" charset="0"/>
              </a:rPr>
              <a:t>{</a:t>
            </a:r>
          </a:p>
          <a:p>
            <a:pPr lvl="0"/>
            <a:r>
              <a:rPr lang="en-GB" b="0">
                <a:solidFill>
                  <a:srgbClr val="000000"/>
                </a:solidFill>
                <a:latin typeface="Lucida Sans Unicode" pitchFamily="34" charset="0"/>
                <a:cs typeface="Lucida Sans Unicode" pitchFamily="34" charset="0"/>
              </a:rPr>
              <a:t>   bool _isDisposed;</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   </a:t>
            </a:r>
            <a:r>
              <a:rPr lang="en-US" b="0">
                <a:solidFill>
                  <a:srgbClr val="000000"/>
                </a:solidFill>
                <a:latin typeface="Lucida Sans Unicode" pitchFamily="34" charset="0"/>
                <a:cs typeface="Lucida Sans Unicode" pitchFamily="34" charset="0"/>
              </a:rPr>
              <a:t>~ManagedWord</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Dispose(false);</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   public void Dispose()</a:t>
            </a:r>
          </a:p>
          <a:p>
            <a:pPr lvl="0"/>
            <a:r>
              <a:rPr lang="en-GB" b="0">
                <a:solidFill>
                  <a:srgbClr val="000000"/>
                </a:solidFill>
                <a:latin typeface="Lucida Sans Unicode" pitchFamily="34" charset="0"/>
                <a:cs typeface="Lucida Sans Unicode" pitchFamily="34" charset="0"/>
              </a:rPr>
              <a:t>   {</a:t>
            </a:r>
          </a:p>
          <a:p>
            <a:pPr lvl="0"/>
            <a:r>
              <a:rPr lang="en-GB" b="0">
                <a:solidFill>
                  <a:srgbClr val="000000"/>
                </a:solidFill>
                <a:latin typeface="Lucida Sans Unicode" pitchFamily="34" charset="0"/>
                <a:cs typeface="Lucida Sans Unicode" pitchFamily="34" charset="0"/>
              </a:rPr>
              <a:t>      Dispose(true);</a:t>
            </a:r>
          </a:p>
          <a:p>
            <a:pPr lvl="0"/>
            <a:r>
              <a:rPr lang="en-GB" b="0">
                <a:solidFill>
                  <a:srgbClr val="000000"/>
                </a:solidFill>
                <a:latin typeface="Lucida Sans Unicode" pitchFamily="34" charset="0"/>
                <a:cs typeface="Lucida Sans Unicode" pitchFamily="34" charset="0"/>
              </a:rPr>
              <a:t>      GC.SuppressFinalize(this);</a:t>
            </a:r>
          </a:p>
          <a:p>
            <a:pPr lvl="0"/>
            <a:r>
              <a:rPr lang="en-GB" b="0">
                <a:solidFill>
                  <a:srgbClr val="000000"/>
                </a:solidFill>
                <a:latin typeface="Lucida Sans Unicode" pitchFamily="34" charset="0"/>
                <a:cs typeface="Lucida Sans Unicode" pitchFamily="34" charset="0"/>
              </a:rPr>
              <a:t>   }</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   protected virtual void Dispose(bool isDisposing) { ... }</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a:t>
            </a:r>
            <a:endParaRPr lang="en-US"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349165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F06A-0835-490A-B990-AB7CA466AFC9}"/>
              </a:ext>
            </a:extLst>
          </p:cNvPr>
          <p:cNvSpPr>
            <a:spLocks noGrp="1"/>
          </p:cNvSpPr>
          <p:nvPr>
            <p:ph type="title"/>
          </p:nvPr>
        </p:nvSpPr>
        <p:spPr/>
        <p:txBody>
          <a:bodyPr/>
          <a:lstStyle/>
          <a:p>
            <a:r>
              <a:rPr lang="en-US"/>
              <a:t>Managing the Lifetime of an Object</a:t>
            </a:r>
          </a:p>
        </p:txBody>
      </p:sp>
      <p:sp>
        <p:nvSpPr>
          <p:cNvPr id="4" name="Content Placeholder 2">
            <a:extLst>
              <a:ext uri="{FF2B5EF4-FFF2-40B4-BE49-F238E27FC236}">
                <a16:creationId xmlns:a16="http://schemas.microsoft.com/office/drawing/2014/main" id="{F730938B-55F8-4E6C-AB41-3AAAE46AE021}"/>
              </a:ext>
            </a:extLst>
          </p:cNvPr>
          <p:cNvSpPr txBox="1">
            <a:spLocks/>
          </p:cNvSpPr>
          <p:nvPr/>
        </p:nvSpPr>
        <p:spPr>
          <a:xfrm>
            <a:off x="458788" y="992188"/>
            <a:ext cx="7751762" cy="60801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Explicitly invoke the </a:t>
            </a:r>
            <a:r>
              <a:rPr lang="en-US" kern="0">
                <a:solidFill>
                  <a:srgbClr val="000000"/>
                </a:solidFill>
              </a:rPr>
              <a:t>Dispose</a:t>
            </a:r>
            <a:r>
              <a:rPr lang="en-US" b="0" kern="0">
                <a:solidFill>
                  <a:srgbClr val="000000"/>
                </a:solidFill>
              </a:rPr>
              <a:t> method</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Implicitly invoke the </a:t>
            </a:r>
            <a:r>
              <a:rPr lang="en-US" kern="0">
                <a:solidFill>
                  <a:srgbClr val="000000"/>
                </a:solidFill>
              </a:rPr>
              <a:t>Dispose</a:t>
            </a:r>
            <a:r>
              <a:rPr lang="en-US" b="0" kern="0">
                <a:solidFill>
                  <a:srgbClr val="000000"/>
                </a:solidFill>
              </a:rPr>
              <a:t> method</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4CDAB247-A63A-4989-9FDB-DB9497E559F7}"/>
              </a:ext>
            </a:extLst>
          </p:cNvPr>
          <p:cNvSpPr txBox="1"/>
          <p:nvPr/>
        </p:nvSpPr>
        <p:spPr>
          <a:xfrm>
            <a:off x="675249" y="1524000"/>
            <a:ext cx="7793502" cy="286232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GB" b="0">
                <a:solidFill>
                  <a:srgbClr val="000000"/>
                </a:solidFill>
                <a:latin typeface="Lucida Sans Unicode" pitchFamily="34" charset="0"/>
                <a:cs typeface="Lucida Sans Unicode" pitchFamily="34" charset="0"/>
              </a:rPr>
              <a:t>var word = default(ManagedWord);</a:t>
            </a:r>
          </a:p>
          <a:p>
            <a:pPr lvl="0"/>
            <a:r>
              <a:rPr lang="en-GB" b="0">
                <a:solidFill>
                  <a:srgbClr val="000000"/>
                </a:solidFill>
                <a:latin typeface="Lucida Sans Unicode" pitchFamily="34" charset="0"/>
                <a:cs typeface="Lucida Sans Unicode" pitchFamily="34" charset="0"/>
              </a:rPr>
              <a:t>try</a:t>
            </a:r>
          </a:p>
          <a:p>
            <a:pPr lvl="0"/>
            <a:r>
              <a:rPr lang="en-GB" b="0">
                <a:solidFill>
                  <a:srgbClr val="000000"/>
                </a:solidFill>
                <a:latin typeface="Lucida Sans Unicode" pitchFamily="34" charset="0"/>
                <a:cs typeface="Lucida Sans Unicode" pitchFamily="34" charset="0"/>
              </a:rPr>
              <a:t>{</a:t>
            </a:r>
          </a:p>
          <a:p>
            <a:pPr lvl="0"/>
            <a:r>
              <a:rPr lang="en-GB" b="0">
                <a:solidFill>
                  <a:srgbClr val="000000"/>
                </a:solidFill>
                <a:latin typeface="Lucida Sans Unicode" pitchFamily="34" charset="0"/>
                <a:cs typeface="Lucida Sans Unicode" pitchFamily="34" charset="0"/>
              </a:rPr>
              <a:t>   word = new ManagedWord();</a:t>
            </a:r>
          </a:p>
          <a:p>
            <a:pPr lvl="0"/>
            <a:r>
              <a:rPr lang="en-GB" b="0">
                <a:solidFill>
                  <a:srgbClr val="000000"/>
                </a:solidFill>
                <a:latin typeface="Lucida Sans Unicode" pitchFamily="34" charset="0"/>
                <a:cs typeface="Lucida Sans Unicode" pitchFamily="34" charset="0"/>
              </a:rPr>
              <a:t>   // Code to use the ManagedWord object.</a:t>
            </a:r>
          </a:p>
          <a:p>
            <a:pPr lvl="0"/>
            <a:r>
              <a:rPr lang="en-GB" b="0">
                <a:solidFill>
                  <a:srgbClr val="000000"/>
                </a:solidFill>
                <a:latin typeface="Lucida Sans Unicode" pitchFamily="34" charset="0"/>
                <a:cs typeface="Lucida Sans Unicode" pitchFamily="34" charset="0"/>
              </a:rPr>
              <a:t>} </a:t>
            </a:r>
          </a:p>
          <a:p>
            <a:pPr lvl="0"/>
            <a:r>
              <a:rPr lang="en-GB" b="0">
                <a:solidFill>
                  <a:srgbClr val="000000"/>
                </a:solidFill>
                <a:latin typeface="Lucida Sans Unicode" pitchFamily="34" charset="0"/>
                <a:cs typeface="Lucida Sans Unicode" pitchFamily="34" charset="0"/>
              </a:rPr>
              <a:t>finally</a:t>
            </a:r>
          </a:p>
          <a:p>
            <a:pPr lvl="0"/>
            <a:r>
              <a:rPr lang="en-GB" b="0">
                <a:solidFill>
                  <a:srgbClr val="000000"/>
                </a:solidFill>
                <a:latin typeface="Lucida Sans Unicode" pitchFamily="34" charset="0"/>
                <a:cs typeface="Lucida Sans Unicode" pitchFamily="34" charset="0"/>
              </a:rPr>
              <a:t>{</a:t>
            </a:r>
          </a:p>
          <a:p>
            <a:pPr lvl="0"/>
            <a:r>
              <a:rPr lang="en-GB" b="0">
                <a:solidFill>
                  <a:srgbClr val="000000"/>
                </a:solidFill>
                <a:latin typeface="Lucida Sans Unicode" pitchFamily="34" charset="0"/>
                <a:cs typeface="Lucida Sans Unicode" pitchFamily="34" charset="0"/>
              </a:rPr>
              <a:t>   if(word!=null) word.Dispose();</a:t>
            </a:r>
          </a:p>
          <a:p>
            <a:pPr lvl="0"/>
            <a:r>
              <a:rPr lang="en-GB" b="0">
                <a:solidFill>
                  <a:srgbClr val="000000"/>
                </a:solidFill>
                <a:latin typeface="Lucida Sans Unicode" pitchFamily="34" charset="0"/>
                <a:cs typeface="Lucida Sans Unicode" pitchFamily="34" charset="0"/>
              </a:rPr>
              <a:t>}</a:t>
            </a:r>
            <a:endParaRPr lang="en-US"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377AFEA0-77C3-4034-AF31-5F88D4B3C1AE}"/>
              </a:ext>
            </a:extLst>
          </p:cNvPr>
          <p:cNvSpPr txBox="1"/>
          <p:nvPr/>
        </p:nvSpPr>
        <p:spPr>
          <a:xfrm>
            <a:off x="685800" y="5117068"/>
            <a:ext cx="779350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GB" b="0">
                <a:solidFill>
                  <a:srgbClr val="000000"/>
                </a:solidFill>
                <a:latin typeface="Lucida Sans Unicode" pitchFamily="34" charset="0"/>
                <a:cs typeface="Lucida Sans Unicode" pitchFamily="34" charset="0"/>
              </a:rPr>
              <a:t>using (var word = default(ManagedWord))</a:t>
            </a:r>
          </a:p>
          <a:p>
            <a:pPr lvl="0"/>
            <a:r>
              <a:rPr lang="en-GB" b="0">
                <a:solidFill>
                  <a:srgbClr val="000000"/>
                </a:solidFill>
                <a:latin typeface="Lucida Sans Unicode" pitchFamily="34" charset="0"/>
                <a:cs typeface="Lucida Sans Unicode" pitchFamily="34" charset="0"/>
              </a:rPr>
              <a:t>{</a:t>
            </a:r>
          </a:p>
          <a:p>
            <a:pPr lvl="0"/>
            <a:r>
              <a:rPr lang="en-GB" b="0">
                <a:solidFill>
                  <a:srgbClr val="000000"/>
                </a:solidFill>
                <a:latin typeface="Lucida Sans Unicode" pitchFamily="34" charset="0"/>
                <a:cs typeface="Lucida Sans Unicode" pitchFamily="34" charset="0"/>
              </a:rPr>
              <a:t>   // Code to use the ManagedWord object.</a:t>
            </a:r>
          </a:p>
          <a:p>
            <a:pPr lvl="0"/>
            <a:r>
              <a:rPr lang="en-GB" b="0">
                <a:solidFill>
                  <a:srgbClr val="000000"/>
                </a:solidFill>
                <a:latin typeface="Lucida Sans Unicode" pitchFamily="34" charset="0"/>
                <a:cs typeface="Lucida Sans Unicode" pitchFamily="34" charset="0"/>
              </a:rPr>
              <a:t>}</a:t>
            </a:r>
            <a:endParaRPr lang="en-US"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713541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91d3698d-e968-410d-96a0-2f632c7977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CA3F9-3F8C-43C7-A075-F365BE054921}"/>
              </a:ext>
            </a:extLst>
          </p:cNvPr>
          <p:cNvSpPr>
            <a:spLocks noGrp="1"/>
          </p:cNvSpPr>
          <p:nvPr>
            <p:ph type="title"/>
          </p:nvPr>
        </p:nvSpPr>
        <p:spPr>
          <a:xfrm>
            <a:off x="460374" y="-2"/>
            <a:ext cx="8599649" cy="740664"/>
          </a:xfrm>
        </p:spPr>
        <p:txBody>
          <a:bodyPr/>
          <a:lstStyle/>
          <a:p>
            <a:r>
              <a:rPr lang="en-US" dirty="0"/>
              <a:t>Demonstration: Upgrading the Grades Report Lab</a:t>
            </a:r>
          </a:p>
        </p:txBody>
      </p:sp>
      <p:sp>
        <p:nvSpPr>
          <p:cNvPr id="4" name="Content Placeholder 2">
            <a:extLst>
              <a:ext uri="{FF2B5EF4-FFF2-40B4-BE49-F238E27FC236}">
                <a16:creationId xmlns:a16="http://schemas.microsoft.com/office/drawing/2014/main" id="{88BF4AA8-2BC0-401B-AF62-1FE5F633380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learn about the tasks that you will perform in the lab for this module</a:t>
            </a:r>
            <a:endParaRPr lang="en-US" b="0" kern="0" dirty="0">
              <a:solidFill>
                <a:srgbClr val="000000"/>
              </a:solidFill>
            </a:endParaRPr>
          </a:p>
        </p:txBody>
      </p:sp>
    </p:spTree>
    <p:extLst>
      <p:ext uri="{BB962C8B-B14F-4D97-AF65-F5344CB8AC3E}">
        <p14:creationId xmlns:p14="http://schemas.microsoft.com/office/powerpoint/2010/main" val="433734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6ACC-0955-44A8-8007-B944192ACEE9}"/>
              </a:ext>
            </a:extLst>
          </p:cNvPr>
          <p:cNvSpPr>
            <a:spLocks noGrp="1"/>
          </p:cNvSpPr>
          <p:nvPr>
            <p:ph type="title"/>
          </p:nvPr>
        </p:nvSpPr>
        <p:spPr/>
        <p:txBody>
          <a:bodyPr/>
          <a:lstStyle/>
          <a:p>
            <a:r>
              <a:rPr lang="en-US"/>
              <a:t>Lab: Upgrading the Grades Report</a:t>
            </a:r>
          </a:p>
        </p:txBody>
      </p:sp>
      <p:sp>
        <p:nvSpPr>
          <p:cNvPr id="3" name="Text Placeholder 2">
            <a:extLst>
              <a:ext uri="{FF2B5EF4-FFF2-40B4-BE49-F238E27FC236}">
                <a16:creationId xmlns:a16="http://schemas.microsoft.com/office/drawing/2014/main" id="{CD81A4FD-EC15-4823-9F97-07172D6E589A}"/>
              </a:ext>
            </a:extLst>
          </p:cNvPr>
          <p:cNvSpPr>
            <a:spLocks noGrp="1"/>
          </p:cNvSpPr>
          <p:nvPr>
            <p:ph type="body" idx="1"/>
          </p:nvPr>
        </p:nvSpPr>
        <p:spPr/>
        <p:txBody>
          <a:bodyPr/>
          <a:lstStyle/>
          <a:p>
            <a:r>
              <a:rPr lang="en-US"/>
              <a:t>Exercise 1: Generating the Grades Report by Using Word
Exercise 2: Controlling the Lifetime of Word Objects by Implementing the Dispose Pattern</a:t>
            </a:r>
          </a:p>
        </p:txBody>
      </p:sp>
      <p:sp>
        <p:nvSpPr>
          <p:cNvPr id="4" name="TextBox 3">
            <a:extLst>
              <a:ext uri="{FF2B5EF4-FFF2-40B4-BE49-F238E27FC236}">
                <a16:creationId xmlns:a16="http://schemas.microsoft.com/office/drawing/2014/main" id="{6108F139-F3CB-4E63-BFBF-569F7FABF196}"/>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60 minutes</a:t>
            </a:r>
          </a:p>
        </p:txBody>
      </p:sp>
    </p:spTree>
    <p:extLst>
      <p:ext uri="{BB962C8B-B14F-4D97-AF65-F5344CB8AC3E}">
        <p14:creationId xmlns:p14="http://schemas.microsoft.com/office/powerpoint/2010/main" val="2562888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D92DD-FDD9-43F1-84B6-D0E09D62FBEF}"/>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id="{CFB6C06D-A981-4126-9A2A-C8AB0F886A8A}"/>
              </a:ext>
            </a:extLst>
          </p:cNvPr>
          <p:cNvSpPr txBox="1"/>
          <p:nvPr/>
        </p:nvSpPr>
        <p:spPr>
          <a:xfrm>
            <a:off x="458788" y="1021215"/>
            <a:ext cx="8119156" cy="2677656"/>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Segoe UI" panose="020B0502040204020203" pitchFamily="34" charset="0"/>
              </a:rPr>
              <a:t>You have been asked to upgrade the grades report functionality to generate reports in Word format. In Module 6, you wrote code that generates reports as an XML file; now you will update the code to generate the report as a Word document.</a:t>
            </a:r>
            <a:endParaRPr lang="en-US" sz="2800" b="0" dirty="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7053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A546-A947-48D0-AA9E-A76664C8344D}"/>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id="{21DA0004-9B27-4CE5-826E-D1A072874F20}"/>
              </a:ext>
            </a:extLst>
          </p:cNvPr>
          <p:cNvSpPr>
            <a:spLocks noGrp="1"/>
          </p:cNvSpPr>
          <p:nvPr>
            <p:ph type="body" idx="1"/>
          </p:nvPr>
        </p:nvSpPr>
        <p:spPr/>
        <p:txBody>
          <a:bodyPr/>
          <a:lstStyle/>
          <a:p>
            <a:r>
              <a:rPr lang="en-US" dirty="0">
                <a:ea typeface="Calibri" panose="020F0502020204030204" pitchFamily="34" charset="0"/>
              </a:rPr>
              <a:t>Review Questions</a:t>
            </a:r>
          </a:p>
          <a:p>
            <a:endParaRPr lang="en-US" dirty="0"/>
          </a:p>
        </p:txBody>
      </p:sp>
    </p:spTree>
    <p:extLst>
      <p:ext uri="{BB962C8B-B14F-4D97-AF65-F5344CB8AC3E}">
        <p14:creationId xmlns:p14="http://schemas.microsoft.com/office/powerpoint/2010/main" val="2404381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D3E9-CECA-4E37-94A2-5A5C89F3A92A}"/>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968FAA16-1FC3-434E-844E-FCFCA389E3C4}"/>
              </a:ext>
            </a:extLst>
          </p:cNvPr>
          <p:cNvSpPr>
            <a:spLocks noGrp="1"/>
          </p:cNvSpPr>
          <p:nvPr>
            <p:ph type="body" idx="1"/>
          </p:nvPr>
        </p:nvSpPr>
        <p:spPr/>
        <p:txBody>
          <a:bodyPr/>
          <a:lstStyle/>
          <a:p>
            <a:r>
              <a:rPr lang="en-US"/>
              <a:t>Creating and Using Dynamic Objects
Managing the Lifetime of Objects and Controlling Unmanaged Resources</a:t>
            </a:r>
          </a:p>
        </p:txBody>
      </p:sp>
    </p:spTree>
    <p:extLst>
      <p:ext uri="{BB962C8B-B14F-4D97-AF65-F5344CB8AC3E}">
        <p14:creationId xmlns:p14="http://schemas.microsoft.com/office/powerpoint/2010/main" val="174704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69157-4FC0-499F-BC99-515E017EED8F}"/>
              </a:ext>
            </a:extLst>
          </p:cNvPr>
          <p:cNvSpPr>
            <a:spLocks noGrp="1"/>
          </p:cNvSpPr>
          <p:nvPr>
            <p:ph type="title"/>
          </p:nvPr>
        </p:nvSpPr>
        <p:spPr/>
        <p:txBody>
          <a:bodyPr/>
          <a:lstStyle/>
          <a:p>
            <a:r>
              <a:rPr lang="en-US"/>
              <a:t>Lesson 1: Creating and Using Dynamic Objects</a:t>
            </a:r>
          </a:p>
        </p:txBody>
      </p:sp>
      <p:sp>
        <p:nvSpPr>
          <p:cNvPr id="3" name="Text Placeholder 2">
            <a:extLst>
              <a:ext uri="{FF2B5EF4-FFF2-40B4-BE49-F238E27FC236}">
                <a16:creationId xmlns:a16="http://schemas.microsoft.com/office/drawing/2014/main" id="{F22F3CED-C1FF-47D5-885C-B55C32892FC7}"/>
              </a:ext>
            </a:extLst>
          </p:cNvPr>
          <p:cNvSpPr>
            <a:spLocks noGrp="1"/>
          </p:cNvSpPr>
          <p:nvPr>
            <p:ph type="body" idx="1"/>
          </p:nvPr>
        </p:nvSpPr>
        <p:spPr/>
        <p:txBody>
          <a:bodyPr/>
          <a:lstStyle/>
          <a:p>
            <a:r>
              <a:rPr lang="en-US"/>
              <a:t>What Are Dynamic Objects?
What Is the Dynamic Language Runtime?
Creating a Dynamic Object
Invoking Methods on a Dynamic Object
Demonstration: Interoperating with Microsoft Word</a:t>
            </a:r>
          </a:p>
        </p:txBody>
      </p:sp>
    </p:spTree>
    <p:extLst>
      <p:ext uri="{BB962C8B-B14F-4D97-AF65-F5344CB8AC3E}">
        <p14:creationId xmlns:p14="http://schemas.microsoft.com/office/powerpoint/2010/main" val="92066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add13d0d-9fde-423d-8710-30d161e0de0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CACF-3693-4CA5-AFB0-F4A831BE46F8}"/>
              </a:ext>
            </a:extLst>
          </p:cNvPr>
          <p:cNvSpPr>
            <a:spLocks noGrp="1"/>
          </p:cNvSpPr>
          <p:nvPr>
            <p:ph type="title"/>
          </p:nvPr>
        </p:nvSpPr>
        <p:spPr/>
        <p:txBody>
          <a:bodyPr/>
          <a:lstStyle/>
          <a:p>
            <a:r>
              <a:rPr lang="en-US"/>
              <a:t>What Are Dynamic Objects?</a:t>
            </a:r>
          </a:p>
        </p:txBody>
      </p:sp>
      <p:sp>
        <p:nvSpPr>
          <p:cNvPr id="4" name="Content Placeholder 2">
            <a:extLst>
              <a:ext uri="{FF2B5EF4-FFF2-40B4-BE49-F238E27FC236}">
                <a16:creationId xmlns:a16="http://schemas.microsoft.com/office/drawing/2014/main" id="{5CE7AF84-3C8D-4AFA-8841-8DBDD165FFB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Objects that do not conform to the strongly typed object model</a:t>
            </a:r>
          </a:p>
          <a:p>
            <a:pPr lvl="0"/>
            <a:r>
              <a:rPr lang="en-US" b="0" kern="0">
                <a:solidFill>
                  <a:srgbClr val="000000"/>
                </a:solidFill>
              </a:rPr>
              <a:t>Objects that enable you to take advantage of dynamic languages, such as IronPython</a:t>
            </a:r>
          </a:p>
          <a:p>
            <a:pPr lvl="0"/>
            <a:r>
              <a:rPr lang="en-US" b="0" kern="0">
                <a:solidFill>
                  <a:srgbClr val="000000"/>
                </a:solidFill>
              </a:rPr>
              <a:t>Objects that simplify the process of interoperating with unmanaged code</a:t>
            </a:r>
          </a:p>
          <a:p>
            <a:pPr lvl="0"/>
            <a:endParaRPr lang="en-US" b="0" kern="0" dirty="0">
              <a:solidFill>
                <a:srgbClr val="000000"/>
              </a:solidFill>
            </a:endParaRPr>
          </a:p>
        </p:txBody>
      </p:sp>
    </p:spTree>
    <p:extLst>
      <p:ext uri="{BB962C8B-B14F-4D97-AF65-F5344CB8AC3E}">
        <p14:creationId xmlns:p14="http://schemas.microsoft.com/office/powerpoint/2010/main" val="1696636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D141-345E-4241-A26D-5D7FD6E28D53}"/>
              </a:ext>
            </a:extLst>
          </p:cNvPr>
          <p:cNvSpPr>
            <a:spLocks noGrp="1"/>
          </p:cNvSpPr>
          <p:nvPr>
            <p:ph type="title"/>
          </p:nvPr>
        </p:nvSpPr>
        <p:spPr/>
        <p:txBody>
          <a:bodyPr/>
          <a:lstStyle/>
          <a:p>
            <a:r>
              <a:rPr lang="en-US"/>
              <a:t>What Is the Dynamic Language Runtime?</a:t>
            </a:r>
          </a:p>
        </p:txBody>
      </p:sp>
      <p:sp>
        <p:nvSpPr>
          <p:cNvPr id="4" name="Content Placeholder 2">
            <a:extLst>
              <a:ext uri="{FF2B5EF4-FFF2-40B4-BE49-F238E27FC236}">
                <a16:creationId xmlns:a16="http://schemas.microsoft.com/office/drawing/2014/main" id="{3DC024C3-CCF2-4EF1-978E-2E52D936CCB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The DLR provides:</a:t>
            </a:r>
          </a:p>
          <a:p>
            <a:pPr lvl="0"/>
            <a:r>
              <a:rPr lang="en-US" b="0" kern="0" dirty="0">
                <a:solidFill>
                  <a:srgbClr val="000000"/>
                </a:solidFill>
              </a:rPr>
              <a:t>Support for dynamic languages, such as </a:t>
            </a:r>
            <a:r>
              <a:rPr lang="en-US" b="0" kern="0" dirty="0" err="1">
                <a:solidFill>
                  <a:srgbClr val="000000"/>
                </a:solidFill>
              </a:rPr>
              <a:t>IronPython</a:t>
            </a:r>
            <a:endParaRPr lang="en-US" b="0" kern="0" dirty="0">
              <a:solidFill>
                <a:srgbClr val="000000"/>
              </a:solidFill>
            </a:endParaRPr>
          </a:p>
          <a:p>
            <a:pPr lvl="0"/>
            <a:r>
              <a:rPr lang="en-US" b="0" kern="0" dirty="0">
                <a:solidFill>
                  <a:srgbClr val="000000"/>
                </a:solidFill>
              </a:rPr>
              <a:t>Run-time type checking for dynamic objects</a:t>
            </a:r>
          </a:p>
          <a:p>
            <a:pPr lvl="0"/>
            <a:r>
              <a:rPr lang="en-US" b="0" kern="0" dirty="0">
                <a:solidFill>
                  <a:srgbClr val="000000"/>
                </a:solidFill>
              </a:rPr>
              <a:t>Language binders to handle the intricate details of interoperating with another language</a:t>
            </a:r>
          </a:p>
          <a:p>
            <a:pPr lvl="0"/>
            <a:endParaRPr lang="en-US" b="0" kern="0" dirty="0">
              <a:solidFill>
                <a:srgbClr val="000000"/>
              </a:solidFill>
            </a:endParaRPr>
          </a:p>
        </p:txBody>
      </p:sp>
    </p:spTree>
    <p:extLst>
      <p:ext uri="{BB962C8B-B14F-4D97-AF65-F5344CB8AC3E}">
        <p14:creationId xmlns:p14="http://schemas.microsoft.com/office/powerpoint/2010/main" val="2825988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C7CA-31CB-4362-AD93-49E910A01D12}"/>
              </a:ext>
            </a:extLst>
          </p:cNvPr>
          <p:cNvSpPr>
            <a:spLocks noGrp="1"/>
          </p:cNvSpPr>
          <p:nvPr>
            <p:ph type="title"/>
          </p:nvPr>
        </p:nvSpPr>
        <p:spPr/>
        <p:txBody>
          <a:bodyPr/>
          <a:lstStyle/>
          <a:p>
            <a:r>
              <a:rPr lang="en-US"/>
              <a:t>Creating a Dynamic Object</a:t>
            </a:r>
          </a:p>
        </p:txBody>
      </p:sp>
      <p:sp>
        <p:nvSpPr>
          <p:cNvPr id="4" name="Content Placeholder 2">
            <a:extLst>
              <a:ext uri="{FF2B5EF4-FFF2-40B4-BE49-F238E27FC236}">
                <a16:creationId xmlns:a16="http://schemas.microsoft.com/office/drawing/2014/main" id="{EF6F2B00-69BA-4474-BD04-711AF6FECD36}"/>
              </a:ext>
            </a:extLst>
          </p:cNvPr>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Dynamic objects are declared by using the </a:t>
            </a:r>
            <a:r>
              <a:rPr lang="en-US" kern="0">
                <a:solidFill>
                  <a:srgbClr val="000000"/>
                </a:solidFill>
              </a:rPr>
              <a:t>dynamic</a:t>
            </a:r>
            <a:r>
              <a:rPr lang="en-US" b="0" kern="0">
                <a:solidFill>
                  <a:srgbClr val="000000"/>
                </a:solidFill>
              </a:rPr>
              <a:t> keyword</a:t>
            </a:r>
          </a:p>
          <a:p>
            <a:pPr lvl="0"/>
            <a:endParaRPr lang="en-US" b="0" kern="0">
              <a:solidFill>
                <a:srgbClr val="000000"/>
              </a:solidFill>
            </a:endParaRPr>
          </a:p>
          <a:p>
            <a:pPr marL="0" lvl="0" indent="0">
              <a:buNone/>
            </a:pPr>
            <a:endParaRPr lang="en-US" b="0" kern="0">
              <a:solidFill>
                <a:srgbClr val="000000"/>
              </a:solidFill>
            </a:endParaRPr>
          </a:p>
          <a:p>
            <a:pPr lvl="0"/>
            <a:endParaRPr lang="en-US" b="0" kern="0">
              <a:solidFill>
                <a:srgbClr val="000000"/>
              </a:solidFill>
            </a:endParaRPr>
          </a:p>
          <a:p>
            <a:pPr lvl="0"/>
            <a:r>
              <a:rPr lang="en-US" b="0" kern="0">
                <a:solidFill>
                  <a:srgbClr val="000000"/>
                </a:solidFill>
              </a:rPr>
              <a:t>Dynamic objects are variables of type </a:t>
            </a:r>
            <a:r>
              <a:rPr lang="en-US" kern="0">
                <a:solidFill>
                  <a:srgbClr val="000000"/>
                </a:solidFill>
              </a:rPr>
              <a:t>object</a:t>
            </a:r>
          </a:p>
          <a:p>
            <a:pPr lvl="0"/>
            <a:r>
              <a:rPr lang="en-US" b="0" kern="0">
                <a:solidFill>
                  <a:srgbClr val="000000"/>
                </a:solidFill>
              </a:rPr>
              <a:t>Dynamic objects do not support:</a:t>
            </a:r>
          </a:p>
          <a:p>
            <a:pPr lvl="1"/>
            <a:r>
              <a:rPr lang="en-US" b="0" kern="0">
                <a:solidFill>
                  <a:srgbClr val="000000"/>
                </a:solidFill>
              </a:rPr>
              <a:t>Type checking at compile time</a:t>
            </a:r>
          </a:p>
          <a:p>
            <a:pPr lvl="1"/>
            <a:r>
              <a:rPr lang="en-US" b="0" kern="0">
                <a:solidFill>
                  <a:srgbClr val="000000"/>
                </a:solidFill>
              </a:rPr>
              <a:t>Visual Studio IntelliSense</a:t>
            </a:r>
            <a:endParaRPr lang="en-US" b="0" kern="0" dirty="0">
              <a:solidFill>
                <a:srgbClr val="000000"/>
              </a:solidFill>
            </a:endParaRPr>
          </a:p>
        </p:txBody>
      </p:sp>
      <p:sp>
        <p:nvSpPr>
          <p:cNvPr id="5" name="TextBox 4">
            <a:extLst>
              <a:ext uri="{FF2B5EF4-FFF2-40B4-BE49-F238E27FC236}">
                <a16:creationId xmlns:a16="http://schemas.microsoft.com/office/drawing/2014/main" id="{06478B57-5424-4C74-A0C8-2DDD26C73185}"/>
              </a:ext>
            </a:extLst>
          </p:cNvPr>
          <p:cNvSpPr txBox="1"/>
          <p:nvPr/>
        </p:nvSpPr>
        <p:spPr>
          <a:xfrm>
            <a:off x="675249" y="1981200"/>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US" b="0">
                <a:solidFill>
                  <a:srgbClr val="000000"/>
                </a:solidFill>
                <a:latin typeface="Lucida Sans Unicode" pitchFamily="34" charset="0"/>
                <a:cs typeface="Lucida Sans Unicode" pitchFamily="34" charset="0"/>
              </a:rPr>
              <a:t>using Microsoft.Office.Interop.Word;</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dynamic word = new Application();</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408575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1A82-D869-42DC-A5F7-0DB5FD80D865}"/>
              </a:ext>
            </a:extLst>
          </p:cNvPr>
          <p:cNvSpPr>
            <a:spLocks noGrp="1"/>
          </p:cNvSpPr>
          <p:nvPr>
            <p:ph type="title"/>
          </p:nvPr>
        </p:nvSpPr>
        <p:spPr/>
        <p:txBody>
          <a:bodyPr/>
          <a:lstStyle/>
          <a:p>
            <a:r>
              <a:rPr lang="en-US"/>
              <a:t>Invoking Methods on a Dynamic Object</a:t>
            </a:r>
          </a:p>
        </p:txBody>
      </p:sp>
      <p:sp>
        <p:nvSpPr>
          <p:cNvPr id="4" name="Content Placeholder 2">
            <a:extLst>
              <a:ext uri="{FF2B5EF4-FFF2-40B4-BE49-F238E27FC236}">
                <a16:creationId xmlns:a16="http://schemas.microsoft.com/office/drawing/2014/main" id="{D75AB9C7-A88B-4ABE-B923-116D24914530}"/>
              </a:ext>
            </a:extLst>
          </p:cNvPr>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access members by using the dot notation</a:t>
            </a:r>
          </a:p>
          <a:p>
            <a:pPr lvl="0"/>
            <a:endParaRPr lang="en-US" b="0" kern="0">
              <a:solidFill>
                <a:srgbClr val="000000"/>
              </a:solidFill>
            </a:endParaRPr>
          </a:p>
          <a:p>
            <a:pPr marL="0" lvl="0" indent="0">
              <a:buNone/>
            </a:pPr>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You do not need to:</a:t>
            </a:r>
          </a:p>
          <a:p>
            <a:pPr lvl="1"/>
            <a:r>
              <a:rPr lang="en-US" b="0" kern="0">
                <a:solidFill>
                  <a:srgbClr val="000000"/>
                </a:solidFill>
              </a:rPr>
              <a:t>Pass </a:t>
            </a:r>
            <a:r>
              <a:rPr lang="en-US" kern="0">
                <a:solidFill>
                  <a:srgbClr val="000000"/>
                </a:solidFill>
              </a:rPr>
              <a:t>Type.Missing</a:t>
            </a:r>
            <a:r>
              <a:rPr lang="en-US" b="0" kern="0">
                <a:solidFill>
                  <a:srgbClr val="000000"/>
                </a:solidFill>
              </a:rPr>
              <a:t> to satisfy optional parameters</a:t>
            </a:r>
          </a:p>
          <a:p>
            <a:pPr lvl="1"/>
            <a:r>
              <a:rPr lang="en-US" b="0" kern="0">
                <a:solidFill>
                  <a:srgbClr val="000000"/>
                </a:solidFill>
              </a:rPr>
              <a:t>Use the </a:t>
            </a:r>
            <a:r>
              <a:rPr lang="en-US" kern="0">
                <a:solidFill>
                  <a:srgbClr val="000000"/>
                </a:solidFill>
              </a:rPr>
              <a:t>ref</a:t>
            </a:r>
            <a:r>
              <a:rPr lang="en-US" b="0" kern="0">
                <a:solidFill>
                  <a:srgbClr val="000000"/>
                </a:solidFill>
              </a:rPr>
              <a:t> keyword</a:t>
            </a:r>
          </a:p>
          <a:p>
            <a:pPr lvl="1"/>
            <a:r>
              <a:rPr lang="en-US" b="0" kern="0">
                <a:solidFill>
                  <a:srgbClr val="000000"/>
                </a:solidFill>
              </a:rPr>
              <a:t>Pass all parameters as type </a:t>
            </a:r>
            <a:r>
              <a:rPr lang="en-US" kern="0">
                <a:solidFill>
                  <a:srgbClr val="000000"/>
                </a:solidFill>
              </a:rPr>
              <a:t>object</a:t>
            </a:r>
            <a:endParaRPr lang="en-US" b="0" kern="0" dirty="0">
              <a:solidFill>
                <a:srgbClr val="000000"/>
              </a:solidFill>
            </a:endParaRPr>
          </a:p>
        </p:txBody>
      </p:sp>
      <p:sp>
        <p:nvSpPr>
          <p:cNvPr id="5" name="TextBox 4">
            <a:extLst>
              <a:ext uri="{FF2B5EF4-FFF2-40B4-BE49-F238E27FC236}">
                <a16:creationId xmlns:a16="http://schemas.microsoft.com/office/drawing/2014/main" id="{A7CB897F-1FF3-4A56-9522-8699F6E7DEE7}"/>
              </a:ext>
            </a:extLst>
          </p:cNvPr>
          <p:cNvSpPr txBox="1"/>
          <p:nvPr/>
        </p:nvSpPr>
        <p:spPr>
          <a:xfrm>
            <a:off x="675249" y="19812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US" b="0">
                <a:solidFill>
                  <a:srgbClr val="000000"/>
                </a:solidFill>
                <a:latin typeface="Lucida Sans Unicode" pitchFamily="34" charset="0"/>
                <a:cs typeface="Lucida Sans Unicode" pitchFamily="34" charset="0"/>
              </a:rPr>
              <a:t>string filePath = "C:\\FourthCoffee\\Documents\\Schedule.docx"; </a:t>
            </a:r>
          </a:p>
          <a:p>
            <a:pPr lvl="0"/>
            <a:r>
              <a:rPr lang="en-US" b="0">
                <a:solidFill>
                  <a:srgbClr val="000000"/>
                </a:solidFill>
                <a:latin typeface="Lucida Sans Unicode" pitchFamily="34" charset="0"/>
                <a:cs typeface="Lucida Sans Unicode" pitchFamily="34" charset="0"/>
              </a:rPr>
              <a:t>...</a:t>
            </a:r>
          </a:p>
          <a:p>
            <a:pPr lvl="0"/>
            <a:r>
              <a:rPr lang="en-US" b="0">
                <a:solidFill>
                  <a:srgbClr val="000000"/>
                </a:solidFill>
                <a:latin typeface="Lucida Sans Unicode" pitchFamily="34" charset="0"/>
                <a:cs typeface="Lucida Sans Unicode" pitchFamily="34" charset="0"/>
              </a:rPr>
              <a:t>dynamic word = new Application();</a:t>
            </a:r>
          </a:p>
          <a:p>
            <a:pPr lvl="0"/>
            <a:r>
              <a:rPr lang="en-US" b="0">
                <a:solidFill>
                  <a:srgbClr val="000000"/>
                </a:solidFill>
                <a:latin typeface="Lucida Sans Unicode" pitchFamily="34" charset="0"/>
                <a:cs typeface="Lucida Sans Unicode" pitchFamily="34" charset="0"/>
              </a:rPr>
              <a:t>dynamic doc = word.Documents.Open(filePath);</a:t>
            </a:r>
          </a:p>
          <a:p>
            <a:pPr lvl="0"/>
            <a:r>
              <a:rPr lang="en-US" b="0">
                <a:solidFill>
                  <a:srgbClr val="000000"/>
                </a:solidFill>
                <a:latin typeface="Lucida Sans Unicode" pitchFamily="34" charset="0"/>
                <a:cs typeface="Lucida Sans Unicode" pitchFamily="34" charset="0"/>
              </a:rPr>
              <a:t>doc.SaveAs(filePath);</a:t>
            </a:r>
            <a:endParaRPr lang="en-US"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936021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2324e44-9695-4796-8adf-dbff3a7ba8b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CCE3B-9116-4747-886D-F5889FCEFC31}"/>
              </a:ext>
            </a:extLst>
          </p:cNvPr>
          <p:cNvSpPr>
            <a:spLocks noGrp="1"/>
          </p:cNvSpPr>
          <p:nvPr>
            <p:ph type="title"/>
          </p:nvPr>
        </p:nvSpPr>
        <p:spPr>
          <a:xfrm>
            <a:off x="460375" y="-2"/>
            <a:ext cx="8543666" cy="740664"/>
          </a:xfrm>
        </p:spPr>
        <p:txBody>
          <a:bodyPr/>
          <a:lstStyle/>
          <a:p>
            <a:r>
              <a:rPr lang="en-US" dirty="0"/>
              <a:t>Demonstration: Interoperating with Microsoft Word</a:t>
            </a:r>
          </a:p>
        </p:txBody>
      </p:sp>
      <p:sp>
        <p:nvSpPr>
          <p:cNvPr id="4" name="Content Placeholder 2">
            <a:extLst>
              <a:ext uri="{FF2B5EF4-FFF2-40B4-BE49-F238E27FC236}">
                <a16:creationId xmlns:a16="http://schemas.microsoft.com/office/drawing/2014/main" id="{95975D63-5556-44A3-9C5C-373AB6AEC6D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use dynamic objects to consume the Microsoft.Office.Word.Interop COM assembly in an existing .NET Framework application</a:t>
            </a:r>
            <a:endParaRPr lang="en-US" b="0" kern="0" dirty="0">
              <a:solidFill>
                <a:srgbClr val="000000"/>
              </a:solidFill>
            </a:endParaRPr>
          </a:p>
        </p:txBody>
      </p:sp>
    </p:spTree>
    <p:extLst>
      <p:ext uri="{BB962C8B-B14F-4D97-AF65-F5344CB8AC3E}">
        <p14:creationId xmlns:p14="http://schemas.microsoft.com/office/powerpoint/2010/main" val="4065396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11CF5-0764-4F6E-A3A4-D64601B9DCAC}"/>
              </a:ext>
            </a:extLst>
          </p:cNvPr>
          <p:cNvSpPr>
            <a:spLocks noGrp="1"/>
          </p:cNvSpPr>
          <p:nvPr>
            <p:ph type="title"/>
          </p:nvPr>
        </p:nvSpPr>
        <p:spPr/>
        <p:txBody>
          <a:bodyPr/>
          <a:lstStyle/>
          <a:p>
            <a:r>
              <a:rPr lang="en-US"/>
              <a:t>Lesson 2: Managing the Lifetime of Objects and Controlling Unmanaged Resources</a:t>
            </a:r>
          </a:p>
        </p:txBody>
      </p:sp>
      <p:sp>
        <p:nvSpPr>
          <p:cNvPr id="3" name="Text Placeholder 2">
            <a:extLst>
              <a:ext uri="{FF2B5EF4-FFF2-40B4-BE49-F238E27FC236}">
                <a16:creationId xmlns:a16="http://schemas.microsoft.com/office/drawing/2014/main" id="{62976AC0-1F4C-4CCF-AA98-8E6D486DDBA8}"/>
              </a:ext>
            </a:extLst>
          </p:cNvPr>
          <p:cNvSpPr>
            <a:spLocks noGrp="1"/>
          </p:cNvSpPr>
          <p:nvPr>
            <p:ph type="body" idx="1"/>
          </p:nvPr>
        </p:nvSpPr>
        <p:spPr/>
        <p:txBody>
          <a:bodyPr/>
          <a:lstStyle/>
          <a:p>
            <a:r>
              <a:rPr lang="en-US"/>
              <a:t>The Object Life Cycle
Implementing the Dispose Pattern
Managing the Lifetime of an Object
Demonstration: Upgrading the Grades Report Lab</a:t>
            </a:r>
          </a:p>
        </p:txBody>
      </p:sp>
    </p:spTree>
    <p:extLst>
      <p:ext uri="{BB962C8B-B14F-4D97-AF65-F5344CB8AC3E}">
        <p14:creationId xmlns:p14="http://schemas.microsoft.com/office/powerpoint/2010/main" val="1874345079"/>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4</TotalTime>
  <Words>2038</Words>
  <Application>Microsoft Office PowerPoint</Application>
  <PresentationFormat>On-screen Show (4:3)</PresentationFormat>
  <Paragraphs>214</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Wingdings</vt:lpstr>
      <vt:lpstr>Arial</vt:lpstr>
      <vt:lpstr>Calibri</vt:lpstr>
      <vt:lpstr>Segoe UI</vt:lpstr>
      <vt:lpstr>Verdana</vt:lpstr>
      <vt:lpstr>Lucida Sans Unicode</vt:lpstr>
      <vt:lpstr>Symbol</vt:lpstr>
      <vt:lpstr>Times New Roman</vt:lpstr>
      <vt:lpstr>NG_MOC_Core_ModuleNew2</vt:lpstr>
      <vt:lpstr>Module 11</vt:lpstr>
      <vt:lpstr>Module Overview</vt:lpstr>
      <vt:lpstr>Lesson 1: Creating and Using Dynamic Objects</vt:lpstr>
      <vt:lpstr>What Are Dynamic Objects?</vt:lpstr>
      <vt:lpstr>What Is the Dynamic Language Runtime?</vt:lpstr>
      <vt:lpstr>Creating a Dynamic Object</vt:lpstr>
      <vt:lpstr>Invoking Methods on a Dynamic Object</vt:lpstr>
      <vt:lpstr>Demonstration: Interoperating with Microsoft Word</vt:lpstr>
      <vt:lpstr>Lesson 2: Managing the Lifetime of Objects and Controlling Unmanaged Resources</vt:lpstr>
      <vt:lpstr>The Object Life Cycle</vt:lpstr>
      <vt:lpstr>Implementing the Dispose Pattern</vt:lpstr>
      <vt:lpstr>Managing the Lifetime of an Object</vt:lpstr>
      <vt:lpstr>Demonstration: Upgrading the Grades Report Lab</vt:lpstr>
      <vt:lpstr>Lab: Upgrading the Grades Report</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dc:title>
  <dc:creator>keerthi madirala</dc:creator>
  <cp:lastModifiedBy>keerthi madirala</cp:lastModifiedBy>
  <cp:revision>3</cp:revision>
  <dcterms:created xsi:type="dcterms:W3CDTF">2018-06-29T10:17:29Z</dcterms:created>
  <dcterms:modified xsi:type="dcterms:W3CDTF">2018-06-29T10:22:17Z</dcterms:modified>
</cp:coreProperties>
</file>