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4" r:id="rId31"/>
    <p:sldId id="286" r:id="rId32"/>
    <p:sldId id="287"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61" autoAdjust="0"/>
    <p:restoredTop sz="95274" autoAdjust="0"/>
  </p:normalViewPr>
  <p:slideViewPr>
    <p:cSldViewPr snapToGrid="0">
      <p:cViewPr varScale="1">
        <p:scale>
          <a:sx n="87" d="100"/>
          <a:sy n="87" d="100"/>
        </p:scale>
        <p:origin x="1934" y="58"/>
      </p:cViewPr>
      <p:guideLst/>
    </p:cSldViewPr>
  </p:slideViewPr>
  <p:notesTextViewPr>
    <p:cViewPr>
      <p:scale>
        <a:sx n="1" d="1"/>
        <a:sy n="1" d="1"/>
      </p:scale>
      <p:origin x="0" y="0"/>
    </p:cViewPr>
  </p:notesTextViewPr>
  <p:notesViewPr>
    <p:cSldViewPr snapToGrid="0">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E94B4-2032-4666-AA3E-B226E71A31A1}" type="datetimeFigureOut">
              <a:rPr lang="en-US" smtClean="0"/>
              <a:t>6/29/2018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6D7C8-B3E2-4222-B231-E5BA26209860}" type="slidenum">
              <a:rPr lang="en-US" smtClean="0"/>
              <a:t>‹#›</a:t>
            </a:fld>
            <a:endParaRPr lang="en-US"/>
          </a:p>
        </p:txBody>
      </p:sp>
    </p:spTree>
    <p:extLst>
      <p:ext uri="{BB962C8B-B14F-4D97-AF65-F5344CB8AC3E}">
        <p14:creationId xmlns:p14="http://schemas.microsoft.com/office/powerpoint/2010/main" val="117581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2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2_DEMO.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2_DEMO.m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2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12_LAK.m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2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Allfiles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all the files required to run the labs and demos of this course, can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https://github.com/MicrosoftLearning/20483-Programming-in-C-Sharp/tree/master/Allfiles</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Instructions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the step-by-step instructions for performing the labs and demos, can also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https://github.com/MicrosoftLearning/20483-Programming-in-C-Sharp/tree/master/Instructions</a:t>
            </a:r>
            <a:r>
              <a:rPr lang="en-US" sz="1000">
                <a:latin typeface="Arial" panose="020B0604020202020204" pitchFamily="34" charset="0"/>
                <a:ea typeface="Calibri" panose="020F0502020204030204" pitchFamily="34" charset="0"/>
                <a:cs typeface="Times New Roman" panose="02020603050405020304" pitchFamily="18" charset="0"/>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1376D7C8-B3E2-4222-B231-E5BA26209860}" type="slidenum">
              <a:rPr lang="en-US" smtClean="0"/>
              <a:t>1</a:t>
            </a:fld>
            <a:endParaRPr lang="en-US"/>
          </a:p>
        </p:txBody>
      </p:sp>
      <p:sp>
        <p:nvSpPr>
          <p:cNvPr id="5" name="Rectangle 4">
            <a:extLst>
              <a:ext uri="{FF2B5EF4-FFF2-40B4-BE49-F238E27FC236}">
                <a16:creationId xmlns:a16="http://schemas.microsoft.com/office/drawing/2014/main" id="{FFD95057-9364-4895-9825-83B7FA7800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3D103C5C-C81D-49EB-A49A-D2F154E74731}"/>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48632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attributes enable you to associate metadata data with a programming construct, such as a type or a member.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some of the attributes that the .NET Framework provides and the sort of information that they add, for example, the </a:t>
            </a:r>
            <a:r>
              <a:rPr lang="en-US" sz="1000" b="1">
                <a:latin typeface="Arial" panose="020B0604020202020204" pitchFamily="34" charset="0"/>
                <a:ea typeface="Calibri" panose="020F0502020204030204" pitchFamily="34" charset="0"/>
                <a:cs typeface="Times New Roman" panose="02020603050405020304" pitchFamily="18" charset="0"/>
              </a:rPr>
              <a:t>Obsolete </a:t>
            </a:r>
            <a:r>
              <a:rPr lang="en-US" sz="1000">
                <a:latin typeface="Arial" panose="020B0604020202020204" pitchFamily="34" charset="0"/>
                <a:ea typeface="Calibri" panose="020F0502020204030204" pitchFamily="34" charset="0"/>
                <a:cs typeface="Segoe UI" panose="020B0502040204020203" pitchFamily="34" charset="0"/>
              </a:rPr>
              <a:t>attribute, which enables you to tag a type or member to deter developers from using it.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Microsoft .NET Framework contains types that are tagged with the </a:t>
            </a:r>
            <a:r>
              <a:rPr lang="en-US" sz="1000" b="1">
                <a:latin typeface="Arial" panose="020B0604020202020204" pitchFamily="34" charset="0"/>
                <a:ea typeface="Calibri" panose="020F0502020204030204" pitchFamily="34" charset="0"/>
                <a:cs typeface="Times New Roman" panose="02020603050405020304" pitchFamily="18" charset="0"/>
              </a:rPr>
              <a:t>Obsolete</a:t>
            </a:r>
            <a:r>
              <a:rPr lang="en-US" sz="1000">
                <a:latin typeface="Arial" panose="020B0604020202020204" pitchFamily="34" charset="0"/>
                <a:ea typeface="Calibri" panose="020F0502020204030204" pitchFamily="34" charset="0"/>
                <a:cs typeface="Segoe UI" panose="020B0502040204020203" pitchFamily="34" charset="0"/>
              </a:rPr>
              <a:t> attribute.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10</a:t>
            </a:fld>
            <a:endParaRPr lang="en-US"/>
          </a:p>
        </p:txBody>
      </p:sp>
      <p:sp>
        <p:nvSpPr>
          <p:cNvPr id="5" name="Rectangle 4">
            <a:extLst>
              <a:ext uri="{FF2B5EF4-FFF2-40B4-BE49-F238E27FC236}">
                <a16:creationId xmlns:a16="http://schemas.microsoft.com/office/drawing/2014/main" id="{688D1669-3CC8-4A6E-950A-B0FC768868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DBDB1086-2716-41A6-9152-5F002838B544}"/>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38190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to create a custom attribute, you must derive your custom attribute class from either the </a:t>
            </a:r>
            <a:r>
              <a:rPr lang="en-US" sz="1000" b="1">
                <a:latin typeface="Arial" panose="020B0604020202020204" pitchFamily="34" charset="0"/>
                <a:ea typeface="Calibri" panose="020F0502020204030204" pitchFamily="34" charset="0"/>
                <a:cs typeface="Times New Roman" panose="02020603050405020304" pitchFamily="18" charset="0"/>
              </a:rPr>
              <a:t>Attribute</a:t>
            </a:r>
            <a:r>
              <a:rPr lang="en-US" sz="1000">
                <a:latin typeface="Arial" panose="020B0604020202020204" pitchFamily="34" charset="0"/>
                <a:ea typeface="Calibri" panose="020F0502020204030204" pitchFamily="34" charset="0"/>
                <a:cs typeface="Segoe UI" panose="020B0502040204020203" pitchFamily="34" charset="0"/>
              </a:rPr>
              <a:t> base class or another attribute class.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Talk through the code example on the slide that defines a simple custom attribute to encapsulate information about the developer who authored the code.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11</a:t>
            </a:fld>
            <a:endParaRPr lang="en-US"/>
          </a:p>
        </p:txBody>
      </p:sp>
      <p:sp>
        <p:nvSpPr>
          <p:cNvPr id="5" name="Rectangle 4">
            <a:extLst>
              <a:ext uri="{FF2B5EF4-FFF2-40B4-BE49-F238E27FC236}">
                <a16:creationId xmlns:a16="http://schemas.microsoft.com/office/drawing/2014/main" id="{F25F1668-C2CE-4732-83D7-D17B106AAA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5EF7B080-C3C8-47EA-BCF5-AE91530E9EE3}"/>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223733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reflection provides a way for you to extract the information that is held in custom attributes.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a:t>
            </a:r>
            <a:r>
              <a:rPr lang="en-US" sz="1000" b="1">
                <a:latin typeface="Arial" panose="020B0604020202020204" pitchFamily="34" charset="0"/>
                <a:ea typeface="Calibri" panose="020F0502020204030204" pitchFamily="34" charset="0"/>
                <a:cs typeface="Times New Roman" panose="02020603050405020304" pitchFamily="18" charset="0"/>
              </a:rPr>
              <a:t>System.Reflection</a:t>
            </a:r>
            <a:r>
              <a:rPr lang="en-US" sz="1000">
                <a:latin typeface="Arial" panose="020B0604020202020204" pitchFamily="34" charset="0"/>
                <a:ea typeface="Calibri" panose="020F0502020204030204" pitchFamily="34" charset="0"/>
                <a:cs typeface="Segoe UI" panose="020B0502040204020203" pitchFamily="34" charset="0"/>
              </a:rPr>
              <a:t> namespace provide a range of instance and extension methods for you to consume attributes.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12</a:t>
            </a:fld>
            <a:endParaRPr lang="en-US"/>
          </a:p>
        </p:txBody>
      </p:sp>
      <p:sp>
        <p:nvSpPr>
          <p:cNvPr id="5" name="Rectangle 4">
            <a:extLst>
              <a:ext uri="{FF2B5EF4-FFF2-40B4-BE49-F238E27FC236}">
                <a16:creationId xmlns:a16="http://schemas.microsoft.com/office/drawing/2014/main" id="{67C6D671-F75D-4FE1-A12B-88A8AB386B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A08CC0F8-A1DF-4558-8668-C2668A9A4BE1}"/>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45834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Run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Consuming Custom Attributes by Using Reflection</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13</a:t>
            </a:fld>
            <a:endParaRPr lang="en-US"/>
          </a:p>
        </p:txBody>
      </p:sp>
      <p:sp>
        <p:nvSpPr>
          <p:cNvPr id="5" name="Rectangle 4">
            <a:extLst>
              <a:ext uri="{FF2B5EF4-FFF2-40B4-BE49-F238E27FC236}">
                <a16:creationId xmlns:a16="http://schemas.microsoft.com/office/drawing/2014/main" id="{A04C443A-9B47-43F6-9DEC-823170725E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82E4FBD8-F9FC-481B-BFD7-B02AA9557FFB}"/>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570460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this lesson shows students how to generate managed code at run time by using the Code Document Object Model (CodeDOM). This includes:</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How to define a type.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How to compile that type into a Visual C# code file.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How to compile the Visual C# code file into an assembly that you can execute.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14</a:t>
            </a:fld>
            <a:endParaRPr lang="en-US"/>
          </a:p>
        </p:txBody>
      </p:sp>
      <p:sp>
        <p:nvSpPr>
          <p:cNvPr id="5" name="Rectangle 4">
            <a:extLst>
              <a:ext uri="{FF2B5EF4-FFF2-40B4-BE49-F238E27FC236}">
                <a16:creationId xmlns:a16="http://schemas.microsoft.com/office/drawing/2014/main" id="{3CC87296-4213-4DB1-9445-0C2C8E82AC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9ECFA4BC-367A-4093-AF47-EA9742A0AD7D}"/>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30184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CodeDOM provides the infrastructure for you to model and compile Visual C#, Microsoft JScript</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and Microsoft Visual Basic</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code at run time.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how the classes that are provided in the </a:t>
            </a:r>
            <a:r>
              <a:rPr lang="en-US" sz="1000" b="1">
                <a:latin typeface="Arial" panose="020B0604020202020204" pitchFamily="34" charset="0"/>
                <a:ea typeface="Calibri" panose="020F0502020204030204" pitchFamily="34" charset="0"/>
                <a:cs typeface="Times New Roman" panose="02020603050405020304" pitchFamily="18" charset="0"/>
              </a:rPr>
              <a:t>System.CodeDOM</a:t>
            </a:r>
            <a:r>
              <a:rPr lang="en-US" sz="1000">
                <a:latin typeface="Arial" panose="020B0604020202020204" pitchFamily="34" charset="0"/>
                <a:ea typeface="Calibri" panose="020F0502020204030204" pitchFamily="34" charset="0"/>
                <a:cs typeface="Segoe UI" panose="020B0502040204020203" pitchFamily="34" charset="0"/>
              </a:rPr>
              <a:t> namespace map to the components in an assembly. For example, the </a:t>
            </a:r>
            <a:r>
              <a:rPr lang="en-US" sz="1000" b="1">
                <a:latin typeface="Arial" panose="020B0604020202020204" pitchFamily="34" charset="0"/>
                <a:ea typeface="Calibri" panose="020F0502020204030204" pitchFamily="34" charset="0"/>
                <a:cs typeface="Times New Roman" panose="02020603050405020304" pitchFamily="18" charset="0"/>
              </a:rPr>
              <a:t>CodeNamespace</a:t>
            </a:r>
            <a:r>
              <a:rPr lang="en-US" sz="1000">
                <a:latin typeface="Arial" panose="020B0604020202020204" pitchFamily="34" charset="0"/>
                <a:ea typeface="Calibri" panose="020F0502020204030204" pitchFamily="34" charset="0"/>
                <a:cs typeface="Segoe UI" panose="020B0502040204020203" pitchFamily="34" charset="0"/>
              </a:rPr>
              <a:t> class maps to a namespace, and the </a:t>
            </a:r>
            <a:r>
              <a:rPr lang="en-US" sz="1000" b="1">
                <a:latin typeface="Arial" panose="020B0604020202020204" pitchFamily="34" charset="0"/>
                <a:ea typeface="Calibri" panose="020F0502020204030204" pitchFamily="34" charset="0"/>
                <a:cs typeface="Times New Roman" panose="02020603050405020304" pitchFamily="18" charset="0"/>
              </a:rPr>
              <a:t>CodeMemberMethod</a:t>
            </a:r>
            <a:r>
              <a:rPr lang="en-US" sz="1000">
                <a:latin typeface="Arial" panose="020B0604020202020204" pitchFamily="34" charset="0"/>
                <a:ea typeface="Calibri" panose="020F0502020204030204" pitchFamily="34" charset="0"/>
                <a:cs typeface="Segoe UI" panose="020B0502040204020203" pitchFamily="34" charset="0"/>
              </a:rPr>
              <a:t> class represents a method.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the following possible uses for CodeDOM:</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Template generator for source files.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Proxy generator for a web service or a database model.</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15</a:t>
            </a:fld>
            <a:endParaRPr lang="en-US"/>
          </a:p>
        </p:txBody>
      </p:sp>
      <p:sp>
        <p:nvSpPr>
          <p:cNvPr id="5" name="Rectangle 4">
            <a:extLst>
              <a:ext uri="{FF2B5EF4-FFF2-40B4-BE49-F238E27FC236}">
                <a16:creationId xmlns:a16="http://schemas.microsoft.com/office/drawing/2014/main" id="{A0B77630-A43F-4709-8257-9DAF13ABE2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6C1DA89D-1041-4228-82D6-4545F1CE14E9}"/>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32821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Talk students though the code example on the slide, describing how to use the CodeDOM classes to define a type with an entry point method.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16</a:t>
            </a:fld>
            <a:endParaRPr lang="en-US"/>
          </a:p>
        </p:txBody>
      </p:sp>
      <p:sp>
        <p:nvSpPr>
          <p:cNvPr id="5" name="Rectangle 4">
            <a:extLst>
              <a:ext uri="{FF2B5EF4-FFF2-40B4-BE49-F238E27FC236}">
                <a16:creationId xmlns:a16="http://schemas.microsoft.com/office/drawing/2014/main" id="{133C65E3-086E-4B21-A38F-D06C48AD48D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CAE14BD8-3D40-4E9D-B93E-FAF487BCF773}"/>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916073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Talk students though the code example on the slide, describing how to use the CodeDOM classes to compile your code and generate files that contain the compiled code.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you do not have to generate files that contain the source code before you can generate the assembly. You can do it all in memory, but without having a tangible file to inspect, you may find it difficult to debug complex CodeDOM models.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17</a:t>
            </a:fld>
            <a:endParaRPr lang="en-US"/>
          </a:p>
        </p:txBody>
      </p:sp>
      <p:sp>
        <p:nvSpPr>
          <p:cNvPr id="5" name="Rectangle 4">
            <a:extLst>
              <a:ext uri="{FF2B5EF4-FFF2-40B4-BE49-F238E27FC236}">
                <a16:creationId xmlns:a16="http://schemas.microsoft.com/office/drawing/2014/main" id="{CC22C2DA-678C-4C68-AC9D-22C0E14D1D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9E63A77A-C420-41DA-B285-A53EB15E9CB8}"/>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35340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Talk students though the code example on the slide, describing how to use the CodeDOM classes to take a source code file and compile it into an executable assembly.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18</a:t>
            </a:fld>
            <a:endParaRPr lang="en-US"/>
          </a:p>
        </p:txBody>
      </p:sp>
      <p:sp>
        <p:nvSpPr>
          <p:cNvPr id="5" name="Rectangle 4">
            <a:extLst>
              <a:ext uri="{FF2B5EF4-FFF2-40B4-BE49-F238E27FC236}">
                <a16:creationId xmlns:a16="http://schemas.microsoft.com/office/drawing/2014/main" id="{415DECEE-0F24-4A69-BB68-FCA3082E004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8DF4A937-7187-4BE1-A279-A40327FD6194}"/>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291524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this lesson introduces some of the tasks that you should perform after the code development of your application is complete. Typically, these tasks should form part of the build process for your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19</a:t>
            </a:fld>
            <a:endParaRPr lang="en-US"/>
          </a:p>
        </p:txBody>
      </p:sp>
      <p:sp>
        <p:nvSpPr>
          <p:cNvPr id="5" name="Rectangle 4">
            <a:extLst>
              <a:ext uri="{FF2B5EF4-FFF2-40B4-BE49-F238E27FC236}">
                <a16:creationId xmlns:a16="http://schemas.microsoft.com/office/drawing/2014/main" id="{1D9CF9F9-A46C-45FE-88E4-9D467E9964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E250A18F-4259-403A-945E-D9B6A30213A1}"/>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88274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covers many concepts and should serve as an introduction to reflection, attributes, dynamic code generation, and assembly versioning.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includes three demonstrations (lesson one, lesson two, and lesson four).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for this module focuses on how to create custom attributes and how to consume these custom attributes by using reflection.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a:t>
            </a:fld>
            <a:endParaRPr lang="en-US"/>
          </a:p>
        </p:txBody>
      </p:sp>
      <p:sp>
        <p:nvSpPr>
          <p:cNvPr id="5" name="Rectangle 4">
            <a:extLst>
              <a:ext uri="{FF2B5EF4-FFF2-40B4-BE49-F238E27FC236}">
                <a16:creationId xmlns:a16="http://schemas.microsoft.com/office/drawing/2014/main" id="{78EF253A-7132-4205-ACB7-517BA0F73B3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53C063AD-8990-43FB-835C-91EA1624B8C8}"/>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12275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when you build and compile your application by using tools such as Visual Studio, your source is transformed into an assembly, typically a dynamic link library (.dll) file or an executable (.exe) program.</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versioning and strong naming are covered in more detail later in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20</a:t>
            </a:fld>
            <a:endParaRPr lang="en-US"/>
          </a:p>
        </p:txBody>
      </p:sp>
      <p:sp>
        <p:nvSpPr>
          <p:cNvPr id="5" name="Rectangle 4">
            <a:extLst>
              <a:ext uri="{FF2B5EF4-FFF2-40B4-BE49-F238E27FC236}">
                <a16:creationId xmlns:a16="http://schemas.microsoft.com/office/drawing/2014/main" id="{07A646DB-07C5-42B9-92FB-0C396B73F7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A79F9356-67C7-4658-A51E-E69657420869}"/>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28824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Open Windows</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Explorer and show students the contents of the global assembly cache (GAC).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21</a:t>
            </a:fld>
            <a:endParaRPr lang="en-US"/>
          </a:p>
        </p:txBody>
      </p:sp>
      <p:sp>
        <p:nvSpPr>
          <p:cNvPr id="5" name="Rectangle 4">
            <a:extLst>
              <a:ext uri="{FF2B5EF4-FFF2-40B4-BE49-F238E27FC236}">
                <a16:creationId xmlns:a16="http://schemas.microsoft.com/office/drawing/2014/main" id="{03273C75-D59C-476D-BF7E-E385FA24B2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D7728C27-08E2-4DCE-8A8E-AE9F63670386}"/>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675120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process of signing an assembly:</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Create a key file.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Associate the key file with the assembly.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in the real world, developers use their corporate keys and that sn.exe is just a useful utility for demonstrations and testing.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you may also want to delay the signing of an assembly. Open Microsoft Visual Studio</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and show students the project properties to configure delay signing.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22</a:t>
            </a:fld>
            <a:endParaRPr lang="en-US"/>
          </a:p>
        </p:txBody>
      </p:sp>
      <p:sp>
        <p:nvSpPr>
          <p:cNvPr id="5" name="Rectangle 4">
            <a:extLst>
              <a:ext uri="{FF2B5EF4-FFF2-40B4-BE49-F238E27FC236}">
                <a16:creationId xmlns:a16="http://schemas.microsoft.com/office/drawing/2014/main" id="{2A4D71BD-9323-48D9-85B0-A935D3EBF3E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10E1BD1E-56D6-41C5-9D9F-DCDD7285EB15}"/>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254265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it is important to version assemblies so you can keep track of which version of your application users are using. Without a version number, debugging and reproducing production issues are difficult.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version numbers are formatted as follows: &lt;</a:t>
            </a:r>
            <a:r>
              <a:rPr lang="en-US" sz="1000" i="1">
                <a:latin typeface="Arial" panose="020B0604020202020204" pitchFamily="34" charset="0"/>
                <a:ea typeface="Calibri" panose="020F0502020204030204" pitchFamily="34" charset="0"/>
                <a:cs typeface="Times New Roman" panose="02020603050405020304" pitchFamily="18" charset="0"/>
              </a:rPr>
              <a:t>major version</a:t>
            </a:r>
            <a:r>
              <a:rPr lang="en-US" sz="1000">
                <a:latin typeface="Arial" panose="020B0604020202020204" pitchFamily="34" charset="0"/>
                <a:ea typeface="Calibri" panose="020F0502020204030204" pitchFamily="34" charset="0"/>
                <a:cs typeface="Segoe UI" panose="020B0502040204020203" pitchFamily="34" charset="0"/>
              </a:rPr>
              <a:t>&gt;.&lt;</a:t>
            </a:r>
            <a:r>
              <a:rPr lang="en-US" sz="1000" i="1">
                <a:latin typeface="Arial" panose="020B0604020202020204" pitchFamily="34" charset="0"/>
                <a:ea typeface="Calibri" panose="020F0502020204030204" pitchFamily="34" charset="0"/>
                <a:cs typeface="Times New Roman" panose="02020603050405020304" pitchFamily="18" charset="0"/>
              </a:rPr>
              <a:t>minor version</a:t>
            </a:r>
            <a:r>
              <a:rPr lang="en-US" sz="1000">
                <a:latin typeface="Arial" panose="020B0604020202020204" pitchFamily="34" charset="0"/>
                <a:ea typeface="Calibri" panose="020F0502020204030204" pitchFamily="34" charset="0"/>
                <a:cs typeface="Segoe UI" panose="020B0502040204020203" pitchFamily="34" charset="0"/>
              </a:rPr>
              <a:t>&gt;.&lt;</a:t>
            </a:r>
            <a:r>
              <a:rPr lang="en-US" sz="1000" i="1">
                <a:latin typeface="Arial" panose="020B0604020202020204" pitchFamily="34" charset="0"/>
                <a:ea typeface="Calibri" panose="020F0502020204030204" pitchFamily="34" charset="0"/>
                <a:cs typeface="Times New Roman" panose="02020603050405020304" pitchFamily="18" charset="0"/>
              </a:rPr>
              <a:t>build number</a:t>
            </a:r>
            <a:r>
              <a:rPr lang="en-US" sz="1000">
                <a:latin typeface="Arial" panose="020B0604020202020204" pitchFamily="34" charset="0"/>
                <a:ea typeface="Calibri" panose="020F0502020204030204" pitchFamily="34" charset="0"/>
                <a:cs typeface="Segoe UI" panose="020B0502040204020203" pitchFamily="34" charset="0"/>
              </a:rPr>
              <a:t>&gt;.&lt;</a:t>
            </a:r>
            <a:r>
              <a:rPr lang="en-US" sz="1000" i="1">
                <a:latin typeface="Arial" panose="020B0604020202020204" pitchFamily="34" charset="0"/>
                <a:ea typeface="Calibri" panose="020F0502020204030204" pitchFamily="34" charset="0"/>
                <a:cs typeface="Times New Roman" panose="02020603050405020304" pitchFamily="18" charset="0"/>
              </a:rPr>
              <a:t>revision</a:t>
            </a:r>
            <a:r>
              <a:rPr lang="en-US" sz="1000">
                <a:latin typeface="Arial" panose="020B0604020202020204" pitchFamily="34" charset="0"/>
                <a:ea typeface="Calibri" panose="020F0502020204030204" pitchFamily="34" charset="0"/>
                <a:cs typeface="Segoe UI" panose="020B0502040204020203" pitchFamily="34" charset="0"/>
              </a:rPr>
              <a:t>&gt;.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23</a:t>
            </a:fld>
            <a:endParaRPr lang="en-US"/>
          </a:p>
        </p:txBody>
      </p:sp>
      <p:sp>
        <p:nvSpPr>
          <p:cNvPr id="5" name="Rectangle 4">
            <a:extLst>
              <a:ext uri="{FF2B5EF4-FFF2-40B4-BE49-F238E27FC236}">
                <a16:creationId xmlns:a16="http://schemas.microsoft.com/office/drawing/2014/main" id="{B35DC48C-DF7A-4FFD-AA8F-E5E29331D73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C7AF633A-CD02-47B3-8BBE-35609B1E668D}"/>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2882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different ways to install and view an assembly in the GAC. Point out that the easiest way is to use the command-line Gacutil.exe tool.</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when using Gacutil.exe, you must run the command prompt with elevated privileges.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24</a:t>
            </a:fld>
            <a:endParaRPr lang="en-US"/>
          </a:p>
        </p:txBody>
      </p:sp>
      <p:sp>
        <p:nvSpPr>
          <p:cNvPr id="5" name="Rectangle 4">
            <a:extLst>
              <a:ext uri="{FF2B5EF4-FFF2-40B4-BE49-F238E27FC236}">
                <a16:creationId xmlns:a16="http://schemas.microsoft.com/office/drawing/2014/main" id="{2935762D-BE59-4A20-97C1-7C7E9B6AA6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7761A5A6-03E2-4381-901B-106B175F11FC}"/>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74594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Run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Remind students that they are only using sn.exe to generate a key for demonstration purposes.</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Demonstration Steps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Signing and Installing an Assembly into the GAC</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25</a:t>
            </a:fld>
            <a:endParaRPr lang="en-US"/>
          </a:p>
        </p:txBody>
      </p:sp>
      <p:sp>
        <p:nvSpPr>
          <p:cNvPr id="5" name="Rectangle 4">
            <a:extLst>
              <a:ext uri="{FF2B5EF4-FFF2-40B4-BE49-F238E27FC236}">
                <a16:creationId xmlns:a16="http://schemas.microsoft.com/office/drawing/2014/main" id="{DDFD88BC-944B-48D9-AA6D-E15053C73F7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89F90A02-2693-430C-A769-ABAD415D0A07}"/>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590278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Specifying the Data to Include in the Grades Report Lab</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26</a:t>
            </a:fld>
            <a:endParaRPr lang="en-US"/>
          </a:p>
        </p:txBody>
      </p:sp>
      <p:sp>
        <p:nvSpPr>
          <p:cNvPr id="5" name="Rectangle 4">
            <a:extLst>
              <a:ext uri="{FF2B5EF4-FFF2-40B4-BE49-F238E27FC236}">
                <a16:creationId xmlns:a16="http://schemas.microsoft.com/office/drawing/2014/main" id="{136F8A65-1B1E-497A-A94E-362C80D5F1A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2F35D02B-F6AB-42F2-B115-C59E79846180}"/>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295972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must complete the steps to set up the </a:t>
            </a:r>
            <a:r>
              <a:rPr lang="en-US" sz="1000" b="1" dirty="0" err="1">
                <a:latin typeface="Arial" panose="020B0604020202020204" pitchFamily="34" charset="0"/>
                <a:ea typeface="Calibri" panose="020F0502020204030204" pitchFamily="34" charset="0"/>
                <a:cs typeface="Times New Roman" panose="02020603050405020304" pitchFamily="18" charset="0"/>
              </a:rPr>
              <a:t>SchoolGradesDB</a:t>
            </a:r>
            <a:r>
              <a:rPr lang="en-US" sz="1000" dirty="0">
                <a:latin typeface="Arial" panose="020B0604020202020204" pitchFamily="34" charset="0"/>
                <a:ea typeface="Calibri" panose="020F0502020204030204" pitchFamily="34" charset="0"/>
                <a:cs typeface="Times New Roman" panose="02020603050405020304" pitchFamily="18" charset="0"/>
              </a:rPr>
              <a:t> database even if they still have the database running from an earlier lab. This is to ensure that the data is reset and in a known state.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Point out to students that Exercise 3 is optional and that you may stop the lab when they have all completed Exercise 2.</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https://github.com/MicrosoftLearning/20483-Programming-in-C-Sharp/blob/master/Instructions/20483C_MOD12_LAB_MANUAL.md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https://github.com/MicrosoftLearning/20483-Programming-in-C-Sharp/blob/master/Instructions/20483C_MOD12_LAK.md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and Applying the </a:t>
            </a:r>
            <a:r>
              <a:rPr lang="en-GB" sz="1000" b="1" dirty="0" err="1">
                <a:solidFill>
                  <a:srgbClr val="000000"/>
                </a:solidFill>
                <a:latin typeface="Arial" panose="020B0604020202020204" pitchFamily="34" charset="0"/>
                <a:ea typeface="Calibri" panose="020F0502020204030204" pitchFamily="34" charset="0"/>
                <a:cs typeface="Segoe UI" panose="020B0502040204020203" pitchFamily="34" charset="0"/>
              </a:rPr>
              <a:t>IncludeInReport</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 attribute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the </a:t>
            </a:r>
            <a:r>
              <a:rPr lang="en-US" sz="1000" b="1" dirty="0" err="1">
                <a:latin typeface="Arial" panose="020B0604020202020204" pitchFamily="34" charset="0"/>
                <a:ea typeface="Calibri" panose="020F0502020204030204" pitchFamily="34" charset="0"/>
                <a:cs typeface="Times New Roman" panose="02020603050405020304" pitchFamily="18" charset="0"/>
              </a:rPr>
              <a:t>IncludeInReport</a:t>
            </a:r>
            <a:r>
              <a:rPr lang="en-US" sz="1000" dirty="0">
                <a:latin typeface="Arial" panose="020B0604020202020204" pitchFamily="34" charset="0"/>
                <a:ea typeface="Calibri" panose="020F0502020204030204" pitchFamily="34" charset="0"/>
                <a:cs typeface="Segoe UI" panose="020B0502040204020203" pitchFamily="34" charset="0"/>
              </a:rPr>
              <a:t> attribute to specify the fields and the format of each field that is included in the grades report.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write code for the </a:t>
            </a:r>
            <a:r>
              <a:rPr lang="en-US" sz="1000" b="1" dirty="0" err="1">
                <a:latin typeface="Arial" panose="020B0604020202020204" pitchFamily="34" charset="0"/>
                <a:ea typeface="Calibri" panose="020F0502020204030204" pitchFamily="34" charset="0"/>
                <a:cs typeface="Times New Roman" panose="02020603050405020304" pitchFamily="18" charset="0"/>
              </a:rPr>
              <a:t>IncludeInReportAttribute</a:t>
            </a:r>
            <a:r>
              <a:rPr lang="en-US" sz="1000" dirty="0">
                <a:latin typeface="Arial" panose="020B0604020202020204" pitchFamily="34" charset="0"/>
                <a:ea typeface="Calibri" panose="020F0502020204030204" pitchFamily="34" charset="0"/>
                <a:cs typeface="Segoe UI" panose="020B0502040204020203" pitchFamily="34" charset="0"/>
              </a:rPr>
              <a:t> class and define the members that are contained in it. Next, you will apply the attribute to the appropriate properties in the </a:t>
            </a:r>
            <a:r>
              <a:rPr lang="en-US" sz="1000" b="1" dirty="0" err="1">
                <a:latin typeface="Arial" panose="020B0604020202020204" pitchFamily="34" charset="0"/>
                <a:ea typeface="Calibri" panose="020F0502020204030204" pitchFamily="34" charset="0"/>
                <a:cs typeface="Times New Roman" panose="02020603050405020304" pitchFamily="18" charset="0"/>
              </a:rPr>
              <a:t>LocalGrade</a:t>
            </a:r>
            <a:r>
              <a:rPr lang="en-US" sz="1000" dirty="0">
                <a:latin typeface="Arial" panose="020B0604020202020204" pitchFamily="34" charset="0"/>
                <a:ea typeface="Calibri" panose="020F0502020204030204" pitchFamily="34" charset="0"/>
                <a:cs typeface="Segoe UI" panose="020B0502040204020203" pitchFamily="34" charset="0"/>
              </a:rPr>
              <a:t> class in the </a:t>
            </a:r>
            <a:r>
              <a:rPr lang="en-US" sz="1000" dirty="0" err="1">
                <a:latin typeface="Arial" panose="020B0604020202020204" pitchFamily="34" charset="0"/>
                <a:ea typeface="Calibri" panose="020F0502020204030204" pitchFamily="34" charset="0"/>
                <a:cs typeface="Segoe UI" panose="020B0502040204020203" pitchFamily="34" charset="0"/>
              </a:rPr>
              <a:t>Data.cs</a:t>
            </a:r>
            <a:r>
              <a:rPr lang="en-US" sz="1000" dirty="0">
                <a:latin typeface="Arial" panose="020B0604020202020204" pitchFamily="34" charset="0"/>
                <a:ea typeface="Calibri" panose="020F0502020204030204" pitchFamily="34" charset="0"/>
                <a:cs typeface="Segoe UI" panose="020B0502040204020203" pitchFamily="34" charset="0"/>
              </a:rPr>
              <a:t> file. Finally, you will build the application and then use the MSIL Disassembler utility (IL DASM) to examine the metadata that the attribute generates.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Updating the Report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grades report to include fields and properties only if they are tagged with the </a:t>
            </a:r>
            <a:r>
              <a:rPr lang="en-US" sz="1000" b="1" dirty="0" err="1">
                <a:latin typeface="Arial" panose="020B0604020202020204" pitchFamily="34" charset="0"/>
                <a:ea typeface="Calibri" panose="020F0502020204030204" pitchFamily="34" charset="0"/>
                <a:cs typeface="Times New Roman" panose="02020603050405020304" pitchFamily="18" charset="0"/>
              </a:rPr>
              <a:t>IncludeInReport</a:t>
            </a:r>
            <a:r>
              <a:rPr lang="en-US" sz="1000" dirty="0">
                <a:latin typeface="Arial" panose="020B0604020202020204" pitchFamily="34" charset="0"/>
                <a:ea typeface="Calibri" panose="020F0502020204030204" pitchFamily="34" charset="0"/>
                <a:cs typeface="Segoe UI" panose="020B0502040204020203" pitchFamily="34" charset="0"/>
              </a:rPr>
              <a:t> attribute.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implement a method named </a:t>
            </a:r>
            <a:r>
              <a:rPr lang="en-US" sz="1000" b="1" dirty="0" err="1">
                <a:latin typeface="Arial" panose="020B0604020202020204" pitchFamily="34" charset="0"/>
                <a:ea typeface="Calibri" panose="020F0502020204030204" pitchFamily="34" charset="0"/>
                <a:cs typeface="Times New Roman" panose="02020603050405020304" pitchFamily="18" charset="0"/>
              </a:rPr>
              <a:t>GetItemsToInclude</a:t>
            </a:r>
            <a:r>
              <a:rPr lang="en-US" sz="1000" dirty="0">
                <a:latin typeface="Arial" panose="020B0604020202020204" pitchFamily="34" charset="0"/>
                <a:ea typeface="Calibri" panose="020F0502020204030204" pitchFamily="34" charset="0"/>
                <a:cs typeface="Segoe UI" panose="020B0502040204020203" pitchFamily="34" charset="0"/>
              </a:rPr>
              <a:t> in a static helper class called </a:t>
            </a:r>
            <a:r>
              <a:rPr lang="en-US" sz="1000" b="1" dirty="0" err="1">
                <a:latin typeface="Arial" panose="020B0604020202020204" pitchFamily="34" charset="0"/>
                <a:ea typeface="Calibri" panose="020F0502020204030204" pitchFamily="34" charset="0"/>
                <a:cs typeface="Times New Roman" panose="02020603050405020304" pitchFamily="18" charset="0"/>
              </a:rPr>
              <a:t>IncludeProcessor</a:t>
            </a:r>
            <a:r>
              <a:rPr lang="en-US" sz="1000" dirty="0">
                <a:latin typeface="Arial" panose="020B0604020202020204" pitchFamily="34" charset="0"/>
                <a:ea typeface="Calibri" panose="020F0502020204030204" pitchFamily="34" charset="0"/>
                <a:cs typeface="Segoe UI" panose="020B0502040204020203" pitchFamily="34" charset="0"/>
              </a:rPr>
              <a:t> that implements the logic that is necessary to discover the fields and properties that are tagged with the </a:t>
            </a:r>
            <a:r>
              <a:rPr lang="en-US" sz="1000" b="1" dirty="0" err="1">
                <a:latin typeface="Arial" panose="020B0604020202020204" pitchFamily="34" charset="0"/>
                <a:ea typeface="Calibri" panose="020F0502020204030204" pitchFamily="34" charset="0"/>
                <a:cs typeface="Times New Roman" panose="02020603050405020304" pitchFamily="18" charset="0"/>
              </a:rPr>
              <a:t>IncludeInReport</a:t>
            </a:r>
            <a:r>
              <a:rPr lang="en-US" sz="1000" dirty="0">
                <a:latin typeface="Arial" panose="020B0604020202020204" pitchFamily="34" charset="0"/>
                <a:ea typeface="Calibri" panose="020F0502020204030204" pitchFamily="34" charset="0"/>
                <a:cs typeface="Segoe UI" panose="020B0502040204020203" pitchFamily="34" charset="0"/>
              </a:rPr>
              <a:t> attribute. You will then update the code for the </a:t>
            </a:r>
            <a:r>
              <a:rPr lang="en-US" sz="1000" b="1" dirty="0" err="1">
                <a:latin typeface="Arial" panose="020B0604020202020204" pitchFamily="34" charset="0"/>
                <a:ea typeface="Calibri" panose="020F0502020204030204" pitchFamily="34" charset="0"/>
                <a:cs typeface="Times New Roman" panose="02020603050405020304" pitchFamily="18" charset="0"/>
              </a:rPr>
              <a:t>StudentProfile</a:t>
            </a:r>
            <a:r>
              <a:rPr lang="en-US" sz="1000" dirty="0">
                <a:latin typeface="Arial" panose="020B0604020202020204" pitchFamily="34" charset="0"/>
                <a:ea typeface="Calibri" panose="020F0502020204030204" pitchFamily="34" charset="0"/>
                <a:cs typeface="Segoe UI" panose="020B0502040204020203" pitchFamily="34" charset="0"/>
              </a:rPr>
              <a:t> view to include fields and properties in the report only if they are tagged with the </a:t>
            </a:r>
            <a:r>
              <a:rPr lang="en-US" sz="1000" b="1" dirty="0" err="1">
                <a:latin typeface="Arial" panose="020B0604020202020204" pitchFamily="34" charset="0"/>
                <a:ea typeface="Calibri" panose="020F0502020204030204" pitchFamily="34" charset="0"/>
                <a:cs typeface="Times New Roman" panose="02020603050405020304" pitchFamily="18" charset="0"/>
              </a:rPr>
              <a:t>IncludeInReport</a:t>
            </a:r>
            <a:r>
              <a:rPr lang="en-US" sz="1000" dirty="0">
                <a:latin typeface="Arial" panose="020B0604020202020204" pitchFamily="34" charset="0"/>
                <a:ea typeface="Calibri" panose="020F0502020204030204" pitchFamily="34" charset="0"/>
                <a:cs typeface="Segoe UI" panose="020B0502040204020203" pitchFamily="34" charset="0"/>
              </a:rPr>
              <a:t> attribute and to format them appropriately.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27</a:t>
            </a:fld>
            <a:endParaRPr lang="en-US"/>
          </a:p>
        </p:txBody>
      </p:sp>
      <p:sp>
        <p:nvSpPr>
          <p:cNvPr id="5" name="Rectangle 4">
            <a:extLst>
              <a:ext uri="{FF2B5EF4-FFF2-40B4-BE49-F238E27FC236}">
                <a16:creationId xmlns:a16="http://schemas.microsoft.com/office/drawing/2014/main" id="{98CEF1C8-A747-4361-9171-3104CA0287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TextBox 6">
            <a:extLst>
              <a:ext uri="{FF2B5EF4-FFF2-40B4-BE49-F238E27FC236}">
                <a16:creationId xmlns:a16="http://schemas.microsoft.com/office/drawing/2014/main" id="{C0CBA0CF-9069-49A2-BE59-18B40CBC5CD6}"/>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
        <p:nvSpPr>
          <p:cNvPr id="8" name="Rectangle 7">
            <a:extLst>
              <a:ext uri="{FF2B5EF4-FFF2-40B4-BE49-F238E27FC236}">
                <a16:creationId xmlns:a16="http://schemas.microsoft.com/office/drawing/2014/main" id="{7166F894-4F8B-4DBF-B88B-A9D8B391A603}"/>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135127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Storing the </a:t>
            </a:r>
            <a:r>
              <a:rPr lang="en-GB" sz="1000" b="1" dirty="0" err="1">
                <a:solidFill>
                  <a:srgbClr val="000000"/>
                </a:solidFill>
                <a:latin typeface="Arial" panose="020B0604020202020204" pitchFamily="34" charset="0"/>
                <a:ea typeface="Calibri" panose="020F0502020204030204" pitchFamily="34" charset="0"/>
                <a:cs typeface="Segoe UI" panose="020B0502040204020203" pitchFamily="34" charset="0"/>
              </a:rPr>
              <a:t>Grades.Utilities</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 Assembly Centrally (If Time Permits)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store the </a:t>
            </a:r>
            <a:r>
              <a:rPr lang="en-US" sz="1000" b="1" dirty="0" err="1">
                <a:latin typeface="Arial" panose="020B0604020202020204" pitchFamily="34" charset="0"/>
                <a:ea typeface="Calibri" panose="020F0502020204030204" pitchFamily="34" charset="0"/>
                <a:cs typeface="Times New Roman" panose="02020603050405020304" pitchFamily="18" charset="0"/>
              </a:rPr>
              <a:t>Grades.Utilities</a:t>
            </a:r>
            <a:r>
              <a:rPr lang="en-US" sz="1000" dirty="0">
                <a:latin typeface="Arial" panose="020B0604020202020204" pitchFamily="34" charset="0"/>
                <a:ea typeface="Calibri" panose="020F0502020204030204" pitchFamily="34" charset="0"/>
                <a:cs typeface="Segoe UI" panose="020B0502040204020203" pitchFamily="34" charset="0"/>
              </a:rPr>
              <a:t> assembly in the GAC.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First, you will use Sn.exe to generate a key pair and then use the key pair to sign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Grades.Utilities</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assembly. Next, you will use Gacutil.exe to add the assembly to the GAC. You will then update the reference for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Grades.Utilities</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assembly in the </a:t>
            </a:r>
            <a:r>
              <a:rPr lang="en-US" sz="1000" dirty="0" err="1">
                <a:solidFill>
                  <a:prstClr val="black"/>
                </a:solidFill>
                <a:latin typeface="Arial" panose="020B0604020202020204" pitchFamily="34" charset="0"/>
                <a:ea typeface="Calibri" panose="020F0502020204030204" pitchFamily="34" charset="0"/>
                <a:cs typeface="Segoe UI" panose="020B0502040204020203" pitchFamily="34" charset="0"/>
              </a:rPr>
              <a:t>Grades.WPF</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project to use the new signed assembly that is hosted in the GAC, and finally you will test the application to ensure that the reports are correctly generated.</a:t>
            </a:r>
            <a:endParaRPr lang="en-US" dirty="0"/>
          </a:p>
        </p:txBody>
      </p:sp>
      <p:sp>
        <p:nvSpPr>
          <p:cNvPr id="4" name="Slide Number Placeholder 3"/>
          <p:cNvSpPr>
            <a:spLocks noGrp="1"/>
          </p:cNvSpPr>
          <p:nvPr>
            <p:ph type="sldNum" sz="quarter" idx="10"/>
          </p:nvPr>
        </p:nvSpPr>
        <p:spPr/>
        <p:txBody>
          <a:bodyPr/>
          <a:lstStyle/>
          <a:p>
            <a:fld id="{1376D7C8-B3E2-4222-B231-E5BA26209860}" type="slidenum">
              <a:rPr lang="en-US" smtClean="0"/>
              <a:t>28</a:t>
            </a:fld>
            <a:endParaRPr lang="en-US"/>
          </a:p>
        </p:txBody>
      </p:sp>
      <p:sp>
        <p:nvSpPr>
          <p:cNvPr id="5" name="Rectangle 4">
            <a:extLst>
              <a:ext uri="{FF2B5EF4-FFF2-40B4-BE49-F238E27FC236}">
                <a16:creationId xmlns:a16="http://schemas.microsoft.com/office/drawing/2014/main" id="{32DB4742-1B6D-437F-9FC0-BB2AA5601A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19F0EBA3-9E08-40DF-975E-004B0BEC3ED8}"/>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116862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376D7C8-B3E2-4222-B231-E5BA26209860}" type="slidenum">
              <a:rPr lang="en-US" smtClean="0"/>
              <a:t>29</a:t>
            </a:fld>
            <a:endParaRPr lang="en-US"/>
          </a:p>
        </p:txBody>
      </p:sp>
      <p:sp>
        <p:nvSpPr>
          <p:cNvPr id="5" name="Rectangle 4">
            <a:extLst>
              <a:ext uri="{FF2B5EF4-FFF2-40B4-BE49-F238E27FC236}">
                <a16:creationId xmlns:a16="http://schemas.microsoft.com/office/drawing/2014/main" id="{FD3566E9-A621-4774-B853-04077773C2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D3C847B4-097F-4331-9EDD-E927C4D150E4}"/>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54681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this lesson shows how to use reflection to inspect and execute existing compiled assemblies.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when developing case tools to assist in the software development process, features such as reflection enable you to implement anything from code generation platforms to testing frameworks.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3</a:t>
            </a:fld>
            <a:endParaRPr lang="en-US"/>
          </a:p>
        </p:txBody>
      </p:sp>
      <p:sp>
        <p:nvSpPr>
          <p:cNvPr id="5" name="Rectangle 4">
            <a:extLst>
              <a:ext uri="{FF2B5EF4-FFF2-40B4-BE49-F238E27FC236}">
                <a16:creationId xmlns:a16="http://schemas.microsoft.com/office/drawing/2014/main" id="{54D2FE92-B20A-4604-ADB8-6FF807DDED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D2646144-0905-4440-A4CC-2C619DEE620E}"/>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834094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are developing an application that enables users to browse the object model of a compiled type. At no point will the application attempt to execute any code; it will merely serve as a viewer. You notice the code that loads the assembly uses the </a:t>
            </a:r>
            <a:r>
              <a:rPr lang="en-US" sz="1000" b="1" dirty="0" err="1">
                <a:latin typeface="Arial" panose="020B0604020202020204" pitchFamily="34" charset="0"/>
                <a:ea typeface="Calibri" panose="020F0502020204030204" pitchFamily="34" charset="0"/>
                <a:cs typeface="Times New Roman" panose="02020603050405020304" pitchFamily="18" charset="0"/>
              </a:rPr>
              <a:t>Assembly.LoadFrom</a:t>
            </a:r>
            <a:r>
              <a:rPr lang="en-US" sz="1000" dirty="0">
                <a:latin typeface="Arial" panose="020B0604020202020204" pitchFamily="34" charset="0"/>
                <a:ea typeface="Calibri" panose="020F0502020204030204" pitchFamily="34" charset="0"/>
                <a:cs typeface="Segoe UI" panose="020B0502040204020203" pitchFamily="34" charset="0"/>
              </a:rPr>
              <a:t> static method. This is the most suitable method taking into account the requirements of the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Assembly.ReflectionOnlyLoadFrom</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 because the application does not require the ability to execute the assembly.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are developing a custom attribute. You want to derive your custom attribute class from the abstract base class that underpins all attributes. Which class should you 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Attribute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t>
            </a:r>
            <a:r>
              <a:rPr lang="en-US" sz="1000" dirty="0" err="1">
                <a:latin typeface="Arial" panose="020B0604020202020204" pitchFamily="34" charset="0"/>
                <a:ea typeface="Calibri" panose="020F0502020204030204" pitchFamily="34" charset="0"/>
                <a:cs typeface="Times New Roman" panose="02020603050405020304" pitchFamily="18" charset="0"/>
              </a:rPr>
              <a:t>ContextAttribute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t>
            </a:r>
            <a:r>
              <a:rPr lang="en-US" sz="1000" dirty="0" err="1">
                <a:latin typeface="Arial" panose="020B0604020202020204" pitchFamily="34" charset="0"/>
                <a:ea typeface="Calibri" panose="020F0502020204030204" pitchFamily="34" charset="0"/>
                <a:cs typeface="Times New Roman" panose="02020603050405020304" pitchFamily="18" charset="0"/>
              </a:rPr>
              <a:t>ExtensionAttribute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DataAttribute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a:t>
            </a:r>
            <a:r>
              <a:rPr lang="en-US" sz="1000" dirty="0" err="1">
                <a:latin typeface="Arial" panose="020B0604020202020204" pitchFamily="34" charset="0"/>
                <a:ea typeface="Calibri" panose="020F0502020204030204" pitchFamily="34" charset="0"/>
                <a:cs typeface="Times New Roman" panose="02020603050405020304" pitchFamily="18" charset="0"/>
              </a:rPr>
              <a:t>AddInAttribute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30</a:t>
            </a:fld>
            <a:endParaRPr lang="en-US"/>
          </a:p>
        </p:txBody>
      </p:sp>
      <p:sp>
        <p:nvSpPr>
          <p:cNvPr id="5" name="Rectangle 4">
            <a:extLst>
              <a:ext uri="{FF2B5EF4-FFF2-40B4-BE49-F238E27FC236}">
                <a16:creationId xmlns:a16="http://schemas.microsoft.com/office/drawing/2014/main" id="{C008617F-1D23-4449-86FB-0F62499EA4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TextBox 6">
            <a:extLst>
              <a:ext uri="{FF2B5EF4-FFF2-40B4-BE49-F238E27FC236}">
                <a16:creationId xmlns:a16="http://schemas.microsoft.com/office/drawing/2014/main" id="{659B0E9C-37E0-4C5D-87D5-C3803B4B783C}"/>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
        <p:nvSpPr>
          <p:cNvPr id="8" name="Rectangle 7">
            <a:extLst>
              <a:ext uri="{FF2B5EF4-FFF2-40B4-BE49-F238E27FC236}">
                <a16:creationId xmlns:a16="http://schemas.microsoft.com/office/drawing/2014/main" id="{A604E0F0-5DDC-4990-9284-409643C2C400}"/>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398454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Attribute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derive your custom attribute class from the </a:t>
            </a:r>
            <a:r>
              <a:rPr lang="en-US" sz="1000" b="1" dirty="0">
                <a:latin typeface="Arial" panose="020B0604020202020204" pitchFamily="34" charset="0"/>
                <a:ea typeface="Calibri" panose="020F0502020204030204" pitchFamily="34" charset="0"/>
                <a:cs typeface="Times New Roman" panose="02020603050405020304" pitchFamily="18" charset="0"/>
              </a:rPr>
              <a:t>Attribute</a:t>
            </a:r>
            <a:r>
              <a:rPr lang="en-US" sz="1000" dirty="0">
                <a:latin typeface="Arial" panose="020B0604020202020204" pitchFamily="34" charset="0"/>
                <a:ea typeface="Calibri" panose="020F0502020204030204" pitchFamily="34" charset="0"/>
                <a:cs typeface="Times New Roman" panose="02020603050405020304" pitchFamily="18" charset="0"/>
              </a:rPr>
              <a:t> base class.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are reviewing some code that uses </a:t>
            </a:r>
            <a:r>
              <a:rPr lang="en-US" sz="1000" dirty="0" err="1">
                <a:latin typeface="Arial" panose="020B0604020202020204" pitchFamily="34" charset="0"/>
                <a:ea typeface="Calibri" panose="020F0502020204030204" pitchFamily="34" charset="0"/>
                <a:cs typeface="Segoe UI" panose="020B0502040204020203" pitchFamily="34" charset="0"/>
              </a:rPr>
              <a:t>CodeDOM</a:t>
            </a:r>
            <a:r>
              <a:rPr lang="en-US" sz="1000" dirty="0">
                <a:latin typeface="Arial" panose="020B0604020202020204" pitchFamily="34" charset="0"/>
                <a:ea typeface="Calibri" panose="020F0502020204030204" pitchFamily="34" charset="0"/>
                <a:cs typeface="Segoe UI" panose="020B0502040204020203" pitchFamily="34" charset="0"/>
              </a:rPr>
              <a:t> to generate managed Visual C# at run time. What does the following line of code do?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ts val="10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 method = new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CodeEntryPointMethod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Defines an instance method with a random name.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Defines an instance method named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EntryPoint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Defines a static method named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EntryPoint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Defines an instance method named Main.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Defines a static method named Main.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Defines a static method named Main.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Feedback</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code generates a method with the following signature: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public static void Main()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376D7C8-B3E2-4222-B231-E5BA26209860}" type="slidenum">
              <a:rPr lang="en-US" smtClean="0"/>
              <a:t>31</a:t>
            </a:fld>
            <a:endParaRPr lang="en-US"/>
          </a:p>
        </p:txBody>
      </p:sp>
      <p:sp>
        <p:nvSpPr>
          <p:cNvPr id="5" name="TextBox 4">
            <a:extLst>
              <a:ext uri="{FF2B5EF4-FFF2-40B4-BE49-F238E27FC236}">
                <a16:creationId xmlns:a16="http://schemas.microsoft.com/office/drawing/2014/main" id="{F3B8B9AC-7AC1-4AF0-A17F-0E897E487681}"/>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
        <p:nvSpPr>
          <p:cNvPr id="6" name="Rectangle 5">
            <a:extLst>
              <a:ext uri="{FF2B5EF4-FFF2-40B4-BE49-F238E27FC236}">
                <a16:creationId xmlns:a16="http://schemas.microsoft.com/office/drawing/2014/main" id="{533A565C-FE9F-42FA-9A60-E96A32AE861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20483C</a:t>
            </a:r>
          </a:p>
        </p:txBody>
      </p:sp>
      <p:sp>
        <p:nvSpPr>
          <p:cNvPr id="8" name="Rectangle 7">
            <a:extLst>
              <a:ext uri="{FF2B5EF4-FFF2-40B4-BE49-F238E27FC236}">
                <a16:creationId xmlns:a16="http://schemas.microsoft.com/office/drawing/2014/main" id="{816755F0-D55D-4584-9EFF-38CEF52C577B}"/>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743388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FourthCoffee.Core.dll</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assembly has 2.1.0.24 as its version number. The number 24 in the version number refers to the build number. </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 </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Arial" panose="020B0604020202020204" pitchFamily="34" charset="0"/>
              </a:rPr>
              <a:t>Answer</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Arial" panose="020B0604020202020204" pitchFamily="34" charset="0"/>
              </a:rPr>
              <a:t>(√)False</a:t>
            </a:r>
          </a:p>
          <a:p>
            <a:pPr>
              <a:lnSpc>
                <a:spcPct val="107000"/>
              </a:lnSpc>
              <a:spcAft>
                <a:spcPts val="800"/>
              </a:spcAft>
            </a:pPr>
            <a:r>
              <a:rPr lang="en-US" sz="1000" b="1" dirty="0">
                <a:solidFill>
                  <a:prstClr val="black"/>
                </a:solidFill>
                <a:latin typeface="Arial" panose="020B0604020202020204" pitchFamily="34" charset="0"/>
                <a:cs typeface="Times New Roman" panose="02020603050405020304" pitchFamily="18" charset="0"/>
              </a:rPr>
              <a:t>Feedback</a:t>
            </a:r>
          </a:p>
          <a:p>
            <a:pPr>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The 24 in the version number 2.1.0.24 refers to the revision number. The version number consists of the following sections</a:t>
            </a:r>
            <a:r>
              <a:rPr lang="en-US" sz="1000" dirty="0">
                <a:solidFill>
                  <a:prstClr val="black"/>
                </a:solidFill>
                <a:latin typeface="Arial" panose="020B0604020202020204" pitchFamily="34" charset="0"/>
                <a:cs typeface="Segoe UI" panose="020B0502040204020203" pitchFamily="34" charset="0"/>
              </a:rPr>
              <a:t>:</a:t>
            </a:r>
          </a:p>
          <a:p>
            <a:r>
              <a:rPr lang="en-US" sz="1000" i="1" dirty="0">
                <a:solidFill>
                  <a:prstClr val="black"/>
                </a:solidFill>
                <a:latin typeface="Arial" panose="020B0604020202020204" pitchFamily="34" charset="0"/>
                <a:cs typeface="Segoe UI" panose="020B0502040204020203" pitchFamily="34" charset="0"/>
              </a:rPr>
              <a:t>&lt;major version&gt;.&lt;minor version&gt;.&lt;build number&gt;.&lt;revision&gt;</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32</a:t>
            </a:fld>
            <a:endParaRPr lang="en-US"/>
          </a:p>
        </p:txBody>
      </p:sp>
      <p:sp>
        <p:nvSpPr>
          <p:cNvPr id="5" name="Rectangle 4">
            <a:extLst>
              <a:ext uri="{FF2B5EF4-FFF2-40B4-BE49-F238E27FC236}">
                <a16:creationId xmlns:a16="http://schemas.microsoft.com/office/drawing/2014/main" id="{4DB67F5F-4FC2-4EB1-B815-6F3940CCBC64}"/>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
        <p:nvSpPr>
          <p:cNvPr id="6" name="Rectangle 5">
            <a:extLst>
              <a:ext uri="{FF2B5EF4-FFF2-40B4-BE49-F238E27FC236}">
                <a16:creationId xmlns:a16="http://schemas.microsoft.com/office/drawing/2014/main" id="{29CF205C-9B09-4144-80D1-786ADFC1BA7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20483C</a:t>
            </a:r>
          </a:p>
        </p:txBody>
      </p:sp>
    </p:spTree>
    <p:extLst>
      <p:ext uri="{BB962C8B-B14F-4D97-AF65-F5344CB8AC3E}">
        <p14:creationId xmlns:p14="http://schemas.microsoft.com/office/powerpoint/2010/main" val="289976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reflection enables you to load and manipulate assemblies at run time.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how, for each component in an assembly, there is mapping to a class in the </a:t>
            </a:r>
            <a:r>
              <a:rPr lang="en-US" sz="1000" b="1">
                <a:latin typeface="Arial" panose="020B0604020202020204" pitchFamily="34" charset="0"/>
                <a:ea typeface="Calibri" panose="020F0502020204030204" pitchFamily="34" charset="0"/>
                <a:cs typeface="Times New Roman" panose="02020603050405020304" pitchFamily="18" charset="0"/>
              </a:rPr>
              <a:t>System.Reflection</a:t>
            </a:r>
            <a:r>
              <a:rPr lang="en-US" sz="1000">
                <a:latin typeface="Arial" panose="020B0604020202020204" pitchFamily="34" charset="0"/>
                <a:ea typeface="Calibri" panose="020F0502020204030204" pitchFamily="34" charset="0"/>
                <a:cs typeface="Segoe UI" panose="020B0502040204020203" pitchFamily="34" charset="0"/>
              </a:rPr>
              <a:t> namespace, for example:</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An assembly maps to the </a:t>
            </a:r>
            <a:r>
              <a:rPr lang="en-US" sz="1000" b="1">
                <a:latin typeface="Arial" panose="020B0604020202020204" pitchFamily="34" charset="0"/>
                <a:ea typeface="Times New Roman" panose="02020603050405020304" pitchFamily="18" charset="0"/>
                <a:cs typeface="Times New Roman" panose="02020603050405020304" pitchFamily="18" charset="0"/>
              </a:rPr>
              <a:t>Assembly</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A type maps to the </a:t>
            </a:r>
            <a:r>
              <a:rPr lang="en-US" sz="1000" b="1">
                <a:latin typeface="Arial" panose="020B0604020202020204" pitchFamily="34" charset="0"/>
                <a:ea typeface="Times New Roman" panose="02020603050405020304" pitchFamily="18" charset="0"/>
                <a:cs typeface="Times New Roman" panose="02020603050405020304" pitchFamily="18" charset="0"/>
              </a:rPr>
              <a:t>Type</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A constructor maps to the </a:t>
            </a:r>
            <a:r>
              <a:rPr lang="en-US" sz="1000" b="1">
                <a:latin typeface="Arial" panose="020B0604020202020204" pitchFamily="34" charset="0"/>
                <a:ea typeface="Times New Roman" panose="02020603050405020304" pitchFamily="18" charset="0"/>
                <a:cs typeface="Times New Roman" panose="02020603050405020304" pitchFamily="18" charset="0"/>
              </a:rPr>
              <a:t>ConstructorInfo </a:t>
            </a:r>
            <a:r>
              <a:rPr lang="en-US" sz="1000">
                <a:latin typeface="Arial" panose="020B0604020202020204" pitchFamily="34" charset="0"/>
                <a:ea typeface="Times New Roman" panose="02020603050405020304" pitchFamily="18" charset="0"/>
                <a:cs typeface="Segoe UI" panose="020B0502040204020203" pitchFamily="34" charset="0"/>
              </a:rPr>
              <a:t>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4</a:t>
            </a:fld>
            <a:endParaRPr lang="en-US"/>
          </a:p>
        </p:txBody>
      </p:sp>
      <p:sp>
        <p:nvSpPr>
          <p:cNvPr id="5" name="Rectangle 4">
            <a:extLst>
              <a:ext uri="{FF2B5EF4-FFF2-40B4-BE49-F238E27FC236}">
                <a16:creationId xmlns:a16="http://schemas.microsoft.com/office/drawing/2014/main" id="{5B941D35-7155-4F33-BC92-D2A755CA920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DC85D555-9B07-405A-B312-9D4D2D0DA0F6}"/>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2520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there are a number of ways to load an assembly. Discuss the static load methods the </a:t>
            </a:r>
            <a:r>
              <a:rPr lang="en-US" sz="1000" b="1">
                <a:latin typeface="Arial" panose="020B0604020202020204" pitchFamily="34" charset="0"/>
                <a:ea typeface="Calibri" panose="020F0502020204030204" pitchFamily="34" charset="0"/>
                <a:cs typeface="Times New Roman" panose="02020603050405020304" pitchFamily="18" charset="0"/>
              </a:rPr>
              <a:t>Assembly</a:t>
            </a:r>
            <a:r>
              <a:rPr lang="en-US" sz="1000">
                <a:latin typeface="Arial" panose="020B0604020202020204" pitchFamily="34" charset="0"/>
                <a:ea typeface="Calibri" panose="020F0502020204030204" pitchFamily="34" charset="0"/>
                <a:cs typeface="Segoe UI" panose="020B0502040204020203" pitchFamily="34" charset="0"/>
              </a:rPr>
              <a:t> class exposes.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difference between reflection-only and execution context and when each might be applicable.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5</a:t>
            </a:fld>
            <a:endParaRPr lang="en-US"/>
          </a:p>
        </p:txBody>
      </p:sp>
      <p:sp>
        <p:nvSpPr>
          <p:cNvPr id="5" name="Rectangle 4">
            <a:extLst>
              <a:ext uri="{FF2B5EF4-FFF2-40B4-BE49-F238E27FC236}">
                <a16:creationId xmlns:a16="http://schemas.microsoft.com/office/drawing/2014/main" id="{E7C7C6EA-0328-46F4-962C-006494325A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232106C3-1B62-46CA-8AD3-2D9957F99C92}"/>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42142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after you have created an </a:t>
            </a:r>
            <a:r>
              <a:rPr lang="en-US" sz="1000" b="1">
                <a:latin typeface="Arial" panose="020B0604020202020204" pitchFamily="34" charset="0"/>
                <a:ea typeface="Calibri" panose="020F0502020204030204" pitchFamily="34" charset="0"/>
                <a:cs typeface="Times New Roman" panose="02020603050405020304" pitchFamily="18" charset="0"/>
              </a:rPr>
              <a:t>Assembly</a:t>
            </a:r>
            <a:r>
              <a:rPr lang="en-US" sz="1000">
                <a:latin typeface="Arial" panose="020B0604020202020204" pitchFamily="34" charset="0"/>
                <a:ea typeface="Calibri" panose="020F0502020204030204" pitchFamily="34" charset="0"/>
                <a:cs typeface="Segoe UI" panose="020B0502040204020203" pitchFamily="34" charset="0"/>
              </a:rPr>
              <a:t> object, you can iterate through the assembly and inspect the metadata of each type and each member within a type.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6</a:t>
            </a:fld>
            <a:endParaRPr lang="en-US"/>
          </a:p>
        </p:txBody>
      </p:sp>
      <p:sp>
        <p:nvSpPr>
          <p:cNvPr id="5" name="Rectangle 4">
            <a:extLst>
              <a:ext uri="{FF2B5EF4-FFF2-40B4-BE49-F238E27FC236}">
                <a16:creationId xmlns:a16="http://schemas.microsoft.com/office/drawing/2014/main" id="{08A5BD53-BFCF-498F-9D37-9026D96042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23735D35-1298-4C25-A079-98BCB4D8C278}"/>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51284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instantiating and executing members by using reflection follows the same pattern as consuming an object in Microsoft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a:latin typeface="Arial" panose="020B0604020202020204" pitchFamily="34" charset="0"/>
                <a:ea typeface="Calibri" panose="020F0502020204030204" pitchFamily="34" charset="0"/>
                <a:cs typeface="Segoe UI" panose="020B0502040204020203" pitchFamily="34" charset="0"/>
              </a:rPr>
              <a:t>Visual C#</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Use the example on the slide to explain how to execute an instance method.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to invoke an instance method, you must first initialize the type. The code example on the slide simplifies this process by encapsulating the object initialization logic into the </a:t>
            </a:r>
            <a:r>
              <a:rPr lang="en-US" sz="1000" b="1">
                <a:latin typeface="Arial" panose="020B0604020202020204" pitchFamily="34" charset="0"/>
                <a:ea typeface="Calibri" panose="020F0502020204030204" pitchFamily="34" charset="0"/>
                <a:cs typeface="Times New Roman" panose="02020603050405020304" pitchFamily="18" charset="0"/>
              </a:rPr>
              <a:t>FourthCoffeeServices.InstantiateHandleErrorType</a:t>
            </a:r>
            <a:r>
              <a:rPr lang="en-US" sz="1000">
                <a:latin typeface="Arial" panose="020B0604020202020204" pitchFamily="34" charset="0"/>
                <a:ea typeface="Calibri" panose="020F0502020204030204" pitchFamily="34" charset="0"/>
                <a:cs typeface="Segoe UI" panose="020B0502040204020203" pitchFamily="34" charset="0"/>
              </a:rPr>
              <a:t> method call. Also explain that when you invoke static members, there is no need to initialize the object.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7</a:t>
            </a:fld>
            <a:endParaRPr lang="en-US"/>
          </a:p>
        </p:txBody>
      </p:sp>
      <p:sp>
        <p:nvSpPr>
          <p:cNvPr id="5" name="Rectangle 4">
            <a:extLst>
              <a:ext uri="{FF2B5EF4-FFF2-40B4-BE49-F238E27FC236}">
                <a16:creationId xmlns:a16="http://schemas.microsoft.com/office/drawing/2014/main" id="{DBFCD0E1-2C85-4CA8-8061-D2F8B9C8F3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E7BDEE69-8903-4F27-B25C-C6ED89FFF1D4}"/>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250605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Run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Inspecting Assemblies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https://github.com/MicrosoftLearning/20483-Programming-in-C-Sharp/blob/master/Instructions/20483C_MOD12_DEMO.md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8</a:t>
            </a:fld>
            <a:endParaRPr lang="en-US"/>
          </a:p>
        </p:txBody>
      </p:sp>
      <p:sp>
        <p:nvSpPr>
          <p:cNvPr id="5" name="Rectangle 4">
            <a:extLst>
              <a:ext uri="{FF2B5EF4-FFF2-40B4-BE49-F238E27FC236}">
                <a16:creationId xmlns:a16="http://schemas.microsoft.com/office/drawing/2014/main" id="{61EBC4AE-C500-416F-9C45-24432CB91E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1266CFC8-260C-4CF9-A4E3-B40728554CAD}"/>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106059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shows students how to use attributes and how to consume them by using reflection.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for this module focuses on creating and consuming custom attributes.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76D7C8-B3E2-4222-B231-E5BA26209860}" type="slidenum">
              <a:rPr lang="en-US" smtClean="0"/>
              <a:t>9</a:t>
            </a:fld>
            <a:endParaRPr lang="en-US"/>
          </a:p>
        </p:txBody>
      </p:sp>
      <p:sp>
        <p:nvSpPr>
          <p:cNvPr id="5" name="Rectangle 4">
            <a:extLst>
              <a:ext uri="{FF2B5EF4-FFF2-40B4-BE49-F238E27FC236}">
                <a16:creationId xmlns:a16="http://schemas.microsoft.com/office/drawing/2014/main" id="{BAB92A09-E4D7-4D52-8F18-2F9E15F3B2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id="{52C63732-505D-4C4D-9FDD-C78918474CFF}"/>
              </a:ext>
            </a:extLst>
          </p:cNvPr>
          <p:cNvSpPr/>
          <p:nvPr/>
        </p:nvSpPr>
        <p:spPr>
          <a:xfrm>
            <a:off x="-25965" y="238125"/>
            <a:ext cx="367655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Creating Reusable Types and Assemblies</a:t>
            </a:r>
          </a:p>
        </p:txBody>
      </p:sp>
    </p:spTree>
    <p:extLst>
      <p:ext uri="{BB962C8B-B14F-4D97-AF65-F5344CB8AC3E}">
        <p14:creationId xmlns:p14="http://schemas.microsoft.com/office/powerpoint/2010/main" val="329654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4990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459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212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C3EA-807E-4770-ABC9-7DC4101E4FC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77C4C19-A484-4C0A-B441-A8AF206D6870}"/>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654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157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27134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15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81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861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3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4449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3077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4746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5B24-74F8-46CA-BABD-49C1400C14F6}"/>
              </a:ext>
            </a:extLst>
          </p:cNvPr>
          <p:cNvSpPr>
            <a:spLocks noGrp="1"/>
          </p:cNvSpPr>
          <p:nvPr>
            <p:ph type="ctrTitle" sz="quarter"/>
          </p:nvPr>
        </p:nvSpPr>
        <p:spPr>
          <a:xfrm>
            <a:off x="3200400" y="1828800"/>
            <a:ext cx="5732417" cy="1016000"/>
          </a:xfrm>
        </p:spPr>
        <p:txBody>
          <a:bodyPr/>
          <a:lstStyle/>
          <a:p>
            <a:r>
              <a:rPr lang="en-US"/>
              <a:t>Module 12</a:t>
            </a:r>
          </a:p>
        </p:txBody>
      </p:sp>
      <p:sp>
        <p:nvSpPr>
          <p:cNvPr id="3" name="Subtitle 2">
            <a:extLst>
              <a:ext uri="{FF2B5EF4-FFF2-40B4-BE49-F238E27FC236}">
                <a16:creationId xmlns:a16="http://schemas.microsoft.com/office/drawing/2014/main" id="{13C76148-7702-4C1E-BE5F-D8E04258293E}"/>
              </a:ext>
            </a:extLst>
          </p:cNvPr>
          <p:cNvSpPr>
            <a:spLocks noGrp="1"/>
          </p:cNvSpPr>
          <p:nvPr>
            <p:ph type="subTitle" sz="quarter" idx="1"/>
          </p:nvPr>
        </p:nvSpPr>
        <p:spPr/>
        <p:txBody>
          <a:bodyPr/>
          <a:lstStyle/>
          <a:p>
            <a:pPr>
              <a:spcBef>
                <a:spcPts val="0"/>
              </a:spcBef>
            </a:pPr>
            <a:r>
              <a:rPr lang="en-US" dirty="0"/>
              <a:t>Creating Reusable Types and Assemblies</a:t>
            </a:r>
          </a:p>
        </p:txBody>
      </p:sp>
    </p:spTree>
    <p:extLst>
      <p:ext uri="{BB962C8B-B14F-4D97-AF65-F5344CB8AC3E}">
        <p14:creationId xmlns:p14="http://schemas.microsoft.com/office/powerpoint/2010/main" val="2775083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E063-C38C-4A70-BCCF-21DB7ED9ED1A}"/>
              </a:ext>
            </a:extLst>
          </p:cNvPr>
          <p:cNvSpPr>
            <a:spLocks noGrp="1"/>
          </p:cNvSpPr>
          <p:nvPr>
            <p:ph type="title"/>
          </p:nvPr>
        </p:nvSpPr>
        <p:spPr/>
        <p:txBody>
          <a:bodyPr/>
          <a:lstStyle/>
          <a:p>
            <a:r>
              <a:rPr lang="en-US"/>
              <a:t>What Are Attributes?</a:t>
            </a:r>
          </a:p>
        </p:txBody>
      </p:sp>
      <p:sp>
        <p:nvSpPr>
          <p:cNvPr id="4" name="Content Placeholder 2">
            <a:extLst>
              <a:ext uri="{FF2B5EF4-FFF2-40B4-BE49-F238E27FC236}">
                <a16:creationId xmlns:a16="http://schemas.microsoft.com/office/drawing/2014/main" id="{F0B38C30-B5EC-47F0-AAB5-E6C5291A2828}"/>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attributes to provide additional metadata about an element</a:t>
            </a:r>
          </a:p>
          <a:p>
            <a:pPr lvl="0"/>
            <a:r>
              <a:rPr lang="en-US" b="0" kern="0">
                <a:solidFill>
                  <a:srgbClr val="000000"/>
                </a:solidFill>
              </a:rPr>
              <a:t>Use attributes to alter run-time behavior</a:t>
            </a:r>
            <a:endParaRPr lang="en-US" b="0" kern="0" dirty="0">
              <a:solidFill>
                <a:srgbClr val="000000"/>
              </a:solidFill>
            </a:endParaRPr>
          </a:p>
        </p:txBody>
      </p:sp>
      <p:sp>
        <p:nvSpPr>
          <p:cNvPr id="5" name="TextBox 4">
            <a:extLst>
              <a:ext uri="{FF2B5EF4-FFF2-40B4-BE49-F238E27FC236}">
                <a16:creationId xmlns:a16="http://schemas.microsoft.com/office/drawing/2014/main" id="{EE3BDC9D-441A-4853-A1B4-C6956D277D6B}"/>
              </a:ext>
            </a:extLst>
          </p:cNvPr>
          <p:cNvSpPr txBox="1"/>
          <p:nvPr/>
        </p:nvSpPr>
        <p:spPr>
          <a:xfrm>
            <a:off x="609600" y="2743200"/>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[DataContract(Name = "SalesPersonContract", IsReference=false)]</a:t>
            </a:r>
          </a:p>
          <a:p>
            <a:pPr lvl="0"/>
            <a:r>
              <a:rPr lang="en-GB" b="0">
                <a:solidFill>
                  <a:srgbClr val="000000"/>
                </a:solidFill>
                <a:latin typeface="Lucida Sans Unicode" pitchFamily="34" charset="0"/>
                <a:cs typeface="Lucida Sans Unicode" pitchFamily="34" charset="0"/>
              </a:rPr>
              <a:t>public class SalesPerson</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[Obsolete("This property will be removed in the next release.")]</a:t>
            </a:r>
          </a:p>
          <a:p>
            <a:pPr lvl="0"/>
            <a:r>
              <a:rPr lang="en-GB" b="0">
                <a:solidFill>
                  <a:srgbClr val="000000"/>
                </a:solidFill>
                <a:latin typeface="Lucida Sans Unicode" pitchFamily="34" charset="0"/>
                <a:cs typeface="Lucida Sans Unicode" pitchFamily="34" charset="0"/>
              </a:rPr>
              <a:t>   [DataMember]</a:t>
            </a:r>
          </a:p>
          <a:p>
            <a:pPr lvl="0"/>
            <a:r>
              <a:rPr lang="en-GB" b="0">
                <a:solidFill>
                  <a:srgbClr val="000000"/>
                </a:solidFill>
                <a:latin typeface="Lucida Sans Unicode" pitchFamily="34" charset="0"/>
                <a:cs typeface="Lucida Sans Unicode" pitchFamily="34" charset="0"/>
              </a:rPr>
              <a:t>   public string Name { get; set;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59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0245-F948-4AF3-9499-F3E2D46EE0DA}"/>
              </a:ext>
            </a:extLst>
          </p:cNvPr>
          <p:cNvSpPr>
            <a:spLocks noGrp="1"/>
          </p:cNvSpPr>
          <p:nvPr>
            <p:ph type="title"/>
          </p:nvPr>
        </p:nvSpPr>
        <p:spPr/>
        <p:txBody>
          <a:bodyPr/>
          <a:lstStyle/>
          <a:p>
            <a:r>
              <a:rPr lang="en-US"/>
              <a:t>Creating and Using Custom Attributes</a:t>
            </a:r>
          </a:p>
        </p:txBody>
      </p:sp>
      <p:sp>
        <p:nvSpPr>
          <p:cNvPr id="4" name="Content Placeholder 2">
            <a:extLst>
              <a:ext uri="{FF2B5EF4-FFF2-40B4-BE49-F238E27FC236}">
                <a16:creationId xmlns:a16="http://schemas.microsoft.com/office/drawing/2014/main" id="{6873A553-88CA-44C2-B505-E895EEA13BFA}"/>
              </a:ext>
            </a:extLst>
          </p:cNvPr>
          <p:cNvSpPr txBox="1">
            <a:spLocks/>
          </p:cNvSpPr>
          <p:nvPr/>
        </p:nvSpPr>
        <p:spPr>
          <a:xfrm>
            <a:off x="458788" y="992188"/>
            <a:ext cx="8304212" cy="10257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Derive from the </a:t>
            </a:r>
            <a:r>
              <a:rPr lang="en-US" kern="0">
                <a:solidFill>
                  <a:srgbClr val="000000"/>
                </a:solidFill>
              </a:rPr>
              <a:t>Attribute</a:t>
            </a:r>
            <a:r>
              <a:rPr lang="en-US" b="0" kern="0">
                <a:solidFill>
                  <a:srgbClr val="000000"/>
                </a:solidFill>
              </a:rPr>
              <a:t> class or another attribute</a:t>
            </a:r>
            <a:endParaRPr lang="en-US" b="0" kern="0" dirty="0">
              <a:solidFill>
                <a:srgbClr val="000000"/>
              </a:solidFill>
            </a:endParaRPr>
          </a:p>
        </p:txBody>
      </p:sp>
      <p:sp>
        <p:nvSpPr>
          <p:cNvPr id="5" name="TextBox 4">
            <a:extLst>
              <a:ext uri="{FF2B5EF4-FFF2-40B4-BE49-F238E27FC236}">
                <a16:creationId xmlns:a16="http://schemas.microsoft.com/office/drawing/2014/main" id="{DE7E9750-C5CF-45C2-8151-2ACA94D83A15}"/>
              </a:ext>
            </a:extLst>
          </p:cNvPr>
          <p:cNvSpPr txBox="1"/>
          <p:nvPr/>
        </p:nvSpPr>
        <p:spPr>
          <a:xfrm>
            <a:off x="609600" y="153668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[AttributeUsage(AttributeTargets.All)]</a:t>
            </a:r>
          </a:p>
          <a:p>
            <a:pPr lvl="0"/>
            <a:r>
              <a:rPr lang="en-GB" b="0">
                <a:solidFill>
                  <a:srgbClr val="000000"/>
                </a:solidFill>
                <a:latin typeface="Lucida Sans Unicode" pitchFamily="34" charset="0"/>
                <a:cs typeface="Lucida Sans Unicode" pitchFamily="34" charset="0"/>
              </a:rPr>
              <a:t>public class DeveloperInfoAttribute : Attribute</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private string _emailAddress;</a:t>
            </a:r>
          </a:p>
          <a:p>
            <a:pPr lvl="0"/>
            <a:r>
              <a:rPr lang="en-GB" b="0">
                <a:solidFill>
                  <a:srgbClr val="000000"/>
                </a:solidFill>
                <a:latin typeface="Lucida Sans Unicode" pitchFamily="34" charset="0"/>
                <a:cs typeface="Lucida Sans Unicode" pitchFamily="34" charset="0"/>
              </a:rPr>
              <a:t>   private int _revision;</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public DeveloperInfo(string emailAddress, int revision)</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this._emailAddress = emailAddress;</a:t>
            </a:r>
          </a:p>
          <a:p>
            <a:pPr lvl="0"/>
            <a:r>
              <a:rPr lang="en-GB" b="0">
                <a:solidFill>
                  <a:srgbClr val="000000"/>
                </a:solidFill>
                <a:latin typeface="Lucida Sans Unicode" pitchFamily="34" charset="0"/>
                <a:cs typeface="Lucida Sans Unicode" pitchFamily="34" charset="0"/>
              </a:rPr>
              <a:t>      this._revision = revision;</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444E5712-6E28-43EE-9C35-0770BE2E8F6E}"/>
              </a:ext>
            </a:extLst>
          </p:cNvPr>
          <p:cNvSpPr txBox="1"/>
          <p:nvPr/>
        </p:nvSpPr>
        <p:spPr>
          <a:xfrm>
            <a:off x="609600" y="5105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[DeveloperInfo("holly@fourthcoffee.com", 3)]</a:t>
            </a:r>
          </a:p>
          <a:p>
            <a:pPr lvl="0"/>
            <a:r>
              <a:rPr lang="en-GB" b="0">
                <a:solidFill>
                  <a:srgbClr val="000000"/>
                </a:solidFill>
                <a:latin typeface="Lucida Sans Unicode" pitchFamily="34" charset="0"/>
                <a:cs typeface="Lucida Sans Unicode" pitchFamily="34" charset="0"/>
              </a:rPr>
              <a:t>public class SalePerson</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77590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87ED-075A-4F5C-84EB-14BFB3F62752}"/>
              </a:ext>
            </a:extLst>
          </p:cNvPr>
          <p:cNvSpPr>
            <a:spLocks noGrp="1"/>
          </p:cNvSpPr>
          <p:nvPr>
            <p:ph type="title"/>
          </p:nvPr>
        </p:nvSpPr>
        <p:spPr/>
        <p:txBody>
          <a:bodyPr/>
          <a:lstStyle/>
          <a:p>
            <a:r>
              <a:rPr lang="en-US"/>
              <a:t>Processing Attributes by Using Reflection</a:t>
            </a:r>
          </a:p>
        </p:txBody>
      </p:sp>
      <p:sp>
        <p:nvSpPr>
          <p:cNvPr id="4" name="Content Placeholder 2">
            <a:extLst>
              <a:ext uri="{FF2B5EF4-FFF2-40B4-BE49-F238E27FC236}">
                <a16:creationId xmlns:a16="http://schemas.microsoft.com/office/drawing/2014/main" id="{EF77D10E-9CF2-4047-8638-180A536C3787}"/>
              </a:ext>
            </a:extLst>
          </p:cNvPr>
          <p:cNvSpPr txBox="1">
            <a:spLocks/>
          </p:cNvSpPr>
          <p:nvPr/>
        </p:nvSpPr>
        <p:spPr>
          <a:xfrm>
            <a:off x="458788" y="992188"/>
            <a:ext cx="8304212" cy="10257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reflection to access the metadata that is encapsulated in custom attributes</a:t>
            </a:r>
            <a:endParaRPr lang="en-US" b="0" kern="0" dirty="0">
              <a:solidFill>
                <a:srgbClr val="000000"/>
              </a:solidFill>
            </a:endParaRPr>
          </a:p>
        </p:txBody>
      </p:sp>
      <p:sp>
        <p:nvSpPr>
          <p:cNvPr id="5" name="TextBox 4">
            <a:extLst>
              <a:ext uri="{FF2B5EF4-FFF2-40B4-BE49-F238E27FC236}">
                <a16:creationId xmlns:a16="http://schemas.microsoft.com/office/drawing/2014/main" id="{DF8A810E-AAC8-4BF0-B817-0BCF81548D15}"/>
              </a:ext>
            </a:extLst>
          </p:cNvPr>
          <p:cNvSpPr txBox="1"/>
          <p:nvPr/>
        </p:nvSpPr>
        <p:spPr>
          <a:xfrm>
            <a:off x="609600" y="2087745"/>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type = FourthCoffee.GetSalesPersonType();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var attributes = type.GetCustomAttributes(typeof(DeveloperInfo), false);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foreach (var attribute in attributes)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var developerEmailAddress = attribute.EmailAddress;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var codeRevision = attribute.Revision;</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4139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0cc2301-592d-4cf5-8a80-96f3533d767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6C0A-80D1-4B41-9C2C-1D4C2F7D53AE}"/>
              </a:ext>
            </a:extLst>
          </p:cNvPr>
          <p:cNvSpPr>
            <a:spLocks noGrp="1"/>
          </p:cNvSpPr>
          <p:nvPr>
            <p:ph type="title"/>
          </p:nvPr>
        </p:nvSpPr>
        <p:spPr/>
        <p:txBody>
          <a:bodyPr/>
          <a:lstStyle/>
          <a:p>
            <a:r>
              <a:rPr lang="en-US"/>
              <a:t>Demonstration: Consuming Custom Attributes by Using Reflection</a:t>
            </a:r>
          </a:p>
        </p:txBody>
      </p:sp>
      <p:sp>
        <p:nvSpPr>
          <p:cNvPr id="4" name="Content Placeholder 2">
            <a:extLst>
              <a:ext uri="{FF2B5EF4-FFF2-40B4-BE49-F238E27FC236}">
                <a16:creationId xmlns:a16="http://schemas.microsoft.com/office/drawing/2014/main" id="{A89189B4-7F9D-4169-BBEC-CD4D1E1660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use reflection to read the </a:t>
            </a:r>
            <a:r>
              <a:rPr lang="en-US" kern="0">
                <a:solidFill>
                  <a:srgbClr val="000000"/>
                </a:solidFill>
              </a:rPr>
              <a:t>DeveloperInfo</a:t>
            </a:r>
            <a:r>
              <a:rPr lang="en-US" b="0" kern="0">
                <a:solidFill>
                  <a:srgbClr val="000000"/>
                </a:solidFill>
              </a:rPr>
              <a:t> attributes that have been used to provide additional metadata on types and type members</a:t>
            </a:r>
            <a:endParaRPr lang="en-GB" b="0" kern="0" dirty="0">
              <a:solidFill>
                <a:srgbClr val="000000"/>
              </a:solidFill>
            </a:endParaRPr>
          </a:p>
        </p:txBody>
      </p:sp>
    </p:spTree>
    <p:extLst>
      <p:ext uri="{BB962C8B-B14F-4D97-AF65-F5344CB8AC3E}">
        <p14:creationId xmlns:p14="http://schemas.microsoft.com/office/powerpoint/2010/main" val="25353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1F16-BA7F-4C6F-8F9F-3BB3E4CADC3C}"/>
              </a:ext>
            </a:extLst>
          </p:cNvPr>
          <p:cNvSpPr>
            <a:spLocks noGrp="1"/>
          </p:cNvSpPr>
          <p:nvPr>
            <p:ph type="title"/>
          </p:nvPr>
        </p:nvSpPr>
        <p:spPr/>
        <p:txBody>
          <a:bodyPr/>
          <a:lstStyle/>
          <a:p>
            <a:r>
              <a:rPr lang="en-US"/>
              <a:t>Lesson 3: Generating Managed Code</a:t>
            </a:r>
          </a:p>
        </p:txBody>
      </p:sp>
      <p:sp>
        <p:nvSpPr>
          <p:cNvPr id="3" name="Text Placeholder 2">
            <a:extLst>
              <a:ext uri="{FF2B5EF4-FFF2-40B4-BE49-F238E27FC236}">
                <a16:creationId xmlns:a16="http://schemas.microsoft.com/office/drawing/2014/main" id="{B6495D11-2D96-49A3-A1A0-F2ADC3480919}"/>
              </a:ext>
            </a:extLst>
          </p:cNvPr>
          <p:cNvSpPr>
            <a:spLocks noGrp="1"/>
          </p:cNvSpPr>
          <p:nvPr>
            <p:ph type="body" idx="1"/>
          </p:nvPr>
        </p:nvSpPr>
        <p:spPr/>
        <p:txBody>
          <a:bodyPr/>
          <a:lstStyle/>
          <a:p>
            <a:r>
              <a:rPr lang="en-US"/>
              <a:t>What Is CodeDOM?
Defining a Type and Type Members
Compiling a CodeDOM Model
Compiling Source Code into an Assembly</a:t>
            </a:r>
          </a:p>
        </p:txBody>
      </p:sp>
    </p:spTree>
    <p:extLst>
      <p:ext uri="{BB962C8B-B14F-4D97-AF65-F5344CB8AC3E}">
        <p14:creationId xmlns:p14="http://schemas.microsoft.com/office/powerpoint/2010/main" val="425486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A790-C1BF-4741-A63A-86DC4697D082}"/>
              </a:ext>
            </a:extLst>
          </p:cNvPr>
          <p:cNvSpPr>
            <a:spLocks noGrp="1"/>
          </p:cNvSpPr>
          <p:nvPr>
            <p:ph type="title"/>
          </p:nvPr>
        </p:nvSpPr>
        <p:spPr/>
        <p:txBody>
          <a:bodyPr/>
          <a:lstStyle/>
          <a:p>
            <a:r>
              <a:rPr lang="en-US"/>
              <a:t>What Is CodeDOM?</a:t>
            </a:r>
          </a:p>
        </p:txBody>
      </p:sp>
      <p:sp>
        <p:nvSpPr>
          <p:cNvPr id="4" name="Content Placeholder 2">
            <a:extLst>
              <a:ext uri="{FF2B5EF4-FFF2-40B4-BE49-F238E27FC236}">
                <a16:creationId xmlns:a16="http://schemas.microsoft.com/office/drawing/2014/main" id="{84C23263-C557-41AC-87E0-5DB62D9376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Define a model that represents your code by using:</a:t>
            </a:r>
          </a:p>
          <a:p>
            <a:pPr lvl="1"/>
            <a:r>
              <a:rPr lang="en-US" b="0" kern="0">
                <a:solidFill>
                  <a:srgbClr val="000000"/>
                </a:solidFill>
              </a:rPr>
              <a:t>The </a:t>
            </a:r>
            <a:r>
              <a:rPr lang="en-US" kern="0">
                <a:solidFill>
                  <a:srgbClr val="000000"/>
                </a:solidFill>
              </a:rPr>
              <a:t>CodeCompileUnit</a:t>
            </a:r>
            <a:r>
              <a:rPr lang="en-US" b="0" kern="0">
                <a:solidFill>
                  <a:srgbClr val="000000"/>
                </a:solidFill>
              </a:rPr>
              <a:t> class</a:t>
            </a:r>
          </a:p>
          <a:p>
            <a:pPr lvl="1"/>
            <a:r>
              <a:rPr lang="en-US" b="0" kern="0">
                <a:solidFill>
                  <a:srgbClr val="000000"/>
                </a:solidFill>
              </a:rPr>
              <a:t>The </a:t>
            </a:r>
            <a:r>
              <a:rPr lang="en-US" kern="0">
                <a:solidFill>
                  <a:srgbClr val="000000"/>
                </a:solidFill>
              </a:rPr>
              <a:t>CodeNamespace</a:t>
            </a:r>
            <a:r>
              <a:rPr lang="en-US" b="0" kern="0">
                <a:solidFill>
                  <a:srgbClr val="000000"/>
                </a:solidFill>
              </a:rPr>
              <a:t> class</a:t>
            </a:r>
          </a:p>
          <a:p>
            <a:pPr lvl="1"/>
            <a:r>
              <a:rPr lang="en-US" b="0" kern="0">
                <a:solidFill>
                  <a:srgbClr val="000000"/>
                </a:solidFill>
              </a:rPr>
              <a:t>The </a:t>
            </a:r>
            <a:r>
              <a:rPr lang="en-US" kern="0">
                <a:solidFill>
                  <a:srgbClr val="000000"/>
                </a:solidFill>
              </a:rPr>
              <a:t>CodeTypeDeclaration</a:t>
            </a:r>
            <a:r>
              <a:rPr lang="en-US" b="0" kern="0">
                <a:solidFill>
                  <a:srgbClr val="000000"/>
                </a:solidFill>
              </a:rPr>
              <a:t> class</a:t>
            </a:r>
          </a:p>
          <a:p>
            <a:pPr lvl="1"/>
            <a:r>
              <a:rPr lang="en-US" b="0" kern="0">
                <a:solidFill>
                  <a:srgbClr val="000000"/>
                </a:solidFill>
              </a:rPr>
              <a:t>The </a:t>
            </a:r>
            <a:r>
              <a:rPr lang="en-US" kern="0">
                <a:solidFill>
                  <a:srgbClr val="000000"/>
                </a:solidFill>
              </a:rPr>
              <a:t>CodeMemberMethod</a:t>
            </a:r>
            <a:r>
              <a:rPr lang="en-US" b="0" kern="0">
                <a:solidFill>
                  <a:srgbClr val="000000"/>
                </a:solidFill>
              </a:rPr>
              <a:t> class</a:t>
            </a:r>
          </a:p>
          <a:p>
            <a:pPr lvl="0"/>
            <a:r>
              <a:rPr lang="en-US" b="0" kern="0">
                <a:solidFill>
                  <a:srgbClr val="000000"/>
                </a:solidFill>
              </a:rPr>
              <a:t>Generate source code from the model:</a:t>
            </a:r>
          </a:p>
          <a:p>
            <a:pPr lvl="1"/>
            <a:r>
              <a:rPr lang="en-US" b="0" kern="0">
                <a:solidFill>
                  <a:srgbClr val="000000"/>
                </a:solidFill>
              </a:rPr>
              <a:t>Visual C# by using the </a:t>
            </a:r>
            <a:r>
              <a:rPr lang="en-US" kern="0">
                <a:solidFill>
                  <a:srgbClr val="000000"/>
                </a:solidFill>
              </a:rPr>
              <a:t>CSharpCodeProvider</a:t>
            </a:r>
            <a:r>
              <a:rPr lang="en-US" b="0" kern="0">
                <a:solidFill>
                  <a:srgbClr val="000000"/>
                </a:solidFill>
              </a:rPr>
              <a:t> class</a:t>
            </a:r>
          </a:p>
          <a:p>
            <a:pPr lvl="1"/>
            <a:r>
              <a:rPr lang="en-US" b="0" kern="0">
                <a:solidFill>
                  <a:srgbClr val="000000"/>
                </a:solidFill>
              </a:rPr>
              <a:t>JScript by using the </a:t>
            </a:r>
            <a:r>
              <a:rPr lang="en-US" kern="0">
                <a:solidFill>
                  <a:srgbClr val="000000"/>
                </a:solidFill>
              </a:rPr>
              <a:t>JScriptCodeProvider</a:t>
            </a:r>
            <a:r>
              <a:rPr lang="en-US" b="0" kern="0">
                <a:solidFill>
                  <a:srgbClr val="000000"/>
                </a:solidFill>
              </a:rPr>
              <a:t> class</a:t>
            </a:r>
          </a:p>
          <a:p>
            <a:pPr lvl="1"/>
            <a:r>
              <a:rPr lang="en-US" b="0" kern="0">
                <a:solidFill>
                  <a:srgbClr val="000000"/>
                </a:solidFill>
              </a:rPr>
              <a:t>Visual Basic by using the </a:t>
            </a:r>
            <a:r>
              <a:rPr lang="en-US" kern="0">
                <a:solidFill>
                  <a:srgbClr val="000000"/>
                </a:solidFill>
              </a:rPr>
              <a:t>VBCodeProvider</a:t>
            </a:r>
            <a:r>
              <a:rPr lang="en-US" b="0" kern="0">
                <a:solidFill>
                  <a:srgbClr val="000000"/>
                </a:solidFill>
              </a:rPr>
              <a:t> class</a:t>
            </a:r>
          </a:p>
          <a:p>
            <a:pPr lvl="0"/>
            <a:r>
              <a:rPr lang="en-US" b="0" kern="0">
                <a:solidFill>
                  <a:srgbClr val="000000"/>
                </a:solidFill>
              </a:rPr>
              <a:t>Generate a .dll or a .exe that contains your code</a:t>
            </a:r>
          </a:p>
          <a:p>
            <a:pPr lvl="1"/>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423838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B21-CC3E-43BC-BE02-D1E9F8F05F76}"/>
              </a:ext>
            </a:extLst>
          </p:cNvPr>
          <p:cNvSpPr>
            <a:spLocks noGrp="1"/>
          </p:cNvSpPr>
          <p:nvPr>
            <p:ph type="title"/>
          </p:nvPr>
        </p:nvSpPr>
        <p:spPr/>
        <p:txBody>
          <a:bodyPr/>
          <a:lstStyle/>
          <a:p>
            <a:r>
              <a:rPr lang="en-US"/>
              <a:t>Defining a Type and Type Members</a:t>
            </a:r>
          </a:p>
        </p:txBody>
      </p:sp>
      <p:sp>
        <p:nvSpPr>
          <p:cNvPr id="4" name="TextBox 3">
            <a:extLst>
              <a:ext uri="{FF2B5EF4-FFF2-40B4-BE49-F238E27FC236}">
                <a16:creationId xmlns:a16="http://schemas.microsoft.com/office/drawing/2014/main" id="{2E7B18CD-AE5C-499E-873D-6914BDB6BF77}"/>
              </a:ext>
            </a:extLst>
          </p:cNvPr>
          <p:cNvSpPr txBox="1"/>
          <p:nvPr/>
        </p:nvSpPr>
        <p:spPr>
          <a:xfrm>
            <a:off x="381000" y="1724085"/>
            <a:ext cx="8382000"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var unit = new CodeCompileUnit();</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dynamicNamespace = new CodeNamespace("FourthCoffee.Dynamic");</a:t>
            </a:r>
          </a:p>
          <a:p>
            <a:pPr lvl="0"/>
            <a:r>
              <a:rPr lang="en-GB" b="0">
                <a:solidFill>
                  <a:srgbClr val="000000"/>
                </a:solidFill>
                <a:latin typeface="Lucida Sans Unicode" pitchFamily="34" charset="0"/>
                <a:cs typeface="Lucida Sans Unicode" pitchFamily="34" charset="0"/>
              </a:rPr>
              <a:t>unit.Namespaces.Add(dynamicNamespace);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dynamicNamespace.Imports.Add(new CodeNamespaceImport("System"));</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programType = new CodeTypeDeclaration("Program");</a:t>
            </a:r>
          </a:p>
          <a:p>
            <a:pPr lvl="0"/>
            <a:r>
              <a:rPr lang="en-GB" b="0">
                <a:solidFill>
                  <a:srgbClr val="000000"/>
                </a:solidFill>
                <a:latin typeface="Lucida Sans Unicode" pitchFamily="34" charset="0"/>
                <a:cs typeface="Lucida Sans Unicode" pitchFamily="34" charset="0"/>
              </a:rPr>
              <a:t>dynamicNamespace.Types.Add(programType);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mainMethod = new CodeEntryPointMethod();</a:t>
            </a:r>
          </a:p>
          <a:p>
            <a:pPr lvl="0"/>
            <a:r>
              <a:rPr lang="en-GB" b="0">
                <a:solidFill>
                  <a:srgbClr val="000000"/>
                </a:solidFill>
                <a:latin typeface="Lucida Sans Unicode" pitchFamily="34" charset="0"/>
                <a:cs typeface="Lucida Sans Unicode" pitchFamily="34" charset="0"/>
              </a:rPr>
              <a:t>programType.Members.Add(mainMethod);</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expression = new CodeMethodInvokeExpression(</a:t>
            </a:r>
          </a:p>
          <a:p>
            <a:pPr lvl="0"/>
            <a:r>
              <a:rPr lang="en-GB" b="0">
                <a:solidFill>
                  <a:srgbClr val="000000"/>
                </a:solidFill>
                <a:latin typeface="Lucida Sans Unicode" pitchFamily="34" charset="0"/>
                <a:cs typeface="Lucida Sans Unicode" pitchFamily="34" charset="0"/>
              </a:rPr>
              <a:t>   new CodeTypeReferenceExpression("Console"), "WriteLine", </a:t>
            </a:r>
          </a:p>
          <a:p>
            <a:pPr lvl="0"/>
            <a:r>
              <a:rPr lang="en-GB" b="0">
                <a:solidFill>
                  <a:srgbClr val="000000"/>
                </a:solidFill>
                <a:latin typeface="Lucida Sans Unicode" pitchFamily="34" charset="0"/>
                <a:cs typeface="Lucida Sans Unicode" pitchFamily="34" charset="0"/>
              </a:rPr>
              <a:t>   new CodePrimitiveExpression("Hello Development Team..!!"));</a:t>
            </a:r>
            <a:endParaRPr lang="en-GB" b="0" dirty="0">
              <a:solidFill>
                <a:srgbClr val="000000"/>
              </a:solidFill>
              <a:latin typeface="Lucida Sans Unicode" pitchFamily="34" charset="0"/>
              <a:cs typeface="Lucida Sans Unicode" pitchFamily="34" charset="0"/>
            </a:endParaRPr>
          </a:p>
        </p:txBody>
      </p:sp>
      <p:sp>
        <p:nvSpPr>
          <p:cNvPr id="5" name="Content Placeholder 1">
            <a:extLst>
              <a:ext uri="{FF2B5EF4-FFF2-40B4-BE49-F238E27FC236}">
                <a16:creationId xmlns:a16="http://schemas.microsoft.com/office/drawing/2014/main" id="{78ADA4D6-9AA7-4783-ACE1-1C5FBAE6CC4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Defining a type with a </a:t>
            </a:r>
            <a:r>
              <a:rPr lang="en-GB" kern="0">
                <a:solidFill>
                  <a:srgbClr val="000000"/>
                </a:solidFill>
              </a:rPr>
              <a:t>Main</a:t>
            </a:r>
            <a:r>
              <a:rPr lang="en-GB" b="0" kern="0">
                <a:solidFill>
                  <a:srgbClr val="000000"/>
                </a:solidFill>
              </a:rPr>
              <a:t> method</a:t>
            </a:r>
            <a:endParaRPr lang="en-GB" b="0" kern="0" dirty="0">
              <a:solidFill>
                <a:srgbClr val="000000"/>
              </a:solidFill>
            </a:endParaRPr>
          </a:p>
        </p:txBody>
      </p:sp>
    </p:spTree>
    <p:extLst>
      <p:ext uri="{BB962C8B-B14F-4D97-AF65-F5344CB8AC3E}">
        <p14:creationId xmlns:p14="http://schemas.microsoft.com/office/powerpoint/2010/main" val="173456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EEE0-B15A-4B98-AB89-202A6F8F8230}"/>
              </a:ext>
            </a:extLst>
          </p:cNvPr>
          <p:cNvSpPr>
            <a:spLocks noGrp="1"/>
          </p:cNvSpPr>
          <p:nvPr>
            <p:ph type="title"/>
          </p:nvPr>
        </p:nvSpPr>
        <p:spPr/>
        <p:txBody>
          <a:bodyPr/>
          <a:lstStyle/>
          <a:p>
            <a:r>
              <a:rPr lang="en-US"/>
              <a:t>Compiling a CodeDOM Model</a:t>
            </a:r>
          </a:p>
        </p:txBody>
      </p:sp>
      <p:sp>
        <p:nvSpPr>
          <p:cNvPr id="4" name="TextBox 3">
            <a:extLst>
              <a:ext uri="{FF2B5EF4-FFF2-40B4-BE49-F238E27FC236}">
                <a16:creationId xmlns:a16="http://schemas.microsoft.com/office/drawing/2014/main" id="{6067FD0D-2D92-430C-B8A9-DCBE0C97B6F6}"/>
              </a:ext>
            </a:extLst>
          </p:cNvPr>
          <p:cNvSpPr txBox="1"/>
          <p:nvPr/>
        </p:nvSpPr>
        <p:spPr>
          <a:xfrm>
            <a:off x="609600" y="1904286"/>
            <a:ext cx="7793502" cy="480131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var provider = new CSharpCodeProvider();</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fileName = "program.cs";</a:t>
            </a:r>
          </a:p>
          <a:p>
            <a:pPr lvl="0"/>
            <a:r>
              <a:rPr lang="en-GB" b="0">
                <a:solidFill>
                  <a:srgbClr val="000000"/>
                </a:solidFill>
                <a:latin typeface="Lucida Sans Unicode" pitchFamily="34" charset="0"/>
                <a:cs typeface="Lucida Sans Unicode" pitchFamily="34" charset="0"/>
              </a:rPr>
              <a:t>var stream = new StreamWriter(fileName);</a:t>
            </a:r>
          </a:p>
          <a:p>
            <a:pPr lvl="0"/>
            <a:r>
              <a:rPr lang="en-GB" b="0">
                <a:solidFill>
                  <a:srgbClr val="000000"/>
                </a:solidFill>
                <a:latin typeface="Lucida Sans Unicode" pitchFamily="34" charset="0"/>
                <a:cs typeface="Lucida Sans Unicode" pitchFamily="34" charset="0"/>
              </a:rPr>
              <a:t>var textWriter = new IndentedTextWriter(stream);</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options = new CodeGeneratorOptions();</a:t>
            </a:r>
          </a:p>
          <a:p>
            <a:pPr lvl="0"/>
            <a:r>
              <a:rPr lang="en-GB" b="0">
                <a:solidFill>
                  <a:srgbClr val="000000"/>
                </a:solidFill>
                <a:latin typeface="Lucida Sans Unicode" pitchFamily="34" charset="0"/>
                <a:cs typeface="Lucida Sans Unicode" pitchFamily="34" charset="0"/>
              </a:rPr>
              <a:t>options.BlankLinesBetweenMembers = true;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compileUnit = FourthCoffee.GetModel();</a:t>
            </a:r>
          </a:p>
          <a:p>
            <a:pPr lvl="0"/>
            <a:r>
              <a:rPr lang="en-GB" b="0">
                <a:solidFill>
                  <a:srgbClr val="000000"/>
                </a:solidFill>
                <a:latin typeface="Lucida Sans Unicode" pitchFamily="34" charset="0"/>
                <a:cs typeface="Lucida Sans Unicode" pitchFamily="34" charset="0"/>
              </a:rPr>
              <a:t>provider.GenerateCodeFromCompileUnit(</a:t>
            </a:r>
          </a:p>
          <a:p>
            <a:pPr lvl="0"/>
            <a:r>
              <a:rPr lang="en-GB" b="0">
                <a:solidFill>
                  <a:srgbClr val="000000"/>
                </a:solidFill>
                <a:latin typeface="Lucida Sans Unicode" pitchFamily="34" charset="0"/>
                <a:cs typeface="Lucida Sans Unicode" pitchFamily="34" charset="0"/>
              </a:rPr>
              <a:t>   compileunit, </a:t>
            </a:r>
          </a:p>
          <a:p>
            <a:pPr lvl="0"/>
            <a:r>
              <a:rPr lang="en-GB" b="0">
                <a:solidFill>
                  <a:srgbClr val="000000"/>
                </a:solidFill>
                <a:latin typeface="Lucida Sans Unicode" pitchFamily="34" charset="0"/>
                <a:cs typeface="Lucida Sans Unicode" pitchFamily="34" charset="0"/>
              </a:rPr>
              <a:t>   textWriter, </a:t>
            </a:r>
          </a:p>
          <a:p>
            <a:pPr lvl="0"/>
            <a:r>
              <a:rPr lang="en-GB" b="0">
                <a:solidFill>
                  <a:srgbClr val="000000"/>
                </a:solidFill>
                <a:latin typeface="Lucida Sans Unicode" pitchFamily="34" charset="0"/>
                <a:cs typeface="Lucida Sans Unicode" pitchFamily="34" charset="0"/>
              </a:rPr>
              <a:t>   options);</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textWriter.Close();</a:t>
            </a:r>
          </a:p>
          <a:p>
            <a:pPr lvl="0"/>
            <a:r>
              <a:rPr lang="en-GB" b="0">
                <a:solidFill>
                  <a:srgbClr val="000000"/>
                </a:solidFill>
                <a:latin typeface="Lucida Sans Unicode" pitchFamily="34" charset="0"/>
                <a:cs typeface="Lucida Sans Unicode" pitchFamily="34" charset="0"/>
              </a:rPr>
              <a:t>stream.Close();</a:t>
            </a:r>
            <a:endParaRPr lang="en-GB" b="0" dirty="0">
              <a:solidFill>
                <a:srgbClr val="000000"/>
              </a:solidFill>
              <a:latin typeface="Lucida Sans Unicode" pitchFamily="34" charset="0"/>
              <a:cs typeface="Lucida Sans Unicode" pitchFamily="34" charset="0"/>
            </a:endParaRPr>
          </a:p>
        </p:txBody>
      </p:sp>
      <p:sp>
        <p:nvSpPr>
          <p:cNvPr id="5" name="Content Placeholder 2">
            <a:extLst>
              <a:ext uri="{FF2B5EF4-FFF2-40B4-BE49-F238E27FC236}">
                <a16:creationId xmlns:a16="http://schemas.microsoft.com/office/drawing/2014/main" id="{2AD55A59-9DC9-4F3B-8391-D44DD719836C}"/>
              </a:ext>
            </a:extLst>
          </p:cNvPr>
          <p:cNvSpPr txBox="1">
            <a:spLocks/>
          </p:cNvSpPr>
          <p:nvPr/>
        </p:nvSpPr>
        <p:spPr>
          <a:xfrm>
            <a:off x="458788" y="93016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Generate source code files from your CodeDOM model</a:t>
            </a:r>
            <a:endParaRPr lang="en-US" b="0" kern="0" dirty="0">
              <a:solidFill>
                <a:srgbClr val="000000"/>
              </a:solidFill>
            </a:endParaRPr>
          </a:p>
        </p:txBody>
      </p:sp>
    </p:spTree>
    <p:extLst>
      <p:ext uri="{BB962C8B-B14F-4D97-AF65-F5344CB8AC3E}">
        <p14:creationId xmlns:p14="http://schemas.microsoft.com/office/powerpoint/2010/main" val="320080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a0cf3e8-773a-4a7d-9df5-0ab818edcb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2B08-067D-4C04-BA47-5C96D93921A2}"/>
              </a:ext>
            </a:extLst>
          </p:cNvPr>
          <p:cNvSpPr>
            <a:spLocks noGrp="1"/>
          </p:cNvSpPr>
          <p:nvPr>
            <p:ph type="title"/>
          </p:nvPr>
        </p:nvSpPr>
        <p:spPr/>
        <p:txBody>
          <a:bodyPr/>
          <a:lstStyle/>
          <a:p>
            <a:r>
              <a:rPr lang="en-US"/>
              <a:t>Compiling Source Code into an Assembly</a:t>
            </a:r>
          </a:p>
        </p:txBody>
      </p:sp>
      <p:sp>
        <p:nvSpPr>
          <p:cNvPr id="4" name="TextBox 3">
            <a:extLst>
              <a:ext uri="{FF2B5EF4-FFF2-40B4-BE49-F238E27FC236}">
                <a16:creationId xmlns:a16="http://schemas.microsoft.com/office/drawing/2014/main" id="{26C15692-B96E-44CA-88B1-432D6469F28B}"/>
              </a:ext>
            </a:extLst>
          </p:cNvPr>
          <p:cNvSpPr txBox="1"/>
          <p:nvPr/>
        </p:nvSpPr>
        <p:spPr>
          <a:xfrm>
            <a:off x="609600" y="1609362"/>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var provider = new CSharpCodeProvider();</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compilerSettings = new CompilerParameters();</a:t>
            </a:r>
          </a:p>
          <a:p>
            <a:pPr lvl="0"/>
            <a:r>
              <a:rPr lang="en-GB" b="0">
                <a:solidFill>
                  <a:srgbClr val="000000"/>
                </a:solidFill>
                <a:latin typeface="Lucida Sans Unicode" pitchFamily="34" charset="0"/>
                <a:cs typeface="Lucida Sans Unicode" pitchFamily="34" charset="0"/>
              </a:rPr>
              <a:t>compilerSettings.ReferencedAssemblies.Add("System.dll");</a:t>
            </a:r>
          </a:p>
          <a:p>
            <a:pPr lvl="0"/>
            <a:r>
              <a:rPr lang="en-GB" b="0">
                <a:solidFill>
                  <a:srgbClr val="000000"/>
                </a:solidFill>
                <a:latin typeface="Lucida Sans Unicode" pitchFamily="34" charset="0"/>
                <a:cs typeface="Lucida Sans Unicode" pitchFamily="34" charset="0"/>
              </a:rPr>
              <a:t>compilerSettings.GenerateExecutable = true;</a:t>
            </a:r>
          </a:p>
          <a:p>
            <a:pPr lvl="0"/>
            <a:r>
              <a:rPr lang="en-GB" b="0">
                <a:solidFill>
                  <a:srgbClr val="000000"/>
                </a:solidFill>
                <a:latin typeface="Lucida Sans Unicode" pitchFamily="34" charset="0"/>
                <a:cs typeface="Lucida Sans Unicode" pitchFamily="34" charset="0"/>
              </a:rPr>
              <a:t>compilerSettings.OutputAssembly = "FourthCoffee.exe";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sourceCodeFileName = "program.cs";</a:t>
            </a:r>
          </a:p>
          <a:p>
            <a:pPr lvl="0"/>
            <a:r>
              <a:rPr lang="en-GB" b="0">
                <a:solidFill>
                  <a:srgbClr val="000000"/>
                </a:solidFill>
                <a:latin typeface="Lucida Sans Unicode" pitchFamily="34" charset="0"/>
                <a:cs typeface="Lucida Sans Unicode" pitchFamily="34" charset="0"/>
              </a:rPr>
              <a:t>var compilationResults = provider.CompileAssemblyFromFile(</a:t>
            </a:r>
          </a:p>
          <a:p>
            <a:pPr lvl="0"/>
            <a:r>
              <a:rPr lang="en-GB" b="0">
                <a:solidFill>
                  <a:srgbClr val="000000"/>
                </a:solidFill>
                <a:latin typeface="Lucida Sans Unicode" pitchFamily="34" charset="0"/>
                <a:cs typeface="Lucida Sans Unicode" pitchFamily="34" charset="0"/>
              </a:rPr>
              <a:t>   compilerSettings, </a:t>
            </a:r>
          </a:p>
          <a:p>
            <a:pPr lvl="0"/>
            <a:r>
              <a:rPr lang="en-GB" b="0">
                <a:solidFill>
                  <a:srgbClr val="000000"/>
                </a:solidFill>
                <a:latin typeface="Lucida Sans Unicode" pitchFamily="34" charset="0"/>
                <a:cs typeface="Lucida Sans Unicode" pitchFamily="34" charset="0"/>
              </a:rPr>
              <a:t>   sourceCodeFileName);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buildFailed = false;</a:t>
            </a:r>
          </a:p>
          <a:p>
            <a:pPr lvl="0"/>
            <a:r>
              <a:rPr lang="en-GB" b="0">
                <a:solidFill>
                  <a:srgbClr val="000000"/>
                </a:solidFill>
                <a:latin typeface="Lucida Sans Unicode" pitchFamily="34" charset="0"/>
                <a:cs typeface="Lucida Sans Unicode" pitchFamily="34" charset="0"/>
              </a:rPr>
              <a:t>foreach (var error in compilationResults.Errors)</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var errorMessage = error.ToString();</a:t>
            </a:r>
          </a:p>
          <a:p>
            <a:pPr lvl="0"/>
            <a:r>
              <a:rPr lang="en-GB" b="0">
                <a:solidFill>
                  <a:srgbClr val="000000"/>
                </a:solidFill>
                <a:latin typeface="Lucida Sans Unicode" pitchFamily="34" charset="0"/>
                <a:cs typeface="Lucida Sans Unicode" pitchFamily="34" charset="0"/>
              </a:rPr>
              <a:t>   buildFailed = true;</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5" name="Content Placeholder 2">
            <a:extLst>
              <a:ext uri="{FF2B5EF4-FFF2-40B4-BE49-F238E27FC236}">
                <a16:creationId xmlns:a16="http://schemas.microsoft.com/office/drawing/2014/main" id="{CD974E16-B715-40CF-9293-A7BB9FA4A09A}"/>
              </a:ext>
            </a:extLst>
          </p:cNvPr>
          <p:cNvSpPr txBox="1">
            <a:spLocks/>
          </p:cNvSpPr>
          <p:nvPr/>
        </p:nvSpPr>
        <p:spPr>
          <a:xfrm>
            <a:off x="458788" y="930166"/>
            <a:ext cx="8119156" cy="6098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Generate an assembly from your source code files</a:t>
            </a:r>
            <a:endParaRPr lang="en-US" b="0" kern="0" dirty="0">
              <a:solidFill>
                <a:srgbClr val="000000"/>
              </a:solidFill>
            </a:endParaRPr>
          </a:p>
        </p:txBody>
      </p:sp>
    </p:spTree>
    <p:extLst>
      <p:ext uri="{BB962C8B-B14F-4D97-AF65-F5344CB8AC3E}">
        <p14:creationId xmlns:p14="http://schemas.microsoft.com/office/powerpoint/2010/main" val="400830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08845a6-eef4-49b5-879a-972a8ea29d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0ADA-3702-41AF-8C7F-F9734115AD75}"/>
              </a:ext>
            </a:extLst>
          </p:cNvPr>
          <p:cNvSpPr>
            <a:spLocks noGrp="1"/>
          </p:cNvSpPr>
          <p:nvPr>
            <p:ph type="title"/>
          </p:nvPr>
        </p:nvSpPr>
        <p:spPr>
          <a:xfrm>
            <a:off x="460375" y="-2"/>
            <a:ext cx="7773988" cy="740664"/>
          </a:xfrm>
        </p:spPr>
        <p:txBody>
          <a:bodyPr/>
          <a:lstStyle/>
          <a:p>
            <a:r>
              <a:rPr lang="en-US" dirty="0"/>
              <a:t>Lesson 4: Versioning, Signing, and Deploying Assemblies</a:t>
            </a:r>
          </a:p>
        </p:txBody>
      </p:sp>
      <p:sp>
        <p:nvSpPr>
          <p:cNvPr id="3" name="Text Placeholder 2">
            <a:extLst>
              <a:ext uri="{FF2B5EF4-FFF2-40B4-BE49-F238E27FC236}">
                <a16:creationId xmlns:a16="http://schemas.microsoft.com/office/drawing/2014/main" id="{8E1D4842-87DA-47BE-9C5D-6C4EA8CB0408}"/>
              </a:ext>
            </a:extLst>
          </p:cNvPr>
          <p:cNvSpPr>
            <a:spLocks noGrp="1"/>
          </p:cNvSpPr>
          <p:nvPr>
            <p:ph type="body" idx="1"/>
          </p:nvPr>
        </p:nvSpPr>
        <p:spPr/>
        <p:txBody>
          <a:bodyPr/>
          <a:lstStyle/>
          <a:p>
            <a:r>
              <a:rPr lang="en-US"/>
              <a:t>What Is an Assembly?
What Is the GAC?
Signing Assemblies
Versioning Assemblies
Installing an Assembly into the GAC
Demonstration: Signing and Installing an Assembly into the GAC
Demonstration: Specifying the Data to Include in the Grades Report Lab</a:t>
            </a:r>
          </a:p>
        </p:txBody>
      </p:sp>
    </p:spTree>
    <p:extLst>
      <p:ext uri="{BB962C8B-B14F-4D97-AF65-F5344CB8AC3E}">
        <p14:creationId xmlns:p14="http://schemas.microsoft.com/office/powerpoint/2010/main" val="71041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051F-723A-4253-99CC-31A2D364DAE0}"/>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FCC4C119-5AB9-463A-A179-E40A08D6CDD3}"/>
              </a:ext>
            </a:extLst>
          </p:cNvPr>
          <p:cNvSpPr>
            <a:spLocks noGrp="1"/>
          </p:cNvSpPr>
          <p:nvPr>
            <p:ph type="body" idx="1"/>
          </p:nvPr>
        </p:nvSpPr>
        <p:spPr/>
        <p:txBody>
          <a:bodyPr/>
          <a:lstStyle/>
          <a:p>
            <a:r>
              <a:rPr lang="en-US"/>
              <a:t>Examining Object Metadata
Creating and Using Custom Attributes
Generating Managed Code
Versioning, Signing, and Deploying Assemblies</a:t>
            </a:r>
          </a:p>
        </p:txBody>
      </p:sp>
    </p:spTree>
    <p:extLst>
      <p:ext uri="{BB962C8B-B14F-4D97-AF65-F5344CB8AC3E}">
        <p14:creationId xmlns:p14="http://schemas.microsoft.com/office/powerpoint/2010/main" val="35860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2ec942c-ef60-428a-b796-c726584a65a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FB33-22C3-402B-B993-1EC56A80D7E1}"/>
              </a:ext>
            </a:extLst>
          </p:cNvPr>
          <p:cNvSpPr>
            <a:spLocks noGrp="1"/>
          </p:cNvSpPr>
          <p:nvPr>
            <p:ph type="title"/>
          </p:nvPr>
        </p:nvSpPr>
        <p:spPr/>
        <p:txBody>
          <a:bodyPr/>
          <a:lstStyle/>
          <a:p>
            <a:r>
              <a:rPr lang="en-US"/>
              <a:t>What Is an Assembly?</a:t>
            </a:r>
          </a:p>
        </p:txBody>
      </p:sp>
      <p:sp>
        <p:nvSpPr>
          <p:cNvPr id="4" name="Content Placeholder 2">
            <a:extLst>
              <a:ext uri="{FF2B5EF4-FFF2-40B4-BE49-F238E27FC236}">
                <a16:creationId xmlns:a16="http://schemas.microsoft.com/office/drawing/2014/main" id="{7DCD838E-EF35-4CAD-90EC-702253F77F5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An assembly is a collection of types and resources</a:t>
            </a:r>
          </a:p>
          <a:p>
            <a:pPr lvl="0"/>
            <a:r>
              <a:rPr lang="en-US" b="0" kern="0">
                <a:solidFill>
                  <a:srgbClr val="000000"/>
                </a:solidFill>
              </a:rPr>
              <a:t>An assembly is a versioned deployable unit </a:t>
            </a:r>
          </a:p>
          <a:p>
            <a:pPr lvl="0"/>
            <a:r>
              <a:rPr lang="en-US" b="0" kern="0">
                <a:solidFill>
                  <a:srgbClr val="000000"/>
                </a:solidFill>
              </a:rPr>
              <a:t>An assembly can contain:</a:t>
            </a:r>
          </a:p>
          <a:p>
            <a:pPr lvl="1"/>
            <a:r>
              <a:rPr lang="en-US" b="0" kern="0">
                <a:solidFill>
                  <a:srgbClr val="000000"/>
                </a:solidFill>
              </a:rPr>
              <a:t>IL code</a:t>
            </a:r>
          </a:p>
          <a:p>
            <a:pPr lvl="1"/>
            <a:r>
              <a:rPr lang="en-US" b="0" kern="0">
                <a:solidFill>
                  <a:srgbClr val="000000"/>
                </a:solidFill>
              </a:rPr>
              <a:t>Resources</a:t>
            </a:r>
          </a:p>
          <a:p>
            <a:pPr lvl="1"/>
            <a:r>
              <a:rPr lang="en-US" b="0" kern="0">
                <a:solidFill>
                  <a:srgbClr val="000000"/>
                </a:solidFill>
              </a:rPr>
              <a:t>Type metadata</a:t>
            </a:r>
          </a:p>
          <a:p>
            <a:pPr lvl="1"/>
            <a:r>
              <a:rPr lang="en-US" b="0" kern="0">
                <a:solidFill>
                  <a:srgbClr val="000000"/>
                </a:solidFill>
              </a:rPr>
              <a:t>Manifest</a:t>
            </a:r>
          </a:p>
          <a:p>
            <a:pPr lvl="0"/>
            <a:endParaRPr lang="en-US" b="0" kern="0" dirty="0">
              <a:solidFill>
                <a:srgbClr val="000000"/>
              </a:solidFill>
            </a:endParaRPr>
          </a:p>
        </p:txBody>
      </p:sp>
    </p:spTree>
    <p:extLst>
      <p:ext uri="{BB962C8B-B14F-4D97-AF65-F5344CB8AC3E}">
        <p14:creationId xmlns:p14="http://schemas.microsoft.com/office/powerpoint/2010/main" val="238029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a0de9fe-0bc4-4762-a73b-60ae418bb8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595E-F562-4182-86CC-3A694DF1CB7E}"/>
              </a:ext>
            </a:extLst>
          </p:cNvPr>
          <p:cNvSpPr>
            <a:spLocks noGrp="1"/>
          </p:cNvSpPr>
          <p:nvPr>
            <p:ph type="title"/>
          </p:nvPr>
        </p:nvSpPr>
        <p:spPr/>
        <p:txBody>
          <a:bodyPr/>
          <a:lstStyle/>
          <a:p>
            <a:r>
              <a:rPr lang="en-US"/>
              <a:t>What Is the GAC?</a:t>
            </a:r>
          </a:p>
        </p:txBody>
      </p:sp>
      <p:sp>
        <p:nvSpPr>
          <p:cNvPr id="4" name="Content Placeholder 2">
            <a:extLst>
              <a:ext uri="{FF2B5EF4-FFF2-40B4-BE49-F238E27FC236}">
                <a16:creationId xmlns:a16="http://schemas.microsoft.com/office/drawing/2014/main" id="{DA5F0037-A517-40DF-84A6-BDBAA713532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GAC provide a robust solution to share assemblies between multiple application on the same machine</a:t>
            </a:r>
          </a:p>
          <a:p>
            <a:pPr lvl="0"/>
            <a:r>
              <a:rPr lang="en-GB" b="0" kern="0">
                <a:solidFill>
                  <a:srgbClr val="000000"/>
                </a:solidFill>
              </a:rPr>
              <a:t>Find the contents of the GAC at C:\Windows\assembly</a:t>
            </a:r>
          </a:p>
          <a:p>
            <a:pPr lvl="0"/>
            <a:r>
              <a:rPr lang="en-GB" b="0" kern="0">
                <a:solidFill>
                  <a:srgbClr val="000000"/>
                </a:solidFill>
              </a:rPr>
              <a:t>Benefits:</a:t>
            </a:r>
          </a:p>
          <a:p>
            <a:pPr lvl="1"/>
            <a:r>
              <a:rPr lang="en-GB" b="0" kern="0">
                <a:solidFill>
                  <a:srgbClr val="000000"/>
                </a:solidFill>
              </a:rPr>
              <a:t>Side-by-side deployment</a:t>
            </a:r>
          </a:p>
          <a:p>
            <a:pPr lvl="1"/>
            <a:r>
              <a:rPr lang="en-GB" b="0" kern="0">
                <a:solidFill>
                  <a:srgbClr val="000000"/>
                </a:solidFill>
              </a:rPr>
              <a:t>Improved loading time</a:t>
            </a:r>
          </a:p>
          <a:p>
            <a:pPr lvl="1"/>
            <a:r>
              <a:rPr lang="en-GB" b="0" kern="0">
                <a:solidFill>
                  <a:srgbClr val="000000"/>
                </a:solidFill>
              </a:rPr>
              <a:t>Reduced memory consumption</a:t>
            </a:r>
          </a:p>
          <a:p>
            <a:pPr lvl="1"/>
            <a:r>
              <a:rPr lang="en-GB" b="0" kern="0">
                <a:solidFill>
                  <a:srgbClr val="000000"/>
                </a:solidFill>
              </a:rPr>
              <a:t>Improved search time</a:t>
            </a:r>
          </a:p>
          <a:p>
            <a:pPr lvl="1"/>
            <a:r>
              <a:rPr lang="en-GB" b="0" kern="0">
                <a:solidFill>
                  <a:srgbClr val="000000"/>
                </a:solidFill>
              </a:rPr>
              <a:t>Improved maintainability</a:t>
            </a:r>
          </a:p>
          <a:p>
            <a:pPr lvl="0"/>
            <a:endParaRPr lang="en-US" b="0" kern="0" dirty="0">
              <a:solidFill>
                <a:srgbClr val="000000"/>
              </a:solidFill>
            </a:endParaRPr>
          </a:p>
        </p:txBody>
      </p:sp>
    </p:spTree>
    <p:extLst>
      <p:ext uri="{BB962C8B-B14F-4D97-AF65-F5344CB8AC3E}">
        <p14:creationId xmlns:p14="http://schemas.microsoft.com/office/powerpoint/2010/main" val="144747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8958e7a-fb51-4590-bd44-e66c6b6acb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F705-06A3-4E9E-BE1D-D914EE5EC429}"/>
              </a:ext>
            </a:extLst>
          </p:cNvPr>
          <p:cNvSpPr>
            <a:spLocks noGrp="1"/>
          </p:cNvSpPr>
          <p:nvPr>
            <p:ph type="title"/>
          </p:nvPr>
        </p:nvSpPr>
        <p:spPr/>
        <p:txBody>
          <a:bodyPr/>
          <a:lstStyle/>
          <a:p>
            <a:r>
              <a:rPr lang="en-US"/>
              <a:t>Signing Assemblies</a:t>
            </a:r>
          </a:p>
        </p:txBody>
      </p:sp>
      <p:sp>
        <p:nvSpPr>
          <p:cNvPr id="4" name="Title 1">
            <a:extLst>
              <a:ext uri="{FF2B5EF4-FFF2-40B4-BE49-F238E27FC236}">
                <a16:creationId xmlns:a16="http://schemas.microsoft.com/office/drawing/2014/main" id="{2B3030E0-150B-47F7-95EB-FF1C6F75B703}"/>
              </a:ext>
            </a:extLst>
          </p:cNvPr>
          <p:cNvSpPr txBox="1">
            <a:spLocks/>
          </p:cNvSpPr>
          <p:nvPr/>
        </p:nvSpPr>
        <p:spPr>
          <a:xfrm>
            <a:off x="612775" y="152398"/>
            <a:ext cx="7773988" cy="740664"/>
          </a:xfrm>
          <a:prstGeom prst="rect">
            <a:avLst/>
          </a:prstGeom>
        </p:spPr>
        <p:txBody>
          <a:bodyP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buClrTx/>
            </a:pPr>
            <a:endParaRPr lang="en-US" sz="1800" dirty="0">
              <a:solidFill>
                <a:srgbClr val="000000"/>
              </a:solidFill>
              <a:ea typeface="+mn-ea"/>
            </a:endParaRPr>
          </a:p>
        </p:txBody>
      </p:sp>
      <p:sp>
        <p:nvSpPr>
          <p:cNvPr id="5" name="Content Placeholder 2">
            <a:extLst>
              <a:ext uri="{FF2B5EF4-FFF2-40B4-BE49-F238E27FC236}">
                <a16:creationId xmlns:a16="http://schemas.microsoft.com/office/drawing/2014/main" id="{FD5BEB45-C614-4239-A0FE-F3A90564FE8F}"/>
              </a:ext>
            </a:extLst>
          </p:cNvPr>
          <p:cNvSpPr>
            <a:spLocks noGrp="1"/>
          </p:cNvSpPr>
          <p:nvPr/>
        </p:nvSpPr>
        <p:spPr bwMode="auto">
          <a:xfrm>
            <a:off x="486337" y="990600"/>
            <a:ext cx="7751762" cy="21714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sz="2400" b="0" dirty="0">
                <a:solidFill>
                  <a:srgbClr val="000000"/>
                </a:solidFill>
                <a:latin typeface="Segoe UI" panose="020B0502040204020203" pitchFamily="34" charset="0"/>
                <a:cs typeface="Segoe UI" panose="020B0502040204020203" pitchFamily="34" charset="0"/>
              </a:rPr>
              <a:t>Sign an assembly:</a:t>
            </a:r>
          </a:p>
          <a:p>
            <a:pPr marL="800100" lvl="1" indent="-342900">
              <a:buClr>
                <a:srgbClr val="0070C0"/>
              </a:buClr>
              <a:buFont typeface="Arial" panose="020B0604020202020204" pitchFamily="34" charset="0"/>
              <a:buChar char="•"/>
            </a:pPr>
            <a:r>
              <a:rPr lang="en-GB" sz="2400" b="0" dirty="0">
                <a:solidFill>
                  <a:srgbClr val="000000"/>
                </a:solidFill>
                <a:latin typeface="Segoe UI" panose="020B0502040204020203" pitchFamily="34" charset="0"/>
                <a:cs typeface="Segoe UI" panose="020B0502040204020203" pitchFamily="34" charset="0"/>
              </a:rPr>
              <a:t>Create a key file</a:t>
            </a:r>
          </a:p>
          <a:p>
            <a:pPr marL="800100" lvl="1" indent="-342900">
              <a:buClr>
                <a:srgbClr val="0070C0"/>
              </a:buClr>
              <a:buFont typeface="Arial" panose="020B0604020202020204" pitchFamily="34" charset="0"/>
              <a:buChar char="•"/>
            </a:pPr>
            <a:r>
              <a:rPr lang="en-GB" sz="2400" b="0" dirty="0">
                <a:solidFill>
                  <a:srgbClr val="000000"/>
                </a:solidFill>
                <a:latin typeface="Segoe UI" panose="020B0502040204020203" pitchFamily="34" charset="0"/>
                <a:cs typeface="Segoe UI" panose="020B0502040204020203" pitchFamily="34" charset="0"/>
              </a:rPr>
              <a:t>Associate the key file with an assembly</a:t>
            </a:r>
          </a:p>
          <a:p>
            <a:pPr lvl="0"/>
            <a:endParaRPr lang="en-US" sz="2400" b="0" dirty="0">
              <a:solidFill>
                <a:srgbClr val="000000"/>
              </a:solidFill>
              <a:latin typeface="Segoe UI" panose="020B0502040204020203" pitchFamily="34" charset="0"/>
              <a:cs typeface="Segoe UI" panose="020B0502040204020203" pitchFamily="34" charset="0"/>
            </a:endParaRPr>
          </a:p>
          <a:p>
            <a:pPr lvl="0"/>
            <a:endParaRPr lang="en-US" sz="2400" b="0" dirty="0">
              <a:solidFill>
                <a:srgbClr val="000000"/>
              </a:solidFill>
              <a:latin typeface="Segoe UI" panose="020B0502040204020203" pitchFamily="34" charset="0"/>
              <a:cs typeface="Segoe UI" panose="020B0502040204020203" pitchFamily="34" charset="0"/>
            </a:endParaRPr>
          </a:p>
          <a:p>
            <a:pPr lvl="0"/>
            <a:r>
              <a:rPr lang="en-US" sz="2400" b="0" dirty="0">
                <a:solidFill>
                  <a:srgbClr val="000000"/>
                </a:solidFill>
                <a:latin typeface="Segoe UI" panose="020B0502040204020203" pitchFamily="34" charset="0"/>
                <a:cs typeface="Segoe UI" panose="020B0502040204020203" pitchFamily="34" charset="0"/>
              </a:rPr>
              <a:t>Delay the signing of an assembly:</a:t>
            </a:r>
          </a:p>
          <a:p>
            <a:pPr marL="798513" lvl="1" indent="-514350">
              <a:buClr>
                <a:srgbClr val="0070C0"/>
              </a:buClr>
              <a:buFont typeface="+mj-lt"/>
              <a:buAutoNum type="arabicPeriod"/>
            </a:pPr>
            <a:r>
              <a:rPr lang="en-GB" sz="2400" b="0" dirty="0">
                <a:solidFill>
                  <a:srgbClr val="000000"/>
                </a:solidFill>
                <a:latin typeface="Segoe UI" panose="020B0502040204020203" pitchFamily="34" charset="0"/>
                <a:cs typeface="Segoe UI" panose="020B0502040204020203" pitchFamily="34" charset="0"/>
              </a:rPr>
              <a:t>Open the properties for the project</a:t>
            </a:r>
          </a:p>
          <a:p>
            <a:pPr marL="798513" lvl="1" indent="-514350">
              <a:buFont typeface="+mj-lt"/>
              <a:buAutoNum type="arabicPeriod"/>
            </a:pPr>
            <a:endParaRPr lang="en-GB" sz="2400" b="0" dirty="0">
              <a:solidFill>
                <a:srgbClr val="000000"/>
              </a:solidFill>
              <a:latin typeface="Segoe UI" panose="020B0502040204020203" pitchFamily="34" charset="0"/>
              <a:cs typeface="Segoe UI" panose="020B0502040204020203" pitchFamily="34" charset="0"/>
            </a:endParaRPr>
          </a:p>
          <a:p>
            <a:pPr marL="798513" lvl="1" indent="-514350">
              <a:buFont typeface="+mj-lt"/>
              <a:buAutoNum type="arabicPeriod"/>
            </a:pPr>
            <a:endParaRPr lang="en-GB" sz="2400" b="0" dirty="0">
              <a:solidFill>
                <a:srgbClr val="000000"/>
              </a:solidFill>
              <a:latin typeface="Segoe UI" panose="020B0502040204020203" pitchFamily="34" charset="0"/>
              <a:cs typeface="Segoe UI" panose="020B0502040204020203" pitchFamily="34" charset="0"/>
            </a:endParaRPr>
          </a:p>
          <a:p>
            <a:pPr marL="798513" lvl="1" indent="-514350">
              <a:buClr>
                <a:srgbClr val="0070C0"/>
              </a:buClr>
              <a:buFont typeface="+mj-lt"/>
              <a:buAutoNum type="arabicPeriod"/>
            </a:pPr>
            <a:r>
              <a:rPr lang="en-GB" sz="2400" b="0" dirty="0">
                <a:solidFill>
                  <a:srgbClr val="000000"/>
                </a:solidFill>
                <a:latin typeface="Segoe UI" panose="020B0502040204020203" pitchFamily="34" charset="0"/>
                <a:cs typeface="Segoe UI" panose="020B0502040204020203" pitchFamily="34" charset="0"/>
              </a:rPr>
              <a:t>Click the </a:t>
            </a:r>
            <a:r>
              <a:rPr lang="en-GB" sz="2400" dirty="0">
                <a:solidFill>
                  <a:srgbClr val="000000"/>
                </a:solidFill>
                <a:latin typeface="Segoe UI" panose="020B0502040204020203" pitchFamily="34" charset="0"/>
                <a:cs typeface="Segoe UI" panose="020B0502040204020203" pitchFamily="34" charset="0"/>
              </a:rPr>
              <a:t>Signing</a:t>
            </a:r>
            <a:r>
              <a:rPr lang="en-GB" sz="2400" b="0" dirty="0">
                <a:solidFill>
                  <a:srgbClr val="000000"/>
                </a:solidFill>
                <a:latin typeface="Segoe UI" panose="020B0502040204020203" pitchFamily="34" charset="0"/>
                <a:cs typeface="Segoe UI" panose="020B0502040204020203" pitchFamily="34" charset="0"/>
              </a:rPr>
              <a:t> tab</a:t>
            </a:r>
          </a:p>
          <a:p>
            <a:pPr marL="798513" lvl="1" indent="-514350">
              <a:buClr>
                <a:srgbClr val="0070C0"/>
              </a:buClr>
              <a:buFont typeface="+mj-lt"/>
              <a:buAutoNum type="arabicPeriod"/>
            </a:pPr>
            <a:r>
              <a:rPr lang="en-GB" sz="2400" b="0" dirty="0">
                <a:solidFill>
                  <a:srgbClr val="000000"/>
                </a:solidFill>
                <a:latin typeface="Segoe UI" panose="020B0502040204020203" pitchFamily="34" charset="0"/>
                <a:cs typeface="Segoe UI" panose="020B0502040204020203" pitchFamily="34" charset="0"/>
              </a:rPr>
              <a:t>Select the </a:t>
            </a:r>
            <a:r>
              <a:rPr lang="en-GB" sz="2400" dirty="0">
                <a:solidFill>
                  <a:srgbClr val="000000"/>
                </a:solidFill>
                <a:latin typeface="Segoe UI" panose="020B0502040204020203" pitchFamily="34" charset="0"/>
                <a:cs typeface="Segoe UI" panose="020B0502040204020203" pitchFamily="34" charset="0"/>
              </a:rPr>
              <a:t>Sign</a:t>
            </a:r>
            <a:r>
              <a:rPr lang="en-GB" sz="2400" b="0" dirty="0">
                <a:solidFill>
                  <a:srgbClr val="000000"/>
                </a:solidFill>
                <a:latin typeface="Segoe UI" panose="020B0502040204020203" pitchFamily="34" charset="0"/>
                <a:cs typeface="Segoe UI" panose="020B0502040204020203" pitchFamily="34" charset="0"/>
              </a:rPr>
              <a:t> </a:t>
            </a:r>
            <a:r>
              <a:rPr lang="en-GB" sz="2400" dirty="0">
                <a:solidFill>
                  <a:srgbClr val="000000"/>
                </a:solidFill>
                <a:latin typeface="Segoe UI" panose="020B0502040204020203" pitchFamily="34" charset="0"/>
                <a:cs typeface="Segoe UI" panose="020B0502040204020203" pitchFamily="34" charset="0"/>
              </a:rPr>
              <a:t>the</a:t>
            </a:r>
            <a:r>
              <a:rPr lang="en-GB" sz="2400" b="0" dirty="0">
                <a:solidFill>
                  <a:srgbClr val="000000"/>
                </a:solidFill>
                <a:latin typeface="Segoe UI" panose="020B0502040204020203" pitchFamily="34" charset="0"/>
                <a:cs typeface="Segoe UI" panose="020B0502040204020203" pitchFamily="34" charset="0"/>
              </a:rPr>
              <a:t> </a:t>
            </a:r>
            <a:r>
              <a:rPr lang="en-GB" sz="2400" dirty="0">
                <a:solidFill>
                  <a:srgbClr val="000000"/>
                </a:solidFill>
                <a:latin typeface="Segoe UI" panose="020B0502040204020203" pitchFamily="34" charset="0"/>
                <a:cs typeface="Segoe UI" panose="020B0502040204020203" pitchFamily="34" charset="0"/>
              </a:rPr>
              <a:t>assembly</a:t>
            </a:r>
            <a:r>
              <a:rPr lang="en-GB" sz="2400" b="0" dirty="0">
                <a:solidFill>
                  <a:srgbClr val="000000"/>
                </a:solidFill>
                <a:latin typeface="Segoe UI" panose="020B0502040204020203" pitchFamily="34" charset="0"/>
                <a:cs typeface="Segoe UI" panose="020B0502040204020203" pitchFamily="34" charset="0"/>
              </a:rPr>
              <a:t> check box</a:t>
            </a:r>
          </a:p>
          <a:p>
            <a:pPr marL="798513" lvl="1" indent="-514350">
              <a:buClr>
                <a:srgbClr val="0070C0"/>
              </a:buClr>
              <a:buFont typeface="+mj-lt"/>
              <a:buAutoNum type="arabicPeriod"/>
            </a:pPr>
            <a:r>
              <a:rPr lang="en-GB" sz="2400" b="0" dirty="0">
                <a:solidFill>
                  <a:srgbClr val="000000"/>
                </a:solidFill>
                <a:latin typeface="Segoe UI" panose="020B0502040204020203" pitchFamily="34" charset="0"/>
                <a:cs typeface="Segoe UI" panose="020B0502040204020203" pitchFamily="34" charset="0"/>
              </a:rPr>
              <a:t>Specify a key file</a:t>
            </a:r>
          </a:p>
          <a:p>
            <a:pPr marL="798513" lvl="1" indent="-514350">
              <a:buClr>
                <a:srgbClr val="0070C0"/>
              </a:buClr>
              <a:buFont typeface="+mj-lt"/>
              <a:buAutoNum type="arabicPeriod"/>
            </a:pPr>
            <a:r>
              <a:rPr lang="en-GB" sz="2400" b="0" dirty="0">
                <a:solidFill>
                  <a:srgbClr val="000000"/>
                </a:solidFill>
                <a:latin typeface="Segoe UI" panose="020B0502040204020203" pitchFamily="34" charset="0"/>
                <a:cs typeface="Segoe UI" panose="020B0502040204020203" pitchFamily="34" charset="0"/>
              </a:rPr>
              <a:t>Select the </a:t>
            </a:r>
            <a:r>
              <a:rPr lang="en-GB" sz="2400" dirty="0">
                <a:solidFill>
                  <a:srgbClr val="000000"/>
                </a:solidFill>
                <a:latin typeface="Segoe UI" panose="020B0502040204020203" pitchFamily="34" charset="0"/>
                <a:cs typeface="Segoe UI" panose="020B0502040204020203" pitchFamily="34" charset="0"/>
              </a:rPr>
              <a:t>Delay</a:t>
            </a:r>
            <a:r>
              <a:rPr lang="en-GB" sz="2400" b="0" dirty="0">
                <a:solidFill>
                  <a:srgbClr val="000000"/>
                </a:solidFill>
                <a:latin typeface="Segoe UI" panose="020B0502040204020203" pitchFamily="34" charset="0"/>
                <a:cs typeface="Segoe UI" panose="020B0502040204020203" pitchFamily="34" charset="0"/>
              </a:rPr>
              <a:t> </a:t>
            </a:r>
            <a:r>
              <a:rPr lang="en-GB" sz="2400" dirty="0">
                <a:solidFill>
                  <a:srgbClr val="000000"/>
                </a:solidFill>
                <a:latin typeface="Segoe UI" panose="020B0502040204020203" pitchFamily="34" charset="0"/>
                <a:cs typeface="Segoe UI" panose="020B0502040204020203" pitchFamily="34" charset="0"/>
              </a:rPr>
              <a:t>sign</a:t>
            </a:r>
            <a:r>
              <a:rPr lang="en-GB" sz="2400" b="0" dirty="0">
                <a:solidFill>
                  <a:srgbClr val="000000"/>
                </a:solidFill>
                <a:latin typeface="Segoe UI" panose="020B0502040204020203" pitchFamily="34" charset="0"/>
                <a:cs typeface="Segoe UI" panose="020B0502040204020203" pitchFamily="34" charset="0"/>
              </a:rPr>
              <a:t> </a:t>
            </a:r>
            <a:r>
              <a:rPr lang="en-GB" sz="2400" dirty="0">
                <a:solidFill>
                  <a:srgbClr val="000000"/>
                </a:solidFill>
                <a:latin typeface="Segoe UI" panose="020B0502040204020203" pitchFamily="34" charset="0"/>
                <a:cs typeface="Segoe UI" panose="020B0502040204020203" pitchFamily="34" charset="0"/>
              </a:rPr>
              <a:t>only</a:t>
            </a:r>
            <a:r>
              <a:rPr lang="en-GB" sz="2400" b="0" dirty="0">
                <a:solidFill>
                  <a:srgbClr val="000000"/>
                </a:solidFill>
                <a:latin typeface="Segoe UI" panose="020B0502040204020203" pitchFamily="34" charset="0"/>
                <a:cs typeface="Segoe UI" panose="020B0502040204020203" pitchFamily="34" charset="0"/>
              </a:rPr>
              <a:t> check box</a:t>
            </a:r>
            <a:endParaRPr lang="en-US" sz="2400" b="0" dirty="0">
              <a:solidFill>
                <a:srgbClr val="000000"/>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BEBAC4AE-59DD-42ED-ADC3-71A8B39A69B0}"/>
              </a:ext>
            </a:extLst>
          </p:cNvPr>
          <p:cNvSpPr txBox="1"/>
          <p:nvPr/>
        </p:nvSpPr>
        <p:spPr>
          <a:xfrm>
            <a:off x="1276855" y="2227579"/>
            <a:ext cx="70850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GB" b="0">
                <a:solidFill>
                  <a:srgbClr val="000000"/>
                </a:solidFill>
                <a:latin typeface="Lucida Sans Unicode" panose="020B0602030504020204" pitchFamily="34" charset="0"/>
                <a:cs typeface="Lucida Sans Unicode" pitchFamily="34" charset="0"/>
              </a:rPr>
              <a:t>sn -k FourthCoffeeKeyFile.snk</a:t>
            </a:r>
            <a:endParaRPr lang="en-GB" b="0" dirty="0">
              <a:solidFill>
                <a:srgbClr val="000000"/>
              </a:solidFill>
              <a:latin typeface="Lucida Sans Unicode" panose="020B0602030504020204" pitchFamily="34" charset="0"/>
              <a:cs typeface="Lucida Sans Unicode" pitchFamily="34" charset="0"/>
            </a:endParaRPr>
          </a:p>
        </p:txBody>
      </p:sp>
      <p:sp>
        <p:nvSpPr>
          <p:cNvPr id="7" name="TextBox 6">
            <a:extLst>
              <a:ext uri="{FF2B5EF4-FFF2-40B4-BE49-F238E27FC236}">
                <a16:creationId xmlns:a16="http://schemas.microsoft.com/office/drawing/2014/main" id="{E2D727A3-8231-491F-8D92-2A60CB8EC0ED}"/>
              </a:ext>
            </a:extLst>
          </p:cNvPr>
          <p:cNvSpPr txBox="1"/>
          <p:nvPr/>
        </p:nvSpPr>
        <p:spPr>
          <a:xfrm>
            <a:off x="1010527" y="3698490"/>
            <a:ext cx="775176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GB" b="0">
                <a:solidFill>
                  <a:srgbClr val="000000"/>
                </a:solidFill>
                <a:latin typeface="Lucida Sans Unicode" panose="020B0602030504020204" pitchFamily="34" charset="0"/>
                <a:cs typeface="Lucida Sans Unicode" pitchFamily="34" charset="0"/>
              </a:rPr>
              <a:t>[assembly: AssemblyKeyFileAttribute("FourthCoffeeKeyFile.snk")]</a:t>
            </a:r>
            <a:endParaRPr lang="en-GB" b="0" dirty="0">
              <a:solidFill>
                <a:srgbClr val="000000"/>
              </a:solidFill>
              <a:latin typeface="Lucida Sans Unicode" panose="020B0602030504020204" pitchFamily="34" charset="0"/>
              <a:cs typeface="Lucida Sans Unicode" pitchFamily="34" charset="0"/>
            </a:endParaRPr>
          </a:p>
        </p:txBody>
      </p:sp>
    </p:spTree>
    <p:extLst>
      <p:ext uri="{BB962C8B-B14F-4D97-AF65-F5344CB8AC3E}">
        <p14:creationId xmlns:p14="http://schemas.microsoft.com/office/powerpoint/2010/main" val="3202675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bb5ffa0-cf5e-4229-b22e-b06f2b73d3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3D23-9E2A-4C3A-B8CC-81CE8A67BFE7}"/>
              </a:ext>
            </a:extLst>
          </p:cNvPr>
          <p:cNvSpPr>
            <a:spLocks noGrp="1"/>
          </p:cNvSpPr>
          <p:nvPr>
            <p:ph type="title"/>
          </p:nvPr>
        </p:nvSpPr>
        <p:spPr/>
        <p:txBody>
          <a:bodyPr/>
          <a:lstStyle/>
          <a:p>
            <a:r>
              <a:rPr lang="en-US"/>
              <a:t>Versioning Assemblies</a:t>
            </a:r>
          </a:p>
        </p:txBody>
      </p:sp>
      <p:sp>
        <p:nvSpPr>
          <p:cNvPr id="4" name="Title 1">
            <a:extLst>
              <a:ext uri="{FF2B5EF4-FFF2-40B4-BE49-F238E27FC236}">
                <a16:creationId xmlns:a16="http://schemas.microsoft.com/office/drawing/2014/main" id="{E9811639-E972-4D27-92AE-E188BD75C8B9}"/>
              </a:ext>
            </a:extLst>
          </p:cNvPr>
          <p:cNvSpPr txBox="1">
            <a:spLocks/>
          </p:cNvSpPr>
          <p:nvPr/>
        </p:nvSpPr>
        <p:spPr>
          <a:xfrm>
            <a:off x="612775" y="152398"/>
            <a:ext cx="7773988" cy="740664"/>
          </a:xfrm>
          <a:prstGeom prst="rect">
            <a:avLst/>
          </a:prstGeom>
        </p:spPr>
        <p:txBody>
          <a:bodyP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buClrTx/>
            </a:pPr>
            <a:endParaRPr lang="en-US" sz="1800" dirty="0">
              <a:solidFill>
                <a:srgbClr val="000000"/>
              </a:solidFill>
              <a:ea typeface="+mn-ea"/>
            </a:endParaRPr>
          </a:p>
        </p:txBody>
      </p:sp>
      <p:sp>
        <p:nvSpPr>
          <p:cNvPr id="5" name="Content Placeholder 2">
            <a:extLst>
              <a:ext uri="{FF2B5EF4-FFF2-40B4-BE49-F238E27FC236}">
                <a16:creationId xmlns:a16="http://schemas.microsoft.com/office/drawing/2014/main" id="{C739F2B9-1F55-4592-9CEF-3408F89E47C1}"/>
              </a:ext>
            </a:extLst>
          </p:cNvPr>
          <p:cNvSpPr>
            <a:spLocks noGrp="1"/>
          </p:cNvSpPr>
          <p:nvPr/>
        </p:nvSpPr>
        <p:spPr bwMode="auto">
          <a:xfrm>
            <a:off x="458788" y="992188"/>
            <a:ext cx="7751762" cy="21714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2000" b="0" dirty="0">
                <a:solidFill>
                  <a:srgbClr val="000000"/>
                </a:solidFill>
                <a:ea typeface="+mn-ea"/>
              </a:rPr>
              <a:t>A version number of an assembly is a four-part string:</a:t>
            </a:r>
          </a:p>
          <a:p>
            <a:pPr marL="0" lvl="0" indent="0">
              <a:spcBef>
                <a:spcPct val="0"/>
              </a:spcBef>
              <a:buClrTx/>
              <a:buSzTx/>
              <a:buNone/>
            </a:pPr>
            <a:endParaRPr lang="en-US" sz="2000" b="0" dirty="0">
              <a:solidFill>
                <a:srgbClr val="000000"/>
              </a:solidFill>
              <a:ea typeface="+mn-ea"/>
            </a:endParaRPr>
          </a:p>
          <a:p>
            <a:pPr marL="0" lvl="0" indent="0">
              <a:spcBef>
                <a:spcPct val="0"/>
              </a:spcBef>
              <a:buClrTx/>
              <a:buSzTx/>
              <a:buNone/>
            </a:pPr>
            <a:endParaRPr lang="en-US" sz="2000" b="0" dirty="0">
              <a:solidFill>
                <a:srgbClr val="000000"/>
              </a:solidFill>
              <a:ea typeface="+mn-ea"/>
            </a:endParaRPr>
          </a:p>
          <a:p>
            <a:pPr marL="0" lvl="0" indent="0">
              <a:spcBef>
                <a:spcPct val="0"/>
              </a:spcBef>
              <a:buClrTx/>
              <a:buSzTx/>
              <a:buNone/>
            </a:pPr>
            <a:endParaRPr lang="en-US" sz="2000" b="0" dirty="0">
              <a:solidFill>
                <a:srgbClr val="000000"/>
              </a:solidFill>
              <a:ea typeface="+mn-ea"/>
            </a:endParaRPr>
          </a:p>
          <a:p>
            <a:pPr marL="0" lvl="0" indent="0">
              <a:spcBef>
                <a:spcPct val="0"/>
              </a:spcBef>
              <a:buClrTx/>
              <a:buSzTx/>
              <a:buNone/>
            </a:pPr>
            <a:endParaRPr lang="en-US" sz="2000" b="0" dirty="0">
              <a:solidFill>
                <a:srgbClr val="000000"/>
              </a:solidFill>
              <a:ea typeface="+mn-ea"/>
            </a:endParaRPr>
          </a:p>
          <a:p>
            <a:pPr marL="0" lvl="0" indent="0">
              <a:spcBef>
                <a:spcPct val="0"/>
              </a:spcBef>
              <a:buClrTx/>
              <a:buSzTx/>
              <a:buNone/>
            </a:pPr>
            <a:r>
              <a:rPr lang="en-US" sz="2000" b="0" dirty="0">
                <a:solidFill>
                  <a:srgbClr val="000000"/>
                </a:solidFill>
                <a:ea typeface="+mn-ea"/>
              </a:rPr>
              <a:t>Applications reference particular versions of assemblies</a:t>
            </a:r>
          </a:p>
          <a:p>
            <a:pPr marL="0" lvl="0" indent="0">
              <a:spcBef>
                <a:spcPct val="0"/>
              </a:spcBef>
              <a:buClrTx/>
              <a:buSzTx/>
              <a:buNone/>
            </a:pPr>
            <a:endParaRPr lang="en-US" sz="2000" b="0" dirty="0">
              <a:solidFill>
                <a:srgbClr val="000000"/>
              </a:solidFill>
              <a:ea typeface="+mn-ea"/>
            </a:endParaRPr>
          </a:p>
        </p:txBody>
      </p:sp>
      <p:sp>
        <p:nvSpPr>
          <p:cNvPr id="6" name="TextBox 5">
            <a:extLst>
              <a:ext uri="{FF2B5EF4-FFF2-40B4-BE49-F238E27FC236}">
                <a16:creationId xmlns:a16="http://schemas.microsoft.com/office/drawing/2014/main" id="{440C1F6D-BB14-48AD-8411-034F830F6273}"/>
              </a:ext>
            </a:extLst>
          </p:cNvPr>
          <p:cNvSpPr txBox="1"/>
          <p:nvPr/>
        </p:nvSpPr>
        <p:spPr>
          <a:xfrm>
            <a:off x="432653" y="147035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GB" b="0" dirty="0">
                <a:solidFill>
                  <a:srgbClr val="000000"/>
                </a:solidFill>
                <a:latin typeface="Lucida Sans Unicode" pitchFamily="34" charset="0"/>
                <a:cs typeface="Lucida Sans Unicode" pitchFamily="34" charset="0"/>
              </a:rPr>
              <a:t>&lt;</a:t>
            </a:r>
            <a:r>
              <a:rPr lang="en-GB" b="0" i="1" dirty="0">
                <a:solidFill>
                  <a:srgbClr val="000000"/>
                </a:solidFill>
                <a:latin typeface="Lucida Sans Unicode" pitchFamily="34" charset="0"/>
                <a:cs typeface="Lucida Sans Unicode" pitchFamily="34" charset="0"/>
              </a:rPr>
              <a:t>major version</a:t>
            </a:r>
            <a:r>
              <a:rPr lang="en-GB" b="0" dirty="0">
                <a:solidFill>
                  <a:srgbClr val="000000"/>
                </a:solidFill>
                <a:latin typeface="Lucida Sans Unicode" pitchFamily="34" charset="0"/>
                <a:cs typeface="Lucida Sans Unicode" pitchFamily="34" charset="0"/>
              </a:rPr>
              <a:t>&gt;.&lt;</a:t>
            </a:r>
            <a:r>
              <a:rPr lang="en-GB" b="0" i="1" dirty="0">
                <a:solidFill>
                  <a:srgbClr val="000000"/>
                </a:solidFill>
                <a:latin typeface="Lucida Sans Unicode" pitchFamily="34" charset="0"/>
                <a:cs typeface="Lucida Sans Unicode" pitchFamily="34" charset="0"/>
              </a:rPr>
              <a:t>minor version</a:t>
            </a:r>
            <a:r>
              <a:rPr lang="en-GB" b="0" dirty="0">
                <a:solidFill>
                  <a:srgbClr val="000000"/>
                </a:solidFill>
                <a:latin typeface="Lucida Sans Unicode" pitchFamily="34" charset="0"/>
                <a:cs typeface="Lucida Sans Unicode" pitchFamily="34" charset="0"/>
              </a:rPr>
              <a:t>&gt;.&lt;</a:t>
            </a:r>
            <a:r>
              <a:rPr lang="en-GB" b="0" i="1" dirty="0">
                <a:solidFill>
                  <a:srgbClr val="000000"/>
                </a:solidFill>
                <a:latin typeface="Lucida Sans Unicode" pitchFamily="34" charset="0"/>
                <a:cs typeface="Lucida Sans Unicode" pitchFamily="34" charset="0"/>
              </a:rPr>
              <a:t>build number</a:t>
            </a:r>
            <a:r>
              <a:rPr lang="en-GB" b="0" dirty="0">
                <a:solidFill>
                  <a:srgbClr val="000000"/>
                </a:solidFill>
                <a:latin typeface="Lucida Sans Unicode" pitchFamily="34" charset="0"/>
                <a:cs typeface="Lucida Sans Unicode" pitchFamily="34" charset="0"/>
              </a:rPr>
              <a:t>&gt;.&lt;</a:t>
            </a:r>
            <a:r>
              <a:rPr lang="en-GB" b="0" i="1" dirty="0">
                <a:solidFill>
                  <a:srgbClr val="000000"/>
                </a:solidFill>
                <a:latin typeface="Lucida Sans Unicode" pitchFamily="34" charset="0"/>
                <a:cs typeface="Lucida Sans Unicode" pitchFamily="34" charset="0"/>
              </a:rPr>
              <a:t>revision</a:t>
            </a:r>
            <a:r>
              <a:rPr lang="en-GB" b="0" dirty="0">
                <a:solidFill>
                  <a:srgbClr val="000000"/>
                </a:solidFill>
                <a:latin typeface="Lucida Sans Unicode" pitchFamily="34" charset="0"/>
                <a:cs typeface="Lucida Sans Unicode" pitchFamily="34" charset="0"/>
              </a:rPr>
              <a:t>&gt;</a:t>
            </a:r>
          </a:p>
        </p:txBody>
      </p:sp>
      <p:sp>
        <p:nvSpPr>
          <p:cNvPr id="7" name="TextBox 6">
            <a:extLst>
              <a:ext uri="{FF2B5EF4-FFF2-40B4-BE49-F238E27FC236}">
                <a16:creationId xmlns:a16="http://schemas.microsoft.com/office/drawing/2014/main" id="{FF427333-3186-4CC0-9998-9AD99D7556D5}"/>
              </a:ext>
            </a:extLst>
          </p:cNvPr>
          <p:cNvSpPr txBox="1"/>
          <p:nvPr/>
        </p:nvSpPr>
        <p:spPr>
          <a:xfrm>
            <a:off x="457200" y="2897154"/>
            <a:ext cx="8174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Lucida Sans Unicode" pitchFamily="34" charset="0"/>
                <a:cs typeface="Lucida Sans Unicode" pitchFamily="34" charset="0"/>
              </a:rPr>
              <a:t>&lt;configuration&gt;</a:t>
            </a:r>
          </a:p>
          <a:p>
            <a:pPr lvl="0"/>
            <a:r>
              <a:rPr lang="en-US" b="0" dirty="0">
                <a:solidFill>
                  <a:srgbClr val="000000"/>
                </a:solidFill>
                <a:latin typeface="Lucida Sans Unicode" pitchFamily="34" charset="0"/>
                <a:cs typeface="Lucida Sans Unicode" pitchFamily="34" charset="0"/>
              </a:rPr>
              <a:t>   &lt;runtime&gt;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assemblyBinding</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xmlns</a:t>
            </a:r>
            <a:r>
              <a:rPr lang="en-US" b="0" dirty="0">
                <a:solidFill>
                  <a:srgbClr val="000000"/>
                </a:solidFill>
                <a:latin typeface="Lucida Sans Unicode" pitchFamily="34" charset="0"/>
                <a:cs typeface="Lucida Sans Unicode" pitchFamily="34" charset="0"/>
              </a:rPr>
              <a:t>="..."&gt;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dependentAssembly</a:t>
            </a:r>
            <a:r>
              <a:rPr lang="en-US" b="0" dirty="0">
                <a:solidFill>
                  <a:srgbClr val="000000"/>
                </a:solidFill>
                <a:latin typeface="Lucida Sans Unicode" pitchFamily="34" charset="0"/>
                <a:cs typeface="Lucida Sans Unicode" pitchFamily="34" charset="0"/>
              </a:rPr>
              <a:t>&gt;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assemblyIdentity</a:t>
            </a:r>
            <a:r>
              <a:rPr lang="en-US" b="0" dirty="0">
                <a:solidFill>
                  <a:srgbClr val="000000"/>
                </a:solidFill>
                <a:latin typeface="Lucida Sans Unicode" pitchFamily="34" charset="0"/>
                <a:cs typeface="Lucida Sans Unicode" pitchFamily="34" charset="0"/>
              </a:rPr>
              <a:t> name="</a:t>
            </a:r>
            <a:r>
              <a:rPr lang="en-US" b="0" dirty="0" err="1">
                <a:solidFill>
                  <a:srgbClr val="000000"/>
                </a:solidFill>
                <a:latin typeface="Lucida Sans Unicode" pitchFamily="34" charset="0"/>
                <a:cs typeface="Lucida Sans Unicode" pitchFamily="34" charset="0"/>
              </a:rPr>
              <a:t>FourthCoffee.Core</a:t>
            </a:r>
            <a:r>
              <a:rPr lang="en-US" b="0" dirty="0">
                <a:solidFill>
                  <a:srgbClr val="000000"/>
                </a:solidFill>
                <a:latin typeface="Lucida Sans Unicode" pitchFamily="34" charset="0"/>
                <a:cs typeface="Lucida Sans Unicode" pitchFamily="34" charset="0"/>
              </a:rPr>
              <a:t>"</a:t>
            </a: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publicKeyToken</a:t>
            </a:r>
            <a:r>
              <a:rPr lang="en-US" b="0" dirty="0">
                <a:solidFill>
                  <a:srgbClr val="000000"/>
                </a:solidFill>
                <a:latin typeface="Lucida Sans Unicode" pitchFamily="34" charset="0"/>
                <a:cs typeface="Lucida Sans Unicode" pitchFamily="34" charset="0"/>
              </a:rPr>
              <a:t>="32ab4ba45e0a69a1" culture="</a:t>
            </a:r>
            <a:r>
              <a:rPr lang="en-US" b="0" dirty="0" err="1">
                <a:solidFill>
                  <a:srgbClr val="000000"/>
                </a:solidFill>
                <a:latin typeface="Lucida Sans Unicode" pitchFamily="34" charset="0"/>
                <a:cs typeface="Lucida Sans Unicode" pitchFamily="34" charset="0"/>
              </a:rPr>
              <a:t>en</a:t>
            </a:r>
            <a:r>
              <a:rPr lang="en-US" b="0" dirty="0">
                <a:solidFill>
                  <a:srgbClr val="000000"/>
                </a:solidFill>
                <a:latin typeface="Lucida Sans Unicode" pitchFamily="34" charset="0"/>
                <a:cs typeface="Lucida Sans Unicode" pitchFamily="34" charset="0"/>
              </a:rPr>
              <a:t>-us" /&gt;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bindingRedirect</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oldVersion</a:t>
            </a:r>
            <a:r>
              <a:rPr lang="en-US" b="0" dirty="0">
                <a:solidFill>
                  <a:srgbClr val="000000"/>
                </a:solidFill>
                <a:latin typeface="Lucida Sans Unicode" pitchFamily="34" charset="0"/>
                <a:cs typeface="Lucida Sans Unicode" pitchFamily="34" charset="0"/>
              </a:rPr>
              <a:t>="1.0.0.0" </a:t>
            </a:r>
            <a:r>
              <a:rPr lang="en-US" b="0" dirty="0" err="1">
                <a:solidFill>
                  <a:srgbClr val="000000"/>
                </a:solidFill>
                <a:latin typeface="Lucida Sans Unicode" pitchFamily="34" charset="0"/>
                <a:cs typeface="Lucida Sans Unicode" pitchFamily="34" charset="0"/>
              </a:rPr>
              <a:t>newVersion</a:t>
            </a:r>
            <a:r>
              <a:rPr lang="en-US" b="0" dirty="0">
                <a:solidFill>
                  <a:srgbClr val="000000"/>
                </a:solidFill>
                <a:latin typeface="Lucida Sans Unicode" pitchFamily="34" charset="0"/>
                <a:cs typeface="Lucida Sans Unicode" pitchFamily="34" charset="0"/>
              </a:rPr>
              <a:t>="2.0.0.0"/&gt;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dependentAssembly</a:t>
            </a:r>
            <a:r>
              <a:rPr lang="en-US" b="0" dirty="0">
                <a:solidFill>
                  <a:srgbClr val="000000"/>
                </a:solidFill>
                <a:latin typeface="Lucida Sans Unicode" pitchFamily="34" charset="0"/>
                <a:cs typeface="Lucida Sans Unicode" pitchFamily="34" charset="0"/>
              </a:rPr>
              <a:t>&gt;</a:t>
            </a:r>
          </a:p>
          <a:p>
            <a:pPr lvl="0"/>
            <a:r>
              <a:rPr lang="en-US" b="0" dirty="0">
                <a:solidFill>
                  <a:srgbClr val="000000"/>
                </a:solidFill>
                <a:latin typeface="Lucida Sans Unicode" pitchFamily="34" charset="0"/>
                <a:cs typeface="Lucida Sans Unicode" pitchFamily="34" charset="0"/>
              </a:rPr>
              <a:t>      &lt;/</a:t>
            </a:r>
            <a:r>
              <a:rPr lang="en-US" b="0" dirty="0" err="1">
                <a:solidFill>
                  <a:srgbClr val="000000"/>
                </a:solidFill>
                <a:latin typeface="Lucida Sans Unicode" pitchFamily="34" charset="0"/>
                <a:cs typeface="Lucida Sans Unicode" pitchFamily="34" charset="0"/>
              </a:rPr>
              <a:t>assemblyBinding</a:t>
            </a:r>
            <a:r>
              <a:rPr lang="en-US" b="0" dirty="0">
                <a:solidFill>
                  <a:srgbClr val="000000"/>
                </a:solidFill>
                <a:latin typeface="Lucida Sans Unicode" pitchFamily="34" charset="0"/>
                <a:cs typeface="Lucida Sans Unicode" pitchFamily="34" charset="0"/>
              </a:rPr>
              <a:t>&gt;</a:t>
            </a:r>
          </a:p>
          <a:p>
            <a:pPr lvl="0"/>
            <a:r>
              <a:rPr lang="en-US" b="0" dirty="0">
                <a:solidFill>
                  <a:srgbClr val="000000"/>
                </a:solidFill>
                <a:latin typeface="Lucida Sans Unicode" pitchFamily="34" charset="0"/>
                <a:cs typeface="Lucida Sans Unicode" pitchFamily="34" charset="0"/>
              </a:rPr>
              <a:t>   &lt;/runtime&gt;</a:t>
            </a:r>
          </a:p>
          <a:p>
            <a:pPr lvl="0"/>
            <a:r>
              <a:rPr lang="en-US" b="0" dirty="0">
                <a:solidFill>
                  <a:srgbClr val="000000"/>
                </a:solidFill>
                <a:latin typeface="Lucida Sans Unicode" pitchFamily="34" charset="0"/>
                <a:cs typeface="Lucida Sans Unicode" pitchFamily="34" charset="0"/>
              </a:rPr>
              <a:t>&lt;/configuration&gt;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118215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07253ca-46b8-4078-8dfd-d158565c076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803B-741E-4791-AEFB-219D47A35005}"/>
              </a:ext>
            </a:extLst>
          </p:cNvPr>
          <p:cNvSpPr>
            <a:spLocks noGrp="1"/>
          </p:cNvSpPr>
          <p:nvPr>
            <p:ph type="title"/>
          </p:nvPr>
        </p:nvSpPr>
        <p:spPr/>
        <p:txBody>
          <a:bodyPr/>
          <a:lstStyle/>
          <a:p>
            <a:r>
              <a:rPr lang="en-US"/>
              <a:t>Installing an Assembly into the GAC</a:t>
            </a:r>
          </a:p>
        </p:txBody>
      </p:sp>
      <p:sp>
        <p:nvSpPr>
          <p:cNvPr id="4" name="Content Placeholder 2">
            <a:extLst>
              <a:ext uri="{FF2B5EF4-FFF2-40B4-BE49-F238E27FC236}">
                <a16:creationId xmlns:a16="http://schemas.microsoft.com/office/drawing/2014/main" id="{242515BF-A262-4C35-AB11-CF93B16AB5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Install an assembly in the GAC by using:</a:t>
            </a:r>
          </a:p>
          <a:p>
            <a:pPr lvl="1"/>
            <a:r>
              <a:rPr lang="en-GB" b="0" kern="0">
                <a:solidFill>
                  <a:srgbClr val="000000"/>
                </a:solidFill>
              </a:rPr>
              <a:t>Global Assembly Cache tool</a:t>
            </a:r>
          </a:p>
          <a:p>
            <a:pPr lvl="1"/>
            <a:r>
              <a:rPr lang="en-US" b="0" kern="0">
                <a:solidFill>
                  <a:srgbClr val="000000"/>
                </a:solidFill>
              </a:rPr>
              <a:t>Microsoft Windows Installer</a:t>
            </a:r>
          </a:p>
          <a:p>
            <a:pPr marL="4762" lvl="0" indent="0">
              <a:buNone/>
            </a:pPr>
            <a:endParaRPr lang="en-US" b="0" kern="0">
              <a:solidFill>
                <a:srgbClr val="000000"/>
              </a:solidFill>
            </a:endParaRPr>
          </a:p>
          <a:p>
            <a:pPr marL="4762" lvl="0" indent="0">
              <a:buNone/>
            </a:pPr>
            <a:r>
              <a:rPr lang="en-US" b="0" kern="0">
                <a:solidFill>
                  <a:srgbClr val="000000"/>
                </a:solidFill>
              </a:rPr>
              <a:t>Examples:</a:t>
            </a:r>
          </a:p>
          <a:p>
            <a:pPr lvl="1"/>
            <a:r>
              <a:rPr lang="en-US" b="0" kern="0">
                <a:solidFill>
                  <a:srgbClr val="000000"/>
                </a:solidFill>
              </a:rPr>
              <a:t>Install an assembly by using Gacutil.exe:</a:t>
            </a:r>
          </a:p>
          <a:p>
            <a:pPr lvl="1"/>
            <a:endParaRPr lang="en-US" b="0" kern="0">
              <a:solidFill>
                <a:srgbClr val="000000"/>
              </a:solidFill>
            </a:endParaRPr>
          </a:p>
          <a:p>
            <a:pPr lvl="1"/>
            <a:r>
              <a:rPr lang="en-US" b="0" kern="0">
                <a:solidFill>
                  <a:srgbClr val="000000"/>
                </a:solidFill>
              </a:rPr>
              <a:t>View an assembly by using Gacutil.exe:</a:t>
            </a:r>
          </a:p>
          <a:p>
            <a:pPr marL="4762"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FCF243E5-7780-41FD-8E8E-303D5D432037}"/>
              </a:ext>
            </a:extLst>
          </p:cNvPr>
          <p:cNvSpPr txBox="1"/>
          <p:nvPr/>
        </p:nvSpPr>
        <p:spPr>
          <a:xfrm>
            <a:off x="1045261" y="3860800"/>
            <a:ext cx="6755786"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gacutil –i "&lt;pathToAssembly&gt;"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E24D46FD-6F7E-4B0C-9553-AB8552308F62}"/>
              </a:ext>
            </a:extLst>
          </p:cNvPr>
          <p:cNvSpPr txBox="1"/>
          <p:nvPr/>
        </p:nvSpPr>
        <p:spPr>
          <a:xfrm>
            <a:off x="1045258" y="4826000"/>
            <a:ext cx="6755786"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gacutil –l "&lt;assemblyName&gt;"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697049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18388f53-2ca2-4737-9c53-cac5ec44a9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0D87-2817-40EE-B836-53CCBEFC3D86}"/>
              </a:ext>
            </a:extLst>
          </p:cNvPr>
          <p:cNvSpPr>
            <a:spLocks noGrp="1"/>
          </p:cNvSpPr>
          <p:nvPr>
            <p:ph type="title"/>
          </p:nvPr>
        </p:nvSpPr>
        <p:spPr/>
        <p:txBody>
          <a:bodyPr/>
          <a:lstStyle/>
          <a:p>
            <a:r>
              <a:rPr lang="en-US"/>
              <a:t>Demonstration: Signing and Installing an Assembly into the GAC</a:t>
            </a:r>
          </a:p>
        </p:txBody>
      </p:sp>
      <p:sp>
        <p:nvSpPr>
          <p:cNvPr id="4" name="Content Placeholder 2">
            <a:extLst>
              <a:ext uri="{FF2B5EF4-FFF2-40B4-BE49-F238E27FC236}">
                <a16:creationId xmlns:a16="http://schemas.microsoft.com/office/drawing/2014/main" id="{5463B799-FEC2-41AC-BA61-79180C9604A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use the Sn.exe and Gacutil.exe command-line tools to sign and install an existing assembly into the GAC</a:t>
            </a:r>
            <a:endParaRPr lang="en-GB" b="0" kern="0" dirty="0">
              <a:solidFill>
                <a:srgbClr val="000000"/>
              </a:solidFill>
            </a:endParaRPr>
          </a:p>
        </p:txBody>
      </p:sp>
    </p:spTree>
    <p:extLst>
      <p:ext uri="{BB962C8B-B14F-4D97-AF65-F5344CB8AC3E}">
        <p14:creationId xmlns:p14="http://schemas.microsoft.com/office/powerpoint/2010/main" val="388780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50d0340-d7f8-4104-8e61-62ae3bf59b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AB32-37E7-4C4A-A82F-F4551AE29B5F}"/>
              </a:ext>
            </a:extLst>
          </p:cNvPr>
          <p:cNvSpPr>
            <a:spLocks noGrp="1"/>
          </p:cNvSpPr>
          <p:nvPr>
            <p:ph type="title"/>
          </p:nvPr>
        </p:nvSpPr>
        <p:spPr/>
        <p:txBody>
          <a:bodyPr/>
          <a:lstStyle/>
          <a:p>
            <a:r>
              <a:rPr lang="en-US"/>
              <a:t>Demonstration: Specifying the Data to Include in the Grades Report Lab</a:t>
            </a:r>
          </a:p>
        </p:txBody>
      </p:sp>
      <p:sp>
        <p:nvSpPr>
          <p:cNvPr id="4" name="Content Placeholder 2">
            <a:extLst>
              <a:ext uri="{FF2B5EF4-FFF2-40B4-BE49-F238E27FC236}">
                <a16:creationId xmlns:a16="http://schemas.microsoft.com/office/drawing/2014/main" id="{10D345C1-E1DA-4EF9-B73C-C386A4DF20A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214246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C527-3F03-4C5F-AE9B-5583F719AF49}"/>
              </a:ext>
            </a:extLst>
          </p:cNvPr>
          <p:cNvSpPr>
            <a:spLocks noGrp="1"/>
          </p:cNvSpPr>
          <p:nvPr>
            <p:ph type="title"/>
          </p:nvPr>
        </p:nvSpPr>
        <p:spPr>
          <a:xfrm>
            <a:off x="320410" y="-2"/>
            <a:ext cx="10008572" cy="740664"/>
          </a:xfrm>
        </p:spPr>
        <p:txBody>
          <a:bodyPr/>
          <a:lstStyle/>
          <a:p>
            <a:r>
              <a:rPr lang="en-US" dirty="0"/>
              <a:t>Lab: Specifying the Data to Include in the Grades Report</a:t>
            </a:r>
          </a:p>
        </p:txBody>
      </p:sp>
      <p:sp>
        <p:nvSpPr>
          <p:cNvPr id="3" name="Text Placeholder 2">
            <a:extLst>
              <a:ext uri="{FF2B5EF4-FFF2-40B4-BE49-F238E27FC236}">
                <a16:creationId xmlns:a16="http://schemas.microsoft.com/office/drawing/2014/main" id="{16A316C0-E3C8-445B-8856-21AB511615A1}"/>
              </a:ext>
            </a:extLst>
          </p:cNvPr>
          <p:cNvSpPr>
            <a:spLocks noGrp="1"/>
          </p:cNvSpPr>
          <p:nvPr>
            <p:ph type="body" idx="1"/>
          </p:nvPr>
        </p:nvSpPr>
        <p:spPr/>
        <p:txBody>
          <a:bodyPr/>
          <a:lstStyle/>
          <a:p>
            <a:r>
              <a:rPr lang="en-US"/>
              <a:t>Exercise 1: Creating and Applying the IncludeInReport attribute
Exercise 2: Updating the Report
Exercise 3: Storing the Grades.Utilities Assembly Centrally (If Time Permits)</a:t>
            </a:r>
          </a:p>
        </p:txBody>
      </p:sp>
      <p:sp>
        <p:nvSpPr>
          <p:cNvPr id="4" name="TextBox 3">
            <a:extLst>
              <a:ext uri="{FF2B5EF4-FFF2-40B4-BE49-F238E27FC236}">
                <a16:creationId xmlns:a16="http://schemas.microsoft.com/office/drawing/2014/main" id="{4CD6E068-0EEB-47CA-AB41-FC6A757BA165}"/>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75 minutes</a:t>
            </a:r>
          </a:p>
        </p:txBody>
      </p:sp>
    </p:spTree>
    <p:extLst>
      <p:ext uri="{BB962C8B-B14F-4D97-AF65-F5344CB8AC3E}">
        <p14:creationId xmlns:p14="http://schemas.microsoft.com/office/powerpoint/2010/main" val="55836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0E38-9E5C-4A13-960E-86FA8728394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AD05474-9D04-44D0-BC8E-2B9B40D6BB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662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4F89-1518-43EC-8FCF-B38768D7EC78}"/>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E03B5973-8553-4D09-A6BB-E77034DC3480}"/>
              </a:ext>
            </a:extLst>
          </p:cNvPr>
          <p:cNvSpPr txBox="1"/>
          <p:nvPr/>
        </p:nvSpPr>
        <p:spPr>
          <a:xfrm>
            <a:off x="458788" y="1021215"/>
            <a:ext cx="8119156" cy="4149854"/>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You decide to update the Grades application to use custom attributes to define the fields and properties that should be included in a grade report and to format them appropriately. This will enable further reusability of the Microsoft Word reporting functionality.</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You will host this code in the GAC to ensure that it is available to other applications that require its services. </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4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8D82-DCF5-4A0F-805E-CD1020E2AA92}"/>
              </a:ext>
            </a:extLst>
          </p:cNvPr>
          <p:cNvSpPr>
            <a:spLocks noGrp="1"/>
          </p:cNvSpPr>
          <p:nvPr>
            <p:ph type="title"/>
          </p:nvPr>
        </p:nvSpPr>
        <p:spPr/>
        <p:txBody>
          <a:bodyPr/>
          <a:lstStyle/>
          <a:p>
            <a:r>
              <a:rPr lang="en-US"/>
              <a:t>Lesson 1: Examining Object Metadata</a:t>
            </a:r>
          </a:p>
        </p:txBody>
      </p:sp>
      <p:sp>
        <p:nvSpPr>
          <p:cNvPr id="3" name="Text Placeholder 2">
            <a:extLst>
              <a:ext uri="{FF2B5EF4-FFF2-40B4-BE49-F238E27FC236}">
                <a16:creationId xmlns:a16="http://schemas.microsoft.com/office/drawing/2014/main" id="{A2B71A50-80BD-49C6-A596-4993AD90616C}"/>
              </a:ext>
            </a:extLst>
          </p:cNvPr>
          <p:cNvSpPr>
            <a:spLocks noGrp="1"/>
          </p:cNvSpPr>
          <p:nvPr>
            <p:ph type="body" idx="1"/>
          </p:nvPr>
        </p:nvSpPr>
        <p:spPr/>
        <p:txBody>
          <a:bodyPr/>
          <a:lstStyle/>
          <a:p>
            <a:r>
              <a:rPr lang="en-US"/>
              <a:t>What Is Reflection?
Loading Assemblies by Using Reflection
Examining Types by Using Reflection
Invoking Members by Using Reflection
Demonstration: Inspecting Assemblies</a:t>
            </a:r>
          </a:p>
        </p:txBody>
      </p:sp>
    </p:spTree>
    <p:extLst>
      <p:ext uri="{BB962C8B-B14F-4D97-AF65-F5344CB8AC3E}">
        <p14:creationId xmlns:p14="http://schemas.microsoft.com/office/powerpoint/2010/main" val="3069914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386E-D819-4051-8181-9766E79FA9AC}"/>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A09F7761-A3AF-4707-96DF-101DC716816A}"/>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3098750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BBE2-2454-4C0D-8940-9FEF05BC133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6FD0A03-50B7-4F44-880C-27A306E969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9302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DC1-BA85-4F51-84D3-E143A3A3B7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B8D8E91-7061-4812-861C-CC41CACAA6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200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67D2-337C-495D-9CF6-067FE36BB91C}"/>
              </a:ext>
            </a:extLst>
          </p:cNvPr>
          <p:cNvSpPr>
            <a:spLocks noGrp="1"/>
          </p:cNvSpPr>
          <p:nvPr>
            <p:ph type="title"/>
          </p:nvPr>
        </p:nvSpPr>
        <p:spPr/>
        <p:txBody>
          <a:bodyPr/>
          <a:lstStyle/>
          <a:p>
            <a:r>
              <a:rPr lang="en-US"/>
              <a:t>What Is Reflection?</a:t>
            </a:r>
          </a:p>
        </p:txBody>
      </p:sp>
      <p:sp>
        <p:nvSpPr>
          <p:cNvPr id="4" name="Content Placeholder 2">
            <a:extLst>
              <a:ext uri="{FF2B5EF4-FFF2-40B4-BE49-F238E27FC236}">
                <a16:creationId xmlns:a16="http://schemas.microsoft.com/office/drawing/2014/main" id="{2466B620-8D2B-4DC9-8935-14122E305EBB}"/>
              </a:ext>
            </a:extLst>
          </p:cNvPr>
          <p:cNvSpPr txBox="1">
            <a:spLocks/>
          </p:cNvSpPr>
          <p:nvPr/>
        </p:nvSpPr>
        <p:spPr>
          <a:xfrm>
            <a:off x="458788" y="1021214"/>
            <a:ext cx="8119156" cy="55319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Reflection enables you to inspect and manipulate assemblies at run time</a:t>
            </a:r>
          </a:p>
          <a:p>
            <a:pPr lvl="0"/>
            <a:r>
              <a:rPr lang="en-US" b="0" kern="0">
                <a:solidFill>
                  <a:srgbClr val="000000"/>
                </a:solidFill>
              </a:rPr>
              <a:t>The </a:t>
            </a:r>
            <a:r>
              <a:rPr lang="en-US" kern="0">
                <a:solidFill>
                  <a:srgbClr val="000000"/>
                </a:solidFill>
              </a:rPr>
              <a:t>System.Reflection</a:t>
            </a:r>
            <a:r>
              <a:rPr lang="en-US" b="0" kern="0">
                <a:solidFill>
                  <a:srgbClr val="000000"/>
                </a:solidFill>
              </a:rPr>
              <a:t> namespace contains:</a:t>
            </a:r>
          </a:p>
          <a:p>
            <a:pPr lvl="1"/>
            <a:r>
              <a:rPr lang="en-US" kern="0">
                <a:solidFill>
                  <a:srgbClr val="000000"/>
                </a:solidFill>
              </a:rPr>
              <a:t>Assembly </a:t>
            </a:r>
          </a:p>
          <a:p>
            <a:pPr lvl="1"/>
            <a:r>
              <a:rPr lang="en-US" kern="0">
                <a:solidFill>
                  <a:srgbClr val="000000"/>
                </a:solidFill>
              </a:rPr>
              <a:t>TypeInfo </a:t>
            </a:r>
          </a:p>
          <a:p>
            <a:pPr lvl="1"/>
            <a:r>
              <a:rPr lang="en-US" kern="0">
                <a:solidFill>
                  <a:srgbClr val="000000"/>
                </a:solidFill>
              </a:rPr>
              <a:t>ParameterInfo </a:t>
            </a:r>
          </a:p>
          <a:p>
            <a:pPr lvl="1"/>
            <a:r>
              <a:rPr lang="en-US" kern="0">
                <a:solidFill>
                  <a:srgbClr val="000000"/>
                </a:solidFill>
              </a:rPr>
              <a:t>ConstructorInfo </a:t>
            </a:r>
          </a:p>
          <a:p>
            <a:pPr lvl="1"/>
            <a:r>
              <a:rPr lang="en-US" kern="0">
                <a:solidFill>
                  <a:srgbClr val="000000"/>
                </a:solidFill>
              </a:rPr>
              <a:t>FieldInfo </a:t>
            </a:r>
          </a:p>
          <a:p>
            <a:pPr lvl="1"/>
            <a:r>
              <a:rPr lang="en-US" kern="0">
                <a:solidFill>
                  <a:srgbClr val="000000"/>
                </a:solidFill>
              </a:rPr>
              <a:t>MemberInfo </a:t>
            </a:r>
          </a:p>
          <a:p>
            <a:pPr lvl="1"/>
            <a:r>
              <a:rPr lang="en-US" kern="0">
                <a:solidFill>
                  <a:srgbClr val="000000"/>
                </a:solidFill>
              </a:rPr>
              <a:t>PropertyInfo </a:t>
            </a:r>
          </a:p>
          <a:p>
            <a:pPr lvl="1"/>
            <a:r>
              <a:rPr lang="en-US" kern="0">
                <a:solidFill>
                  <a:srgbClr val="000000"/>
                </a:solidFill>
              </a:rPr>
              <a:t>MethodInfo </a:t>
            </a:r>
          </a:p>
          <a:p>
            <a:pPr lvl="1"/>
            <a:endParaRPr lang="en-US" b="0" kern="0" dirty="0">
              <a:solidFill>
                <a:srgbClr val="000000"/>
              </a:solidFill>
            </a:endParaRPr>
          </a:p>
        </p:txBody>
      </p:sp>
    </p:spTree>
    <p:extLst>
      <p:ext uri="{BB962C8B-B14F-4D97-AF65-F5344CB8AC3E}">
        <p14:creationId xmlns:p14="http://schemas.microsoft.com/office/powerpoint/2010/main" val="336004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A5EC-C14C-45BE-B332-912930AB9CBD}"/>
              </a:ext>
            </a:extLst>
          </p:cNvPr>
          <p:cNvSpPr>
            <a:spLocks noGrp="1"/>
          </p:cNvSpPr>
          <p:nvPr>
            <p:ph type="title"/>
          </p:nvPr>
        </p:nvSpPr>
        <p:spPr/>
        <p:txBody>
          <a:bodyPr/>
          <a:lstStyle/>
          <a:p>
            <a:r>
              <a:rPr lang="en-US"/>
              <a:t>Loading Assemblies by Using Reflection</a:t>
            </a:r>
          </a:p>
        </p:txBody>
      </p:sp>
      <p:sp>
        <p:nvSpPr>
          <p:cNvPr id="4" name="Content Placeholder 2">
            <a:extLst>
              <a:ext uri="{FF2B5EF4-FFF2-40B4-BE49-F238E27FC236}">
                <a16:creationId xmlns:a16="http://schemas.microsoft.com/office/drawing/2014/main" id="{0535FBDA-8102-4808-8BC7-A643CEDA9CFD}"/>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t>
            </a:r>
            <a:r>
              <a:rPr lang="en-US" kern="0">
                <a:solidFill>
                  <a:srgbClr val="000000"/>
                </a:solidFill>
              </a:rPr>
              <a:t>Assembly.LoadFrom</a:t>
            </a:r>
            <a:r>
              <a:rPr lang="en-US" b="0" kern="0">
                <a:solidFill>
                  <a:srgbClr val="000000"/>
                </a:solidFill>
              </a:rPr>
              <a:t> method</a:t>
            </a:r>
          </a:p>
          <a:p>
            <a:pPr lvl="0"/>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The </a:t>
            </a:r>
            <a:r>
              <a:rPr lang="en-US" kern="0">
                <a:solidFill>
                  <a:srgbClr val="000000"/>
                </a:solidFill>
              </a:rPr>
              <a:t>Assembly.ReflectionOnlyLoad</a:t>
            </a:r>
            <a:r>
              <a:rPr lang="en-US" b="0" kern="0">
                <a:solidFill>
                  <a:srgbClr val="000000"/>
                </a:solidFill>
              </a:rPr>
              <a:t> method</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The </a:t>
            </a:r>
            <a:r>
              <a:rPr lang="en-US" kern="0">
                <a:solidFill>
                  <a:srgbClr val="000000"/>
                </a:solidFill>
              </a:rPr>
              <a:t>Assembly.ReflectionOnlyLoadFrom </a:t>
            </a:r>
            <a:r>
              <a:rPr lang="en-US" b="0" kern="0">
                <a:solidFill>
                  <a:srgbClr val="000000"/>
                </a:solidFill>
              </a:rPr>
              <a:t>method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9E0E52BF-67B3-4386-AD31-445C8013659A}"/>
              </a:ext>
            </a:extLst>
          </p:cNvPr>
          <p:cNvSpPr txBox="1"/>
          <p:nvPr/>
        </p:nvSpPr>
        <p:spPr>
          <a:xfrm>
            <a:off x="675249" y="16674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assemblyPath = "...";</a:t>
            </a:r>
          </a:p>
          <a:p>
            <a:pPr lvl="0"/>
            <a:r>
              <a:rPr lang="en-US" b="0">
                <a:solidFill>
                  <a:srgbClr val="000000"/>
                </a:solidFill>
                <a:latin typeface="Lucida Sans Unicode" pitchFamily="34" charset="0"/>
                <a:cs typeface="Lucida Sans Unicode" pitchFamily="34" charset="0"/>
              </a:rPr>
              <a:t>var assembly = Assembly.LoadFrom(assemblyPath);</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511B09D6-FE60-45AA-BB38-4CC1B6B458B1}"/>
              </a:ext>
            </a:extLst>
          </p:cNvPr>
          <p:cNvSpPr txBox="1"/>
          <p:nvPr/>
        </p:nvSpPr>
        <p:spPr>
          <a:xfrm>
            <a:off x="664698" y="3163669"/>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assemblyPath = "...";</a:t>
            </a:r>
          </a:p>
          <a:p>
            <a:pPr lvl="0"/>
            <a:r>
              <a:rPr lang="en-US" b="0">
                <a:solidFill>
                  <a:srgbClr val="000000"/>
                </a:solidFill>
                <a:latin typeface="Lucida Sans Unicode" pitchFamily="34" charset="0"/>
                <a:cs typeface="Lucida Sans Unicode" pitchFamily="34" charset="0"/>
              </a:rPr>
              <a:t>var rawBytes = File.ReadAllBytes(assemblyPath);</a:t>
            </a:r>
          </a:p>
          <a:p>
            <a:pPr lvl="0"/>
            <a:r>
              <a:rPr lang="en-GB" b="0">
                <a:solidFill>
                  <a:srgbClr val="000000"/>
                </a:solidFill>
                <a:latin typeface="Lucida Sans Unicode" pitchFamily="34" charset="0"/>
                <a:cs typeface="Lucida Sans Unicode" pitchFamily="34" charset="0"/>
              </a:rPr>
              <a:t>var assembly = Assembly.ReflectionOnlyLoad(rawBytes);</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37E1ABB8-0368-4DBE-BB6F-6C0EB6C330BD}"/>
              </a:ext>
            </a:extLst>
          </p:cNvPr>
          <p:cNvSpPr txBox="1"/>
          <p:nvPr/>
        </p:nvSpPr>
        <p:spPr>
          <a:xfrm>
            <a:off x="685800" y="55536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assemblyPath = "...";</a:t>
            </a:r>
          </a:p>
          <a:p>
            <a:pPr lvl="0"/>
            <a:r>
              <a:rPr lang="en-US" b="0">
                <a:solidFill>
                  <a:srgbClr val="000000"/>
                </a:solidFill>
                <a:latin typeface="Lucida Sans Unicode" pitchFamily="34" charset="0"/>
                <a:cs typeface="Lucida Sans Unicode" pitchFamily="34" charset="0"/>
              </a:rPr>
              <a:t>var assembly = Assembly.ReflectionOnlyLoadFrom(assemblyPath);</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2565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7DB4-8E64-4C0D-A493-5699E9C66D01}"/>
              </a:ext>
            </a:extLst>
          </p:cNvPr>
          <p:cNvSpPr>
            <a:spLocks noGrp="1"/>
          </p:cNvSpPr>
          <p:nvPr>
            <p:ph type="title"/>
          </p:nvPr>
        </p:nvSpPr>
        <p:spPr/>
        <p:txBody>
          <a:bodyPr/>
          <a:lstStyle/>
          <a:p>
            <a:r>
              <a:rPr lang="en-US"/>
              <a:t>Examining Types by Using Reflection</a:t>
            </a:r>
          </a:p>
        </p:txBody>
      </p:sp>
      <p:sp>
        <p:nvSpPr>
          <p:cNvPr id="4" name="Content Placeholder 2">
            <a:extLst>
              <a:ext uri="{FF2B5EF4-FFF2-40B4-BE49-F238E27FC236}">
                <a16:creationId xmlns:a16="http://schemas.microsoft.com/office/drawing/2014/main" id="{7C60107A-A633-41A0-8B0C-0AB859471AAD}"/>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Get a type by name</a:t>
            </a:r>
          </a:p>
          <a:p>
            <a:pPr lvl="0"/>
            <a:endParaRPr lang="en-US" b="0" kern="0">
              <a:solidFill>
                <a:srgbClr val="000000"/>
              </a:solidFill>
            </a:endParaRPr>
          </a:p>
          <a:p>
            <a:pPr lvl="0"/>
            <a:endParaRPr lang="en-US" sz="1200" b="0" kern="0">
              <a:solidFill>
                <a:srgbClr val="000000"/>
              </a:solidFill>
            </a:endParaRPr>
          </a:p>
          <a:p>
            <a:pPr lvl="0"/>
            <a:r>
              <a:rPr lang="en-US" b="0" kern="0">
                <a:solidFill>
                  <a:srgbClr val="000000"/>
                </a:solidFill>
              </a:rPr>
              <a:t>Get all of the constructors</a:t>
            </a:r>
          </a:p>
          <a:p>
            <a:pPr lvl="0"/>
            <a:endParaRPr lang="en-US" b="0" kern="0">
              <a:solidFill>
                <a:srgbClr val="000000"/>
              </a:solidFill>
            </a:endParaRPr>
          </a:p>
          <a:p>
            <a:pPr lvl="0"/>
            <a:r>
              <a:rPr lang="en-US" b="0" kern="0">
                <a:solidFill>
                  <a:srgbClr val="000000"/>
                </a:solidFill>
              </a:rPr>
              <a:t>Get all of the fields</a:t>
            </a:r>
          </a:p>
          <a:p>
            <a:pPr lvl="0"/>
            <a:endParaRPr lang="en-US" b="0" kern="0">
              <a:solidFill>
                <a:srgbClr val="000000"/>
              </a:solidFill>
            </a:endParaRPr>
          </a:p>
          <a:p>
            <a:pPr lvl="0"/>
            <a:r>
              <a:rPr lang="en-US" b="0" kern="0">
                <a:solidFill>
                  <a:srgbClr val="000000"/>
                </a:solidFill>
              </a:rPr>
              <a:t>Get all of the properties </a:t>
            </a:r>
          </a:p>
          <a:p>
            <a:pPr lvl="0"/>
            <a:endParaRPr lang="en-US" b="0" kern="0">
              <a:solidFill>
                <a:srgbClr val="000000"/>
              </a:solidFill>
            </a:endParaRPr>
          </a:p>
          <a:p>
            <a:pPr lvl="0"/>
            <a:r>
              <a:rPr lang="en-US" b="0" kern="0">
                <a:solidFill>
                  <a:srgbClr val="000000"/>
                </a:solidFill>
              </a:rPr>
              <a:t>Get all of the methods</a:t>
            </a:r>
            <a:endParaRPr lang="en-US" b="0" kern="0" dirty="0">
              <a:solidFill>
                <a:srgbClr val="000000"/>
              </a:solidFill>
            </a:endParaRPr>
          </a:p>
        </p:txBody>
      </p:sp>
      <p:sp>
        <p:nvSpPr>
          <p:cNvPr id="5" name="TextBox 4">
            <a:extLst>
              <a:ext uri="{FF2B5EF4-FFF2-40B4-BE49-F238E27FC236}">
                <a16:creationId xmlns:a16="http://schemas.microsoft.com/office/drawing/2014/main" id="{5C8620CB-7E51-4173-96DD-1E06C600F3BC}"/>
              </a:ext>
            </a:extLst>
          </p:cNvPr>
          <p:cNvSpPr txBox="1"/>
          <p:nvPr/>
        </p:nvSpPr>
        <p:spPr>
          <a:xfrm>
            <a:off x="675249" y="15240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assembly = FourthCoffeeServices.GetAssembly();</a:t>
            </a:r>
          </a:p>
          <a:p>
            <a:pPr lvl="0"/>
            <a:r>
              <a:rPr lang="en-US" b="0">
                <a:solidFill>
                  <a:srgbClr val="000000"/>
                </a:solidFill>
                <a:latin typeface="Lucida Sans Unicode" pitchFamily="34" charset="0"/>
                <a:cs typeface="Lucida Sans Unicode" pitchFamily="34" charset="0"/>
              </a:rPr>
              <a:t>var type = assembly.GetType("...");</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0F56556-586C-41A8-91C8-B477479F8238}"/>
              </a:ext>
            </a:extLst>
          </p:cNvPr>
          <p:cNvSpPr txBox="1"/>
          <p:nvPr/>
        </p:nvSpPr>
        <p:spPr>
          <a:xfrm>
            <a:off x="685800" y="27432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constructors = type.GetConstructors();</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2DFAF4C2-84CC-47F6-A832-2D2FA42F75EA}"/>
              </a:ext>
            </a:extLst>
          </p:cNvPr>
          <p:cNvSpPr txBox="1"/>
          <p:nvPr/>
        </p:nvSpPr>
        <p:spPr>
          <a:xfrm>
            <a:off x="685800" y="4724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properties = type.GetProperties();</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98B977F1-B505-4918-B4C6-FF7E6C94D0A7}"/>
              </a:ext>
            </a:extLst>
          </p:cNvPr>
          <p:cNvSpPr txBox="1"/>
          <p:nvPr/>
        </p:nvSpPr>
        <p:spPr>
          <a:xfrm>
            <a:off x="685800" y="5715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methods = type.GetMethods();</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5EA7BDE0-DBB2-41AB-945D-1FA0B1F81323}"/>
              </a:ext>
            </a:extLst>
          </p:cNvPr>
          <p:cNvSpPr txBox="1"/>
          <p:nvPr/>
        </p:nvSpPr>
        <p:spPr>
          <a:xfrm>
            <a:off x="685800" y="37338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fields = type.GetFields();</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9331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9728334-1f76-4552-af70-d7da2ec7ad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2249-ACE0-444B-A082-228C6EDBF4D2}"/>
              </a:ext>
            </a:extLst>
          </p:cNvPr>
          <p:cNvSpPr>
            <a:spLocks noGrp="1"/>
          </p:cNvSpPr>
          <p:nvPr>
            <p:ph type="title"/>
          </p:nvPr>
        </p:nvSpPr>
        <p:spPr/>
        <p:txBody>
          <a:bodyPr/>
          <a:lstStyle/>
          <a:p>
            <a:r>
              <a:rPr lang="en-US"/>
              <a:t>Invoking Members by Using Reflection</a:t>
            </a:r>
          </a:p>
        </p:txBody>
      </p:sp>
      <p:sp>
        <p:nvSpPr>
          <p:cNvPr id="4" name="Content Placeholder 2">
            <a:extLst>
              <a:ext uri="{FF2B5EF4-FFF2-40B4-BE49-F238E27FC236}">
                <a16:creationId xmlns:a16="http://schemas.microsoft.com/office/drawing/2014/main" id="{BEE109BB-BB2B-4A0B-9810-3B1BB7E07625}"/>
              </a:ext>
            </a:extLst>
          </p:cNvPr>
          <p:cNvSpPr txBox="1">
            <a:spLocks/>
          </p:cNvSpPr>
          <p:nvPr/>
        </p:nvSpPr>
        <p:spPr>
          <a:xfrm>
            <a:off x="458788" y="869100"/>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Instantiate a type</a:t>
            </a:r>
          </a:p>
          <a:p>
            <a:pPr lvl="1"/>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endParaRPr lang="en-GB" sz="800" b="0" kern="0">
              <a:solidFill>
                <a:srgbClr val="000000"/>
              </a:solidFill>
            </a:endParaRPr>
          </a:p>
          <a:p>
            <a:pPr lvl="0"/>
            <a:r>
              <a:rPr lang="en-GB" b="0" kern="0">
                <a:solidFill>
                  <a:srgbClr val="000000"/>
                </a:solidFill>
              </a:rPr>
              <a:t>Invoke methods on the instance</a:t>
            </a:r>
          </a:p>
          <a:p>
            <a:pPr lvl="0"/>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r>
              <a:rPr lang="en-GB" b="0" kern="0">
                <a:solidFill>
                  <a:srgbClr val="000000"/>
                </a:solidFill>
              </a:rPr>
              <a:t>Get or set property values on the instance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EC1758D8-48A8-4CAC-B7AF-C31B2CC91996}"/>
              </a:ext>
            </a:extLst>
          </p:cNvPr>
          <p:cNvSpPr txBox="1"/>
          <p:nvPr/>
        </p:nvSpPr>
        <p:spPr>
          <a:xfrm>
            <a:off x="492370" y="1360969"/>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var type = FourthCoffeeServices.GetHandleErrorType();</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var constructor = type.GetConstructor(new Type[0]));</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var initializedObject = constructor.Invoke(new object[0]);</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0D6AAB9-6E63-40C3-ABB5-C0BACD6BA943}"/>
              </a:ext>
            </a:extLst>
          </p:cNvPr>
          <p:cNvSpPr txBox="1"/>
          <p:nvPr/>
        </p:nvSpPr>
        <p:spPr>
          <a:xfrm>
            <a:off x="502921" y="3460988"/>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methodToExecute = type.GetMethod("LogError");</a:t>
            </a:r>
          </a:p>
          <a:p>
            <a:pPr lvl="0"/>
            <a:r>
              <a:rPr lang="en-US" b="0">
                <a:solidFill>
                  <a:srgbClr val="000000"/>
                </a:solidFill>
                <a:latin typeface="Lucida Sans Unicode" pitchFamily="34" charset="0"/>
                <a:cs typeface="Lucida Sans Unicode" pitchFamily="34" charset="0"/>
              </a:rPr>
              <a:t>var initializedObject = FourthCoffeeServices.InstantiateHandleErrorType();</a:t>
            </a:r>
          </a:p>
          <a:p>
            <a:pPr lvl="0"/>
            <a:r>
              <a:rPr lang="en-US" b="0">
                <a:solidFill>
                  <a:srgbClr val="000000"/>
                </a:solidFill>
                <a:latin typeface="Lucida Sans Unicode" pitchFamily="34" charset="0"/>
                <a:cs typeface="Lucida Sans Unicode" pitchFamily="34" charset="0"/>
              </a:rPr>
              <a:t>...</a:t>
            </a:r>
          </a:p>
          <a:p>
            <a:pPr lvl="0"/>
            <a:r>
              <a:rPr lang="en-US" b="0">
                <a:solidFill>
                  <a:srgbClr val="000000"/>
                </a:solidFill>
                <a:latin typeface="Lucida Sans Unicode" pitchFamily="34" charset="0"/>
                <a:cs typeface="Lucida Sans Unicode" pitchFamily="34" charset="0"/>
              </a:rPr>
              <a:t>var response = methodToExecute.Invoke(initializedObject, </a:t>
            </a:r>
          </a:p>
          <a:p>
            <a:pPr lvl="0"/>
            <a:r>
              <a:rPr lang="en-US" b="0">
                <a:solidFill>
                  <a:srgbClr val="000000"/>
                </a:solidFill>
                <a:latin typeface="Lucida Sans Unicode" pitchFamily="34" charset="0"/>
                <a:cs typeface="Lucida Sans Unicode" pitchFamily="34" charset="0"/>
              </a:rPr>
              <a:t>   new object[] { "Error message“  }) as string;</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41522A32-D9CA-42FB-BE1D-4D35BE04901B}"/>
              </a:ext>
            </a:extLst>
          </p:cNvPr>
          <p:cNvSpPr txBox="1"/>
          <p:nvPr/>
        </p:nvSpPr>
        <p:spPr>
          <a:xfrm>
            <a:off x="502921" y="5486192"/>
            <a:ext cx="8401928"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property = type.GetProperty(“LastErrorMessage");</a:t>
            </a:r>
          </a:p>
          <a:p>
            <a:pPr lvl="0"/>
            <a:r>
              <a:rPr lang="en-US" b="0">
                <a:solidFill>
                  <a:srgbClr val="000000"/>
                </a:solidFill>
                <a:latin typeface="Lucida Sans Unicode" pitchFamily="34" charset="0"/>
                <a:cs typeface="Lucida Sans Unicode" pitchFamily="34" charset="0"/>
              </a:rPr>
              <a:t>var initializedObject = FourthCoffeeServices.InstantiateHandleErrorType();</a:t>
            </a:r>
          </a:p>
          <a:p>
            <a:pPr lvl="0"/>
            <a:r>
              <a:rPr lang="en-US" b="0">
                <a:solidFill>
                  <a:srgbClr val="000000"/>
                </a:solidFill>
                <a:latin typeface="Lucida Sans Unicode" pitchFamily="34" charset="0"/>
                <a:cs typeface="Lucida Sans Unicode" pitchFamily="34" charset="0"/>
              </a:rPr>
              <a:t>...</a:t>
            </a:r>
          </a:p>
          <a:p>
            <a:pPr lvl="0"/>
            <a:r>
              <a:rPr lang="en-US" b="0">
                <a:solidFill>
                  <a:srgbClr val="000000"/>
                </a:solidFill>
                <a:latin typeface="Lucida Sans Unicode" pitchFamily="34" charset="0"/>
                <a:cs typeface="Lucida Sans Unicode" pitchFamily="34" charset="0"/>
              </a:rPr>
              <a:t>var lastErrorMessage = property.GetValue(initializedObject) as string;</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52332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4ac0e02-cf3a-4838-92d5-250804124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E4-99A4-4D09-9F72-845DC6721251}"/>
              </a:ext>
            </a:extLst>
          </p:cNvPr>
          <p:cNvSpPr>
            <a:spLocks noGrp="1"/>
          </p:cNvSpPr>
          <p:nvPr>
            <p:ph type="title"/>
          </p:nvPr>
        </p:nvSpPr>
        <p:spPr/>
        <p:txBody>
          <a:bodyPr/>
          <a:lstStyle/>
          <a:p>
            <a:r>
              <a:rPr lang="en-US"/>
              <a:t>Demonstration: Inspecting Assemblies</a:t>
            </a:r>
          </a:p>
        </p:txBody>
      </p:sp>
      <p:sp>
        <p:nvSpPr>
          <p:cNvPr id="4" name="Content Placeholder 2">
            <a:extLst>
              <a:ext uri="{FF2B5EF4-FFF2-40B4-BE49-F238E27FC236}">
                <a16:creationId xmlns:a16="http://schemas.microsoft.com/office/drawing/2014/main" id="{F731A578-0407-4B05-97BE-870BFC29334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create a tool that you can use to inspect the contents of an assembly</a:t>
            </a:r>
            <a:endParaRPr lang="en-GB" b="0" kern="0" dirty="0">
              <a:solidFill>
                <a:srgbClr val="000000"/>
              </a:solidFill>
            </a:endParaRPr>
          </a:p>
        </p:txBody>
      </p:sp>
    </p:spTree>
    <p:extLst>
      <p:ext uri="{BB962C8B-B14F-4D97-AF65-F5344CB8AC3E}">
        <p14:creationId xmlns:p14="http://schemas.microsoft.com/office/powerpoint/2010/main" val="383031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9F8D-8826-4B2B-B80F-FF903F40594D}"/>
              </a:ext>
            </a:extLst>
          </p:cNvPr>
          <p:cNvSpPr>
            <a:spLocks noGrp="1"/>
          </p:cNvSpPr>
          <p:nvPr>
            <p:ph type="title"/>
          </p:nvPr>
        </p:nvSpPr>
        <p:spPr/>
        <p:txBody>
          <a:bodyPr/>
          <a:lstStyle/>
          <a:p>
            <a:r>
              <a:rPr lang="en-US"/>
              <a:t>Lesson 2: Creating and Using Custom Attributes</a:t>
            </a:r>
          </a:p>
        </p:txBody>
      </p:sp>
      <p:sp>
        <p:nvSpPr>
          <p:cNvPr id="3" name="Text Placeholder 2">
            <a:extLst>
              <a:ext uri="{FF2B5EF4-FFF2-40B4-BE49-F238E27FC236}">
                <a16:creationId xmlns:a16="http://schemas.microsoft.com/office/drawing/2014/main" id="{5DA0C54C-9071-467C-B7FB-9D2EB6DCEBF3}"/>
              </a:ext>
            </a:extLst>
          </p:cNvPr>
          <p:cNvSpPr>
            <a:spLocks noGrp="1"/>
          </p:cNvSpPr>
          <p:nvPr>
            <p:ph type="body" idx="1"/>
          </p:nvPr>
        </p:nvSpPr>
        <p:spPr/>
        <p:txBody>
          <a:bodyPr/>
          <a:lstStyle/>
          <a:p>
            <a:r>
              <a:rPr lang="en-US"/>
              <a:t>What Are Attributes?
Creating and Using Custom Attributes
Processing Attributes by Using Reflection
Demonstration: Consuming Custom Attributes by Using Reflection</a:t>
            </a:r>
          </a:p>
        </p:txBody>
      </p:sp>
    </p:spTree>
    <p:extLst>
      <p:ext uri="{BB962C8B-B14F-4D97-AF65-F5344CB8AC3E}">
        <p14:creationId xmlns:p14="http://schemas.microsoft.com/office/powerpoint/2010/main" val="149289216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28</TotalTime>
  <Words>3995</Words>
  <Application>Microsoft Office PowerPoint</Application>
  <PresentationFormat>On-screen Show (4:3)</PresentationFormat>
  <Paragraphs>492</Paragraphs>
  <Slides>32</Slides>
  <Notes>32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Wingdings</vt:lpstr>
      <vt:lpstr>Arial</vt:lpstr>
      <vt:lpstr>Calibri</vt:lpstr>
      <vt:lpstr>Segoe UI</vt:lpstr>
      <vt:lpstr>Verdana</vt:lpstr>
      <vt:lpstr>Lucida Sans Unicode</vt:lpstr>
      <vt:lpstr>Symbol</vt:lpstr>
      <vt:lpstr>Times New Roman</vt:lpstr>
      <vt:lpstr>NG_MOC_Core_ModuleNew2</vt:lpstr>
      <vt:lpstr>Module 12</vt:lpstr>
      <vt:lpstr>Module Overview</vt:lpstr>
      <vt:lpstr>Lesson 1: Examining Object Metadata</vt:lpstr>
      <vt:lpstr>What Is Reflection?</vt:lpstr>
      <vt:lpstr>Loading Assemblies by Using Reflection</vt:lpstr>
      <vt:lpstr>Examining Types by Using Reflection</vt:lpstr>
      <vt:lpstr>Invoking Members by Using Reflection</vt:lpstr>
      <vt:lpstr>Demonstration: Inspecting Assemblies</vt:lpstr>
      <vt:lpstr>Lesson 2: Creating and Using Custom Attributes</vt:lpstr>
      <vt:lpstr>What Are Attributes?</vt:lpstr>
      <vt:lpstr>Creating and Using Custom Attributes</vt:lpstr>
      <vt:lpstr>Processing Attributes by Using Reflection</vt:lpstr>
      <vt:lpstr>Demonstration: Consuming Custom Attributes by Using Reflection</vt:lpstr>
      <vt:lpstr>Lesson 3: Generating Managed Code</vt:lpstr>
      <vt:lpstr>What Is CodeDOM?</vt:lpstr>
      <vt:lpstr>Defining a Type and Type Members</vt:lpstr>
      <vt:lpstr>Compiling a CodeDOM Model</vt:lpstr>
      <vt:lpstr>Compiling Source Code into an Assembly</vt:lpstr>
      <vt:lpstr>Lesson 4: Versioning, Signing, and Deploying Assemblies</vt:lpstr>
      <vt:lpstr>What Is an Assembly?</vt:lpstr>
      <vt:lpstr>What Is the GAC?</vt:lpstr>
      <vt:lpstr>Signing Assemblies</vt:lpstr>
      <vt:lpstr>Versioning Assemblies</vt:lpstr>
      <vt:lpstr>Installing an Assembly into the GAC</vt:lpstr>
      <vt:lpstr>Demonstration: Signing and Installing an Assembly into the GAC</vt:lpstr>
      <vt:lpstr>Demonstration: Specifying the Data to Include in the Grades Report Lab</vt:lpstr>
      <vt:lpstr>Lab: Specifying the Data to Include in the Grades Report</vt:lpstr>
      <vt:lpstr>PowerPoint Presentation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keerthi madirala</dc:creator>
  <cp:lastModifiedBy>keerthi madirala</cp:lastModifiedBy>
  <cp:revision>15</cp:revision>
  <dcterms:created xsi:type="dcterms:W3CDTF">2018-06-29T10:57:11Z</dcterms:created>
  <dcterms:modified xsi:type="dcterms:W3CDTF">2018-06-29T13:31:24Z</dcterms:modified>
</cp:coreProperties>
</file>