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0" r:id="rId17"/>
    <p:sldId id="271" r:id="rId18"/>
    <p:sldId id="277" r:id="rId19"/>
  </p:sldIdLst>
  <p:sldSz cx="9144000" cy="6858000" type="screen4x3"/>
  <p:notesSz cx="6858000" cy="9144000"/>
  <p:embeddedFontLst>
    <p:embeddedFont>
      <p:font typeface="Verdana" panose="020B060403050404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
      <p:font typeface="Lucida Sans Unicode" panose="020B0602030504020204" pitchFamily="34" charset="0"/>
      <p:regular r:id="rId33"/>
    </p:embeddedFont>
    <p:embeddedFont>
      <p:font typeface="굴림" panose="020B0604020202020204" charset="-127"/>
      <p:regular r:id="rId3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horzBarState="maximized">
    <p:restoredLeft sz="4493" autoAdjust="0"/>
    <p:restoredTop sz="47254" autoAdjust="0"/>
  </p:normalViewPr>
  <p:slideViewPr>
    <p:cSldViewPr snapToGrid="0">
      <p:cViewPr varScale="1">
        <p:scale>
          <a:sx n="117" d="100"/>
          <a:sy n="117" d="100"/>
        </p:scale>
        <p:origin x="-2334" y="-102"/>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93E410-B748-405C-9632-451C2B9ABDFF}" type="datetimeFigureOut">
              <a:rPr lang="en-US" smtClean="0"/>
              <a:t>7/4/2018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2C6D9-B4A9-4C7B-8699-56F77A71B736}" type="slidenum">
              <a:rPr lang="en-US" smtClean="0"/>
              <a:t>‹#›</a:t>
            </a:fld>
            <a:endParaRPr lang="en-US"/>
          </a:p>
        </p:txBody>
      </p:sp>
    </p:spTree>
    <p:extLst>
      <p:ext uri="{BB962C8B-B14F-4D97-AF65-F5344CB8AC3E}">
        <p14:creationId xmlns:p14="http://schemas.microsoft.com/office/powerpoint/2010/main" val="3309688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3_DEMO.m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3_LAB_MANUAL.m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13_LAK.m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3_DEMO.md"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and the source files for the labs and demos. If there is no internet connection, modify the course to be delivered from a disconnected student device.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Allfiles</a:t>
            </a:r>
            <a:r>
              <a:rPr lang="en-US" sz="1000">
                <a:latin typeface="Arial" panose="020B0604020202020204" pitchFamily="34" charset="0"/>
                <a:ea typeface="Calibri" panose="020F0502020204030204" pitchFamily="34" charset="0"/>
                <a:cs typeface="Times New Roman" panose="02020603050405020304" pitchFamily="18" charset="0"/>
              </a:rPr>
              <a:t> directory, which includes all the files required to run the labs and demos of this course, can be cloned from GitHub: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https://github.com/MicrosoftLearning/20483-Programming-in-C-Sharp/tree/master/Allfiles</a:t>
            </a:r>
            <a:r>
              <a:rPr lang="en-US" sz="1000">
                <a:latin typeface="Arial" panose="020B0604020202020204" pitchFamily="34" charset="0"/>
                <a:ea typeface="Calibri" panose="020F0502020204030204" pitchFamily="34" charset="0"/>
                <a:cs typeface="Times New Roman" panose="02020603050405020304" pitchFamily="18" charset="0"/>
              </a:rPr>
              <a:t>. The </a:t>
            </a:r>
            <a:r>
              <a:rPr lang="en-US" sz="1000" b="1">
                <a:latin typeface="Arial" panose="020B0604020202020204" pitchFamily="34" charset="0"/>
                <a:ea typeface="Calibri" panose="020F0502020204030204" pitchFamily="34" charset="0"/>
                <a:cs typeface="Times New Roman" panose="02020603050405020304" pitchFamily="18" charset="0"/>
              </a:rPr>
              <a:t>Instructions</a:t>
            </a:r>
            <a:r>
              <a:rPr lang="en-US" sz="1000">
                <a:latin typeface="Arial" panose="020B0604020202020204" pitchFamily="34" charset="0"/>
                <a:ea typeface="Calibri" panose="020F0502020204030204" pitchFamily="34" charset="0"/>
                <a:cs typeface="Times New Roman" panose="02020603050405020304" pitchFamily="18" charset="0"/>
              </a:rPr>
              <a:t> directory, which includes the step-by-step instructions for performing the labs and demos, can also be cloned from GitHub: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4"/>
              </a:rPr>
              <a:t>https://github.com/MicrosoftLearning/20483-Programming-in-C-Sharp/tree/master/Instructions</a:t>
            </a:r>
            <a:r>
              <a:rPr lang="en-US" sz="1000">
                <a:latin typeface="Arial" panose="020B0604020202020204" pitchFamily="34" charset="0"/>
                <a:ea typeface="Calibri" panose="020F0502020204030204" pitchFamily="34" charset="0"/>
                <a:cs typeface="Times New Roman" panose="02020603050405020304" pitchFamily="18" charset="0"/>
              </a:rPr>
              <a:t>. The students should clone the repository to their computers before the first hands-on experience.</a:t>
            </a:r>
          </a:p>
        </p:txBody>
      </p:sp>
      <p:sp>
        <p:nvSpPr>
          <p:cNvPr id="4" name="Slide Number Placeholder 3"/>
          <p:cNvSpPr>
            <a:spLocks noGrp="1"/>
          </p:cNvSpPr>
          <p:nvPr>
            <p:ph type="sldNum" sz="quarter" idx="10"/>
          </p:nvPr>
        </p:nvSpPr>
        <p:spPr/>
        <p:txBody>
          <a:bodyPr/>
          <a:lstStyle/>
          <a:p>
            <a:fld id="{5462C6D9-B4A9-4C7B-8699-56F77A71B736}" type="slidenum">
              <a:rPr lang="en-US" smtClean="0"/>
              <a:t>1</a:t>
            </a:fld>
            <a:endParaRPr lang="en-US"/>
          </a:p>
        </p:txBody>
      </p:sp>
      <p:sp>
        <p:nvSpPr>
          <p:cNvPr id="5" name="Rectangle 4">
            <a:extLst>
              <a:ext uri="{FF2B5EF4-FFF2-40B4-BE49-F238E27FC236}">
                <a16:creationId xmlns:a16="http://schemas.microsoft.com/office/drawing/2014/main" xmlns="" id="{43CBEED0-5251-437C-8EA3-7725FDC9170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660DF63B-D4BE-458B-A19D-E60376195B4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1484738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you can use the </a:t>
            </a:r>
            <a:r>
              <a:rPr lang="en-US" sz="1000" b="1">
                <a:latin typeface="Arial" panose="020B0604020202020204" pitchFamily="34" charset="0"/>
                <a:ea typeface="Calibri" panose="020F0502020204030204" pitchFamily="34" charset="0"/>
                <a:cs typeface="Times New Roman" panose="02020603050405020304" pitchFamily="18" charset="0"/>
              </a:rPr>
              <a:t>RSACryptoServiceProvider</a:t>
            </a:r>
            <a:r>
              <a:rPr lang="en-US" sz="1000">
                <a:latin typeface="Arial" panose="020B0604020202020204" pitchFamily="34" charset="0"/>
                <a:ea typeface="Calibri" panose="020F0502020204030204" pitchFamily="34" charset="0"/>
                <a:cs typeface="Times New Roman" panose="02020603050405020304" pitchFamily="18" charset="0"/>
              </a:rPr>
              <a:t> class to implement asymmetric encryption in your application.</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the </a:t>
            </a:r>
            <a:r>
              <a:rPr lang="en-US" sz="1000" b="1">
                <a:latin typeface="Arial" panose="020B0604020202020204" pitchFamily="34" charset="0"/>
                <a:ea typeface="Calibri" panose="020F0502020204030204" pitchFamily="34" charset="0"/>
                <a:cs typeface="Times New Roman" panose="02020603050405020304" pitchFamily="18" charset="0"/>
              </a:rPr>
              <a:t>RSACryptoServiceProvider</a:t>
            </a:r>
            <a:r>
              <a:rPr lang="en-US" sz="1000">
                <a:latin typeface="Arial" panose="020B0604020202020204" pitchFamily="34" charset="0"/>
                <a:ea typeface="Calibri" panose="020F0502020204030204" pitchFamily="34" charset="0"/>
                <a:cs typeface="Times New Roman" panose="02020603050405020304" pitchFamily="18" charset="0"/>
              </a:rPr>
              <a:t> class provides a default constructor, which on initialization will generate a public key and a private key, which you can use to encrypt and decrypt your data.</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if you choose to use the keys that the </a:t>
            </a:r>
            <a:r>
              <a:rPr lang="en-US" sz="1000" b="1">
                <a:latin typeface="Arial" panose="020B0604020202020204" pitchFamily="34" charset="0"/>
                <a:ea typeface="Calibri" panose="020F0502020204030204" pitchFamily="34" charset="0"/>
                <a:cs typeface="Times New Roman" panose="02020603050405020304" pitchFamily="18" charset="0"/>
              </a:rPr>
              <a:t>RSACryptoServiceProvider</a:t>
            </a:r>
            <a:r>
              <a:rPr lang="en-US" sz="1000">
                <a:latin typeface="Arial" panose="020B0604020202020204" pitchFamily="34" charset="0"/>
                <a:ea typeface="Calibri" panose="020F0502020204030204" pitchFamily="34" charset="0"/>
                <a:cs typeface="Times New Roman" panose="02020603050405020304" pitchFamily="18" charset="0"/>
              </a:rPr>
              <a:t> class generates, you can use the </a:t>
            </a:r>
            <a:r>
              <a:rPr lang="en-US" sz="1000" b="1">
                <a:latin typeface="Arial" panose="020B0604020202020204" pitchFamily="34" charset="0"/>
                <a:ea typeface="Calibri" panose="020F0502020204030204" pitchFamily="34" charset="0"/>
                <a:cs typeface="Times New Roman" panose="02020603050405020304" pitchFamily="18" charset="0"/>
              </a:rPr>
              <a:t>ExportCspBlob</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ImportCspBlob</a:t>
            </a:r>
            <a:r>
              <a:rPr lang="en-US" sz="1000">
                <a:latin typeface="Arial" panose="020B0604020202020204" pitchFamily="34" charset="0"/>
                <a:ea typeface="Calibri" panose="020F0502020204030204" pitchFamily="34" charset="0"/>
                <a:cs typeface="Segoe UI" panose="020B0502040204020203" pitchFamily="34" charset="0"/>
              </a:rPr>
              <a:t> methods to extract the key information for later use.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62C6D9-B4A9-4C7B-8699-56F77A71B736}" type="slidenum">
              <a:rPr lang="en-US" smtClean="0"/>
              <a:t>10</a:t>
            </a:fld>
            <a:endParaRPr lang="en-US"/>
          </a:p>
        </p:txBody>
      </p:sp>
      <p:sp>
        <p:nvSpPr>
          <p:cNvPr id="5" name="Rectangle 4">
            <a:extLst>
              <a:ext uri="{FF2B5EF4-FFF2-40B4-BE49-F238E27FC236}">
                <a16:creationId xmlns:a16="http://schemas.microsoft.com/office/drawing/2014/main" xmlns="" id="{44F302BF-D8CB-4147-AAF2-F4D23441365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191A4EB5-0173-46E4-8603-E79D0CDA278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459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use MakeCert, which is a command-line certificate creation tool, to create your own X509 certificates for development and testing.</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use the MMC Certificates snap-in to manage the X509 certificates in your certificate stores. Explain to students that they must be logged on as an administrator to see the service account and computer account options when adding the Certificates snap-in to MMC. If they do not see these options, they are logged on as a standard user.</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time permits, log on as an admin so that you have access to all three stores. Next, open MMC and show students some of the X509 certificates in the user account store.</a:t>
            </a:r>
          </a:p>
        </p:txBody>
      </p:sp>
      <p:sp>
        <p:nvSpPr>
          <p:cNvPr id="4" name="Slide Number Placeholder 3"/>
          <p:cNvSpPr>
            <a:spLocks noGrp="1"/>
          </p:cNvSpPr>
          <p:nvPr>
            <p:ph type="sldNum" sz="quarter" idx="10"/>
          </p:nvPr>
        </p:nvSpPr>
        <p:spPr/>
        <p:txBody>
          <a:bodyPr/>
          <a:lstStyle/>
          <a:p>
            <a:fld id="{5462C6D9-B4A9-4C7B-8699-56F77A71B736}" type="slidenum">
              <a:rPr lang="en-US" smtClean="0"/>
              <a:t>11</a:t>
            </a:fld>
            <a:endParaRPr lang="en-US"/>
          </a:p>
        </p:txBody>
      </p:sp>
      <p:sp>
        <p:nvSpPr>
          <p:cNvPr id="5" name="Rectangle 4">
            <a:extLst>
              <a:ext uri="{FF2B5EF4-FFF2-40B4-BE49-F238E27FC236}">
                <a16:creationId xmlns:a16="http://schemas.microsoft.com/office/drawing/2014/main" xmlns="" id="{04BC7B53-D29D-43DD-819C-9353A9C644D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9FDA1E1E-B78B-4223-9234-39BAC731EC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1612136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the </a:t>
            </a:r>
            <a:r>
              <a:rPr lang="en-US" sz="1000" b="1">
                <a:latin typeface="Arial" panose="020B0604020202020204" pitchFamily="34" charset="0"/>
                <a:ea typeface="Calibri" panose="020F0502020204030204" pitchFamily="34" charset="0"/>
                <a:cs typeface="Times New Roman" panose="02020603050405020304" pitchFamily="18" charset="0"/>
              </a:rPr>
              <a:t>System.Security.Cryptography.X509Certificates</a:t>
            </a:r>
            <a:r>
              <a:rPr lang="en-US" sz="1000">
                <a:latin typeface="Arial" panose="020B0604020202020204" pitchFamily="34" charset="0"/>
                <a:ea typeface="Calibri" panose="020F0502020204030204" pitchFamily="34" charset="0"/>
                <a:cs typeface="Segoe UI" panose="020B0502040204020203" pitchFamily="34" charset="0"/>
              </a:rPr>
              <a:t> namespace includes the following classes that enable you to access and manipulate certificates in any of the certificate stores located on the machine:</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 The </a:t>
            </a:r>
            <a:r>
              <a:rPr lang="en-US" sz="1000" b="1">
                <a:latin typeface="Arial" panose="020B0604020202020204" pitchFamily="34" charset="0"/>
                <a:ea typeface="Times New Roman" panose="02020603050405020304" pitchFamily="18" charset="0"/>
                <a:cs typeface="Times New Roman" panose="02020603050405020304" pitchFamily="18" charset="0"/>
              </a:rPr>
              <a:t>X509Store</a:t>
            </a:r>
            <a:r>
              <a:rPr lang="en-US" sz="1000">
                <a:latin typeface="Arial" panose="020B0604020202020204" pitchFamily="34" charset="0"/>
                <a:ea typeface="Times New Roman" panose="02020603050405020304" pitchFamily="18" charset="0"/>
                <a:cs typeface="Segoe UI" panose="020B0502040204020203" pitchFamily="34" charset="0"/>
              </a:rPr>
              <a:t> class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X509Certificate2</a:t>
            </a:r>
            <a:r>
              <a:rPr lang="en-US" sz="1000">
                <a:latin typeface="Arial" panose="020B0604020202020204" pitchFamily="34" charset="0"/>
                <a:ea typeface="Times New Roman" panose="02020603050405020304" pitchFamily="18" charset="0"/>
                <a:cs typeface="Segoe UI" panose="020B0502040204020203" pitchFamily="34" charset="0"/>
              </a:rPr>
              <a:t> class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PublicKey</a:t>
            </a:r>
            <a:r>
              <a:rPr lang="en-US" sz="1000">
                <a:latin typeface="Arial" panose="020B0604020202020204" pitchFamily="34" charset="0"/>
                <a:ea typeface="Times New Roman" panose="02020603050405020304" pitchFamily="18" charset="0"/>
                <a:cs typeface="Segoe UI" panose="020B0502040204020203" pitchFamily="34" charset="0"/>
              </a:rPr>
              <a:t> class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you can use the </a:t>
            </a:r>
            <a:r>
              <a:rPr lang="en-US" sz="1000" b="1">
                <a:latin typeface="Arial" panose="020B0604020202020204" pitchFamily="34" charset="0"/>
                <a:ea typeface="Calibri" panose="020F0502020204030204" pitchFamily="34" charset="0"/>
                <a:cs typeface="Times New Roman" panose="02020603050405020304" pitchFamily="18" charset="0"/>
              </a:rPr>
              <a:t>PublicKey</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PrivateKey</a:t>
            </a:r>
            <a:r>
              <a:rPr lang="en-US" sz="1000">
                <a:latin typeface="Arial" panose="020B0604020202020204" pitchFamily="34" charset="0"/>
                <a:ea typeface="Calibri" panose="020F0502020204030204" pitchFamily="34" charset="0"/>
                <a:cs typeface="Segoe UI" panose="020B0502040204020203" pitchFamily="34" charset="0"/>
              </a:rPr>
              <a:t> properties to instantiate an </a:t>
            </a:r>
            <a:r>
              <a:rPr lang="en-US" sz="1000" b="1">
                <a:latin typeface="Arial" panose="020B0604020202020204" pitchFamily="34" charset="0"/>
                <a:ea typeface="Calibri" panose="020F0502020204030204" pitchFamily="34" charset="0"/>
                <a:cs typeface="Times New Roman" panose="02020603050405020304" pitchFamily="18" charset="0"/>
              </a:rPr>
              <a:t>RSACryptoServiceProvider</a:t>
            </a:r>
            <a:r>
              <a:rPr lang="en-US" sz="1000">
                <a:latin typeface="Arial" panose="020B0604020202020204" pitchFamily="34" charset="0"/>
                <a:ea typeface="Calibri" panose="020F0502020204030204" pitchFamily="34" charset="0"/>
                <a:cs typeface="Segoe UI" panose="020B0502040204020203" pitchFamily="34" charset="0"/>
              </a:rPr>
              <a:t> object, thus using the keys that are stored in the certificate.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62C6D9-B4A9-4C7B-8699-56F77A71B736}" type="slidenum">
              <a:rPr lang="en-US" smtClean="0"/>
              <a:t>12</a:t>
            </a:fld>
            <a:endParaRPr lang="en-US"/>
          </a:p>
        </p:txBody>
      </p:sp>
      <p:sp>
        <p:nvSpPr>
          <p:cNvPr id="5" name="Rectangle 4">
            <a:extLst>
              <a:ext uri="{FF2B5EF4-FFF2-40B4-BE49-F238E27FC236}">
                <a16:creationId xmlns:a16="http://schemas.microsoft.com/office/drawing/2014/main" xmlns="" id="{539E1DAD-EFCE-4B42-80F9-D8CB169E739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AD53D30D-7959-4F6C-8A62-E739C6E02EC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2427019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a:t>
            </a:r>
            <a:r>
              <a:rPr lang="en-US" sz="1000" b="1" dirty="0">
                <a:latin typeface="Arial" panose="020B0604020202020204" pitchFamily="34" charset="0"/>
                <a:ea typeface="Calibri" panose="020F0502020204030204" pitchFamily="34" charset="0"/>
                <a:cs typeface="Times New Roman" panose="02020603050405020304" pitchFamily="18" charset="0"/>
              </a:rPr>
              <a:t>Demonstration: Encrypting and Decrypting Grade Reports Lab</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https://github.com/MicrosoftLearning/20483-Programming-in-C-Sharp/blob/master/Instructions/20483C_MOD13_DEMO.md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62C6D9-B4A9-4C7B-8699-56F77A71B736}" type="slidenum">
              <a:rPr lang="en-US" smtClean="0"/>
              <a:t>13</a:t>
            </a:fld>
            <a:endParaRPr lang="en-US"/>
          </a:p>
        </p:txBody>
      </p:sp>
      <p:sp>
        <p:nvSpPr>
          <p:cNvPr id="5" name="Rectangle 4">
            <a:extLst>
              <a:ext uri="{FF2B5EF4-FFF2-40B4-BE49-F238E27FC236}">
                <a16:creationId xmlns:a16="http://schemas.microsoft.com/office/drawing/2014/main" xmlns="" id="{79E1F771-821A-48A4-B276-CE6C8C4C406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1E8B5B2B-BB4A-4DB0-BFD6-F784E6F59AA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2852930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Students are using a machine-specific certificate, so they must complete Exercise 1 and Exercise 2 of this lab in the same running instance of the virtual machine. If they restart the virtual machine during the lab, they will need to delete the original certificate, recreate a new certificate, and regenerate the report files.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to students that they must complete the steps to set up the </a:t>
            </a:r>
            <a:r>
              <a:rPr lang="en-US" sz="1000" dirty="0" err="1">
                <a:latin typeface="Arial" panose="020B0604020202020204" pitchFamily="34" charset="0"/>
                <a:ea typeface="Calibri" panose="020F0502020204030204" pitchFamily="34" charset="0"/>
                <a:cs typeface="Times New Roman" panose="02020603050405020304" pitchFamily="18" charset="0"/>
              </a:rPr>
              <a:t>SchoolGradesDB</a:t>
            </a:r>
            <a:r>
              <a:rPr lang="en-US" sz="1000" dirty="0">
                <a:latin typeface="Arial" panose="020B0604020202020204" pitchFamily="34" charset="0"/>
                <a:ea typeface="Calibri" panose="020F0502020204030204" pitchFamily="34" charset="0"/>
                <a:cs typeface="Times New Roman" panose="02020603050405020304" pitchFamily="18" charset="0"/>
              </a:rPr>
              <a:t> database even if they still have the database running from an earlier lab. This is to ensure that the data is reset and in a known state.</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https://github.com/MicrosoftLearning/20483-Programming-in-C-Sharp/blob/master/Instructions/20483C_MOD13_LAB_MANUAL.md</a:t>
            </a:r>
            <a:r>
              <a:rPr lang="en-US" sz="1000" dirty="0">
                <a:latin typeface="Arial" panose="020B0604020202020204" pitchFamily="34" charset="0"/>
                <a:ea typeface="Calibri" panose="020F0502020204030204" pitchFamily="34" charset="0"/>
                <a:cs typeface="Segoe UI" panose="020B0502040204020203" pitchFamily="34" charset="0"/>
              </a:rPr>
              <a:t>.</a:t>
            </a:r>
            <a:r>
              <a:rPr lang="en-US" sz="1000" u="sng"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rPr>
              <a:t>https://github.com/MicrosoftLearning/20483-Programming-in-C-Sharp/blob/master/Instructions/20483C_MOD13_LAK.md</a:t>
            </a:r>
            <a:r>
              <a:rPr lang="en-US" sz="1000" dirty="0">
                <a:latin typeface="Arial" panose="020B0604020202020204" pitchFamily="34" charset="0"/>
                <a:ea typeface="Calibri" panose="020F0502020204030204" pitchFamily="34" charset="0"/>
                <a:cs typeface="Segoe UI" panose="020B0502040204020203" pitchFamily="34" charset="0"/>
              </a:rPr>
              <a:t>.</a:t>
            </a:r>
            <a:r>
              <a:rPr lang="en-US" sz="1000" u="sng"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Encrypting the Grades Report</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update the reporting functionality to encrypt the report as it is generated, but before it is saved to disk.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create an asymmetric certificate by using a prewritten batch file. The batch file uses the </a:t>
            </a:r>
            <a:r>
              <a:rPr lang="en-US" sz="1000" dirty="0" err="1">
                <a:latin typeface="Arial" panose="020B0604020202020204" pitchFamily="34" charset="0"/>
                <a:ea typeface="Calibri" panose="020F0502020204030204" pitchFamily="34" charset="0"/>
                <a:cs typeface="Segoe UI" panose="020B0502040204020203" pitchFamily="34" charset="0"/>
              </a:rPr>
              <a:t>MakeCert</a:t>
            </a:r>
            <a:r>
              <a:rPr lang="en-US" sz="1000" dirty="0">
                <a:latin typeface="Arial" panose="020B0604020202020204" pitchFamily="34" charset="0"/>
                <a:ea typeface="Calibri" panose="020F0502020204030204" pitchFamily="34" charset="0"/>
                <a:cs typeface="Segoe UI" panose="020B0502040204020203" pitchFamily="34" charset="0"/>
              </a:rPr>
              <a:t> tool that ships with the Windows Software Development Kit (SDK). You will create a self-signed certificate named Grades using the SHA-1 hash algorithm and store it in the </a:t>
            </a:r>
            <a:r>
              <a:rPr lang="en-US" sz="1000" dirty="0" err="1">
                <a:latin typeface="Arial" panose="020B0604020202020204" pitchFamily="34" charset="0"/>
                <a:ea typeface="Calibri" panose="020F0502020204030204" pitchFamily="34" charset="0"/>
                <a:cs typeface="Segoe UI" panose="020B0502040204020203" pitchFamily="34" charset="0"/>
              </a:rPr>
              <a:t>LocalMachine</a:t>
            </a:r>
            <a:r>
              <a:rPr lang="en-US" sz="1000" dirty="0">
                <a:latin typeface="Arial" panose="020B0604020202020204" pitchFamily="34" charset="0"/>
                <a:ea typeface="Calibri" panose="020F0502020204030204" pitchFamily="34" charset="0"/>
                <a:cs typeface="Segoe UI" panose="020B0502040204020203" pitchFamily="34" charset="0"/>
              </a:rPr>
              <a:t> certificate store. You will then write code in the Grades application to retrieve the certificate by looping through the certificates in the </a:t>
            </a:r>
            <a:r>
              <a:rPr lang="en-US" sz="1000" dirty="0" err="1">
                <a:latin typeface="Arial" panose="020B0604020202020204" pitchFamily="34" charset="0"/>
                <a:ea typeface="Calibri" panose="020F0502020204030204" pitchFamily="34" charset="0"/>
                <a:cs typeface="Segoe UI" panose="020B0502040204020203" pitchFamily="34" charset="0"/>
              </a:rPr>
              <a:t>LocalMachine</a:t>
            </a:r>
            <a:r>
              <a:rPr lang="en-US" sz="1000" dirty="0">
                <a:latin typeface="Arial" panose="020B0604020202020204" pitchFamily="34" charset="0"/>
                <a:ea typeface="Calibri" panose="020F0502020204030204" pitchFamily="34" charset="0"/>
                <a:cs typeface="Segoe UI" panose="020B0502040204020203" pitchFamily="34" charset="0"/>
              </a:rPr>
              <a:t> store and checking the name of the certificate against the name that is stored in the </a:t>
            </a:r>
            <a:r>
              <a:rPr lang="en-US" sz="1000" dirty="0" err="1">
                <a:latin typeface="Arial" panose="020B0604020202020204" pitchFamily="34" charset="0"/>
                <a:ea typeface="Calibri" panose="020F0502020204030204" pitchFamily="34" charset="0"/>
                <a:cs typeface="Times New Roman" panose="02020603050405020304" pitchFamily="18" charset="0"/>
              </a:rPr>
              <a:t>App.Config</a:t>
            </a:r>
            <a:r>
              <a:rPr lang="en-US" sz="1000" dirty="0">
                <a:latin typeface="Arial" panose="020B0604020202020204" pitchFamily="34" charset="0"/>
                <a:ea typeface="Calibri" panose="020F0502020204030204" pitchFamily="34" charset="0"/>
                <a:cs typeface="Times New Roman" panose="02020603050405020304" pitchFamily="18" charset="0"/>
              </a:rPr>
              <a:t> file</a:t>
            </a:r>
            <a:r>
              <a:rPr lang="en-US" sz="1000" dirty="0">
                <a:latin typeface="Arial" panose="020B0604020202020204" pitchFamily="34" charset="0"/>
                <a:ea typeface="Calibri" panose="020F0502020204030204" pitchFamily="34" charset="0"/>
                <a:cs typeface="Segoe UI" panose="020B0502040204020203" pitchFamily="34" charset="0"/>
              </a:rPr>
              <a:t>. Next, you will use the classes that are provided in the </a:t>
            </a:r>
            <a:r>
              <a:rPr lang="en-US" sz="1000" b="1" dirty="0" err="1">
                <a:latin typeface="Arial" panose="020B0604020202020204" pitchFamily="34" charset="0"/>
                <a:ea typeface="Calibri" panose="020F0502020204030204" pitchFamily="34" charset="0"/>
                <a:cs typeface="Times New Roman" panose="02020603050405020304" pitchFamily="18" charset="0"/>
              </a:rPr>
              <a:t>System.Security.Cryptography</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System.Security.Cryptography.X509Certificates</a:t>
            </a:r>
            <a:r>
              <a:rPr lang="en-US" sz="1000" dirty="0">
                <a:latin typeface="Arial" panose="020B0604020202020204" pitchFamily="34" charset="0"/>
                <a:ea typeface="Calibri" panose="020F0502020204030204" pitchFamily="34" charset="0"/>
                <a:cs typeface="Segoe UI" panose="020B0502040204020203" pitchFamily="34" charset="0"/>
              </a:rPr>
              <a:t> namespaces to write the </a:t>
            </a:r>
            <a:r>
              <a:rPr lang="en-US" sz="1000" b="1" dirty="0">
                <a:latin typeface="Arial" panose="020B0604020202020204" pitchFamily="34" charset="0"/>
                <a:ea typeface="Calibri" panose="020F0502020204030204" pitchFamily="34" charset="0"/>
                <a:cs typeface="Times New Roman" panose="02020603050405020304" pitchFamily="18" charset="0"/>
              </a:rPr>
              <a:t>EncryptWithX509</a:t>
            </a:r>
            <a:r>
              <a:rPr lang="en-US" sz="1000" dirty="0">
                <a:latin typeface="Arial" panose="020B0604020202020204" pitchFamily="34" charset="0"/>
                <a:ea typeface="Calibri" panose="020F0502020204030204" pitchFamily="34" charset="0"/>
                <a:cs typeface="Segoe UI" panose="020B0502040204020203" pitchFamily="34" charset="0"/>
              </a:rPr>
              <a:t> method in the </a:t>
            </a:r>
            <a:r>
              <a:rPr lang="en-US" sz="1000" b="1" dirty="0" err="1">
                <a:latin typeface="Arial" panose="020B0604020202020204" pitchFamily="34" charset="0"/>
                <a:ea typeface="Calibri" panose="020F0502020204030204" pitchFamily="34" charset="0"/>
                <a:cs typeface="Times New Roman" panose="02020603050405020304" pitchFamily="18" charset="0"/>
              </a:rPr>
              <a:t>Grades.Utilities.WordWrapper</a:t>
            </a:r>
            <a:r>
              <a:rPr lang="en-US" sz="1000" dirty="0">
                <a:latin typeface="Arial" panose="020B0604020202020204" pitchFamily="34" charset="0"/>
                <a:ea typeface="Calibri" panose="020F0502020204030204" pitchFamily="34" charset="0"/>
                <a:cs typeface="Segoe UI" panose="020B0502040204020203" pitchFamily="34" charset="0"/>
              </a:rPr>
              <a:t> class. You will get the public key from the certificate that you created and use it to create an instance of the </a:t>
            </a:r>
            <a:r>
              <a:rPr lang="en-US" sz="1000" b="1" dirty="0">
                <a:latin typeface="Arial" panose="020B0604020202020204" pitchFamily="34" charset="0"/>
                <a:ea typeface="Calibri" panose="020F0502020204030204" pitchFamily="34" charset="0"/>
                <a:cs typeface="Times New Roman" panose="02020603050405020304" pitchFamily="18" charset="0"/>
              </a:rPr>
              <a:t>RSAPKCS1KeyExchangeFormatter</a:t>
            </a:r>
            <a:r>
              <a:rPr lang="en-US" sz="1000" dirty="0">
                <a:latin typeface="Arial" panose="020B0604020202020204" pitchFamily="34" charset="0"/>
                <a:ea typeface="Calibri" panose="020F0502020204030204" pitchFamily="34" charset="0"/>
                <a:cs typeface="Segoe UI" panose="020B0502040204020203" pitchFamily="34" charset="0"/>
              </a:rPr>
              <a:t> class. You will use this to encrypt the data for the report and then return the encrypted buffered data to the calling method as a byte array. You will then write code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EncryptAndSaveToDisk</a:t>
            </a:r>
            <a:r>
              <a:rPr lang="en-US" sz="1000" dirty="0">
                <a:latin typeface="Arial" panose="020B0604020202020204" pitchFamily="34" charset="0"/>
                <a:ea typeface="Calibri" panose="020F0502020204030204" pitchFamily="34" charset="0"/>
                <a:cs typeface="Segoe UI" panose="020B0502040204020203" pitchFamily="34" charset="0"/>
              </a:rPr>
              <a:t> method to write the returned data to the file that the user specifies. Finally, you will build and test the application and verify that the reports are now encrypted.</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62C6D9-B4A9-4C7B-8699-56F77A71B736}" type="slidenum">
              <a:rPr lang="en-US" smtClean="0"/>
              <a:t>14</a:t>
            </a:fld>
            <a:endParaRPr lang="en-US"/>
          </a:p>
        </p:txBody>
      </p:sp>
      <p:sp>
        <p:nvSpPr>
          <p:cNvPr id="5" name="Rectangle 4">
            <a:extLst>
              <a:ext uri="{FF2B5EF4-FFF2-40B4-BE49-F238E27FC236}">
                <a16:creationId xmlns:a16="http://schemas.microsoft.com/office/drawing/2014/main" xmlns="" id="{5FBDF52F-349C-4376-9CC7-6647B2C4B37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35633A2C-20A4-4B9F-A509-B4125EE73EE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
        <p:nvSpPr>
          <p:cNvPr id="7" name="TextBox 6">
            <a:extLst>
              <a:ext uri="{FF2B5EF4-FFF2-40B4-BE49-F238E27FC236}">
                <a16:creationId xmlns:a16="http://schemas.microsoft.com/office/drawing/2014/main" xmlns="" id="{1C026642-7D2D-484E-8240-B9800F717938}"/>
              </a:ext>
            </a:extLst>
          </p:cNvPr>
          <p:cNvSpPr txBox="1"/>
          <p:nvPr/>
        </p:nvSpPr>
        <p:spPr>
          <a:xfrm>
            <a:off x="0" y="8890000"/>
            <a:ext cx="1871025" cy="246221"/>
          </a:xfrm>
          <a:prstGeom prst="rect">
            <a:avLst/>
          </a:prstGeom>
          <a:noFill/>
        </p:spPr>
        <p:txBody>
          <a:bodyPr vert="horz" wrap="none" rtlCol="0">
            <a:spAutoFit/>
          </a:bodyPr>
          <a:lstStyle/>
          <a:p>
            <a:r>
              <a:rPr lang="en-US" sz="1000" b="0">
                <a:latin typeface="Arial" panose="020B0604020202020204" pitchFamily="34" charset="0"/>
              </a:rPr>
              <a:t>(More notes on the next slide)</a:t>
            </a:r>
          </a:p>
        </p:txBody>
      </p:sp>
    </p:spTree>
    <p:extLst>
      <p:ext uri="{BB962C8B-B14F-4D97-AF65-F5344CB8AC3E}">
        <p14:creationId xmlns:p14="http://schemas.microsoft.com/office/powerpoint/2010/main" val="1094948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Instructor Note</a:t>
            </a:r>
            <a:r>
              <a:rPr lang="en-US" sz="1000" dirty="0">
                <a:latin typeface="Arial" panose="020B0604020202020204" pitchFamily="34" charset="0"/>
                <a:ea typeface="Calibri" panose="020F0502020204030204" pitchFamily="34" charset="0"/>
                <a:cs typeface="Segoe UI" panose="020B0502040204020203" pitchFamily="34" charset="0"/>
              </a:rPr>
              <a:t>: If students make a mistake in the lab and then run their code and encounter an exception, they may find that Microsoft</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Segoe UI" panose="020B0502040204020203" pitchFamily="34" charset="0"/>
              </a:rPr>
              <a:t>Word is not correctly shut down. If this happens, show them how to open Task</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Manager to end the instance of Microsoft Word.</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Decrypting the Grades Report</a:t>
            </a: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In this exercise, you will create a separate utility to enable users to print reports. Users will be able to select a folder that contains encrypted reports, and the application will then generate one combined report and send it to the default printer.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First, you will use the classes that are provided in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System.Security.Cryptography</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System.Security.Cryptography.X509Certificates</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namespaces to write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DecryptWithX509</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method in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SchoolReports.WordWrapper</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class. You will get the private key from the certificate and use it to create an instance of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RSACryptoServiceProvider</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class. You will use this to decrypt the data from the individual reports and then return the decrypted data to the calling method as a byte array. Finally, you will build and test the application and verify that a printed version of the composite report has been generated.</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Segoe UI" panose="020B0502040204020203" pitchFamily="34" charset="0"/>
              </a:rPr>
              <a:t>Instructor Note</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Explain to students that this application is designed to print the composite report to the default printer. In the classroom environment, no printers are installed, so Microsoft Word prints to the default printing device, which is the XPS Document Writer. Therefore, the students will still be able to verify that the data has been decrypted and combined into the class report.</a:t>
            </a:r>
            <a:endParaRPr lang="en-US" dirty="0"/>
          </a:p>
        </p:txBody>
      </p:sp>
      <p:sp>
        <p:nvSpPr>
          <p:cNvPr id="4" name="Slide Number Placeholder 3"/>
          <p:cNvSpPr>
            <a:spLocks noGrp="1"/>
          </p:cNvSpPr>
          <p:nvPr>
            <p:ph type="sldNum" sz="quarter" idx="10"/>
          </p:nvPr>
        </p:nvSpPr>
        <p:spPr/>
        <p:txBody>
          <a:bodyPr/>
          <a:lstStyle/>
          <a:p>
            <a:fld id="{5462C6D9-B4A9-4C7B-8699-56F77A71B736}" type="slidenum">
              <a:rPr lang="en-US" smtClean="0"/>
              <a:t>15</a:t>
            </a:fld>
            <a:endParaRPr lang="en-US"/>
          </a:p>
        </p:txBody>
      </p:sp>
      <p:sp>
        <p:nvSpPr>
          <p:cNvPr id="5" name="Rectangle 4">
            <a:extLst>
              <a:ext uri="{FF2B5EF4-FFF2-40B4-BE49-F238E27FC236}">
                <a16:creationId xmlns:a16="http://schemas.microsoft.com/office/drawing/2014/main" xmlns="" id="{D7AAA1A6-AE6A-4FA1-ADA4-3F8A6C6646C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84CF551E-3C11-4BFF-90A0-D455FB071E7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7350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462C6D9-B4A9-4C7B-8699-56F77A71B736}" type="slidenum">
              <a:rPr lang="en-US" smtClean="0"/>
              <a:t>16</a:t>
            </a:fld>
            <a:endParaRPr lang="en-US"/>
          </a:p>
        </p:txBody>
      </p:sp>
      <p:sp>
        <p:nvSpPr>
          <p:cNvPr id="5" name="Rectangle 4">
            <a:extLst>
              <a:ext uri="{FF2B5EF4-FFF2-40B4-BE49-F238E27FC236}">
                <a16:creationId xmlns:a16="http://schemas.microsoft.com/office/drawing/2014/main" xmlns="" id="{537371FA-EC3B-4563-9EF8-B9558FB2D59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D8E66C5D-374C-4152-8626-8FCE275C81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614837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Fourth Coffee wants you to implement an encryption utility that can encrypt and decrypt large image files. Each image will be more than 200 megabytes (MB) in size. Fourth Coffee envisages that only a small internal team will use this tool, so controlling who can encrypt and decrypt the data is not a concern. Which of the following techniques will you choose?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Symmetric encryption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Asymmetric encryption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Hashing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Symmetric encryption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scenario suggests symmetric encryption would be the best choice because:</a:t>
            </a:r>
          </a:p>
          <a:p>
            <a:pPr marL="171450" indent="-171450">
              <a:lnSpc>
                <a:spcPct val="107000"/>
              </a:lnSpc>
              <a:spcAft>
                <a:spcPts val="800"/>
              </a:spcAft>
              <a:buSzPct val="150000"/>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Symmetric encryption is suitable for encrypting large files.</a:t>
            </a:r>
          </a:p>
          <a:p>
            <a:pPr marL="171450" indent="-171450">
              <a:lnSpc>
                <a:spcPct val="107000"/>
              </a:lnSpc>
              <a:spcAft>
                <a:spcPts val="800"/>
              </a:spcAft>
              <a:buSzPct val="150000"/>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Symmetric encryption uses a single secret key that you can share amongst the internal team.</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Is the following statement true or false? Asymmetric encryption uses a public key to encrypt data</a:t>
            </a:r>
            <a:r>
              <a:rPr lang="en-US" sz="1000" dirty="0" smtClean="0">
                <a:latin typeface="Arial" panose="020B0604020202020204"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dirty="0" smtClean="0">
                <a:latin typeface="Arial" panose="020B0604020202020204" pitchFamily="34" charset="0"/>
                <a:ea typeface="Calibri" panose="020F0502020204030204" pitchFamily="34" charset="0"/>
                <a:cs typeface="Segoe UI" panose="020B0502040204020203" pitchFamily="34" charset="0"/>
              </a:rPr>
              <a:t>(   </a:t>
            </a:r>
            <a:r>
              <a:rPr lang="en-US" sz="1000" dirty="0">
                <a:latin typeface="Arial" panose="020B0604020202020204" pitchFamily="34" charset="0"/>
                <a:ea typeface="Calibri" panose="020F0502020204030204" pitchFamily="34" charset="0"/>
                <a:cs typeface="Segoe UI" panose="020B0502040204020203" pitchFamily="34" charset="0"/>
              </a:rPr>
              <a:t>)False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   )True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Asymmetric encryption algorithms use a public key to encrypt data and a private key to decrypt data.</a:t>
            </a:r>
          </a:p>
        </p:txBody>
      </p:sp>
      <p:sp>
        <p:nvSpPr>
          <p:cNvPr id="4" name="Slide Number Placeholder 3"/>
          <p:cNvSpPr>
            <a:spLocks noGrp="1"/>
          </p:cNvSpPr>
          <p:nvPr>
            <p:ph type="sldNum" sz="quarter" idx="10"/>
          </p:nvPr>
        </p:nvSpPr>
        <p:spPr/>
        <p:txBody>
          <a:bodyPr/>
          <a:lstStyle/>
          <a:p>
            <a:fld id="{5462C6D9-B4A9-4C7B-8699-56F77A71B736}" type="slidenum">
              <a:rPr lang="en-US" smtClean="0"/>
              <a:t>17</a:t>
            </a:fld>
            <a:endParaRPr lang="en-US"/>
          </a:p>
        </p:txBody>
      </p:sp>
      <p:sp>
        <p:nvSpPr>
          <p:cNvPr id="5" name="Rectangle 4">
            <a:extLst>
              <a:ext uri="{FF2B5EF4-FFF2-40B4-BE49-F238E27FC236}">
                <a16:creationId xmlns:a16="http://schemas.microsoft.com/office/drawing/2014/main" xmlns="" id="{8F5E8537-6259-41A7-95F0-8A9F4E555AA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E34D1F2B-F913-4FD9-99F2-AFE14A15EE9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3527633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a:solidFill>
                  <a:srgbClr val="336699"/>
                </a:solidFill>
                <a:latin typeface="Arial" panose="020B0604020202020204" pitchFamily="34" charset="0"/>
              </a:rPr>
              <a:t>13: Encrypting and Decrypting Data</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a:solidFill>
                  <a:srgbClr val="000000"/>
                </a:solidFill>
                <a:latin typeface="Arial" panose="020B0604020202020204" pitchFamily="34" charset="0"/>
              </a:rPr>
              <a:t>20483C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18</a:t>
            </a:fld>
            <a:endParaRPr lang="en-US"/>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sz="1000" dirty="0">
                <a:latin typeface="Arial" panose="020B0604020202020204" pitchFamily="34" charset="0"/>
                <a:ea typeface="굴림" pitchFamily="34" charset="-127"/>
                <a:cs typeface="Arial" panose="020B0604020202020204" pitchFamily="34" charset="0"/>
              </a:rPr>
              <a:t>Remind students to complete the course evaluation.</a:t>
            </a:r>
          </a:p>
        </p:txBody>
      </p:sp>
    </p:spTree>
    <p:extLst>
      <p:ext uri="{BB962C8B-B14F-4D97-AF65-F5344CB8AC3E}">
        <p14:creationId xmlns:p14="http://schemas.microsoft.com/office/powerpoint/2010/main" val="273082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Discuss that it is a must for applications to have the ability to encrypt and decrypt data, especially when they are processing confidential information.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62C6D9-B4A9-4C7B-8699-56F77A71B736}" type="slidenum">
              <a:rPr lang="en-US" smtClean="0"/>
              <a:t>2</a:t>
            </a:fld>
            <a:endParaRPr lang="en-US"/>
          </a:p>
        </p:txBody>
      </p:sp>
      <p:sp>
        <p:nvSpPr>
          <p:cNvPr id="5" name="Rectangle 4">
            <a:extLst>
              <a:ext uri="{FF2B5EF4-FFF2-40B4-BE49-F238E27FC236}">
                <a16:creationId xmlns:a16="http://schemas.microsoft.com/office/drawing/2014/main" xmlns="" id="{CEF65F4D-0E51-40FB-BAC5-B8060C9DCD3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CF1E5D3E-29E2-4194-8B54-5E08CC9353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1412048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t>
            </a:r>
            <a:r>
              <a:rPr lang="en-US" sz="1000">
                <a:latin typeface="Arial" panose="020B0604020202020204" pitchFamily="34" charset="0"/>
                <a:ea typeface="Calibri" panose="020F0502020204030204" pitchFamily="34" charset="0"/>
                <a:cs typeface="Segoe UI" panose="020B0502040204020203" pitchFamily="34" charset="0"/>
              </a:rPr>
              <a:t>his lesson introduces the concept of symmetric encryption and shows students how to encrypt data by using the Advanced Encryption Standard (AES) algorithm.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also shows students how to ensure the integrity of their data by using hashes.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62C6D9-B4A9-4C7B-8699-56F77A71B736}" type="slidenum">
              <a:rPr lang="en-US" smtClean="0"/>
              <a:t>3</a:t>
            </a:fld>
            <a:endParaRPr lang="en-US"/>
          </a:p>
        </p:txBody>
      </p:sp>
      <p:sp>
        <p:nvSpPr>
          <p:cNvPr id="5" name="Rectangle 4">
            <a:extLst>
              <a:ext uri="{FF2B5EF4-FFF2-40B4-BE49-F238E27FC236}">
                <a16:creationId xmlns:a16="http://schemas.microsoft.com/office/drawing/2014/main" xmlns="" id="{B162F659-7410-476D-8C02-03CC7D06939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4BC79541-A996-4611-AB0B-C2A35247782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3086665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Symmetric encryption is the process of performing a cryptographic transformation of data by using a mathematical algorithm.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name symmetric is derived because the same secret key is used for both encrypting and decrypting the data.</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Microsoft® .NET Framework includes managed implementation of the following encryption algorithms:</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Data Encryption Standard (</a:t>
            </a:r>
            <a:r>
              <a:rPr lang="en-US" sz="1000">
                <a:latin typeface="Arial" panose="020B0604020202020204" pitchFamily="34" charset="0"/>
                <a:ea typeface="Times New Roman" panose="02020603050405020304" pitchFamily="18" charset="0"/>
                <a:cs typeface="Times New Roman" panose="02020603050405020304" pitchFamily="18" charset="0"/>
              </a:rPr>
              <a:t>DES)</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AES </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Rivest Cipher 2 (</a:t>
            </a:r>
            <a:r>
              <a:rPr lang="en-US" sz="1000">
                <a:latin typeface="Arial" panose="020B0604020202020204" pitchFamily="34" charset="0"/>
                <a:ea typeface="Times New Roman" panose="02020603050405020304" pitchFamily="18" charset="0"/>
                <a:cs typeface="Times New Roman" panose="02020603050405020304" pitchFamily="18" charset="0"/>
              </a:rPr>
              <a:t>RC2)</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Rijndael</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TripleDES</a:t>
            </a:r>
          </a:p>
        </p:txBody>
      </p:sp>
      <p:sp>
        <p:nvSpPr>
          <p:cNvPr id="4" name="Slide Number Placeholder 3"/>
          <p:cNvSpPr>
            <a:spLocks noGrp="1"/>
          </p:cNvSpPr>
          <p:nvPr>
            <p:ph type="sldNum" sz="quarter" idx="10"/>
          </p:nvPr>
        </p:nvSpPr>
        <p:spPr/>
        <p:txBody>
          <a:bodyPr/>
          <a:lstStyle/>
          <a:p>
            <a:fld id="{5462C6D9-B4A9-4C7B-8699-56F77A71B736}" type="slidenum">
              <a:rPr lang="en-US" smtClean="0"/>
              <a:t>4</a:t>
            </a:fld>
            <a:endParaRPr lang="en-US"/>
          </a:p>
        </p:txBody>
      </p:sp>
      <p:sp>
        <p:nvSpPr>
          <p:cNvPr id="5" name="Rectangle 4">
            <a:extLst>
              <a:ext uri="{FF2B5EF4-FFF2-40B4-BE49-F238E27FC236}">
                <a16:creationId xmlns:a16="http://schemas.microsoft.com/office/drawing/2014/main" xmlns="" id="{6BCC6FE5-050C-4281-9226-F677F2758A8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2D3BE402-B676-4D32-8062-135DB62A0D7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3928938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t>
            </a:r>
            <a:r>
              <a:rPr lang="en-US" sz="1000">
                <a:latin typeface="Arial" panose="020B0604020202020204" pitchFamily="34" charset="0"/>
                <a:ea typeface="Calibri" panose="020F0502020204030204" pitchFamily="34" charset="0"/>
                <a:cs typeface="Segoe UI" panose="020B0502040204020203" pitchFamily="34" charset="0"/>
              </a:rPr>
              <a:t>he </a:t>
            </a:r>
            <a:r>
              <a:rPr lang="en-US" sz="1000" b="1">
                <a:latin typeface="Arial" panose="020B0604020202020204" pitchFamily="34" charset="0"/>
                <a:ea typeface="Calibri" panose="020F0502020204030204" pitchFamily="34" charset="0"/>
                <a:cs typeface="Times New Roman" panose="02020603050405020304" pitchFamily="18" charset="0"/>
              </a:rPr>
              <a:t>System.Security.Cryptography</a:t>
            </a:r>
            <a:r>
              <a:rPr lang="en-US" sz="1000">
                <a:latin typeface="Arial" panose="020B0604020202020204" pitchFamily="34" charset="0"/>
                <a:ea typeface="Calibri" panose="020F0502020204030204" pitchFamily="34" charset="0"/>
                <a:cs typeface="Segoe UI" panose="020B0502040204020203" pitchFamily="34" charset="0"/>
              </a:rPr>
              <a:t> namespace includes other cryptographic classes that you can use to derive secret keys and IVs and write cryptographically transformed data.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Briefly explain the purpose of the following classes: </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Rfc2898DeriveBytes</a:t>
            </a:r>
            <a:r>
              <a:rPr lang="en-US" sz="1000">
                <a:latin typeface="Arial" panose="020B0604020202020204" pitchFamily="34" charset="0"/>
                <a:ea typeface="Times New Roman" panose="02020603050405020304" pitchFamily="18" charset="0"/>
                <a:cs typeface="Segoe UI" panose="020B0502040204020203" pitchFamily="34" charset="0"/>
              </a:rPr>
              <a:t> class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CryptoStream</a:t>
            </a:r>
            <a:r>
              <a:rPr lang="en-US" sz="1000">
                <a:latin typeface="Arial" panose="020B0604020202020204" pitchFamily="34" charset="0"/>
                <a:ea typeface="Times New Roman" panose="02020603050405020304" pitchFamily="18" charset="0"/>
                <a:cs typeface="Segoe UI" panose="020B0502040204020203" pitchFamily="34" charset="0"/>
              </a:rPr>
              <a:t> class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the encryption processing by walking students through the steps on the slide.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62C6D9-B4A9-4C7B-8699-56F77A71B736}" type="slidenum">
              <a:rPr lang="en-US" smtClean="0"/>
              <a:t>5</a:t>
            </a:fld>
            <a:endParaRPr lang="en-US"/>
          </a:p>
        </p:txBody>
      </p:sp>
      <p:sp>
        <p:nvSpPr>
          <p:cNvPr id="5" name="Rectangle 4">
            <a:extLst>
              <a:ext uri="{FF2B5EF4-FFF2-40B4-BE49-F238E27FC236}">
                <a16:creationId xmlns:a16="http://schemas.microsoft.com/office/drawing/2014/main" xmlns="" id="{8284738F-8BA9-46F2-A5FA-C147237BC0A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70569CBF-5093-43CC-9E35-F71D8F32BB8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749448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a:t>
            </a:r>
            <a:r>
              <a:rPr lang="en-US" sz="1000">
                <a:latin typeface="Arial" panose="020B0604020202020204" pitchFamily="34" charset="0"/>
                <a:ea typeface="Calibri" panose="020F0502020204030204" pitchFamily="34" charset="0"/>
                <a:cs typeface="Segoe UI" panose="020B0502040204020203" pitchFamily="34" charset="0"/>
              </a:rPr>
              <a:t> hash is a numerical representation of a piece of data and can be thought of as a digital fingerprint.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that applications often use hashes to store sensitive data if the value never has to be displayed. Use the example of a password. It is very rare that a system will display a password onscreen in plain text, which is why they are often hashed. The meaning of the password still exists, but it is now represented by a numerical piece of data that is totally meaningless if you do not have the original data to hash and compare.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62C6D9-B4A9-4C7B-8699-56F77A71B736}" type="slidenum">
              <a:rPr lang="en-US" smtClean="0"/>
              <a:t>6</a:t>
            </a:fld>
            <a:endParaRPr lang="en-US"/>
          </a:p>
        </p:txBody>
      </p:sp>
      <p:sp>
        <p:nvSpPr>
          <p:cNvPr id="5" name="Rectangle 4">
            <a:extLst>
              <a:ext uri="{FF2B5EF4-FFF2-40B4-BE49-F238E27FC236}">
                <a16:creationId xmlns:a16="http://schemas.microsoft.com/office/drawing/2014/main" xmlns="" id="{31308BF9-B896-421F-AD92-B109A5C6C3B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F7BFB4D5-AC7B-4963-B88A-2D1F1BC92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2369767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Run the demonstration. This demonstration does not require you to write any code. As the demonstration steps explain, use the </a:t>
            </a:r>
            <a:r>
              <a:rPr lang="en-US" sz="1000" b="1" dirty="0">
                <a:latin typeface="Arial" panose="020B0604020202020204" pitchFamily="34" charset="0"/>
                <a:ea typeface="Calibri" panose="020F0502020204030204" pitchFamily="34" charset="0"/>
                <a:cs typeface="Times New Roman" panose="02020603050405020304" pitchFamily="18" charset="0"/>
              </a:rPr>
              <a:t>Task List</a:t>
            </a:r>
            <a:r>
              <a:rPr lang="en-US" sz="1000" dirty="0">
                <a:latin typeface="Arial" panose="020B0604020202020204" pitchFamily="34" charset="0"/>
                <a:ea typeface="Calibri" panose="020F0502020204030204" pitchFamily="34" charset="0"/>
                <a:cs typeface="Segoe UI" panose="020B0502040204020203" pitchFamily="34" charset="0"/>
              </a:rPr>
              <a:t> window to navigate the solution and point out areas of interest to students</a:t>
            </a:r>
            <a:r>
              <a:rPr lang="en-US" sz="1000" dirty="0" smtClean="0">
                <a:latin typeface="Arial" panose="020B0604020202020204"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smtClean="0">
                <a:latin typeface="Arial" panose="020B0604020202020204" pitchFamily="34" charset="0"/>
                <a:ea typeface="Calibri" panose="020F0502020204030204" pitchFamily="34" charset="0"/>
                <a:cs typeface="Segoe UI" panose="020B0502040204020203" pitchFamily="34" charset="0"/>
              </a:rPr>
              <a:t>Demonstration Steps</a:t>
            </a:r>
          </a:p>
          <a:p>
            <a:pPr>
              <a:lnSpc>
                <a:spcPct val="107000"/>
              </a:lnSpc>
              <a:spcAft>
                <a:spcPts val="800"/>
              </a:spcAft>
            </a:pPr>
            <a:r>
              <a:rPr lang="en-US" sz="1000" dirty="0">
                <a:latin typeface="Arial" panose="020B0604020202020204" pitchFamily="34" charset="0"/>
                <a:cs typeface="Arial" panose="020B0604020202020204" pitchFamily="34" charset="0"/>
              </a:rPr>
              <a:t>You will find the steps in the </a:t>
            </a:r>
            <a:r>
              <a:rPr lang="en-US" sz="1000" b="1" dirty="0">
                <a:latin typeface="Arial" panose="020B0604020202020204" pitchFamily="34" charset="0"/>
                <a:cs typeface="Arial" panose="020B0604020202020204" pitchFamily="34" charset="0"/>
              </a:rPr>
              <a:t>Demonstration: Encrypting and Decrypting Data</a:t>
            </a:r>
            <a:r>
              <a:rPr lang="en-US" sz="1000" dirty="0">
                <a:latin typeface="Arial" panose="020B0604020202020204" pitchFamily="34" charset="0"/>
                <a:cs typeface="Arial" panose="020B0604020202020204" pitchFamily="34" charset="0"/>
              </a:rPr>
              <a:t> section on the following page: </a:t>
            </a:r>
            <a:r>
              <a:rPr lang="en-US" sz="1000" u="sng" dirty="0">
                <a:latin typeface="Arial" panose="020B0604020202020204" pitchFamily="34" charset="0"/>
                <a:cs typeface="Arial" panose="020B0604020202020204" pitchFamily="34" charset="0"/>
                <a:hlinkClick r:id="rId3"/>
              </a:rPr>
              <a:t>https://</a:t>
            </a:r>
            <a:r>
              <a:rPr lang="en-US" sz="1000" u="sng" dirty="0" smtClean="0">
                <a:latin typeface="Arial" panose="020B0604020202020204" pitchFamily="34" charset="0"/>
                <a:cs typeface="Arial" panose="020B0604020202020204" pitchFamily="34" charset="0"/>
                <a:hlinkClick r:id="rId3"/>
              </a:rPr>
              <a:t>github.com/MicrosoftLearning/20483-Programming-in-C-Sharp/blob/master/Instructions/20483C_MOD13_DEMO.md</a:t>
            </a:r>
            <a:r>
              <a:rPr lang="en-US" sz="1000" dirty="0" smtClean="0">
                <a:solidFill>
                  <a:schemeClr val="tx1">
                    <a:lumMod val="95000"/>
                    <a:lumOff val="5000"/>
                  </a:schemeClr>
                </a:solidFill>
                <a:latin typeface="Arial" panose="020B0604020202020204" pitchFamily="34" charset="0"/>
                <a:cs typeface="Arial" panose="020B0604020202020204" pitchFamily="34" charset="0"/>
              </a:rPr>
              <a:t>.</a:t>
            </a:r>
            <a:endParaRPr lang="en-US" sz="1000" b="1" dirty="0">
              <a:solidFill>
                <a:schemeClr val="tx1">
                  <a:lumMod val="95000"/>
                  <a:lumOff val="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462C6D9-B4A9-4C7B-8699-56F77A71B736}" type="slidenum">
              <a:rPr lang="en-US" smtClean="0"/>
              <a:t>7</a:t>
            </a:fld>
            <a:endParaRPr lang="en-US"/>
          </a:p>
        </p:txBody>
      </p:sp>
      <p:sp>
        <p:nvSpPr>
          <p:cNvPr id="5" name="Rectangle 4">
            <a:extLst>
              <a:ext uri="{FF2B5EF4-FFF2-40B4-BE49-F238E27FC236}">
                <a16:creationId xmlns:a16="http://schemas.microsoft.com/office/drawing/2014/main" xmlns="" id="{DCC26D98-CED5-45C0-825B-990DF6B69FE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D990C03E-71B5-4F14-B73F-E41DC241FFC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2569723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t>
            </a:r>
            <a:r>
              <a:rPr lang="en-US" sz="1000">
                <a:latin typeface="Arial" panose="020B0604020202020204" pitchFamily="34" charset="0"/>
                <a:ea typeface="Calibri" panose="020F0502020204030204" pitchFamily="34" charset="0"/>
                <a:cs typeface="Segoe UI" panose="020B0502040204020203" pitchFamily="34" charset="0"/>
              </a:rPr>
              <a:t>his lesson introduces the concept of asymmetric encryption and shows students how to encrypt data with the </a:t>
            </a:r>
            <a:r>
              <a:rPr lang="en-US" sz="1000" b="1">
                <a:latin typeface="Arial" panose="020B0604020202020204" pitchFamily="34" charset="0"/>
                <a:ea typeface="Calibri" panose="020F0502020204030204" pitchFamily="34" charset="0"/>
                <a:cs typeface="Times New Roman" panose="02020603050405020304" pitchFamily="18" charset="0"/>
              </a:rPr>
              <a:t>RSACryptoServiceProvider </a:t>
            </a:r>
            <a:r>
              <a:rPr lang="en-US" sz="1000">
                <a:latin typeface="Arial" panose="020B0604020202020204" pitchFamily="34" charset="0"/>
                <a:ea typeface="Calibri" panose="020F0502020204030204" pitchFamily="34" charset="0"/>
                <a:cs typeface="Segoe UI" panose="020B0502040204020203" pitchFamily="34" charset="0"/>
              </a:rPr>
              <a:t>class.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also shows how to create X509 certificates by using the MakeCert command-line tool and manage X509 certificates by using the Microsoft Management Console (MMC) Certificates snap-in.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62C6D9-B4A9-4C7B-8699-56F77A71B736}" type="slidenum">
              <a:rPr lang="en-US" smtClean="0"/>
              <a:t>8</a:t>
            </a:fld>
            <a:endParaRPr lang="en-US"/>
          </a:p>
        </p:txBody>
      </p:sp>
      <p:sp>
        <p:nvSpPr>
          <p:cNvPr id="5" name="Rectangle 4">
            <a:extLst>
              <a:ext uri="{FF2B5EF4-FFF2-40B4-BE49-F238E27FC236}">
                <a16:creationId xmlns:a16="http://schemas.microsoft.com/office/drawing/2014/main" xmlns="" id="{0CEA2A9E-5DAB-4C9D-8585-D21167D66C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275A4003-0193-4606-81D8-04728839CA2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179244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a:t>
            </a:r>
            <a:r>
              <a:rPr lang="en-US" sz="1000">
                <a:latin typeface="Arial" panose="020B0604020202020204" pitchFamily="34" charset="0"/>
                <a:ea typeface="Calibri" panose="020F0502020204030204" pitchFamily="34" charset="0"/>
                <a:cs typeface="Times New Roman" panose="02020603050405020304" pitchFamily="18" charset="0"/>
              </a:rPr>
              <a:t>symmetric encryption uses two keys in the encryption and decryption process. It uses a public key to encrypt the data and a private key to decrypt the data.</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public and private keys are mathematically linked, so you cannot use a public and a private key that originate from different sources.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the .NET Framework includes the following asymmetric classes:</a:t>
            </a:r>
          </a:p>
          <a:p>
            <a:pPr marL="342900" marR="0" lvl="0" indent="-342900">
              <a:lnSpc>
                <a:spcPct val="115000"/>
              </a:lnSpc>
              <a:spcBef>
                <a:spcPts val="0"/>
              </a:spcBef>
              <a:spcAft>
                <a:spcPts val="995"/>
              </a:spcAft>
              <a:buFont typeface="Symbol" panose="05050102010706020507" pitchFamily="18" charset="2"/>
              <a:buChar char=""/>
            </a:pPr>
            <a:r>
              <a:rPr lang="en-US" sz="1000" b="1">
                <a:latin typeface="Arial" panose="020B0604020202020204" pitchFamily="34" charset="0"/>
                <a:ea typeface="Times New Roman" panose="02020603050405020304" pitchFamily="18" charset="0"/>
                <a:cs typeface="Times New Roman" panose="02020603050405020304" pitchFamily="18" charset="0"/>
              </a:rPr>
              <a:t>RSACryptoServiceProvider </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a:latin typeface="Arial" panose="020B0604020202020204" pitchFamily="34" charset="0"/>
                <a:ea typeface="Times New Roman" panose="02020603050405020304" pitchFamily="18" charset="0"/>
                <a:cs typeface="Times New Roman" panose="02020603050405020304" pitchFamily="18" charset="0"/>
              </a:rPr>
              <a:t>DSACryptoServiceProvider</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462C6D9-B4A9-4C7B-8699-56F77A71B736}" type="slidenum">
              <a:rPr lang="en-US" smtClean="0"/>
              <a:t>9</a:t>
            </a:fld>
            <a:endParaRPr lang="en-US"/>
          </a:p>
        </p:txBody>
      </p:sp>
      <p:sp>
        <p:nvSpPr>
          <p:cNvPr id="5" name="Rectangle 4">
            <a:extLst>
              <a:ext uri="{FF2B5EF4-FFF2-40B4-BE49-F238E27FC236}">
                <a16:creationId xmlns:a16="http://schemas.microsoft.com/office/drawing/2014/main" xmlns="" id="{29C54C00-C7EA-4606-8D4C-62F20991F06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xmlns="" id="{BAFCAE3E-D472-4D76-BBBF-B9E209C88C6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Encrypting and Decrypting Data</a:t>
            </a:r>
          </a:p>
        </p:txBody>
      </p:sp>
    </p:spTree>
    <p:extLst>
      <p:ext uri="{BB962C8B-B14F-4D97-AF65-F5344CB8AC3E}">
        <p14:creationId xmlns:p14="http://schemas.microsoft.com/office/powerpoint/2010/main" val="181662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8376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105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083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DCBC2-6915-494E-B96C-CE0FBE05328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xmlns="" id="{07747A0D-DAA8-4FBE-80F7-3D33AA2559D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24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06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66181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34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727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074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67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64646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99057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01818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C0397-32D5-4F02-9FB2-40620DABE632}"/>
              </a:ext>
            </a:extLst>
          </p:cNvPr>
          <p:cNvSpPr>
            <a:spLocks noGrp="1"/>
          </p:cNvSpPr>
          <p:nvPr>
            <p:ph type="ctrTitle" sz="quarter"/>
          </p:nvPr>
        </p:nvSpPr>
        <p:spPr>
          <a:xfrm>
            <a:off x="3200400" y="1828800"/>
            <a:ext cx="5732417" cy="1016000"/>
          </a:xfrm>
        </p:spPr>
        <p:txBody>
          <a:bodyPr/>
          <a:lstStyle/>
          <a:p>
            <a:r>
              <a:rPr lang="en-US"/>
              <a:t>Module 13</a:t>
            </a:r>
          </a:p>
        </p:txBody>
      </p:sp>
      <p:sp>
        <p:nvSpPr>
          <p:cNvPr id="3" name="Subtitle 2">
            <a:extLst>
              <a:ext uri="{FF2B5EF4-FFF2-40B4-BE49-F238E27FC236}">
                <a16:creationId xmlns:a16="http://schemas.microsoft.com/office/drawing/2014/main" xmlns="" id="{F666A303-6CFB-4995-90AB-F87DD682C43A}"/>
              </a:ext>
            </a:extLst>
          </p:cNvPr>
          <p:cNvSpPr>
            <a:spLocks noGrp="1"/>
          </p:cNvSpPr>
          <p:nvPr>
            <p:ph type="subTitle" sz="quarter" idx="1"/>
          </p:nvPr>
        </p:nvSpPr>
        <p:spPr/>
        <p:txBody>
          <a:bodyPr/>
          <a:lstStyle/>
          <a:p>
            <a:r>
              <a:rPr lang="en-US"/>
              <a:t>Encrypting and Decrypting Data
</a:t>
            </a:r>
          </a:p>
        </p:txBody>
      </p:sp>
    </p:spTree>
    <p:extLst>
      <p:ext uri="{BB962C8B-B14F-4D97-AF65-F5344CB8AC3E}">
        <p14:creationId xmlns:p14="http://schemas.microsoft.com/office/powerpoint/2010/main" val="270581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6F7FC-4971-43E8-B43B-7AEEA8C2563C}"/>
              </a:ext>
            </a:extLst>
          </p:cNvPr>
          <p:cNvSpPr>
            <a:spLocks noGrp="1"/>
          </p:cNvSpPr>
          <p:nvPr>
            <p:ph type="title"/>
          </p:nvPr>
        </p:nvSpPr>
        <p:spPr/>
        <p:txBody>
          <a:bodyPr/>
          <a:lstStyle/>
          <a:p>
            <a:r>
              <a:rPr lang="en-US"/>
              <a:t>Encrypting Data by Using Asymmetric Encryption</a:t>
            </a:r>
          </a:p>
        </p:txBody>
      </p:sp>
      <p:sp>
        <p:nvSpPr>
          <p:cNvPr id="4" name="Content Placeholder 2">
            <a:extLst>
              <a:ext uri="{FF2B5EF4-FFF2-40B4-BE49-F238E27FC236}">
                <a16:creationId xmlns:a16="http://schemas.microsoft.com/office/drawing/2014/main" xmlns="" id="{CD5D5456-8086-42AD-9D61-5ADDAADC549A}"/>
              </a:ext>
            </a:extLst>
          </p:cNvPr>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To encrypt and decrypt data asymmetrically</a:t>
            </a:r>
            <a:endParaRPr lang="en-US" b="0" kern="0" dirty="0">
              <a:solidFill>
                <a:srgbClr val="000000"/>
              </a:solidFill>
            </a:endParaRPr>
          </a:p>
        </p:txBody>
      </p:sp>
      <p:sp>
        <p:nvSpPr>
          <p:cNvPr id="5" name="TextBox 4">
            <a:extLst>
              <a:ext uri="{FF2B5EF4-FFF2-40B4-BE49-F238E27FC236}">
                <a16:creationId xmlns:a16="http://schemas.microsoft.com/office/drawing/2014/main" xmlns="" id="{3F6FC4D9-D950-4C46-8D20-F674C3BA150C}"/>
              </a:ext>
            </a:extLst>
          </p:cNvPr>
          <p:cNvSpPr txBox="1"/>
          <p:nvPr/>
        </p:nvSpPr>
        <p:spPr>
          <a:xfrm>
            <a:off x="675249" y="1752600"/>
            <a:ext cx="7793502"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dirty="0">
                <a:solidFill>
                  <a:srgbClr val="000000"/>
                </a:solidFill>
                <a:latin typeface="Lucida Sans Unicode" pitchFamily="34" charset="0"/>
                <a:cs typeface="Lucida Sans Unicode" pitchFamily="34" charset="0"/>
              </a:rPr>
              <a:t>var </a:t>
            </a:r>
            <a:r>
              <a:rPr lang="en-US" b="0" dirty="0" err="1">
                <a:solidFill>
                  <a:srgbClr val="000000"/>
                </a:solidFill>
                <a:latin typeface="Lucida Sans Unicode" pitchFamily="34" charset="0"/>
                <a:cs typeface="Lucida Sans Unicode" pitchFamily="34" charset="0"/>
              </a:rPr>
              <a:t>rawBytes</a:t>
            </a:r>
            <a:r>
              <a:rPr lang="en-US" b="0" dirty="0">
                <a:solidFill>
                  <a:srgbClr val="000000"/>
                </a:solidFill>
                <a:latin typeface="Lucida Sans Unicode" pitchFamily="34" charset="0"/>
                <a:cs typeface="Lucida Sans Unicode" pitchFamily="34" charset="0"/>
              </a:rPr>
              <a:t> = </a:t>
            </a:r>
            <a:r>
              <a:rPr lang="en-US" b="0" dirty="0" err="1">
                <a:solidFill>
                  <a:srgbClr val="000000"/>
                </a:solidFill>
                <a:latin typeface="Lucida Sans Unicode" pitchFamily="34" charset="0"/>
                <a:cs typeface="Lucida Sans Unicode" pitchFamily="34" charset="0"/>
              </a:rPr>
              <a:t>Encoding.Default.GetBytes</a:t>
            </a:r>
            <a:r>
              <a:rPr lang="en-US" b="0" dirty="0">
                <a:solidFill>
                  <a:srgbClr val="000000"/>
                </a:solidFill>
                <a:latin typeface="Lucida Sans Unicode" pitchFamily="34" charset="0"/>
                <a:cs typeface="Lucida Sans Unicode" pitchFamily="34" charset="0"/>
              </a:rPr>
              <a:t>("hello world..");</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var </a:t>
            </a:r>
            <a:r>
              <a:rPr lang="en-US" b="0" dirty="0" err="1">
                <a:solidFill>
                  <a:srgbClr val="000000"/>
                </a:solidFill>
                <a:latin typeface="Lucida Sans Unicode" pitchFamily="34" charset="0"/>
                <a:cs typeface="Lucida Sans Unicode" pitchFamily="34" charset="0"/>
              </a:rPr>
              <a:t>decryptedText</a:t>
            </a:r>
            <a:r>
              <a:rPr lang="en-US" b="0" dirty="0">
                <a:solidFill>
                  <a:srgbClr val="000000"/>
                </a:solidFill>
                <a:latin typeface="Lucida Sans Unicode" pitchFamily="34" charset="0"/>
                <a:cs typeface="Lucida Sans Unicode" pitchFamily="34" charset="0"/>
              </a:rPr>
              <a:t> = </a:t>
            </a:r>
            <a:r>
              <a:rPr lang="en-US" b="0" dirty="0" err="1">
                <a:solidFill>
                  <a:srgbClr val="000000"/>
                </a:solidFill>
                <a:latin typeface="Lucida Sans Unicode" pitchFamily="34" charset="0"/>
                <a:cs typeface="Lucida Sans Unicode" pitchFamily="34" charset="0"/>
              </a:rPr>
              <a:t>string.Empty</a:t>
            </a:r>
            <a:r>
              <a:rPr lang="en-US" b="0" dirty="0">
                <a:solidFill>
                  <a:srgbClr val="000000"/>
                </a:solidFill>
                <a:latin typeface="Lucida Sans Unicode" pitchFamily="34" charset="0"/>
                <a:cs typeface="Lucida Sans Unicode" pitchFamily="34" charset="0"/>
              </a:rPr>
              <a:t>;</a:t>
            </a:r>
          </a:p>
          <a:p>
            <a:pPr lvl="0"/>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using (var </a:t>
            </a:r>
            <a:r>
              <a:rPr lang="en-US" b="0" dirty="0" err="1">
                <a:solidFill>
                  <a:srgbClr val="000000"/>
                </a:solidFill>
                <a:latin typeface="Lucida Sans Unicode" pitchFamily="34" charset="0"/>
                <a:cs typeface="Lucida Sans Unicode" pitchFamily="34" charset="0"/>
              </a:rPr>
              <a:t>rsaProvider</a:t>
            </a:r>
            <a:r>
              <a:rPr lang="en-US" b="0" dirty="0">
                <a:solidFill>
                  <a:srgbClr val="000000"/>
                </a:solidFill>
                <a:latin typeface="Lucida Sans Unicode" pitchFamily="34" charset="0"/>
                <a:cs typeface="Lucida Sans Unicode" pitchFamily="34" charset="0"/>
              </a:rPr>
              <a:t> = new </a:t>
            </a:r>
            <a:r>
              <a:rPr lang="en-US" b="0" dirty="0" err="1">
                <a:solidFill>
                  <a:srgbClr val="000000"/>
                </a:solidFill>
                <a:latin typeface="Lucida Sans Unicode" pitchFamily="34" charset="0"/>
                <a:cs typeface="Lucida Sans Unicode" pitchFamily="34" charset="0"/>
              </a:rPr>
              <a:t>RSACryptoServiceProvider</a:t>
            </a:r>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var </a:t>
            </a:r>
            <a:r>
              <a:rPr lang="en-US" b="0" dirty="0" err="1">
                <a:solidFill>
                  <a:srgbClr val="000000"/>
                </a:solidFill>
                <a:latin typeface="Lucida Sans Unicode" pitchFamily="34" charset="0"/>
                <a:cs typeface="Lucida Sans Unicode" pitchFamily="34" charset="0"/>
              </a:rPr>
              <a:t>useOaepPadding</a:t>
            </a:r>
            <a:r>
              <a:rPr lang="en-US" b="0" dirty="0">
                <a:solidFill>
                  <a:srgbClr val="000000"/>
                </a:solidFill>
                <a:latin typeface="Lucida Sans Unicode" pitchFamily="34" charset="0"/>
                <a:cs typeface="Lucida Sans Unicode" pitchFamily="34" charset="0"/>
              </a:rPr>
              <a:t> = true;</a:t>
            </a:r>
          </a:p>
          <a:p>
            <a:pPr lvl="0"/>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var </a:t>
            </a:r>
            <a:r>
              <a:rPr lang="en-US" b="0" dirty="0" err="1">
                <a:solidFill>
                  <a:srgbClr val="000000"/>
                </a:solidFill>
                <a:latin typeface="Lucida Sans Unicode" pitchFamily="34" charset="0"/>
                <a:cs typeface="Lucida Sans Unicode" pitchFamily="34" charset="0"/>
              </a:rPr>
              <a:t>encryptedBytes</a:t>
            </a:r>
            <a:r>
              <a:rPr lang="en-US" b="0" dirty="0">
                <a:solidFill>
                  <a:srgbClr val="000000"/>
                </a:solidFill>
                <a:latin typeface="Lucida Sans Unicode" pitchFamily="34" charset="0"/>
                <a:cs typeface="Lucida Sans Unicode" pitchFamily="34" charset="0"/>
              </a:rPr>
              <a:t> = </a:t>
            </a: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rsaProvider.Encrypt</a:t>
            </a:r>
            <a:r>
              <a:rPr lang="en-US" b="0" dirty="0">
                <a:solidFill>
                  <a:srgbClr val="000000"/>
                </a:solidFill>
                <a:latin typeface="Lucida Sans Unicode" pitchFamily="34" charset="0"/>
                <a:cs typeface="Lucida Sans Unicode" pitchFamily="34" charset="0"/>
              </a:rPr>
              <a:t>(</a:t>
            </a:r>
            <a:r>
              <a:rPr lang="en-US" b="0" dirty="0" err="1">
                <a:solidFill>
                  <a:srgbClr val="000000"/>
                </a:solidFill>
                <a:latin typeface="Lucida Sans Unicode" pitchFamily="34" charset="0"/>
                <a:cs typeface="Lucida Sans Unicode" pitchFamily="34" charset="0"/>
              </a:rPr>
              <a:t>rawBytes</a:t>
            </a:r>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useOaepPadding</a:t>
            </a:r>
            <a:r>
              <a:rPr lang="en-US" b="0" dirty="0">
                <a:solidFill>
                  <a:srgbClr val="000000"/>
                </a:solidFill>
                <a:latin typeface="Lucida Sans Unicode" pitchFamily="34" charset="0"/>
                <a:cs typeface="Lucida Sans Unicode" pitchFamily="34" charset="0"/>
              </a:rPr>
              <a:t>);</a:t>
            </a:r>
          </a:p>
          <a:p>
            <a:pPr lvl="0"/>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var </a:t>
            </a:r>
            <a:r>
              <a:rPr lang="en-US" b="0" dirty="0" err="1">
                <a:solidFill>
                  <a:srgbClr val="000000"/>
                </a:solidFill>
                <a:latin typeface="Lucida Sans Unicode" pitchFamily="34" charset="0"/>
                <a:cs typeface="Lucida Sans Unicode" pitchFamily="34" charset="0"/>
              </a:rPr>
              <a:t>decryptedBytes</a:t>
            </a:r>
            <a:r>
              <a:rPr lang="en-US" b="0" dirty="0">
                <a:solidFill>
                  <a:srgbClr val="000000"/>
                </a:solidFill>
                <a:latin typeface="Lucida Sans Unicode" pitchFamily="34" charset="0"/>
                <a:cs typeface="Lucida Sans Unicode" pitchFamily="34" charset="0"/>
              </a:rPr>
              <a:t> = </a:t>
            </a: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rsaProvider.Decrypt</a:t>
            </a:r>
            <a:r>
              <a:rPr lang="en-US" b="0" dirty="0">
                <a:solidFill>
                  <a:srgbClr val="000000"/>
                </a:solidFill>
                <a:latin typeface="Lucida Sans Unicode" pitchFamily="34" charset="0"/>
                <a:cs typeface="Lucida Sans Unicode" pitchFamily="34" charset="0"/>
              </a:rPr>
              <a:t>(</a:t>
            </a:r>
            <a:r>
              <a:rPr lang="en-US" b="0" dirty="0" err="1">
                <a:solidFill>
                  <a:srgbClr val="000000"/>
                </a:solidFill>
                <a:latin typeface="Lucida Sans Unicode" pitchFamily="34" charset="0"/>
                <a:cs typeface="Lucida Sans Unicode" pitchFamily="34" charset="0"/>
              </a:rPr>
              <a:t>encryptedBytes</a:t>
            </a:r>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useOaepPadding</a:t>
            </a:r>
            <a:r>
              <a:rPr lang="en-US" b="0" dirty="0">
                <a:solidFill>
                  <a:srgbClr val="000000"/>
                </a:solidFill>
                <a:latin typeface="Lucida Sans Unicode" pitchFamily="34" charset="0"/>
                <a:cs typeface="Lucida Sans Unicode" pitchFamily="34" charset="0"/>
              </a:rPr>
              <a:t>);</a:t>
            </a:r>
          </a:p>
          <a:p>
            <a:pPr lvl="0"/>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decryptedText</a:t>
            </a:r>
            <a:r>
              <a:rPr lang="en-US" b="0" dirty="0">
                <a:solidFill>
                  <a:srgbClr val="000000"/>
                </a:solidFill>
                <a:latin typeface="Lucida Sans Unicode" pitchFamily="34" charset="0"/>
                <a:cs typeface="Lucida Sans Unicode" pitchFamily="34" charset="0"/>
              </a:rPr>
              <a:t> = </a:t>
            </a:r>
            <a:r>
              <a:rPr lang="en-US" b="0" dirty="0" err="1">
                <a:solidFill>
                  <a:srgbClr val="000000"/>
                </a:solidFill>
                <a:latin typeface="Lucida Sans Unicode" pitchFamily="34" charset="0"/>
                <a:cs typeface="Lucida Sans Unicode" pitchFamily="34" charset="0"/>
              </a:rPr>
              <a:t>Encoding.Default.GetString</a:t>
            </a:r>
            <a:r>
              <a:rPr lang="en-US" b="0" dirty="0">
                <a:solidFill>
                  <a:srgbClr val="000000"/>
                </a:solidFill>
                <a:latin typeface="Lucida Sans Unicode" pitchFamily="34" charset="0"/>
                <a:cs typeface="Lucida Sans Unicode" pitchFamily="34" charset="0"/>
              </a:rPr>
              <a:t>(</a:t>
            </a:r>
            <a:r>
              <a:rPr lang="en-US" b="0" dirty="0" err="1">
                <a:solidFill>
                  <a:srgbClr val="000000"/>
                </a:solidFill>
                <a:latin typeface="Lucida Sans Unicode" pitchFamily="34" charset="0"/>
                <a:cs typeface="Lucida Sans Unicode" pitchFamily="34" charset="0"/>
              </a:rPr>
              <a:t>decryptedBytes</a:t>
            </a:r>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decryptedText</a:t>
            </a:r>
            <a:r>
              <a:rPr lang="en-US" b="0" dirty="0">
                <a:solidFill>
                  <a:srgbClr val="000000"/>
                </a:solidFill>
                <a:latin typeface="Lucida Sans Unicode" pitchFamily="34" charset="0"/>
                <a:cs typeface="Lucida Sans Unicode" pitchFamily="34" charset="0"/>
              </a:rPr>
              <a:t> == hello world..</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00593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91ADE-3939-4B56-9A85-64C3CE18C894}"/>
              </a:ext>
            </a:extLst>
          </p:cNvPr>
          <p:cNvSpPr>
            <a:spLocks noGrp="1"/>
          </p:cNvSpPr>
          <p:nvPr>
            <p:ph type="title"/>
          </p:nvPr>
        </p:nvSpPr>
        <p:spPr/>
        <p:txBody>
          <a:bodyPr/>
          <a:lstStyle/>
          <a:p>
            <a:r>
              <a:rPr lang="en-US"/>
              <a:t>Creating and Managing X509 Certificates</a:t>
            </a:r>
          </a:p>
        </p:txBody>
      </p:sp>
      <p:sp>
        <p:nvSpPr>
          <p:cNvPr id="4" name="Content Placeholder 2">
            <a:extLst>
              <a:ext uri="{FF2B5EF4-FFF2-40B4-BE49-F238E27FC236}">
                <a16:creationId xmlns:a16="http://schemas.microsoft.com/office/drawing/2014/main" xmlns="" id="{5FA4D297-D7DA-4FA6-8783-10A3BF6B971C}"/>
              </a:ext>
            </a:extLst>
          </p:cNvPr>
          <p:cNvSpPr txBox="1">
            <a:spLocks/>
          </p:cNvSpPr>
          <p:nvPr/>
        </p:nvSpPr>
        <p:spPr>
          <a:xfrm>
            <a:off x="458788" y="1260257"/>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MakeCert to create certificates</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the MMC Certificates snap-in to manage your certificate stores</a:t>
            </a:r>
            <a:endParaRPr lang="en-US" b="0" kern="0" dirty="0">
              <a:solidFill>
                <a:srgbClr val="000000"/>
              </a:solidFill>
            </a:endParaRPr>
          </a:p>
        </p:txBody>
      </p:sp>
      <p:sp>
        <p:nvSpPr>
          <p:cNvPr id="5" name="TextBox 4">
            <a:extLst>
              <a:ext uri="{FF2B5EF4-FFF2-40B4-BE49-F238E27FC236}">
                <a16:creationId xmlns:a16="http://schemas.microsoft.com/office/drawing/2014/main" xmlns="" id="{5C01F84A-67B6-4AB3-99E8-22CA544F1CDD}"/>
              </a:ext>
            </a:extLst>
          </p:cNvPr>
          <p:cNvSpPr txBox="1"/>
          <p:nvPr/>
        </p:nvSpPr>
        <p:spPr>
          <a:xfrm>
            <a:off x="653560" y="1919656"/>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err="1">
                <a:solidFill>
                  <a:srgbClr val="000000"/>
                </a:solidFill>
                <a:latin typeface="Lucida Sans Unicode" pitchFamily="34" charset="0"/>
                <a:cs typeface="Lucida Sans Unicode" pitchFamily="34" charset="0"/>
              </a:rPr>
              <a:t>makecert</a:t>
            </a:r>
            <a:r>
              <a:rPr lang="en-US" b="0" dirty="0">
                <a:solidFill>
                  <a:srgbClr val="000000"/>
                </a:solidFill>
                <a:latin typeface="Lucida Sans Unicode" pitchFamily="34" charset="0"/>
                <a:cs typeface="Lucida Sans Unicode" pitchFamily="34" charset="0"/>
              </a:rPr>
              <a:t> -n "CN=</a:t>
            </a:r>
            <a:r>
              <a:rPr lang="en-US" b="0" dirty="0" err="1">
                <a:solidFill>
                  <a:srgbClr val="000000"/>
                </a:solidFill>
                <a:latin typeface="Lucida Sans Unicode" pitchFamily="34" charset="0"/>
                <a:cs typeface="Lucida Sans Unicode" pitchFamily="34" charset="0"/>
              </a:rPr>
              <a:t>FourthCoffee</a:t>
            </a:r>
            <a:r>
              <a:rPr lang="en-US" b="0" dirty="0">
                <a:solidFill>
                  <a:srgbClr val="000000"/>
                </a:solidFill>
                <a:latin typeface="Lucida Sans Unicode" pitchFamily="34" charset="0"/>
                <a:cs typeface="Lucida Sans Unicode" pitchFamily="34" charset="0"/>
              </a:rPr>
              <a:t>" -a sha1 -pe -r -</a:t>
            </a:r>
            <a:r>
              <a:rPr lang="en-US" b="0" dirty="0" err="1">
                <a:solidFill>
                  <a:srgbClr val="000000"/>
                </a:solidFill>
                <a:latin typeface="Lucida Sans Unicode" pitchFamily="34" charset="0"/>
                <a:cs typeface="Lucida Sans Unicode" pitchFamily="34" charset="0"/>
              </a:rPr>
              <a:t>sr</a:t>
            </a:r>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LocalMachine</a:t>
            </a:r>
            <a:r>
              <a:rPr lang="en-US" b="0" dirty="0">
                <a:solidFill>
                  <a:srgbClr val="000000"/>
                </a:solidFill>
                <a:latin typeface="Lucida Sans Unicode" pitchFamily="34" charset="0"/>
                <a:cs typeface="Lucida Sans Unicode" pitchFamily="34" charset="0"/>
              </a:rPr>
              <a:t> -ss my -sky exchange</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98003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7a64f28-9dce-4b10-9233-88823dbc11f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2327-6F2C-4769-85EC-837BA97F7969}"/>
              </a:ext>
            </a:extLst>
          </p:cNvPr>
          <p:cNvSpPr>
            <a:spLocks noGrp="1"/>
          </p:cNvSpPr>
          <p:nvPr>
            <p:ph type="title"/>
          </p:nvPr>
        </p:nvSpPr>
        <p:spPr/>
        <p:txBody>
          <a:bodyPr/>
          <a:lstStyle/>
          <a:p>
            <a:r>
              <a:rPr lang="en-US"/>
              <a:t>Managing Encryption Keys</a:t>
            </a:r>
          </a:p>
        </p:txBody>
      </p:sp>
      <p:sp>
        <p:nvSpPr>
          <p:cNvPr id="4" name="Content Placeholder 2">
            <a:extLst>
              <a:ext uri="{FF2B5EF4-FFF2-40B4-BE49-F238E27FC236}">
                <a16:creationId xmlns:a16="http://schemas.microsoft.com/office/drawing/2014/main" xmlns="" id="{69F32D5B-143C-4659-881A-145F0EAD3021}"/>
              </a:ext>
            </a:extLst>
          </p:cNvPr>
          <p:cNvSpPr txBox="1">
            <a:spLocks/>
          </p:cNvSpPr>
          <p:nvPr/>
        </p:nvSpPr>
        <p:spPr>
          <a:xfrm>
            <a:off x="315884" y="947904"/>
            <a:ext cx="8628611"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The </a:t>
            </a:r>
            <a:r>
              <a:rPr lang="en-GB" kern="0" dirty="0">
                <a:solidFill>
                  <a:srgbClr val="000000"/>
                </a:solidFill>
              </a:rPr>
              <a:t>System.Security.Cryptography.X509Certificates</a:t>
            </a:r>
            <a:r>
              <a:rPr lang="en-GB" b="0" kern="0" dirty="0">
                <a:solidFill>
                  <a:srgbClr val="000000"/>
                </a:solidFill>
              </a:rPr>
              <a:t> namespace contains classes that enable access to the certificate store and certificate metadata</a:t>
            </a:r>
          </a:p>
        </p:txBody>
      </p:sp>
      <p:sp>
        <p:nvSpPr>
          <p:cNvPr id="5" name="TextBox 4">
            <a:extLst>
              <a:ext uri="{FF2B5EF4-FFF2-40B4-BE49-F238E27FC236}">
                <a16:creationId xmlns:a16="http://schemas.microsoft.com/office/drawing/2014/main" xmlns="" id="{4A55F5B0-5697-486D-8BF3-551DB20ECA36}"/>
              </a:ext>
            </a:extLst>
          </p:cNvPr>
          <p:cNvSpPr txBox="1"/>
          <p:nvPr/>
        </p:nvSpPr>
        <p:spPr>
          <a:xfrm>
            <a:off x="675249" y="2836788"/>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var store = new X509Store(</a:t>
            </a:r>
          </a:p>
          <a:p>
            <a:pPr lvl="0"/>
            <a:r>
              <a:rPr lang="en-US" b="0">
                <a:solidFill>
                  <a:srgbClr val="000000"/>
                </a:solidFill>
                <a:latin typeface="Lucida Sans Unicode" pitchFamily="34" charset="0"/>
                <a:cs typeface="Lucida Sans Unicode" pitchFamily="34" charset="0"/>
              </a:rPr>
              <a:t>   StoreName.My, </a:t>
            </a:r>
          </a:p>
          <a:p>
            <a:pPr lvl="0"/>
            <a:r>
              <a:rPr lang="en-US" b="0">
                <a:solidFill>
                  <a:srgbClr val="000000"/>
                </a:solidFill>
                <a:latin typeface="Lucida Sans Unicode" pitchFamily="34" charset="0"/>
                <a:cs typeface="Lucida Sans Unicode" pitchFamily="34" charset="0"/>
              </a:rPr>
              <a:t>   StoreLocation.LocalMachine);</a:t>
            </a:r>
            <a:endParaRPr lang="en-GB" b="0">
              <a:solidFill>
                <a:srgbClr val="000000"/>
              </a:solidFill>
              <a:latin typeface="Lucida Sans Unicode" pitchFamily="34" charset="0"/>
              <a:cs typeface="Lucida Sans Unicode" pitchFamily="34" charset="0"/>
            </a:endParaRPr>
          </a:p>
          <a:p>
            <a:pPr lvl="0"/>
            <a:endParaRPr lang="en-US"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store.Open(OpenFlags.ReadOnly);</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foreach (var storeCertificate in store.Certificates)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r>
              <a:rPr lang="en-GB" b="0">
                <a:solidFill>
                  <a:srgbClr val="000000"/>
                </a:solidFill>
                <a:latin typeface="Lucida Sans Unicode" pitchFamily="34" charset="0"/>
                <a:cs typeface="Lucida Sans Unicode" pitchFamily="34" charset="0"/>
              </a:rPr>
              <a:t>// Code to process each certificate.</a:t>
            </a: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store.Close();</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11858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70a3aee-120e-41ff-abe5-76def11febc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91B07-F8E0-4049-B46D-D30CCD05E384}"/>
              </a:ext>
            </a:extLst>
          </p:cNvPr>
          <p:cNvSpPr>
            <a:spLocks noGrp="1"/>
          </p:cNvSpPr>
          <p:nvPr>
            <p:ph type="title"/>
          </p:nvPr>
        </p:nvSpPr>
        <p:spPr/>
        <p:txBody>
          <a:bodyPr/>
          <a:lstStyle/>
          <a:p>
            <a:r>
              <a:rPr lang="en-US"/>
              <a:t>Demonstration: Encrypting and Decrypting Grade Reports Lab</a:t>
            </a:r>
          </a:p>
        </p:txBody>
      </p:sp>
      <p:sp>
        <p:nvSpPr>
          <p:cNvPr id="4" name="Content Placeholder 2">
            <a:extLst>
              <a:ext uri="{FF2B5EF4-FFF2-40B4-BE49-F238E27FC236}">
                <a16:creationId xmlns:a16="http://schemas.microsoft.com/office/drawing/2014/main" xmlns="" id="{F0DA86A5-5CBF-4D22-A008-B57766522ED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about the tasks that you will perform in the lab for this module</a:t>
            </a:r>
            <a:endParaRPr lang="en-US" b="0" kern="0" dirty="0">
              <a:solidFill>
                <a:srgbClr val="000000"/>
              </a:solidFill>
            </a:endParaRPr>
          </a:p>
        </p:txBody>
      </p:sp>
    </p:spTree>
    <p:extLst>
      <p:ext uri="{BB962C8B-B14F-4D97-AF65-F5344CB8AC3E}">
        <p14:creationId xmlns:p14="http://schemas.microsoft.com/office/powerpoint/2010/main" val="2920419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E7A8D-CB0C-4681-BA07-484CF1EA8FD0}"/>
              </a:ext>
            </a:extLst>
          </p:cNvPr>
          <p:cNvSpPr>
            <a:spLocks noGrp="1"/>
          </p:cNvSpPr>
          <p:nvPr>
            <p:ph type="title"/>
          </p:nvPr>
        </p:nvSpPr>
        <p:spPr>
          <a:xfrm>
            <a:off x="460374" y="-2"/>
            <a:ext cx="8534335" cy="740664"/>
          </a:xfrm>
        </p:spPr>
        <p:txBody>
          <a:bodyPr/>
          <a:lstStyle/>
          <a:p>
            <a:r>
              <a:rPr lang="en-US" dirty="0"/>
              <a:t>Lab: Encrypting and Decrypting the Grades Report</a:t>
            </a:r>
          </a:p>
        </p:txBody>
      </p:sp>
      <p:sp>
        <p:nvSpPr>
          <p:cNvPr id="3" name="Text Placeholder 2">
            <a:extLst>
              <a:ext uri="{FF2B5EF4-FFF2-40B4-BE49-F238E27FC236}">
                <a16:creationId xmlns:a16="http://schemas.microsoft.com/office/drawing/2014/main" xmlns="" id="{181D015F-2CCB-47F5-8C7D-960163424C14}"/>
              </a:ext>
            </a:extLst>
          </p:cNvPr>
          <p:cNvSpPr>
            <a:spLocks noGrp="1"/>
          </p:cNvSpPr>
          <p:nvPr>
            <p:ph type="body" idx="1"/>
          </p:nvPr>
        </p:nvSpPr>
        <p:spPr/>
        <p:txBody>
          <a:bodyPr/>
          <a:lstStyle/>
          <a:p>
            <a:r>
              <a:rPr lang="en-US"/>
              <a:t>Exercise 1: Encrypting the Grades Report
Exercise 2: Decrypting the Grades Report</a:t>
            </a:r>
          </a:p>
        </p:txBody>
      </p:sp>
      <p:sp>
        <p:nvSpPr>
          <p:cNvPr id="4" name="TextBox 3">
            <a:extLst>
              <a:ext uri="{FF2B5EF4-FFF2-40B4-BE49-F238E27FC236}">
                <a16:creationId xmlns:a16="http://schemas.microsoft.com/office/drawing/2014/main" xmlns="" id="{C49237EC-55B4-4C59-88DF-C849943D7A77}"/>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498824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1C570-3F7B-41BA-A9AC-0DC769279B9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978E5C28-50C1-4FD1-B60C-3AA15039D3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12646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3B780E-DFBE-43BD-BA37-864A60803248}"/>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xmlns="" id="{9E4433DC-6E90-44A2-84E4-70555C56FD2A}"/>
              </a:ext>
            </a:extLst>
          </p:cNvPr>
          <p:cNvSpPr txBox="1"/>
          <p:nvPr/>
        </p:nvSpPr>
        <p:spPr>
          <a:xfrm>
            <a:off x="458788" y="1021214"/>
            <a:ext cx="8119156" cy="3970318"/>
          </a:xfrm>
          <a:prstGeom prst="rect">
            <a:avLst/>
          </a:prstGeom>
          <a:noFill/>
        </p:spPr>
        <p:txBody>
          <a:bodyPr vert="horz" wrap="square" rtlCol="0">
            <a:spAutoFit/>
          </a:bodyPr>
          <a:lstStyle/>
          <a:p>
            <a:pPr marL="0" marR="0">
              <a:spcBef>
                <a:spcPts val="600"/>
              </a:spcBef>
              <a:spcAft>
                <a:spcPts val="800"/>
              </a:spcAft>
            </a:pPr>
            <a:r>
              <a:rPr lang="en-US" sz="2800" b="0">
                <a:latin typeface="Segoe UI" panose="020B0502040204020203" pitchFamily="34" charset="0"/>
                <a:ea typeface="Calibri" panose="020F0502020204030204" pitchFamily="34" charset="0"/>
                <a:cs typeface="Segoe UI" panose="020B0502040204020203" pitchFamily="34" charset="0"/>
              </a:rPr>
              <a:t>You have been asked to update the Grades application to ensure that reports are secure when they are stored on a user's computer. You decide to use asymmetric encryption to protect the report as it is generated, before it is written to disk. Administrative staff will need to merge reports for each class into one document, so you decide to develop a separate application that generates a combined report and prints it.</a:t>
            </a:r>
            <a:endParaRPr lang="en-US" sz="2800" b="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284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53A2F-B79A-47B4-B700-D11FDF3CC166}"/>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xmlns="" id="{87BD702B-17C6-47D0-803E-BDE5F6E21C66}"/>
              </a:ext>
            </a:extLst>
          </p:cNvPr>
          <p:cNvSpPr>
            <a:spLocks noGrp="1"/>
          </p:cNvSpPr>
          <p:nvPr>
            <p:ph type="body" idx="1"/>
          </p:nvPr>
        </p:nvSpPr>
        <p:spPr/>
        <p:txBody>
          <a:bodyPr/>
          <a:lstStyle/>
          <a:p>
            <a:r>
              <a:rPr lang="en-US" dirty="0">
                <a:ea typeface="Calibri" panose="020F0502020204030204" pitchFamily="34" charset="0"/>
              </a:rPr>
              <a:t>Review Questions</a:t>
            </a:r>
          </a:p>
          <a:p>
            <a:endParaRPr lang="en-US" dirty="0"/>
          </a:p>
        </p:txBody>
      </p:sp>
    </p:spTree>
    <p:extLst>
      <p:ext uri="{BB962C8B-B14F-4D97-AF65-F5344CB8AC3E}">
        <p14:creationId xmlns:p14="http://schemas.microsoft.com/office/powerpoint/2010/main" val="1833345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D1B3B8-B30D-4BE4-AF16-5C1C0FAC5E03}"/>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xmlns="" id="{E4283121-63F4-4215-9FC9-7DA577603FAB}"/>
              </a:ext>
            </a:extLst>
          </p:cNvPr>
          <p:cNvSpPr>
            <a:spLocks noGrp="1"/>
          </p:cNvSpPr>
          <p:nvPr>
            <p:ph type="body" idx="1"/>
          </p:nvPr>
        </p:nvSpPr>
        <p:spPr/>
        <p:txBody>
          <a:bodyPr/>
          <a:lstStyle/>
          <a:p>
            <a:r>
              <a:rPr lang="en-US"/>
              <a:t>Implementing Symmetric Encryption
Implementing Asymmetric Encryption</a:t>
            </a:r>
          </a:p>
        </p:txBody>
      </p:sp>
    </p:spTree>
    <p:extLst>
      <p:ext uri="{BB962C8B-B14F-4D97-AF65-F5344CB8AC3E}">
        <p14:creationId xmlns:p14="http://schemas.microsoft.com/office/powerpoint/2010/main" val="28995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E83E62-D3AB-4B72-955C-E55B44AAAFA0}"/>
              </a:ext>
            </a:extLst>
          </p:cNvPr>
          <p:cNvSpPr>
            <a:spLocks noGrp="1"/>
          </p:cNvSpPr>
          <p:nvPr>
            <p:ph type="title"/>
          </p:nvPr>
        </p:nvSpPr>
        <p:spPr/>
        <p:txBody>
          <a:bodyPr/>
          <a:lstStyle/>
          <a:p>
            <a:r>
              <a:rPr lang="en-US"/>
              <a:t>Lesson 1: Implementing Symmetric Encryption</a:t>
            </a:r>
          </a:p>
        </p:txBody>
      </p:sp>
      <p:sp>
        <p:nvSpPr>
          <p:cNvPr id="3" name="Text Placeholder 2">
            <a:extLst>
              <a:ext uri="{FF2B5EF4-FFF2-40B4-BE49-F238E27FC236}">
                <a16:creationId xmlns:a16="http://schemas.microsoft.com/office/drawing/2014/main" xmlns="" id="{7976D01E-BE08-4429-9037-50056394F5A1}"/>
              </a:ext>
            </a:extLst>
          </p:cNvPr>
          <p:cNvSpPr>
            <a:spLocks noGrp="1"/>
          </p:cNvSpPr>
          <p:nvPr>
            <p:ph type="body" idx="1"/>
          </p:nvPr>
        </p:nvSpPr>
        <p:spPr/>
        <p:txBody>
          <a:bodyPr/>
          <a:lstStyle/>
          <a:p>
            <a:r>
              <a:rPr lang="en-US"/>
              <a:t>What Is Symmetric Encryption?
Encrypting Data by Using Symmetric Encryption
Hashing Data
Demonstration: Encrypting and Decrypting Data</a:t>
            </a:r>
          </a:p>
        </p:txBody>
      </p:sp>
    </p:spTree>
    <p:extLst>
      <p:ext uri="{BB962C8B-B14F-4D97-AF65-F5344CB8AC3E}">
        <p14:creationId xmlns:p14="http://schemas.microsoft.com/office/powerpoint/2010/main" val="3928780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965BAA-3261-4CC9-BEB8-9A01156663F3}"/>
              </a:ext>
            </a:extLst>
          </p:cNvPr>
          <p:cNvSpPr>
            <a:spLocks noGrp="1"/>
          </p:cNvSpPr>
          <p:nvPr>
            <p:ph type="title"/>
          </p:nvPr>
        </p:nvSpPr>
        <p:spPr/>
        <p:txBody>
          <a:bodyPr/>
          <a:lstStyle/>
          <a:p>
            <a:r>
              <a:rPr lang="en-US"/>
              <a:t>What Is Symmetric Encryption?</a:t>
            </a:r>
          </a:p>
        </p:txBody>
      </p:sp>
      <p:sp>
        <p:nvSpPr>
          <p:cNvPr id="4" name="Content Placeholder 2">
            <a:extLst>
              <a:ext uri="{FF2B5EF4-FFF2-40B4-BE49-F238E27FC236}">
                <a16:creationId xmlns:a16="http://schemas.microsoft.com/office/drawing/2014/main" xmlns="" id="{871B563A-922F-4979-9CF9-A45FD2CDF2B9}"/>
              </a:ext>
            </a:extLst>
          </p:cNvPr>
          <p:cNvSpPr txBox="1">
            <a:spLocks/>
          </p:cNvSpPr>
          <p:nvPr/>
        </p:nvSpPr>
        <p:spPr>
          <a:xfrm>
            <a:off x="458788" y="992188"/>
            <a:ext cx="7751762" cy="540861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Symmetric encryption is the cryptographic transformation of data by using a mathematical algorithm</a:t>
            </a:r>
          </a:p>
          <a:p>
            <a:pPr lvl="0"/>
            <a:r>
              <a:rPr lang="en-GB" b="0" kern="0">
                <a:solidFill>
                  <a:srgbClr val="000000"/>
                </a:solidFill>
              </a:rPr>
              <a:t>The same key is used to encrypt and decrypt the data</a:t>
            </a:r>
          </a:p>
          <a:p>
            <a:pPr lvl="0"/>
            <a:r>
              <a:rPr lang="en-GB" b="0" kern="0">
                <a:solidFill>
                  <a:srgbClr val="000000"/>
                </a:solidFill>
              </a:rPr>
              <a:t>The </a:t>
            </a:r>
            <a:r>
              <a:rPr lang="en-GB" kern="0">
                <a:solidFill>
                  <a:srgbClr val="000000"/>
                </a:solidFill>
              </a:rPr>
              <a:t>System.Security.Cryptography</a:t>
            </a:r>
            <a:r>
              <a:rPr lang="en-GB" b="0" kern="0">
                <a:solidFill>
                  <a:srgbClr val="000000"/>
                </a:solidFill>
              </a:rPr>
              <a:t> namespace includes:</a:t>
            </a:r>
          </a:p>
          <a:p>
            <a:pPr lvl="1"/>
            <a:r>
              <a:rPr lang="en-GB" kern="0">
                <a:solidFill>
                  <a:srgbClr val="000000"/>
                </a:solidFill>
              </a:rPr>
              <a:t>DESCryptoServiceProvider</a:t>
            </a:r>
            <a:r>
              <a:rPr lang="en-GB" b="0" kern="0">
                <a:solidFill>
                  <a:srgbClr val="000000"/>
                </a:solidFill>
              </a:rPr>
              <a:t> class</a:t>
            </a:r>
          </a:p>
          <a:p>
            <a:pPr lvl="1"/>
            <a:r>
              <a:rPr lang="en-GB" kern="0">
                <a:solidFill>
                  <a:srgbClr val="000000"/>
                </a:solidFill>
              </a:rPr>
              <a:t>AesManaged</a:t>
            </a:r>
            <a:r>
              <a:rPr lang="en-GB" b="0" kern="0">
                <a:solidFill>
                  <a:srgbClr val="000000"/>
                </a:solidFill>
              </a:rPr>
              <a:t> class</a:t>
            </a:r>
          </a:p>
          <a:p>
            <a:pPr lvl="1"/>
            <a:r>
              <a:rPr lang="en-GB" kern="0">
                <a:solidFill>
                  <a:srgbClr val="000000"/>
                </a:solidFill>
              </a:rPr>
              <a:t>RC2CryptoServiceProvider</a:t>
            </a:r>
            <a:r>
              <a:rPr lang="en-GB" b="0" kern="0">
                <a:solidFill>
                  <a:srgbClr val="000000"/>
                </a:solidFill>
              </a:rPr>
              <a:t> class</a:t>
            </a:r>
          </a:p>
          <a:p>
            <a:pPr lvl="1"/>
            <a:r>
              <a:rPr lang="en-GB" kern="0">
                <a:solidFill>
                  <a:srgbClr val="000000"/>
                </a:solidFill>
              </a:rPr>
              <a:t>RijndaelManaged</a:t>
            </a:r>
            <a:r>
              <a:rPr lang="en-GB" b="0" kern="0">
                <a:solidFill>
                  <a:srgbClr val="000000"/>
                </a:solidFill>
              </a:rPr>
              <a:t> class</a:t>
            </a:r>
          </a:p>
          <a:p>
            <a:pPr lvl="1"/>
            <a:r>
              <a:rPr lang="en-GB" kern="0">
                <a:solidFill>
                  <a:srgbClr val="000000"/>
                </a:solidFill>
              </a:rPr>
              <a:t>TripleDESCryptoServiceProvider</a:t>
            </a:r>
            <a:r>
              <a:rPr lang="en-GB" b="0" kern="0">
                <a:solidFill>
                  <a:srgbClr val="000000"/>
                </a:solidFill>
              </a:rPr>
              <a:t> class</a:t>
            </a:r>
            <a:endParaRPr lang="en-US" b="0" kern="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138205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9CF8FA-335B-4F39-AF6B-C2B5E6F69247}"/>
              </a:ext>
            </a:extLst>
          </p:cNvPr>
          <p:cNvSpPr>
            <a:spLocks noGrp="1"/>
          </p:cNvSpPr>
          <p:nvPr>
            <p:ph type="title"/>
          </p:nvPr>
        </p:nvSpPr>
        <p:spPr/>
        <p:txBody>
          <a:bodyPr/>
          <a:lstStyle/>
          <a:p>
            <a:r>
              <a:rPr lang="en-US"/>
              <a:t>Encrypting Data by Using Symmetric Encryption</a:t>
            </a:r>
          </a:p>
        </p:txBody>
      </p:sp>
      <p:sp>
        <p:nvSpPr>
          <p:cNvPr id="4" name="Content Placeholder 2">
            <a:extLst>
              <a:ext uri="{FF2B5EF4-FFF2-40B4-BE49-F238E27FC236}">
                <a16:creationId xmlns:a16="http://schemas.microsoft.com/office/drawing/2014/main" xmlns="" id="{D92ADF02-6AB4-4369-AD1E-E12D6199F6DD}"/>
              </a:ext>
            </a:extLst>
          </p:cNvPr>
          <p:cNvSpPr txBox="1">
            <a:spLocks/>
          </p:cNvSpPr>
          <p:nvPr/>
        </p:nvSpPr>
        <p:spPr>
          <a:xfrm>
            <a:off x="458788" y="806300"/>
            <a:ext cx="8075612" cy="556101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To encrypt and decrypt data symmetrically, perform the following steps:</a:t>
            </a:r>
          </a:p>
          <a:p>
            <a:pPr marL="514350" lvl="0" indent="-514350">
              <a:buFont typeface="+mj-lt"/>
              <a:buAutoNum type="arabicPeriod"/>
            </a:pPr>
            <a:r>
              <a:rPr lang="en-US" b="0" kern="0" dirty="0">
                <a:solidFill>
                  <a:srgbClr val="000000"/>
                </a:solidFill>
              </a:rPr>
              <a:t>Create an </a:t>
            </a:r>
            <a:r>
              <a:rPr lang="en-US" kern="0" dirty="0">
                <a:solidFill>
                  <a:srgbClr val="000000"/>
                </a:solidFill>
              </a:rPr>
              <a:t>Rfc2898DeriveBytes </a:t>
            </a:r>
            <a:r>
              <a:rPr lang="en-US" b="0" kern="0" dirty="0">
                <a:solidFill>
                  <a:srgbClr val="000000"/>
                </a:solidFill>
              </a:rPr>
              <a:t>object</a:t>
            </a:r>
          </a:p>
          <a:p>
            <a:pPr marL="514350" lvl="0" indent="-514350">
              <a:buFont typeface="+mj-lt"/>
              <a:buAutoNum type="arabicPeriod"/>
            </a:pPr>
            <a:r>
              <a:rPr lang="en-US" b="0" kern="0" dirty="0">
                <a:solidFill>
                  <a:srgbClr val="000000"/>
                </a:solidFill>
              </a:rPr>
              <a:t>Create an </a:t>
            </a:r>
            <a:r>
              <a:rPr lang="en-US" kern="0" dirty="0" err="1">
                <a:solidFill>
                  <a:srgbClr val="000000"/>
                </a:solidFill>
              </a:rPr>
              <a:t>AesManaged</a:t>
            </a:r>
            <a:r>
              <a:rPr lang="en-US" b="0" kern="0" dirty="0">
                <a:solidFill>
                  <a:srgbClr val="000000"/>
                </a:solidFill>
              </a:rPr>
              <a:t> object</a:t>
            </a:r>
          </a:p>
          <a:p>
            <a:pPr marL="514350" lvl="0" indent="-514350">
              <a:buFont typeface="+mj-lt"/>
              <a:buAutoNum type="arabicPeriod"/>
            </a:pPr>
            <a:r>
              <a:rPr lang="en-GB" b="0" kern="0" dirty="0">
                <a:solidFill>
                  <a:srgbClr val="000000"/>
                </a:solidFill>
              </a:rPr>
              <a:t>Generate a secret key and an IV</a:t>
            </a:r>
          </a:p>
          <a:p>
            <a:pPr marL="514350" lvl="0" indent="-514350">
              <a:buFont typeface="+mj-lt"/>
              <a:buAutoNum type="arabicPeriod"/>
            </a:pPr>
            <a:r>
              <a:rPr lang="en-GB" b="0" kern="0" dirty="0">
                <a:solidFill>
                  <a:srgbClr val="000000"/>
                </a:solidFill>
              </a:rPr>
              <a:t>Create a stream to buffer the transformed data</a:t>
            </a:r>
            <a:endParaRPr lang="en-US" b="0" kern="0" dirty="0">
              <a:solidFill>
                <a:srgbClr val="000000"/>
              </a:solidFill>
            </a:endParaRPr>
          </a:p>
          <a:p>
            <a:pPr marL="514350" lvl="0" indent="-514350">
              <a:buFont typeface="+mj-lt"/>
              <a:buAutoNum type="arabicPeriod"/>
            </a:pPr>
            <a:r>
              <a:rPr lang="en-US" b="0" kern="0" dirty="0">
                <a:solidFill>
                  <a:srgbClr val="000000"/>
                </a:solidFill>
              </a:rPr>
              <a:t>Create a symmetric </a:t>
            </a:r>
            <a:r>
              <a:rPr lang="en-US" b="0" kern="0" dirty="0" err="1">
                <a:solidFill>
                  <a:srgbClr val="000000"/>
                </a:solidFill>
              </a:rPr>
              <a:t>encryptor</a:t>
            </a:r>
            <a:r>
              <a:rPr lang="en-US" b="0" kern="0" dirty="0">
                <a:solidFill>
                  <a:srgbClr val="000000"/>
                </a:solidFill>
              </a:rPr>
              <a:t> or </a:t>
            </a:r>
            <a:r>
              <a:rPr lang="en-US" b="0" kern="0" dirty="0" err="1">
                <a:solidFill>
                  <a:srgbClr val="000000"/>
                </a:solidFill>
              </a:rPr>
              <a:t>decryptor</a:t>
            </a:r>
            <a:r>
              <a:rPr lang="en-US" b="0" kern="0" dirty="0">
                <a:solidFill>
                  <a:srgbClr val="000000"/>
                </a:solidFill>
              </a:rPr>
              <a:t> object</a:t>
            </a:r>
          </a:p>
          <a:p>
            <a:pPr marL="514350" lvl="0" indent="-514350">
              <a:buFont typeface="+mj-lt"/>
              <a:buAutoNum type="arabicPeriod"/>
            </a:pPr>
            <a:r>
              <a:rPr lang="en-GB" b="0" kern="0" dirty="0">
                <a:solidFill>
                  <a:srgbClr val="000000"/>
                </a:solidFill>
              </a:rPr>
              <a:t>Create a </a:t>
            </a:r>
            <a:r>
              <a:rPr lang="en-GB" kern="0" dirty="0" err="1">
                <a:solidFill>
                  <a:srgbClr val="000000"/>
                </a:solidFill>
              </a:rPr>
              <a:t>CryptoStream</a:t>
            </a:r>
            <a:r>
              <a:rPr lang="en-GB" b="0" kern="0" dirty="0">
                <a:solidFill>
                  <a:srgbClr val="000000"/>
                </a:solidFill>
              </a:rPr>
              <a:t> object</a:t>
            </a:r>
          </a:p>
          <a:p>
            <a:pPr marL="514350" lvl="0" indent="-514350">
              <a:buFont typeface="+mj-lt"/>
              <a:buAutoNum type="arabicPeriod"/>
            </a:pPr>
            <a:r>
              <a:rPr lang="en-GB" b="0" kern="0" dirty="0">
                <a:solidFill>
                  <a:srgbClr val="000000"/>
                </a:solidFill>
              </a:rPr>
              <a:t>Write the transformed data to the buffer stream</a:t>
            </a:r>
          </a:p>
          <a:p>
            <a:pPr marL="514350" lvl="0" indent="-514350">
              <a:buFont typeface="+mj-lt"/>
              <a:buAutoNum type="arabicPeriod"/>
            </a:pPr>
            <a:r>
              <a:rPr lang="en-GB" b="0" kern="0" dirty="0">
                <a:solidFill>
                  <a:srgbClr val="000000"/>
                </a:solidFill>
              </a:rPr>
              <a:t>Close the streams</a:t>
            </a:r>
            <a:endParaRPr lang="en-US" b="0" kern="0" dirty="0">
              <a:solidFill>
                <a:srgbClr val="000000"/>
              </a:solidFill>
            </a:endParaRPr>
          </a:p>
          <a:p>
            <a:pPr marL="514350" lvl="0" indent="-514350">
              <a:buFont typeface="+mj-lt"/>
              <a:buAutoNum type="arabicPeriod"/>
            </a:pPr>
            <a:endParaRPr lang="en-US" b="0" kern="0" dirty="0">
              <a:solidFill>
                <a:srgbClr val="000000"/>
              </a:solidFill>
            </a:endParaRPr>
          </a:p>
        </p:txBody>
      </p:sp>
    </p:spTree>
    <p:extLst>
      <p:ext uri="{BB962C8B-B14F-4D97-AF65-F5344CB8AC3E}">
        <p14:creationId xmlns:p14="http://schemas.microsoft.com/office/powerpoint/2010/main" val="60908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ec76270-84d7-4861-bddb-038cd179d6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80D55-19D9-4458-A947-AEBE71B5DCE6}"/>
              </a:ext>
            </a:extLst>
          </p:cNvPr>
          <p:cNvSpPr>
            <a:spLocks noGrp="1"/>
          </p:cNvSpPr>
          <p:nvPr>
            <p:ph type="title"/>
          </p:nvPr>
        </p:nvSpPr>
        <p:spPr/>
        <p:txBody>
          <a:bodyPr/>
          <a:lstStyle/>
          <a:p>
            <a:r>
              <a:rPr lang="en-US"/>
              <a:t>Hashing Data</a:t>
            </a:r>
          </a:p>
        </p:txBody>
      </p:sp>
      <p:sp>
        <p:nvSpPr>
          <p:cNvPr id="4" name="Content Placeholder 2">
            <a:extLst>
              <a:ext uri="{FF2B5EF4-FFF2-40B4-BE49-F238E27FC236}">
                <a16:creationId xmlns:a16="http://schemas.microsoft.com/office/drawing/2014/main" xmlns="" id="{1213DA79-32FA-4A5C-9B56-9CDA437CF689}"/>
              </a:ext>
            </a:extLst>
          </p:cNvPr>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hash is a numerical representation of a piece of data</a:t>
            </a:r>
          </a:p>
          <a:p>
            <a:pPr lvl="0"/>
            <a:r>
              <a:rPr lang="en-US" b="0" kern="0">
                <a:solidFill>
                  <a:srgbClr val="000000"/>
                </a:solidFill>
              </a:rPr>
              <a:t>A hash can be computed by using the following code</a:t>
            </a:r>
            <a:endParaRPr lang="en-US" b="0" kern="0" dirty="0">
              <a:solidFill>
                <a:srgbClr val="000000"/>
              </a:solidFill>
            </a:endParaRPr>
          </a:p>
        </p:txBody>
      </p:sp>
      <p:sp>
        <p:nvSpPr>
          <p:cNvPr id="5" name="TextBox 4">
            <a:extLst>
              <a:ext uri="{FF2B5EF4-FFF2-40B4-BE49-F238E27FC236}">
                <a16:creationId xmlns:a16="http://schemas.microsoft.com/office/drawing/2014/main" xmlns="" id="{7271D76A-6919-4882-BCE1-2E86E704B510}"/>
              </a:ext>
            </a:extLst>
          </p:cNvPr>
          <p:cNvSpPr txBox="1"/>
          <p:nvPr/>
        </p:nvSpPr>
        <p:spPr>
          <a:xfrm>
            <a:off x="675249" y="3110033"/>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b="0">
                <a:solidFill>
                  <a:srgbClr val="000000"/>
                </a:solidFill>
                <a:latin typeface="Lucida Sans Unicode" pitchFamily="34" charset="0"/>
                <a:cs typeface="Lucida Sans Unicode" pitchFamily="34" charset="0"/>
              </a:rPr>
              <a:t>public byte[] ComputeHash(byte[] dataToHash, byte[] secretKey)</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using (var hashAlgorithm = new HMACSHA1(secretKey))</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using (var bufferStream = new MemoryStream(dataToHash))</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return hashAlgorithm.ComputeHash(bufferStream);</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410400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9a644a9-24e7-4a66-86bc-7ca4d160c0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A54EE-76C1-4ED8-9F89-C736A09A600B}"/>
              </a:ext>
            </a:extLst>
          </p:cNvPr>
          <p:cNvSpPr>
            <a:spLocks noGrp="1"/>
          </p:cNvSpPr>
          <p:nvPr>
            <p:ph type="title"/>
          </p:nvPr>
        </p:nvSpPr>
        <p:spPr/>
        <p:txBody>
          <a:bodyPr/>
          <a:lstStyle/>
          <a:p>
            <a:r>
              <a:rPr lang="en-US"/>
              <a:t>Demonstration: Encrypting and Decrypting Data</a:t>
            </a:r>
          </a:p>
        </p:txBody>
      </p:sp>
      <p:sp>
        <p:nvSpPr>
          <p:cNvPr id="4" name="Content Placeholder 2">
            <a:extLst>
              <a:ext uri="{FF2B5EF4-FFF2-40B4-BE49-F238E27FC236}">
                <a16:creationId xmlns:a16="http://schemas.microsoft.com/office/drawing/2014/main" xmlns="" id="{0B83AE3D-DA22-4A32-862E-B6BCD29210D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use symmetric encryption to encrypt and decrypt a message</a:t>
            </a:r>
            <a:endParaRPr lang="en-US" b="0" kern="0" dirty="0">
              <a:solidFill>
                <a:srgbClr val="000000"/>
              </a:solidFill>
            </a:endParaRPr>
          </a:p>
        </p:txBody>
      </p:sp>
    </p:spTree>
    <p:extLst>
      <p:ext uri="{BB962C8B-B14F-4D97-AF65-F5344CB8AC3E}">
        <p14:creationId xmlns:p14="http://schemas.microsoft.com/office/powerpoint/2010/main" val="187445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A3168-CFE9-4BA5-A9B8-D13B19534505}"/>
              </a:ext>
            </a:extLst>
          </p:cNvPr>
          <p:cNvSpPr>
            <a:spLocks noGrp="1"/>
          </p:cNvSpPr>
          <p:nvPr>
            <p:ph type="title"/>
          </p:nvPr>
        </p:nvSpPr>
        <p:spPr/>
        <p:txBody>
          <a:bodyPr/>
          <a:lstStyle/>
          <a:p>
            <a:r>
              <a:rPr lang="en-US"/>
              <a:t>Lesson 2: Implementing Asymmetric Encryption</a:t>
            </a:r>
          </a:p>
        </p:txBody>
      </p:sp>
      <p:sp>
        <p:nvSpPr>
          <p:cNvPr id="3" name="Text Placeholder 2">
            <a:extLst>
              <a:ext uri="{FF2B5EF4-FFF2-40B4-BE49-F238E27FC236}">
                <a16:creationId xmlns:a16="http://schemas.microsoft.com/office/drawing/2014/main" xmlns="" id="{C5240308-9604-4A26-B26F-DFCBAF3359B9}"/>
              </a:ext>
            </a:extLst>
          </p:cNvPr>
          <p:cNvSpPr>
            <a:spLocks noGrp="1"/>
          </p:cNvSpPr>
          <p:nvPr>
            <p:ph type="body" idx="1"/>
          </p:nvPr>
        </p:nvSpPr>
        <p:spPr/>
        <p:txBody>
          <a:bodyPr/>
          <a:lstStyle/>
          <a:p>
            <a:r>
              <a:rPr lang="en-US"/>
              <a:t>What Is Asymmetric Encryption?
Encrypting Data by Using Asymmetric Encryption
Creating and Managing X509 Certificates
Managing Encryption Keys
Demonstration: Encrypting and Decrypting Grade Reports Lab</a:t>
            </a:r>
          </a:p>
        </p:txBody>
      </p:sp>
    </p:spTree>
    <p:extLst>
      <p:ext uri="{BB962C8B-B14F-4D97-AF65-F5344CB8AC3E}">
        <p14:creationId xmlns:p14="http://schemas.microsoft.com/office/powerpoint/2010/main" val="135739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6D9235-2C9D-4000-9A61-C41F25A82422}"/>
              </a:ext>
            </a:extLst>
          </p:cNvPr>
          <p:cNvSpPr>
            <a:spLocks noGrp="1"/>
          </p:cNvSpPr>
          <p:nvPr>
            <p:ph type="title"/>
          </p:nvPr>
        </p:nvSpPr>
        <p:spPr/>
        <p:txBody>
          <a:bodyPr/>
          <a:lstStyle/>
          <a:p>
            <a:r>
              <a:rPr lang="en-US"/>
              <a:t>What Is Asymmetric Encryption?</a:t>
            </a:r>
          </a:p>
        </p:txBody>
      </p:sp>
      <p:sp>
        <p:nvSpPr>
          <p:cNvPr id="4" name="Content Placeholder 2">
            <a:extLst>
              <a:ext uri="{FF2B5EF4-FFF2-40B4-BE49-F238E27FC236}">
                <a16:creationId xmlns:a16="http://schemas.microsoft.com/office/drawing/2014/main" xmlns="" id="{454A7FB4-5CC4-44D1-AED9-FC07A1F460B3}"/>
              </a:ext>
            </a:extLst>
          </p:cNvPr>
          <p:cNvSpPr txBox="1">
            <a:spLocks/>
          </p:cNvSpPr>
          <p:nvPr/>
        </p:nvSpPr>
        <p:spPr>
          <a:xfrm>
            <a:off x="458788" y="892541"/>
            <a:ext cx="7751762" cy="540861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Asymmetric encryption uses:</a:t>
            </a:r>
          </a:p>
          <a:p>
            <a:pPr lvl="1"/>
            <a:r>
              <a:rPr lang="en-GB" b="0" kern="0">
                <a:solidFill>
                  <a:srgbClr val="000000"/>
                </a:solidFill>
              </a:rPr>
              <a:t>A public key to encrypt data</a:t>
            </a:r>
          </a:p>
          <a:p>
            <a:pPr lvl="1"/>
            <a:r>
              <a:rPr lang="en-GB" b="0" kern="0">
                <a:solidFill>
                  <a:srgbClr val="000000"/>
                </a:solidFill>
              </a:rPr>
              <a:t>A private key to decrypt data</a:t>
            </a:r>
          </a:p>
          <a:p>
            <a:pPr lvl="0"/>
            <a:r>
              <a:rPr lang="en-GB" b="0" kern="0">
                <a:solidFill>
                  <a:srgbClr val="000000"/>
                </a:solidFill>
              </a:rPr>
              <a:t>The </a:t>
            </a:r>
            <a:r>
              <a:rPr lang="en-GB" kern="0">
                <a:solidFill>
                  <a:srgbClr val="000000"/>
                </a:solidFill>
              </a:rPr>
              <a:t>System.Security.Cryptography</a:t>
            </a:r>
            <a:r>
              <a:rPr lang="en-GB" b="0" kern="0">
                <a:solidFill>
                  <a:srgbClr val="000000"/>
                </a:solidFill>
              </a:rPr>
              <a:t> namespace includes:</a:t>
            </a:r>
          </a:p>
          <a:p>
            <a:pPr lvl="1"/>
            <a:r>
              <a:rPr lang="en-GB" b="0" kern="0">
                <a:solidFill>
                  <a:srgbClr val="000000"/>
                </a:solidFill>
              </a:rPr>
              <a:t>The </a:t>
            </a:r>
            <a:r>
              <a:rPr lang="en-GB" kern="0">
                <a:solidFill>
                  <a:srgbClr val="000000"/>
                </a:solidFill>
              </a:rPr>
              <a:t>RSACryptoServiceProvider</a:t>
            </a:r>
            <a:r>
              <a:rPr lang="en-GB" b="0" kern="0">
                <a:solidFill>
                  <a:srgbClr val="000000"/>
                </a:solidFill>
              </a:rPr>
              <a:t> class</a:t>
            </a:r>
          </a:p>
          <a:p>
            <a:pPr lvl="1"/>
            <a:r>
              <a:rPr lang="en-GB" b="0" kern="0">
                <a:solidFill>
                  <a:srgbClr val="000000"/>
                </a:solidFill>
              </a:rPr>
              <a:t>The </a:t>
            </a:r>
            <a:r>
              <a:rPr lang="en-GB" kern="0">
                <a:solidFill>
                  <a:srgbClr val="000000"/>
                </a:solidFill>
              </a:rPr>
              <a:t>DSACryptoServiceProvider</a:t>
            </a:r>
            <a:r>
              <a:rPr lang="en-GB" b="0" kern="0">
                <a:solidFill>
                  <a:srgbClr val="000000"/>
                </a:solidFill>
              </a:rPr>
              <a:t> class</a:t>
            </a:r>
            <a:endParaRPr lang="en-US" b="0" kern="0" dirty="0">
              <a:solidFill>
                <a:srgbClr val="000000"/>
              </a:solidFill>
            </a:endParaRPr>
          </a:p>
        </p:txBody>
      </p:sp>
    </p:spTree>
    <p:extLst>
      <p:ext uri="{BB962C8B-B14F-4D97-AF65-F5344CB8AC3E}">
        <p14:creationId xmlns:p14="http://schemas.microsoft.com/office/powerpoint/2010/main" val="146041717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8</TotalTime>
  <Words>2450</Words>
  <Application>Microsoft Office PowerPoint</Application>
  <PresentationFormat>On-screen Show (4:3)</PresentationFormat>
  <Paragraphs>232</Paragraphs>
  <Slides>18</Slides>
  <Notes>18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Verdana</vt:lpstr>
      <vt:lpstr>Times New Roman</vt:lpstr>
      <vt:lpstr>Calibri</vt:lpstr>
      <vt:lpstr>Segoe UI</vt:lpstr>
      <vt:lpstr>Symbol</vt:lpstr>
      <vt:lpstr>Lucida Sans Unicode</vt:lpstr>
      <vt:lpstr>Wingdings</vt:lpstr>
      <vt:lpstr>굴림</vt:lpstr>
      <vt:lpstr>NG_MOC_Core_ModuleNew2</vt:lpstr>
      <vt:lpstr>Module 13</vt:lpstr>
      <vt:lpstr>Module Overview</vt:lpstr>
      <vt:lpstr>Lesson 1: Implementing Symmetric Encryption</vt:lpstr>
      <vt:lpstr>What Is Symmetric Encryption?</vt:lpstr>
      <vt:lpstr>Encrypting Data by Using Symmetric Encryption</vt:lpstr>
      <vt:lpstr>Hashing Data</vt:lpstr>
      <vt:lpstr>Demonstration: Encrypting and Decrypting Data</vt:lpstr>
      <vt:lpstr>Lesson 2: Implementing Asymmetric Encryption</vt:lpstr>
      <vt:lpstr>What Is Asymmetric Encryption?</vt:lpstr>
      <vt:lpstr>Encrypting Data by Using Asymmetric Encryption</vt:lpstr>
      <vt:lpstr>Creating and Managing X509 Certificates</vt:lpstr>
      <vt:lpstr>Managing Encryption Keys</vt:lpstr>
      <vt:lpstr>Demonstration: Encrypting and Decrypting Grade Reports Lab</vt:lpstr>
      <vt:lpstr>Lab: Encrypting and Decrypting the Grades Report</vt:lpstr>
      <vt:lpstr>PowerPoint Presentation</vt:lpstr>
      <vt:lpstr>Lab Scenario</vt:lpstr>
      <vt:lpstr>Module Review and Takeaways</vt:lpstr>
      <vt:lpstr>Course Evaluation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keerthi madirala</dc:creator>
  <cp:lastModifiedBy>Manasa</cp:lastModifiedBy>
  <cp:revision>7</cp:revision>
  <dcterms:created xsi:type="dcterms:W3CDTF">2018-06-29T12:04:48Z</dcterms:created>
  <dcterms:modified xsi:type="dcterms:W3CDTF">2018-07-04T07:22:29Z</dcterms:modified>
</cp:coreProperties>
</file>