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5806" autoAdjust="0"/>
  </p:normalViewPr>
  <p:slideViewPr>
    <p:cSldViewPr>
      <p:cViewPr varScale="1">
        <p:scale>
          <a:sx n="92" d="100"/>
          <a:sy n="92" d="100"/>
        </p:scale>
        <p:origin x="72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16382"/>
            <a:ext cx="8206740" cy="1120139"/>
          </a:xfrm>
          <a:prstGeom prst="rect">
            <a:avLst/>
          </a:prstGeom>
        </p:spPr>
        <p:txBody>
          <a:bodyPr wrap="square" lIns="0" tIns="0" rIns="0" bIns="0">
            <a:spAutoFit/>
          </a:bodyPr>
          <a:lstStyle>
            <a:lvl1pPr>
              <a:defRPr sz="2400" b="1" i="0">
                <a:solidFill>
                  <a:srgbClr val="001F5F"/>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2C3148"/>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7141475" cy="480309"/>
          </a:xfrm>
          <a:prstGeom prst="rect">
            <a:avLst/>
          </a:prstGeom>
        </p:spPr>
      </p:pic>
      <p:pic>
        <p:nvPicPr>
          <p:cNvPr id="17" name="bg object 17"/>
          <p:cNvPicPr/>
          <p:nvPr/>
        </p:nvPicPr>
        <p:blipFill>
          <a:blip r:embed="rId8" cstate="print"/>
          <a:stretch>
            <a:fillRect/>
          </a:stretch>
        </p:blipFill>
        <p:spPr>
          <a:xfrm>
            <a:off x="0" y="0"/>
            <a:ext cx="1185671" cy="455675"/>
          </a:xfrm>
          <a:prstGeom prst="rect">
            <a:avLst/>
          </a:prstGeom>
        </p:spPr>
      </p:pic>
      <p:sp>
        <p:nvSpPr>
          <p:cNvPr id="18" name="bg object 18"/>
          <p:cNvSpPr/>
          <p:nvPr/>
        </p:nvSpPr>
        <p:spPr>
          <a:xfrm>
            <a:off x="762" y="0"/>
            <a:ext cx="7088505" cy="389890"/>
          </a:xfrm>
          <a:custGeom>
            <a:avLst/>
            <a:gdLst/>
            <a:ahLst/>
            <a:cxnLst/>
            <a:rect l="l" t="t" r="r" b="b"/>
            <a:pathLst>
              <a:path w="7088505" h="389890">
                <a:moveTo>
                  <a:pt x="0" y="389382"/>
                </a:moveTo>
                <a:lnTo>
                  <a:pt x="7088124" y="389382"/>
                </a:lnTo>
                <a:lnTo>
                  <a:pt x="7088124" y="0"/>
                </a:lnTo>
                <a:lnTo>
                  <a:pt x="0" y="0"/>
                </a:lnTo>
                <a:lnTo>
                  <a:pt x="0" y="389382"/>
                </a:lnTo>
                <a:close/>
              </a:path>
            </a:pathLst>
          </a:custGeom>
          <a:solidFill>
            <a:srgbClr val="213366"/>
          </a:solidFill>
        </p:spPr>
        <p:txBody>
          <a:bodyPr wrap="square" lIns="0" tIns="0" rIns="0" bIns="0" rtlCol="0"/>
          <a:lstStyle/>
          <a:p>
            <a:endParaRPr/>
          </a:p>
        </p:txBody>
      </p:sp>
      <p:sp>
        <p:nvSpPr>
          <p:cNvPr id="19" name="bg object 19"/>
          <p:cNvSpPr/>
          <p:nvPr/>
        </p:nvSpPr>
        <p:spPr>
          <a:xfrm>
            <a:off x="762" y="0"/>
            <a:ext cx="7088505" cy="389890"/>
          </a:xfrm>
          <a:custGeom>
            <a:avLst/>
            <a:gdLst/>
            <a:ahLst/>
            <a:cxnLst/>
            <a:rect l="l" t="t" r="r" b="b"/>
            <a:pathLst>
              <a:path w="7088505" h="389890">
                <a:moveTo>
                  <a:pt x="0" y="389382"/>
                </a:moveTo>
                <a:lnTo>
                  <a:pt x="7088124" y="389382"/>
                </a:lnTo>
                <a:lnTo>
                  <a:pt x="7088124" y="0"/>
                </a:lnTo>
              </a:path>
              <a:path w="7088505" h="389890">
                <a:moveTo>
                  <a:pt x="0" y="0"/>
                </a:moveTo>
                <a:lnTo>
                  <a:pt x="0" y="389382"/>
                </a:lnTo>
              </a:path>
            </a:pathLst>
          </a:custGeom>
          <a:ln w="25400">
            <a:solidFill>
              <a:srgbClr val="213366"/>
            </a:solidFill>
          </a:ln>
        </p:spPr>
        <p:txBody>
          <a:bodyPr wrap="square" lIns="0" tIns="0" rIns="0" bIns="0" rtlCol="0"/>
          <a:lstStyle/>
          <a:p>
            <a:endParaRPr/>
          </a:p>
        </p:txBody>
      </p:sp>
      <p:sp>
        <p:nvSpPr>
          <p:cNvPr id="2" name="Holder 2"/>
          <p:cNvSpPr>
            <a:spLocks noGrp="1"/>
          </p:cNvSpPr>
          <p:nvPr>
            <p:ph type="title"/>
          </p:nvPr>
        </p:nvSpPr>
        <p:spPr>
          <a:xfrm>
            <a:off x="3542283" y="2186432"/>
            <a:ext cx="2059432" cy="482600"/>
          </a:xfrm>
          <a:prstGeom prst="rect">
            <a:avLst/>
          </a:prstGeom>
        </p:spPr>
        <p:txBody>
          <a:bodyPr wrap="square" lIns="0" tIns="0" rIns="0" bIns="0">
            <a:spAutoFit/>
          </a:bodyPr>
          <a:lstStyle>
            <a:lvl1pPr>
              <a:defRPr sz="3000" b="1" i="0">
                <a:solidFill>
                  <a:schemeClr val="tx1"/>
                </a:solidFill>
                <a:latin typeface="Arial"/>
                <a:cs typeface="Arial"/>
              </a:defRPr>
            </a:lvl1pPr>
          </a:lstStyle>
          <a:p>
            <a:endParaRPr/>
          </a:p>
        </p:txBody>
      </p:sp>
      <p:sp>
        <p:nvSpPr>
          <p:cNvPr id="3" name="Holder 3"/>
          <p:cNvSpPr>
            <a:spLocks noGrp="1"/>
          </p:cNvSpPr>
          <p:nvPr>
            <p:ph type="body" idx="1"/>
          </p:nvPr>
        </p:nvSpPr>
        <p:spPr>
          <a:xfrm>
            <a:off x="390550" y="1198829"/>
            <a:ext cx="8362899" cy="1855470"/>
          </a:xfrm>
          <a:prstGeom prst="rect">
            <a:avLst/>
          </a:prstGeom>
        </p:spPr>
        <p:txBody>
          <a:bodyPr wrap="square" lIns="0" tIns="0" rIns="0" bIns="0">
            <a:spAutoFit/>
          </a:bodyPr>
          <a:lstStyle>
            <a:lvl1pPr>
              <a:defRPr sz="2400" b="0" i="0">
                <a:solidFill>
                  <a:srgbClr val="2C3148"/>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39" y="58927"/>
            <a:ext cx="938530" cy="199390"/>
          </a:xfrm>
          <a:prstGeom prst="rect">
            <a:avLst/>
          </a:prstGeom>
        </p:spPr>
        <p:txBody>
          <a:bodyPr vert="horz" wrap="square" lIns="0" tIns="0" rIns="0" bIns="0" rtlCol="0">
            <a:spAutoFit/>
          </a:bodyPr>
          <a:lstStyle/>
          <a:p>
            <a:pPr>
              <a:lnSpc>
                <a:spcPts val="1550"/>
              </a:lnSpc>
            </a:pPr>
            <a:r>
              <a:rPr sz="1400" dirty="0">
                <a:solidFill>
                  <a:srgbClr val="FFFFFF"/>
                </a:solidFill>
                <a:latin typeface="Arial MT"/>
                <a:cs typeface="Arial MT"/>
              </a:rPr>
              <a:t>Project</a:t>
            </a:r>
            <a:r>
              <a:rPr sz="1400" spc="-100" dirty="0">
                <a:solidFill>
                  <a:srgbClr val="FFFFFF"/>
                </a:solidFill>
                <a:latin typeface="Arial MT"/>
                <a:cs typeface="Arial MT"/>
              </a:rPr>
              <a:t> </a:t>
            </a:r>
            <a:r>
              <a:rPr sz="1400" spc="-5" dirty="0">
                <a:solidFill>
                  <a:srgbClr val="FFFFFF"/>
                </a:solidFill>
                <a:latin typeface="Arial MT"/>
                <a:cs typeface="Arial MT"/>
              </a:rPr>
              <a:t>Title</a:t>
            </a:r>
            <a:endParaRPr sz="1400">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0" y="0"/>
            <a:ext cx="9144000" cy="5021580"/>
            <a:chOff x="0" y="0"/>
            <a:chExt cx="9144000" cy="502158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6"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pic>
          <p:nvPicPr>
            <p:cNvPr id="8" name="object 8"/>
            <p:cNvPicPr/>
            <p:nvPr/>
          </p:nvPicPr>
          <p:blipFill>
            <a:blip r:embed="rId4" cstate="print"/>
            <a:stretch>
              <a:fillRect/>
            </a:stretch>
          </p:blipFill>
          <p:spPr>
            <a:xfrm>
              <a:off x="0" y="0"/>
              <a:ext cx="9143999" cy="5021578"/>
            </a:xfrm>
            <a:prstGeom prst="rect">
              <a:avLst/>
            </a:prstGeom>
          </p:spPr>
        </p:pic>
      </p:grpSp>
      <p:sp>
        <p:nvSpPr>
          <p:cNvPr id="9" name="object 9"/>
          <p:cNvSpPr txBox="1"/>
          <p:nvPr/>
        </p:nvSpPr>
        <p:spPr>
          <a:xfrm>
            <a:off x="2376042" y="4498340"/>
            <a:ext cx="439166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MT"/>
                <a:cs typeface="Arial MT"/>
              </a:rPr>
              <a:t>Disclaimer:</a:t>
            </a:r>
            <a:r>
              <a:rPr sz="1200" spc="-35" dirty="0">
                <a:solidFill>
                  <a:srgbClr val="FFFFFF"/>
                </a:solidFill>
                <a:latin typeface="Arial MT"/>
                <a:cs typeface="Arial MT"/>
              </a:rPr>
              <a:t> </a:t>
            </a:r>
            <a:r>
              <a:rPr sz="1200" dirty="0">
                <a:solidFill>
                  <a:srgbClr val="FFFFFF"/>
                </a:solidFill>
                <a:latin typeface="Arial MT"/>
                <a:cs typeface="Arial MT"/>
              </a:rPr>
              <a:t>The</a:t>
            </a:r>
            <a:r>
              <a:rPr sz="1200" spc="-25" dirty="0">
                <a:solidFill>
                  <a:srgbClr val="FFFFFF"/>
                </a:solidFill>
                <a:latin typeface="Arial MT"/>
                <a:cs typeface="Arial MT"/>
              </a:rPr>
              <a:t> </a:t>
            </a:r>
            <a:r>
              <a:rPr sz="1200" dirty="0">
                <a:solidFill>
                  <a:srgbClr val="FFFFFF"/>
                </a:solidFill>
                <a:latin typeface="Arial MT"/>
                <a:cs typeface="Arial MT"/>
              </a:rPr>
              <a:t>content</a:t>
            </a:r>
            <a:r>
              <a:rPr sz="1200" spc="-35" dirty="0">
                <a:solidFill>
                  <a:srgbClr val="FFFFFF"/>
                </a:solidFill>
                <a:latin typeface="Arial MT"/>
                <a:cs typeface="Arial MT"/>
              </a:rPr>
              <a:t> </a:t>
            </a:r>
            <a:r>
              <a:rPr sz="1200" dirty="0">
                <a:solidFill>
                  <a:srgbClr val="FFFFFF"/>
                </a:solidFill>
                <a:latin typeface="Arial MT"/>
                <a:cs typeface="Arial MT"/>
              </a:rPr>
              <a:t>is</a:t>
            </a:r>
            <a:r>
              <a:rPr sz="1200" spc="-10" dirty="0">
                <a:solidFill>
                  <a:srgbClr val="FFFFFF"/>
                </a:solidFill>
                <a:latin typeface="Arial MT"/>
                <a:cs typeface="Arial MT"/>
              </a:rPr>
              <a:t> </a:t>
            </a:r>
            <a:r>
              <a:rPr sz="1200" dirty="0">
                <a:solidFill>
                  <a:srgbClr val="FFFFFF"/>
                </a:solidFill>
                <a:latin typeface="Arial MT"/>
                <a:cs typeface="Arial MT"/>
              </a:rPr>
              <a:t>curated</a:t>
            </a:r>
            <a:r>
              <a:rPr sz="1200" spc="-35" dirty="0">
                <a:solidFill>
                  <a:srgbClr val="FFFFFF"/>
                </a:solidFill>
                <a:latin typeface="Arial MT"/>
                <a:cs typeface="Arial MT"/>
              </a:rPr>
              <a:t> </a:t>
            </a:r>
            <a:r>
              <a:rPr sz="1200" dirty="0">
                <a:solidFill>
                  <a:srgbClr val="FFFFFF"/>
                </a:solidFill>
                <a:latin typeface="Arial MT"/>
                <a:cs typeface="Arial MT"/>
              </a:rPr>
              <a:t>for</a:t>
            </a:r>
            <a:r>
              <a:rPr sz="1200" spc="-15" dirty="0">
                <a:solidFill>
                  <a:srgbClr val="FFFFFF"/>
                </a:solidFill>
                <a:latin typeface="Arial MT"/>
                <a:cs typeface="Arial MT"/>
              </a:rPr>
              <a:t> </a:t>
            </a:r>
            <a:r>
              <a:rPr sz="1200" dirty="0">
                <a:solidFill>
                  <a:srgbClr val="FFFFFF"/>
                </a:solidFill>
                <a:latin typeface="Arial MT"/>
                <a:cs typeface="Arial MT"/>
              </a:rPr>
              <a:t>educational</a:t>
            </a:r>
            <a:r>
              <a:rPr sz="1200" spc="-45" dirty="0">
                <a:solidFill>
                  <a:srgbClr val="FFFFFF"/>
                </a:solidFill>
                <a:latin typeface="Arial MT"/>
                <a:cs typeface="Arial MT"/>
              </a:rPr>
              <a:t> </a:t>
            </a:r>
            <a:r>
              <a:rPr sz="1200" dirty="0">
                <a:solidFill>
                  <a:srgbClr val="FFFFFF"/>
                </a:solidFill>
                <a:latin typeface="Arial MT"/>
                <a:cs typeface="Arial MT"/>
              </a:rPr>
              <a:t>purposes</a:t>
            </a:r>
            <a:r>
              <a:rPr sz="1200" spc="-40" dirty="0">
                <a:solidFill>
                  <a:srgbClr val="FFFFFF"/>
                </a:solidFill>
                <a:latin typeface="Arial MT"/>
                <a:cs typeface="Arial MT"/>
              </a:rPr>
              <a:t> </a:t>
            </a:r>
            <a:r>
              <a:rPr sz="1200" spc="-5" dirty="0">
                <a:solidFill>
                  <a:srgbClr val="FFFFFF"/>
                </a:solidFill>
                <a:latin typeface="Arial MT"/>
                <a:cs typeface="Arial MT"/>
              </a:rPr>
              <a:t>only.</a:t>
            </a:r>
            <a:endParaRPr sz="1200" dirty="0">
              <a:latin typeface="Arial MT"/>
              <a:cs typeface="Arial MT"/>
            </a:endParaRPr>
          </a:p>
        </p:txBody>
      </p:sp>
      <p:grpSp>
        <p:nvGrpSpPr>
          <p:cNvPr id="10" name="object 10"/>
          <p:cNvGrpSpPr/>
          <p:nvPr/>
        </p:nvGrpSpPr>
        <p:grpSpPr>
          <a:xfrm>
            <a:off x="1111250" y="989330"/>
            <a:ext cx="6923405" cy="3128645"/>
            <a:chOff x="1111250" y="989330"/>
            <a:chExt cx="6923405" cy="3128645"/>
          </a:xfrm>
        </p:grpSpPr>
        <p:sp>
          <p:nvSpPr>
            <p:cNvPr id="11" name="object 11"/>
            <p:cNvSpPr/>
            <p:nvPr/>
          </p:nvSpPr>
          <p:spPr>
            <a:xfrm>
              <a:off x="1123950" y="1002030"/>
              <a:ext cx="6898005" cy="3103245"/>
            </a:xfrm>
            <a:custGeom>
              <a:avLst/>
              <a:gdLst/>
              <a:ahLst/>
              <a:cxnLst/>
              <a:rect l="l" t="t" r="r" b="b"/>
              <a:pathLst>
                <a:path w="6898005" h="3103245">
                  <a:moveTo>
                    <a:pt x="6645021" y="0"/>
                  </a:moveTo>
                  <a:lnTo>
                    <a:pt x="252603" y="0"/>
                  </a:lnTo>
                  <a:lnTo>
                    <a:pt x="207200" y="4071"/>
                  </a:lnTo>
                  <a:lnTo>
                    <a:pt x="164466" y="15810"/>
                  </a:lnTo>
                  <a:lnTo>
                    <a:pt x="125114" y="34501"/>
                  </a:lnTo>
                  <a:lnTo>
                    <a:pt x="89859" y="59429"/>
                  </a:lnTo>
                  <a:lnTo>
                    <a:pt x="59413" y="89879"/>
                  </a:lnTo>
                  <a:lnTo>
                    <a:pt x="34490" y="125137"/>
                  </a:lnTo>
                  <a:lnTo>
                    <a:pt x="15804" y="164486"/>
                  </a:lnTo>
                  <a:lnTo>
                    <a:pt x="4070" y="207213"/>
                  </a:lnTo>
                  <a:lnTo>
                    <a:pt x="0" y="252603"/>
                  </a:lnTo>
                  <a:lnTo>
                    <a:pt x="0" y="2850261"/>
                  </a:lnTo>
                  <a:lnTo>
                    <a:pt x="4070" y="2895663"/>
                  </a:lnTo>
                  <a:lnTo>
                    <a:pt x="15804" y="2938397"/>
                  </a:lnTo>
                  <a:lnTo>
                    <a:pt x="34490" y="2977749"/>
                  </a:lnTo>
                  <a:lnTo>
                    <a:pt x="59413" y="3013004"/>
                  </a:lnTo>
                  <a:lnTo>
                    <a:pt x="89859" y="3043450"/>
                  </a:lnTo>
                  <a:lnTo>
                    <a:pt x="125114" y="3068373"/>
                  </a:lnTo>
                  <a:lnTo>
                    <a:pt x="164466" y="3087059"/>
                  </a:lnTo>
                  <a:lnTo>
                    <a:pt x="207200" y="3098793"/>
                  </a:lnTo>
                  <a:lnTo>
                    <a:pt x="252603" y="3102864"/>
                  </a:lnTo>
                  <a:lnTo>
                    <a:pt x="6645021" y="3102864"/>
                  </a:lnTo>
                  <a:lnTo>
                    <a:pt x="6690410" y="3098793"/>
                  </a:lnTo>
                  <a:lnTo>
                    <a:pt x="6733137" y="3087059"/>
                  </a:lnTo>
                  <a:lnTo>
                    <a:pt x="6772486" y="3068373"/>
                  </a:lnTo>
                  <a:lnTo>
                    <a:pt x="6807744" y="3043450"/>
                  </a:lnTo>
                  <a:lnTo>
                    <a:pt x="6838194" y="3013004"/>
                  </a:lnTo>
                  <a:lnTo>
                    <a:pt x="6863122" y="2977749"/>
                  </a:lnTo>
                  <a:lnTo>
                    <a:pt x="6881813" y="2938397"/>
                  </a:lnTo>
                  <a:lnTo>
                    <a:pt x="6893552" y="2895663"/>
                  </a:lnTo>
                  <a:lnTo>
                    <a:pt x="6897624" y="2850261"/>
                  </a:lnTo>
                  <a:lnTo>
                    <a:pt x="6897624" y="252603"/>
                  </a:lnTo>
                  <a:lnTo>
                    <a:pt x="6893552" y="207213"/>
                  </a:lnTo>
                  <a:lnTo>
                    <a:pt x="6881813" y="164486"/>
                  </a:lnTo>
                  <a:lnTo>
                    <a:pt x="6863122" y="125137"/>
                  </a:lnTo>
                  <a:lnTo>
                    <a:pt x="6838194" y="89879"/>
                  </a:lnTo>
                  <a:lnTo>
                    <a:pt x="6807744" y="59429"/>
                  </a:lnTo>
                  <a:lnTo>
                    <a:pt x="6772486" y="34501"/>
                  </a:lnTo>
                  <a:lnTo>
                    <a:pt x="6733137" y="15810"/>
                  </a:lnTo>
                  <a:lnTo>
                    <a:pt x="6690410" y="4071"/>
                  </a:lnTo>
                  <a:lnTo>
                    <a:pt x="6645021" y="0"/>
                  </a:lnTo>
                  <a:close/>
                </a:path>
              </a:pathLst>
            </a:custGeom>
            <a:solidFill>
              <a:srgbClr val="E4EDFF"/>
            </a:solidFill>
          </p:spPr>
          <p:txBody>
            <a:bodyPr wrap="square" lIns="0" tIns="0" rIns="0" bIns="0" rtlCol="0"/>
            <a:lstStyle/>
            <a:p>
              <a:endParaRPr/>
            </a:p>
          </p:txBody>
        </p:sp>
        <p:sp>
          <p:nvSpPr>
            <p:cNvPr id="12" name="object 12"/>
            <p:cNvSpPr/>
            <p:nvPr/>
          </p:nvSpPr>
          <p:spPr>
            <a:xfrm>
              <a:off x="1123950" y="1002030"/>
              <a:ext cx="6898005" cy="3103245"/>
            </a:xfrm>
            <a:custGeom>
              <a:avLst/>
              <a:gdLst/>
              <a:ahLst/>
              <a:cxnLst/>
              <a:rect l="l" t="t" r="r" b="b"/>
              <a:pathLst>
                <a:path w="6898005" h="3103245">
                  <a:moveTo>
                    <a:pt x="0" y="252603"/>
                  </a:moveTo>
                  <a:lnTo>
                    <a:pt x="4070" y="207213"/>
                  </a:lnTo>
                  <a:lnTo>
                    <a:pt x="15804" y="164486"/>
                  </a:lnTo>
                  <a:lnTo>
                    <a:pt x="34490" y="125137"/>
                  </a:lnTo>
                  <a:lnTo>
                    <a:pt x="59413" y="89879"/>
                  </a:lnTo>
                  <a:lnTo>
                    <a:pt x="89859" y="59429"/>
                  </a:lnTo>
                  <a:lnTo>
                    <a:pt x="125114" y="34501"/>
                  </a:lnTo>
                  <a:lnTo>
                    <a:pt x="164466" y="15810"/>
                  </a:lnTo>
                  <a:lnTo>
                    <a:pt x="207200" y="4071"/>
                  </a:lnTo>
                  <a:lnTo>
                    <a:pt x="252603" y="0"/>
                  </a:lnTo>
                  <a:lnTo>
                    <a:pt x="6645021" y="0"/>
                  </a:lnTo>
                  <a:lnTo>
                    <a:pt x="6690410" y="4071"/>
                  </a:lnTo>
                  <a:lnTo>
                    <a:pt x="6733137" y="15810"/>
                  </a:lnTo>
                  <a:lnTo>
                    <a:pt x="6772486" y="34501"/>
                  </a:lnTo>
                  <a:lnTo>
                    <a:pt x="6807744" y="59429"/>
                  </a:lnTo>
                  <a:lnTo>
                    <a:pt x="6838194" y="89879"/>
                  </a:lnTo>
                  <a:lnTo>
                    <a:pt x="6863122" y="125137"/>
                  </a:lnTo>
                  <a:lnTo>
                    <a:pt x="6881813" y="164486"/>
                  </a:lnTo>
                  <a:lnTo>
                    <a:pt x="6893552" y="207213"/>
                  </a:lnTo>
                  <a:lnTo>
                    <a:pt x="6897624" y="252603"/>
                  </a:lnTo>
                  <a:lnTo>
                    <a:pt x="6897624" y="2850261"/>
                  </a:lnTo>
                  <a:lnTo>
                    <a:pt x="6893552" y="2895663"/>
                  </a:lnTo>
                  <a:lnTo>
                    <a:pt x="6881813" y="2938397"/>
                  </a:lnTo>
                  <a:lnTo>
                    <a:pt x="6863122" y="2977749"/>
                  </a:lnTo>
                  <a:lnTo>
                    <a:pt x="6838194" y="3013004"/>
                  </a:lnTo>
                  <a:lnTo>
                    <a:pt x="6807744" y="3043450"/>
                  </a:lnTo>
                  <a:lnTo>
                    <a:pt x="6772486" y="3068373"/>
                  </a:lnTo>
                  <a:lnTo>
                    <a:pt x="6733137" y="3087059"/>
                  </a:lnTo>
                  <a:lnTo>
                    <a:pt x="6690410" y="3098793"/>
                  </a:lnTo>
                  <a:lnTo>
                    <a:pt x="6645021" y="3102864"/>
                  </a:lnTo>
                  <a:lnTo>
                    <a:pt x="252603" y="3102864"/>
                  </a:lnTo>
                  <a:lnTo>
                    <a:pt x="207200" y="3098793"/>
                  </a:lnTo>
                  <a:lnTo>
                    <a:pt x="164466" y="3087059"/>
                  </a:lnTo>
                  <a:lnTo>
                    <a:pt x="125114" y="3068373"/>
                  </a:lnTo>
                  <a:lnTo>
                    <a:pt x="89859" y="3043450"/>
                  </a:lnTo>
                  <a:lnTo>
                    <a:pt x="59413" y="3013004"/>
                  </a:lnTo>
                  <a:lnTo>
                    <a:pt x="34490" y="2977749"/>
                  </a:lnTo>
                  <a:lnTo>
                    <a:pt x="15804" y="2938397"/>
                  </a:lnTo>
                  <a:lnTo>
                    <a:pt x="4070" y="2895663"/>
                  </a:lnTo>
                  <a:lnTo>
                    <a:pt x="0" y="2850261"/>
                  </a:lnTo>
                  <a:lnTo>
                    <a:pt x="0" y="252603"/>
                  </a:lnTo>
                  <a:close/>
                </a:path>
              </a:pathLst>
            </a:custGeom>
            <a:ln w="25400">
              <a:solidFill>
                <a:srgbClr val="9BDBFA"/>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4756403" y="1621536"/>
              <a:ext cx="1162812" cy="388619"/>
            </a:xfrm>
            <a:prstGeom prst="rect">
              <a:avLst/>
            </a:prstGeom>
          </p:spPr>
        </p:pic>
        <p:pic>
          <p:nvPicPr>
            <p:cNvPr id="14" name="object 14"/>
            <p:cNvPicPr/>
            <p:nvPr/>
          </p:nvPicPr>
          <p:blipFill>
            <a:blip r:embed="rId6" cstate="print"/>
            <a:stretch>
              <a:fillRect/>
            </a:stretch>
          </p:blipFill>
          <p:spPr>
            <a:xfrm>
              <a:off x="3675888" y="1607820"/>
              <a:ext cx="787908" cy="414527"/>
            </a:xfrm>
            <a:prstGeom prst="rect">
              <a:avLst/>
            </a:prstGeom>
          </p:spPr>
        </p:pic>
        <p:sp>
          <p:nvSpPr>
            <p:cNvPr id="15" name="object 15"/>
            <p:cNvSpPr/>
            <p:nvPr/>
          </p:nvSpPr>
          <p:spPr>
            <a:xfrm>
              <a:off x="4610100" y="1534668"/>
              <a:ext cx="1455420" cy="561975"/>
            </a:xfrm>
            <a:custGeom>
              <a:avLst/>
              <a:gdLst/>
              <a:ahLst/>
              <a:cxnLst/>
              <a:rect l="l" t="t" r="r" b="b"/>
              <a:pathLst>
                <a:path w="1455420" h="561975">
                  <a:moveTo>
                    <a:pt x="0" y="0"/>
                  </a:moveTo>
                  <a:lnTo>
                    <a:pt x="0" y="561975"/>
                  </a:lnTo>
                </a:path>
                <a:path w="1455420" h="561975">
                  <a:moveTo>
                    <a:pt x="1455420" y="0"/>
                  </a:moveTo>
                  <a:lnTo>
                    <a:pt x="1455420" y="561975"/>
                  </a:lnTo>
                </a:path>
              </a:pathLst>
            </a:custGeom>
            <a:ln w="9525">
              <a:solidFill>
                <a:srgbClr val="A6A6A6"/>
              </a:solidFill>
            </a:ln>
          </p:spPr>
          <p:txBody>
            <a:bodyPr wrap="square" lIns="0" tIns="0" rIns="0" bIns="0" rtlCol="0"/>
            <a:lstStyle/>
            <a:p>
              <a:endParaRPr/>
            </a:p>
          </p:txBody>
        </p:sp>
        <p:pic>
          <p:nvPicPr>
            <p:cNvPr id="16" name="object 16"/>
            <p:cNvPicPr/>
            <p:nvPr/>
          </p:nvPicPr>
          <p:blipFill>
            <a:blip r:embed="rId7" cstate="print"/>
            <a:stretch>
              <a:fillRect/>
            </a:stretch>
          </p:blipFill>
          <p:spPr>
            <a:xfrm>
              <a:off x="6211823" y="1633728"/>
              <a:ext cx="1403603" cy="362712"/>
            </a:xfrm>
            <a:prstGeom prst="rect">
              <a:avLst/>
            </a:prstGeom>
          </p:spPr>
        </p:pic>
        <p:sp>
          <p:nvSpPr>
            <p:cNvPr id="17" name="object 17"/>
            <p:cNvSpPr/>
            <p:nvPr/>
          </p:nvSpPr>
          <p:spPr>
            <a:xfrm>
              <a:off x="3529583" y="1534668"/>
              <a:ext cx="0" cy="561975"/>
            </a:xfrm>
            <a:custGeom>
              <a:avLst/>
              <a:gdLst/>
              <a:ahLst/>
              <a:cxnLst/>
              <a:rect l="l" t="t" r="r" b="b"/>
              <a:pathLst>
                <a:path h="561975">
                  <a:moveTo>
                    <a:pt x="0" y="0"/>
                  </a:moveTo>
                  <a:lnTo>
                    <a:pt x="0" y="561975"/>
                  </a:lnTo>
                </a:path>
              </a:pathLst>
            </a:custGeom>
            <a:ln w="9525">
              <a:solidFill>
                <a:srgbClr val="A6A6A6"/>
              </a:solidFill>
            </a:ln>
          </p:spPr>
          <p:txBody>
            <a:bodyPr wrap="square" lIns="0" tIns="0" rIns="0" bIns="0" rtlCol="0"/>
            <a:lstStyle/>
            <a:p>
              <a:endParaRPr/>
            </a:p>
          </p:txBody>
        </p:sp>
        <p:pic>
          <p:nvPicPr>
            <p:cNvPr id="18" name="object 18"/>
            <p:cNvPicPr/>
            <p:nvPr/>
          </p:nvPicPr>
          <p:blipFill>
            <a:blip r:embed="rId8" cstate="print"/>
            <a:stretch>
              <a:fillRect/>
            </a:stretch>
          </p:blipFill>
          <p:spPr>
            <a:xfrm>
              <a:off x="1566672" y="1495044"/>
              <a:ext cx="1816607" cy="454152"/>
            </a:xfrm>
            <a:prstGeom prst="rect">
              <a:avLst/>
            </a:prstGeom>
          </p:spPr>
        </p:pic>
      </p:grpSp>
      <p:sp>
        <p:nvSpPr>
          <p:cNvPr id="19" name="object 19"/>
          <p:cNvSpPr txBox="1">
            <a:spLocks noGrp="1"/>
          </p:cNvSpPr>
          <p:nvPr>
            <p:ph type="title"/>
          </p:nvPr>
        </p:nvSpPr>
        <p:spPr>
          <a:xfrm>
            <a:off x="1474724" y="2338577"/>
            <a:ext cx="6189345" cy="299720"/>
          </a:xfrm>
          <a:prstGeom prst="rect">
            <a:avLst/>
          </a:prstGeom>
        </p:spPr>
        <p:txBody>
          <a:bodyPr vert="horz" wrap="square" lIns="0" tIns="12700" rIns="0" bIns="0" rtlCol="0">
            <a:spAutoFit/>
          </a:bodyPr>
          <a:lstStyle/>
          <a:p>
            <a:pPr marL="12700">
              <a:lnSpc>
                <a:spcPct val="100000"/>
              </a:lnSpc>
              <a:spcBef>
                <a:spcPts val="100"/>
              </a:spcBef>
            </a:pPr>
            <a:r>
              <a:rPr lang="en-IN" sz="1800" dirty="0">
                <a:solidFill>
                  <a:srgbClr val="272C45"/>
                </a:solidFill>
                <a:latin typeface="Times New Roman"/>
                <a:cs typeface="Times New Roman"/>
              </a:rPr>
              <a:t>Stock Market Price prediction using Machine learning </a:t>
            </a:r>
            <a:endParaRPr sz="1800" dirty="0">
              <a:latin typeface="Times New Roman"/>
              <a:cs typeface="Times New Roman"/>
            </a:endParaRPr>
          </a:p>
        </p:txBody>
      </p:sp>
      <p:sp>
        <p:nvSpPr>
          <p:cNvPr id="20" name="object 20"/>
          <p:cNvSpPr txBox="1"/>
          <p:nvPr/>
        </p:nvSpPr>
        <p:spPr>
          <a:xfrm>
            <a:off x="4988178" y="3067304"/>
            <a:ext cx="1758314"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Guid</a:t>
            </a:r>
            <a:r>
              <a:rPr sz="1200" spc="-5" dirty="0">
                <a:latin typeface="Times New Roman"/>
                <a:cs typeface="Times New Roman"/>
              </a:rPr>
              <a:t>e</a:t>
            </a:r>
            <a:r>
              <a:rPr sz="1200" dirty="0">
                <a:latin typeface="Times New Roman"/>
                <a:cs typeface="Times New Roman"/>
              </a:rPr>
              <a:t>:</a:t>
            </a:r>
            <a:r>
              <a:rPr sz="1200" spc="15" dirty="0">
                <a:latin typeface="Times New Roman"/>
                <a:cs typeface="Times New Roman"/>
              </a:rPr>
              <a:t> </a:t>
            </a:r>
            <a:r>
              <a:rPr sz="1200" b="1" spc="-5" dirty="0">
                <a:latin typeface="Times New Roman"/>
                <a:cs typeface="Times New Roman"/>
              </a:rPr>
              <a:t>SHI</a:t>
            </a:r>
            <a:r>
              <a:rPr sz="1200" b="1" dirty="0">
                <a:latin typeface="Times New Roman"/>
                <a:cs typeface="Times New Roman"/>
              </a:rPr>
              <a:t>L</a:t>
            </a:r>
            <a:r>
              <a:rPr sz="1200" b="1" spc="-105" dirty="0">
                <a:latin typeface="Times New Roman"/>
                <a:cs typeface="Times New Roman"/>
              </a:rPr>
              <a:t>P</a:t>
            </a:r>
            <a:r>
              <a:rPr sz="1200" b="1" spc="-5" dirty="0">
                <a:latin typeface="Times New Roman"/>
                <a:cs typeface="Times New Roman"/>
              </a:rPr>
              <a:t>A</a:t>
            </a:r>
            <a:r>
              <a:rPr sz="1200" b="1" spc="-75" dirty="0">
                <a:latin typeface="Times New Roman"/>
                <a:cs typeface="Times New Roman"/>
              </a:rPr>
              <a:t> </a:t>
            </a:r>
            <a:r>
              <a:rPr sz="1200" b="1" spc="-5" dirty="0">
                <a:latin typeface="Times New Roman"/>
                <a:cs typeface="Times New Roman"/>
              </a:rPr>
              <a:t>HARI</a:t>
            </a:r>
            <a:r>
              <a:rPr sz="1200" b="1" spc="-10" dirty="0">
                <a:latin typeface="Times New Roman"/>
                <a:cs typeface="Times New Roman"/>
              </a:rPr>
              <a:t>R</a:t>
            </a:r>
            <a:r>
              <a:rPr sz="1200" b="1" spc="-5" dirty="0">
                <a:latin typeface="Times New Roman"/>
                <a:cs typeface="Times New Roman"/>
              </a:rPr>
              <a:t>AJ</a:t>
            </a:r>
            <a:endParaRPr sz="1200">
              <a:latin typeface="Times New Roman"/>
              <a:cs typeface="Times New Roman"/>
            </a:endParaRPr>
          </a:p>
        </p:txBody>
      </p:sp>
      <p:sp>
        <p:nvSpPr>
          <p:cNvPr id="21" name="object 21"/>
          <p:cNvSpPr txBox="1"/>
          <p:nvPr/>
        </p:nvSpPr>
        <p:spPr>
          <a:xfrm>
            <a:off x="1390903" y="3041396"/>
            <a:ext cx="2677795" cy="82073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Team</a:t>
            </a:r>
            <a:r>
              <a:rPr sz="1400" spc="-40" dirty="0">
                <a:latin typeface="Arial MT"/>
                <a:cs typeface="Arial MT"/>
              </a:rPr>
              <a:t> </a:t>
            </a:r>
            <a:r>
              <a:rPr sz="1400" dirty="0">
                <a:latin typeface="Arial MT"/>
                <a:cs typeface="Arial MT"/>
              </a:rPr>
              <a:t>Members</a:t>
            </a:r>
            <a:r>
              <a:rPr sz="1200" dirty="0">
                <a:latin typeface="Times New Roman"/>
                <a:cs typeface="Times New Roman"/>
              </a:rPr>
              <a:t>:</a:t>
            </a:r>
            <a:r>
              <a:rPr sz="1200" spc="-40" dirty="0">
                <a:latin typeface="Times New Roman"/>
                <a:cs typeface="Times New Roman"/>
              </a:rPr>
              <a:t> </a:t>
            </a:r>
            <a:r>
              <a:rPr lang="en-IN" sz="1200" spc="-40" dirty="0">
                <a:latin typeface="Times New Roman"/>
                <a:cs typeface="Times New Roman"/>
              </a:rPr>
              <a:t>CHARAN S</a:t>
            </a:r>
          </a:p>
          <a:p>
            <a:pPr marL="12700">
              <a:lnSpc>
                <a:spcPct val="100000"/>
              </a:lnSpc>
              <a:spcBef>
                <a:spcPts val="100"/>
              </a:spcBef>
            </a:pPr>
            <a:r>
              <a:rPr lang="en-IN" sz="1200" spc="-40" dirty="0">
                <a:latin typeface="Times New Roman"/>
                <a:cs typeface="Times New Roman"/>
              </a:rPr>
              <a:t>                                       KARTHIK P</a:t>
            </a:r>
          </a:p>
          <a:p>
            <a:pPr marL="12700">
              <a:lnSpc>
                <a:spcPct val="100000"/>
              </a:lnSpc>
              <a:spcBef>
                <a:spcPts val="100"/>
              </a:spcBef>
            </a:pPr>
            <a:r>
              <a:rPr lang="en-IN" sz="1200" spc="-40" dirty="0">
                <a:latin typeface="Times New Roman"/>
                <a:cs typeface="Times New Roman"/>
              </a:rPr>
              <a:t>                                        PAVAN P</a:t>
            </a:r>
          </a:p>
          <a:p>
            <a:pPr marL="12700">
              <a:lnSpc>
                <a:spcPct val="100000"/>
              </a:lnSpc>
              <a:spcBef>
                <a:spcPts val="100"/>
              </a:spcBef>
            </a:pPr>
            <a:r>
              <a:rPr lang="en-IN" sz="1200" spc="-40" dirty="0">
                <a:latin typeface="Times New Roman"/>
                <a:cs typeface="Times New Roman"/>
              </a:rPr>
              <a:t>	          REDDY AKASH B </a:t>
            </a:r>
            <a:endParaRPr sz="1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340861" cy="228909"/>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chemeClr val="bg1"/>
                </a:solidFill>
                <a:latin typeface="Arial MT"/>
                <a:cs typeface="Times New Roman"/>
              </a:rPr>
              <a:t>Stock Market Price prediction using Machine learning </a:t>
            </a:r>
            <a:endParaRPr lang="en-US"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260400" y="680720"/>
            <a:ext cx="16846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1F5F"/>
                </a:solidFill>
              </a:rPr>
              <a:t>Conclusion</a:t>
            </a:r>
            <a:endParaRPr sz="2400"/>
          </a:p>
        </p:txBody>
      </p:sp>
      <p:sp>
        <p:nvSpPr>
          <p:cNvPr id="9" name="object 9"/>
          <p:cNvSpPr txBox="1"/>
          <p:nvPr/>
        </p:nvSpPr>
        <p:spPr>
          <a:xfrm>
            <a:off x="430530" y="1089049"/>
            <a:ext cx="8282940" cy="3059812"/>
          </a:xfrm>
          <a:prstGeom prst="rect">
            <a:avLst/>
          </a:prstGeom>
        </p:spPr>
        <p:txBody>
          <a:bodyPr vert="horz" wrap="square" lIns="0" tIns="12700" rIns="0" bIns="0" rtlCol="0" anchor="t">
            <a:spAutoFit/>
          </a:bodyPr>
          <a:lstStyle/>
          <a:p>
            <a:pPr algn="just"/>
            <a:r>
              <a:rPr lang="en-US" dirty="0">
                <a:effectLst/>
                <a:latin typeface="Söhne"/>
                <a:ea typeface="Times New Roman" panose="02020603050405020304" pitchFamily="18" charset="0"/>
                <a:cs typeface="Times New Roman" panose="02020603050405020304" pitchFamily="18" charset="0"/>
              </a:rPr>
              <a:t>In conclusion, the implementation of a stock price prediction model using machine learning techniques represents a comprehensive and dynamic approach to understanding and forecasting financial markets. Through meticulous data collection, preprocessing, and feature engineering, we have harnessed historical stock data's latent patterns and incorporated relevant indicators, including technical and sentiment-based features. The chosen machine learning algorithms like LSTM Model, were trained and evaluated, providing insights into their predictive capabilities. The incorporation of advanced feature scaling, hyperparameter tuning, and optional feature importance analysis further refined model performance. The models were successfully applied to new data for real-time predictions, and visualizations were employed to enhance result interpretation.</a:t>
            </a:r>
            <a:endParaRPr lang="en-IN" dirty="0">
              <a:effectLst/>
              <a:latin typeface="Söhne"/>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340861" cy="228909"/>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chemeClr val="bg1"/>
                </a:solidFill>
                <a:latin typeface="Arial MT"/>
                <a:cs typeface="Times New Roman"/>
              </a:rPr>
              <a:t>Stock Market Price prediction using Machine learning </a:t>
            </a:r>
            <a:endParaRPr lang="en-US"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550" y="470661"/>
            <a:ext cx="1971039"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1F5F"/>
                </a:solidFill>
              </a:rPr>
              <a:t>Future</a:t>
            </a:r>
            <a:r>
              <a:rPr sz="2400" spc="-85" dirty="0">
                <a:solidFill>
                  <a:srgbClr val="001F5F"/>
                </a:solidFill>
              </a:rPr>
              <a:t> </a:t>
            </a:r>
            <a:r>
              <a:rPr sz="2400" spc="-5" dirty="0">
                <a:solidFill>
                  <a:srgbClr val="001F5F"/>
                </a:solidFill>
              </a:rPr>
              <a:t>Scope</a:t>
            </a:r>
            <a:endParaRPr sz="2400"/>
          </a:p>
        </p:txBody>
      </p:sp>
      <p:sp>
        <p:nvSpPr>
          <p:cNvPr id="9" name="object 9"/>
          <p:cNvSpPr txBox="1">
            <a:spLocks noGrp="1"/>
          </p:cNvSpPr>
          <p:nvPr>
            <p:ph type="body" idx="1"/>
          </p:nvPr>
        </p:nvSpPr>
        <p:spPr>
          <a:xfrm>
            <a:off x="390550" y="1198829"/>
            <a:ext cx="8362899" cy="1674817"/>
          </a:xfrm>
          <a:prstGeom prst="rect">
            <a:avLst/>
          </a:prstGeom>
        </p:spPr>
        <p:txBody>
          <a:bodyPr vert="horz" wrap="square" lIns="0" tIns="12700" rIns="0" bIns="0" rtlCol="0">
            <a:spAutoFit/>
          </a:bodyPr>
          <a:lstStyle/>
          <a:p>
            <a:pPr marL="12700" marR="5080" algn="just">
              <a:lnSpc>
                <a:spcPct val="100000"/>
              </a:lnSpc>
              <a:spcBef>
                <a:spcPts val="100"/>
              </a:spcBef>
            </a:pPr>
            <a:r>
              <a:rPr lang="en-US" sz="1800" b="0" i="0" dirty="0">
                <a:solidFill>
                  <a:srgbClr val="374151"/>
                </a:solidFill>
                <a:effectLst/>
                <a:latin typeface="Söhne"/>
              </a:rPr>
              <a:t>For advancing stock prediction using machine learning, consider exploring deep learning architectures, including Transformer-based models and attention mechanisms, to better capture intricate temporal dependencies and non-linear patterns in stock price data. Additionally, broaden the scope by integrating alternative data sources such as satellite imagery, social media sentiment, and economic indicators to enrich the feature set, enhancing the overall robustness of stock prediction models. </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340861" cy="228909"/>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chemeClr val="bg1"/>
                </a:solidFill>
                <a:latin typeface="Arial MT"/>
                <a:cs typeface="Times New Roman"/>
              </a:rPr>
              <a:t>Stock Market Price prediction using Machine learning </a:t>
            </a:r>
            <a:endParaRPr lang="en-US"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222910" y="717296"/>
            <a:ext cx="100584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203062"/>
                </a:solidFill>
              </a:rPr>
              <a:t>Reference</a:t>
            </a:r>
            <a:endParaRPr sz="1600"/>
          </a:p>
        </p:txBody>
      </p:sp>
      <p:sp>
        <p:nvSpPr>
          <p:cNvPr id="9" name="object 9"/>
          <p:cNvSpPr txBox="1"/>
          <p:nvPr/>
        </p:nvSpPr>
        <p:spPr>
          <a:xfrm>
            <a:off x="227482" y="1077752"/>
            <a:ext cx="8611718" cy="1698222"/>
          </a:xfrm>
          <a:prstGeom prst="rect">
            <a:avLst/>
          </a:prstGeom>
        </p:spPr>
        <p:txBody>
          <a:bodyPr vert="horz" wrap="square" lIns="0" tIns="91440" rIns="0" bIns="0" rtlCol="0">
            <a:spAutoFit/>
          </a:bodyPr>
          <a:lstStyle/>
          <a:p>
            <a:pPr marL="342900" marR="71755" lvl="0" indent="-342900" algn="just">
              <a:lnSpc>
                <a:spcPct val="115000"/>
              </a:lnSpc>
              <a:spcBef>
                <a:spcPts val="815"/>
              </a:spcBef>
              <a:spcAft>
                <a:spcPts val="0"/>
              </a:spcAft>
              <a:buSzPts val="1200"/>
              <a:buFont typeface="Symbol" panose="05050102010706020507" pitchFamily="18" charset="2"/>
              <a:buChar char=""/>
            </a:pPr>
            <a:r>
              <a:rPr lang="en-US" sz="2000" dirty="0">
                <a:effectLst/>
                <a:latin typeface="Söhne"/>
                <a:ea typeface="Times New Roman" panose="02020603050405020304" pitchFamily="18" charset="0"/>
                <a:cs typeface="Times New Roman" panose="02020603050405020304" pitchFamily="18" charset="0"/>
              </a:rPr>
              <a:t>Stock price prediction using machine learning by </a:t>
            </a:r>
            <a:r>
              <a:rPr lang="en-US" sz="2000" dirty="0" err="1">
                <a:effectLst/>
                <a:latin typeface="Söhne"/>
                <a:ea typeface="Times New Roman" panose="02020603050405020304" pitchFamily="18" charset="0"/>
                <a:cs typeface="Times New Roman" panose="02020603050405020304" pitchFamily="18" charset="0"/>
              </a:rPr>
              <a:t>Yixin</a:t>
            </a:r>
            <a:r>
              <a:rPr lang="en-US" sz="2000" dirty="0">
                <a:effectLst/>
                <a:latin typeface="Söhne"/>
                <a:ea typeface="Times New Roman" panose="02020603050405020304" pitchFamily="18" charset="0"/>
                <a:cs typeface="Times New Roman" panose="02020603050405020304" pitchFamily="18" charset="0"/>
              </a:rPr>
              <a:t> Guo.</a:t>
            </a:r>
            <a:endParaRPr lang="en-IN" sz="2000" dirty="0">
              <a:effectLst/>
              <a:latin typeface="Söhne"/>
              <a:ea typeface="Symbol" panose="05050102010706020507" pitchFamily="18" charset="2"/>
              <a:cs typeface="Times New Roman" panose="02020603050405020304" pitchFamily="18" charset="0"/>
            </a:endParaRPr>
          </a:p>
          <a:p>
            <a:pPr marL="342900" lvl="0" indent="-342900" algn="just">
              <a:buSzPts val="1200"/>
              <a:buFont typeface="Symbol" panose="05050102010706020507" pitchFamily="18" charset="2"/>
              <a:buChar char=""/>
            </a:pPr>
            <a:r>
              <a:rPr lang="en-US" sz="2000" dirty="0">
                <a:effectLst/>
                <a:latin typeface="Söhne"/>
                <a:ea typeface="Symbol" panose="05050102010706020507" pitchFamily="18" charset="2"/>
                <a:cs typeface="Times New Roman" panose="02020603050405020304" pitchFamily="18" charset="0"/>
              </a:rPr>
              <a:t>Machine learning approaches in stock price prediction by Paya Soni, </a:t>
            </a:r>
            <a:r>
              <a:rPr lang="en-US" sz="2000" dirty="0" err="1">
                <a:effectLst/>
                <a:latin typeface="Söhne"/>
                <a:ea typeface="Symbol" panose="05050102010706020507" pitchFamily="18" charset="2"/>
                <a:cs typeface="Times New Roman" panose="02020603050405020304" pitchFamily="18" charset="0"/>
              </a:rPr>
              <a:t>Yogya</a:t>
            </a:r>
            <a:r>
              <a:rPr lang="en-US" sz="2000" dirty="0">
                <a:effectLst/>
                <a:latin typeface="Söhne"/>
                <a:ea typeface="Symbol" panose="05050102010706020507" pitchFamily="18" charset="2"/>
                <a:cs typeface="Times New Roman" panose="02020603050405020304" pitchFamily="18" charset="0"/>
              </a:rPr>
              <a:t> Tewari, Deepa Krishnan.</a:t>
            </a:r>
            <a:endParaRPr lang="en-IN" sz="2000" dirty="0">
              <a:effectLst/>
              <a:latin typeface="Söhne"/>
              <a:ea typeface="Symbol" panose="05050102010706020507" pitchFamily="18" charset="2"/>
              <a:cs typeface="Times New Roman" panose="02020603050405020304" pitchFamily="18" charset="0"/>
            </a:endParaRPr>
          </a:p>
          <a:p>
            <a:pPr marL="342900" marR="161925" lvl="0" indent="-342900" algn="just">
              <a:lnSpc>
                <a:spcPct val="107000"/>
              </a:lnSpc>
              <a:buSzPts val="1200"/>
              <a:buFont typeface="Symbol" panose="05050102010706020507" pitchFamily="18" charset="2"/>
              <a:buChar char=""/>
            </a:pPr>
            <a:r>
              <a:rPr lang="en-US" sz="2000" spc="-5" dirty="0">
                <a:effectLst/>
                <a:latin typeface="Söhne"/>
                <a:ea typeface="Symbol" panose="05050102010706020507" pitchFamily="18" charset="2"/>
                <a:cs typeface="Times New Roman" panose="02020603050405020304" pitchFamily="18" charset="0"/>
              </a:rPr>
              <a:t>Stock Price prediction using Machine Learning Techniques by Nusrat </a:t>
            </a:r>
            <a:r>
              <a:rPr lang="en-US" sz="2000" spc="-5" dirty="0" err="1">
                <a:effectLst/>
                <a:latin typeface="Söhne"/>
                <a:ea typeface="Symbol" panose="05050102010706020507" pitchFamily="18" charset="2"/>
                <a:cs typeface="Times New Roman" panose="02020603050405020304" pitchFamily="18" charset="0"/>
              </a:rPr>
              <a:t>Rouf</a:t>
            </a:r>
            <a:r>
              <a:rPr lang="en-US" sz="2000" spc="-5" dirty="0">
                <a:effectLst/>
                <a:latin typeface="Söhne"/>
                <a:ea typeface="Symbol" panose="05050102010706020507" pitchFamily="18" charset="2"/>
                <a:cs typeface="Times New Roman" panose="02020603050405020304" pitchFamily="18" charset="0"/>
              </a:rPr>
              <a:t> Masjid Bashir Malik, </a:t>
            </a:r>
            <a:r>
              <a:rPr lang="en-US" sz="2000" spc="-5" dirty="0" err="1">
                <a:effectLst/>
                <a:latin typeface="Söhne"/>
                <a:ea typeface="Symbol" panose="05050102010706020507" pitchFamily="18" charset="2"/>
                <a:cs typeface="Times New Roman" panose="02020603050405020304" pitchFamily="18" charset="0"/>
              </a:rPr>
              <a:t>Tasleem</a:t>
            </a:r>
            <a:r>
              <a:rPr lang="en-US" sz="2000" spc="-5" dirty="0">
                <a:effectLst/>
                <a:latin typeface="Söhne"/>
                <a:ea typeface="Symbol" panose="05050102010706020507" pitchFamily="18" charset="2"/>
                <a:cs typeface="Times New Roman" panose="02020603050405020304" pitchFamily="18" charset="0"/>
              </a:rPr>
              <a:t> Arif .</a:t>
            </a:r>
            <a:endParaRPr lang="en-IN" sz="2000" dirty="0">
              <a:effectLst/>
              <a:latin typeface="Söhne"/>
              <a:ea typeface="Symbol" panose="05050102010706020507" pitchFamily="18" charset="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340861" cy="228909"/>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chemeClr val="bg1"/>
                </a:solidFill>
                <a:latin typeface="Arial MT"/>
                <a:cs typeface="Times New Roman"/>
              </a:rPr>
              <a:t>Stock Market Price prediction using Machine learning </a:t>
            </a:r>
            <a:endParaRPr lang="en-US"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dirty="0"/>
              <a:t>Thank</a:t>
            </a:r>
            <a:r>
              <a:rPr spc="-85"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264662"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chemeClr val="bg1"/>
                </a:solidFill>
                <a:latin typeface="Arial MT"/>
                <a:cs typeface="Times New Roman"/>
              </a:rPr>
              <a:t>Stock Market Price prediction using Machine learning </a:t>
            </a:r>
            <a:endParaRPr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445109" y="623773"/>
            <a:ext cx="136398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1F5F"/>
                </a:solidFill>
              </a:rPr>
              <a:t>OU</a:t>
            </a:r>
            <a:r>
              <a:rPr sz="2400" spc="-10" dirty="0">
                <a:solidFill>
                  <a:srgbClr val="001F5F"/>
                </a:solidFill>
              </a:rPr>
              <a:t>T</a:t>
            </a:r>
            <a:r>
              <a:rPr sz="2400" dirty="0">
                <a:solidFill>
                  <a:srgbClr val="001F5F"/>
                </a:solidFill>
              </a:rPr>
              <a:t>LINE</a:t>
            </a:r>
            <a:endParaRPr sz="2400"/>
          </a:p>
        </p:txBody>
      </p:sp>
      <p:sp>
        <p:nvSpPr>
          <p:cNvPr id="9" name="object 9"/>
          <p:cNvSpPr txBox="1"/>
          <p:nvPr/>
        </p:nvSpPr>
        <p:spPr>
          <a:xfrm>
            <a:off x="703580" y="1464055"/>
            <a:ext cx="5517515" cy="276923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spc="-5" dirty="0">
                <a:latin typeface="Arial MT"/>
                <a:cs typeface="Arial MT"/>
              </a:rPr>
              <a:t>Abstract</a:t>
            </a:r>
            <a:endParaRPr sz="1800">
              <a:latin typeface="Arial MT"/>
              <a:cs typeface="Arial MT"/>
            </a:endParaRPr>
          </a:p>
          <a:p>
            <a:pPr marL="299085" indent="-287020">
              <a:lnSpc>
                <a:spcPct val="100000"/>
              </a:lnSpc>
              <a:buChar char="•"/>
              <a:tabLst>
                <a:tab pos="299085" algn="l"/>
                <a:tab pos="299720" algn="l"/>
              </a:tabLst>
            </a:pPr>
            <a:r>
              <a:rPr sz="1800" spc="-5" dirty="0">
                <a:latin typeface="Arial MT"/>
                <a:cs typeface="Arial MT"/>
              </a:rPr>
              <a:t>Problem</a:t>
            </a:r>
            <a:r>
              <a:rPr sz="1800" spc="-15" dirty="0">
                <a:latin typeface="Arial MT"/>
                <a:cs typeface="Arial MT"/>
              </a:rPr>
              <a:t> </a:t>
            </a:r>
            <a:r>
              <a:rPr sz="1800" spc="-5" dirty="0">
                <a:latin typeface="Arial MT"/>
                <a:cs typeface="Arial MT"/>
              </a:rPr>
              <a:t>Statement</a:t>
            </a:r>
            <a:endParaRPr sz="1800">
              <a:latin typeface="Arial MT"/>
              <a:cs typeface="Arial MT"/>
            </a:endParaRPr>
          </a:p>
          <a:p>
            <a:pPr marL="299085" indent="-287020">
              <a:lnSpc>
                <a:spcPct val="100000"/>
              </a:lnSpc>
              <a:buChar char="•"/>
              <a:tabLst>
                <a:tab pos="299085" algn="l"/>
                <a:tab pos="299720" algn="l"/>
              </a:tabLst>
            </a:pPr>
            <a:r>
              <a:rPr sz="1800" dirty="0">
                <a:latin typeface="Arial MT"/>
                <a:cs typeface="Arial MT"/>
              </a:rPr>
              <a:t>Aims,</a:t>
            </a:r>
            <a:r>
              <a:rPr sz="1800" spc="-5" dirty="0">
                <a:latin typeface="Arial MT"/>
                <a:cs typeface="Arial MT"/>
              </a:rPr>
              <a:t> Objective</a:t>
            </a:r>
            <a:r>
              <a:rPr sz="1800" spc="-15" dirty="0">
                <a:latin typeface="Arial MT"/>
                <a:cs typeface="Arial MT"/>
              </a:rPr>
              <a:t> </a:t>
            </a:r>
            <a:r>
              <a:rPr sz="1800" dirty="0">
                <a:latin typeface="Arial MT"/>
                <a:cs typeface="Arial MT"/>
              </a:rPr>
              <a:t>&amp; </a:t>
            </a:r>
            <a:r>
              <a:rPr sz="1800" spc="-5" dirty="0">
                <a:latin typeface="Arial MT"/>
                <a:cs typeface="Arial MT"/>
              </a:rPr>
              <a:t>Proposed</a:t>
            </a:r>
            <a:r>
              <a:rPr sz="1800" spc="5" dirty="0">
                <a:latin typeface="Arial MT"/>
                <a:cs typeface="Arial MT"/>
              </a:rPr>
              <a:t> </a:t>
            </a:r>
            <a:r>
              <a:rPr sz="1800" spc="-5" dirty="0">
                <a:latin typeface="Arial MT"/>
                <a:cs typeface="Arial MT"/>
              </a:rPr>
              <a:t>System/Solution</a:t>
            </a:r>
            <a:endParaRPr sz="1800">
              <a:latin typeface="Arial MT"/>
              <a:cs typeface="Arial MT"/>
            </a:endParaRPr>
          </a:p>
          <a:p>
            <a:pPr marL="299085" indent="-287020">
              <a:lnSpc>
                <a:spcPct val="100000"/>
              </a:lnSpc>
              <a:buChar char="•"/>
              <a:tabLst>
                <a:tab pos="299085" algn="l"/>
                <a:tab pos="299720" algn="l"/>
              </a:tabLst>
            </a:pPr>
            <a:r>
              <a:rPr sz="1800" spc="-5" dirty="0">
                <a:latin typeface="Arial MT"/>
                <a:cs typeface="Arial MT"/>
              </a:rPr>
              <a:t>System</a:t>
            </a:r>
            <a:r>
              <a:rPr sz="1800" dirty="0">
                <a:latin typeface="Arial MT"/>
                <a:cs typeface="Arial MT"/>
              </a:rPr>
              <a:t> </a:t>
            </a:r>
            <a:r>
              <a:rPr sz="1800" spc="-5" dirty="0">
                <a:latin typeface="Arial MT"/>
                <a:cs typeface="Arial MT"/>
              </a:rPr>
              <a:t>Design/Architecture</a:t>
            </a:r>
            <a:endParaRPr sz="1800">
              <a:latin typeface="Arial MT"/>
              <a:cs typeface="Arial MT"/>
            </a:endParaRPr>
          </a:p>
          <a:p>
            <a:pPr marL="299085" indent="-287020">
              <a:lnSpc>
                <a:spcPct val="100000"/>
              </a:lnSpc>
              <a:buChar char="•"/>
              <a:tabLst>
                <a:tab pos="299085" algn="l"/>
                <a:tab pos="299720" algn="l"/>
              </a:tabLst>
            </a:pPr>
            <a:r>
              <a:rPr sz="1800" spc="-5" dirty="0">
                <a:latin typeface="Arial MT"/>
                <a:cs typeface="Arial MT"/>
              </a:rPr>
              <a:t>System</a:t>
            </a:r>
            <a:r>
              <a:rPr sz="1800" spc="20" dirty="0">
                <a:latin typeface="Arial MT"/>
                <a:cs typeface="Arial MT"/>
              </a:rPr>
              <a:t> </a:t>
            </a:r>
            <a:r>
              <a:rPr sz="1800" spc="-5" dirty="0">
                <a:latin typeface="Arial MT"/>
                <a:cs typeface="Arial MT"/>
              </a:rPr>
              <a:t>Development</a:t>
            </a:r>
            <a:r>
              <a:rPr sz="1800" spc="20" dirty="0">
                <a:latin typeface="Arial MT"/>
                <a:cs typeface="Arial MT"/>
              </a:rPr>
              <a:t> </a:t>
            </a:r>
            <a:r>
              <a:rPr sz="1800" spc="-5" dirty="0">
                <a:latin typeface="Arial MT"/>
                <a:cs typeface="Arial MT"/>
              </a:rPr>
              <a:t>Approach</a:t>
            </a:r>
            <a:r>
              <a:rPr sz="1800" dirty="0">
                <a:latin typeface="Arial MT"/>
                <a:cs typeface="Arial MT"/>
              </a:rPr>
              <a:t> </a:t>
            </a:r>
            <a:r>
              <a:rPr sz="1800" spc="-5" dirty="0">
                <a:latin typeface="Arial MT"/>
                <a:cs typeface="Arial MT"/>
              </a:rPr>
              <a:t>(Technology</a:t>
            </a:r>
            <a:r>
              <a:rPr sz="1800" dirty="0">
                <a:latin typeface="Arial MT"/>
                <a:cs typeface="Arial MT"/>
              </a:rPr>
              <a:t> </a:t>
            </a:r>
            <a:r>
              <a:rPr sz="1800" spc="-5" dirty="0">
                <a:latin typeface="Arial MT"/>
                <a:cs typeface="Arial MT"/>
              </a:rPr>
              <a:t>Used)</a:t>
            </a:r>
            <a:endParaRPr sz="1800">
              <a:latin typeface="Arial MT"/>
              <a:cs typeface="Arial MT"/>
            </a:endParaRPr>
          </a:p>
          <a:p>
            <a:pPr marL="299085" indent="-287020">
              <a:lnSpc>
                <a:spcPct val="100000"/>
              </a:lnSpc>
              <a:buChar char="•"/>
              <a:tabLst>
                <a:tab pos="299085" algn="l"/>
                <a:tab pos="299720" algn="l"/>
              </a:tabLst>
            </a:pPr>
            <a:r>
              <a:rPr sz="1800" spc="-5" dirty="0">
                <a:latin typeface="Arial MT"/>
                <a:cs typeface="Arial MT"/>
              </a:rPr>
              <a:t>Algorithm </a:t>
            </a:r>
            <a:r>
              <a:rPr sz="1800" dirty="0">
                <a:latin typeface="Arial MT"/>
                <a:cs typeface="Arial MT"/>
              </a:rPr>
              <a:t>&amp;</a:t>
            </a:r>
            <a:r>
              <a:rPr sz="1800" spc="-10" dirty="0">
                <a:latin typeface="Arial MT"/>
                <a:cs typeface="Arial MT"/>
              </a:rPr>
              <a:t> Deployment</a:t>
            </a:r>
            <a:endParaRPr sz="1800">
              <a:latin typeface="Arial MT"/>
              <a:cs typeface="Arial MT"/>
            </a:endParaRPr>
          </a:p>
          <a:p>
            <a:pPr marL="299085" indent="-287020">
              <a:lnSpc>
                <a:spcPct val="100000"/>
              </a:lnSpc>
              <a:buChar char="•"/>
              <a:tabLst>
                <a:tab pos="299085" algn="l"/>
                <a:tab pos="299720" algn="l"/>
              </a:tabLst>
            </a:pPr>
            <a:r>
              <a:rPr sz="1800" spc="-5" dirty="0">
                <a:latin typeface="Arial MT"/>
                <a:cs typeface="Arial MT"/>
              </a:rPr>
              <a:t>Conclusion</a:t>
            </a:r>
            <a:endParaRPr sz="1800">
              <a:latin typeface="Arial MT"/>
              <a:cs typeface="Arial MT"/>
            </a:endParaRPr>
          </a:p>
          <a:p>
            <a:pPr marL="299085" indent="-287020">
              <a:lnSpc>
                <a:spcPct val="100000"/>
              </a:lnSpc>
              <a:buChar char="•"/>
              <a:tabLst>
                <a:tab pos="299085" algn="l"/>
                <a:tab pos="299720" algn="l"/>
              </a:tabLst>
            </a:pPr>
            <a:r>
              <a:rPr sz="1800" spc="-5" dirty="0">
                <a:latin typeface="Arial MT"/>
                <a:cs typeface="Arial MT"/>
              </a:rPr>
              <a:t>Future</a:t>
            </a:r>
            <a:r>
              <a:rPr sz="1800" spc="-40" dirty="0">
                <a:latin typeface="Arial MT"/>
                <a:cs typeface="Arial MT"/>
              </a:rPr>
              <a:t> </a:t>
            </a:r>
            <a:r>
              <a:rPr sz="1800" spc="-5" dirty="0">
                <a:latin typeface="Arial MT"/>
                <a:cs typeface="Arial MT"/>
              </a:rPr>
              <a:t>Scope</a:t>
            </a:r>
            <a:endParaRPr sz="1800">
              <a:latin typeface="Arial MT"/>
              <a:cs typeface="Arial MT"/>
            </a:endParaRPr>
          </a:p>
          <a:p>
            <a:pPr marL="299085" indent="-287020">
              <a:lnSpc>
                <a:spcPct val="100000"/>
              </a:lnSpc>
              <a:spcBef>
                <a:spcPts val="5"/>
              </a:spcBef>
              <a:buChar char="•"/>
              <a:tabLst>
                <a:tab pos="299085" algn="l"/>
                <a:tab pos="299720" algn="l"/>
              </a:tabLst>
            </a:pPr>
            <a:r>
              <a:rPr sz="1800" spc="-5" dirty="0">
                <a:latin typeface="Arial MT"/>
                <a:cs typeface="Arial MT"/>
              </a:rPr>
              <a:t>References</a:t>
            </a:r>
            <a:endParaRPr sz="1800">
              <a:latin typeface="Arial MT"/>
              <a:cs typeface="Arial MT"/>
            </a:endParaRPr>
          </a:p>
          <a:p>
            <a:pPr marL="299085" indent="-287020">
              <a:lnSpc>
                <a:spcPct val="100000"/>
              </a:lnSpc>
              <a:buChar char="•"/>
              <a:tabLst>
                <a:tab pos="299085" algn="l"/>
                <a:tab pos="299720" algn="l"/>
              </a:tabLst>
            </a:pPr>
            <a:r>
              <a:rPr sz="1800" spc="-5" dirty="0">
                <a:latin typeface="Arial MT"/>
                <a:cs typeface="Arial MT"/>
              </a:rPr>
              <a:t>Video</a:t>
            </a:r>
            <a:r>
              <a:rPr sz="1800" spc="-10" dirty="0">
                <a:latin typeface="Arial MT"/>
                <a:cs typeface="Arial MT"/>
              </a:rPr>
              <a:t> </a:t>
            </a:r>
            <a:r>
              <a:rPr sz="1800" dirty="0">
                <a:latin typeface="Arial MT"/>
                <a:cs typeface="Arial MT"/>
              </a:rPr>
              <a:t>of</a:t>
            </a:r>
            <a:r>
              <a:rPr sz="1800" spc="-10" dirty="0">
                <a:latin typeface="Arial MT"/>
                <a:cs typeface="Arial MT"/>
              </a:rPr>
              <a:t> </a:t>
            </a:r>
            <a:r>
              <a:rPr sz="1800" spc="-5" dirty="0">
                <a:latin typeface="Arial MT"/>
                <a:cs typeface="Arial MT"/>
              </a:rPr>
              <a:t>the</a:t>
            </a:r>
            <a:r>
              <a:rPr sz="1800" spc="-20" dirty="0">
                <a:latin typeface="Arial MT"/>
                <a:cs typeface="Arial MT"/>
              </a:rPr>
              <a:t> </a:t>
            </a:r>
            <a:r>
              <a:rPr sz="1800" spc="-5" dirty="0">
                <a:latin typeface="Arial MT"/>
                <a:cs typeface="Arial MT"/>
              </a:rPr>
              <a:t>Project</a:t>
            </a:r>
            <a:endParaRPr sz="18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340861" cy="228909"/>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chemeClr val="bg1"/>
                </a:solidFill>
                <a:latin typeface="Arial MT"/>
                <a:cs typeface="Times New Roman"/>
              </a:rPr>
              <a:t>Stock Market Price prediction using Machine learning </a:t>
            </a:r>
            <a:endParaRPr lang="en-US"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550" y="470661"/>
            <a:ext cx="126111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1F5F"/>
                </a:solidFill>
              </a:rPr>
              <a:t>A</a:t>
            </a:r>
            <a:r>
              <a:rPr sz="2400" spc="-10" dirty="0">
                <a:solidFill>
                  <a:srgbClr val="001F5F"/>
                </a:solidFill>
              </a:rPr>
              <a:t>b</a:t>
            </a:r>
            <a:r>
              <a:rPr sz="2400" spc="-5" dirty="0">
                <a:solidFill>
                  <a:srgbClr val="001F5F"/>
                </a:solidFill>
              </a:rPr>
              <a:t>stract</a:t>
            </a:r>
            <a:endParaRPr sz="2400"/>
          </a:p>
        </p:txBody>
      </p:sp>
      <p:sp>
        <p:nvSpPr>
          <p:cNvPr id="9" name="object 9"/>
          <p:cNvSpPr txBox="1">
            <a:spLocks noGrp="1"/>
          </p:cNvSpPr>
          <p:nvPr>
            <p:ph type="body" idx="1"/>
          </p:nvPr>
        </p:nvSpPr>
        <p:spPr>
          <a:xfrm>
            <a:off x="390550" y="1198829"/>
            <a:ext cx="8362899" cy="2598147"/>
          </a:xfrm>
          <a:prstGeom prst="rect">
            <a:avLst/>
          </a:prstGeom>
        </p:spPr>
        <p:txBody>
          <a:bodyPr vert="horz" wrap="square" lIns="0" tIns="12700" rIns="0" bIns="0" rtlCol="0">
            <a:spAutoFit/>
          </a:bodyPr>
          <a:lstStyle/>
          <a:p>
            <a:pPr marL="12700" marR="5080" algn="just">
              <a:lnSpc>
                <a:spcPct val="100000"/>
              </a:lnSpc>
              <a:spcBef>
                <a:spcPts val="100"/>
              </a:spcBef>
            </a:pPr>
            <a:r>
              <a:rPr lang="en-US" spc="-5" dirty="0">
                <a:latin typeface="Söhne"/>
              </a:rPr>
              <a:t>Stock price prediction has always been a challenging task due to the complex and dynamic nature of financial markets. With the advent of machine learning techniques, there has been a growing interest in developing models that can leverage historical data to make accurate predictions. This research proposes an integrated approach for stock price prediction, combining various machine learning algorithms and feature engineering strategies.</a:t>
            </a:r>
            <a:endParaRPr spc="-5" dirty="0">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340861" cy="228909"/>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chemeClr val="bg1"/>
                </a:solidFill>
                <a:latin typeface="Arial MT"/>
                <a:cs typeface="Times New Roman"/>
              </a:rPr>
              <a:t>Stock Market Price prediction using Machine learning </a:t>
            </a:r>
            <a:endParaRPr lang="en-US"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ctrTitle"/>
          </p:nvPr>
        </p:nvSpPr>
        <p:spPr>
          <a:xfrm>
            <a:off x="390550" y="516382"/>
            <a:ext cx="8206740" cy="2604367"/>
          </a:xfrm>
          <a:prstGeom prst="rect">
            <a:avLst/>
          </a:prstGeom>
        </p:spPr>
        <p:txBody>
          <a:bodyPr vert="horz" wrap="square" lIns="0" tIns="12700" rIns="0" bIns="0" rtlCol="0">
            <a:spAutoFit/>
          </a:bodyPr>
          <a:lstStyle/>
          <a:p>
            <a:pPr marL="12700" algn="just">
              <a:lnSpc>
                <a:spcPts val="2870"/>
              </a:lnSpc>
              <a:spcBef>
                <a:spcPts val="100"/>
              </a:spcBef>
            </a:pPr>
            <a:r>
              <a:rPr lang="en-US" dirty="0"/>
              <a:t>Pro</a:t>
            </a:r>
            <a:r>
              <a:rPr lang="en-US" spc="-10" dirty="0"/>
              <a:t>b</a:t>
            </a:r>
            <a:r>
              <a:rPr lang="en-US" spc="-5" dirty="0"/>
              <a:t>lem</a:t>
            </a:r>
            <a:r>
              <a:rPr lang="en-US" spc="-285" dirty="0"/>
              <a:t> </a:t>
            </a:r>
            <a:r>
              <a:rPr lang="en-US" spc="-5" dirty="0"/>
              <a:t>Statement</a:t>
            </a:r>
            <a:br>
              <a:rPr lang="en-US" spc="-5" dirty="0"/>
            </a:br>
            <a:br>
              <a:rPr lang="en-US" spc="-5" dirty="0"/>
            </a:br>
            <a:r>
              <a:rPr lang="en-US" b="0" dirty="0">
                <a:solidFill>
                  <a:schemeClr val="tx1"/>
                </a:solidFill>
                <a:effectLst/>
                <a:latin typeface="Söhne"/>
                <a:ea typeface="Times New Roman" panose="02020603050405020304" pitchFamily="18" charset="0"/>
                <a:cs typeface="Times New Roman" panose="02020603050405020304" pitchFamily="18" charset="0"/>
              </a:rPr>
              <a:t>The problem addressed in this research is the inherent difficulty in accurately predicting stock prices, given the complex and dynamic nature of financial markets. Traditional methods often fall short in capturing the multitude of factors influencing stock price movements.</a:t>
            </a:r>
            <a:endParaRPr lang="en-US" b="0" spc="-5" dirty="0">
              <a:solidFill>
                <a:schemeClr val="tx1"/>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264661" cy="228909"/>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chemeClr val="bg1"/>
                </a:solidFill>
                <a:latin typeface="Arial MT"/>
                <a:cs typeface="Times New Roman"/>
              </a:rPr>
              <a:t>Stock Market Price prediction using Machine learning </a:t>
            </a:r>
            <a:endParaRPr lang="en-US"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550" y="470661"/>
            <a:ext cx="26866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1F5F"/>
                </a:solidFill>
              </a:rPr>
              <a:t>Aim</a:t>
            </a:r>
            <a:r>
              <a:rPr sz="2400" spc="-35" dirty="0">
                <a:solidFill>
                  <a:srgbClr val="001F5F"/>
                </a:solidFill>
              </a:rPr>
              <a:t> </a:t>
            </a:r>
            <a:r>
              <a:rPr sz="2400" spc="-5" dirty="0">
                <a:solidFill>
                  <a:srgbClr val="001F5F"/>
                </a:solidFill>
              </a:rPr>
              <a:t>and</a:t>
            </a:r>
            <a:r>
              <a:rPr sz="2400" spc="-30" dirty="0">
                <a:solidFill>
                  <a:srgbClr val="001F5F"/>
                </a:solidFill>
              </a:rPr>
              <a:t> </a:t>
            </a:r>
            <a:r>
              <a:rPr sz="2400" dirty="0">
                <a:solidFill>
                  <a:srgbClr val="001F5F"/>
                </a:solidFill>
              </a:rPr>
              <a:t>Objective</a:t>
            </a:r>
            <a:endParaRPr sz="2400"/>
          </a:p>
        </p:txBody>
      </p:sp>
      <p:sp>
        <p:nvSpPr>
          <p:cNvPr id="9" name="object 9"/>
          <p:cNvSpPr txBox="1"/>
          <p:nvPr/>
        </p:nvSpPr>
        <p:spPr>
          <a:xfrm>
            <a:off x="390550" y="1192733"/>
            <a:ext cx="8187055" cy="3713837"/>
          </a:xfrm>
          <a:prstGeom prst="rect">
            <a:avLst/>
          </a:prstGeom>
        </p:spPr>
        <p:txBody>
          <a:bodyPr vert="horz" wrap="square" lIns="0" tIns="12700" rIns="0" bIns="0" rtlCol="0">
            <a:spAutoFit/>
          </a:bodyPr>
          <a:lstStyle/>
          <a:p>
            <a:pPr marL="12700">
              <a:lnSpc>
                <a:spcPts val="2870"/>
              </a:lnSpc>
              <a:spcBef>
                <a:spcPts val="100"/>
              </a:spcBef>
            </a:pPr>
            <a:r>
              <a:rPr sz="2400" spc="265" dirty="0">
                <a:solidFill>
                  <a:srgbClr val="2C3148"/>
                </a:solidFill>
                <a:latin typeface="Söhne"/>
                <a:cs typeface="Calibri"/>
              </a:rPr>
              <a:t>A</a:t>
            </a:r>
            <a:r>
              <a:rPr sz="2400" spc="65" dirty="0">
                <a:solidFill>
                  <a:srgbClr val="2C3148"/>
                </a:solidFill>
                <a:latin typeface="Söhne"/>
                <a:cs typeface="Calibri"/>
              </a:rPr>
              <a:t>i</a:t>
            </a:r>
            <a:r>
              <a:rPr sz="2400" dirty="0">
                <a:solidFill>
                  <a:srgbClr val="2C3148"/>
                </a:solidFill>
                <a:latin typeface="Söhne"/>
                <a:cs typeface="Calibri"/>
              </a:rPr>
              <a:t>m</a:t>
            </a:r>
            <a:r>
              <a:rPr sz="2400" spc="-215" dirty="0">
                <a:solidFill>
                  <a:srgbClr val="2C3148"/>
                </a:solidFill>
                <a:latin typeface="Söhne"/>
                <a:cs typeface="Calibri"/>
              </a:rPr>
              <a:t> </a:t>
            </a:r>
            <a:r>
              <a:rPr sz="2400" dirty="0">
                <a:solidFill>
                  <a:srgbClr val="2C3148"/>
                </a:solidFill>
                <a:latin typeface="Söhne"/>
                <a:cs typeface="Calibri"/>
              </a:rPr>
              <a:t>:</a:t>
            </a:r>
            <a:endParaRPr sz="2400" dirty="0">
              <a:latin typeface="Söhne"/>
              <a:cs typeface="Calibri"/>
            </a:endParaRPr>
          </a:p>
          <a:p>
            <a:pPr marL="0" indent="0">
              <a:buNone/>
            </a:pPr>
            <a:r>
              <a:rPr lang="en-US" sz="2400" dirty="0">
                <a:latin typeface="Söhne"/>
                <a:cs typeface="Times New Roman" panose="02020603050405020304" pitchFamily="18" charset="0"/>
              </a:rPr>
              <a:t>Our aim is to develop predictive model that accurately predicts stock market prices </a:t>
            </a:r>
          </a:p>
          <a:p>
            <a:pPr marL="0" indent="0">
              <a:buNone/>
            </a:pPr>
            <a:endParaRPr lang="en-IN" sz="2400" dirty="0">
              <a:latin typeface="Söhne"/>
              <a:cs typeface="Arial"/>
            </a:endParaRPr>
          </a:p>
          <a:p>
            <a:pPr marL="12700">
              <a:lnSpc>
                <a:spcPts val="2850"/>
              </a:lnSpc>
            </a:pPr>
            <a:r>
              <a:rPr sz="2400" dirty="0">
                <a:latin typeface="Söhne"/>
                <a:cs typeface="Arial"/>
              </a:rPr>
              <a:t>Objective</a:t>
            </a:r>
            <a:r>
              <a:rPr sz="2400" dirty="0">
                <a:solidFill>
                  <a:srgbClr val="001F5F"/>
                </a:solidFill>
                <a:latin typeface="Söhne"/>
                <a:cs typeface="Arial"/>
              </a:rPr>
              <a:t>:</a:t>
            </a:r>
            <a:endParaRPr sz="2400" dirty="0">
              <a:latin typeface="Söhne"/>
              <a:cs typeface="Arial"/>
            </a:endParaRPr>
          </a:p>
          <a:p>
            <a:pPr marL="334645" indent="-322580">
              <a:lnSpc>
                <a:spcPts val="2875"/>
              </a:lnSpc>
              <a:buAutoNum type="arabicPeriod"/>
              <a:tabLst>
                <a:tab pos="335280" algn="l"/>
              </a:tabLst>
            </a:pPr>
            <a:r>
              <a:rPr sz="2400" dirty="0">
                <a:solidFill>
                  <a:srgbClr val="2C3148"/>
                </a:solidFill>
                <a:latin typeface="Söhne"/>
                <a:cs typeface="Microsoft JhengHei"/>
              </a:rPr>
              <a:t>Collect</a:t>
            </a:r>
            <a:r>
              <a:rPr sz="2400" spc="-20" dirty="0">
                <a:solidFill>
                  <a:srgbClr val="2C3148"/>
                </a:solidFill>
                <a:latin typeface="Söhne"/>
                <a:cs typeface="Microsoft JhengHei"/>
              </a:rPr>
              <a:t> </a:t>
            </a:r>
            <a:r>
              <a:rPr sz="2400" spc="-5" dirty="0">
                <a:solidFill>
                  <a:srgbClr val="2C3148"/>
                </a:solidFill>
                <a:latin typeface="Söhne"/>
                <a:cs typeface="Microsoft JhengHei"/>
              </a:rPr>
              <a:t>and</a:t>
            </a:r>
            <a:r>
              <a:rPr sz="2400" dirty="0">
                <a:solidFill>
                  <a:srgbClr val="2C3148"/>
                </a:solidFill>
                <a:latin typeface="Söhne"/>
                <a:cs typeface="Microsoft JhengHei"/>
              </a:rPr>
              <a:t> </a:t>
            </a:r>
            <a:r>
              <a:rPr sz="2400" spc="-5" dirty="0">
                <a:solidFill>
                  <a:srgbClr val="2C3148"/>
                </a:solidFill>
                <a:latin typeface="Söhne"/>
                <a:cs typeface="Microsoft JhengHei"/>
              </a:rPr>
              <a:t>analyze</a:t>
            </a:r>
            <a:r>
              <a:rPr sz="2400" spc="-15" dirty="0">
                <a:solidFill>
                  <a:srgbClr val="2C3148"/>
                </a:solidFill>
                <a:latin typeface="Söhne"/>
                <a:cs typeface="Microsoft JhengHei"/>
              </a:rPr>
              <a:t> </a:t>
            </a:r>
            <a:r>
              <a:rPr sz="2400" spc="-5" dirty="0">
                <a:solidFill>
                  <a:srgbClr val="2C3148"/>
                </a:solidFill>
                <a:latin typeface="Söhne"/>
                <a:cs typeface="Microsoft JhengHei"/>
              </a:rPr>
              <a:t>relevant</a:t>
            </a:r>
            <a:r>
              <a:rPr sz="2400" spc="-30" dirty="0">
                <a:solidFill>
                  <a:srgbClr val="2C3148"/>
                </a:solidFill>
                <a:latin typeface="Söhne"/>
                <a:cs typeface="Microsoft JhengHei"/>
              </a:rPr>
              <a:t> </a:t>
            </a:r>
            <a:r>
              <a:rPr sz="2400" dirty="0">
                <a:solidFill>
                  <a:srgbClr val="2C3148"/>
                </a:solidFill>
                <a:latin typeface="Söhne"/>
                <a:cs typeface="Microsoft JhengHei"/>
              </a:rPr>
              <a:t>data</a:t>
            </a:r>
            <a:r>
              <a:rPr lang="en-US" sz="2400" dirty="0">
                <a:solidFill>
                  <a:srgbClr val="2C3148"/>
                </a:solidFill>
                <a:latin typeface="Söhne"/>
                <a:cs typeface="Microsoft JhengHei"/>
              </a:rPr>
              <a:t>.</a:t>
            </a:r>
            <a:endParaRPr sz="2400" dirty="0">
              <a:latin typeface="Söhne"/>
              <a:cs typeface="Microsoft JhengHei"/>
            </a:endParaRPr>
          </a:p>
          <a:p>
            <a:pPr marL="334645" indent="-322580" algn="just">
              <a:lnSpc>
                <a:spcPct val="100000"/>
              </a:lnSpc>
              <a:spcBef>
                <a:spcPts val="5"/>
              </a:spcBef>
              <a:buAutoNum type="arabicPeriod"/>
              <a:tabLst>
                <a:tab pos="335280" algn="l"/>
              </a:tabLst>
            </a:pPr>
            <a:r>
              <a:rPr sz="2400" spc="-5" dirty="0">
                <a:solidFill>
                  <a:srgbClr val="2C3148"/>
                </a:solidFill>
                <a:latin typeface="Söhne"/>
                <a:cs typeface="Microsoft JhengHei"/>
              </a:rPr>
              <a:t>Develop</a:t>
            </a:r>
            <a:r>
              <a:rPr sz="2400" spc="-20" dirty="0">
                <a:solidFill>
                  <a:srgbClr val="2C3148"/>
                </a:solidFill>
                <a:latin typeface="Söhne"/>
                <a:cs typeface="Microsoft JhengHei"/>
              </a:rPr>
              <a:t> </a:t>
            </a:r>
            <a:r>
              <a:rPr lang="en-US" sz="2400" dirty="0">
                <a:effectLst/>
                <a:latin typeface="Söhne"/>
                <a:ea typeface="Times New Roman" panose="02020603050405020304" pitchFamily="18" charset="0"/>
                <a:cs typeface="Times New Roman" panose="02020603050405020304" pitchFamily="18" charset="0"/>
              </a:rPr>
              <a:t>and implement machine learning models for stock price prediction</a:t>
            </a:r>
            <a:r>
              <a:rPr lang="en-US" sz="2400" spc="-5" dirty="0">
                <a:solidFill>
                  <a:srgbClr val="2C3148"/>
                </a:solidFill>
                <a:latin typeface="Söhne"/>
                <a:cs typeface="Microsoft JhengHei"/>
              </a:rPr>
              <a:t>.</a:t>
            </a:r>
          </a:p>
          <a:p>
            <a:pPr marL="334645" indent="-322580">
              <a:lnSpc>
                <a:spcPct val="100000"/>
              </a:lnSpc>
              <a:spcBef>
                <a:spcPts val="5"/>
              </a:spcBef>
              <a:buAutoNum type="arabicPeriod"/>
              <a:tabLst>
                <a:tab pos="335280" algn="l"/>
              </a:tabLst>
            </a:pPr>
            <a:r>
              <a:rPr lang="en-US" sz="2400" dirty="0">
                <a:effectLst/>
                <a:latin typeface="Söhne"/>
                <a:ea typeface="Times New Roman" panose="02020603050405020304" pitchFamily="18" charset="0"/>
                <a:cs typeface="Times New Roman" panose="02020603050405020304" pitchFamily="18" charset="0"/>
              </a:rPr>
              <a:t>The research aims to evaluate and compare the performance of various machine learning algorithms &amp; predict the stocks</a:t>
            </a:r>
            <a:endParaRPr sz="2400" dirty="0">
              <a:latin typeface="Söhne"/>
              <a:cs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340861" cy="228909"/>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chemeClr val="bg1"/>
                </a:solidFill>
                <a:latin typeface="Arial MT"/>
                <a:cs typeface="Times New Roman"/>
              </a:rPr>
              <a:t>Stock Market Price prediction using Machine learning </a:t>
            </a:r>
            <a:endParaRPr lang="en-US"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p:nvPr/>
        </p:nvSpPr>
        <p:spPr>
          <a:xfrm>
            <a:off x="390550" y="470661"/>
            <a:ext cx="27343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1F5F"/>
                </a:solidFill>
                <a:latin typeface="Arial"/>
                <a:cs typeface="Arial"/>
              </a:rPr>
              <a:t>Proposed</a:t>
            </a:r>
            <a:r>
              <a:rPr sz="2400" b="1" spc="-65" dirty="0">
                <a:solidFill>
                  <a:srgbClr val="001F5F"/>
                </a:solidFill>
                <a:latin typeface="Arial"/>
                <a:cs typeface="Arial"/>
              </a:rPr>
              <a:t> </a:t>
            </a:r>
            <a:r>
              <a:rPr sz="2400" b="1" dirty="0">
                <a:solidFill>
                  <a:srgbClr val="001F5F"/>
                </a:solidFill>
                <a:latin typeface="Arial"/>
                <a:cs typeface="Arial"/>
              </a:rPr>
              <a:t>Solution</a:t>
            </a:r>
            <a:endParaRPr sz="2400">
              <a:latin typeface="Arial"/>
              <a:cs typeface="Arial"/>
            </a:endParaRPr>
          </a:p>
        </p:txBody>
      </p:sp>
      <p:sp>
        <p:nvSpPr>
          <p:cNvPr id="9" name="object 9"/>
          <p:cNvSpPr txBox="1"/>
          <p:nvPr/>
        </p:nvSpPr>
        <p:spPr>
          <a:xfrm>
            <a:off x="390550" y="1198829"/>
            <a:ext cx="8246109" cy="1120820"/>
          </a:xfrm>
          <a:prstGeom prst="rect">
            <a:avLst/>
          </a:prstGeom>
        </p:spPr>
        <p:txBody>
          <a:bodyPr vert="horz" wrap="square" lIns="0" tIns="12700" rIns="0" bIns="0" rtlCol="0">
            <a:spAutoFit/>
          </a:bodyPr>
          <a:lstStyle/>
          <a:p>
            <a:pPr algn="just"/>
            <a:r>
              <a:rPr lang="en-US" sz="2400" dirty="0">
                <a:latin typeface="Söhne"/>
                <a:cs typeface="Times New Roman" panose="02020603050405020304" pitchFamily="18" charset="0"/>
              </a:rPr>
              <a:t>To address the challenge of prediction stock market price ,A comprehensive solution involving data preparation ,feature engineering ,model selection, training , and evaluation is proposed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9337"/>
            <a:ext cx="4264662" cy="228909"/>
          </a:xfrm>
          <a:prstGeom prst="rect">
            <a:avLst/>
          </a:prstGeom>
        </p:spPr>
        <p:txBody>
          <a:bodyPr vert="horz" wrap="square" lIns="0" tIns="13335" rIns="0" bIns="0" rtlCol="0">
            <a:spAutoFit/>
          </a:bodyPr>
          <a:lstStyle/>
          <a:p>
            <a:pPr marL="12700">
              <a:lnSpc>
                <a:spcPct val="100000"/>
              </a:lnSpc>
              <a:spcBef>
                <a:spcPts val="105"/>
              </a:spcBef>
            </a:pPr>
            <a:r>
              <a:rPr lang="en-US" sz="1400" b="0" dirty="0">
                <a:solidFill>
                  <a:schemeClr val="bg1"/>
                </a:solidFill>
                <a:latin typeface="Arial MT"/>
                <a:cs typeface="Times New Roman"/>
              </a:rPr>
              <a:t>Stock Market Price prediction using Machine learning </a:t>
            </a:r>
            <a:endParaRPr lang="en-US" sz="1400" b="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p:nvPr/>
        </p:nvSpPr>
        <p:spPr>
          <a:xfrm>
            <a:off x="389940" y="470153"/>
            <a:ext cx="299085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1F5F"/>
                </a:solidFill>
                <a:latin typeface="Arial"/>
                <a:cs typeface="Arial"/>
              </a:rPr>
              <a:t>System</a:t>
            </a:r>
            <a:r>
              <a:rPr sz="2400" b="1" spc="20" dirty="0">
                <a:solidFill>
                  <a:srgbClr val="001F5F"/>
                </a:solidFill>
                <a:latin typeface="Arial"/>
                <a:cs typeface="Arial"/>
              </a:rPr>
              <a:t> </a:t>
            </a:r>
            <a:r>
              <a:rPr sz="2400" b="1" spc="-5" dirty="0">
                <a:solidFill>
                  <a:srgbClr val="001F5F"/>
                </a:solidFill>
                <a:latin typeface="Arial"/>
                <a:cs typeface="Arial"/>
              </a:rPr>
              <a:t>Architecture</a:t>
            </a:r>
            <a:endParaRPr sz="2400">
              <a:latin typeface="Arial"/>
              <a:cs typeface="Arial"/>
            </a:endParaRPr>
          </a:p>
        </p:txBody>
      </p:sp>
      <p:pic>
        <p:nvPicPr>
          <p:cNvPr id="9" name="object 9"/>
          <p:cNvPicPr/>
          <p:nvPr/>
        </p:nvPicPr>
        <p:blipFill>
          <a:blip r:embed="rId4" cstate="print"/>
          <a:stretch>
            <a:fillRect/>
          </a:stretch>
        </p:blipFill>
        <p:spPr>
          <a:xfrm>
            <a:off x="310895" y="1018032"/>
            <a:ext cx="2101596" cy="1296924"/>
          </a:xfrm>
          <a:prstGeom prst="rect">
            <a:avLst/>
          </a:prstGeom>
        </p:spPr>
      </p:pic>
      <p:pic>
        <p:nvPicPr>
          <p:cNvPr id="10" name="object 10"/>
          <p:cNvPicPr/>
          <p:nvPr/>
        </p:nvPicPr>
        <p:blipFill>
          <a:blip r:embed="rId5" cstate="print"/>
          <a:stretch>
            <a:fillRect/>
          </a:stretch>
        </p:blipFill>
        <p:spPr>
          <a:xfrm>
            <a:off x="2593848" y="1101852"/>
            <a:ext cx="1828800" cy="1129284"/>
          </a:xfrm>
          <a:prstGeom prst="rect">
            <a:avLst/>
          </a:prstGeom>
        </p:spPr>
      </p:pic>
      <p:pic>
        <p:nvPicPr>
          <p:cNvPr id="11" name="object 11"/>
          <p:cNvPicPr/>
          <p:nvPr/>
        </p:nvPicPr>
        <p:blipFill>
          <a:blip r:embed="rId6" cstate="print"/>
          <a:stretch>
            <a:fillRect/>
          </a:stretch>
        </p:blipFill>
        <p:spPr>
          <a:xfrm>
            <a:off x="4558284" y="1078991"/>
            <a:ext cx="1872995" cy="1156716"/>
          </a:xfrm>
          <a:prstGeom prst="rect">
            <a:avLst/>
          </a:prstGeom>
        </p:spPr>
      </p:pic>
      <p:pic>
        <p:nvPicPr>
          <p:cNvPr id="12" name="object 12"/>
          <p:cNvPicPr/>
          <p:nvPr/>
        </p:nvPicPr>
        <p:blipFill>
          <a:blip r:embed="rId7" cstate="print"/>
          <a:stretch>
            <a:fillRect/>
          </a:stretch>
        </p:blipFill>
        <p:spPr>
          <a:xfrm>
            <a:off x="6771131" y="1101852"/>
            <a:ext cx="2016252" cy="1129284"/>
          </a:xfrm>
          <a:prstGeom prst="rect">
            <a:avLst/>
          </a:prstGeom>
        </p:spPr>
      </p:pic>
      <p:sp>
        <p:nvSpPr>
          <p:cNvPr id="13" name="object 13"/>
          <p:cNvSpPr txBox="1"/>
          <p:nvPr/>
        </p:nvSpPr>
        <p:spPr>
          <a:xfrm>
            <a:off x="471017" y="2319273"/>
            <a:ext cx="1586865" cy="1406525"/>
          </a:xfrm>
          <a:prstGeom prst="rect">
            <a:avLst/>
          </a:prstGeom>
        </p:spPr>
        <p:txBody>
          <a:bodyPr vert="horz" wrap="square" lIns="0" tIns="62865" rIns="0" bIns="0" rtlCol="0">
            <a:spAutoFit/>
          </a:bodyPr>
          <a:lstStyle/>
          <a:p>
            <a:pPr marL="12700">
              <a:lnSpc>
                <a:spcPct val="100000"/>
              </a:lnSpc>
              <a:spcBef>
                <a:spcPts val="495"/>
              </a:spcBef>
            </a:pPr>
            <a:r>
              <a:rPr sz="1200" spc="-5" dirty="0">
                <a:solidFill>
                  <a:srgbClr val="272C45"/>
                </a:solidFill>
                <a:latin typeface="Times New Roman"/>
                <a:cs typeface="Times New Roman"/>
              </a:rPr>
              <a:t>Overall</a:t>
            </a:r>
            <a:r>
              <a:rPr sz="1200" spc="5" dirty="0">
                <a:solidFill>
                  <a:srgbClr val="272C45"/>
                </a:solidFill>
                <a:latin typeface="Times New Roman"/>
                <a:cs typeface="Times New Roman"/>
              </a:rPr>
              <a:t> </a:t>
            </a:r>
            <a:r>
              <a:rPr sz="1200" spc="-5" dirty="0">
                <a:solidFill>
                  <a:srgbClr val="272C45"/>
                </a:solidFill>
                <a:latin typeface="Times New Roman"/>
                <a:cs typeface="Times New Roman"/>
              </a:rPr>
              <a:t>Architecture</a:t>
            </a:r>
            <a:endParaRPr sz="1200">
              <a:latin typeface="Times New Roman"/>
              <a:cs typeface="Times New Roman"/>
            </a:endParaRPr>
          </a:p>
          <a:p>
            <a:pPr marL="12700" marR="5080">
              <a:lnSpc>
                <a:spcPct val="100000"/>
              </a:lnSpc>
              <a:spcBef>
                <a:spcPts val="395"/>
              </a:spcBef>
            </a:pPr>
            <a:r>
              <a:rPr sz="1200" spc="-5" dirty="0">
                <a:solidFill>
                  <a:srgbClr val="2C3148"/>
                </a:solidFill>
                <a:latin typeface="Times New Roman"/>
                <a:cs typeface="Times New Roman"/>
              </a:rPr>
              <a:t>Our</a:t>
            </a:r>
            <a:r>
              <a:rPr sz="1200" spc="-15" dirty="0">
                <a:solidFill>
                  <a:srgbClr val="2C3148"/>
                </a:solidFill>
                <a:latin typeface="Times New Roman"/>
                <a:cs typeface="Times New Roman"/>
              </a:rPr>
              <a:t> </a:t>
            </a:r>
            <a:r>
              <a:rPr sz="1200" spc="-10" dirty="0">
                <a:solidFill>
                  <a:srgbClr val="2C3148"/>
                </a:solidFill>
                <a:latin typeface="Times New Roman"/>
                <a:cs typeface="Times New Roman"/>
              </a:rPr>
              <a:t>system</a:t>
            </a:r>
            <a:r>
              <a:rPr sz="1200" spc="30" dirty="0">
                <a:solidFill>
                  <a:srgbClr val="2C3148"/>
                </a:solidFill>
                <a:latin typeface="Times New Roman"/>
                <a:cs typeface="Times New Roman"/>
              </a:rPr>
              <a:t> </a:t>
            </a:r>
            <a:r>
              <a:rPr sz="1200" spc="-5" dirty="0">
                <a:solidFill>
                  <a:srgbClr val="2C3148"/>
                </a:solidFill>
                <a:latin typeface="Times New Roman"/>
                <a:cs typeface="Times New Roman"/>
              </a:rPr>
              <a:t>follows</a:t>
            </a:r>
            <a:r>
              <a:rPr sz="1200" dirty="0">
                <a:solidFill>
                  <a:srgbClr val="2C3148"/>
                </a:solidFill>
                <a:latin typeface="Times New Roman"/>
                <a:cs typeface="Times New Roman"/>
              </a:rPr>
              <a:t> a </a:t>
            </a:r>
            <a:r>
              <a:rPr sz="1200" spc="5" dirty="0">
                <a:solidFill>
                  <a:srgbClr val="2C3148"/>
                </a:solidFill>
                <a:latin typeface="Times New Roman"/>
                <a:cs typeface="Times New Roman"/>
              </a:rPr>
              <a:t> </a:t>
            </a:r>
            <a:r>
              <a:rPr sz="1200" spc="-5" dirty="0">
                <a:solidFill>
                  <a:srgbClr val="2C3148"/>
                </a:solidFill>
                <a:latin typeface="Times New Roman"/>
                <a:cs typeface="Times New Roman"/>
              </a:rPr>
              <a:t>modular architecture, </a:t>
            </a:r>
            <a:r>
              <a:rPr sz="1200" dirty="0">
                <a:solidFill>
                  <a:srgbClr val="2C3148"/>
                </a:solidFill>
                <a:latin typeface="Times New Roman"/>
                <a:cs typeface="Times New Roman"/>
              </a:rPr>
              <a:t> </a:t>
            </a:r>
            <a:r>
              <a:rPr sz="1200" spc="-5" dirty="0">
                <a:solidFill>
                  <a:srgbClr val="2C3148"/>
                </a:solidFill>
                <a:latin typeface="Times New Roman"/>
                <a:cs typeface="Times New Roman"/>
              </a:rPr>
              <a:t>consisting </a:t>
            </a:r>
            <a:r>
              <a:rPr sz="1200" dirty="0">
                <a:solidFill>
                  <a:srgbClr val="2C3148"/>
                </a:solidFill>
                <a:latin typeface="Times New Roman"/>
                <a:cs typeface="Times New Roman"/>
              </a:rPr>
              <a:t>of </a:t>
            </a:r>
            <a:r>
              <a:rPr sz="1200" spc="-5" dirty="0">
                <a:solidFill>
                  <a:srgbClr val="2C3148"/>
                </a:solidFill>
                <a:latin typeface="Times New Roman"/>
                <a:cs typeface="Times New Roman"/>
              </a:rPr>
              <a:t>data </a:t>
            </a:r>
            <a:r>
              <a:rPr sz="1200" dirty="0">
                <a:solidFill>
                  <a:srgbClr val="2C3148"/>
                </a:solidFill>
                <a:latin typeface="Times New Roman"/>
                <a:cs typeface="Times New Roman"/>
              </a:rPr>
              <a:t> </a:t>
            </a:r>
            <a:r>
              <a:rPr sz="1200" spc="-5" dirty="0">
                <a:solidFill>
                  <a:srgbClr val="2C3148"/>
                </a:solidFill>
                <a:latin typeface="Times New Roman"/>
                <a:cs typeface="Times New Roman"/>
              </a:rPr>
              <a:t>collection,</a:t>
            </a:r>
            <a:r>
              <a:rPr sz="1200" dirty="0">
                <a:solidFill>
                  <a:srgbClr val="2C3148"/>
                </a:solidFill>
                <a:latin typeface="Times New Roman"/>
                <a:cs typeface="Times New Roman"/>
              </a:rPr>
              <a:t> </a:t>
            </a:r>
            <a:r>
              <a:rPr sz="1200" spc="-5" dirty="0">
                <a:solidFill>
                  <a:srgbClr val="2C3148"/>
                </a:solidFill>
                <a:latin typeface="Times New Roman"/>
                <a:cs typeface="Times New Roman"/>
              </a:rPr>
              <a:t>preprocessing, </a:t>
            </a:r>
            <a:r>
              <a:rPr sz="1200" spc="-285" dirty="0">
                <a:solidFill>
                  <a:srgbClr val="2C3148"/>
                </a:solidFill>
                <a:latin typeface="Times New Roman"/>
                <a:cs typeface="Times New Roman"/>
              </a:rPr>
              <a:t> </a:t>
            </a:r>
            <a:r>
              <a:rPr sz="1200" dirty="0">
                <a:solidFill>
                  <a:srgbClr val="2C3148"/>
                </a:solidFill>
                <a:latin typeface="Times New Roman"/>
                <a:cs typeface="Times New Roman"/>
              </a:rPr>
              <a:t>model </a:t>
            </a:r>
            <a:r>
              <a:rPr sz="1200" spc="-5" dirty="0">
                <a:solidFill>
                  <a:srgbClr val="2C3148"/>
                </a:solidFill>
                <a:latin typeface="Times New Roman"/>
                <a:cs typeface="Times New Roman"/>
              </a:rPr>
              <a:t>training,</a:t>
            </a:r>
            <a:r>
              <a:rPr sz="1200" spc="25" dirty="0">
                <a:solidFill>
                  <a:srgbClr val="2C3148"/>
                </a:solidFill>
                <a:latin typeface="Times New Roman"/>
                <a:cs typeface="Times New Roman"/>
              </a:rPr>
              <a:t> </a:t>
            </a:r>
            <a:r>
              <a:rPr sz="1200" spc="-5" dirty="0">
                <a:solidFill>
                  <a:srgbClr val="2C3148"/>
                </a:solidFill>
                <a:latin typeface="Times New Roman"/>
                <a:cs typeface="Times New Roman"/>
              </a:rPr>
              <a:t>and </a:t>
            </a:r>
            <a:r>
              <a:rPr sz="1200" dirty="0">
                <a:solidFill>
                  <a:srgbClr val="2C3148"/>
                </a:solidFill>
                <a:latin typeface="Times New Roman"/>
                <a:cs typeface="Times New Roman"/>
              </a:rPr>
              <a:t> </a:t>
            </a:r>
            <a:r>
              <a:rPr sz="1200" spc="-5" dirty="0">
                <a:solidFill>
                  <a:srgbClr val="2C3148"/>
                </a:solidFill>
                <a:latin typeface="Times New Roman"/>
                <a:cs typeface="Times New Roman"/>
              </a:rPr>
              <a:t>prediction</a:t>
            </a:r>
            <a:r>
              <a:rPr sz="1200" spc="20" dirty="0">
                <a:solidFill>
                  <a:srgbClr val="2C3148"/>
                </a:solidFill>
                <a:latin typeface="Times New Roman"/>
                <a:cs typeface="Times New Roman"/>
              </a:rPr>
              <a:t> </a:t>
            </a:r>
            <a:r>
              <a:rPr sz="1200" spc="-5" dirty="0">
                <a:solidFill>
                  <a:srgbClr val="2C3148"/>
                </a:solidFill>
                <a:latin typeface="Times New Roman"/>
                <a:cs typeface="Times New Roman"/>
              </a:rPr>
              <a:t>modules.</a:t>
            </a:r>
            <a:endParaRPr sz="1200">
              <a:latin typeface="Times New Roman"/>
              <a:cs typeface="Times New Roman"/>
            </a:endParaRPr>
          </a:p>
        </p:txBody>
      </p:sp>
      <p:sp>
        <p:nvSpPr>
          <p:cNvPr id="14" name="object 14"/>
          <p:cNvSpPr txBox="1"/>
          <p:nvPr/>
        </p:nvSpPr>
        <p:spPr>
          <a:xfrm>
            <a:off x="2673223" y="2411729"/>
            <a:ext cx="1586865" cy="1089401"/>
          </a:xfrm>
          <a:prstGeom prst="rect">
            <a:avLst/>
          </a:prstGeom>
        </p:spPr>
        <p:txBody>
          <a:bodyPr vert="horz" wrap="square" lIns="0" tIns="62865" rIns="0" bIns="0" rtlCol="0">
            <a:spAutoFit/>
          </a:bodyPr>
          <a:lstStyle/>
          <a:p>
            <a:pPr marL="12700">
              <a:lnSpc>
                <a:spcPct val="100000"/>
              </a:lnSpc>
              <a:spcBef>
                <a:spcPts val="495"/>
              </a:spcBef>
            </a:pPr>
            <a:r>
              <a:rPr sz="1200" spc="-5" dirty="0">
                <a:solidFill>
                  <a:srgbClr val="272C45"/>
                </a:solidFill>
                <a:latin typeface="Times New Roman"/>
                <a:cs typeface="Times New Roman"/>
              </a:rPr>
              <a:t>Data</a:t>
            </a:r>
            <a:r>
              <a:rPr sz="1200" dirty="0">
                <a:solidFill>
                  <a:srgbClr val="272C45"/>
                </a:solidFill>
                <a:latin typeface="Times New Roman"/>
                <a:cs typeface="Times New Roman"/>
              </a:rPr>
              <a:t> </a:t>
            </a:r>
            <a:r>
              <a:rPr sz="1200" spc="-5" dirty="0">
                <a:solidFill>
                  <a:srgbClr val="272C45"/>
                </a:solidFill>
                <a:latin typeface="Times New Roman"/>
                <a:cs typeface="Times New Roman"/>
              </a:rPr>
              <a:t>Collection </a:t>
            </a:r>
            <a:r>
              <a:rPr sz="1200" dirty="0">
                <a:solidFill>
                  <a:srgbClr val="272C45"/>
                </a:solidFill>
                <a:latin typeface="Times New Roman"/>
                <a:cs typeface="Times New Roman"/>
              </a:rPr>
              <a:t>Module</a:t>
            </a:r>
            <a:endParaRPr sz="1200" dirty="0">
              <a:latin typeface="Times New Roman"/>
              <a:cs typeface="Times New Roman"/>
            </a:endParaRPr>
          </a:p>
          <a:p>
            <a:pPr marL="12700" marR="5080">
              <a:lnSpc>
                <a:spcPct val="100000"/>
              </a:lnSpc>
              <a:spcBef>
                <a:spcPts val="395"/>
              </a:spcBef>
            </a:pPr>
            <a:r>
              <a:rPr sz="1200" dirty="0">
                <a:solidFill>
                  <a:srgbClr val="2C3148"/>
                </a:solidFill>
                <a:latin typeface="Times New Roman"/>
                <a:cs typeface="Times New Roman"/>
              </a:rPr>
              <a:t>We</a:t>
            </a:r>
            <a:r>
              <a:rPr sz="1200" spc="-5" dirty="0">
                <a:solidFill>
                  <a:srgbClr val="2C3148"/>
                </a:solidFill>
                <a:latin typeface="Times New Roman"/>
                <a:cs typeface="Times New Roman"/>
              </a:rPr>
              <a:t> gather</a:t>
            </a:r>
            <a:r>
              <a:rPr sz="1200" spc="20" dirty="0">
                <a:solidFill>
                  <a:srgbClr val="2C3148"/>
                </a:solidFill>
                <a:latin typeface="Times New Roman"/>
                <a:cs typeface="Times New Roman"/>
              </a:rPr>
              <a:t> </a:t>
            </a:r>
            <a:r>
              <a:rPr sz="1200" spc="-5" dirty="0">
                <a:solidFill>
                  <a:srgbClr val="2C3148"/>
                </a:solidFill>
                <a:latin typeface="Times New Roman"/>
                <a:cs typeface="Times New Roman"/>
              </a:rPr>
              <a:t>relevant </a:t>
            </a:r>
            <a:r>
              <a:rPr lang="en-IN" sz="1200" spc="-5" dirty="0">
                <a:solidFill>
                  <a:srgbClr val="2C3148"/>
                </a:solidFill>
                <a:latin typeface="Times New Roman"/>
                <a:cs typeface="Times New Roman"/>
              </a:rPr>
              <a:t>stock</a:t>
            </a:r>
            <a:r>
              <a:rPr sz="1200" spc="35" dirty="0">
                <a:solidFill>
                  <a:srgbClr val="2C3148"/>
                </a:solidFill>
                <a:latin typeface="Times New Roman"/>
                <a:cs typeface="Times New Roman"/>
              </a:rPr>
              <a:t> </a:t>
            </a:r>
            <a:r>
              <a:rPr sz="1200" spc="-5" dirty="0">
                <a:solidFill>
                  <a:srgbClr val="2C3148"/>
                </a:solidFill>
                <a:latin typeface="Times New Roman"/>
                <a:cs typeface="Times New Roman"/>
              </a:rPr>
              <a:t>data</a:t>
            </a:r>
            <a:r>
              <a:rPr sz="1200" spc="-10" dirty="0">
                <a:solidFill>
                  <a:srgbClr val="2C3148"/>
                </a:solidFill>
                <a:latin typeface="Times New Roman"/>
                <a:cs typeface="Times New Roman"/>
              </a:rPr>
              <a:t> </a:t>
            </a:r>
            <a:r>
              <a:rPr sz="1200" spc="-5" dirty="0">
                <a:solidFill>
                  <a:srgbClr val="2C3148"/>
                </a:solidFill>
                <a:latin typeface="Times New Roman"/>
                <a:cs typeface="Times New Roman"/>
              </a:rPr>
              <a:t>from</a:t>
            </a:r>
            <a:r>
              <a:rPr sz="1200" dirty="0">
                <a:solidFill>
                  <a:srgbClr val="2C3148"/>
                </a:solidFill>
                <a:latin typeface="Times New Roman"/>
                <a:cs typeface="Times New Roman"/>
              </a:rPr>
              <a:t> </a:t>
            </a:r>
            <a:r>
              <a:rPr lang="en-IN" sz="1200" spc="-5" dirty="0">
                <a:solidFill>
                  <a:srgbClr val="2C3148"/>
                </a:solidFill>
                <a:latin typeface="Times New Roman"/>
                <a:cs typeface="Times New Roman"/>
              </a:rPr>
              <a:t>NSE</a:t>
            </a:r>
            <a:r>
              <a:rPr sz="1200" spc="30" dirty="0">
                <a:solidFill>
                  <a:srgbClr val="2C3148"/>
                </a:solidFill>
                <a:latin typeface="Times New Roman"/>
                <a:cs typeface="Times New Roman"/>
              </a:rPr>
              <a:t> </a:t>
            </a:r>
            <a:r>
              <a:rPr sz="1200" spc="-5" dirty="0">
                <a:solidFill>
                  <a:srgbClr val="2C3148"/>
                </a:solidFill>
                <a:latin typeface="Times New Roman"/>
                <a:cs typeface="Times New Roman"/>
              </a:rPr>
              <a:t>and </a:t>
            </a:r>
            <a:r>
              <a:rPr sz="1200" spc="-285" dirty="0">
                <a:solidFill>
                  <a:srgbClr val="2C3148"/>
                </a:solidFill>
                <a:latin typeface="Times New Roman"/>
                <a:cs typeface="Times New Roman"/>
              </a:rPr>
              <a:t> </a:t>
            </a:r>
            <a:r>
              <a:rPr lang="en-IN" sz="1200" spc="-285" dirty="0">
                <a:solidFill>
                  <a:srgbClr val="2C3148"/>
                </a:solidFill>
                <a:latin typeface="Times New Roman"/>
                <a:cs typeface="Times New Roman"/>
              </a:rPr>
              <a:t>Y                     a               h                o             </a:t>
            </a:r>
            <a:r>
              <a:rPr lang="en-IN" sz="1200" spc="-285" dirty="0" err="1">
                <a:solidFill>
                  <a:srgbClr val="2C3148"/>
                </a:solidFill>
                <a:latin typeface="Times New Roman"/>
                <a:cs typeface="Times New Roman"/>
              </a:rPr>
              <a:t>o</a:t>
            </a:r>
            <a:r>
              <a:rPr lang="en-IN" sz="1200" spc="-285" dirty="0">
                <a:solidFill>
                  <a:srgbClr val="2C3148"/>
                </a:solidFill>
                <a:latin typeface="Times New Roman"/>
                <a:cs typeface="Times New Roman"/>
              </a:rPr>
              <a:t> </a:t>
            </a:r>
          </a:p>
          <a:p>
            <a:pPr marL="12700" marR="5080">
              <a:lnSpc>
                <a:spcPct val="100000"/>
              </a:lnSpc>
              <a:spcBef>
                <a:spcPts val="395"/>
              </a:spcBef>
            </a:pPr>
            <a:r>
              <a:rPr lang="en-IN" sz="1200" spc="-285" dirty="0">
                <a:solidFill>
                  <a:srgbClr val="2C3148"/>
                </a:solidFill>
                <a:latin typeface="Times New Roman"/>
                <a:cs typeface="Times New Roman"/>
              </a:rPr>
              <a:t>F              </a:t>
            </a:r>
            <a:r>
              <a:rPr lang="en-IN" sz="1200" spc="-285" dirty="0" err="1">
                <a:solidFill>
                  <a:srgbClr val="2C3148"/>
                </a:solidFill>
                <a:latin typeface="Times New Roman"/>
                <a:cs typeface="Times New Roman"/>
              </a:rPr>
              <a:t>i</a:t>
            </a:r>
            <a:r>
              <a:rPr lang="en-IN" sz="1200" spc="-285" dirty="0">
                <a:solidFill>
                  <a:srgbClr val="2C3148"/>
                </a:solidFill>
                <a:latin typeface="Times New Roman"/>
                <a:cs typeface="Times New Roman"/>
              </a:rPr>
              <a:t>                   n                 a           n                 c                  e                          </a:t>
            </a:r>
            <a:r>
              <a:rPr sz="1200" spc="-5" dirty="0">
                <a:solidFill>
                  <a:srgbClr val="2C3148"/>
                </a:solidFill>
                <a:latin typeface="Times New Roman"/>
                <a:cs typeface="Times New Roman"/>
              </a:rPr>
              <a:t>other sources </a:t>
            </a:r>
            <a:r>
              <a:rPr sz="1200" dirty="0">
                <a:solidFill>
                  <a:srgbClr val="2C3148"/>
                </a:solidFill>
                <a:latin typeface="Times New Roman"/>
                <a:cs typeface="Times New Roman"/>
              </a:rPr>
              <a:t>to build our </a:t>
            </a:r>
            <a:r>
              <a:rPr sz="1200" spc="-290" dirty="0">
                <a:solidFill>
                  <a:srgbClr val="2C3148"/>
                </a:solidFill>
                <a:latin typeface="Times New Roman"/>
                <a:cs typeface="Times New Roman"/>
              </a:rPr>
              <a:t> </a:t>
            </a:r>
            <a:r>
              <a:rPr sz="1200" spc="-5" dirty="0">
                <a:solidFill>
                  <a:srgbClr val="2C3148"/>
                </a:solidFill>
                <a:latin typeface="Times New Roman"/>
                <a:cs typeface="Times New Roman"/>
              </a:rPr>
              <a:t>dataset.</a:t>
            </a:r>
            <a:endParaRPr sz="1200" dirty="0">
              <a:latin typeface="Times New Roman"/>
              <a:cs typeface="Times New Roman"/>
            </a:endParaRPr>
          </a:p>
        </p:txBody>
      </p:sp>
      <p:sp>
        <p:nvSpPr>
          <p:cNvPr id="15" name="object 15"/>
          <p:cNvSpPr txBox="1"/>
          <p:nvPr/>
        </p:nvSpPr>
        <p:spPr>
          <a:xfrm>
            <a:off x="4704334" y="2461005"/>
            <a:ext cx="1677670" cy="1305486"/>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Times New Roman"/>
                <a:cs typeface="Times New Roman"/>
              </a:rPr>
              <a:t>Model</a:t>
            </a:r>
            <a:r>
              <a:rPr sz="1200" spc="-10" dirty="0">
                <a:latin typeface="Times New Roman"/>
                <a:cs typeface="Times New Roman"/>
              </a:rPr>
              <a:t> </a:t>
            </a:r>
            <a:r>
              <a:rPr sz="1200" spc="-5" dirty="0">
                <a:latin typeface="Times New Roman"/>
                <a:cs typeface="Times New Roman"/>
              </a:rPr>
              <a:t>Training</a:t>
            </a:r>
            <a:r>
              <a:rPr sz="1200" spc="15" dirty="0">
                <a:latin typeface="Times New Roman"/>
                <a:cs typeface="Times New Roman"/>
              </a:rPr>
              <a:t> </a:t>
            </a:r>
            <a:r>
              <a:rPr sz="1200" dirty="0">
                <a:latin typeface="Times New Roman"/>
                <a:cs typeface="Times New Roman"/>
              </a:rPr>
              <a:t>Module </a:t>
            </a:r>
            <a:r>
              <a:rPr sz="1200" spc="5" dirty="0">
                <a:latin typeface="Times New Roman"/>
                <a:cs typeface="Times New Roman"/>
              </a:rPr>
              <a:t> </a:t>
            </a:r>
            <a:r>
              <a:rPr sz="1200" dirty="0">
                <a:solidFill>
                  <a:srgbClr val="2C3148"/>
                </a:solidFill>
                <a:latin typeface="Times New Roman"/>
                <a:cs typeface="Times New Roman"/>
              </a:rPr>
              <a:t>Using </a:t>
            </a:r>
            <a:r>
              <a:rPr sz="1200" spc="-5" dirty="0">
                <a:solidFill>
                  <a:srgbClr val="2C3148"/>
                </a:solidFill>
                <a:latin typeface="Times New Roman"/>
                <a:cs typeface="Times New Roman"/>
              </a:rPr>
              <a:t>various machine </a:t>
            </a:r>
            <a:r>
              <a:rPr sz="1200" dirty="0">
                <a:solidFill>
                  <a:srgbClr val="2C3148"/>
                </a:solidFill>
                <a:latin typeface="Times New Roman"/>
                <a:cs typeface="Times New Roman"/>
              </a:rPr>
              <a:t> </a:t>
            </a:r>
            <a:r>
              <a:rPr sz="1200" spc="-5" dirty="0">
                <a:solidFill>
                  <a:srgbClr val="2C3148"/>
                </a:solidFill>
                <a:latin typeface="Times New Roman"/>
                <a:cs typeface="Times New Roman"/>
              </a:rPr>
              <a:t>learning</a:t>
            </a:r>
            <a:r>
              <a:rPr sz="1200" spc="15" dirty="0">
                <a:solidFill>
                  <a:srgbClr val="2C3148"/>
                </a:solidFill>
                <a:latin typeface="Times New Roman"/>
                <a:cs typeface="Times New Roman"/>
              </a:rPr>
              <a:t> </a:t>
            </a:r>
            <a:r>
              <a:rPr sz="1200" spc="-5" dirty="0">
                <a:solidFill>
                  <a:srgbClr val="2C3148"/>
                </a:solidFill>
                <a:latin typeface="Times New Roman"/>
                <a:cs typeface="Times New Roman"/>
              </a:rPr>
              <a:t>algorithms,</a:t>
            </a:r>
            <a:r>
              <a:rPr sz="1200" spc="15" dirty="0">
                <a:solidFill>
                  <a:srgbClr val="2C3148"/>
                </a:solidFill>
                <a:latin typeface="Times New Roman"/>
                <a:cs typeface="Times New Roman"/>
              </a:rPr>
              <a:t> </a:t>
            </a:r>
            <a:r>
              <a:rPr sz="1200" spc="-5" dirty="0">
                <a:solidFill>
                  <a:srgbClr val="2C3148"/>
                </a:solidFill>
                <a:latin typeface="Times New Roman"/>
                <a:cs typeface="Times New Roman"/>
              </a:rPr>
              <a:t>we </a:t>
            </a:r>
            <a:r>
              <a:rPr sz="1200" dirty="0">
                <a:solidFill>
                  <a:srgbClr val="2C3148"/>
                </a:solidFill>
                <a:latin typeface="Times New Roman"/>
                <a:cs typeface="Times New Roman"/>
              </a:rPr>
              <a:t> </a:t>
            </a:r>
            <a:r>
              <a:rPr sz="1200" spc="-5" dirty="0">
                <a:solidFill>
                  <a:srgbClr val="2C3148"/>
                </a:solidFill>
                <a:latin typeface="Times New Roman"/>
                <a:cs typeface="Times New Roman"/>
              </a:rPr>
              <a:t>train</a:t>
            </a:r>
            <a:r>
              <a:rPr sz="1200" dirty="0">
                <a:solidFill>
                  <a:srgbClr val="2C3148"/>
                </a:solidFill>
                <a:latin typeface="Times New Roman"/>
                <a:cs typeface="Times New Roman"/>
              </a:rPr>
              <a:t> the models</a:t>
            </a:r>
            <a:r>
              <a:rPr sz="1200" spc="5" dirty="0">
                <a:solidFill>
                  <a:srgbClr val="2C3148"/>
                </a:solidFill>
                <a:latin typeface="Times New Roman"/>
                <a:cs typeface="Times New Roman"/>
              </a:rPr>
              <a:t> </a:t>
            </a:r>
            <a:r>
              <a:rPr sz="1200" dirty="0">
                <a:solidFill>
                  <a:srgbClr val="2C3148"/>
                </a:solidFill>
                <a:latin typeface="Times New Roman"/>
                <a:cs typeface="Times New Roman"/>
              </a:rPr>
              <a:t>on</a:t>
            </a:r>
            <a:r>
              <a:rPr lang="en-US" sz="1200" dirty="0">
                <a:solidFill>
                  <a:srgbClr val="2C3148"/>
                </a:solidFill>
                <a:latin typeface="Times New Roman"/>
                <a:cs typeface="Times New Roman"/>
              </a:rPr>
              <a:t> </a:t>
            </a:r>
            <a:r>
              <a:rPr lang="en-US" sz="1200" spc="5" dirty="0">
                <a:solidFill>
                  <a:srgbClr val="2C3148"/>
                </a:solidFill>
                <a:latin typeface="Times New Roman"/>
                <a:cs typeface="Times New Roman"/>
              </a:rPr>
              <a:t> availability of Stock for analyze </a:t>
            </a:r>
            <a:r>
              <a:rPr lang="en-US" sz="1200" dirty="0">
                <a:solidFill>
                  <a:srgbClr val="2C3148"/>
                </a:solidFill>
                <a:latin typeface="Times New Roman"/>
                <a:cs typeface="Times New Roman"/>
              </a:rPr>
              <a:t>to </a:t>
            </a:r>
            <a:r>
              <a:rPr lang="en-US" sz="1200" spc="-285" dirty="0">
                <a:solidFill>
                  <a:srgbClr val="2C3148"/>
                </a:solidFill>
                <a:latin typeface="Times New Roman"/>
                <a:cs typeface="Times New Roman"/>
              </a:rPr>
              <a:t> </a:t>
            </a:r>
            <a:r>
              <a:rPr lang="en-US" sz="1200" spc="-5" dirty="0">
                <a:solidFill>
                  <a:srgbClr val="2C3148"/>
                </a:solidFill>
                <a:latin typeface="Times New Roman"/>
                <a:cs typeface="Times New Roman"/>
              </a:rPr>
              <a:t>understand</a:t>
            </a:r>
            <a:r>
              <a:rPr lang="en-US" sz="1200" spc="15" dirty="0">
                <a:solidFill>
                  <a:srgbClr val="2C3148"/>
                </a:solidFill>
                <a:latin typeface="Times New Roman"/>
                <a:cs typeface="Times New Roman"/>
              </a:rPr>
              <a:t> </a:t>
            </a:r>
            <a:r>
              <a:rPr lang="en-US" sz="1200" spc="-5" dirty="0">
                <a:solidFill>
                  <a:srgbClr val="2C3148"/>
                </a:solidFill>
                <a:latin typeface="Times New Roman"/>
                <a:cs typeface="Times New Roman"/>
              </a:rPr>
              <a:t>patterns</a:t>
            </a:r>
            <a:r>
              <a:rPr lang="en-US" sz="1200" dirty="0">
                <a:solidFill>
                  <a:srgbClr val="2C3148"/>
                </a:solidFill>
                <a:latin typeface="Times New Roman"/>
                <a:cs typeface="Times New Roman"/>
              </a:rPr>
              <a:t> </a:t>
            </a:r>
            <a:r>
              <a:rPr lang="en-US" sz="1200" spc="-5" dirty="0">
                <a:solidFill>
                  <a:srgbClr val="2C3148"/>
                </a:solidFill>
                <a:latin typeface="Times New Roman"/>
                <a:cs typeface="Times New Roman"/>
              </a:rPr>
              <a:t>and </a:t>
            </a:r>
            <a:r>
              <a:rPr lang="en-US" sz="1200" dirty="0">
                <a:solidFill>
                  <a:srgbClr val="2C3148"/>
                </a:solidFill>
                <a:latin typeface="Times New Roman"/>
                <a:cs typeface="Times New Roman"/>
              </a:rPr>
              <a:t> </a:t>
            </a:r>
            <a:r>
              <a:rPr lang="en-US" sz="1200" spc="-5" dirty="0">
                <a:solidFill>
                  <a:srgbClr val="2C3148"/>
                </a:solidFill>
                <a:latin typeface="Times New Roman"/>
                <a:cs typeface="Times New Roman"/>
              </a:rPr>
              <a:t>predict</a:t>
            </a:r>
            <a:r>
              <a:rPr lang="en-US" sz="1200" spc="15" dirty="0">
                <a:solidFill>
                  <a:srgbClr val="2C3148"/>
                </a:solidFill>
                <a:latin typeface="Times New Roman"/>
                <a:cs typeface="Times New Roman"/>
              </a:rPr>
              <a:t>.</a:t>
            </a:r>
            <a:endParaRPr sz="1200" dirty="0">
              <a:latin typeface="Times New Roman"/>
              <a:cs typeface="Times New Roman"/>
            </a:endParaRPr>
          </a:p>
        </p:txBody>
      </p:sp>
      <p:sp>
        <p:nvSpPr>
          <p:cNvPr id="16" name="object 16"/>
          <p:cNvSpPr txBox="1"/>
          <p:nvPr/>
        </p:nvSpPr>
        <p:spPr>
          <a:xfrm>
            <a:off x="6811136" y="2319273"/>
            <a:ext cx="2069464" cy="1038105"/>
          </a:xfrm>
          <a:prstGeom prst="rect">
            <a:avLst/>
          </a:prstGeom>
        </p:spPr>
        <p:txBody>
          <a:bodyPr vert="horz" wrap="square" lIns="0" tIns="62865" rIns="0" bIns="0" rtlCol="0">
            <a:spAutoFit/>
          </a:bodyPr>
          <a:lstStyle/>
          <a:p>
            <a:pPr marL="12700">
              <a:lnSpc>
                <a:spcPct val="100000"/>
              </a:lnSpc>
              <a:spcBef>
                <a:spcPts val="495"/>
              </a:spcBef>
            </a:pPr>
            <a:r>
              <a:rPr sz="1200" spc="-5" dirty="0">
                <a:solidFill>
                  <a:srgbClr val="272C45"/>
                </a:solidFill>
                <a:latin typeface="Times New Roman"/>
                <a:cs typeface="Times New Roman"/>
              </a:rPr>
              <a:t>Prediction</a:t>
            </a:r>
            <a:r>
              <a:rPr sz="1200" spc="-20" dirty="0">
                <a:solidFill>
                  <a:srgbClr val="272C45"/>
                </a:solidFill>
                <a:latin typeface="Times New Roman"/>
                <a:cs typeface="Times New Roman"/>
              </a:rPr>
              <a:t> </a:t>
            </a:r>
            <a:r>
              <a:rPr sz="1200" dirty="0">
                <a:solidFill>
                  <a:srgbClr val="272C45"/>
                </a:solidFill>
                <a:latin typeface="Times New Roman"/>
                <a:cs typeface="Times New Roman"/>
              </a:rPr>
              <a:t>Module</a:t>
            </a:r>
            <a:endParaRPr sz="1200" dirty="0">
              <a:latin typeface="Times New Roman"/>
              <a:cs typeface="Times New Roman"/>
            </a:endParaRPr>
          </a:p>
          <a:p>
            <a:pPr marL="12700" marR="5080">
              <a:lnSpc>
                <a:spcPct val="100000"/>
              </a:lnSpc>
              <a:spcBef>
                <a:spcPts val="395"/>
              </a:spcBef>
            </a:pPr>
            <a:r>
              <a:rPr sz="1200" spc="-5" dirty="0">
                <a:solidFill>
                  <a:srgbClr val="2C3148"/>
                </a:solidFill>
                <a:latin typeface="Times New Roman"/>
                <a:cs typeface="Times New Roman"/>
              </a:rPr>
              <a:t>Our</a:t>
            </a:r>
            <a:r>
              <a:rPr sz="1200" spc="-10" dirty="0">
                <a:solidFill>
                  <a:srgbClr val="2C3148"/>
                </a:solidFill>
                <a:latin typeface="Times New Roman"/>
                <a:cs typeface="Times New Roman"/>
              </a:rPr>
              <a:t> system</a:t>
            </a:r>
            <a:r>
              <a:rPr sz="1200" spc="30" dirty="0">
                <a:solidFill>
                  <a:srgbClr val="2C3148"/>
                </a:solidFill>
                <a:latin typeface="Times New Roman"/>
                <a:cs typeface="Times New Roman"/>
              </a:rPr>
              <a:t> </a:t>
            </a:r>
            <a:r>
              <a:rPr sz="1200" dirty="0">
                <a:solidFill>
                  <a:srgbClr val="2C3148"/>
                </a:solidFill>
                <a:latin typeface="Times New Roman"/>
                <a:cs typeface="Times New Roman"/>
              </a:rPr>
              <a:t>provides </a:t>
            </a:r>
            <a:r>
              <a:rPr sz="1200" spc="-5" dirty="0">
                <a:solidFill>
                  <a:srgbClr val="2C3148"/>
                </a:solidFill>
                <a:latin typeface="Times New Roman"/>
                <a:cs typeface="Times New Roman"/>
              </a:rPr>
              <a:t>real-time </a:t>
            </a:r>
            <a:r>
              <a:rPr sz="1200" dirty="0">
                <a:solidFill>
                  <a:srgbClr val="2C3148"/>
                </a:solidFill>
                <a:latin typeface="Times New Roman"/>
                <a:cs typeface="Times New Roman"/>
              </a:rPr>
              <a:t> attrition</a:t>
            </a:r>
            <a:r>
              <a:rPr sz="1200" spc="-25" dirty="0">
                <a:solidFill>
                  <a:srgbClr val="2C3148"/>
                </a:solidFill>
                <a:latin typeface="Times New Roman"/>
                <a:cs typeface="Times New Roman"/>
              </a:rPr>
              <a:t> </a:t>
            </a:r>
            <a:r>
              <a:rPr sz="1200" dirty="0">
                <a:solidFill>
                  <a:srgbClr val="2C3148"/>
                </a:solidFill>
                <a:latin typeface="Times New Roman"/>
                <a:cs typeface="Times New Roman"/>
              </a:rPr>
              <a:t>predictions,</a:t>
            </a:r>
            <a:r>
              <a:rPr sz="1200" spc="-30" dirty="0">
                <a:solidFill>
                  <a:srgbClr val="2C3148"/>
                </a:solidFill>
                <a:latin typeface="Times New Roman"/>
                <a:cs typeface="Times New Roman"/>
              </a:rPr>
              <a:t> </a:t>
            </a:r>
            <a:r>
              <a:rPr sz="1200" dirty="0">
                <a:solidFill>
                  <a:srgbClr val="2C3148"/>
                </a:solidFill>
                <a:latin typeface="Times New Roman"/>
                <a:cs typeface="Times New Roman"/>
              </a:rPr>
              <a:t>empowering </a:t>
            </a:r>
            <a:r>
              <a:rPr sz="1200" spc="-285" dirty="0">
                <a:solidFill>
                  <a:srgbClr val="2C3148"/>
                </a:solidFill>
                <a:latin typeface="Times New Roman"/>
                <a:cs typeface="Times New Roman"/>
              </a:rPr>
              <a:t> </a:t>
            </a:r>
            <a:r>
              <a:rPr lang="en-IN" sz="1200" spc="-5" dirty="0">
                <a:solidFill>
                  <a:srgbClr val="2C3148"/>
                </a:solidFill>
                <a:latin typeface="Times New Roman"/>
                <a:cs typeface="Times New Roman"/>
              </a:rPr>
              <a:t>users</a:t>
            </a:r>
            <a:r>
              <a:rPr sz="1200" spc="25" dirty="0">
                <a:solidFill>
                  <a:srgbClr val="2C3148"/>
                </a:solidFill>
                <a:latin typeface="Times New Roman"/>
                <a:cs typeface="Times New Roman"/>
              </a:rPr>
              <a:t> </a:t>
            </a:r>
            <a:r>
              <a:rPr sz="1200" dirty="0">
                <a:solidFill>
                  <a:srgbClr val="2C3148"/>
                </a:solidFill>
                <a:latin typeface="Times New Roman"/>
                <a:cs typeface="Times New Roman"/>
              </a:rPr>
              <a:t>to</a:t>
            </a:r>
            <a:r>
              <a:rPr sz="1200" spc="-5" dirty="0">
                <a:solidFill>
                  <a:srgbClr val="2C3148"/>
                </a:solidFill>
                <a:latin typeface="Times New Roman"/>
                <a:cs typeface="Times New Roman"/>
              </a:rPr>
              <a:t> </a:t>
            </a:r>
            <a:r>
              <a:rPr sz="1200" dirty="0">
                <a:solidFill>
                  <a:srgbClr val="2C3148"/>
                </a:solidFill>
                <a:latin typeface="Times New Roman"/>
                <a:cs typeface="Times New Roman"/>
              </a:rPr>
              <a:t>take</a:t>
            </a:r>
            <a:r>
              <a:rPr sz="1200" spc="5" dirty="0">
                <a:solidFill>
                  <a:srgbClr val="2C3148"/>
                </a:solidFill>
                <a:latin typeface="Times New Roman"/>
                <a:cs typeface="Times New Roman"/>
              </a:rPr>
              <a:t> </a:t>
            </a:r>
            <a:r>
              <a:rPr sz="1200" dirty="0">
                <a:solidFill>
                  <a:srgbClr val="2C3148"/>
                </a:solidFill>
                <a:latin typeface="Times New Roman"/>
                <a:cs typeface="Times New Roman"/>
              </a:rPr>
              <a:t>proactive </a:t>
            </a:r>
            <a:r>
              <a:rPr sz="1200" spc="5" dirty="0">
                <a:solidFill>
                  <a:srgbClr val="2C3148"/>
                </a:solidFill>
                <a:latin typeface="Times New Roman"/>
                <a:cs typeface="Times New Roman"/>
              </a:rPr>
              <a:t> </a:t>
            </a:r>
            <a:r>
              <a:rPr sz="1200" spc="-5" dirty="0">
                <a:solidFill>
                  <a:srgbClr val="2C3148"/>
                </a:solidFill>
                <a:latin typeface="Times New Roman"/>
                <a:cs typeface="Times New Roman"/>
              </a:rPr>
              <a:t>measures</a:t>
            </a:r>
            <a:r>
              <a:rPr sz="1200" spc="5" dirty="0">
                <a:solidFill>
                  <a:srgbClr val="2C3148"/>
                </a:solidFill>
                <a:latin typeface="Times New Roman"/>
                <a:cs typeface="Times New Roman"/>
              </a:rPr>
              <a:t> </a:t>
            </a:r>
            <a:r>
              <a:rPr sz="1200" dirty="0">
                <a:solidFill>
                  <a:srgbClr val="2C3148"/>
                </a:solidFill>
                <a:latin typeface="Times New Roman"/>
                <a:cs typeface="Times New Roman"/>
              </a:rPr>
              <a:t>to</a:t>
            </a:r>
            <a:r>
              <a:rPr sz="1200" spc="-5" dirty="0">
                <a:solidFill>
                  <a:srgbClr val="2C3148"/>
                </a:solidFill>
                <a:latin typeface="Times New Roman"/>
                <a:cs typeface="Times New Roman"/>
              </a:rPr>
              <a:t> </a:t>
            </a:r>
            <a:r>
              <a:rPr lang="en-IN" sz="1200" spc="-5" dirty="0">
                <a:solidFill>
                  <a:srgbClr val="2C3148"/>
                </a:solidFill>
                <a:latin typeface="Times New Roman"/>
                <a:cs typeface="Times New Roman"/>
              </a:rPr>
              <a:t>predict closing stocks</a:t>
            </a:r>
            <a:endParaRPr sz="12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29337"/>
            <a:ext cx="4264661" cy="228909"/>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chemeClr val="bg1"/>
                </a:solidFill>
                <a:latin typeface="Arial MT"/>
                <a:cs typeface="Times New Roman"/>
              </a:rPr>
              <a:t>Stock Market Price prediction using Machine learning </a:t>
            </a:r>
            <a:endParaRPr lang="en-US" sz="140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a:spLocks noGrp="1"/>
          </p:cNvSpPr>
          <p:nvPr>
            <p:ph type="title"/>
          </p:nvPr>
        </p:nvSpPr>
        <p:spPr>
          <a:xfrm>
            <a:off x="390550" y="470661"/>
            <a:ext cx="444627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1F5F"/>
                </a:solidFill>
              </a:rPr>
              <a:t>System</a:t>
            </a:r>
            <a:r>
              <a:rPr sz="2400" spc="15" dirty="0">
                <a:solidFill>
                  <a:srgbClr val="001F5F"/>
                </a:solidFill>
              </a:rPr>
              <a:t> </a:t>
            </a:r>
            <a:r>
              <a:rPr sz="2400" spc="-5" dirty="0">
                <a:solidFill>
                  <a:srgbClr val="001F5F"/>
                </a:solidFill>
              </a:rPr>
              <a:t>Deployment</a:t>
            </a:r>
            <a:r>
              <a:rPr sz="2400" spc="10" dirty="0">
                <a:solidFill>
                  <a:srgbClr val="001F5F"/>
                </a:solidFill>
              </a:rPr>
              <a:t> </a:t>
            </a:r>
            <a:r>
              <a:rPr sz="2400" spc="-5" dirty="0">
                <a:solidFill>
                  <a:srgbClr val="001F5F"/>
                </a:solidFill>
              </a:rPr>
              <a:t>Approach</a:t>
            </a:r>
            <a:endParaRPr sz="2400"/>
          </a:p>
        </p:txBody>
      </p:sp>
      <p:sp>
        <p:nvSpPr>
          <p:cNvPr id="9" name="object 9"/>
          <p:cNvSpPr txBox="1"/>
          <p:nvPr/>
        </p:nvSpPr>
        <p:spPr>
          <a:xfrm>
            <a:off x="390550" y="1198829"/>
            <a:ext cx="7816850" cy="3016210"/>
          </a:xfrm>
          <a:prstGeom prst="rect">
            <a:avLst/>
          </a:prstGeom>
        </p:spPr>
        <p:txBody>
          <a:bodyPr vert="horz" wrap="square" lIns="0" tIns="12700" rIns="0" bIns="0" rtlCol="0">
            <a:spAutoFit/>
          </a:bodyPr>
          <a:lstStyle/>
          <a:p>
            <a:pPr marL="12700">
              <a:lnSpc>
                <a:spcPts val="2845"/>
              </a:lnSpc>
              <a:spcBef>
                <a:spcPts val="100"/>
              </a:spcBef>
            </a:pPr>
            <a:r>
              <a:rPr sz="2400" b="1" spc="-5" dirty="0">
                <a:solidFill>
                  <a:srgbClr val="001F5F"/>
                </a:solidFill>
                <a:latin typeface="Arial"/>
                <a:cs typeface="Arial"/>
              </a:rPr>
              <a:t>1.</a:t>
            </a:r>
            <a:r>
              <a:rPr sz="2400" b="1" spc="-5" dirty="0">
                <a:solidFill>
                  <a:srgbClr val="2C3148"/>
                </a:solidFill>
                <a:latin typeface="Times New Roman"/>
                <a:cs typeface="Times New Roman"/>
              </a:rPr>
              <a:t>Technology</a:t>
            </a:r>
            <a:r>
              <a:rPr sz="2400" b="1" spc="-40" dirty="0">
                <a:solidFill>
                  <a:srgbClr val="2C3148"/>
                </a:solidFill>
                <a:latin typeface="Times New Roman"/>
                <a:cs typeface="Times New Roman"/>
              </a:rPr>
              <a:t> </a:t>
            </a:r>
            <a:r>
              <a:rPr sz="2400" b="1" dirty="0">
                <a:solidFill>
                  <a:srgbClr val="2C3148"/>
                </a:solidFill>
                <a:latin typeface="Times New Roman"/>
                <a:cs typeface="Times New Roman"/>
              </a:rPr>
              <a:t>Stack</a:t>
            </a:r>
            <a:endParaRPr sz="2400" dirty="0">
              <a:latin typeface="Times New Roman"/>
              <a:cs typeface="Times New Roman"/>
            </a:endParaRPr>
          </a:p>
          <a:p>
            <a:pPr marL="12700">
              <a:lnSpc>
                <a:spcPts val="2845"/>
              </a:lnSpc>
            </a:pPr>
            <a:r>
              <a:rPr sz="2400" dirty="0">
                <a:solidFill>
                  <a:srgbClr val="2C3148"/>
                </a:solidFill>
                <a:latin typeface="Microsoft YaHei"/>
                <a:cs typeface="Microsoft YaHei"/>
              </a:rPr>
              <a:t>-</a:t>
            </a:r>
            <a:r>
              <a:rPr sz="2400" spc="-480" dirty="0">
                <a:solidFill>
                  <a:srgbClr val="2C3148"/>
                </a:solidFill>
                <a:latin typeface="Microsoft YaHei"/>
                <a:cs typeface="Microsoft YaHei"/>
              </a:rPr>
              <a:t> </a:t>
            </a:r>
            <a:r>
              <a:rPr lang="en-IN" sz="1800" spc="-5" dirty="0">
                <a:solidFill>
                  <a:srgbClr val="2C3148"/>
                </a:solidFill>
                <a:latin typeface="Times New Roman"/>
                <a:cs typeface="Times New Roman"/>
              </a:rPr>
              <a:t>P</a:t>
            </a:r>
            <a:r>
              <a:rPr lang="en-IN" spc="10" dirty="0">
                <a:solidFill>
                  <a:srgbClr val="2C3148"/>
                </a:solidFill>
                <a:latin typeface="Times New Roman"/>
                <a:cs typeface="Times New Roman"/>
              </a:rPr>
              <a:t>andas &amp; </a:t>
            </a:r>
            <a:r>
              <a:rPr lang="en-IN" spc="10" dirty="0" err="1">
                <a:solidFill>
                  <a:srgbClr val="2C3148"/>
                </a:solidFill>
                <a:latin typeface="Times New Roman"/>
                <a:cs typeface="Times New Roman"/>
              </a:rPr>
              <a:t>Numpy</a:t>
            </a:r>
            <a:r>
              <a:rPr lang="en-IN" sz="1800" spc="-15" dirty="0">
                <a:solidFill>
                  <a:srgbClr val="2C3148"/>
                </a:solidFill>
                <a:latin typeface="Times New Roman"/>
                <a:cs typeface="Times New Roman"/>
              </a:rPr>
              <a:t> </a:t>
            </a:r>
            <a:r>
              <a:rPr sz="1800" dirty="0">
                <a:solidFill>
                  <a:srgbClr val="2C3148"/>
                </a:solidFill>
                <a:latin typeface="Times New Roman"/>
                <a:cs typeface="Times New Roman"/>
              </a:rPr>
              <a:t>for data</a:t>
            </a:r>
            <a:r>
              <a:rPr lang="en-IN" sz="1800" dirty="0">
                <a:solidFill>
                  <a:srgbClr val="2C3148"/>
                </a:solidFill>
                <a:latin typeface="Times New Roman"/>
                <a:cs typeface="Times New Roman"/>
              </a:rPr>
              <a:t> cleaning</a:t>
            </a:r>
            <a:r>
              <a:rPr sz="1800" dirty="0">
                <a:solidFill>
                  <a:srgbClr val="2C3148"/>
                </a:solidFill>
                <a:latin typeface="Times New Roman"/>
                <a:cs typeface="Times New Roman"/>
              </a:rPr>
              <a:t> </a:t>
            </a:r>
            <a:r>
              <a:rPr lang="en-IN" sz="1800" dirty="0">
                <a:solidFill>
                  <a:srgbClr val="2C3148"/>
                </a:solidFill>
                <a:latin typeface="Times New Roman"/>
                <a:cs typeface="Times New Roman"/>
              </a:rPr>
              <a:t>&amp; data </a:t>
            </a:r>
            <a:r>
              <a:rPr sz="1800" dirty="0">
                <a:solidFill>
                  <a:srgbClr val="2C3148"/>
                </a:solidFill>
                <a:latin typeface="Times New Roman"/>
                <a:cs typeface="Times New Roman"/>
              </a:rPr>
              <a:t>preproc</a:t>
            </a:r>
            <a:r>
              <a:rPr sz="1800" spc="-5" dirty="0">
                <a:solidFill>
                  <a:srgbClr val="2C3148"/>
                </a:solidFill>
                <a:latin typeface="Times New Roman"/>
                <a:cs typeface="Times New Roman"/>
              </a:rPr>
              <a:t>essing</a:t>
            </a:r>
            <a:r>
              <a:rPr lang="en-IN" spc="-10" dirty="0">
                <a:solidFill>
                  <a:srgbClr val="2C3148"/>
                </a:solidFill>
                <a:latin typeface="Times New Roman"/>
                <a:cs typeface="Times New Roman"/>
              </a:rPr>
              <a:t>.</a:t>
            </a:r>
            <a:endParaRPr sz="1800" dirty="0">
              <a:latin typeface="Times New Roman"/>
              <a:cs typeface="Times New Roman"/>
            </a:endParaRPr>
          </a:p>
          <a:p>
            <a:pPr marL="144780" indent="-132715">
              <a:lnSpc>
                <a:spcPct val="100000"/>
              </a:lnSpc>
              <a:spcBef>
                <a:spcPts val="95"/>
              </a:spcBef>
              <a:buChar char="-"/>
              <a:tabLst>
                <a:tab pos="145415" algn="l"/>
              </a:tabLst>
            </a:pPr>
            <a:r>
              <a:rPr sz="1800" dirty="0">
                <a:solidFill>
                  <a:srgbClr val="2C3148"/>
                </a:solidFill>
                <a:latin typeface="Times New Roman"/>
                <a:cs typeface="Times New Roman"/>
              </a:rPr>
              <a:t>Scikit-learn</a:t>
            </a:r>
            <a:r>
              <a:rPr lang="en-IN" sz="1800" spc="-20" dirty="0">
                <a:solidFill>
                  <a:srgbClr val="2C3148"/>
                </a:solidFill>
                <a:latin typeface="Times New Roman"/>
                <a:cs typeface="Times New Roman"/>
              </a:rPr>
              <a:t> </a:t>
            </a:r>
            <a:r>
              <a:rPr sz="1800" dirty="0">
                <a:solidFill>
                  <a:srgbClr val="2C3148"/>
                </a:solidFill>
                <a:latin typeface="Times New Roman"/>
                <a:cs typeface="Times New Roman"/>
              </a:rPr>
              <a:t>for</a:t>
            </a:r>
            <a:r>
              <a:rPr sz="1800" spc="-5" dirty="0">
                <a:solidFill>
                  <a:srgbClr val="2C3148"/>
                </a:solidFill>
                <a:latin typeface="Times New Roman"/>
                <a:cs typeface="Times New Roman"/>
              </a:rPr>
              <a:t> machine</a:t>
            </a:r>
            <a:r>
              <a:rPr sz="1800" dirty="0">
                <a:solidFill>
                  <a:srgbClr val="2C3148"/>
                </a:solidFill>
                <a:latin typeface="Times New Roman"/>
                <a:cs typeface="Times New Roman"/>
              </a:rPr>
              <a:t> learning</a:t>
            </a:r>
            <a:r>
              <a:rPr sz="1800" spc="-15" dirty="0">
                <a:solidFill>
                  <a:srgbClr val="2C3148"/>
                </a:solidFill>
                <a:latin typeface="Times New Roman"/>
                <a:cs typeface="Times New Roman"/>
              </a:rPr>
              <a:t> </a:t>
            </a:r>
            <a:r>
              <a:rPr sz="1800" dirty="0">
                <a:solidFill>
                  <a:srgbClr val="2C3148"/>
                </a:solidFill>
                <a:latin typeface="Times New Roman"/>
                <a:cs typeface="Times New Roman"/>
              </a:rPr>
              <a:t>algorithms</a:t>
            </a:r>
            <a:r>
              <a:rPr lang="en-US" sz="1800" dirty="0">
                <a:solidFill>
                  <a:srgbClr val="2C3148"/>
                </a:solidFill>
                <a:latin typeface="Times New Roman"/>
                <a:cs typeface="Times New Roman"/>
              </a:rPr>
              <a:t>.</a:t>
            </a:r>
          </a:p>
          <a:p>
            <a:pPr marL="144780" indent="-132715" algn="just">
              <a:lnSpc>
                <a:spcPct val="100000"/>
              </a:lnSpc>
              <a:spcBef>
                <a:spcPts val="95"/>
              </a:spcBef>
              <a:buChar char="-"/>
              <a:tabLst>
                <a:tab pos="145415" algn="l"/>
              </a:tabLst>
            </a:pPr>
            <a:r>
              <a:rPr lang="en-US" dirty="0">
                <a:solidFill>
                  <a:srgbClr val="2C3148"/>
                </a:solidFill>
                <a:latin typeface="Times New Roman"/>
                <a:cs typeface="Times New Roman"/>
              </a:rPr>
              <a:t>Dash </a:t>
            </a:r>
            <a:r>
              <a:rPr lang="en-US" b="0" i="0" dirty="0">
                <a:solidFill>
                  <a:srgbClr val="4D5156"/>
                </a:solidFill>
                <a:effectLst/>
                <a:latin typeface="Times New Roman" panose="02020603050405020304" pitchFamily="18" charset="0"/>
                <a:cs typeface="Times New Roman" panose="02020603050405020304" pitchFamily="18" charset="0"/>
              </a:rPr>
              <a:t>used to create many analytical web applications.</a:t>
            </a:r>
          </a:p>
          <a:p>
            <a:pPr marL="144780" indent="-132715">
              <a:lnSpc>
                <a:spcPct val="100000"/>
              </a:lnSpc>
              <a:spcBef>
                <a:spcPts val="95"/>
              </a:spcBef>
              <a:buChar char="-"/>
              <a:tabLst>
                <a:tab pos="145415" algn="l"/>
              </a:tabLst>
            </a:pPr>
            <a:r>
              <a:rPr lang="en-US" sz="1800" dirty="0" err="1">
                <a:solidFill>
                  <a:srgbClr val="4D5156"/>
                </a:solidFill>
                <a:latin typeface="Times New Roman" panose="02020603050405020304" pitchFamily="18" charset="0"/>
                <a:cs typeface="Times New Roman" panose="02020603050405020304" pitchFamily="18" charset="0"/>
              </a:rPr>
              <a:t>Keras</a:t>
            </a:r>
            <a:r>
              <a:rPr lang="en-US" sz="1800" dirty="0">
                <a:solidFill>
                  <a:srgbClr val="4D5156"/>
                </a:solidFill>
                <a:latin typeface="Times New Roman" panose="02020603050405020304" pitchFamily="18" charset="0"/>
                <a:cs typeface="Times New Roman" panose="02020603050405020304" pitchFamily="18" charset="0"/>
              </a:rPr>
              <a:t> for DL, </a:t>
            </a:r>
            <a:r>
              <a:rPr lang="en-US" b="0" i="0" dirty="0">
                <a:solidFill>
                  <a:srgbClr val="040C28"/>
                </a:solidFill>
                <a:effectLst/>
                <a:latin typeface="Times New Roman" panose="02020603050405020304" pitchFamily="18" charset="0"/>
                <a:cs typeface="Times New Roman" panose="02020603050405020304" pitchFamily="18" charset="0"/>
              </a:rPr>
              <a:t>used to make the implementation of neural networks.</a:t>
            </a:r>
          </a:p>
          <a:p>
            <a:pPr marL="144780" indent="-132715">
              <a:lnSpc>
                <a:spcPct val="100000"/>
              </a:lnSpc>
              <a:spcBef>
                <a:spcPts val="95"/>
              </a:spcBef>
              <a:buChar char="-"/>
              <a:tabLst>
                <a:tab pos="145415" algn="l"/>
              </a:tabLst>
            </a:pPr>
            <a:r>
              <a:rPr lang="en-IN" b="0" i="0" dirty="0" err="1">
                <a:solidFill>
                  <a:srgbClr val="202124"/>
                </a:solidFill>
                <a:effectLst/>
                <a:latin typeface="Times New Roman" panose="02020603050405020304" pitchFamily="18" charset="0"/>
                <a:cs typeface="Times New Roman" panose="02020603050405020304" pitchFamily="18" charset="0"/>
              </a:rPr>
              <a:t>Plotly</a:t>
            </a:r>
            <a:r>
              <a:rPr lang="en-US" dirty="0">
                <a:solidFill>
                  <a:srgbClr val="040C28"/>
                </a:solidFill>
                <a:latin typeface="Times New Roman" panose="02020603050405020304" pitchFamily="18" charset="0"/>
                <a:cs typeface="Times New Roman" panose="02020603050405020304" pitchFamily="18" charset="0"/>
              </a:rPr>
              <a:t> for data </a:t>
            </a:r>
            <a:r>
              <a:rPr lang="en-IN" b="0" i="0" dirty="0">
                <a:solidFill>
                  <a:srgbClr val="040C28"/>
                </a:solidFill>
                <a:effectLst/>
                <a:latin typeface="Times New Roman" panose="02020603050405020304" pitchFamily="18" charset="0"/>
                <a:cs typeface="Times New Roman" panose="02020603050405020304" pitchFamily="18" charset="0"/>
              </a:rPr>
              <a:t>visualization</a:t>
            </a:r>
            <a:r>
              <a:rPr lang="en-IN" dirty="0">
                <a:solidFill>
                  <a:srgbClr val="202124"/>
                </a:solidFill>
                <a:latin typeface="Google Sans"/>
                <a:cs typeface="Times New Roman" panose="02020603050405020304" pitchFamily="18" charset="0"/>
              </a:rPr>
              <a:t>.</a:t>
            </a:r>
            <a:endParaRPr lang="en-US" sz="1800" dirty="0">
              <a:solidFill>
                <a:srgbClr val="2C3148"/>
              </a:solidFill>
              <a:latin typeface="Times New Roman" panose="02020603050405020304" pitchFamily="18" charset="0"/>
              <a:cs typeface="Times New Roman" panose="02020603050405020304" pitchFamily="18" charset="0"/>
            </a:endParaRPr>
          </a:p>
          <a:p>
            <a:pPr marL="12065">
              <a:lnSpc>
                <a:spcPct val="100000"/>
              </a:lnSpc>
              <a:spcBef>
                <a:spcPts val="95"/>
              </a:spcBef>
              <a:tabLst>
                <a:tab pos="145415" algn="l"/>
              </a:tabLst>
            </a:pPr>
            <a:endParaRPr sz="1800" dirty="0">
              <a:latin typeface="Times New Roman"/>
              <a:cs typeface="Times New Roman"/>
            </a:endParaRPr>
          </a:p>
          <a:p>
            <a:pPr marL="12065">
              <a:lnSpc>
                <a:spcPts val="2150"/>
              </a:lnSpc>
              <a:tabLst>
                <a:tab pos="145415" algn="l"/>
              </a:tabLst>
            </a:pPr>
            <a:r>
              <a:rPr sz="2400" b="1" dirty="0">
                <a:latin typeface="Times New Roman"/>
                <a:cs typeface="Times New Roman"/>
              </a:rPr>
              <a:t>2.</a:t>
            </a:r>
            <a:r>
              <a:rPr sz="2400" b="1" spc="-30" dirty="0">
                <a:latin typeface="Times New Roman"/>
                <a:cs typeface="Times New Roman"/>
              </a:rPr>
              <a:t> </a:t>
            </a:r>
            <a:r>
              <a:rPr sz="2400" b="1" dirty="0">
                <a:solidFill>
                  <a:srgbClr val="2C3148"/>
                </a:solidFill>
                <a:latin typeface="Times New Roman"/>
                <a:cs typeface="Times New Roman"/>
              </a:rPr>
              <a:t>Development</a:t>
            </a:r>
            <a:r>
              <a:rPr sz="2400" b="1" spc="-35" dirty="0">
                <a:solidFill>
                  <a:srgbClr val="2C3148"/>
                </a:solidFill>
                <a:latin typeface="Times New Roman"/>
                <a:cs typeface="Times New Roman"/>
              </a:rPr>
              <a:t> </a:t>
            </a:r>
            <a:r>
              <a:rPr sz="2400" b="1" dirty="0">
                <a:solidFill>
                  <a:srgbClr val="2C3148"/>
                </a:solidFill>
                <a:latin typeface="Times New Roman"/>
                <a:cs typeface="Times New Roman"/>
              </a:rPr>
              <a:t>Methodology</a:t>
            </a:r>
            <a:endParaRPr sz="2400" dirty="0">
              <a:latin typeface="Times New Roman"/>
              <a:cs typeface="Times New Roman"/>
            </a:endParaRPr>
          </a:p>
          <a:p>
            <a:pPr marL="12700" marR="5080">
              <a:lnSpc>
                <a:spcPct val="100000"/>
              </a:lnSpc>
              <a:spcBef>
                <a:spcPts val="25"/>
              </a:spcBef>
            </a:pPr>
            <a:r>
              <a:rPr sz="1800" spc="-5" dirty="0">
                <a:solidFill>
                  <a:srgbClr val="2C3148"/>
                </a:solidFill>
                <a:latin typeface="Times New Roman"/>
                <a:cs typeface="Times New Roman"/>
              </a:rPr>
              <a:t>Our </a:t>
            </a:r>
            <a:r>
              <a:rPr sz="1800" dirty="0">
                <a:solidFill>
                  <a:srgbClr val="2C3148"/>
                </a:solidFill>
                <a:latin typeface="Times New Roman"/>
                <a:cs typeface="Times New Roman"/>
              </a:rPr>
              <a:t>team</a:t>
            </a:r>
            <a:r>
              <a:rPr sz="1800" spc="-20" dirty="0">
                <a:solidFill>
                  <a:srgbClr val="2C3148"/>
                </a:solidFill>
                <a:latin typeface="Times New Roman"/>
                <a:cs typeface="Times New Roman"/>
              </a:rPr>
              <a:t> </a:t>
            </a:r>
            <a:r>
              <a:rPr sz="1800" dirty="0">
                <a:solidFill>
                  <a:srgbClr val="2C3148"/>
                </a:solidFill>
                <a:latin typeface="Times New Roman"/>
                <a:cs typeface="Times New Roman"/>
              </a:rPr>
              <a:t>follows</a:t>
            </a:r>
            <a:r>
              <a:rPr sz="1800" spc="-10" dirty="0">
                <a:solidFill>
                  <a:srgbClr val="2C3148"/>
                </a:solidFill>
                <a:latin typeface="Times New Roman"/>
                <a:cs typeface="Times New Roman"/>
              </a:rPr>
              <a:t> </a:t>
            </a:r>
            <a:r>
              <a:rPr sz="1800" dirty="0">
                <a:solidFill>
                  <a:srgbClr val="2C3148"/>
                </a:solidFill>
                <a:latin typeface="Times New Roman"/>
                <a:cs typeface="Times New Roman"/>
              </a:rPr>
              <a:t>an</a:t>
            </a:r>
            <a:r>
              <a:rPr sz="1800" spc="-5" dirty="0">
                <a:solidFill>
                  <a:srgbClr val="2C3148"/>
                </a:solidFill>
                <a:latin typeface="Times New Roman"/>
                <a:cs typeface="Times New Roman"/>
              </a:rPr>
              <a:t> </a:t>
            </a:r>
            <a:r>
              <a:rPr sz="1800" dirty="0">
                <a:solidFill>
                  <a:srgbClr val="2C3148"/>
                </a:solidFill>
                <a:latin typeface="Times New Roman"/>
                <a:cs typeface="Times New Roman"/>
              </a:rPr>
              <a:t>agile</a:t>
            </a:r>
            <a:r>
              <a:rPr sz="1800" spc="-15" dirty="0">
                <a:solidFill>
                  <a:srgbClr val="2C3148"/>
                </a:solidFill>
                <a:latin typeface="Times New Roman"/>
                <a:cs typeface="Times New Roman"/>
              </a:rPr>
              <a:t> </a:t>
            </a:r>
            <a:r>
              <a:rPr sz="1800" dirty="0">
                <a:solidFill>
                  <a:srgbClr val="2C3148"/>
                </a:solidFill>
                <a:latin typeface="Times New Roman"/>
                <a:cs typeface="Times New Roman"/>
              </a:rPr>
              <a:t>development</a:t>
            </a:r>
            <a:r>
              <a:rPr sz="1800" spc="-20" dirty="0">
                <a:solidFill>
                  <a:srgbClr val="2C3148"/>
                </a:solidFill>
                <a:latin typeface="Times New Roman"/>
                <a:cs typeface="Times New Roman"/>
              </a:rPr>
              <a:t> </a:t>
            </a:r>
            <a:r>
              <a:rPr sz="1800" dirty="0">
                <a:solidFill>
                  <a:srgbClr val="2C3148"/>
                </a:solidFill>
                <a:latin typeface="Times New Roman"/>
                <a:cs typeface="Times New Roman"/>
              </a:rPr>
              <a:t>approach,</a:t>
            </a:r>
            <a:r>
              <a:rPr sz="1800" spc="-20" dirty="0">
                <a:solidFill>
                  <a:srgbClr val="2C3148"/>
                </a:solidFill>
                <a:latin typeface="Times New Roman"/>
                <a:cs typeface="Times New Roman"/>
              </a:rPr>
              <a:t> </a:t>
            </a:r>
            <a:r>
              <a:rPr sz="1800" dirty="0">
                <a:solidFill>
                  <a:srgbClr val="2C3148"/>
                </a:solidFill>
                <a:latin typeface="Times New Roman"/>
                <a:cs typeface="Times New Roman"/>
              </a:rPr>
              <a:t>ensuring continuous</a:t>
            </a:r>
            <a:r>
              <a:rPr sz="1800" spc="-25" dirty="0">
                <a:solidFill>
                  <a:srgbClr val="2C3148"/>
                </a:solidFill>
                <a:latin typeface="Times New Roman"/>
                <a:cs typeface="Times New Roman"/>
              </a:rPr>
              <a:t> </a:t>
            </a:r>
            <a:r>
              <a:rPr sz="1800" dirty="0">
                <a:solidFill>
                  <a:srgbClr val="2C3148"/>
                </a:solidFill>
                <a:latin typeface="Times New Roman"/>
                <a:cs typeface="Times New Roman"/>
              </a:rPr>
              <a:t>collaboration, </a:t>
            </a:r>
            <a:r>
              <a:rPr sz="1800" spc="-434" dirty="0">
                <a:solidFill>
                  <a:srgbClr val="2C3148"/>
                </a:solidFill>
                <a:latin typeface="Times New Roman"/>
                <a:cs typeface="Times New Roman"/>
              </a:rPr>
              <a:t> </a:t>
            </a:r>
            <a:r>
              <a:rPr sz="1800" dirty="0">
                <a:solidFill>
                  <a:srgbClr val="2C3148"/>
                </a:solidFill>
                <a:latin typeface="Times New Roman"/>
                <a:cs typeface="Times New Roman"/>
              </a:rPr>
              <a:t>flexibility,</a:t>
            </a:r>
            <a:r>
              <a:rPr sz="1800" spc="-40" dirty="0">
                <a:solidFill>
                  <a:srgbClr val="2C3148"/>
                </a:solidFill>
                <a:latin typeface="Times New Roman"/>
                <a:cs typeface="Times New Roman"/>
              </a:rPr>
              <a:t> </a:t>
            </a:r>
            <a:r>
              <a:rPr sz="1800" dirty="0">
                <a:solidFill>
                  <a:srgbClr val="2C3148"/>
                </a:solidFill>
                <a:latin typeface="Times New Roman"/>
                <a:cs typeface="Times New Roman"/>
              </a:rPr>
              <a:t>and iterative</a:t>
            </a:r>
            <a:r>
              <a:rPr sz="1800" spc="-30" dirty="0">
                <a:solidFill>
                  <a:srgbClr val="2C3148"/>
                </a:solidFill>
                <a:latin typeface="Times New Roman"/>
                <a:cs typeface="Times New Roman"/>
              </a:rPr>
              <a:t> </a:t>
            </a:r>
            <a:r>
              <a:rPr sz="1800" spc="-5" dirty="0">
                <a:solidFill>
                  <a:srgbClr val="2C3148"/>
                </a:solidFill>
                <a:latin typeface="Times New Roman"/>
                <a:cs typeface="Times New Roman"/>
              </a:rPr>
              <a:t>improvements</a:t>
            </a:r>
            <a:r>
              <a:rPr sz="1800" dirty="0">
                <a:solidFill>
                  <a:srgbClr val="2C3148"/>
                </a:solidFill>
                <a:latin typeface="Times New Roman"/>
                <a:cs typeface="Times New Roman"/>
              </a:rPr>
              <a:t> throughout the</a:t>
            </a:r>
            <a:r>
              <a:rPr sz="1800" spc="-5" dirty="0">
                <a:solidFill>
                  <a:srgbClr val="2C3148"/>
                </a:solidFill>
                <a:latin typeface="Times New Roman"/>
                <a:cs typeface="Times New Roman"/>
              </a:rPr>
              <a:t> </a:t>
            </a:r>
            <a:r>
              <a:rPr sz="1800" dirty="0">
                <a:solidFill>
                  <a:srgbClr val="2C3148"/>
                </a:solidFill>
                <a:latin typeface="Times New Roman"/>
                <a:cs typeface="Times New Roman"/>
              </a:rPr>
              <a:t>project.</a:t>
            </a:r>
            <a:endParaRPr sz="1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9337"/>
            <a:ext cx="4264662" cy="228909"/>
          </a:xfrm>
          <a:prstGeom prst="rect">
            <a:avLst/>
          </a:prstGeom>
        </p:spPr>
        <p:txBody>
          <a:bodyPr vert="horz" wrap="square" lIns="0" tIns="13335" rIns="0" bIns="0" rtlCol="0">
            <a:spAutoFit/>
          </a:bodyPr>
          <a:lstStyle/>
          <a:p>
            <a:pPr marL="12700">
              <a:lnSpc>
                <a:spcPct val="100000"/>
              </a:lnSpc>
              <a:spcBef>
                <a:spcPts val="105"/>
              </a:spcBef>
            </a:pPr>
            <a:r>
              <a:rPr lang="en-US" sz="1400" b="0" dirty="0">
                <a:solidFill>
                  <a:schemeClr val="bg1"/>
                </a:solidFill>
                <a:latin typeface="Arial MT"/>
                <a:cs typeface="Times New Roman"/>
              </a:rPr>
              <a:t>Stock Market Price prediction using Machine learning </a:t>
            </a:r>
            <a:endParaRPr lang="en-US" sz="1400" b="0" dirty="0">
              <a:solidFill>
                <a:schemeClr val="bg1"/>
              </a:solidFill>
              <a:latin typeface="Arial MT"/>
              <a:cs typeface="Arial MT"/>
            </a:endParaRPr>
          </a:p>
        </p:txBody>
      </p:sp>
      <p:sp>
        <p:nvSpPr>
          <p:cNvPr id="3" name="object 3"/>
          <p:cNvSpPr/>
          <p:nvPr/>
        </p:nvSpPr>
        <p:spPr>
          <a:xfrm>
            <a:off x="0" y="4934711"/>
            <a:ext cx="9144000" cy="208915"/>
          </a:xfrm>
          <a:custGeom>
            <a:avLst/>
            <a:gdLst/>
            <a:ahLst/>
            <a:cxnLst/>
            <a:rect l="l" t="t" r="r" b="b"/>
            <a:pathLst>
              <a:path w="9144000" h="208914">
                <a:moveTo>
                  <a:pt x="9144000" y="0"/>
                </a:moveTo>
                <a:lnTo>
                  <a:pt x="0" y="0"/>
                </a:lnTo>
                <a:lnTo>
                  <a:pt x="0" y="208788"/>
                </a:lnTo>
                <a:lnTo>
                  <a:pt x="9144000" y="208788"/>
                </a:lnTo>
                <a:lnTo>
                  <a:pt x="9144000" y="0"/>
                </a:lnTo>
                <a:close/>
              </a:path>
            </a:pathLst>
          </a:custGeom>
          <a:solidFill>
            <a:srgbClr val="85180F"/>
          </a:solidFill>
        </p:spPr>
        <p:txBody>
          <a:bodyPr wrap="square" lIns="0" tIns="0" rIns="0" bIns="0" rtlCol="0"/>
          <a:lstStyle/>
          <a:p>
            <a:endParaRPr/>
          </a:p>
        </p:txBody>
      </p:sp>
      <p:pic>
        <p:nvPicPr>
          <p:cNvPr id="4" name="object 4"/>
          <p:cNvPicPr/>
          <p:nvPr/>
        </p:nvPicPr>
        <p:blipFill>
          <a:blip r:embed="rId2" cstate="print"/>
          <a:stretch>
            <a:fillRect/>
          </a:stretch>
        </p:blipFill>
        <p:spPr>
          <a:xfrm>
            <a:off x="7463061" y="42775"/>
            <a:ext cx="1208487" cy="368530"/>
          </a:xfrm>
          <a:prstGeom prst="rect">
            <a:avLst/>
          </a:prstGeom>
        </p:spPr>
      </p:pic>
      <p:grpSp>
        <p:nvGrpSpPr>
          <p:cNvPr id="5" name="object 5"/>
          <p:cNvGrpSpPr/>
          <p:nvPr/>
        </p:nvGrpSpPr>
        <p:grpSpPr>
          <a:xfrm>
            <a:off x="8983739" y="0"/>
            <a:ext cx="160655" cy="546100"/>
            <a:chOff x="8983739" y="0"/>
            <a:chExt cx="160655" cy="546100"/>
          </a:xfrm>
        </p:grpSpPr>
        <p:pic>
          <p:nvPicPr>
            <p:cNvPr id="6" name="object 6"/>
            <p:cNvPicPr/>
            <p:nvPr/>
          </p:nvPicPr>
          <p:blipFill>
            <a:blip r:embed="rId3" cstate="print"/>
            <a:stretch>
              <a:fillRect/>
            </a:stretch>
          </p:blipFill>
          <p:spPr>
            <a:xfrm>
              <a:off x="8983739" y="8947"/>
              <a:ext cx="160259" cy="536841"/>
            </a:xfrm>
            <a:prstGeom prst="rect">
              <a:avLst/>
            </a:prstGeom>
          </p:spPr>
        </p:pic>
        <p:sp>
          <p:nvSpPr>
            <p:cNvPr id="7" name="object 7"/>
            <p:cNvSpPr/>
            <p:nvPr/>
          </p:nvSpPr>
          <p:spPr>
            <a:xfrm>
              <a:off x="9028175" y="0"/>
              <a:ext cx="116205" cy="467995"/>
            </a:xfrm>
            <a:custGeom>
              <a:avLst/>
              <a:gdLst/>
              <a:ahLst/>
              <a:cxnLst/>
              <a:rect l="l" t="t" r="r" b="b"/>
              <a:pathLst>
                <a:path w="116204" h="467995">
                  <a:moveTo>
                    <a:pt x="115824" y="0"/>
                  </a:moveTo>
                  <a:lnTo>
                    <a:pt x="0" y="0"/>
                  </a:lnTo>
                  <a:lnTo>
                    <a:pt x="0" y="467867"/>
                  </a:lnTo>
                  <a:lnTo>
                    <a:pt x="115824" y="467867"/>
                  </a:lnTo>
                  <a:lnTo>
                    <a:pt x="115824" y="0"/>
                  </a:lnTo>
                  <a:close/>
                </a:path>
              </a:pathLst>
            </a:custGeom>
            <a:solidFill>
              <a:srgbClr val="00AFEF"/>
            </a:solidFill>
          </p:spPr>
          <p:txBody>
            <a:bodyPr wrap="square" lIns="0" tIns="0" rIns="0" bIns="0" rtlCol="0"/>
            <a:lstStyle/>
            <a:p>
              <a:endParaRPr/>
            </a:p>
          </p:txBody>
        </p:sp>
      </p:grpSp>
      <p:sp>
        <p:nvSpPr>
          <p:cNvPr id="8" name="object 8"/>
          <p:cNvSpPr txBox="1"/>
          <p:nvPr/>
        </p:nvSpPr>
        <p:spPr>
          <a:xfrm>
            <a:off x="390550" y="470661"/>
            <a:ext cx="3592829"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1F5F"/>
                </a:solidFill>
                <a:latin typeface="Arial"/>
                <a:cs typeface="Arial"/>
              </a:rPr>
              <a:t>Algorithm</a:t>
            </a:r>
            <a:r>
              <a:rPr sz="2400" b="1" spc="-60" dirty="0">
                <a:solidFill>
                  <a:srgbClr val="001F5F"/>
                </a:solidFill>
                <a:latin typeface="Arial"/>
                <a:cs typeface="Arial"/>
              </a:rPr>
              <a:t> </a:t>
            </a:r>
            <a:r>
              <a:rPr sz="2400" b="1" spc="-5" dirty="0">
                <a:solidFill>
                  <a:srgbClr val="001F5F"/>
                </a:solidFill>
                <a:latin typeface="Arial"/>
                <a:cs typeface="Arial"/>
              </a:rPr>
              <a:t>&amp;</a:t>
            </a:r>
            <a:r>
              <a:rPr sz="2400" b="1" spc="-35" dirty="0">
                <a:solidFill>
                  <a:srgbClr val="001F5F"/>
                </a:solidFill>
                <a:latin typeface="Arial"/>
                <a:cs typeface="Arial"/>
              </a:rPr>
              <a:t> </a:t>
            </a:r>
            <a:r>
              <a:rPr sz="2400" b="1" spc="-5" dirty="0">
                <a:solidFill>
                  <a:srgbClr val="001F5F"/>
                </a:solidFill>
                <a:latin typeface="Arial"/>
                <a:cs typeface="Arial"/>
              </a:rPr>
              <a:t>Deployment</a:t>
            </a:r>
            <a:endParaRPr sz="2400">
              <a:latin typeface="Arial"/>
              <a:cs typeface="Arial"/>
            </a:endParaRPr>
          </a:p>
        </p:txBody>
      </p:sp>
      <p:sp>
        <p:nvSpPr>
          <p:cNvPr id="10" name="object 10"/>
          <p:cNvSpPr txBox="1"/>
          <p:nvPr/>
        </p:nvSpPr>
        <p:spPr>
          <a:xfrm>
            <a:off x="3821048" y="2232712"/>
            <a:ext cx="4753610" cy="1595120"/>
          </a:xfrm>
          <a:prstGeom prst="rect">
            <a:avLst/>
          </a:prstGeom>
        </p:spPr>
        <p:txBody>
          <a:bodyPr vert="horz" wrap="square" lIns="0" tIns="66040" rIns="0" bIns="0" rtlCol="0">
            <a:spAutoFit/>
          </a:bodyPr>
          <a:lstStyle/>
          <a:p>
            <a:pPr marL="12700">
              <a:lnSpc>
                <a:spcPct val="100000"/>
              </a:lnSpc>
              <a:spcBef>
                <a:spcPts val="520"/>
              </a:spcBef>
            </a:pPr>
            <a:r>
              <a:rPr sz="1400" b="1" dirty="0">
                <a:solidFill>
                  <a:srgbClr val="2C3148"/>
                </a:solidFill>
                <a:latin typeface="Times New Roman"/>
                <a:cs typeface="Times New Roman"/>
              </a:rPr>
              <a:t>Machine</a:t>
            </a:r>
            <a:r>
              <a:rPr sz="1400" b="1" spc="-35" dirty="0">
                <a:solidFill>
                  <a:srgbClr val="2C3148"/>
                </a:solidFill>
                <a:latin typeface="Times New Roman"/>
                <a:cs typeface="Times New Roman"/>
              </a:rPr>
              <a:t> </a:t>
            </a:r>
            <a:r>
              <a:rPr sz="1400" b="1" dirty="0">
                <a:solidFill>
                  <a:srgbClr val="2C3148"/>
                </a:solidFill>
                <a:latin typeface="Times New Roman"/>
                <a:cs typeface="Times New Roman"/>
              </a:rPr>
              <a:t>Learning</a:t>
            </a:r>
            <a:r>
              <a:rPr sz="1400" b="1" spc="-60" dirty="0">
                <a:solidFill>
                  <a:srgbClr val="2C3148"/>
                </a:solidFill>
                <a:latin typeface="Times New Roman"/>
                <a:cs typeface="Times New Roman"/>
              </a:rPr>
              <a:t> </a:t>
            </a:r>
            <a:r>
              <a:rPr sz="1400" b="1" dirty="0">
                <a:solidFill>
                  <a:srgbClr val="2C3148"/>
                </a:solidFill>
                <a:latin typeface="Times New Roman"/>
                <a:cs typeface="Times New Roman"/>
              </a:rPr>
              <a:t>Algorithms:</a:t>
            </a:r>
            <a:endParaRPr sz="1400" dirty="0">
              <a:latin typeface="Times New Roman"/>
              <a:cs typeface="Times New Roman"/>
            </a:endParaRPr>
          </a:p>
          <a:p>
            <a:pPr marL="12700">
              <a:lnSpc>
                <a:spcPct val="100000"/>
              </a:lnSpc>
              <a:spcBef>
                <a:spcPts val="355"/>
              </a:spcBef>
            </a:pPr>
            <a:r>
              <a:rPr sz="1200" dirty="0">
                <a:solidFill>
                  <a:srgbClr val="2C3148"/>
                </a:solidFill>
                <a:latin typeface="Times New Roman"/>
                <a:cs typeface="Times New Roman"/>
              </a:rPr>
              <a:t>We</a:t>
            </a:r>
            <a:r>
              <a:rPr sz="1200" spc="5" dirty="0">
                <a:solidFill>
                  <a:srgbClr val="2C3148"/>
                </a:solidFill>
                <a:latin typeface="Times New Roman"/>
                <a:cs typeface="Times New Roman"/>
              </a:rPr>
              <a:t> </a:t>
            </a:r>
            <a:r>
              <a:rPr sz="1200" dirty="0">
                <a:solidFill>
                  <a:srgbClr val="2C3148"/>
                </a:solidFill>
                <a:latin typeface="Times New Roman"/>
                <a:cs typeface="Times New Roman"/>
              </a:rPr>
              <a:t>employ</a:t>
            </a:r>
            <a:r>
              <a:rPr sz="1200" spc="15" dirty="0">
                <a:solidFill>
                  <a:srgbClr val="2C3148"/>
                </a:solidFill>
                <a:latin typeface="Times New Roman"/>
                <a:cs typeface="Times New Roman"/>
              </a:rPr>
              <a:t> </a:t>
            </a:r>
            <a:r>
              <a:rPr sz="1200" dirty="0">
                <a:solidFill>
                  <a:srgbClr val="2C3148"/>
                </a:solidFill>
                <a:latin typeface="Times New Roman"/>
                <a:cs typeface="Times New Roman"/>
              </a:rPr>
              <a:t>a</a:t>
            </a:r>
            <a:r>
              <a:rPr sz="1200" spc="5" dirty="0">
                <a:solidFill>
                  <a:srgbClr val="2C3148"/>
                </a:solidFill>
                <a:latin typeface="Times New Roman"/>
                <a:cs typeface="Times New Roman"/>
              </a:rPr>
              <a:t> </a:t>
            </a:r>
            <a:r>
              <a:rPr sz="1200" dirty="0">
                <a:solidFill>
                  <a:srgbClr val="2C3148"/>
                </a:solidFill>
                <a:latin typeface="Times New Roman"/>
                <a:cs typeface="Times New Roman"/>
              </a:rPr>
              <a:t>combination</a:t>
            </a:r>
            <a:r>
              <a:rPr sz="1200" spc="40" dirty="0">
                <a:solidFill>
                  <a:srgbClr val="2C3148"/>
                </a:solidFill>
                <a:latin typeface="Times New Roman"/>
                <a:cs typeface="Times New Roman"/>
              </a:rPr>
              <a:t> </a:t>
            </a:r>
            <a:r>
              <a:rPr sz="1200" dirty="0">
                <a:solidFill>
                  <a:srgbClr val="2C3148"/>
                </a:solidFill>
                <a:latin typeface="Times New Roman"/>
                <a:cs typeface="Times New Roman"/>
              </a:rPr>
              <a:t>of</a:t>
            </a:r>
            <a:r>
              <a:rPr sz="1200" spc="5" dirty="0">
                <a:solidFill>
                  <a:srgbClr val="2C3148"/>
                </a:solidFill>
                <a:latin typeface="Times New Roman"/>
                <a:cs typeface="Times New Roman"/>
              </a:rPr>
              <a:t> </a:t>
            </a:r>
            <a:r>
              <a:rPr sz="1200" spc="20" dirty="0">
                <a:solidFill>
                  <a:srgbClr val="2C3148"/>
                </a:solidFill>
                <a:latin typeface="Times New Roman"/>
                <a:cs typeface="Times New Roman"/>
              </a:rPr>
              <a:t> </a:t>
            </a:r>
            <a:r>
              <a:rPr sz="1200" spc="-5" dirty="0">
                <a:solidFill>
                  <a:srgbClr val="2C3148"/>
                </a:solidFill>
                <a:latin typeface="Times New Roman"/>
                <a:cs typeface="Times New Roman"/>
              </a:rPr>
              <a:t>algorithms</a:t>
            </a:r>
            <a:r>
              <a:rPr lang="en-IN" sz="1200" spc="40" dirty="0">
                <a:solidFill>
                  <a:srgbClr val="2C3148"/>
                </a:solidFill>
                <a:latin typeface="Times New Roman"/>
                <a:cs typeface="Times New Roman"/>
              </a:rPr>
              <a:t> Sci-kit learn, </a:t>
            </a:r>
            <a:r>
              <a:rPr lang="en-IN" sz="1200" spc="40" dirty="0" err="1">
                <a:solidFill>
                  <a:srgbClr val="2C3148"/>
                </a:solidFill>
                <a:latin typeface="Times New Roman"/>
                <a:cs typeface="Times New Roman"/>
              </a:rPr>
              <a:t>Keras</a:t>
            </a:r>
            <a:r>
              <a:rPr lang="en-IN" sz="1200" spc="40" dirty="0">
                <a:solidFill>
                  <a:srgbClr val="2C3148"/>
                </a:solidFill>
                <a:latin typeface="Times New Roman"/>
                <a:cs typeface="Times New Roman"/>
              </a:rPr>
              <a:t>, </a:t>
            </a:r>
            <a:r>
              <a:rPr lang="en-IN" sz="1200" spc="40" dirty="0" err="1">
                <a:solidFill>
                  <a:srgbClr val="2C3148"/>
                </a:solidFill>
                <a:latin typeface="Times New Roman"/>
                <a:cs typeface="Times New Roman"/>
              </a:rPr>
              <a:t>plotly</a:t>
            </a:r>
            <a:r>
              <a:rPr lang="en-IN" sz="1200" spc="40" dirty="0">
                <a:solidFill>
                  <a:srgbClr val="2C3148"/>
                </a:solidFill>
                <a:latin typeface="Times New Roman"/>
                <a:cs typeface="Times New Roman"/>
              </a:rPr>
              <a:t> &amp; LSTM </a:t>
            </a:r>
            <a:r>
              <a:rPr sz="1200" dirty="0">
                <a:solidFill>
                  <a:srgbClr val="2C3148"/>
                </a:solidFill>
                <a:latin typeface="Times New Roman"/>
                <a:cs typeface="Times New Roman"/>
              </a:rPr>
              <a:t>to</a:t>
            </a:r>
            <a:r>
              <a:rPr sz="1200" spc="5" dirty="0">
                <a:solidFill>
                  <a:srgbClr val="2C3148"/>
                </a:solidFill>
                <a:latin typeface="Times New Roman"/>
                <a:cs typeface="Times New Roman"/>
              </a:rPr>
              <a:t> </a:t>
            </a:r>
            <a:r>
              <a:rPr sz="1200" dirty="0">
                <a:solidFill>
                  <a:srgbClr val="2C3148"/>
                </a:solidFill>
                <a:latin typeface="Times New Roman"/>
                <a:cs typeface="Times New Roman"/>
              </a:rPr>
              <a:t>build</a:t>
            </a:r>
            <a:r>
              <a:rPr sz="1200" spc="5" dirty="0">
                <a:solidFill>
                  <a:srgbClr val="2C3148"/>
                </a:solidFill>
                <a:latin typeface="Times New Roman"/>
                <a:cs typeface="Times New Roman"/>
              </a:rPr>
              <a:t> </a:t>
            </a:r>
            <a:r>
              <a:rPr sz="1200" dirty="0">
                <a:solidFill>
                  <a:srgbClr val="2C3148"/>
                </a:solidFill>
                <a:latin typeface="Times New Roman"/>
                <a:cs typeface="Times New Roman"/>
              </a:rPr>
              <a:t>our</a:t>
            </a:r>
            <a:r>
              <a:rPr sz="1200" spc="5" dirty="0">
                <a:solidFill>
                  <a:srgbClr val="2C3148"/>
                </a:solidFill>
                <a:latin typeface="Times New Roman"/>
                <a:cs typeface="Times New Roman"/>
              </a:rPr>
              <a:t> </a:t>
            </a:r>
            <a:r>
              <a:rPr sz="1200" spc="-5" dirty="0">
                <a:solidFill>
                  <a:srgbClr val="2C3148"/>
                </a:solidFill>
                <a:latin typeface="Times New Roman"/>
                <a:cs typeface="Times New Roman"/>
              </a:rPr>
              <a:t>attrition</a:t>
            </a:r>
            <a:r>
              <a:rPr sz="1200" spc="25" dirty="0">
                <a:solidFill>
                  <a:srgbClr val="2C3148"/>
                </a:solidFill>
                <a:latin typeface="Times New Roman"/>
                <a:cs typeface="Times New Roman"/>
              </a:rPr>
              <a:t> </a:t>
            </a:r>
            <a:r>
              <a:rPr sz="1200" dirty="0">
                <a:solidFill>
                  <a:srgbClr val="2C3148"/>
                </a:solidFill>
                <a:latin typeface="Times New Roman"/>
                <a:cs typeface="Times New Roman"/>
              </a:rPr>
              <a:t>prediction</a:t>
            </a:r>
            <a:r>
              <a:rPr sz="1200" spc="25" dirty="0">
                <a:solidFill>
                  <a:srgbClr val="2C3148"/>
                </a:solidFill>
                <a:latin typeface="Times New Roman"/>
                <a:cs typeface="Times New Roman"/>
              </a:rPr>
              <a:t> </a:t>
            </a:r>
            <a:r>
              <a:rPr sz="1200" dirty="0">
                <a:solidFill>
                  <a:srgbClr val="2C3148"/>
                </a:solidFill>
                <a:latin typeface="Times New Roman"/>
                <a:cs typeface="Times New Roman"/>
              </a:rPr>
              <a:t>models</a:t>
            </a:r>
            <a:endParaRPr sz="1200" dirty="0">
              <a:latin typeface="Times New Roman"/>
              <a:cs typeface="Times New Roman"/>
            </a:endParaRPr>
          </a:p>
          <a:p>
            <a:pPr marL="12700" algn="just">
              <a:lnSpc>
                <a:spcPct val="100000"/>
              </a:lnSpc>
              <a:spcBef>
                <a:spcPts val="865"/>
              </a:spcBef>
            </a:pPr>
            <a:r>
              <a:rPr sz="1200" b="1" dirty="0">
                <a:solidFill>
                  <a:srgbClr val="2C3148"/>
                </a:solidFill>
                <a:latin typeface="Times New Roman"/>
                <a:cs typeface="Times New Roman"/>
              </a:rPr>
              <a:t>Model</a:t>
            </a:r>
            <a:r>
              <a:rPr sz="1200" b="1" spc="-15" dirty="0">
                <a:solidFill>
                  <a:srgbClr val="2C3148"/>
                </a:solidFill>
                <a:latin typeface="Times New Roman"/>
                <a:cs typeface="Times New Roman"/>
              </a:rPr>
              <a:t> </a:t>
            </a:r>
            <a:r>
              <a:rPr sz="1200" b="1" spc="-5" dirty="0">
                <a:solidFill>
                  <a:srgbClr val="2C3148"/>
                </a:solidFill>
                <a:latin typeface="Times New Roman"/>
                <a:cs typeface="Times New Roman"/>
              </a:rPr>
              <a:t>Deployment:</a:t>
            </a:r>
            <a:endParaRPr sz="1200" dirty="0">
              <a:latin typeface="Times New Roman"/>
              <a:cs typeface="Times New Roman"/>
            </a:endParaRPr>
          </a:p>
          <a:p>
            <a:pPr marL="12700" marR="5080">
              <a:lnSpc>
                <a:spcPct val="100000"/>
              </a:lnSpc>
              <a:spcBef>
                <a:spcPts val="395"/>
              </a:spcBef>
            </a:pPr>
            <a:r>
              <a:rPr sz="1200" dirty="0">
                <a:solidFill>
                  <a:srgbClr val="2C3148"/>
                </a:solidFill>
                <a:latin typeface="Times New Roman"/>
                <a:cs typeface="Times New Roman"/>
              </a:rPr>
              <a:t>The</a:t>
            </a:r>
            <a:r>
              <a:rPr sz="1200" spc="5" dirty="0">
                <a:solidFill>
                  <a:srgbClr val="2C3148"/>
                </a:solidFill>
                <a:latin typeface="Times New Roman"/>
                <a:cs typeface="Times New Roman"/>
              </a:rPr>
              <a:t> </a:t>
            </a:r>
            <a:r>
              <a:rPr sz="1200" spc="-5" dirty="0">
                <a:solidFill>
                  <a:srgbClr val="2C3148"/>
                </a:solidFill>
                <a:latin typeface="Times New Roman"/>
                <a:cs typeface="Times New Roman"/>
              </a:rPr>
              <a:t>trained</a:t>
            </a:r>
            <a:r>
              <a:rPr sz="1200" spc="20" dirty="0">
                <a:solidFill>
                  <a:srgbClr val="2C3148"/>
                </a:solidFill>
                <a:latin typeface="Times New Roman"/>
                <a:cs typeface="Times New Roman"/>
              </a:rPr>
              <a:t> </a:t>
            </a:r>
            <a:r>
              <a:rPr sz="1200" dirty="0">
                <a:solidFill>
                  <a:srgbClr val="2C3148"/>
                </a:solidFill>
                <a:latin typeface="Times New Roman"/>
                <a:cs typeface="Times New Roman"/>
              </a:rPr>
              <a:t>models</a:t>
            </a:r>
            <a:r>
              <a:rPr sz="1200" spc="15" dirty="0">
                <a:solidFill>
                  <a:srgbClr val="2C3148"/>
                </a:solidFill>
                <a:latin typeface="Times New Roman"/>
                <a:cs typeface="Times New Roman"/>
              </a:rPr>
              <a:t> </a:t>
            </a:r>
            <a:r>
              <a:rPr sz="1200" spc="-5" dirty="0">
                <a:solidFill>
                  <a:srgbClr val="2C3148"/>
                </a:solidFill>
                <a:latin typeface="Times New Roman"/>
                <a:cs typeface="Times New Roman"/>
              </a:rPr>
              <a:t>are</a:t>
            </a:r>
            <a:r>
              <a:rPr sz="1200" spc="20" dirty="0">
                <a:solidFill>
                  <a:srgbClr val="2C3148"/>
                </a:solidFill>
                <a:latin typeface="Times New Roman"/>
                <a:cs typeface="Times New Roman"/>
              </a:rPr>
              <a:t> </a:t>
            </a:r>
            <a:r>
              <a:rPr sz="1200" spc="-5" dirty="0">
                <a:solidFill>
                  <a:srgbClr val="2C3148"/>
                </a:solidFill>
                <a:latin typeface="Times New Roman"/>
                <a:cs typeface="Times New Roman"/>
              </a:rPr>
              <a:t>deployed</a:t>
            </a:r>
            <a:r>
              <a:rPr sz="1200" spc="60" dirty="0">
                <a:solidFill>
                  <a:srgbClr val="2C3148"/>
                </a:solidFill>
                <a:latin typeface="Times New Roman"/>
                <a:cs typeface="Times New Roman"/>
              </a:rPr>
              <a:t> </a:t>
            </a:r>
            <a:r>
              <a:rPr sz="1200" dirty="0">
                <a:solidFill>
                  <a:srgbClr val="2C3148"/>
                </a:solidFill>
                <a:latin typeface="Times New Roman"/>
                <a:cs typeface="Times New Roman"/>
              </a:rPr>
              <a:t>using</a:t>
            </a:r>
            <a:r>
              <a:rPr sz="1200" spc="-10" dirty="0">
                <a:solidFill>
                  <a:srgbClr val="2C3148"/>
                </a:solidFill>
                <a:latin typeface="Times New Roman"/>
                <a:cs typeface="Times New Roman"/>
              </a:rPr>
              <a:t> </a:t>
            </a:r>
            <a:r>
              <a:rPr lang="en-IN" sz="1200" spc="-10" dirty="0">
                <a:solidFill>
                  <a:srgbClr val="2C3148"/>
                </a:solidFill>
                <a:latin typeface="Times New Roman"/>
                <a:cs typeface="Times New Roman"/>
              </a:rPr>
              <a:t>Dash</a:t>
            </a:r>
            <a:r>
              <a:rPr sz="1200" spc="-5" dirty="0">
                <a:solidFill>
                  <a:srgbClr val="2C3148"/>
                </a:solidFill>
                <a:latin typeface="Times New Roman"/>
                <a:cs typeface="Times New Roman"/>
              </a:rPr>
              <a:t>,</a:t>
            </a:r>
            <a:r>
              <a:rPr sz="1200" spc="35" dirty="0">
                <a:solidFill>
                  <a:srgbClr val="2C3148"/>
                </a:solidFill>
                <a:latin typeface="Times New Roman"/>
                <a:cs typeface="Times New Roman"/>
              </a:rPr>
              <a:t> </a:t>
            </a:r>
            <a:r>
              <a:rPr sz="1200" spc="-5" dirty="0">
                <a:solidFill>
                  <a:srgbClr val="2C3148"/>
                </a:solidFill>
                <a:latin typeface="Times New Roman"/>
                <a:cs typeface="Times New Roman"/>
              </a:rPr>
              <a:t>allowing </a:t>
            </a:r>
            <a:r>
              <a:rPr sz="1200" dirty="0">
                <a:solidFill>
                  <a:srgbClr val="2C3148"/>
                </a:solidFill>
                <a:latin typeface="Times New Roman"/>
                <a:cs typeface="Times New Roman"/>
              </a:rPr>
              <a:t> </a:t>
            </a:r>
            <a:r>
              <a:rPr sz="1200" spc="-5" dirty="0">
                <a:solidFill>
                  <a:srgbClr val="2C3148"/>
                </a:solidFill>
                <a:latin typeface="Times New Roman"/>
                <a:cs typeface="Times New Roman"/>
              </a:rPr>
              <a:t>organizations</a:t>
            </a:r>
            <a:r>
              <a:rPr sz="1200" spc="35" dirty="0">
                <a:solidFill>
                  <a:srgbClr val="2C3148"/>
                </a:solidFill>
                <a:latin typeface="Times New Roman"/>
                <a:cs typeface="Times New Roman"/>
              </a:rPr>
              <a:t> </a:t>
            </a:r>
            <a:r>
              <a:rPr sz="1200" dirty="0">
                <a:solidFill>
                  <a:srgbClr val="2C3148"/>
                </a:solidFill>
                <a:latin typeface="Times New Roman"/>
                <a:cs typeface="Times New Roman"/>
              </a:rPr>
              <a:t>to seamlessly</a:t>
            </a:r>
            <a:r>
              <a:rPr sz="1200" spc="15" dirty="0">
                <a:solidFill>
                  <a:srgbClr val="2C3148"/>
                </a:solidFill>
                <a:latin typeface="Times New Roman"/>
                <a:cs typeface="Times New Roman"/>
              </a:rPr>
              <a:t> </a:t>
            </a:r>
            <a:r>
              <a:rPr sz="1200" spc="-5" dirty="0">
                <a:solidFill>
                  <a:srgbClr val="2C3148"/>
                </a:solidFill>
                <a:latin typeface="Times New Roman"/>
                <a:cs typeface="Times New Roman"/>
              </a:rPr>
              <a:t>integrate</a:t>
            </a:r>
            <a:r>
              <a:rPr sz="1200" spc="45" dirty="0">
                <a:solidFill>
                  <a:srgbClr val="2C3148"/>
                </a:solidFill>
                <a:latin typeface="Times New Roman"/>
                <a:cs typeface="Times New Roman"/>
              </a:rPr>
              <a:t> </a:t>
            </a:r>
            <a:r>
              <a:rPr sz="1200" dirty="0">
                <a:solidFill>
                  <a:srgbClr val="2C3148"/>
                </a:solidFill>
                <a:latin typeface="Times New Roman"/>
                <a:cs typeface="Times New Roman"/>
              </a:rPr>
              <a:t>the</a:t>
            </a:r>
            <a:r>
              <a:rPr sz="1200" spc="5" dirty="0">
                <a:solidFill>
                  <a:srgbClr val="2C3148"/>
                </a:solidFill>
                <a:latin typeface="Times New Roman"/>
                <a:cs typeface="Times New Roman"/>
              </a:rPr>
              <a:t> </a:t>
            </a:r>
            <a:r>
              <a:rPr sz="1200" dirty="0">
                <a:solidFill>
                  <a:srgbClr val="2C3148"/>
                </a:solidFill>
                <a:latin typeface="Times New Roman"/>
                <a:cs typeface="Times New Roman"/>
              </a:rPr>
              <a:t>attrition</a:t>
            </a:r>
            <a:r>
              <a:rPr sz="1200" spc="30" dirty="0">
                <a:solidFill>
                  <a:srgbClr val="2C3148"/>
                </a:solidFill>
                <a:latin typeface="Times New Roman"/>
                <a:cs typeface="Times New Roman"/>
              </a:rPr>
              <a:t> </a:t>
            </a:r>
            <a:r>
              <a:rPr sz="1200" dirty="0">
                <a:solidFill>
                  <a:srgbClr val="2C3148"/>
                </a:solidFill>
                <a:latin typeface="Times New Roman"/>
                <a:cs typeface="Times New Roman"/>
              </a:rPr>
              <a:t>prediction</a:t>
            </a:r>
            <a:r>
              <a:rPr sz="1200" spc="25" dirty="0">
                <a:solidFill>
                  <a:srgbClr val="2C3148"/>
                </a:solidFill>
                <a:latin typeface="Times New Roman"/>
                <a:cs typeface="Times New Roman"/>
              </a:rPr>
              <a:t> </a:t>
            </a:r>
            <a:r>
              <a:rPr sz="1200" spc="-10" dirty="0">
                <a:solidFill>
                  <a:srgbClr val="2C3148"/>
                </a:solidFill>
                <a:latin typeface="Times New Roman"/>
                <a:cs typeface="Times New Roman"/>
              </a:rPr>
              <a:t>system</a:t>
            </a:r>
            <a:r>
              <a:rPr sz="1200" spc="35" dirty="0">
                <a:solidFill>
                  <a:srgbClr val="2C3148"/>
                </a:solidFill>
                <a:latin typeface="Times New Roman"/>
                <a:cs typeface="Times New Roman"/>
              </a:rPr>
              <a:t> </a:t>
            </a:r>
            <a:r>
              <a:rPr sz="1200" dirty="0">
                <a:solidFill>
                  <a:srgbClr val="2C3148"/>
                </a:solidFill>
                <a:latin typeface="Times New Roman"/>
                <a:cs typeface="Times New Roman"/>
              </a:rPr>
              <a:t>into</a:t>
            </a:r>
            <a:r>
              <a:rPr sz="1200" spc="10" dirty="0">
                <a:solidFill>
                  <a:srgbClr val="2C3148"/>
                </a:solidFill>
                <a:latin typeface="Times New Roman"/>
                <a:cs typeface="Times New Roman"/>
              </a:rPr>
              <a:t> </a:t>
            </a:r>
            <a:r>
              <a:rPr sz="1200" dirty="0">
                <a:solidFill>
                  <a:srgbClr val="2C3148"/>
                </a:solidFill>
                <a:latin typeface="Times New Roman"/>
                <a:cs typeface="Times New Roman"/>
              </a:rPr>
              <a:t>their </a:t>
            </a:r>
            <a:r>
              <a:rPr sz="1200" spc="-285" dirty="0">
                <a:solidFill>
                  <a:srgbClr val="2C3148"/>
                </a:solidFill>
                <a:latin typeface="Times New Roman"/>
                <a:cs typeface="Times New Roman"/>
              </a:rPr>
              <a:t> </a:t>
            </a:r>
            <a:r>
              <a:rPr sz="1200" dirty="0">
                <a:solidFill>
                  <a:srgbClr val="2C3148"/>
                </a:solidFill>
                <a:latin typeface="Times New Roman"/>
                <a:cs typeface="Times New Roman"/>
              </a:rPr>
              <a:t>existing</a:t>
            </a:r>
            <a:r>
              <a:rPr sz="1200" spc="-5" dirty="0">
                <a:solidFill>
                  <a:srgbClr val="2C3148"/>
                </a:solidFill>
                <a:latin typeface="Times New Roman"/>
                <a:cs typeface="Times New Roman"/>
              </a:rPr>
              <a:t> infrastructure</a:t>
            </a:r>
            <a:endParaRPr sz="1200" dirty="0">
              <a:latin typeface="Times New Roman"/>
              <a:cs typeface="Times New Roman"/>
            </a:endParaRPr>
          </a:p>
        </p:txBody>
      </p:sp>
      <p:pic>
        <p:nvPicPr>
          <p:cNvPr id="16" name="Picture 15">
            <a:extLst>
              <a:ext uri="{FF2B5EF4-FFF2-40B4-BE49-F238E27FC236}">
                <a16:creationId xmlns:a16="http://schemas.microsoft.com/office/drawing/2014/main" id="{0BE703DA-1CFC-AD6A-8C9C-60B2BAC05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063503"/>
            <a:ext cx="3292421" cy="3560643"/>
          </a:xfrm>
          <a:prstGeom prst="rect">
            <a:avLst/>
          </a:prstGeom>
        </p:spPr>
      </p:pic>
      <p:sp>
        <p:nvSpPr>
          <p:cNvPr id="9" name="Rectangle 8">
            <a:extLst>
              <a:ext uri="{FF2B5EF4-FFF2-40B4-BE49-F238E27FC236}">
                <a16:creationId xmlns:a16="http://schemas.microsoft.com/office/drawing/2014/main" id="{7C1E3101-73E8-E654-8DEE-7B41855FA8F2}"/>
              </a:ext>
            </a:extLst>
          </p:cNvPr>
          <p:cNvSpPr/>
          <p:nvPr/>
        </p:nvSpPr>
        <p:spPr>
          <a:xfrm>
            <a:off x="381000" y="3486150"/>
            <a:ext cx="6858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t>LSTM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TotalTime>
  <Words>830</Words>
  <Application>Microsoft Office PowerPoint</Application>
  <PresentationFormat>On-screen Show (16:9)</PresentationFormat>
  <Paragraphs>78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Microsoft YaHei</vt:lpstr>
      <vt:lpstr>Arial</vt:lpstr>
      <vt:lpstr>Arial MT</vt:lpstr>
      <vt:lpstr>Calibri</vt:lpstr>
      <vt:lpstr>Google Sans</vt:lpstr>
      <vt:lpstr>Söhne</vt:lpstr>
      <vt:lpstr>Symbol</vt:lpstr>
      <vt:lpstr>Times New Roman</vt:lpstr>
      <vt:lpstr>Office Theme</vt:lpstr>
      <vt:lpstr>Stock Market Price prediction using Machine learning </vt:lpstr>
      <vt:lpstr>OUTLINE</vt:lpstr>
      <vt:lpstr>Abstract</vt:lpstr>
      <vt:lpstr>Problem Statement  The problem addressed in this research is the inherent difficulty in accurately predicting stock prices, given the complex and dynamic nature of financial markets. Traditional methods often fall short in capturing the multitude of factors influencing stock price movements.</vt:lpstr>
      <vt:lpstr>Aim and Objective</vt:lpstr>
      <vt:lpstr>PowerPoint Presentation</vt:lpstr>
      <vt:lpstr>Stock Market Price prediction using Machine learning </vt:lpstr>
      <vt:lpstr>System Deployment Approach</vt:lpstr>
      <vt:lpstr>Stock Market Price prediction using Machine learning </vt:lpstr>
      <vt:lpstr>Conclusion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Akash Reddy B</cp:lastModifiedBy>
  <cp:revision>32</cp:revision>
  <dcterms:created xsi:type="dcterms:W3CDTF">2023-12-19T05:45:46Z</dcterms:created>
  <dcterms:modified xsi:type="dcterms:W3CDTF">2023-12-20T08:51:18Z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2023-12-19T00:00:00Z</vt:filetime>
  </property>
  <property fmtid="{D5CDD505-2E9C-101B-9397-08002B2CF9AE}" pid="3" name="Creator">
    <vt:lpwstr>Microsoft® PowerPoint® for Microsoft 365</vt:lpwstr>
  </property>
  <property fmtid="{D5CDD505-2E9C-101B-9397-08002B2CF9AE}" pid="4" name="LastSaved">
    <vt:filetime>2023-12-19T00:00:00Z</vt:filetime>
  </property>
</Properties>
</file>