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7" r:id="rId2"/>
    <p:sldId id="259" r:id="rId3"/>
    <p:sldId id="266" r:id="rId4"/>
    <p:sldId id="260" r:id="rId5"/>
    <p:sldId id="267" r:id="rId6"/>
    <p:sldId id="261" r:id="rId7"/>
    <p:sldId id="268" r:id="rId8"/>
    <p:sldId id="263" r:id="rId9"/>
    <p:sldId id="264" r:id="rId10"/>
    <p:sldId id="265"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Montserrat" panose="00000500000000000000" pitchFamily="2" charset="0"/>
      <p:regular r:id="rId17"/>
      <p:bold r:id="rId18"/>
      <p:italic r:id="rId19"/>
      <p:boldItalic r:id="rId20"/>
    </p:embeddedFont>
    <p:embeddedFont>
      <p:font typeface="Montserrat SemiBold" panose="000007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jfmR63wPglqc+5N8mxQ3D4T9cD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ECBEDA-1030-4EE5-A1EC-4849FFF93735}">
  <a:tblStyle styleId="{29ECBEDA-1030-4EE5-A1EC-4849FFF93735}"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17bea95534_3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 name="Google Shape;75;g117bea95534_3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17bea959ad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17bea959ad_0_16: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g117bea959ad_0_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17bea95534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g117bea95534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17bea95534_3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117bea95534_3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46300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17bea95534_3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117bea95534_3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17bea95534_3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117bea95534_3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78266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17bea95534_3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17bea95534_3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17bea95534_3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17bea95534_3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86517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7bea95534_3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117bea95534_3_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17bea95534_3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117bea95534_3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9"/>
        <p:cNvGrpSpPr/>
        <p:nvPr/>
      </p:nvGrpSpPr>
      <p:grpSpPr>
        <a:xfrm>
          <a:off x="0" y="0"/>
          <a:ext cx="0" cy="0"/>
          <a:chOff x="0" y="0"/>
          <a:chExt cx="0" cy="0"/>
        </a:xfrm>
      </p:grpSpPr>
      <p:sp>
        <p:nvSpPr>
          <p:cNvPr id="10" name="Google Shape;10;p29"/>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 name="Google Shape;11;p29"/>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2" name="Google Shape;12;p2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13" name="Google Shape;13;p2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14" name="Google Shape;14;p2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p3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8" name="Google Shape;48;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p3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3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2" name="Google Shape;52;p3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3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54" name="Google Shape;54;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sp>
        <p:nvSpPr>
          <p:cNvPr id="56" name="Google Shape;56;p3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57" name="Google Shape;57;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8"/>
        <p:cNvGrpSpPr/>
        <p:nvPr/>
      </p:nvGrpSpPr>
      <p:grpSpPr>
        <a:xfrm>
          <a:off x="0" y="0"/>
          <a:ext cx="0" cy="0"/>
          <a:chOff x="0" y="0"/>
          <a:chExt cx="0" cy="0"/>
        </a:xfrm>
      </p:grpSpPr>
      <p:sp>
        <p:nvSpPr>
          <p:cNvPr id="59" name="Google Shape;59;p3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0" name="Google Shape;60;p3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61" name="Google Shape;61;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8" name="Google Shape;18;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s slide layout">
  <p:cSld name="Contents slide layout">
    <p:spTree>
      <p:nvGrpSpPr>
        <p:cNvPr id="1" name="Shape 19"/>
        <p:cNvGrpSpPr/>
        <p:nvPr/>
      </p:nvGrpSpPr>
      <p:grpSpPr>
        <a:xfrm>
          <a:off x="0" y="0"/>
          <a:ext cx="0" cy="0"/>
          <a:chOff x="0" y="0"/>
          <a:chExt cx="0" cy="0"/>
        </a:xfrm>
      </p:grpSpPr>
      <p:sp>
        <p:nvSpPr>
          <p:cNvPr id="20" name="Google Shape;20;g117bea959ad_0_126"/>
          <p:cNvSpPr txBox="1">
            <a:spLocks noGrp="1"/>
          </p:cNvSpPr>
          <p:nvPr>
            <p:ph type="body" idx="1"/>
          </p:nvPr>
        </p:nvSpPr>
        <p:spPr>
          <a:xfrm>
            <a:off x="242647" y="254632"/>
            <a:ext cx="8679900" cy="543300"/>
          </a:xfrm>
          <a:prstGeom prst="rect">
            <a:avLst/>
          </a:prstGeom>
          <a:noFill/>
          <a:ln>
            <a:noFill/>
          </a:ln>
        </p:spPr>
        <p:txBody>
          <a:bodyPr spcFirstLastPara="1" wrap="square" lIns="68575" tIns="34275" rIns="68575" bIns="34275" anchor="ctr" anchorCtr="0">
            <a:normAutofit/>
          </a:bodyPr>
          <a:lstStyle>
            <a:lvl1pPr marL="457200" lvl="0" indent="-228600" algn="ctr">
              <a:lnSpc>
                <a:spcPct val="90000"/>
              </a:lnSpc>
              <a:spcBef>
                <a:spcPts val="800"/>
              </a:spcBef>
              <a:spcAft>
                <a:spcPts val="0"/>
              </a:spcAft>
              <a:buClr>
                <a:srgbClr val="262626"/>
              </a:buClr>
              <a:buSzPts val="4100"/>
              <a:buNone/>
              <a:defRPr sz="4100" b="0">
                <a:solidFill>
                  <a:srgbClr val="262626"/>
                </a:solidFill>
                <a:latin typeface="Calibri"/>
                <a:ea typeface="Calibri"/>
                <a:cs typeface="Calibri"/>
                <a:sym typeface="Calibri"/>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2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3" name="Google Shape;23;p2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7" name="Google Shape;27;p30"/>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8" name="Google Shape;28;p3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29" name="Google Shape;29;p3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30" name="Google Shape;30;p3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3" name="Google Shape;33;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6" name="Google Shape;36;p3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7" name="Google Shape;37;p3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8" name="Google Shape;38;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1" name="Google Shape;41;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3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4" name="Google Shape;44;p3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5" name="Google Shape;45;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77" name="Google Shape;77;g117bea95534_3_9"/>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78" name="Google Shape;78;g117bea95534_3_9"/>
          <p:cNvSpPr/>
          <p:nvPr/>
        </p:nvSpPr>
        <p:spPr>
          <a:xfrm>
            <a:off x="4238575" y="1045719"/>
            <a:ext cx="4843500" cy="1071600"/>
          </a:xfrm>
          <a:prstGeom prst="roundRect">
            <a:avLst>
              <a:gd name="adj" fmla="val 30000"/>
            </a:avLst>
          </a:prstGeom>
          <a:gradFill>
            <a:gsLst>
              <a:gs pos="0">
                <a:srgbClr val="FFD966"/>
              </a:gs>
              <a:gs pos="100000">
                <a:srgbClr val="F1C232"/>
              </a:gs>
            </a:gsLst>
            <a:lin ang="0"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g117bea95534_3_9"/>
          <p:cNvSpPr txBox="1"/>
          <p:nvPr/>
        </p:nvSpPr>
        <p:spPr>
          <a:xfrm>
            <a:off x="5157097" y="1170513"/>
            <a:ext cx="3393600" cy="82200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373474"/>
              </a:buClr>
              <a:buSzPts val="2400"/>
              <a:buFont typeface="Montserrat"/>
              <a:buNone/>
            </a:pPr>
            <a:r>
              <a:rPr lang="id-ID" sz="2400" b="1" dirty="0">
                <a:solidFill>
                  <a:srgbClr val="351C75"/>
                </a:solidFill>
                <a:latin typeface="Montserrat"/>
                <a:ea typeface="Montserrat"/>
                <a:cs typeface="Montserrat"/>
                <a:sym typeface="Montserrat"/>
              </a:rPr>
              <a:t>Restaurant Recommendation</a:t>
            </a:r>
            <a:endParaRPr lang="id-ID" sz="2400" b="1" i="0" u="none" strike="noStrike" cap="none" dirty="0">
              <a:solidFill>
                <a:srgbClr val="351C75"/>
              </a:solidFill>
              <a:latin typeface="Montserrat"/>
              <a:ea typeface="Montserrat"/>
              <a:cs typeface="Montserrat"/>
              <a:sym typeface="Montserrat"/>
            </a:endParaRPr>
          </a:p>
        </p:txBody>
      </p:sp>
      <p:sp>
        <p:nvSpPr>
          <p:cNvPr id="80" name="Google Shape;80;g117bea95534_3_9"/>
          <p:cNvSpPr txBox="1"/>
          <p:nvPr/>
        </p:nvSpPr>
        <p:spPr>
          <a:xfrm>
            <a:off x="6600825" y="4713732"/>
            <a:ext cx="2057400" cy="2130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 sz="1100" b="1" i="0" u="none" strike="noStrike" cap="none">
                <a:solidFill>
                  <a:schemeClr val="lt1"/>
                </a:solidFill>
                <a:latin typeface="Montserrat SemiBold"/>
                <a:ea typeface="Montserrat SemiBold"/>
                <a:cs typeface="Montserrat SemiBold"/>
                <a:sym typeface="Montserrat SemiBold"/>
              </a:rPr>
              <a:t>1</a:t>
            </a:fld>
            <a:endParaRPr sz="1100" b="1" i="0" u="none" strike="noStrike" cap="none">
              <a:solidFill>
                <a:schemeClr val="lt1"/>
              </a:solidFill>
              <a:latin typeface="Montserrat SemiBold"/>
              <a:ea typeface="Montserrat SemiBold"/>
              <a:cs typeface="Montserrat SemiBold"/>
              <a:sym typeface="Montserrat SemiBold"/>
            </a:endParaRPr>
          </a:p>
        </p:txBody>
      </p:sp>
      <p:pic>
        <p:nvPicPr>
          <p:cNvPr id="81" name="Google Shape;81;g117bea95534_3_9"/>
          <p:cNvPicPr preferRelativeResize="0"/>
          <p:nvPr/>
        </p:nvPicPr>
        <p:blipFill rotWithShape="1">
          <a:blip r:embed="rId4">
            <a:alphaModFix/>
          </a:blip>
          <a:srcRect/>
          <a:stretch/>
        </p:blipFill>
        <p:spPr>
          <a:xfrm>
            <a:off x="-2" y="98775"/>
            <a:ext cx="5437112" cy="3515025"/>
          </a:xfrm>
          <a:prstGeom prst="rect">
            <a:avLst/>
          </a:prstGeom>
          <a:noFill/>
          <a:ln>
            <a:noFill/>
          </a:ln>
        </p:spPr>
      </p:pic>
      <p:sp>
        <p:nvSpPr>
          <p:cNvPr id="82" name="Google Shape;82;g117bea95534_3_9"/>
          <p:cNvSpPr/>
          <p:nvPr/>
        </p:nvSpPr>
        <p:spPr>
          <a:xfrm>
            <a:off x="1539700" y="2983625"/>
            <a:ext cx="7011000" cy="1533000"/>
          </a:xfrm>
          <a:prstGeom prst="roundRect">
            <a:avLst>
              <a:gd name="adj" fmla="val 16667"/>
            </a:avLst>
          </a:prstGeom>
          <a:solidFill>
            <a:srgbClr val="F0EBF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3" name="Google Shape;83;g117bea95534_3_9"/>
          <p:cNvSpPr txBox="1"/>
          <p:nvPr/>
        </p:nvSpPr>
        <p:spPr>
          <a:xfrm>
            <a:off x="4040349" y="3211971"/>
            <a:ext cx="2466300" cy="5565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2F5496"/>
              </a:buClr>
              <a:buSzPts val="3300"/>
              <a:buFont typeface="Montserrat SemiBold"/>
              <a:buNone/>
            </a:pPr>
            <a:r>
              <a:rPr lang="id-ID" sz="2300" b="1" i="0" u="none" strike="noStrike" cap="none" dirty="0">
                <a:solidFill>
                  <a:srgbClr val="2F5496"/>
                </a:solidFill>
                <a:latin typeface="Montserrat SemiBold"/>
                <a:ea typeface="Montserrat SemiBold"/>
                <a:cs typeface="Montserrat SemiBold"/>
                <a:sym typeface="Montserrat SemiBold"/>
              </a:rPr>
              <a:t>Proyek Mandiri</a:t>
            </a:r>
            <a:endParaRPr sz="2300" b="1" i="0" u="none" strike="noStrike" cap="none" dirty="0">
              <a:solidFill>
                <a:srgbClr val="2F5496"/>
              </a:solidFill>
              <a:latin typeface="Montserrat SemiBold"/>
              <a:ea typeface="Montserrat SemiBold"/>
              <a:cs typeface="Montserrat SemiBold"/>
              <a:sym typeface="Montserrat SemiBold"/>
            </a:endParaRPr>
          </a:p>
        </p:txBody>
      </p:sp>
      <p:sp>
        <p:nvSpPr>
          <p:cNvPr id="84" name="Google Shape;84;g117bea95534_3_9"/>
          <p:cNvSpPr txBox="1"/>
          <p:nvPr/>
        </p:nvSpPr>
        <p:spPr>
          <a:xfrm>
            <a:off x="4040349" y="3750125"/>
            <a:ext cx="2630544" cy="4716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2F5496"/>
              </a:buClr>
              <a:buSzPts val="3300"/>
              <a:buFont typeface="Montserrat SemiBold"/>
              <a:buNone/>
            </a:pPr>
            <a:r>
              <a:rPr lang="id-ID" sz="1700" b="1" i="0" u="none" strike="noStrike" cap="none" dirty="0">
                <a:solidFill>
                  <a:srgbClr val="2F5496"/>
                </a:solidFill>
                <a:latin typeface="Montserrat SemiBold"/>
                <a:ea typeface="Montserrat SemiBold"/>
                <a:cs typeface="Montserrat SemiBold"/>
                <a:sym typeface="Montserrat SemiBold"/>
              </a:rPr>
              <a:t>Fikri Pratama Al Fajri</a:t>
            </a:r>
            <a:endParaRPr sz="1700" b="1" i="0" u="none" strike="noStrike" cap="none" dirty="0">
              <a:solidFill>
                <a:srgbClr val="2F5496"/>
              </a:solidFill>
              <a:latin typeface="Montserrat SemiBold"/>
              <a:ea typeface="Montserrat SemiBold"/>
              <a:cs typeface="Montserrat SemiBold"/>
              <a:sym typeface="Montserrat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g117bea959ad_0_16"/>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161" name="Google Shape;161;g117bea959ad_0_16"/>
          <p:cNvSpPr txBox="1"/>
          <p:nvPr/>
        </p:nvSpPr>
        <p:spPr>
          <a:xfrm>
            <a:off x="6603727" y="4713728"/>
            <a:ext cx="2057400" cy="213000"/>
          </a:xfrm>
          <a:prstGeom prst="rect">
            <a:avLst/>
          </a:prstGeom>
          <a:noFill/>
          <a:ln>
            <a:noFill/>
          </a:ln>
        </p:spPr>
        <p:txBody>
          <a:bodyPr spcFirstLastPara="1" wrap="square" lIns="51425" tIns="25700" rIns="51425" bIns="25700"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 sz="1100" b="1" i="0" u="none" strike="noStrike" cap="none">
                <a:solidFill>
                  <a:srgbClr val="FFFFFF"/>
                </a:solidFill>
                <a:latin typeface="Montserrat SemiBold"/>
                <a:ea typeface="Montserrat SemiBold"/>
                <a:cs typeface="Montserrat SemiBold"/>
                <a:sym typeface="Montserrat SemiBold"/>
              </a:rPr>
              <a:t>10</a:t>
            </a:fld>
            <a:endParaRPr sz="1100" b="1" i="0" u="none" strike="noStrike" cap="none">
              <a:solidFill>
                <a:srgbClr val="FFFFFF"/>
              </a:solidFill>
              <a:latin typeface="Montserrat SemiBold"/>
              <a:ea typeface="Montserrat SemiBold"/>
              <a:cs typeface="Montserrat SemiBold"/>
              <a:sym typeface="Montserrat SemiBold"/>
            </a:endParaRPr>
          </a:p>
        </p:txBody>
      </p:sp>
      <p:pic>
        <p:nvPicPr>
          <p:cNvPr id="162" name="Google Shape;162;g117bea959ad_0_16"/>
          <p:cNvPicPr preferRelativeResize="0"/>
          <p:nvPr/>
        </p:nvPicPr>
        <p:blipFill rotWithShape="1">
          <a:blip r:embed="rId4">
            <a:alphaModFix/>
          </a:blip>
          <a:srcRect/>
          <a:stretch/>
        </p:blipFill>
        <p:spPr>
          <a:xfrm>
            <a:off x="544500" y="1383711"/>
            <a:ext cx="4843576" cy="3024867"/>
          </a:xfrm>
          <a:prstGeom prst="rect">
            <a:avLst/>
          </a:prstGeom>
          <a:noFill/>
          <a:ln>
            <a:noFill/>
          </a:ln>
        </p:spPr>
      </p:pic>
      <p:sp>
        <p:nvSpPr>
          <p:cNvPr id="163" name="Google Shape;163;g117bea959ad_0_16"/>
          <p:cNvSpPr/>
          <p:nvPr/>
        </p:nvSpPr>
        <p:spPr>
          <a:xfrm>
            <a:off x="5153494" y="2534777"/>
            <a:ext cx="4843500" cy="884400"/>
          </a:xfrm>
          <a:prstGeom prst="roundRect">
            <a:avLst>
              <a:gd name="adj" fmla="val 43645"/>
            </a:avLst>
          </a:prstGeom>
          <a:gradFill>
            <a:gsLst>
              <a:gs pos="0">
                <a:srgbClr val="FFD966"/>
              </a:gs>
              <a:gs pos="100000">
                <a:srgbClr val="F1C232"/>
              </a:gs>
            </a:gsLst>
            <a:lin ang="0" scaled="0"/>
          </a:gradFill>
          <a:ln>
            <a:noFill/>
          </a:ln>
        </p:spPr>
        <p:txBody>
          <a:bodyPr spcFirstLastPara="1" wrap="square" lIns="51425" tIns="51425" rIns="51425" bIns="5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g117bea959ad_0_16"/>
          <p:cNvSpPr txBox="1"/>
          <p:nvPr/>
        </p:nvSpPr>
        <p:spPr>
          <a:xfrm>
            <a:off x="5547956" y="2580094"/>
            <a:ext cx="3113100" cy="822000"/>
          </a:xfrm>
          <a:prstGeom prst="rect">
            <a:avLst/>
          </a:prstGeom>
          <a:noFill/>
          <a:ln>
            <a:noFill/>
          </a:ln>
        </p:spPr>
        <p:txBody>
          <a:bodyPr spcFirstLastPara="1" wrap="square" lIns="51425" tIns="25700" rIns="51425" bIns="25700" anchor="ctr" anchorCtr="0">
            <a:noAutofit/>
          </a:bodyPr>
          <a:lstStyle/>
          <a:p>
            <a:pPr marL="0" marR="0" lvl="0" indent="0" algn="l" rtl="0">
              <a:lnSpc>
                <a:spcPct val="90000"/>
              </a:lnSpc>
              <a:spcBef>
                <a:spcPts val="0"/>
              </a:spcBef>
              <a:spcAft>
                <a:spcPts val="0"/>
              </a:spcAft>
              <a:buClr>
                <a:srgbClr val="2F5496"/>
              </a:buClr>
              <a:buSzPts val="2500"/>
              <a:buFont typeface="Montserrat SemiBold"/>
              <a:buNone/>
            </a:pPr>
            <a:r>
              <a:rPr lang="en" sz="2300" b="1" i="0" u="none" strike="noStrike" cap="none">
                <a:solidFill>
                  <a:srgbClr val="2F5496"/>
                </a:solidFill>
                <a:latin typeface="Montserrat SemiBold"/>
                <a:ea typeface="Montserrat SemiBold"/>
                <a:cs typeface="Montserrat SemiBold"/>
                <a:sym typeface="Montserrat SemiBold"/>
              </a:rPr>
              <a:t>THANK YOU!</a:t>
            </a:r>
            <a:endParaRPr sz="2300" b="1" i="0" u="none" strike="noStrike" cap="none">
              <a:solidFill>
                <a:srgbClr val="2F5496"/>
              </a:solidFill>
              <a:latin typeface="Montserrat SemiBold"/>
              <a:ea typeface="Montserrat SemiBold"/>
              <a:cs typeface="Montserrat SemiBold"/>
              <a:sym typeface="Montserrat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g117bea95534_3_0"/>
          <p:cNvPicPr preferRelativeResize="0"/>
          <p:nvPr/>
        </p:nvPicPr>
        <p:blipFill rotWithShape="1">
          <a:blip r:embed="rId3">
            <a:alphaModFix/>
          </a:blip>
          <a:srcRect/>
          <a:stretch/>
        </p:blipFill>
        <p:spPr>
          <a:xfrm>
            <a:off x="-44634" y="-25106"/>
            <a:ext cx="9233270" cy="5193714"/>
          </a:xfrm>
          <a:prstGeom prst="rect">
            <a:avLst/>
          </a:prstGeom>
          <a:noFill/>
          <a:ln>
            <a:noFill/>
          </a:ln>
        </p:spPr>
      </p:pic>
      <p:sp>
        <p:nvSpPr>
          <p:cNvPr id="98" name="Google Shape;98;g117bea95534_3_0"/>
          <p:cNvSpPr txBox="1"/>
          <p:nvPr/>
        </p:nvSpPr>
        <p:spPr>
          <a:xfrm>
            <a:off x="6600825" y="4713732"/>
            <a:ext cx="2057400" cy="2130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 sz="1100" b="1" i="0" u="none" strike="noStrike" cap="none">
                <a:solidFill>
                  <a:srgbClr val="1F3864"/>
                </a:solidFill>
                <a:latin typeface="Montserrat SemiBold"/>
                <a:ea typeface="Montserrat SemiBold"/>
                <a:cs typeface="Montserrat SemiBold"/>
                <a:sym typeface="Montserrat SemiBold"/>
              </a:rPr>
              <a:t>2</a:t>
            </a:fld>
            <a:endParaRPr sz="1100" b="1" i="0" u="none" strike="noStrike" cap="none">
              <a:solidFill>
                <a:srgbClr val="1F3864"/>
              </a:solidFill>
              <a:latin typeface="Montserrat SemiBold"/>
              <a:ea typeface="Montserrat SemiBold"/>
              <a:cs typeface="Montserrat SemiBold"/>
              <a:sym typeface="Montserrat SemiBold"/>
            </a:endParaRPr>
          </a:p>
        </p:txBody>
      </p:sp>
      <p:sp>
        <p:nvSpPr>
          <p:cNvPr id="99" name="Google Shape;99;g117bea95534_3_0"/>
          <p:cNvSpPr txBox="1"/>
          <p:nvPr/>
        </p:nvSpPr>
        <p:spPr>
          <a:xfrm>
            <a:off x="2606775" y="871350"/>
            <a:ext cx="4587300" cy="421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73474"/>
              </a:buClr>
              <a:buSzPts val="2400"/>
              <a:buFont typeface="Montserrat"/>
              <a:buNone/>
            </a:pPr>
            <a:endParaRPr sz="2000" b="1" i="0" u="none" strike="noStrike" cap="none">
              <a:solidFill>
                <a:srgbClr val="351C75"/>
              </a:solidFill>
              <a:latin typeface="Montserrat"/>
              <a:ea typeface="Montserrat"/>
              <a:cs typeface="Montserrat"/>
              <a:sym typeface="Montserrat"/>
            </a:endParaRPr>
          </a:p>
        </p:txBody>
      </p:sp>
      <p:graphicFrame>
        <p:nvGraphicFramePr>
          <p:cNvPr id="100" name="Google Shape;100;g117bea95534_3_0"/>
          <p:cNvGraphicFramePr/>
          <p:nvPr>
            <p:extLst>
              <p:ext uri="{D42A27DB-BD31-4B8C-83A1-F6EECF244321}">
                <p14:modId xmlns:p14="http://schemas.microsoft.com/office/powerpoint/2010/main" val="2484668800"/>
              </p:ext>
            </p:extLst>
          </p:nvPr>
        </p:nvGraphicFramePr>
        <p:xfrm>
          <a:off x="771525" y="1436682"/>
          <a:ext cx="8151020" cy="3042603"/>
        </p:xfrm>
        <a:graphic>
          <a:graphicData uri="http://schemas.openxmlformats.org/drawingml/2006/table">
            <a:tbl>
              <a:tblPr>
                <a:noFill/>
                <a:tableStyleId>{29ECBEDA-1030-4EE5-A1EC-4849FFF93735}</a:tableStyleId>
              </a:tblPr>
              <a:tblGrid>
                <a:gridCol w="4075510">
                  <a:extLst>
                    <a:ext uri="{9D8B030D-6E8A-4147-A177-3AD203B41FA5}">
                      <a16:colId xmlns:a16="http://schemas.microsoft.com/office/drawing/2014/main" val="20000"/>
                    </a:ext>
                  </a:extLst>
                </a:gridCol>
                <a:gridCol w="4075510">
                  <a:extLst>
                    <a:ext uri="{9D8B030D-6E8A-4147-A177-3AD203B41FA5}">
                      <a16:colId xmlns:a16="http://schemas.microsoft.com/office/drawing/2014/main" val="20001"/>
                    </a:ext>
                  </a:extLst>
                </a:gridCol>
              </a:tblGrid>
              <a:tr h="359921">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solidFill>
                            <a:schemeClr val="lt1"/>
                          </a:solidFill>
                          <a:latin typeface="Montserrat"/>
                          <a:ea typeface="Montserrat"/>
                          <a:cs typeface="Montserrat"/>
                          <a:sym typeface="Montserrat"/>
                        </a:rPr>
                        <a:t>Problem</a:t>
                      </a:r>
                      <a:endParaRPr sz="1400" b="1" u="none" strike="noStrike" cap="none">
                        <a:solidFill>
                          <a:schemeClr val="lt1"/>
                        </a:solidFill>
                        <a:latin typeface="Montserrat"/>
                        <a:ea typeface="Montserrat"/>
                        <a:cs typeface="Montserrat"/>
                        <a:sym typeface="Montserrat"/>
                      </a:endParaRPr>
                    </a:p>
                  </a:txBody>
                  <a:tcPr marL="91425" marR="91425" marT="91425" marB="91425" anchor="ctr">
                    <a:lnL w="9525" cap="flat" cmpd="sng">
                      <a:solidFill>
                        <a:srgbClr val="351C75"/>
                      </a:solidFill>
                      <a:prstDash val="solid"/>
                      <a:round/>
                      <a:headEnd type="none" w="sm" len="sm"/>
                      <a:tailEnd type="none" w="sm" len="sm"/>
                    </a:lnL>
                    <a:lnR w="9525" cap="flat" cmpd="sng">
                      <a:solidFill>
                        <a:srgbClr val="351C75"/>
                      </a:solidFill>
                      <a:prstDash val="solid"/>
                      <a:round/>
                      <a:headEnd type="none" w="sm" len="sm"/>
                      <a:tailEnd type="none" w="sm" len="sm"/>
                    </a:lnR>
                    <a:lnT w="9525" cap="flat" cmpd="sng">
                      <a:solidFill>
                        <a:srgbClr val="351C75"/>
                      </a:solidFill>
                      <a:prstDash val="solid"/>
                      <a:round/>
                      <a:headEnd type="none" w="sm" len="sm"/>
                      <a:tailEnd type="none" w="sm" len="sm"/>
                    </a:lnT>
                    <a:lnB w="9525" cap="flat" cmpd="sng">
                      <a:solidFill>
                        <a:srgbClr val="351C75"/>
                      </a:solidFill>
                      <a:prstDash val="solid"/>
                      <a:round/>
                      <a:headEnd type="none" w="sm" len="sm"/>
                      <a:tailEnd type="none" w="sm" len="sm"/>
                    </a:lnB>
                    <a:solidFill>
                      <a:srgbClr val="351C75"/>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solidFill>
                            <a:schemeClr val="lt1"/>
                          </a:solidFill>
                          <a:latin typeface="Montserrat"/>
                          <a:ea typeface="Montserrat"/>
                          <a:cs typeface="Montserrat"/>
                          <a:sym typeface="Montserrat"/>
                        </a:rPr>
                        <a:t>How to Solve</a:t>
                      </a:r>
                      <a:endParaRPr sz="1400" b="1" u="none" strike="noStrike" cap="none">
                        <a:solidFill>
                          <a:schemeClr val="lt1"/>
                        </a:solidFill>
                        <a:latin typeface="Montserrat"/>
                        <a:ea typeface="Montserrat"/>
                        <a:cs typeface="Montserrat"/>
                        <a:sym typeface="Montserrat"/>
                      </a:endParaRPr>
                    </a:p>
                  </a:txBody>
                  <a:tcPr marL="91425" marR="91425" marT="91425" marB="91425" anchor="ctr">
                    <a:lnL w="9525" cap="flat" cmpd="sng">
                      <a:solidFill>
                        <a:srgbClr val="351C75"/>
                      </a:solidFill>
                      <a:prstDash val="solid"/>
                      <a:round/>
                      <a:headEnd type="none" w="sm" len="sm"/>
                      <a:tailEnd type="none" w="sm" len="sm"/>
                    </a:lnL>
                    <a:lnR w="9525" cap="flat" cmpd="sng">
                      <a:solidFill>
                        <a:srgbClr val="351C75"/>
                      </a:solidFill>
                      <a:prstDash val="solid"/>
                      <a:round/>
                      <a:headEnd type="none" w="sm" len="sm"/>
                      <a:tailEnd type="none" w="sm" len="sm"/>
                    </a:lnR>
                    <a:lnT w="9525" cap="flat" cmpd="sng">
                      <a:solidFill>
                        <a:srgbClr val="351C75"/>
                      </a:solidFill>
                      <a:prstDash val="solid"/>
                      <a:round/>
                      <a:headEnd type="none" w="sm" len="sm"/>
                      <a:tailEnd type="none" w="sm" len="sm"/>
                    </a:lnT>
                    <a:lnB w="9525" cap="flat" cmpd="sng">
                      <a:solidFill>
                        <a:srgbClr val="351C75"/>
                      </a:solidFill>
                      <a:prstDash val="solid"/>
                      <a:round/>
                      <a:headEnd type="none" w="sm" len="sm"/>
                      <a:tailEnd type="none" w="sm" len="sm"/>
                    </a:lnB>
                    <a:solidFill>
                      <a:srgbClr val="351C75"/>
                    </a:solidFill>
                  </a:tcPr>
                </a:tc>
                <a:extLst>
                  <a:ext uri="{0D108BD9-81ED-4DB2-BD59-A6C34878D82A}">
                    <a16:rowId xmlns:a16="http://schemas.microsoft.com/office/drawing/2014/main" val="10000"/>
                  </a:ext>
                </a:extLst>
              </a:tr>
              <a:tr h="408593">
                <a:tc>
                  <a:txBody>
                    <a:bodyPr/>
                    <a:lstStyle/>
                    <a:p>
                      <a:pPr marL="0" marR="0" lvl="0" indent="0" algn="l" rtl="0">
                        <a:lnSpc>
                          <a:spcPct val="100000"/>
                        </a:lnSpc>
                        <a:spcBef>
                          <a:spcPts val="0"/>
                        </a:spcBef>
                        <a:spcAft>
                          <a:spcPts val="0"/>
                        </a:spcAft>
                        <a:buClr>
                          <a:srgbClr val="000000"/>
                        </a:buClr>
                        <a:buSzPts val="1400"/>
                        <a:buFont typeface="Arial"/>
                        <a:buNone/>
                      </a:pPr>
                      <a:r>
                        <a:rPr sz="1100" u="none" strike="noStrike" cap="none" dirty="0" err="1">
                          <a:solidFill>
                            <a:srgbClr val="20124D"/>
                          </a:solidFill>
                          <a:latin typeface="Montserrat"/>
                          <a:ea typeface="Montserrat"/>
                          <a:cs typeface="Montserrat"/>
                          <a:sym typeface="Montserrat"/>
                        </a:rPr>
                        <a:t>Bagaimana</a:t>
                      </a:r>
                      <a:r>
                        <a:rPr sz="1100" u="none" strike="noStrike" cap="none" dirty="0">
                          <a:solidFill>
                            <a:srgbClr val="20124D"/>
                          </a:solidFill>
                          <a:latin typeface="Montserrat"/>
                          <a:ea typeface="Montserrat"/>
                          <a:cs typeface="Montserrat"/>
                          <a:sym typeface="Montserrat"/>
                        </a:rPr>
                        <a:t> </a:t>
                      </a:r>
                      <a:r>
                        <a:rPr sz="1100" u="none" strike="noStrike" cap="none" dirty="0" err="1">
                          <a:solidFill>
                            <a:srgbClr val="20124D"/>
                          </a:solidFill>
                          <a:latin typeface="Montserrat"/>
                          <a:ea typeface="Montserrat"/>
                          <a:cs typeface="Montserrat"/>
                          <a:sym typeface="Montserrat"/>
                        </a:rPr>
                        <a:t>cara</a:t>
                      </a:r>
                      <a:r>
                        <a:rPr sz="1100" u="none" strike="noStrike" cap="none" dirty="0">
                          <a:solidFill>
                            <a:srgbClr val="20124D"/>
                          </a:solidFill>
                          <a:latin typeface="Montserrat"/>
                          <a:ea typeface="Montserrat"/>
                          <a:cs typeface="Montserrat"/>
                          <a:sym typeface="Montserrat"/>
                        </a:rPr>
                        <a:t> agar </a:t>
                      </a:r>
                      <a:r>
                        <a:rPr sz="1100" u="none" strike="noStrike" cap="none" dirty="0" err="1">
                          <a:solidFill>
                            <a:srgbClr val="20124D"/>
                          </a:solidFill>
                          <a:latin typeface="Montserrat"/>
                          <a:ea typeface="Montserrat"/>
                          <a:cs typeface="Montserrat"/>
                          <a:sym typeface="Montserrat"/>
                        </a:rPr>
                        <a:t>konsumen</a:t>
                      </a:r>
                      <a:r>
                        <a:rPr sz="1100" u="none" strike="noStrike" cap="none" dirty="0">
                          <a:solidFill>
                            <a:srgbClr val="20124D"/>
                          </a:solidFill>
                          <a:latin typeface="Montserrat"/>
                          <a:ea typeface="Montserrat"/>
                          <a:cs typeface="Montserrat"/>
                          <a:sym typeface="Montserrat"/>
                        </a:rPr>
                        <a:t> </a:t>
                      </a:r>
                      <a:r>
                        <a:rPr sz="1100" u="none" strike="noStrike" cap="none" dirty="0" err="1">
                          <a:solidFill>
                            <a:srgbClr val="20124D"/>
                          </a:solidFill>
                          <a:latin typeface="Montserrat"/>
                          <a:ea typeface="Montserrat"/>
                          <a:cs typeface="Montserrat"/>
                          <a:sym typeface="Montserrat"/>
                        </a:rPr>
                        <a:t>lebih</a:t>
                      </a:r>
                      <a:r>
                        <a:rPr sz="1100" u="none" strike="noStrike" cap="none" dirty="0">
                          <a:solidFill>
                            <a:srgbClr val="20124D"/>
                          </a:solidFill>
                          <a:latin typeface="Montserrat"/>
                          <a:ea typeface="Montserrat"/>
                          <a:cs typeface="Montserrat"/>
                          <a:sym typeface="Montserrat"/>
                        </a:rPr>
                        <a:t> </a:t>
                      </a:r>
                      <a:r>
                        <a:rPr sz="1100" u="none" strike="noStrike" cap="none" dirty="0" err="1">
                          <a:solidFill>
                            <a:srgbClr val="20124D"/>
                          </a:solidFill>
                          <a:latin typeface="Montserrat"/>
                          <a:ea typeface="Montserrat"/>
                          <a:cs typeface="Montserrat"/>
                          <a:sym typeface="Montserrat"/>
                        </a:rPr>
                        <a:t>tertarget</a:t>
                      </a:r>
                      <a:r>
                        <a:rPr sz="1100" u="none" strike="noStrike" cap="none" dirty="0">
                          <a:solidFill>
                            <a:srgbClr val="20124D"/>
                          </a:solidFill>
                          <a:latin typeface="Montserrat"/>
                          <a:ea typeface="Montserrat"/>
                          <a:cs typeface="Montserrat"/>
                          <a:sym typeface="Montserrat"/>
                        </a:rPr>
                        <a:t>?</a:t>
                      </a:r>
                    </a:p>
                  </a:txBody>
                  <a:tcPr marL="91425" marR="91425" marT="91425" marB="91425" anchor="ctr">
                    <a:lnL w="9525" cap="flat" cmpd="sng">
                      <a:solidFill>
                        <a:srgbClr val="351C75"/>
                      </a:solidFill>
                      <a:prstDash val="solid"/>
                      <a:round/>
                      <a:headEnd type="none" w="sm" len="sm"/>
                      <a:tailEnd type="none" w="sm" len="sm"/>
                    </a:lnL>
                    <a:lnR w="9525" cap="flat" cmpd="sng">
                      <a:solidFill>
                        <a:srgbClr val="351C75"/>
                      </a:solidFill>
                      <a:prstDash val="solid"/>
                      <a:round/>
                      <a:headEnd type="none" w="sm" len="sm"/>
                      <a:tailEnd type="none" w="sm" len="sm"/>
                    </a:lnR>
                    <a:lnT w="9525" cap="flat" cmpd="sng">
                      <a:solidFill>
                        <a:srgbClr val="351C75"/>
                      </a:solidFill>
                      <a:prstDash val="solid"/>
                      <a:round/>
                      <a:headEnd type="none" w="sm" len="sm"/>
                      <a:tailEnd type="none" w="sm" len="sm"/>
                    </a:lnT>
                    <a:lnB w="9525" cap="flat" cmpd="sng">
                      <a:solidFill>
                        <a:srgbClr val="351C75"/>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sz="1100" u="none" strike="noStrike" cap="none" dirty="0" err="1">
                          <a:solidFill>
                            <a:srgbClr val="20124D"/>
                          </a:solidFill>
                          <a:latin typeface="Montserrat"/>
                          <a:ea typeface="Montserrat"/>
                          <a:cs typeface="Montserrat"/>
                          <a:sym typeface="Montserrat"/>
                        </a:rPr>
                        <a:t>Menggunakan</a:t>
                      </a:r>
                      <a:r>
                        <a:rPr sz="1100" u="none" strike="noStrike" cap="none" dirty="0">
                          <a:solidFill>
                            <a:srgbClr val="20124D"/>
                          </a:solidFill>
                          <a:latin typeface="Montserrat"/>
                          <a:ea typeface="Montserrat"/>
                          <a:cs typeface="Montserrat"/>
                          <a:sym typeface="Montserrat"/>
                        </a:rPr>
                        <a:t> </a:t>
                      </a:r>
                      <a:r>
                        <a:rPr sz="1100" u="none" strike="noStrike" cap="none" dirty="0" err="1">
                          <a:solidFill>
                            <a:srgbClr val="20124D"/>
                          </a:solidFill>
                          <a:latin typeface="Montserrat"/>
                          <a:ea typeface="Montserrat"/>
                          <a:cs typeface="Montserrat"/>
                          <a:sym typeface="Montserrat"/>
                        </a:rPr>
                        <a:t>segmentasi</a:t>
                      </a:r>
                      <a:r>
                        <a:rPr sz="1100" u="none" strike="noStrike" cap="none" dirty="0">
                          <a:solidFill>
                            <a:srgbClr val="20124D"/>
                          </a:solidFill>
                          <a:latin typeface="Montserrat"/>
                          <a:ea typeface="Montserrat"/>
                          <a:cs typeface="Montserrat"/>
                          <a:sym typeface="Montserrat"/>
                        </a:rPr>
                        <a:t> </a:t>
                      </a:r>
                      <a:r>
                        <a:rPr sz="1100" u="none" strike="noStrike" cap="none" dirty="0" err="1">
                          <a:solidFill>
                            <a:srgbClr val="20124D"/>
                          </a:solidFill>
                          <a:latin typeface="Montserrat"/>
                          <a:ea typeface="Montserrat"/>
                          <a:cs typeface="Montserrat"/>
                          <a:sym typeface="Montserrat"/>
                        </a:rPr>
                        <a:t>Demografis</a:t>
                      </a:r>
                      <a:endParaRPr sz="1100" u="none" strike="noStrike" cap="none" dirty="0">
                        <a:solidFill>
                          <a:srgbClr val="20124D"/>
                        </a:solidFill>
                        <a:latin typeface="Montserrat"/>
                        <a:ea typeface="Montserrat"/>
                        <a:cs typeface="Montserrat"/>
                        <a:sym typeface="Montserrat"/>
                      </a:endParaRPr>
                    </a:p>
                  </a:txBody>
                  <a:tcPr marL="91425" marR="91425" marT="91425" marB="91425" anchor="ctr">
                    <a:lnL w="9525" cap="flat" cmpd="sng">
                      <a:solidFill>
                        <a:srgbClr val="351C75"/>
                      </a:solidFill>
                      <a:prstDash val="solid"/>
                      <a:round/>
                      <a:headEnd type="none" w="sm" len="sm"/>
                      <a:tailEnd type="none" w="sm" len="sm"/>
                    </a:lnL>
                    <a:lnR w="9525" cap="flat" cmpd="sng">
                      <a:solidFill>
                        <a:srgbClr val="351C75"/>
                      </a:solidFill>
                      <a:prstDash val="solid"/>
                      <a:round/>
                      <a:headEnd type="none" w="sm" len="sm"/>
                      <a:tailEnd type="none" w="sm" len="sm"/>
                    </a:lnR>
                    <a:lnT w="9525" cap="flat" cmpd="sng">
                      <a:solidFill>
                        <a:srgbClr val="351C75"/>
                      </a:solidFill>
                      <a:prstDash val="solid"/>
                      <a:round/>
                      <a:headEnd type="none" w="sm" len="sm"/>
                      <a:tailEnd type="none" w="sm" len="sm"/>
                    </a:lnT>
                    <a:lnB w="9525" cap="flat" cmpd="sng">
                      <a:solidFill>
                        <a:srgbClr val="351C75"/>
                      </a:solidFill>
                      <a:prstDash val="solid"/>
                      <a:round/>
                      <a:headEnd type="none" w="sm" len="sm"/>
                      <a:tailEnd type="none" w="sm" len="sm"/>
                    </a:lnB>
                  </a:tcPr>
                </a:tc>
                <a:extLst>
                  <a:ext uri="{0D108BD9-81ED-4DB2-BD59-A6C34878D82A}">
                    <a16:rowId xmlns:a16="http://schemas.microsoft.com/office/drawing/2014/main" val="10001"/>
                  </a:ext>
                </a:extLst>
              </a:tr>
              <a:tr h="1384390">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id-ID" sz="1100" u="none" strike="noStrike" cap="none" dirty="0">
                          <a:solidFill>
                            <a:srgbClr val="20124D"/>
                          </a:solidFill>
                          <a:latin typeface="Montserrat"/>
                          <a:ea typeface="Montserrat"/>
                          <a:cs typeface="Montserrat"/>
                          <a:sym typeface="Montserrat"/>
                        </a:rPr>
                        <a:t>Bagaiamana cara meningkatkan revenue/pendapatan melalui product recommendation </a:t>
                      </a:r>
                    </a:p>
                    <a:p>
                      <a:pPr marL="0" marR="0" lvl="0" indent="0" algn="l" rtl="0">
                        <a:lnSpc>
                          <a:spcPct val="100000"/>
                        </a:lnSpc>
                        <a:spcBef>
                          <a:spcPts val="0"/>
                        </a:spcBef>
                        <a:spcAft>
                          <a:spcPts val="0"/>
                        </a:spcAft>
                        <a:buClr>
                          <a:srgbClr val="000000"/>
                        </a:buClr>
                        <a:buSzPts val="1400"/>
                        <a:buFont typeface="Arial"/>
                        <a:buNone/>
                      </a:pPr>
                      <a:endParaRPr sz="1100" u="none" strike="noStrike" cap="none" dirty="0">
                        <a:solidFill>
                          <a:srgbClr val="20124D"/>
                        </a:solidFill>
                        <a:latin typeface="Montserrat"/>
                        <a:ea typeface="Montserrat"/>
                        <a:cs typeface="Montserrat"/>
                        <a:sym typeface="Montserrat"/>
                      </a:endParaRPr>
                    </a:p>
                  </a:txBody>
                  <a:tcPr marL="91425" marR="91425" marT="91425" marB="91425" anchor="ctr">
                    <a:lnL w="9525" cap="flat" cmpd="sng">
                      <a:solidFill>
                        <a:srgbClr val="351C75"/>
                      </a:solidFill>
                      <a:prstDash val="solid"/>
                      <a:round/>
                      <a:headEnd type="none" w="sm" len="sm"/>
                      <a:tailEnd type="none" w="sm" len="sm"/>
                    </a:lnL>
                    <a:lnR w="9525" cap="flat" cmpd="sng">
                      <a:solidFill>
                        <a:srgbClr val="351C75"/>
                      </a:solidFill>
                      <a:prstDash val="solid"/>
                      <a:round/>
                      <a:headEnd type="none" w="sm" len="sm"/>
                      <a:tailEnd type="none" w="sm" len="sm"/>
                    </a:lnR>
                    <a:lnT w="9525" cap="flat" cmpd="sng">
                      <a:solidFill>
                        <a:srgbClr val="351C75"/>
                      </a:solidFill>
                      <a:prstDash val="solid"/>
                      <a:round/>
                      <a:headEnd type="none" w="sm" len="sm"/>
                      <a:tailEnd type="none" w="sm" len="sm"/>
                    </a:lnT>
                    <a:lnB w="9525" cap="flat" cmpd="sng">
                      <a:solidFill>
                        <a:srgbClr val="351C75"/>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id-ID" sz="1100" u="none" strike="noStrike" cap="none" dirty="0">
                          <a:solidFill>
                            <a:srgbClr val="20124D"/>
                          </a:solidFill>
                          <a:latin typeface="Montserrat"/>
                          <a:ea typeface="Montserrat"/>
                          <a:cs typeface="Montserrat"/>
                          <a:sym typeface="Montserrat"/>
                        </a:rPr>
                        <a:t>Dengan melihat data produk apa saja yang paling sering di beli maka kita bisa menyimpulkan dan membuat suatu program atau promo agar product tetap laku di customer atau hal yang paling minimal dilakukan adalah menjadi produk rekomendasi yang ditawarkan kepada customer saat datang ke toko</a:t>
                      </a:r>
                    </a:p>
                    <a:p>
                      <a:pPr marL="0" marR="0" lvl="0" indent="0" algn="l" rtl="0">
                        <a:lnSpc>
                          <a:spcPct val="100000"/>
                        </a:lnSpc>
                        <a:spcBef>
                          <a:spcPts val="0"/>
                        </a:spcBef>
                        <a:spcAft>
                          <a:spcPts val="0"/>
                        </a:spcAft>
                        <a:buClr>
                          <a:srgbClr val="000000"/>
                        </a:buClr>
                        <a:buSzPts val="1400"/>
                        <a:buFont typeface="Arial"/>
                        <a:buNone/>
                      </a:pPr>
                      <a:endParaRPr sz="1100" u="none" strike="noStrike" cap="none" dirty="0">
                        <a:solidFill>
                          <a:srgbClr val="20124D"/>
                        </a:solidFill>
                        <a:latin typeface="Montserrat"/>
                        <a:ea typeface="Montserrat"/>
                        <a:cs typeface="Montserrat"/>
                        <a:sym typeface="Montserrat"/>
                      </a:endParaRPr>
                    </a:p>
                  </a:txBody>
                  <a:tcPr marL="91425" marR="91425" marT="91425" marB="91425" anchor="ctr">
                    <a:lnL w="9525" cap="flat" cmpd="sng">
                      <a:solidFill>
                        <a:srgbClr val="351C75"/>
                      </a:solidFill>
                      <a:prstDash val="solid"/>
                      <a:round/>
                      <a:headEnd type="none" w="sm" len="sm"/>
                      <a:tailEnd type="none" w="sm" len="sm"/>
                    </a:lnL>
                    <a:lnR w="9525" cap="flat" cmpd="sng">
                      <a:solidFill>
                        <a:srgbClr val="351C75"/>
                      </a:solidFill>
                      <a:prstDash val="solid"/>
                      <a:round/>
                      <a:headEnd type="none" w="sm" len="sm"/>
                      <a:tailEnd type="none" w="sm" len="sm"/>
                    </a:lnR>
                    <a:lnT w="9525" cap="flat" cmpd="sng">
                      <a:solidFill>
                        <a:srgbClr val="351C75"/>
                      </a:solidFill>
                      <a:prstDash val="solid"/>
                      <a:round/>
                      <a:headEnd type="none" w="sm" len="sm"/>
                      <a:tailEnd type="none" w="sm" len="sm"/>
                    </a:lnT>
                    <a:lnB w="9525" cap="flat" cmpd="sng">
                      <a:solidFill>
                        <a:srgbClr val="351C75"/>
                      </a:solidFill>
                      <a:prstDash val="solid"/>
                      <a:round/>
                      <a:headEnd type="none" w="sm" len="sm"/>
                      <a:tailEnd type="none" w="sm" len="sm"/>
                    </a:lnB>
                  </a:tcPr>
                </a:tc>
                <a:extLst>
                  <a:ext uri="{0D108BD9-81ED-4DB2-BD59-A6C34878D82A}">
                    <a16:rowId xmlns:a16="http://schemas.microsoft.com/office/drawing/2014/main" val="10002"/>
                  </a:ext>
                </a:extLst>
              </a:tr>
              <a:tr h="775246">
                <a:tc>
                  <a:txBody>
                    <a:bodyPr/>
                    <a:lstStyle/>
                    <a:p>
                      <a:pPr marL="0" marR="0" lvl="0" indent="0" algn="l" rtl="0">
                        <a:lnSpc>
                          <a:spcPct val="100000"/>
                        </a:lnSpc>
                        <a:spcBef>
                          <a:spcPts val="0"/>
                        </a:spcBef>
                        <a:spcAft>
                          <a:spcPts val="0"/>
                        </a:spcAft>
                        <a:buClr>
                          <a:srgbClr val="000000"/>
                        </a:buClr>
                        <a:buSzPts val="1400"/>
                        <a:buFont typeface="Arial"/>
                        <a:buNone/>
                      </a:pPr>
                      <a:r>
                        <a:rPr lang="id-ID" sz="1100" u="none" strike="noStrike" cap="none" dirty="0">
                          <a:solidFill>
                            <a:srgbClr val="20124D"/>
                          </a:solidFill>
                          <a:latin typeface="Montserrat"/>
                          <a:ea typeface="Montserrat"/>
                          <a:cs typeface="Montserrat"/>
                          <a:sym typeface="Montserrat"/>
                        </a:rPr>
                        <a:t>Pusat akan menstop suplai kepada vendor yang sudah tidak bisa melanjutkan bisnisnya lagi </a:t>
                      </a:r>
                    </a:p>
                    <a:p>
                      <a:pPr marL="0" marR="0" lvl="0" indent="0" algn="l" rtl="0">
                        <a:lnSpc>
                          <a:spcPct val="100000"/>
                        </a:lnSpc>
                        <a:spcBef>
                          <a:spcPts val="0"/>
                        </a:spcBef>
                        <a:spcAft>
                          <a:spcPts val="0"/>
                        </a:spcAft>
                        <a:buClr>
                          <a:srgbClr val="000000"/>
                        </a:buClr>
                        <a:buSzPts val="1400"/>
                        <a:buFont typeface="Arial"/>
                        <a:buNone/>
                      </a:pPr>
                      <a:endParaRPr sz="1100" u="none" strike="noStrike" cap="none" dirty="0">
                        <a:solidFill>
                          <a:srgbClr val="20124D"/>
                        </a:solidFill>
                        <a:latin typeface="Montserrat"/>
                        <a:ea typeface="Montserrat"/>
                        <a:cs typeface="Montserrat"/>
                        <a:sym typeface="Montserrat"/>
                      </a:endParaRPr>
                    </a:p>
                  </a:txBody>
                  <a:tcPr marL="91425" marR="91425" marT="91425" marB="91425" anchor="ctr">
                    <a:lnL w="9525" cap="flat" cmpd="sng">
                      <a:solidFill>
                        <a:srgbClr val="351C75"/>
                      </a:solidFill>
                      <a:prstDash val="solid"/>
                      <a:round/>
                      <a:headEnd type="none" w="sm" len="sm"/>
                      <a:tailEnd type="none" w="sm" len="sm"/>
                    </a:lnL>
                    <a:lnR w="9525" cap="flat" cmpd="sng">
                      <a:solidFill>
                        <a:srgbClr val="351C75"/>
                      </a:solidFill>
                      <a:prstDash val="solid"/>
                      <a:round/>
                      <a:headEnd type="none" w="sm" len="sm"/>
                      <a:tailEnd type="none" w="sm" len="sm"/>
                    </a:lnR>
                    <a:lnT w="9525" cap="flat" cmpd="sng">
                      <a:solidFill>
                        <a:srgbClr val="351C75"/>
                      </a:solidFill>
                      <a:prstDash val="solid"/>
                      <a:round/>
                      <a:headEnd type="none" w="sm" len="sm"/>
                      <a:tailEnd type="none" w="sm" len="sm"/>
                    </a:lnT>
                    <a:lnB w="9525" cap="flat" cmpd="sng">
                      <a:solidFill>
                        <a:srgbClr val="351C75"/>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id-ID" sz="1100" u="none" strike="noStrike" cap="none" dirty="0">
                          <a:solidFill>
                            <a:srgbClr val="20124D"/>
                          </a:solidFill>
                          <a:latin typeface="Montserrat"/>
                          <a:ea typeface="Montserrat"/>
                          <a:cs typeface="Montserrat"/>
                          <a:sym typeface="Montserrat"/>
                        </a:rPr>
                        <a:t>Dengan melihat pendapatan dari setiap vendor, lalu di lihat yang paling rendah atau dilihat dari rank yang paling rendah</a:t>
                      </a:r>
                    </a:p>
                    <a:p>
                      <a:pPr marL="0" marR="0" lvl="0" indent="0" algn="l" rtl="0">
                        <a:lnSpc>
                          <a:spcPct val="100000"/>
                        </a:lnSpc>
                        <a:spcBef>
                          <a:spcPts val="0"/>
                        </a:spcBef>
                        <a:spcAft>
                          <a:spcPts val="0"/>
                        </a:spcAft>
                        <a:buClr>
                          <a:srgbClr val="000000"/>
                        </a:buClr>
                        <a:buSzPts val="1400"/>
                        <a:buFont typeface="Arial"/>
                        <a:buNone/>
                      </a:pPr>
                      <a:endParaRPr sz="1100" u="none" strike="noStrike" cap="none" dirty="0">
                        <a:solidFill>
                          <a:srgbClr val="20124D"/>
                        </a:solidFill>
                        <a:latin typeface="Montserrat"/>
                        <a:ea typeface="Montserrat"/>
                        <a:cs typeface="Montserrat"/>
                        <a:sym typeface="Montserrat"/>
                      </a:endParaRPr>
                    </a:p>
                  </a:txBody>
                  <a:tcPr marL="91425" marR="91425" marT="91425" marB="91425" anchor="ctr">
                    <a:lnL w="9525" cap="flat" cmpd="sng">
                      <a:solidFill>
                        <a:srgbClr val="351C75"/>
                      </a:solidFill>
                      <a:prstDash val="solid"/>
                      <a:round/>
                      <a:headEnd type="none" w="sm" len="sm"/>
                      <a:tailEnd type="none" w="sm" len="sm"/>
                    </a:lnL>
                    <a:lnR w="9525" cap="flat" cmpd="sng">
                      <a:solidFill>
                        <a:srgbClr val="351C75"/>
                      </a:solidFill>
                      <a:prstDash val="solid"/>
                      <a:round/>
                      <a:headEnd type="none" w="sm" len="sm"/>
                      <a:tailEnd type="none" w="sm" len="sm"/>
                    </a:lnR>
                    <a:lnT w="9525" cap="flat" cmpd="sng">
                      <a:solidFill>
                        <a:srgbClr val="351C75"/>
                      </a:solidFill>
                      <a:prstDash val="solid"/>
                      <a:round/>
                      <a:headEnd type="none" w="sm" len="sm"/>
                      <a:tailEnd type="none" w="sm" len="sm"/>
                    </a:lnT>
                    <a:lnB w="9525" cap="flat" cmpd="sng">
                      <a:solidFill>
                        <a:srgbClr val="351C75"/>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01" name="Google Shape;101;g117bea95534_3_0"/>
          <p:cNvSpPr txBox="1"/>
          <p:nvPr/>
        </p:nvSpPr>
        <p:spPr>
          <a:xfrm>
            <a:off x="2739225" y="637462"/>
            <a:ext cx="4322400" cy="700800"/>
          </a:xfrm>
          <a:prstGeom prst="rect">
            <a:avLst/>
          </a:prstGeom>
          <a:solidFill>
            <a:srgbClr val="F0EBF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73474"/>
              </a:buClr>
              <a:buSzPts val="2400"/>
              <a:buFont typeface="Montserrat"/>
              <a:buNone/>
            </a:pPr>
            <a:r>
              <a:rPr lang="en" sz="2000" b="1" i="0" u="none" strike="noStrike" cap="none" dirty="0">
                <a:solidFill>
                  <a:srgbClr val="351C75"/>
                </a:solidFill>
                <a:latin typeface="Montserrat"/>
                <a:ea typeface="Montserrat"/>
                <a:cs typeface="Montserrat"/>
                <a:sym typeface="Montserrat"/>
              </a:rPr>
              <a:t>My Project Background</a:t>
            </a:r>
            <a:endParaRPr sz="2000" b="1" i="0" u="none" strike="noStrike" cap="none" dirty="0">
              <a:solidFill>
                <a:srgbClr val="351C75"/>
              </a:solidFill>
              <a:latin typeface="Montserrat"/>
              <a:ea typeface="Montserrat"/>
              <a:cs typeface="Montserrat"/>
              <a:sym typeface="Montserrat"/>
            </a:endParaRPr>
          </a:p>
          <a:p>
            <a:pPr marL="0" marR="0" lvl="0" indent="0" algn="ctr" rtl="0">
              <a:lnSpc>
                <a:spcPct val="100000"/>
              </a:lnSpc>
              <a:spcBef>
                <a:spcPts val="0"/>
              </a:spcBef>
              <a:spcAft>
                <a:spcPts val="0"/>
              </a:spcAft>
              <a:buClr>
                <a:srgbClr val="373474"/>
              </a:buClr>
              <a:buSzPts val="2400"/>
              <a:buFont typeface="Montserrat"/>
              <a:buNone/>
            </a:pPr>
            <a:r>
              <a:rPr lang="id-ID" sz="2000" b="1" dirty="0">
                <a:solidFill>
                  <a:srgbClr val="351C75"/>
                </a:solidFill>
                <a:latin typeface="Montserrat"/>
                <a:ea typeface="Montserrat"/>
                <a:cs typeface="Montserrat"/>
                <a:sym typeface="Montserrat"/>
              </a:rPr>
              <a:t>Restaurant Recommendation</a:t>
            </a:r>
            <a:endParaRPr sz="2000" b="1" i="0" u="none" strike="noStrike" cap="none" dirty="0">
              <a:solidFill>
                <a:srgbClr val="351C75"/>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g117bea95534_3_28"/>
          <p:cNvPicPr preferRelativeResize="0"/>
          <p:nvPr/>
        </p:nvPicPr>
        <p:blipFill rotWithShape="1">
          <a:blip r:embed="rId3">
            <a:alphaModFix/>
          </a:blip>
          <a:srcRect/>
          <a:stretch/>
        </p:blipFill>
        <p:spPr>
          <a:xfrm>
            <a:off x="-44634" y="-25106"/>
            <a:ext cx="9233270" cy="5193714"/>
          </a:xfrm>
          <a:prstGeom prst="rect">
            <a:avLst/>
          </a:prstGeom>
          <a:noFill/>
          <a:ln>
            <a:noFill/>
          </a:ln>
        </p:spPr>
      </p:pic>
      <p:sp>
        <p:nvSpPr>
          <p:cNvPr id="107" name="Google Shape;107;g117bea95534_3_28"/>
          <p:cNvSpPr txBox="1"/>
          <p:nvPr/>
        </p:nvSpPr>
        <p:spPr>
          <a:xfrm>
            <a:off x="6600825" y="4713732"/>
            <a:ext cx="2057400" cy="2130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 sz="1100" b="1" i="0" u="none" strike="noStrike" cap="none">
                <a:solidFill>
                  <a:srgbClr val="1F3864"/>
                </a:solidFill>
                <a:latin typeface="Montserrat SemiBold"/>
                <a:ea typeface="Montserrat SemiBold"/>
                <a:cs typeface="Montserrat SemiBold"/>
                <a:sym typeface="Montserrat SemiBold"/>
              </a:rPr>
              <a:t>3</a:t>
            </a:fld>
            <a:endParaRPr sz="1100" b="1" i="0" u="none" strike="noStrike" cap="none">
              <a:solidFill>
                <a:srgbClr val="1F3864"/>
              </a:solidFill>
              <a:latin typeface="Montserrat SemiBold"/>
              <a:ea typeface="Montserrat SemiBold"/>
              <a:cs typeface="Montserrat SemiBold"/>
              <a:sym typeface="Montserrat SemiBold"/>
            </a:endParaRPr>
          </a:p>
        </p:txBody>
      </p:sp>
      <p:sp>
        <p:nvSpPr>
          <p:cNvPr id="108" name="Google Shape;108;g117bea95534_3_28"/>
          <p:cNvSpPr txBox="1"/>
          <p:nvPr/>
        </p:nvSpPr>
        <p:spPr>
          <a:xfrm>
            <a:off x="2606775" y="871350"/>
            <a:ext cx="4587300" cy="421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73474"/>
              </a:buClr>
              <a:buSzPts val="2400"/>
              <a:buFont typeface="Montserrat"/>
              <a:buNone/>
            </a:pPr>
            <a:endParaRPr sz="2000" b="1" i="0" u="none" strike="noStrike" cap="none">
              <a:solidFill>
                <a:srgbClr val="351C75"/>
              </a:solidFill>
              <a:latin typeface="Montserrat"/>
              <a:ea typeface="Montserrat"/>
              <a:cs typeface="Montserrat"/>
              <a:sym typeface="Montserrat"/>
            </a:endParaRPr>
          </a:p>
        </p:txBody>
      </p:sp>
      <p:sp>
        <p:nvSpPr>
          <p:cNvPr id="109" name="Google Shape;109;g117bea95534_3_28"/>
          <p:cNvSpPr txBox="1"/>
          <p:nvPr/>
        </p:nvSpPr>
        <p:spPr>
          <a:xfrm>
            <a:off x="2346300" y="916675"/>
            <a:ext cx="4451400" cy="421800"/>
          </a:xfrm>
          <a:prstGeom prst="rect">
            <a:avLst/>
          </a:prstGeom>
          <a:solidFill>
            <a:srgbClr val="F0EBF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73474"/>
              </a:buClr>
              <a:buSzPts val="2400"/>
              <a:buFont typeface="Montserrat"/>
              <a:buNone/>
            </a:pPr>
            <a:r>
              <a:rPr lang="en" sz="2000" b="1" i="0" u="none" strike="noStrike" cap="none">
                <a:solidFill>
                  <a:srgbClr val="351C75"/>
                </a:solidFill>
                <a:latin typeface="Montserrat"/>
                <a:ea typeface="Montserrat"/>
                <a:cs typeface="Montserrat"/>
                <a:sym typeface="Montserrat"/>
              </a:rPr>
              <a:t>Method &amp; Workflow Project</a:t>
            </a:r>
            <a:endParaRPr sz="2000" b="1" i="0" u="none" strike="noStrike" cap="none">
              <a:solidFill>
                <a:srgbClr val="351C75"/>
              </a:solidFill>
              <a:latin typeface="Montserrat"/>
              <a:ea typeface="Montserrat"/>
              <a:cs typeface="Montserrat"/>
              <a:sym typeface="Montserrat"/>
            </a:endParaRPr>
          </a:p>
        </p:txBody>
      </p:sp>
      <p:sp>
        <p:nvSpPr>
          <p:cNvPr id="110" name="Google Shape;110;g117bea95534_3_28"/>
          <p:cNvSpPr txBox="1"/>
          <p:nvPr/>
        </p:nvSpPr>
        <p:spPr>
          <a:xfrm>
            <a:off x="751159" y="1608750"/>
            <a:ext cx="3342900" cy="3654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2F5496"/>
              </a:buClr>
              <a:buSzPts val="3300"/>
              <a:buFont typeface="Montserrat SemiBold"/>
              <a:buNone/>
            </a:pPr>
            <a:r>
              <a:rPr lang="en" sz="1300" b="1" i="0" u="none" strike="noStrike" cap="none">
                <a:solidFill>
                  <a:srgbClr val="351C75"/>
                </a:solidFill>
                <a:latin typeface="Montserrat SemiBold"/>
                <a:ea typeface="Montserrat SemiBold"/>
                <a:cs typeface="Montserrat SemiBold"/>
                <a:sym typeface="Montserrat SemiBold"/>
              </a:rPr>
              <a:t>Method used</a:t>
            </a:r>
            <a:endParaRPr sz="1300" b="1" i="0" u="none" strike="noStrike" cap="none">
              <a:solidFill>
                <a:srgbClr val="351C75"/>
              </a:solidFill>
              <a:latin typeface="Montserrat SemiBold"/>
              <a:ea typeface="Montserrat SemiBold"/>
              <a:cs typeface="Montserrat SemiBold"/>
              <a:sym typeface="Montserrat SemiBold"/>
            </a:endParaRPr>
          </a:p>
        </p:txBody>
      </p:sp>
      <p:sp>
        <p:nvSpPr>
          <p:cNvPr id="111" name="Google Shape;111;g117bea95534_3_28"/>
          <p:cNvSpPr/>
          <p:nvPr/>
        </p:nvSpPr>
        <p:spPr>
          <a:xfrm>
            <a:off x="671834" y="1974123"/>
            <a:ext cx="3819000" cy="666900"/>
          </a:xfrm>
          <a:prstGeom prst="roundRect">
            <a:avLst>
              <a:gd name="adj" fmla="val 30000"/>
            </a:avLst>
          </a:prstGeom>
          <a:gradFill>
            <a:gsLst>
              <a:gs pos="0">
                <a:srgbClr val="FFD966"/>
              </a:gs>
              <a:gs pos="100000">
                <a:srgbClr val="F1C232"/>
              </a:gs>
            </a:gsLst>
            <a:lin ang="0"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id-ID" sz="1400" b="0" i="0" u="none" strike="noStrike" cap="none">
              <a:solidFill>
                <a:srgbClr val="000000"/>
              </a:solidFill>
              <a:latin typeface="Arial"/>
              <a:ea typeface="Arial"/>
              <a:cs typeface="Arial"/>
              <a:sym typeface="Arial"/>
            </a:endParaRPr>
          </a:p>
        </p:txBody>
      </p:sp>
      <p:sp>
        <p:nvSpPr>
          <p:cNvPr id="11" name="TextBox 10">
            <a:extLst>
              <a:ext uri="{FF2B5EF4-FFF2-40B4-BE49-F238E27FC236}">
                <a16:creationId xmlns:a16="http://schemas.microsoft.com/office/drawing/2014/main" id="{D295F280-C32E-41AB-82AE-F2EBC346661A}"/>
              </a:ext>
            </a:extLst>
          </p:cNvPr>
          <p:cNvSpPr txBox="1"/>
          <p:nvPr/>
        </p:nvSpPr>
        <p:spPr>
          <a:xfrm>
            <a:off x="718934" y="1962116"/>
            <a:ext cx="3467304" cy="738664"/>
          </a:xfrm>
          <a:prstGeom prst="rect">
            <a:avLst/>
          </a:prstGeom>
          <a:noFill/>
        </p:spPr>
        <p:txBody>
          <a:bodyPr wrap="square">
            <a:spAutoFit/>
          </a:bodyPr>
          <a:lstStyle/>
          <a:p>
            <a:pPr marL="285750" indent="-285750">
              <a:buFont typeface="Arial" panose="020B0604020202020204" pitchFamily="34" charset="0"/>
              <a:buChar char="•"/>
            </a:pPr>
            <a:r>
              <a:rPr lang="id-ID" sz="1400" b="0" i="0" u="none" strike="noStrike" cap="none" dirty="0">
                <a:solidFill>
                  <a:srgbClr val="20124D"/>
                </a:solidFill>
                <a:latin typeface="Montserrat"/>
                <a:ea typeface="Montserrat"/>
                <a:cs typeface="Montserrat"/>
                <a:sym typeface="Montserrat"/>
              </a:rPr>
              <a:t>Menggunakan Metode Statistik Deskriptive</a:t>
            </a:r>
          </a:p>
          <a:p>
            <a:pPr marL="285750" indent="-285750">
              <a:buFont typeface="Arial" panose="020B0604020202020204" pitchFamily="34" charset="0"/>
              <a:buChar char="•"/>
            </a:pPr>
            <a:r>
              <a:rPr lang="id-ID" dirty="0">
                <a:solidFill>
                  <a:srgbClr val="20124D"/>
                </a:solidFill>
                <a:latin typeface="Montserrat"/>
                <a:sym typeface="Montserrat"/>
              </a:rPr>
              <a:t>Visualisasi Data</a:t>
            </a:r>
            <a:endParaRPr lang="id-ID" dirty="0"/>
          </a:p>
        </p:txBody>
      </p:sp>
    </p:spTree>
    <p:extLst>
      <p:ext uri="{BB962C8B-B14F-4D97-AF65-F5344CB8AC3E}">
        <p14:creationId xmlns:p14="http://schemas.microsoft.com/office/powerpoint/2010/main" val="4278151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g117bea95534_3_28"/>
          <p:cNvPicPr preferRelativeResize="0"/>
          <p:nvPr/>
        </p:nvPicPr>
        <p:blipFill rotWithShape="1">
          <a:blip r:embed="rId3">
            <a:alphaModFix/>
          </a:blip>
          <a:srcRect/>
          <a:stretch/>
        </p:blipFill>
        <p:spPr>
          <a:xfrm>
            <a:off x="-44634" y="-25106"/>
            <a:ext cx="9233270" cy="5193714"/>
          </a:xfrm>
          <a:prstGeom prst="rect">
            <a:avLst/>
          </a:prstGeom>
          <a:noFill/>
          <a:ln>
            <a:noFill/>
          </a:ln>
        </p:spPr>
      </p:pic>
      <p:sp>
        <p:nvSpPr>
          <p:cNvPr id="107" name="Google Shape;107;g117bea95534_3_28"/>
          <p:cNvSpPr txBox="1"/>
          <p:nvPr/>
        </p:nvSpPr>
        <p:spPr>
          <a:xfrm>
            <a:off x="6600825" y="4713732"/>
            <a:ext cx="2057400" cy="2130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 sz="1100" b="1" i="0" u="none" strike="noStrike" cap="none">
                <a:solidFill>
                  <a:srgbClr val="1F3864"/>
                </a:solidFill>
                <a:latin typeface="Montserrat SemiBold"/>
                <a:ea typeface="Montserrat SemiBold"/>
                <a:cs typeface="Montserrat SemiBold"/>
                <a:sym typeface="Montserrat SemiBold"/>
              </a:rPr>
              <a:t>4</a:t>
            </a:fld>
            <a:endParaRPr sz="1100" b="1" i="0" u="none" strike="noStrike" cap="none">
              <a:solidFill>
                <a:srgbClr val="1F3864"/>
              </a:solidFill>
              <a:latin typeface="Montserrat SemiBold"/>
              <a:ea typeface="Montserrat SemiBold"/>
              <a:cs typeface="Montserrat SemiBold"/>
              <a:sym typeface="Montserrat SemiBold"/>
            </a:endParaRPr>
          </a:p>
        </p:txBody>
      </p:sp>
      <p:sp>
        <p:nvSpPr>
          <p:cNvPr id="108" name="Google Shape;108;g117bea95534_3_28"/>
          <p:cNvSpPr txBox="1"/>
          <p:nvPr/>
        </p:nvSpPr>
        <p:spPr>
          <a:xfrm>
            <a:off x="2606775" y="871350"/>
            <a:ext cx="4587300" cy="421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73474"/>
              </a:buClr>
              <a:buSzPts val="2400"/>
              <a:buFont typeface="Montserrat"/>
              <a:buNone/>
            </a:pPr>
            <a:endParaRPr sz="2000" b="1" i="0" u="none" strike="noStrike" cap="none">
              <a:solidFill>
                <a:srgbClr val="351C75"/>
              </a:solidFill>
              <a:latin typeface="Montserrat"/>
              <a:ea typeface="Montserrat"/>
              <a:cs typeface="Montserrat"/>
              <a:sym typeface="Montserrat"/>
            </a:endParaRPr>
          </a:p>
        </p:txBody>
      </p:sp>
      <p:sp>
        <p:nvSpPr>
          <p:cNvPr id="109" name="Google Shape;109;g117bea95534_3_28"/>
          <p:cNvSpPr txBox="1"/>
          <p:nvPr/>
        </p:nvSpPr>
        <p:spPr>
          <a:xfrm>
            <a:off x="2346300" y="916675"/>
            <a:ext cx="4451400" cy="421800"/>
          </a:xfrm>
          <a:prstGeom prst="rect">
            <a:avLst/>
          </a:prstGeom>
          <a:solidFill>
            <a:srgbClr val="F0EBF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73474"/>
              </a:buClr>
              <a:buSzPts val="2400"/>
              <a:buFont typeface="Montserrat"/>
              <a:buNone/>
            </a:pPr>
            <a:r>
              <a:rPr lang="en" sz="2000" b="1" i="0" u="none" strike="noStrike" cap="none">
                <a:solidFill>
                  <a:srgbClr val="351C75"/>
                </a:solidFill>
                <a:latin typeface="Montserrat"/>
                <a:ea typeface="Montserrat"/>
                <a:cs typeface="Montserrat"/>
                <a:sym typeface="Montserrat"/>
              </a:rPr>
              <a:t>Method &amp; Workflow Project</a:t>
            </a:r>
            <a:endParaRPr sz="2000" b="1" i="0" u="none" strike="noStrike" cap="none">
              <a:solidFill>
                <a:srgbClr val="351C75"/>
              </a:solidFill>
              <a:latin typeface="Montserrat"/>
              <a:ea typeface="Montserrat"/>
              <a:cs typeface="Montserrat"/>
              <a:sym typeface="Montserrat"/>
            </a:endParaRPr>
          </a:p>
        </p:txBody>
      </p:sp>
      <p:sp>
        <p:nvSpPr>
          <p:cNvPr id="112" name="Google Shape;112;g117bea95534_3_28"/>
          <p:cNvSpPr/>
          <p:nvPr/>
        </p:nvSpPr>
        <p:spPr>
          <a:xfrm>
            <a:off x="721519" y="1485900"/>
            <a:ext cx="7936706" cy="3164681"/>
          </a:xfrm>
          <a:prstGeom prst="roundRect">
            <a:avLst>
              <a:gd name="adj" fmla="val 16667"/>
            </a:avLst>
          </a:prstGeom>
          <a:solidFill>
            <a:srgbClr val="F0EBF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id-ID" sz="1800" b="0" i="0" u="none" strike="noStrike" cap="none" dirty="0">
              <a:solidFill>
                <a:srgbClr val="FFFFFF"/>
              </a:solidFill>
              <a:latin typeface="Arial"/>
              <a:ea typeface="Arial"/>
              <a:cs typeface="Arial"/>
              <a:sym typeface="Arial"/>
            </a:endParaRPr>
          </a:p>
        </p:txBody>
      </p:sp>
      <p:sp>
        <p:nvSpPr>
          <p:cNvPr id="113" name="Google Shape;113;g117bea95534_3_28"/>
          <p:cNvSpPr txBox="1"/>
          <p:nvPr/>
        </p:nvSpPr>
        <p:spPr>
          <a:xfrm>
            <a:off x="828993" y="1666118"/>
            <a:ext cx="1171010" cy="365400"/>
          </a:xfrm>
          <a:prstGeom prst="rect">
            <a:avLst/>
          </a:prstGeom>
          <a:noFill/>
          <a:ln>
            <a:noFill/>
          </a:ln>
        </p:spPr>
        <p:txBody>
          <a:bodyPr spcFirstLastPara="1" wrap="square" lIns="68575" tIns="34275" rIns="68575" bIns="34275" anchor="ctr" anchorCtr="0">
            <a:noAutofit/>
          </a:bodyPr>
          <a:lstStyle/>
          <a:p>
            <a:pPr marL="0" marR="0" lvl="0" indent="0" algn="r" rtl="0">
              <a:lnSpc>
                <a:spcPct val="90000"/>
              </a:lnSpc>
              <a:spcBef>
                <a:spcPts val="0"/>
              </a:spcBef>
              <a:spcAft>
                <a:spcPts val="0"/>
              </a:spcAft>
              <a:buClr>
                <a:srgbClr val="2F5496"/>
              </a:buClr>
              <a:buSzPts val="3300"/>
              <a:buFont typeface="Montserrat SemiBold"/>
              <a:buNone/>
            </a:pPr>
            <a:r>
              <a:rPr lang="en" sz="1300" b="1" i="0" u="none" strike="noStrike" cap="none" dirty="0">
                <a:solidFill>
                  <a:srgbClr val="351C75"/>
                </a:solidFill>
                <a:latin typeface="Montserrat SemiBold"/>
                <a:ea typeface="Montserrat SemiBold"/>
                <a:cs typeface="Montserrat SemiBold"/>
                <a:sym typeface="Montserrat SemiBold"/>
              </a:rPr>
              <a:t>Workflow</a:t>
            </a:r>
            <a:endParaRPr sz="1300" b="1" i="0" u="none" strike="noStrike" cap="none" dirty="0">
              <a:solidFill>
                <a:srgbClr val="351C75"/>
              </a:solidFill>
              <a:latin typeface="Montserrat SemiBold"/>
              <a:ea typeface="Montserrat SemiBold"/>
              <a:cs typeface="Montserrat SemiBold"/>
              <a:sym typeface="Montserrat SemiBold"/>
            </a:endParaRPr>
          </a:p>
        </p:txBody>
      </p:sp>
      <p:sp>
        <p:nvSpPr>
          <p:cNvPr id="13" name="TextBox 12">
            <a:extLst>
              <a:ext uri="{FF2B5EF4-FFF2-40B4-BE49-F238E27FC236}">
                <a16:creationId xmlns:a16="http://schemas.microsoft.com/office/drawing/2014/main" id="{A0084049-F8BF-41D2-9C91-3E3DEDC84DC8}"/>
              </a:ext>
            </a:extLst>
          </p:cNvPr>
          <p:cNvSpPr txBox="1"/>
          <p:nvPr/>
        </p:nvSpPr>
        <p:spPr>
          <a:xfrm>
            <a:off x="721519" y="1927996"/>
            <a:ext cx="7936706" cy="2462213"/>
          </a:xfrm>
          <a:prstGeom prst="rect">
            <a:avLst/>
          </a:prstGeom>
          <a:noFill/>
        </p:spPr>
        <p:txBody>
          <a:bodyPr wrap="square">
            <a:spAutoFit/>
          </a:bodyPr>
          <a:lstStyle/>
          <a:p>
            <a:pPr marL="285750" indent="-285750">
              <a:buFont typeface="Arial" panose="020B0604020202020204" pitchFamily="34" charset="0"/>
              <a:buChar char="•"/>
            </a:pPr>
            <a:r>
              <a:rPr lang="id-ID" sz="1400" b="1" i="0" u="none" strike="noStrike" cap="none" dirty="0">
                <a:solidFill>
                  <a:srgbClr val="20124D"/>
                </a:solidFill>
                <a:latin typeface="Montserrat"/>
                <a:ea typeface="Montserrat"/>
                <a:cs typeface="Montserrat"/>
                <a:sym typeface="Montserrat"/>
              </a:rPr>
              <a:t>Data preparation </a:t>
            </a:r>
            <a:r>
              <a:rPr lang="id-ID" sz="1400" b="0" i="0" u="none" strike="noStrike" cap="none" dirty="0">
                <a:solidFill>
                  <a:srgbClr val="20124D"/>
                </a:solidFill>
                <a:latin typeface="Montserrat"/>
                <a:ea typeface="Montserrat"/>
                <a:cs typeface="Montserrat"/>
                <a:sym typeface="Montserrat"/>
              </a:rPr>
              <a:t>: Adalah proses yang dimana melakukan pengecekan data, lalu dilakukan proses data cleaning, data wrangling dan data transformation agar data bisa masuk ketahap berikutnya.</a:t>
            </a:r>
          </a:p>
          <a:p>
            <a:pPr marL="285750" indent="-285750">
              <a:buFont typeface="Arial" panose="020B0604020202020204" pitchFamily="34" charset="0"/>
              <a:buChar char="•"/>
            </a:pPr>
            <a:r>
              <a:rPr lang="id-ID" b="1" dirty="0">
                <a:solidFill>
                  <a:srgbClr val="20124D"/>
                </a:solidFill>
                <a:latin typeface="Montserrat"/>
                <a:sym typeface="Montserrat"/>
              </a:rPr>
              <a:t>Business Understanding </a:t>
            </a:r>
            <a:r>
              <a:rPr lang="id-ID" dirty="0">
                <a:solidFill>
                  <a:srgbClr val="20124D"/>
                </a:solidFill>
                <a:latin typeface="Montserrat"/>
                <a:sym typeface="Montserrat"/>
              </a:rPr>
              <a:t>: proses ini dilakukan setelah melihat data dan mulai menentukan masalah atau pertanyaan apa yang bisa di selesaikan menggunakan data yang sudah di persiapkan.</a:t>
            </a:r>
          </a:p>
          <a:p>
            <a:pPr marL="285750" indent="-285750">
              <a:buFont typeface="Arial" panose="020B0604020202020204" pitchFamily="34" charset="0"/>
              <a:buChar char="•"/>
            </a:pPr>
            <a:r>
              <a:rPr lang="id-ID" b="1" dirty="0">
                <a:solidFill>
                  <a:srgbClr val="20124D"/>
                </a:solidFill>
                <a:latin typeface="Montserrat"/>
                <a:sym typeface="Montserrat"/>
              </a:rPr>
              <a:t>Exprolatory Data Analyst </a:t>
            </a:r>
            <a:r>
              <a:rPr lang="id-ID" dirty="0">
                <a:solidFill>
                  <a:srgbClr val="20124D"/>
                </a:solidFill>
                <a:latin typeface="Montserrat"/>
                <a:sym typeface="Montserrat"/>
              </a:rPr>
              <a:t>: ditahap ini dilakukan analisis terhadap data mulai dari membuat kolom baru dari data yang sudah ada agar dapat mempermudah, menggabungkan beberapa tabel, dan menjawab pertanyaan yang sebelumnya sudah di buat, namun di karenakan ada beberapa hal kadang kembali dilakukan preperation data </a:t>
            </a:r>
            <a:endParaRPr lang="id-ID"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g117bea95534_3_28"/>
          <p:cNvPicPr preferRelativeResize="0"/>
          <p:nvPr/>
        </p:nvPicPr>
        <p:blipFill rotWithShape="1">
          <a:blip r:embed="rId3">
            <a:alphaModFix/>
          </a:blip>
          <a:srcRect/>
          <a:stretch/>
        </p:blipFill>
        <p:spPr>
          <a:xfrm>
            <a:off x="-44634" y="-25106"/>
            <a:ext cx="9233270" cy="5193714"/>
          </a:xfrm>
          <a:prstGeom prst="rect">
            <a:avLst/>
          </a:prstGeom>
          <a:noFill/>
          <a:ln>
            <a:noFill/>
          </a:ln>
        </p:spPr>
      </p:pic>
      <p:sp>
        <p:nvSpPr>
          <p:cNvPr id="107" name="Google Shape;107;g117bea95534_3_28"/>
          <p:cNvSpPr txBox="1"/>
          <p:nvPr/>
        </p:nvSpPr>
        <p:spPr>
          <a:xfrm>
            <a:off x="6600825" y="4713732"/>
            <a:ext cx="2057400" cy="2130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 sz="1100" b="1" i="0" u="none" strike="noStrike" cap="none">
                <a:solidFill>
                  <a:srgbClr val="1F3864"/>
                </a:solidFill>
                <a:latin typeface="Montserrat SemiBold"/>
                <a:ea typeface="Montserrat SemiBold"/>
                <a:cs typeface="Montserrat SemiBold"/>
                <a:sym typeface="Montserrat SemiBold"/>
              </a:rPr>
              <a:t>5</a:t>
            </a:fld>
            <a:endParaRPr sz="1100" b="1" i="0" u="none" strike="noStrike" cap="none">
              <a:solidFill>
                <a:srgbClr val="1F3864"/>
              </a:solidFill>
              <a:latin typeface="Montserrat SemiBold"/>
              <a:ea typeface="Montserrat SemiBold"/>
              <a:cs typeface="Montserrat SemiBold"/>
              <a:sym typeface="Montserrat SemiBold"/>
            </a:endParaRPr>
          </a:p>
        </p:txBody>
      </p:sp>
      <p:sp>
        <p:nvSpPr>
          <p:cNvPr id="108" name="Google Shape;108;g117bea95534_3_28"/>
          <p:cNvSpPr txBox="1"/>
          <p:nvPr/>
        </p:nvSpPr>
        <p:spPr>
          <a:xfrm>
            <a:off x="2606775" y="871350"/>
            <a:ext cx="4587300" cy="421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73474"/>
              </a:buClr>
              <a:buSzPts val="2400"/>
              <a:buFont typeface="Montserrat"/>
              <a:buNone/>
            </a:pPr>
            <a:endParaRPr sz="2000" b="1" i="0" u="none" strike="noStrike" cap="none">
              <a:solidFill>
                <a:srgbClr val="351C75"/>
              </a:solidFill>
              <a:latin typeface="Montserrat"/>
              <a:ea typeface="Montserrat"/>
              <a:cs typeface="Montserrat"/>
              <a:sym typeface="Montserrat"/>
            </a:endParaRPr>
          </a:p>
        </p:txBody>
      </p:sp>
      <p:sp>
        <p:nvSpPr>
          <p:cNvPr id="109" name="Google Shape;109;g117bea95534_3_28"/>
          <p:cNvSpPr txBox="1"/>
          <p:nvPr/>
        </p:nvSpPr>
        <p:spPr>
          <a:xfrm>
            <a:off x="2346300" y="916675"/>
            <a:ext cx="4451400" cy="421800"/>
          </a:xfrm>
          <a:prstGeom prst="rect">
            <a:avLst/>
          </a:prstGeom>
          <a:solidFill>
            <a:srgbClr val="F0EBF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73474"/>
              </a:buClr>
              <a:buSzPts val="2400"/>
              <a:buFont typeface="Montserrat"/>
              <a:buNone/>
            </a:pPr>
            <a:r>
              <a:rPr lang="en" sz="2000" b="1" i="0" u="none" strike="noStrike" cap="none" dirty="0">
                <a:solidFill>
                  <a:srgbClr val="351C75"/>
                </a:solidFill>
                <a:latin typeface="Montserrat"/>
                <a:ea typeface="Montserrat"/>
                <a:cs typeface="Montserrat"/>
                <a:sym typeface="Montserrat"/>
              </a:rPr>
              <a:t>Method &amp; Workflow Project</a:t>
            </a:r>
            <a:endParaRPr sz="2000" b="1" i="0" u="none" strike="noStrike" cap="none" dirty="0">
              <a:solidFill>
                <a:srgbClr val="351C75"/>
              </a:solidFill>
              <a:latin typeface="Montserrat"/>
              <a:ea typeface="Montserrat"/>
              <a:cs typeface="Montserrat"/>
              <a:sym typeface="Montserrat"/>
            </a:endParaRPr>
          </a:p>
        </p:txBody>
      </p:sp>
      <p:sp>
        <p:nvSpPr>
          <p:cNvPr id="112" name="Google Shape;112;g117bea95534_3_28"/>
          <p:cNvSpPr/>
          <p:nvPr/>
        </p:nvSpPr>
        <p:spPr>
          <a:xfrm>
            <a:off x="721519" y="1485900"/>
            <a:ext cx="7936706" cy="3164681"/>
          </a:xfrm>
          <a:prstGeom prst="roundRect">
            <a:avLst>
              <a:gd name="adj" fmla="val 16667"/>
            </a:avLst>
          </a:prstGeom>
          <a:solidFill>
            <a:srgbClr val="F0EBF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id-ID" sz="1800" b="0" i="0" u="none" strike="noStrike" cap="none" dirty="0">
              <a:solidFill>
                <a:srgbClr val="FFFFFF"/>
              </a:solidFill>
              <a:latin typeface="Arial"/>
              <a:ea typeface="Arial"/>
              <a:cs typeface="Arial"/>
              <a:sym typeface="Arial"/>
            </a:endParaRPr>
          </a:p>
        </p:txBody>
      </p:sp>
      <p:sp>
        <p:nvSpPr>
          <p:cNvPr id="113" name="Google Shape;113;g117bea95534_3_28"/>
          <p:cNvSpPr txBox="1"/>
          <p:nvPr/>
        </p:nvSpPr>
        <p:spPr>
          <a:xfrm>
            <a:off x="828993" y="1666118"/>
            <a:ext cx="1171010" cy="365400"/>
          </a:xfrm>
          <a:prstGeom prst="rect">
            <a:avLst/>
          </a:prstGeom>
          <a:noFill/>
          <a:ln>
            <a:noFill/>
          </a:ln>
        </p:spPr>
        <p:txBody>
          <a:bodyPr spcFirstLastPara="1" wrap="square" lIns="68575" tIns="34275" rIns="68575" bIns="34275" anchor="ctr" anchorCtr="0">
            <a:noAutofit/>
          </a:bodyPr>
          <a:lstStyle/>
          <a:p>
            <a:pPr marL="0" marR="0" lvl="0" indent="0" algn="r" rtl="0">
              <a:lnSpc>
                <a:spcPct val="90000"/>
              </a:lnSpc>
              <a:spcBef>
                <a:spcPts val="0"/>
              </a:spcBef>
              <a:spcAft>
                <a:spcPts val="0"/>
              </a:spcAft>
              <a:buClr>
                <a:srgbClr val="2F5496"/>
              </a:buClr>
              <a:buSzPts val="3300"/>
              <a:buFont typeface="Montserrat SemiBold"/>
              <a:buNone/>
            </a:pPr>
            <a:r>
              <a:rPr lang="en" sz="1300" b="1" i="0" u="none" strike="noStrike" cap="none">
                <a:solidFill>
                  <a:srgbClr val="351C75"/>
                </a:solidFill>
                <a:latin typeface="Montserrat SemiBold"/>
                <a:ea typeface="Montserrat SemiBold"/>
                <a:cs typeface="Montserrat SemiBold"/>
                <a:sym typeface="Montserrat SemiBold"/>
              </a:rPr>
              <a:t>Workflow</a:t>
            </a:r>
            <a:endParaRPr sz="1300" b="1" i="0" u="none" strike="noStrike" cap="none">
              <a:solidFill>
                <a:srgbClr val="351C75"/>
              </a:solidFill>
              <a:latin typeface="Montserrat SemiBold"/>
              <a:ea typeface="Montserrat SemiBold"/>
              <a:cs typeface="Montserrat SemiBold"/>
              <a:sym typeface="Montserrat SemiBold"/>
            </a:endParaRPr>
          </a:p>
        </p:txBody>
      </p:sp>
      <p:sp>
        <p:nvSpPr>
          <p:cNvPr id="13" name="TextBox 12">
            <a:extLst>
              <a:ext uri="{FF2B5EF4-FFF2-40B4-BE49-F238E27FC236}">
                <a16:creationId xmlns:a16="http://schemas.microsoft.com/office/drawing/2014/main" id="{A0084049-F8BF-41D2-9C91-3E3DEDC84DC8}"/>
              </a:ext>
            </a:extLst>
          </p:cNvPr>
          <p:cNvSpPr txBox="1"/>
          <p:nvPr/>
        </p:nvSpPr>
        <p:spPr>
          <a:xfrm>
            <a:off x="721518" y="1927996"/>
            <a:ext cx="4314825" cy="2246769"/>
          </a:xfrm>
          <a:prstGeom prst="rect">
            <a:avLst/>
          </a:prstGeom>
          <a:noFill/>
        </p:spPr>
        <p:txBody>
          <a:bodyPr wrap="square">
            <a:spAutoFit/>
          </a:bodyPr>
          <a:lstStyle/>
          <a:p>
            <a:pPr marL="285750" indent="-285750">
              <a:buFont typeface="Arial" panose="020B0604020202020204" pitchFamily="34" charset="0"/>
              <a:buChar char="•"/>
            </a:pPr>
            <a:r>
              <a:rPr lang="id-ID" sz="1400" b="1" i="0" u="none" strike="noStrike" cap="none" dirty="0">
                <a:solidFill>
                  <a:srgbClr val="20124D"/>
                </a:solidFill>
                <a:latin typeface="Montserrat"/>
                <a:ea typeface="Montserrat"/>
                <a:cs typeface="Montserrat"/>
                <a:sym typeface="Montserrat"/>
              </a:rPr>
              <a:t>Visualisasi Data </a:t>
            </a:r>
            <a:r>
              <a:rPr lang="id-ID" sz="1400" b="0" i="0" u="none" strike="noStrike" cap="none" dirty="0">
                <a:solidFill>
                  <a:srgbClr val="20124D"/>
                </a:solidFill>
                <a:latin typeface="Montserrat"/>
                <a:ea typeface="Montserrat"/>
                <a:cs typeface="Montserrat"/>
                <a:sym typeface="Montserrat"/>
              </a:rPr>
              <a:t>: visualisasi data yang dilakukan di dalam google colbaa dan Tableu membantu dan mempermudah proses analyst dalam menjawab pertanyaan bisnis yang sebelumnya sudah di tentukan </a:t>
            </a:r>
          </a:p>
          <a:p>
            <a:pPr marL="285750" indent="-285750">
              <a:buFont typeface="Arial" panose="020B0604020202020204" pitchFamily="34" charset="0"/>
              <a:buChar char="•"/>
            </a:pPr>
            <a:r>
              <a:rPr lang="id-ID" b="1" dirty="0">
                <a:solidFill>
                  <a:srgbClr val="20124D"/>
                </a:solidFill>
                <a:latin typeface="Montserrat"/>
                <a:sym typeface="Montserrat"/>
              </a:rPr>
              <a:t>Insight dan presentasi </a:t>
            </a:r>
            <a:r>
              <a:rPr lang="id-ID" dirty="0">
                <a:solidFill>
                  <a:srgbClr val="20124D"/>
                </a:solidFill>
                <a:latin typeface="Montserrat"/>
                <a:sym typeface="Montserrat"/>
              </a:rPr>
              <a:t>: Memberikan jawaban serta penjelasan sesuai dengan pertanyaan yang sebelumnya sudah di buat pada saat presentasi </a:t>
            </a:r>
          </a:p>
        </p:txBody>
      </p:sp>
      <p:pic>
        <p:nvPicPr>
          <p:cNvPr id="3" name="Picture 2">
            <a:extLst>
              <a:ext uri="{FF2B5EF4-FFF2-40B4-BE49-F238E27FC236}">
                <a16:creationId xmlns:a16="http://schemas.microsoft.com/office/drawing/2014/main" id="{E935E5A2-0375-419F-AA52-DD93B18856CB}"/>
              </a:ext>
            </a:extLst>
          </p:cNvPr>
          <p:cNvPicPr>
            <a:picLocks noChangeAspect="1"/>
          </p:cNvPicPr>
          <p:nvPr/>
        </p:nvPicPr>
        <p:blipFill>
          <a:blip r:embed="rId4"/>
          <a:stretch>
            <a:fillRect/>
          </a:stretch>
        </p:blipFill>
        <p:spPr>
          <a:xfrm>
            <a:off x="5979319" y="1521620"/>
            <a:ext cx="2063816" cy="2867756"/>
          </a:xfrm>
          <a:prstGeom prst="rect">
            <a:avLst/>
          </a:prstGeom>
        </p:spPr>
      </p:pic>
      <p:sp>
        <p:nvSpPr>
          <p:cNvPr id="11" name="TextBox 10">
            <a:extLst>
              <a:ext uri="{FF2B5EF4-FFF2-40B4-BE49-F238E27FC236}">
                <a16:creationId xmlns:a16="http://schemas.microsoft.com/office/drawing/2014/main" id="{9F2C7751-4AB5-4CBB-BB0E-8BE8A4B6CD02}"/>
              </a:ext>
            </a:extLst>
          </p:cNvPr>
          <p:cNvSpPr txBox="1"/>
          <p:nvPr/>
        </p:nvSpPr>
        <p:spPr>
          <a:xfrm>
            <a:off x="5622132" y="4348745"/>
            <a:ext cx="2800349" cy="246221"/>
          </a:xfrm>
          <a:prstGeom prst="rect">
            <a:avLst/>
          </a:prstGeom>
          <a:noFill/>
        </p:spPr>
        <p:txBody>
          <a:bodyPr wrap="square">
            <a:spAutoFit/>
          </a:bodyPr>
          <a:lstStyle/>
          <a:p>
            <a:pPr marL="0" marR="0" lvl="0" indent="0" algn="ctr" rtl="0">
              <a:lnSpc>
                <a:spcPct val="100000"/>
              </a:lnSpc>
              <a:spcBef>
                <a:spcPts val="0"/>
              </a:spcBef>
              <a:spcAft>
                <a:spcPts val="0"/>
              </a:spcAft>
              <a:buClr>
                <a:srgbClr val="373474"/>
              </a:buClr>
              <a:buSzPts val="2400"/>
              <a:buFont typeface="Montserrat"/>
              <a:buNone/>
            </a:pPr>
            <a:r>
              <a:rPr lang="id-ID" sz="1000" b="1" i="0" u="none" strike="noStrike" cap="none" dirty="0">
                <a:solidFill>
                  <a:srgbClr val="351C75"/>
                </a:solidFill>
                <a:latin typeface="Montserrat"/>
                <a:ea typeface="Montserrat"/>
                <a:cs typeface="Montserrat"/>
                <a:sym typeface="Montserrat"/>
              </a:rPr>
              <a:t>Method &amp; Workflow Project</a:t>
            </a:r>
          </a:p>
        </p:txBody>
      </p:sp>
    </p:spTree>
    <p:extLst>
      <p:ext uri="{BB962C8B-B14F-4D97-AF65-F5344CB8AC3E}">
        <p14:creationId xmlns:p14="http://schemas.microsoft.com/office/powerpoint/2010/main" val="4292569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g117bea95534_3_41"/>
          <p:cNvPicPr preferRelativeResize="0"/>
          <p:nvPr/>
        </p:nvPicPr>
        <p:blipFill rotWithShape="1">
          <a:blip r:embed="rId3">
            <a:alphaModFix/>
          </a:blip>
          <a:srcRect/>
          <a:stretch/>
        </p:blipFill>
        <p:spPr>
          <a:xfrm>
            <a:off x="-44634" y="-25106"/>
            <a:ext cx="9233270" cy="5193714"/>
          </a:xfrm>
          <a:prstGeom prst="rect">
            <a:avLst/>
          </a:prstGeom>
          <a:noFill/>
          <a:ln>
            <a:noFill/>
          </a:ln>
        </p:spPr>
      </p:pic>
      <p:sp>
        <p:nvSpPr>
          <p:cNvPr id="119" name="Google Shape;119;g117bea95534_3_41"/>
          <p:cNvSpPr txBox="1"/>
          <p:nvPr/>
        </p:nvSpPr>
        <p:spPr>
          <a:xfrm>
            <a:off x="6600825" y="4713732"/>
            <a:ext cx="2057400" cy="2130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 sz="1100" b="1" i="0" u="none" strike="noStrike" cap="none">
                <a:solidFill>
                  <a:srgbClr val="1F3864"/>
                </a:solidFill>
                <a:latin typeface="Montserrat SemiBold"/>
                <a:ea typeface="Montserrat SemiBold"/>
                <a:cs typeface="Montserrat SemiBold"/>
                <a:sym typeface="Montserrat SemiBold"/>
              </a:rPr>
              <a:t>6</a:t>
            </a:fld>
            <a:endParaRPr sz="1100" b="1" i="0" u="none" strike="noStrike" cap="none">
              <a:solidFill>
                <a:srgbClr val="1F3864"/>
              </a:solidFill>
              <a:latin typeface="Montserrat SemiBold"/>
              <a:ea typeface="Montserrat SemiBold"/>
              <a:cs typeface="Montserrat SemiBold"/>
              <a:sym typeface="Montserrat SemiBold"/>
            </a:endParaRPr>
          </a:p>
        </p:txBody>
      </p:sp>
      <p:sp>
        <p:nvSpPr>
          <p:cNvPr id="120" name="Google Shape;120;g117bea95534_3_41"/>
          <p:cNvSpPr txBox="1"/>
          <p:nvPr/>
        </p:nvSpPr>
        <p:spPr>
          <a:xfrm>
            <a:off x="2606775" y="871350"/>
            <a:ext cx="4587300" cy="421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73474"/>
              </a:buClr>
              <a:buSzPts val="2400"/>
              <a:buFont typeface="Montserrat"/>
              <a:buNone/>
            </a:pPr>
            <a:endParaRPr sz="2000" b="1" i="0" u="none" strike="noStrike" cap="none">
              <a:solidFill>
                <a:srgbClr val="351C75"/>
              </a:solidFill>
              <a:latin typeface="Montserrat"/>
              <a:ea typeface="Montserrat"/>
              <a:cs typeface="Montserrat"/>
              <a:sym typeface="Montserrat"/>
            </a:endParaRPr>
          </a:p>
        </p:txBody>
      </p:sp>
      <p:sp>
        <p:nvSpPr>
          <p:cNvPr id="121" name="Google Shape;121;g117bea95534_3_41"/>
          <p:cNvSpPr txBox="1"/>
          <p:nvPr/>
        </p:nvSpPr>
        <p:spPr>
          <a:xfrm>
            <a:off x="3464525" y="710175"/>
            <a:ext cx="2182200" cy="421800"/>
          </a:xfrm>
          <a:prstGeom prst="rect">
            <a:avLst/>
          </a:prstGeom>
          <a:solidFill>
            <a:srgbClr val="F0EBF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73474"/>
              </a:buClr>
              <a:buSzPts val="2400"/>
              <a:buFont typeface="Montserrat"/>
              <a:buNone/>
            </a:pPr>
            <a:r>
              <a:rPr lang="en" sz="2300" b="1" i="0" u="none" strike="noStrike" cap="none">
                <a:solidFill>
                  <a:srgbClr val="351C75"/>
                </a:solidFill>
                <a:latin typeface="Montserrat"/>
                <a:ea typeface="Montserrat"/>
                <a:cs typeface="Montserrat"/>
                <a:sym typeface="Montserrat"/>
              </a:rPr>
              <a:t>Demo Time!</a:t>
            </a:r>
            <a:endParaRPr sz="2300" b="1" i="0" u="none" strike="noStrike" cap="none">
              <a:solidFill>
                <a:srgbClr val="351C75"/>
              </a:solidFill>
              <a:latin typeface="Montserrat"/>
              <a:ea typeface="Montserrat"/>
              <a:cs typeface="Montserrat"/>
              <a:sym typeface="Montserrat"/>
            </a:endParaRPr>
          </a:p>
        </p:txBody>
      </p:sp>
      <p:pic>
        <p:nvPicPr>
          <p:cNvPr id="122" name="Google Shape;122;g117bea95534_3_41"/>
          <p:cNvPicPr preferRelativeResize="0"/>
          <p:nvPr/>
        </p:nvPicPr>
        <p:blipFill rotWithShape="1">
          <a:blip r:embed="rId4">
            <a:alphaModFix/>
          </a:blip>
          <a:srcRect/>
          <a:stretch/>
        </p:blipFill>
        <p:spPr>
          <a:xfrm>
            <a:off x="3020231" y="1455300"/>
            <a:ext cx="3223195" cy="3083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g117bea95534_3_41"/>
          <p:cNvPicPr preferRelativeResize="0"/>
          <p:nvPr/>
        </p:nvPicPr>
        <p:blipFill rotWithShape="1">
          <a:blip r:embed="rId3">
            <a:alphaModFix/>
          </a:blip>
          <a:srcRect/>
          <a:stretch/>
        </p:blipFill>
        <p:spPr>
          <a:xfrm>
            <a:off x="-44634" y="-25106"/>
            <a:ext cx="9233270" cy="5193714"/>
          </a:xfrm>
          <a:prstGeom prst="rect">
            <a:avLst/>
          </a:prstGeom>
          <a:noFill/>
          <a:ln>
            <a:noFill/>
          </a:ln>
        </p:spPr>
      </p:pic>
      <p:sp>
        <p:nvSpPr>
          <p:cNvPr id="119" name="Google Shape;119;g117bea95534_3_41"/>
          <p:cNvSpPr txBox="1"/>
          <p:nvPr/>
        </p:nvSpPr>
        <p:spPr>
          <a:xfrm>
            <a:off x="6600825" y="4713732"/>
            <a:ext cx="2057400" cy="2130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 sz="1100" b="1" i="0" u="none" strike="noStrike" cap="none">
                <a:solidFill>
                  <a:srgbClr val="1F3864"/>
                </a:solidFill>
                <a:latin typeface="Montserrat SemiBold"/>
                <a:ea typeface="Montserrat SemiBold"/>
                <a:cs typeface="Montserrat SemiBold"/>
                <a:sym typeface="Montserrat SemiBold"/>
              </a:rPr>
              <a:t>7</a:t>
            </a:fld>
            <a:endParaRPr sz="1100" b="1" i="0" u="none" strike="noStrike" cap="none">
              <a:solidFill>
                <a:srgbClr val="1F3864"/>
              </a:solidFill>
              <a:latin typeface="Montserrat SemiBold"/>
              <a:ea typeface="Montserrat SemiBold"/>
              <a:cs typeface="Montserrat SemiBold"/>
              <a:sym typeface="Montserrat SemiBold"/>
            </a:endParaRPr>
          </a:p>
        </p:txBody>
      </p:sp>
      <p:sp>
        <p:nvSpPr>
          <p:cNvPr id="120" name="Google Shape;120;g117bea95534_3_41"/>
          <p:cNvSpPr txBox="1"/>
          <p:nvPr/>
        </p:nvSpPr>
        <p:spPr>
          <a:xfrm>
            <a:off x="2606775" y="871350"/>
            <a:ext cx="4587300" cy="421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73474"/>
              </a:buClr>
              <a:buSzPts val="2400"/>
              <a:buFont typeface="Montserrat"/>
              <a:buNone/>
            </a:pPr>
            <a:endParaRPr sz="2000" b="1" i="0" u="none" strike="noStrike" cap="none">
              <a:solidFill>
                <a:srgbClr val="351C75"/>
              </a:solidFill>
              <a:latin typeface="Montserrat"/>
              <a:ea typeface="Montserrat"/>
              <a:cs typeface="Montserrat"/>
              <a:sym typeface="Montserrat"/>
            </a:endParaRPr>
          </a:p>
        </p:txBody>
      </p:sp>
      <p:sp>
        <p:nvSpPr>
          <p:cNvPr id="121" name="Google Shape;121;g117bea95534_3_41"/>
          <p:cNvSpPr txBox="1"/>
          <p:nvPr/>
        </p:nvSpPr>
        <p:spPr>
          <a:xfrm>
            <a:off x="3464525" y="710175"/>
            <a:ext cx="2182200" cy="421800"/>
          </a:xfrm>
          <a:prstGeom prst="rect">
            <a:avLst/>
          </a:prstGeom>
          <a:solidFill>
            <a:srgbClr val="F0EBF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73474"/>
              </a:buClr>
              <a:buSzPts val="2400"/>
              <a:buFont typeface="Montserrat"/>
              <a:buNone/>
            </a:pPr>
            <a:r>
              <a:rPr lang="en" sz="2300" b="1" i="0" u="none" strike="noStrike" cap="none">
                <a:solidFill>
                  <a:srgbClr val="351C75"/>
                </a:solidFill>
                <a:latin typeface="Montserrat"/>
                <a:ea typeface="Montserrat"/>
                <a:cs typeface="Montserrat"/>
                <a:sym typeface="Montserrat"/>
              </a:rPr>
              <a:t>Demo Time!</a:t>
            </a:r>
            <a:endParaRPr sz="2300" b="1" i="0" u="none" strike="noStrike" cap="none">
              <a:solidFill>
                <a:srgbClr val="351C75"/>
              </a:solidFill>
              <a:latin typeface="Montserrat"/>
              <a:ea typeface="Montserrat"/>
              <a:cs typeface="Montserrat"/>
              <a:sym typeface="Montserrat"/>
            </a:endParaRPr>
          </a:p>
        </p:txBody>
      </p:sp>
      <p:sp>
        <p:nvSpPr>
          <p:cNvPr id="10" name="TextBox 9">
            <a:extLst>
              <a:ext uri="{FF2B5EF4-FFF2-40B4-BE49-F238E27FC236}">
                <a16:creationId xmlns:a16="http://schemas.microsoft.com/office/drawing/2014/main" id="{101B8DA5-25F6-4FA2-87B1-D3E99FC08CC5}"/>
              </a:ext>
            </a:extLst>
          </p:cNvPr>
          <p:cNvSpPr txBox="1"/>
          <p:nvPr/>
        </p:nvSpPr>
        <p:spPr>
          <a:xfrm>
            <a:off x="2235994" y="3167247"/>
            <a:ext cx="4672012" cy="307777"/>
          </a:xfrm>
          <a:prstGeom prst="rect">
            <a:avLst/>
          </a:prstGeom>
          <a:noFill/>
        </p:spPr>
        <p:txBody>
          <a:bodyPr wrap="square">
            <a:spAutoFit/>
          </a:bodyPr>
          <a:lstStyle/>
          <a:p>
            <a:pPr marL="0" marR="0" lvl="0" indent="0" algn="ctr" rtl="0">
              <a:lnSpc>
                <a:spcPct val="100000"/>
              </a:lnSpc>
              <a:spcBef>
                <a:spcPts val="0"/>
              </a:spcBef>
              <a:spcAft>
                <a:spcPts val="0"/>
              </a:spcAft>
              <a:buClr>
                <a:srgbClr val="373474"/>
              </a:buClr>
              <a:buSzPts val="2400"/>
              <a:buFont typeface="Montserrat"/>
              <a:buNone/>
            </a:pPr>
            <a:r>
              <a:rPr lang="id-ID" sz="1400" b="1" i="0" u="none" strike="noStrike" cap="none" dirty="0">
                <a:solidFill>
                  <a:srgbClr val="351C75"/>
                </a:solidFill>
                <a:latin typeface="Montserrat"/>
                <a:ea typeface="Montserrat"/>
                <a:cs typeface="Montserrat"/>
                <a:sym typeface="Montserrat"/>
              </a:rPr>
              <a:t>Vendor Yang memiliki Rating Terendah</a:t>
            </a:r>
          </a:p>
        </p:txBody>
      </p:sp>
      <p:pic>
        <p:nvPicPr>
          <p:cNvPr id="4" name="Picture 3">
            <a:extLst>
              <a:ext uri="{FF2B5EF4-FFF2-40B4-BE49-F238E27FC236}">
                <a16:creationId xmlns:a16="http://schemas.microsoft.com/office/drawing/2014/main" id="{4011D708-30F6-4DCE-9A05-9BC08C49BD93}"/>
              </a:ext>
            </a:extLst>
          </p:cNvPr>
          <p:cNvPicPr>
            <a:picLocks noChangeAspect="1"/>
          </p:cNvPicPr>
          <p:nvPr/>
        </p:nvPicPr>
        <p:blipFill>
          <a:blip r:embed="rId4"/>
          <a:stretch>
            <a:fillRect/>
          </a:stretch>
        </p:blipFill>
        <p:spPr>
          <a:xfrm>
            <a:off x="3317267" y="1558147"/>
            <a:ext cx="2476715" cy="1447925"/>
          </a:xfrm>
          <a:prstGeom prst="rect">
            <a:avLst/>
          </a:prstGeom>
        </p:spPr>
      </p:pic>
    </p:spTree>
    <p:extLst>
      <p:ext uri="{BB962C8B-B14F-4D97-AF65-F5344CB8AC3E}">
        <p14:creationId xmlns:p14="http://schemas.microsoft.com/office/powerpoint/2010/main" val="694637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g117bea95534_3_54"/>
          <p:cNvPicPr preferRelativeResize="0"/>
          <p:nvPr/>
        </p:nvPicPr>
        <p:blipFill rotWithShape="1">
          <a:blip r:embed="rId3">
            <a:alphaModFix/>
          </a:blip>
          <a:srcRect/>
          <a:stretch/>
        </p:blipFill>
        <p:spPr>
          <a:xfrm>
            <a:off x="-44634" y="-25106"/>
            <a:ext cx="9233270" cy="5193714"/>
          </a:xfrm>
          <a:prstGeom prst="rect">
            <a:avLst/>
          </a:prstGeom>
          <a:noFill/>
          <a:ln>
            <a:noFill/>
          </a:ln>
        </p:spPr>
      </p:pic>
      <p:sp>
        <p:nvSpPr>
          <p:cNvPr id="138" name="Google Shape;138;g117bea95534_3_54"/>
          <p:cNvSpPr txBox="1"/>
          <p:nvPr/>
        </p:nvSpPr>
        <p:spPr>
          <a:xfrm>
            <a:off x="6600825" y="4713732"/>
            <a:ext cx="2057400" cy="2130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 sz="1100" b="1" i="0" u="none" strike="noStrike" cap="none">
                <a:solidFill>
                  <a:srgbClr val="1F3864"/>
                </a:solidFill>
                <a:latin typeface="Montserrat SemiBold"/>
                <a:ea typeface="Montserrat SemiBold"/>
                <a:cs typeface="Montserrat SemiBold"/>
                <a:sym typeface="Montserrat SemiBold"/>
              </a:rPr>
              <a:t>8</a:t>
            </a:fld>
            <a:endParaRPr sz="1100" b="1" i="0" u="none" strike="noStrike" cap="none">
              <a:solidFill>
                <a:srgbClr val="1F3864"/>
              </a:solidFill>
              <a:latin typeface="Montserrat SemiBold"/>
              <a:ea typeface="Montserrat SemiBold"/>
              <a:cs typeface="Montserrat SemiBold"/>
              <a:sym typeface="Montserrat SemiBold"/>
            </a:endParaRPr>
          </a:p>
        </p:txBody>
      </p:sp>
      <p:sp>
        <p:nvSpPr>
          <p:cNvPr id="139" name="Google Shape;139;g117bea95534_3_54"/>
          <p:cNvSpPr txBox="1"/>
          <p:nvPr/>
        </p:nvSpPr>
        <p:spPr>
          <a:xfrm>
            <a:off x="2606775" y="871350"/>
            <a:ext cx="4587300" cy="421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73474"/>
              </a:buClr>
              <a:buSzPts val="2400"/>
              <a:buFont typeface="Montserrat"/>
              <a:buNone/>
            </a:pPr>
            <a:endParaRPr sz="2000" b="1" i="0" u="none" strike="noStrike" cap="none">
              <a:solidFill>
                <a:srgbClr val="351C75"/>
              </a:solidFill>
              <a:latin typeface="Montserrat"/>
              <a:ea typeface="Montserrat"/>
              <a:cs typeface="Montserrat"/>
              <a:sym typeface="Montserrat"/>
            </a:endParaRPr>
          </a:p>
        </p:txBody>
      </p:sp>
      <p:sp>
        <p:nvSpPr>
          <p:cNvPr id="140" name="Google Shape;140;g117bea95534_3_54"/>
          <p:cNvSpPr txBox="1"/>
          <p:nvPr/>
        </p:nvSpPr>
        <p:spPr>
          <a:xfrm>
            <a:off x="2772750" y="710175"/>
            <a:ext cx="3598500" cy="740100"/>
          </a:xfrm>
          <a:prstGeom prst="rect">
            <a:avLst/>
          </a:prstGeom>
          <a:solidFill>
            <a:srgbClr val="F0EBF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73474"/>
              </a:buClr>
              <a:buSzPts val="2400"/>
              <a:buFont typeface="Montserrat"/>
              <a:buNone/>
            </a:pPr>
            <a:r>
              <a:rPr lang="en" sz="2300" b="1" i="0" u="none" strike="noStrike" cap="none" dirty="0">
                <a:solidFill>
                  <a:srgbClr val="351C75"/>
                </a:solidFill>
                <a:latin typeface="Montserrat"/>
                <a:ea typeface="Montserrat"/>
                <a:cs typeface="Montserrat"/>
                <a:sym typeface="Montserrat"/>
              </a:rPr>
              <a:t>Result of Project and Recommendations</a:t>
            </a:r>
            <a:endParaRPr sz="2300" b="1" i="0" u="none" strike="noStrike" cap="none" dirty="0">
              <a:solidFill>
                <a:srgbClr val="351C75"/>
              </a:solidFill>
              <a:latin typeface="Montserrat"/>
              <a:ea typeface="Montserrat"/>
              <a:cs typeface="Montserrat"/>
              <a:sym typeface="Montserrat"/>
            </a:endParaRPr>
          </a:p>
        </p:txBody>
      </p:sp>
      <p:sp>
        <p:nvSpPr>
          <p:cNvPr id="141" name="Google Shape;141;g117bea95534_3_54"/>
          <p:cNvSpPr/>
          <p:nvPr/>
        </p:nvSpPr>
        <p:spPr>
          <a:xfrm>
            <a:off x="656209" y="1752969"/>
            <a:ext cx="3819000" cy="2376900"/>
          </a:xfrm>
          <a:prstGeom prst="roundRect">
            <a:avLst>
              <a:gd name="adj" fmla="val 23393"/>
            </a:avLst>
          </a:prstGeom>
          <a:gradFill>
            <a:gsLst>
              <a:gs pos="0">
                <a:srgbClr val="FFD966"/>
              </a:gs>
              <a:gs pos="100000">
                <a:srgbClr val="F1C232"/>
              </a:gs>
            </a:gsLst>
            <a:lin ang="0" scaled="0"/>
          </a:gradFill>
          <a:ln>
            <a:noFill/>
          </a:ln>
        </p:spPr>
        <p:txBody>
          <a:bodyPr spcFirstLastPara="1" wrap="square" lIns="68575" tIns="68575" rIns="68575" bIns="68575" anchor="ctr" anchorCtr="0">
            <a:noAutofit/>
          </a:bodyPr>
          <a:lstStyle/>
          <a:p>
            <a:pPr marL="285750" indent="-285750">
              <a:buFont typeface="Arial" panose="020B0604020202020204" pitchFamily="34" charset="0"/>
              <a:buChar char="•"/>
            </a:pPr>
            <a:r>
              <a:rPr lang="id-ID" sz="1400" b="1" i="0" u="none" strike="noStrike" cap="none" dirty="0">
                <a:solidFill>
                  <a:srgbClr val="20124D"/>
                </a:solidFill>
                <a:latin typeface="Montserrat"/>
                <a:ea typeface="Montserrat"/>
                <a:cs typeface="Montserrat"/>
                <a:sym typeface="Montserrat"/>
              </a:rPr>
              <a:t>Result</a:t>
            </a:r>
            <a:r>
              <a:rPr lang="id-ID" sz="1400" b="0" i="0" u="none" strike="noStrike" cap="none" dirty="0">
                <a:solidFill>
                  <a:srgbClr val="20124D"/>
                </a:solidFill>
                <a:latin typeface="Montserrat"/>
                <a:ea typeface="Montserrat"/>
                <a:cs typeface="Montserrat"/>
                <a:sym typeface="Montserrat"/>
              </a:rPr>
              <a:t>: Dari proyek mandiri ini didapatkan hasil yang dapat menjawab pertanyaan bisnis yang sebelumnya sudah di buat </a:t>
            </a:r>
          </a:p>
        </p:txBody>
      </p:sp>
      <p:sp>
        <p:nvSpPr>
          <p:cNvPr id="142" name="Google Shape;142;g117bea95534_3_54"/>
          <p:cNvSpPr/>
          <p:nvPr/>
        </p:nvSpPr>
        <p:spPr>
          <a:xfrm>
            <a:off x="4691325" y="1752969"/>
            <a:ext cx="3819000" cy="2376900"/>
          </a:xfrm>
          <a:prstGeom prst="roundRect">
            <a:avLst>
              <a:gd name="adj" fmla="val 23393"/>
            </a:avLst>
          </a:prstGeom>
          <a:gradFill>
            <a:gsLst>
              <a:gs pos="0">
                <a:srgbClr val="FFD966"/>
              </a:gs>
              <a:gs pos="100000">
                <a:srgbClr val="F1C232"/>
              </a:gs>
            </a:gsLst>
            <a:lin ang="0" scaled="0"/>
          </a:gradFill>
          <a:ln>
            <a:noFill/>
          </a:ln>
        </p:spPr>
        <p:txBody>
          <a:bodyPr spcFirstLastPara="1" wrap="square" lIns="68575" tIns="68575" rIns="68575" bIns="68575" anchor="ctr" anchorCtr="0">
            <a:noAutofit/>
          </a:bodyPr>
          <a:lstStyle/>
          <a:p>
            <a:pPr>
              <a:buSzPts val="1400"/>
            </a:pPr>
            <a:r>
              <a:rPr lang="en" sz="1100" b="1" i="0" u="none" strike="noStrike" cap="none" dirty="0">
                <a:solidFill>
                  <a:srgbClr val="351C75"/>
                </a:solidFill>
                <a:latin typeface="Montserrat"/>
                <a:ea typeface="Montserrat"/>
                <a:cs typeface="Montserrat"/>
                <a:sym typeface="Montserrat"/>
              </a:rPr>
              <a:t>Recommendations </a:t>
            </a:r>
            <a:r>
              <a:rPr lang="id-ID" sz="1100" b="0" i="0" u="none" strike="noStrike" cap="none" dirty="0">
                <a:solidFill>
                  <a:srgbClr val="20124D"/>
                </a:solidFill>
                <a:latin typeface="Montserrat"/>
                <a:ea typeface="Montserrat"/>
                <a:cs typeface="Montserrat"/>
                <a:sym typeface="Montserrat"/>
              </a:rPr>
              <a:t>: </a:t>
            </a:r>
          </a:p>
          <a:p>
            <a:pPr marL="342900" indent="-342900">
              <a:buSzPts val="1400"/>
              <a:buAutoNum type="arabicPeriod"/>
            </a:pPr>
            <a:r>
              <a:rPr lang="id-ID" sz="1100" b="0" i="0" u="none" strike="noStrike" cap="none" dirty="0">
                <a:solidFill>
                  <a:srgbClr val="20124D"/>
                </a:solidFill>
                <a:latin typeface="Montserrat"/>
                <a:ea typeface="Montserrat"/>
                <a:cs typeface="Montserrat"/>
                <a:sym typeface="Montserrat"/>
              </a:rPr>
              <a:t>Untuk Problem kasus Pertama dan </a:t>
            </a:r>
            <a:r>
              <a:rPr lang="id-ID" sz="1100" dirty="0">
                <a:solidFill>
                  <a:srgbClr val="20124D"/>
                </a:solidFill>
                <a:latin typeface="Montserrat"/>
                <a:ea typeface="Montserrat"/>
                <a:cs typeface="Montserrat"/>
                <a:sym typeface="Montserrat"/>
              </a:rPr>
              <a:t>kedua</a:t>
            </a:r>
            <a:r>
              <a:rPr lang="id-ID" sz="1100" b="0" i="0" u="none" strike="noStrike" cap="none" dirty="0">
                <a:solidFill>
                  <a:srgbClr val="20124D"/>
                </a:solidFill>
                <a:latin typeface="Montserrat"/>
                <a:ea typeface="Montserrat"/>
                <a:cs typeface="Montserrat"/>
                <a:sym typeface="Montserrat"/>
              </a:rPr>
              <a:t>, pelayan dapat menawarkan 3 product unggulan rekomendasi kepada customer</a:t>
            </a:r>
          </a:p>
          <a:p>
            <a:pPr marL="342900" indent="-342900">
              <a:buSzPts val="1400"/>
              <a:buAutoNum type="arabicPeriod"/>
            </a:pPr>
            <a:r>
              <a:rPr lang="id-ID" sz="1100" dirty="0">
                <a:solidFill>
                  <a:srgbClr val="20124D"/>
                </a:solidFill>
                <a:latin typeface="Montserrat"/>
                <a:ea typeface="Montserrat"/>
                <a:cs typeface="Montserrat"/>
                <a:sym typeface="Montserrat"/>
              </a:rPr>
              <a:t>U</a:t>
            </a:r>
            <a:r>
              <a:rPr lang="id-ID" sz="1100" b="0" i="0" u="none" strike="noStrike" cap="none" dirty="0">
                <a:solidFill>
                  <a:srgbClr val="20124D"/>
                </a:solidFill>
                <a:latin typeface="Montserrat"/>
                <a:ea typeface="Montserrat"/>
                <a:cs typeface="Montserrat"/>
                <a:sym typeface="Montserrat"/>
              </a:rPr>
              <a:t>ntuk vendor yang memiliki rating yang buruk perlu diadakan pengecekan secara langsung</a:t>
            </a:r>
          </a:p>
          <a:p>
            <a:pPr marL="342900" indent="-342900">
              <a:buSzPts val="1400"/>
              <a:buAutoNum type="arabicPeriod"/>
            </a:pPr>
            <a:r>
              <a:rPr lang="id-ID" sz="1100" dirty="0">
                <a:solidFill>
                  <a:srgbClr val="20124D"/>
                </a:solidFill>
                <a:latin typeface="Montserrat"/>
                <a:ea typeface="Montserrat"/>
                <a:cs typeface="Montserrat"/>
                <a:sym typeface="Montserrat"/>
              </a:rPr>
              <a:t>Pengumpulan data perlu diperlengkap terutama di bagian lokasi, karena pada data lokasi tidak ada nama kota atau alamat yang jelas dimana tempat tinggal customer atau vendor berada</a:t>
            </a:r>
            <a:endParaRPr lang="id-ID" sz="1100" b="0" i="0" u="none" strike="noStrike" cap="none" dirty="0">
              <a:solidFill>
                <a:srgbClr val="20124D"/>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400"/>
              <a:buFont typeface="Arial"/>
              <a:buNone/>
            </a:pPr>
            <a:endParaRPr sz="1100" b="0" i="0" u="none" strike="noStrike" cap="none" dirty="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g117bea95534_3_81"/>
          <p:cNvPicPr preferRelativeResize="0"/>
          <p:nvPr/>
        </p:nvPicPr>
        <p:blipFill rotWithShape="1">
          <a:blip r:embed="rId3">
            <a:alphaModFix/>
          </a:blip>
          <a:srcRect/>
          <a:stretch/>
        </p:blipFill>
        <p:spPr>
          <a:xfrm>
            <a:off x="-44634" y="-25106"/>
            <a:ext cx="9233270" cy="5193714"/>
          </a:xfrm>
          <a:prstGeom prst="rect">
            <a:avLst/>
          </a:prstGeom>
          <a:noFill/>
          <a:ln>
            <a:noFill/>
          </a:ln>
        </p:spPr>
      </p:pic>
      <p:sp>
        <p:nvSpPr>
          <p:cNvPr id="148" name="Google Shape;148;g117bea95534_3_81"/>
          <p:cNvSpPr txBox="1"/>
          <p:nvPr/>
        </p:nvSpPr>
        <p:spPr>
          <a:xfrm>
            <a:off x="6600825" y="4713732"/>
            <a:ext cx="2057400" cy="2130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 sz="1100" b="1" i="0" u="none" strike="noStrike" cap="none">
                <a:solidFill>
                  <a:srgbClr val="1F3864"/>
                </a:solidFill>
                <a:latin typeface="Montserrat SemiBold"/>
                <a:ea typeface="Montserrat SemiBold"/>
                <a:cs typeface="Montserrat SemiBold"/>
                <a:sym typeface="Montserrat SemiBold"/>
              </a:rPr>
              <a:t>9</a:t>
            </a:fld>
            <a:endParaRPr sz="1100" b="1" i="0" u="none" strike="noStrike" cap="none">
              <a:solidFill>
                <a:srgbClr val="1F3864"/>
              </a:solidFill>
              <a:latin typeface="Montserrat SemiBold"/>
              <a:ea typeface="Montserrat SemiBold"/>
              <a:cs typeface="Montserrat SemiBold"/>
              <a:sym typeface="Montserrat SemiBold"/>
            </a:endParaRPr>
          </a:p>
        </p:txBody>
      </p:sp>
      <p:sp>
        <p:nvSpPr>
          <p:cNvPr id="149" name="Google Shape;149;g117bea95534_3_81"/>
          <p:cNvSpPr txBox="1"/>
          <p:nvPr/>
        </p:nvSpPr>
        <p:spPr>
          <a:xfrm>
            <a:off x="2606775" y="871350"/>
            <a:ext cx="4587300" cy="421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73474"/>
              </a:buClr>
              <a:buSzPts val="2400"/>
              <a:buFont typeface="Montserrat"/>
              <a:buNone/>
            </a:pPr>
            <a:endParaRPr sz="2000" b="1" i="0" u="none" strike="noStrike" cap="none">
              <a:solidFill>
                <a:srgbClr val="351C75"/>
              </a:solidFill>
              <a:latin typeface="Montserrat"/>
              <a:ea typeface="Montserrat"/>
              <a:cs typeface="Montserrat"/>
              <a:sym typeface="Montserrat"/>
            </a:endParaRPr>
          </a:p>
        </p:txBody>
      </p:sp>
      <p:sp>
        <p:nvSpPr>
          <p:cNvPr id="150" name="Google Shape;150;g117bea95534_3_81"/>
          <p:cNvSpPr txBox="1"/>
          <p:nvPr/>
        </p:nvSpPr>
        <p:spPr>
          <a:xfrm>
            <a:off x="804700" y="1578750"/>
            <a:ext cx="3342900" cy="4218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2F5496"/>
              </a:buClr>
              <a:buSzPts val="3300"/>
              <a:buFont typeface="Montserrat SemiBold"/>
              <a:buNone/>
            </a:pPr>
            <a:r>
              <a:rPr lang="en" sz="1300" b="1" i="0" u="none" strike="noStrike" cap="none" dirty="0">
                <a:solidFill>
                  <a:srgbClr val="20124D"/>
                </a:solidFill>
                <a:latin typeface="Montserrat SemiBold"/>
                <a:ea typeface="Montserrat SemiBold"/>
                <a:cs typeface="Montserrat SemiBold"/>
                <a:sym typeface="Montserrat SemiBold"/>
              </a:rPr>
              <a:t>What learning do I get from working on this project?</a:t>
            </a:r>
            <a:endParaRPr sz="1300" b="1" i="0" u="none" strike="noStrike" cap="none" dirty="0">
              <a:solidFill>
                <a:srgbClr val="20124D"/>
              </a:solidFill>
              <a:latin typeface="Montserrat SemiBold"/>
              <a:ea typeface="Montserrat SemiBold"/>
              <a:cs typeface="Montserrat SemiBold"/>
              <a:sym typeface="Montserrat SemiBold"/>
            </a:endParaRPr>
          </a:p>
        </p:txBody>
      </p:sp>
      <p:sp>
        <p:nvSpPr>
          <p:cNvPr id="151" name="Google Shape;151;g117bea95534_3_81"/>
          <p:cNvSpPr/>
          <p:nvPr/>
        </p:nvSpPr>
        <p:spPr>
          <a:xfrm>
            <a:off x="725375" y="2000548"/>
            <a:ext cx="3819000" cy="666900"/>
          </a:xfrm>
          <a:prstGeom prst="roundRect">
            <a:avLst>
              <a:gd name="adj" fmla="val 30000"/>
            </a:avLst>
          </a:prstGeom>
          <a:gradFill>
            <a:gsLst>
              <a:gs pos="0">
                <a:srgbClr val="FFD966"/>
              </a:gs>
              <a:gs pos="100000">
                <a:srgbClr val="F1C232"/>
              </a:gs>
            </a:gsLst>
            <a:lin ang="0" scaled="0"/>
          </a:gra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id-ID" sz="1400" b="0" i="0" u="none" strike="noStrike" cap="none" dirty="0">
              <a:solidFill>
                <a:srgbClr val="000000"/>
              </a:solidFill>
              <a:latin typeface="Arial"/>
              <a:ea typeface="Arial"/>
              <a:cs typeface="Arial"/>
              <a:sym typeface="Arial"/>
            </a:endParaRPr>
          </a:p>
        </p:txBody>
      </p:sp>
      <p:sp>
        <p:nvSpPr>
          <p:cNvPr id="152" name="Google Shape;152;g117bea95534_3_81"/>
          <p:cNvSpPr/>
          <p:nvPr/>
        </p:nvSpPr>
        <p:spPr>
          <a:xfrm>
            <a:off x="3644725" y="3428475"/>
            <a:ext cx="4773900" cy="1163400"/>
          </a:xfrm>
          <a:prstGeom prst="roundRect">
            <a:avLst>
              <a:gd name="adj" fmla="val 16667"/>
            </a:avLst>
          </a:prstGeom>
          <a:solidFill>
            <a:srgbClr val="F0EBF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53" name="Google Shape;153;g117bea95534_3_81"/>
          <p:cNvSpPr txBox="1"/>
          <p:nvPr/>
        </p:nvSpPr>
        <p:spPr>
          <a:xfrm>
            <a:off x="3779025" y="2939975"/>
            <a:ext cx="4481100" cy="471600"/>
          </a:xfrm>
          <a:prstGeom prst="rect">
            <a:avLst/>
          </a:prstGeom>
          <a:noFill/>
          <a:ln>
            <a:noFill/>
          </a:ln>
        </p:spPr>
        <p:txBody>
          <a:bodyPr spcFirstLastPara="1" wrap="square" lIns="68575" tIns="34275" rIns="68575" bIns="34275" anchor="ctr" anchorCtr="0">
            <a:noAutofit/>
          </a:bodyPr>
          <a:lstStyle/>
          <a:p>
            <a:pPr marL="0" marR="0" lvl="0" indent="0" algn="r" rtl="0">
              <a:lnSpc>
                <a:spcPct val="90000"/>
              </a:lnSpc>
              <a:spcBef>
                <a:spcPts val="0"/>
              </a:spcBef>
              <a:spcAft>
                <a:spcPts val="0"/>
              </a:spcAft>
              <a:buClr>
                <a:srgbClr val="2F5496"/>
              </a:buClr>
              <a:buSzPts val="3300"/>
              <a:buFont typeface="Montserrat SemiBold"/>
              <a:buNone/>
            </a:pPr>
            <a:r>
              <a:rPr lang="en" sz="1300" b="1" i="0" u="none" strike="noStrike" cap="none" dirty="0">
                <a:solidFill>
                  <a:srgbClr val="20124D"/>
                </a:solidFill>
                <a:latin typeface="Montserrat SemiBold"/>
                <a:ea typeface="Montserrat SemiBold"/>
                <a:cs typeface="Montserrat SemiBold"/>
                <a:sym typeface="Montserrat SemiBold"/>
              </a:rPr>
              <a:t>What other learning do I feel throughout my journey in #CDANarasioData?</a:t>
            </a:r>
            <a:endParaRPr sz="1300" b="1" i="0" u="none" strike="noStrike" cap="none" dirty="0">
              <a:solidFill>
                <a:srgbClr val="20124D"/>
              </a:solidFill>
              <a:latin typeface="Montserrat SemiBold"/>
              <a:ea typeface="Montserrat SemiBold"/>
              <a:cs typeface="Montserrat SemiBold"/>
              <a:sym typeface="Montserrat SemiBold"/>
            </a:endParaRPr>
          </a:p>
        </p:txBody>
      </p:sp>
      <p:sp>
        <p:nvSpPr>
          <p:cNvPr id="154" name="Google Shape;154;g117bea95534_3_81"/>
          <p:cNvSpPr txBox="1"/>
          <p:nvPr/>
        </p:nvSpPr>
        <p:spPr>
          <a:xfrm>
            <a:off x="2716200" y="808713"/>
            <a:ext cx="3711600" cy="421800"/>
          </a:xfrm>
          <a:prstGeom prst="rect">
            <a:avLst/>
          </a:prstGeom>
          <a:solidFill>
            <a:srgbClr val="F0EBF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73474"/>
              </a:buClr>
              <a:buSzPts val="2400"/>
              <a:buFont typeface="Montserrat"/>
              <a:buNone/>
            </a:pPr>
            <a:r>
              <a:rPr lang="en" sz="2300" b="1" i="0" u="none" strike="noStrike" cap="none">
                <a:solidFill>
                  <a:srgbClr val="351C75"/>
                </a:solidFill>
                <a:latin typeface="Montserrat"/>
                <a:ea typeface="Montserrat"/>
                <a:cs typeface="Montserrat"/>
                <a:sym typeface="Montserrat"/>
              </a:rPr>
              <a:t>Learning Takeaways</a:t>
            </a:r>
            <a:endParaRPr sz="2300" b="1" i="0" u="none" strike="noStrike" cap="none">
              <a:solidFill>
                <a:srgbClr val="351C75"/>
              </a:solidFill>
              <a:latin typeface="Montserrat"/>
              <a:ea typeface="Montserrat"/>
              <a:cs typeface="Montserrat"/>
              <a:sym typeface="Montserrat"/>
            </a:endParaRPr>
          </a:p>
        </p:txBody>
      </p:sp>
      <p:sp>
        <p:nvSpPr>
          <p:cNvPr id="11" name="TextBox 10">
            <a:extLst>
              <a:ext uri="{FF2B5EF4-FFF2-40B4-BE49-F238E27FC236}">
                <a16:creationId xmlns:a16="http://schemas.microsoft.com/office/drawing/2014/main" id="{13E537EB-39DF-4590-9E15-DD6A033E65FF}"/>
              </a:ext>
            </a:extLst>
          </p:cNvPr>
          <p:cNvSpPr txBox="1"/>
          <p:nvPr/>
        </p:nvSpPr>
        <p:spPr>
          <a:xfrm>
            <a:off x="914400" y="2045560"/>
            <a:ext cx="3342900" cy="600164"/>
          </a:xfrm>
          <a:prstGeom prst="rect">
            <a:avLst/>
          </a:prstGeom>
          <a:noFill/>
        </p:spPr>
        <p:txBody>
          <a:bodyPr wrap="square">
            <a:spAutoFit/>
          </a:bodyPr>
          <a:lstStyle/>
          <a:p>
            <a:r>
              <a:rPr lang="id-ID" sz="1100" b="0" i="0" u="none" strike="noStrike" cap="none" dirty="0">
                <a:solidFill>
                  <a:srgbClr val="20124D"/>
                </a:solidFill>
                <a:latin typeface="Montserrat"/>
                <a:ea typeface="Montserrat"/>
                <a:cs typeface="Montserrat"/>
                <a:sym typeface="Montserrat"/>
              </a:rPr>
              <a:t>Belajar bagaimana memahami data untuk mengatasi permasalahan dalam suatu  bisnis</a:t>
            </a:r>
          </a:p>
        </p:txBody>
      </p:sp>
      <p:sp>
        <p:nvSpPr>
          <p:cNvPr id="12" name="TextBox 11">
            <a:extLst>
              <a:ext uri="{FF2B5EF4-FFF2-40B4-BE49-F238E27FC236}">
                <a16:creationId xmlns:a16="http://schemas.microsoft.com/office/drawing/2014/main" id="{292B3CAE-96CC-4F61-9CF4-1A82EEF056F3}"/>
              </a:ext>
            </a:extLst>
          </p:cNvPr>
          <p:cNvSpPr txBox="1"/>
          <p:nvPr/>
        </p:nvSpPr>
        <p:spPr>
          <a:xfrm>
            <a:off x="3789281" y="3516918"/>
            <a:ext cx="4629344" cy="1107996"/>
          </a:xfrm>
          <a:prstGeom prst="rect">
            <a:avLst/>
          </a:prstGeom>
          <a:noFill/>
        </p:spPr>
        <p:txBody>
          <a:bodyPr wrap="square">
            <a:spAutoFit/>
          </a:bodyPr>
          <a:lstStyle/>
          <a:p>
            <a:pPr marL="171450" indent="-171450">
              <a:buFont typeface="Arial" panose="020B0604020202020204" pitchFamily="34" charset="0"/>
              <a:buChar char="•"/>
            </a:pPr>
            <a:r>
              <a:rPr lang="id-ID" sz="1100" b="0" i="0" u="none" strike="noStrike" cap="none" dirty="0">
                <a:solidFill>
                  <a:srgbClr val="20124D"/>
                </a:solidFill>
                <a:latin typeface="Montserrat"/>
                <a:ea typeface="Montserrat"/>
                <a:cs typeface="Montserrat"/>
                <a:sym typeface="Montserrat"/>
              </a:rPr>
              <a:t>Belajar Mengenai Data yang benar benar dari awal dan bahkan bisa saya bilang apa yang sudah saya pelajari di kelas di waktu kuliah semester sebelumnya, baru benar saya pahami saat MBKM di mitra narasioData yang jika dibandikan lama waktu belajarnya di narasiodata jelas lebih singkat</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1851</TotalTime>
  <Words>478</Words>
  <Application>Microsoft Office PowerPoint</Application>
  <PresentationFormat>On-screen Show (16:9)</PresentationFormat>
  <Paragraphs>53</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Montserrat</vt:lpstr>
      <vt:lpstr>Calibri</vt:lpstr>
      <vt:lpstr>Montserrat SemiBold</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 y</cp:lastModifiedBy>
  <cp:revision>16</cp:revision>
  <dcterms:modified xsi:type="dcterms:W3CDTF">2023-05-10T09:40:20Z</dcterms:modified>
</cp:coreProperties>
</file>