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67" r:id="rId3"/>
    <p:sldId id="264" r:id="rId4"/>
    <p:sldId id="263" r:id="rId5"/>
    <p:sldId id="256" r:id="rId6"/>
    <p:sldId id="258" r:id="rId7"/>
    <p:sldId id="259" r:id="rId8"/>
    <p:sldId id="262" r:id="rId9"/>
    <p:sldId id="25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297" autoAdjust="0"/>
  </p:normalViewPr>
  <p:slideViewPr>
    <p:cSldViewPr snapToGrid="0">
      <p:cViewPr varScale="1">
        <p:scale>
          <a:sx n="58" d="100"/>
          <a:sy n="58" d="100"/>
        </p:scale>
        <p:origin x="9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5FCE7-1C52-4371-B0E5-CB884FA4F948}" type="datetimeFigureOut">
              <a:rPr kumimoji="1" lang="ja-JP" altLang="en-US" smtClean="0"/>
              <a:t>2020/5/17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3D293-03A8-45ED-8164-1A7017D8B30A}" type="slidenum">
              <a:rPr kumimoji="1" lang="ja-JP" altLang="en-US" smtClean="0"/>
              <a:t>‹#›</a:t>
            </a:fld>
            <a:endParaRPr kumimoji="1" lang="ja-JP" altLang="en-US"/>
          </a:p>
        </p:txBody>
      </p:sp>
    </p:spTree>
    <p:extLst>
      <p:ext uri="{BB962C8B-B14F-4D97-AF65-F5344CB8AC3E}">
        <p14:creationId xmlns:p14="http://schemas.microsoft.com/office/powerpoint/2010/main" val="8977189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93D293-03A8-45ED-8164-1A7017D8B30A}" type="slidenum">
              <a:rPr kumimoji="1" lang="ja-JP" altLang="en-US" smtClean="0"/>
              <a:t>1</a:t>
            </a:fld>
            <a:endParaRPr kumimoji="1" lang="ja-JP" altLang="en-US"/>
          </a:p>
        </p:txBody>
      </p:sp>
    </p:spTree>
    <p:extLst>
      <p:ext uri="{BB962C8B-B14F-4D97-AF65-F5344CB8AC3E}">
        <p14:creationId xmlns:p14="http://schemas.microsoft.com/office/powerpoint/2010/main" val="286531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93D293-03A8-45ED-8164-1A7017D8B30A}" type="slidenum">
              <a:rPr kumimoji="1" lang="ja-JP" altLang="en-US" smtClean="0"/>
              <a:t>2</a:t>
            </a:fld>
            <a:endParaRPr kumimoji="1" lang="ja-JP" altLang="en-US"/>
          </a:p>
        </p:txBody>
      </p:sp>
    </p:spTree>
    <p:extLst>
      <p:ext uri="{BB962C8B-B14F-4D97-AF65-F5344CB8AC3E}">
        <p14:creationId xmlns:p14="http://schemas.microsoft.com/office/powerpoint/2010/main" val="138858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93D293-03A8-45ED-8164-1A7017D8B30A}" type="slidenum">
              <a:rPr kumimoji="1" lang="ja-JP" altLang="en-US" smtClean="0"/>
              <a:t>5</a:t>
            </a:fld>
            <a:endParaRPr kumimoji="1" lang="ja-JP" altLang="en-US"/>
          </a:p>
        </p:txBody>
      </p:sp>
    </p:spTree>
    <p:extLst>
      <p:ext uri="{BB962C8B-B14F-4D97-AF65-F5344CB8AC3E}">
        <p14:creationId xmlns:p14="http://schemas.microsoft.com/office/powerpoint/2010/main" val="369355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93D293-03A8-45ED-8164-1A7017D8B30A}" type="slidenum">
              <a:rPr kumimoji="1" lang="ja-JP" altLang="en-US" smtClean="0"/>
              <a:t>7</a:t>
            </a:fld>
            <a:endParaRPr kumimoji="1" lang="ja-JP" altLang="en-US"/>
          </a:p>
        </p:txBody>
      </p:sp>
    </p:spTree>
    <p:extLst>
      <p:ext uri="{BB962C8B-B14F-4D97-AF65-F5344CB8AC3E}">
        <p14:creationId xmlns:p14="http://schemas.microsoft.com/office/powerpoint/2010/main" val="341471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093D293-03A8-45ED-8164-1A7017D8B30A}" type="slidenum">
              <a:rPr kumimoji="1" lang="ja-JP" altLang="en-US" smtClean="0"/>
              <a:t>8</a:t>
            </a:fld>
            <a:endParaRPr kumimoji="1" lang="ja-JP" altLang="en-US"/>
          </a:p>
        </p:txBody>
      </p:sp>
    </p:spTree>
    <p:extLst>
      <p:ext uri="{BB962C8B-B14F-4D97-AF65-F5344CB8AC3E}">
        <p14:creationId xmlns:p14="http://schemas.microsoft.com/office/powerpoint/2010/main" val="165117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57D0-66C2-4327-9B94-18001A83661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95B365-4D78-492F-80E8-A45DDE5D9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50B55F-A465-46E9-BD14-CEA83292EB2D}"/>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9D44F57C-F18D-4EE1-8E28-17A7B58C8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3FE7A0-86A1-4F7E-878F-93737207FE8A}"/>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346382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128E3-616D-4C97-AD51-11A88CC5FB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0D6276-4EE6-4DAF-B9BA-775656A82C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EC4272-B157-4939-AFD7-DB515459CB27}"/>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C97BA237-8CB1-4748-B287-F6C8CDD128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DEED9F-BC92-4393-9879-76EA62AB50B8}"/>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24861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89E6D3-5E7D-4209-99CD-01589544DA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073DF3-BDD9-473F-B6A9-F46EB41B46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57E01B-F7C5-48A8-BDE4-51285A0BACFA}"/>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D1E1614D-2398-4AA6-A11D-6E6B4DEDE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CE118-CEEC-48FB-8CF4-558E330D2F15}"/>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21705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D24B68-3840-4D61-A343-C212205891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72B40B-06BF-49D7-BE02-B2EBA8F22B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8C0A47-04EF-4CEA-9B81-5AE7EAA53381}"/>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A3A26096-A052-467D-A707-84CBEEC466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DB746C-D2DD-48AC-82FA-D643EAC4BD4B}"/>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32677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C3D9E-4B24-4475-B50A-B610771976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CA277F-B426-487A-A85A-9961A93BB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744654-2AF2-4FB9-A5B3-336CD42C2F92}"/>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A6FD397C-F9A7-4F92-83F1-DFD5860E46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356B42-18E8-4E2C-8527-BA81FF8262D6}"/>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310418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7808B-C5C9-4337-9EA9-692DE6AAC4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0944FF-F45D-445A-AB55-92C819E79C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B24F5A-5765-4C7A-9DC1-AD2A0A7E84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8ED089-C652-484B-93F6-BB723A9B2F83}"/>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00738242-6C05-4DD8-BD09-ECBA57D839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DA94E9-0B64-4471-A803-458C9585A2D8}"/>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279519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12462-AA5D-4D49-AAD1-1736E79D42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B46394-5BDB-47C2-9FFB-C23A0873D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2010EF-EF1E-47D4-AE06-63CAA765BC5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535927-4B26-4125-933F-C43C6E756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54CB21-F646-4F82-AE6B-A771104E1B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2C20E5C-33B6-4144-B38B-3FC86220DABD}"/>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8" name="フッター プレースホルダー 7">
            <a:extLst>
              <a:ext uri="{FF2B5EF4-FFF2-40B4-BE49-F238E27FC236}">
                <a16:creationId xmlns:a16="http://schemas.microsoft.com/office/drawing/2014/main" id="{F7CCE4CD-098D-4473-BCE8-724FBFB202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0DDF66-1427-45E5-B53A-15F1AB06C1F7}"/>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21837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FB851-0599-40AE-A9A4-665B6C78C2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3422F8-17F8-4B99-97F2-9D57AA99CFD2}"/>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4" name="フッター プレースホルダー 3">
            <a:extLst>
              <a:ext uri="{FF2B5EF4-FFF2-40B4-BE49-F238E27FC236}">
                <a16:creationId xmlns:a16="http://schemas.microsoft.com/office/drawing/2014/main" id="{A1C47FE8-385A-4B1B-92E7-259802DE2D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1DFF31-59F0-4AC0-BEEC-06F6FC5C29E7}"/>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114995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184AE0-22BB-43AC-8CF0-3A035272CDBB}"/>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3" name="フッター プレースホルダー 2">
            <a:extLst>
              <a:ext uri="{FF2B5EF4-FFF2-40B4-BE49-F238E27FC236}">
                <a16:creationId xmlns:a16="http://schemas.microsoft.com/office/drawing/2014/main" id="{33438FDB-C06D-45B7-86CD-DC4C6C94BC6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823CBA-C281-4609-AB69-9567869F6648}"/>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63454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C2EBB-37AB-4FB2-95AD-1C1493A372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801122-14C8-4DD7-99F4-AB71945C0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70D5B9B-BF71-428E-9F70-5A5095406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461C0B-9D31-4355-88B9-4BC261C0E4D0}"/>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15DB8EF0-8362-439C-AAE6-A01D353273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F108E-5D72-4BF3-A9FB-274B0847DC68}"/>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42832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ECF74-CBC8-4CF1-9C68-69E9B506E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84754E-493F-4F2B-BC9C-9F4E1A19E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3C90C35-C52D-4BAC-A322-3967D7E0F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711DF0-BBD3-4607-AEA4-79D62B7931AA}"/>
              </a:ext>
            </a:extLst>
          </p:cNvPr>
          <p:cNvSpPr>
            <a:spLocks noGrp="1"/>
          </p:cNvSpPr>
          <p:nvPr>
            <p:ph type="dt" sz="half" idx="10"/>
          </p:nvPr>
        </p:nvSpPr>
        <p:spPr/>
        <p:txBody>
          <a:bodyPr/>
          <a:lstStyle/>
          <a:p>
            <a:fld id="{F9EBEC84-9A8E-4F99-9841-A9394FD4F366}" type="datetimeFigureOut">
              <a:rPr kumimoji="1" lang="ja-JP" altLang="en-US" smtClean="0"/>
              <a:t>2020/5/17</a:t>
            </a:fld>
            <a:endParaRPr kumimoji="1" lang="ja-JP" altLang="en-US"/>
          </a:p>
        </p:txBody>
      </p:sp>
      <p:sp>
        <p:nvSpPr>
          <p:cNvPr id="6" name="フッター プレースホルダー 5">
            <a:extLst>
              <a:ext uri="{FF2B5EF4-FFF2-40B4-BE49-F238E27FC236}">
                <a16:creationId xmlns:a16="http://schemas.microsoft.com/office/drawing/2014/main" id="{3D11EED5-A983-49F6-994D-70FD15D70E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AB2718-60C9-4618-93D3-4718579560C5}"/>
              </a:ext>
            </a:extLst>
          </p:cNvPr>
          <p:cNvSpPr>
            <a:spLocks noGrp="1"/>
          </p:cNvSpPr>
          <p:nvPr>
            <p:ph type="sldNum" sz="quarter" idx="12"/>
          </p:nvPr>
        </p:nvSpPr>
        <p:spPr/>
        <p:txBody>
          <a:body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312424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D37F01-0BD8-4541-88D3-F8E6267DB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EBC4BA-4B86-4FFA-89F6-70EC36A8D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10AD6-CE85-4D41-9E12-1AE043101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BEC84-9A8E-4F99-9841-A9394FD4F366}" type="datetimeFigureOut">
              <a:rPr kumimoji="1" lang="ja-JP" altLang="en-US" smtClean="0"/>
              <a:t>2020/5/17</a:t>
            </a:fld>
            <a:endParaRPr kumimoji="1" lang="ja-JP" altLang="en-US"/>
          </a:p>
        </p:txBody>
      </p:sp>
      <p:sp>
        <p:nvSpPr>
          <p:cNvPr id="5" name="フッター プレースホルダー 4">
            <a:extLst>
              <a:ext uri="{FF2B5EF4-FFF2-40B4-BE49-F238E27FC236}">
                <a16:creationId xmlns:a16="http://schemas.microsoft.com/office/drawing/2014/main" id="{3D10E594-6418-47E7-80DC-BACACD47A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8BBAE91-8B0E-479E-B156-5D6716B0E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9EFD7-5883-4E19-814C-AD992806D27F}" type="slidenum">
              <a:rPr kumimoji="1" lang="ja-JP" altLang="en-US" smtClean="0"/>
              <a:t>‹#›</a:t>
            </a:fld>
            <a:endParaRPr kumimoji="1" lang="ja-JP" altLang="en-US"/>
          </a:p>
        </p:txBody>
      </p:sp>
    </p:spTree>
    <p:extLst>
      <p:ext uri="{BB962C8B-B14F-4D97-AF65-F5344CB8AC3E}">
        <p14:creationId xmlns:p14="http://schemas.microsoft.com/office/powerpoint/2010/main" val="4195280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chimomo/frasyr/commits/ma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ichimomo/frasyr/pull/264" TargetMode="External"/><Relationship Id="rId4" Type="http://schemas.openxmlformats.org/officeDocument/2006/relationships/hyperlink" Target="https://github.com/ichimomo/frasyr/issu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heavywatal.github.io/lectures/git2018nrif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ichimomo/frasyr/wiki/Development-Policy#ichimomofrasyr%E3%82%92fork%E3%81%97%E3%81%A6%E3%81%8B%E3%82%89%E6%89%8B%E5%85%83%E3%81%AEpc%E3%81%ABclone%E3%81%99%E3%82%8B%E6%96%B9%E6%B3%95" TargetMode="Externa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1AFA953-4D29-45F1-B5A0-18E145358BB7}"/>
              </a:ext>
            </a:extLst>
          </p:cNvPr>
          <p:cNvSpPr>
            <a:spLocks noGrp="1"/>
          </p:cNvSpPr>
          <p:nvPr>
            <p:ph type="title"/>
          </p:nvPr>
        </p:nvSpPr>
        <p:spPr>
          <a:xfrm>
            <a:off x="838200" y="365125"/>
            <a:ext cx="10515600" cy="857747"/>
          </a:xfrm>
        </p:spPr>
        <p:txBody>
          <a:bodyPr>
            <a:normAutofit/>
          </a:bodyPr>
          <a:lstStyle/>
          <a:p>
            <a:r>
              <a:rPr kumimoji="1" lang="en-US" altLang="ja-JP" sz="3200" dirty="0" err="1"/>
              <a:t>Git&amp;github</a:t>
            </a:r>
            <a:r>
              <a:rPr kumimoji="1" lang="ja-JP" altLang="en-US" sz="3200" dirty="0"/>
              <a:t>について：導入の経緯</a:t>
            </a:r>
          </a:p>
        </p:txBody>
      </p:sp>
      <p:sp>
        <p:nvSpPr>
          <p:cNvPr id="5" name="コンテンツ プレースホルダー 4">
            <a:extLst>
              <a:ext uri="{FF2B5EF4-FFF2-40B4-BE49-F238E27FC236}">
                <a16:creationId xmlns:a16="http://schemas.microsoft.com/office/drawing/2014/main" id="{3C20FA64-07BF-4472-81BB-5EF822EF15C4}"/>
              </a:ext>
            </a:extLst>
          </p:cNvPr>
          <p:cNvSpPr>
            <a:spLocks noGrp="1"/>
          </p:cNvSpPr>
          <p:nvPr>
            <p:ph idx="1"/>
          </p:nvPr>
        </p:nvSpPr>
        <p:spPr>
          <a:xfrm>
            <a:off x="838200" y="1222872"/>
            <a:ext cx="10515600" cy="4954091"/>
          </a:xfrm>
        </p:spPr>
        <p:txBody>
          <a:bodyPr>
            <a:normAutofit/>
          </a:bodyPr>
          <a:lstStyle/>
          <a:p>
            <a:pPr marL="0" indent="0">
              <a:buNone/>
            </a:pPr>
            <a:r>
              <a:rPr lang="ja-JP" altLang="en-US" sz="2000" dirty="0"/>
              <a:t>プログラムコードをみんなでシェアするためには（手元の</a:t>
            </a:r>
            <a:r>
              <a:rPr lang="en-US" altLang="ja-JP" sz="2000" dirty="0"/>
              <a:t>PC</a:t>
            </a:r>
            <a:r>
              <a:rPr lang="ja-JP" altLang="en-US" sz="2000" dirty="0"/>
              <a:t>：関数を書く）→（リモート：みんながダウンロードできるところにアップする）という作業が必要になります。</a:t>
            </a:r>
            <a:r>
              <a:rPr lang="en-US" altLang="ja-JP" sz="2000" dirty="0" err="1"/>
              <a:t>github</a:t>
            </a:r>
            <a:r>
              <a:rPr lang="ja-JP" altLang="en-US" sz="2000" dirty="0"/>
              <a:t>導入以前は、プログラムの配布は→の</a:t>
            </a:r>
            <a:r>
              <a:rPr lang="en-US" altLang="ja-JP" sz="2000" dirty="0"/>
              <a:t>HP</a:t>
            </a:r>
            <a:r>
              <a:rPr lang="ja-JP" altLang="en-US" sz="2000" dirty="0"/>
              <a:t>で行ってました（</a:t>
            </a:r>
            <a:r>
              <a:rPr lang="en-US" altLang="ja-JP" sz="2000" dirty="0"/>
              <a:t>http://cse.fra.affrc.go.jp/ichimomo/fish/rvpa.html</a:t>
            </a:r>
            <a:r>
              <a:rPr lang="ja-JP" altLang="en-US" sz="2000" dirty="0"/>
              <a:t>　ここにあります）。また、複数人で手分けして関数を書く場合には（</a:t>
            </a:r>
            <a:r>
              <a:rPr lang="en-US" altLang="ja-JP" sz="2000" dirty="0"/>
              <a:t>A</a:t>
            </a:r>
            <a:r>
              <a:rPr lang="ja-JP" altLang="en-US" sz="2000" dirty="0"/>
              <a:t>さんの</a:t>
            </a:r>
            <a:r>
              <a:rPr lang="en-US" altLang="ja-JP" sz="2000" dirty="0"/>
              <a:t>PC</a:t>
            </a:r>
            <a:r>
              <a:rPr lang="ja-JP" altLang="en-US" sz="2000" dirty="0"/>
              <a:t>：関数を書く）＋（</a:t>
            </a:r>
            <a:r>
              <a:rPr lang="en-US" altLang="ja-JP" sz="2000" dirty="0"/>
              <a:t>B</a:t>
            </a:r>
            <a:r>
              <a:rPr lang="ja-JP" altLang="en-US" sz="2000" dirty="0"/>
              <a:t>さんの</a:t>
            </a:r>
            <a:r>
              <a:rPr lang="en-US" altLang="ja-JP" sz="2000" dirty="0"/>
              <a:t>PC</a:t>
            </a:r>
            <a:r>
              <a:rPr lang="ja-JP" altLang="en-US" sz="2000" dirty="0"/>
              <a:t>：関数を修正する）→　</a:t>
            </a:r>
            <a:r>
              <a:rPr lang="en-US" altLang="ja-JP" sz="2000" dirty="0"/>
              <a:t>B</a:t>
            </a:r>
            <a:r>
              <a:rPr lang="ja-JP" altLang="en-US" sz="2000" dirty="0"/>
              <a:t>さんの修正を</a:t>
            </a:r>
            <a:r>
              <a:rPr lang="en-US" altLang="ja-JP" sz="2000" dirty="0"/>
              <a:t>A</a:t>
            </a:r>
            <a:r>
              <a:rPr lang="ja-JP" altLang="en-US" sz="2000" dirty="0"/>
              <a:t>さんの関数に取り込む　→（リモート：みんながダウンロードできるところにアップする）というような作業が増えます。で、だんだん</a:t>
            </a:r>
            <a:r>
              <a:rPr lang="en-US" altLang="ja-JP" sz="2000" dirty="0" err="1"/>
              <a:t>frasyr</a:t>
            </a:r>
            <a:r>
              <a:rPr lang="ja-JP" altLang="en-US" sz="2000" dirty="0"/>
              <a:t>の開発分担が増えてくると、、共有フォルダの中身がこんなになってしまいます。</a:t>
            </a:r>
            <a:endParaRPr kumimoji="1" lang="ja-JP" altLang="en-US" sz="2000" dirty="0"/>
          </a:p>
        </p:txBody>
      </p:sp>
      <p:pic>
        <p:nvPicPr>
          <p:cNvPr id="1026" name="Picture 2">
            <a:extLst>
              <a:ext uri="{FF2B5EF4-FFF2-40B4-BE49-F238E27FC236}">
                <a16:creationId xmlns:a16="http://schemas.microsoft.com/office/drawing/2014/main" id="{81E7D734-44F2-451D-B63C-DF69D1CDC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271" y="3543300"/>
            <a:ext cx="67627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39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1AFA953-4D29-45F1-B5A0-18E145358BB7}"/>
              </a:ext>
            </a:extLst>
          </p:cNvPr>
          <p:cNvSpPr>
            <a:spLocks noGrp="1"/>
          </p:cNvSpPr>
          <p:nvPr>
            <p:ph type="title"/>
          </p:nvPr>
        </p:nvSpPr>
        <p:spPr>
          <a:xfrm>
            <a:off x="838200" y="365125"/>
            <a:ext cx="10515600" cy="857747"/>
          </a:xfrm>
        </p:spPr>
        <p:txBody>
          <a:bodyPr>
            <a:normAutofit/>
          </a:bodyPr>
          <a:lstStyle/>
          <a:p>
            <a:r>
              <a:rPr kumimoji="1" lang="en-US" altLang="ja-JP" sz="3200" dirty="0" err="1"/>
              <a:t>Git&amp;github</a:t>
            </a:r>
            <a:r>
              <a:rPr kumimoji="1" lang="ja-JP" altLang="en-US" sz="3200" dirty="0"/>
              <a:t>について：導入の経緯</a:t>
            </a:r>
          </a:p>
        </p:txBody>
      </p:sp>
      <p:sp>
        <p:nvSpPr>
          <p:cNvPr id="5" name="コンテンツ プレースホルダー 4">
            <a:extLst>
              <a:ext uri="{FF2B5EF4-FFF2-40B4-BE49-F238E27FC236}">
                <a16:creationId xmlns:a16="http://schemas.microsoft.com/office/drawing/2014/main" id="{3C20FA64-07BF-4472-81BB-5EF822EF15C4}"/>
              </a:ext>
            </a:extLst>
          </p:cNvPr>
          <p:cNvSpPr>
            <a:spLocks noGrp="1"/>
          </p:cNvSpPr>
          <p:nvPr>
            <p:ph idx="1"/>
          </p:nvPr>
        </p:nvSpPr>
        <p:spPr>
          <a:xfrm>
            <a:off x="838200" y="1222872"/>
            <a:ext cx="10515600" cy="5464367"/>
          </a:xfrm>
        </p:spPr>
        <p:txBody>
          <a:bodyPr>
            <a:normAutofit lnSpcReduction="10000"/>
          </a:bodyPr>
          <a:lstStyle/>
          <a:p>
            <a:pPr marL="0" indent="0">
              <a:buNone/>
            </a:pPr>
            <a:r>
              <a:rPr lang="ja-JP" altLang="en-US" sz="2000" dirty="0"/>
              <a:t>もうわけわかんなくなってくるんですよね、、。　また、リモートサイトへの関数のアップも手動になるので、間違えて古いファイルをアップしてしまったりなどミスもたくさんおこります。 </a:t>
            </a:r>
          </a:p>
          <a:p>
            <a:pPr marL="0" indent="0">
              <a:buNone/>
            </a:pPr>
            <a:r>
              <a:rPr lang="en-US" altLang="ja-JP" sz="2000" dirty="0"/>
              <a:t>git, </a:t>
            </a:r>
            <a:r>
              <a:rPr lang="en-US" altLang="ja-JP" sz="2000" dirty="0" err="1"/>
              <a:t>github</a:t>
            </a:r>
            <a:r>
              <a:rPr lang="ja-JP" altLang="en-US" sz="2000" dirty="0"/>
              <a:t>は </a:t>
            </a:r>
          </a:p>
          <a:p>
            <a:pPr marL="0" indent="0">
              <a:buNone/>
            </a:pPr>
            <a:r>
              <a:rPr lang="ja-JP" altLang="en-US" sz="2000" b="1" dirty="0"/>
              <a:t>（</a:t>
            </a:r>
            <a:r>
              <a:rPr lang="en-US" altLang="ja-JP" sz="2000" b="1" dirty="0"/>
              <a:t>A</a:t>
            </a:r>
            <a:r>
              <a:rPr lang="ja-JP" altLang="en-US" sz="2000" b="1" dirty="0"/>
              <a:t>さんの</a:t>
            </a:r>
            <a:r>
              <a:rPr lang="en-US" altLang="ja-JP" sz="2000" b="1" dirty="0"/>
              <a:t>PC</a:t>
            </a:r>
            <a:r>
              <a:rPr lang="ja-JP" altLang="en-US" sz="2000" b="1" dirty="0"/>
              <a:t>：関数を書く）</a:t>
            </a:r>
            <a:r>
              <a:rPr lang="ja-JP" altLang="en-US" sz="2000" dirty="0"/>
              <a:t>＋</a:t>
            </a:r>
            <a:r>
              <a:rPr lang="ja-JP" altLang="en-US" sz="2000" b="1" dirty="0"/>
              <a:t>（</a:t>
            </a:r>
            <a:r>
              <a:rPr lang="en-US" altLang="ja-JP" sz="2000" b="1" dirty="0"/>
              <a:t>B</a:t>
            </a:r>
            <a:r>
              <a:rPr lang="ja-JP" altLang="en-US" sz="2000" b="1" dirty="0"/>
              <a:t>さんの</a:t>
            </a:r>
            <a:r>
              <a:rPr lang="en-US" altLang="ja-JP" sz="2000" b="1" dirty="0"/>
              <a:t>PC</a:t>
            </a:r>
            <a:r>
              <a:rPr lang="ja-JP" altLang="en-US" sz="2000" b="1" dirty="0"/>
              <a:t>：関数を修正する）→　</a:t>
            </a:r>
            <a:r>
              <a:rPr lang="en-US" altLang="ja-JP" sz="2000" b="1" dirty="0"/>
              <a:t>B</a:t>
            </a:r>
            <a:r>
              <a:rPr lang="ja-JP" altLang="en-US" sz="2000" b="1" dirty="0"/>
              <a:t>さんの修正を</a:t>
            </a:r>
            <a:r>
              <a:rPr lang="en-US" altLang="ja-JP" sz="2000" b="1" dirty="0"/>
              <a:t>A</a:t>
            </a:r>
            <a:r>
              <a:rPr lang="ja-JP" altLang="en-US" sz="2000" b="1" dirty="0"/>
              <a:t>さんの関数に取り込む　→（リモート：みんながダウンロードできるところにアップする）（＋本当はほかにもいろいろ。関数の中身をテストしたりとか）</a:t>
            </a:r>
            <a:r>
              <a:rPr lang="ja-JP" altLang="en-US" sz="2000" dirty="0"/>
              <a:t> </a:t>
            </a:r>
          </a:p>
          <a:p>
            <a:pPr marL="0" indent="0">
              <a:buNone/>
            </a:pPr>
            <a:r>
              <a:rPr lang="ja-JP" altLang="en-US" sz="2000" dirty="0"/>
              <a:t>というプロセスをコマンドで実行するプログラム（</a:t>
            </a:r>
            <a:r>
              <a:rPr lang="en-US" altLang="ja-JP" sz="2000" dirty="0"/>
              <a:t>git</a:t>
            </a:r>
            <a:r>
              <a:rPr lang="ja-JP" altLang="en-US" sz="2000" dirty="0"/>
              <a:t>）と、結果をリモートサイト上に置いてみんなから利用しやすいようにするサーバー（</a:t>
            </a:r>
            <a:r>
              <a:rPr lang="en-US" altLang="ja-JP" sz="2000" dirty="0" err="1"/>
              <a:t>github</a:t>
            </a:r>
            <a:r>
              <a:rPr lang="ja-JP" altLang="en-US" sz="2000" dirty="0"/>
              <a:t>）のことです。これの導入により、複数人の開発者の修正を一つにまとめたり、それをリモートサイトに置いたりするのが断然やりやすくなりました。いつだれがプログラムをどんな修正したかも履歴が残ります（</a:t>
            </a:r>
            <a:r>
              <a:rPr lang="en-US" altLang="ja-JP" sz="2000" dirty="0">
                <a:hlinkClick r:id="rId3" tooltip="https://github.com/ichimomo/frasyr/commits/master"/>
              </a:rPr>
              <a:t>https://github.com/ichimomo/frasyr/commits/master</a:t>
            </a:r>
            <a:r>
              <a:rPr lang="ja-JP" altLang="en-US" sz="2000" dirty="0"/>
              <a:t>）。また、</a:t>
            </a:r>
            <a:r>
              <a:rPr lang="en-US" altLang="ja-JP" sz="2000" dirty="0" err="1"/>
              <a:t>github</a:t>
            </a:r>
            <a:r>
              <a:rPr lang="ja-JP" altLang="en-US" sz="2000" dirty="0"/>
              <a:t>サイトを見ている人も、コードの修正の要望を出したり（</a:t>
            </a:r>
            <a:r>
              <a:rPr lang="en-US" altLang="ja-JP" sz="2000" dirty="0"/>
              <a:t>issue, </a:t>
            </a:r>
            <a:r>
              <a:rPr lang="en-US" altLang="ja-JP" sz="2000" dirty="0">
                <a:hlinkClick r:id="rId4" tooltip="https://github.com/ichimomo/frasyr/issues"/>
              </a:rPr>
              <a:t>https://github.com/ichimomo/frasyr/issues</a:t>
            </a:r>
            <a:r>
              <a:rPr lang="ja-JP" altLang="en-US" sz="2000" dirty="0"/>
              <a:t>　）、実際に修正したコードを取り込んでもらったりすることもできます（</a:t>
            </a:r>
            <a:r>
              <a:rPr lang="en-US" altLang="ja-JP" sz="2000" dirty="0"/>
              <a:t>pull request, </a:t>
            </a:r>
            <a:r>
              <a:rPr lang="en-US" altLang="ja-JP" sz="2000" dirty="0">
                <a:hlinkClick r:id="rId5" tooltip="https://github.com/ichimomo/frasyr/pull/264"/>
              </a:rPr>
              <a:t>https://github.com/ichimomo/frasyr/pull/264</a:t>
            </a:r>
            <a:r>
              <a:rPr lang="ja-JP" altLang="en-US" sz="2000" dirty="0"/>
              <a:t>　）。なので、こういうツールをみんなが積極的に使っていったら、開発者・ユーザーの垣根がなくなって、皆で一つのパッケージなりソフトウエアを開発したりできるだろう、ということで、みんなにも使い方を覚えてもらいたいな、と思っているところです。</a:t>
            </a:r>
          </a:p>
          <a:p>
            <a:pPr marL="0" indent="0">
              <a:buNone/>
            </a:pPr>
            <a:endParaRPr kumimoji="1" lang="ja-JP" altLang="en-US" sz="1600" dirty="0"/>
          </a:p>
        </p:txBody>
      </p:sp>
    </p:spTree>
    <p:extLst>
      <p:ext uri="{BB962C8B-B14F-4D97-AF65-F5344CB8AC3E}">
        <p14:creationId xmlns:p14="http://schemas.microsoft.com/office/powerpoint/2010/main" val="427020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DD148D-27A2-4D97-A07B-9B58CA6AE13C}"/>
              </a:ext>
            </a:extLst>
          </p:cNvPr>
          <p:cNvSpPr>
            <a:spLocks noGrp="1"/>
          </p:cNvSpPr>
          <p:nvPr>
            <p:ph type="title"/>
          </p:nvPr>
        </p:nvSpPr>
        <p:spPr/>
        <p:txBody>
          <a:bodyPr/>
          <a:lstStyle/>
          <a:p>
            <a:r>
              <a:rPr kumimoji="1" lang="en-US" altLang="ja-JP" dirty="0" err="1"/>
              <a:t>github</a:t>
            </a:r>
            <a:r>
              <a:rPr kumimoji="1" lang="en-US" altLang="ja-JP" dirty="0"/>
              <a:t>&amp;</a:t>
            </a:r>
            <a:r>
              <a:rPr kumimoji="1" lang="ja-JP" altLang="en-US" dirty="0"/>
              <a:t>導入の事前準備</a:t>
            </a:r>
          </a:p>
        </p:txBody>
      </p:sp>
      <p:sp>
        <p:nvSpPr>
          <p:cNvPr id="5" name="コンテンツ プレースホルダー 4">
            <a:extLst>
              <a:ext uri="{FF2B5EF4-FFF2-40B4-BE49-F238E27FC236}">
                <a16:creationId xmlns:a16="http://schemas.microsoft.com/office/drawing/2014/main" id="{6534CD72-7EB7-4101-BF1C-A282ECE1E4DE}"/>
              </a:ext>
            </a:extLst>
          </p:cNvPr>
          <p:cNvSpPr>
            <a:spLocks noGrp="1"/>
          </p:cNvSpPr>
          <p:nvPr>
            <p:ph idx="1"/>
          </p:nvPr>
        </p:nvSpPr>
        <p:spPr/>
        <p:txBody>
          <a:bodyPr/>
          <a:lstStyle/>
          <a:p>
            <a:r>
              <a:rPr lang="en-US" altLang="ja-JP" dirty="0" err="1"/>
              <a:t>github</a:t>
            </a:r>
            <a:r>
              <a:rPr lang="ja-JP" altLang="en-US" dirty="0"/>
              <a:t>のアカウント作成</a:t>
            </a:r>
            <a:endParaRPr kumimoji="1" lang="en-US" altLang="ja-JP" dirty="0"/>
          </a:p>
          <a:p>
            <a:r>
              <a:rPr kumimoji="1" lang="en-US" altLang="ja-JP" dirty="0"/>
              <a:t>git</a:t>
            </a:r>
            <a:r>
              <a:rPr kumimoji="1" lang="ja-JP" altLang="en-US" dirty="0"/>
              <a:t>のインストール</a:t>
            </a:r>
            <a:endParaRPr lang="en-US" altLang="ja-JP" dirty="0"/>
          </a:p>
          <a:p>
            <a:r>
              <a:rPr kumimoji="1" lang="en-US" altLang="ja-JP" dirty="0"/>
              <a:t>git</a:t>
            </a:r>
            <a:r>
              <a:rPr kumimoji="1" lang="ja-JP" altLang="en-US"/>
              <a:t>の初期設定</a:t>
            </a:r>
            <a:endParaRPr lang="en-US" altLang="ja-JP" dirty="0"/>
          </a:p>
          <a:p>
            <a:endParaRPr kumimoji="1" lang="en-US" altLang="ja-JP" dirty="0"/>
          </a:p>
          <a:p>
            <a:r>
              <a:rPr kumimoji="1" lang="ja-JP" altLang="en-US" dirty="0"/>
              <a:t>参考；</a:t>
            </a:r>
            <a:r>
              <a:rPr lang="en-US" altLang="ja-JP" dirty="0">
                <a:hlinkClick r:id="rId2"/>
              </a:rPr>
              <a:t>https://heavywatal.github.io/lectures/git2018nrifs.html</a:t>
            </a:r>
            <a:endParaRPr kumimoji="1" lang="en-US" altLang="ja-JP" dirty="0"/>
          </a:p>
        </p:txBody>
      </p:sp>
    </p:spTree>
    <p:extLst>
      <p:ext uri="{BB962C8B-B14F-4D97-AF65-F5344CB8AC3E}">
        <p14:creationId xmlns:p14="http://schemas.microsoft.com/office/powerpoint/2010/main" val="413281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95284-606F-4455-8834-A7FA790B2405}"/>
              </a:ext>
            </a:extLst>
          </p:cNvPr>
          <p:cNvSpPr>
            <a:spLocks noGrp="1"/>
          </p:cNvSpPr>
          <p:nvPr>
            <p:ph type="ctrTitle"/>
          </p:nvPr>
        </p:nvSpPr>
        <p:spPr>
          <a:xfrm>
            <a:off x="323161" y="250156"/>
            <a:ext cx="9144000" cy="783555"/>
          </a:xfrm>
        </p:spPr>
        <p:txBody>
          <a:bodyPr>
            <a:normAutofit/>
          </a:bodyPr>
          <a:lstStyle/>
          <a:p>
            <a:r>
              <a:rPr lang="en-US" altLang="ja-JP" sz="4000" dirty="0"/>
              <a:t>Git &amp; </a:t>
            </a:r>
            <a:r>
              <a:rPr lang="en-US" altLang="ja-JP" sz="4000" dirty="0" err="1"/>
              <a:t>Github</a:t>
            </a:r>
            <a:r>
              <a:rPr lang="en-US" altLang="ja-JP" sz="4000" dirty="0"/>
              <a:t> </a:t>
            </a:r>
            <a:r>
              <a:rPr lang="ja-JP" altLang="en-US" sz="4000" dirty="0"/>
              <a:t>大まかな概念と使い方</a:t>
            </a:r>
            <a:endParaRPr kumimoji="1" lang="ja-JP" altLang="en-US" sz="4000" dirty="0"/>
          </a:p>
        </p:txBody>
      </p:sp>
      <p:sp>
        <p:nvSpPr>
          <p:cNvPr id="4" name="正方形/長方形 3">
            <a:extLst>
              <a:ext uri="{FF2B5EF4-FFF2-40B4-BE49-F238E27FC236}">
                <a16:creationId xmlns:a16="http://schemas.microsoft.com/office/drawing/2014/main" id="{3A3E2229-A564-469D-8525-1892B9F93241}"/>
              </a:ext>
            </a:extLst>
          </p:cNvPr>
          <p:cNvSpPr/>
          <p:nvPr/>
        </p:nvSpPr>
        <p:spPr>
          <a:xfrm>
            <a:off x="323161" y="2060155"/>
            <a:ext cx="11622796" cy="4763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t>Github</a:t>
            </a:r>
            <a:r>
              <a:rPr kumimoji="1" lang="ja-JP" altLang="en-US" sz="2400" b="1" dirty="0"/>
              <a:t>上のプログラムをフォークしてクローンしてプログラムを修正する</a:t>
            </a:r>
          </a:p>
        </p:txBody>
      </p:sp>
      <p:sp>
        <p:nvSpPr>
          <p:cNvPr id="5" name="正方形/長方形 4">
            <a:extLst>
              <a:ext uri="{FF2B5EF4-FFF2-40B4-BE49-F238E27FC236}">
                <a16:creationId xmlns:a16="http://schemas.microsoft.com/office/drawing/2014/main" id="{B865435B-88BF-4BA1-8F84-A1CEB9BF0066}"/>
              </a:ext>
            </a:extLst>
          </p:cNvPr>
          <p:cNvSpPr/>
          <p:nvPr/>
        </p:nvSpPr>
        <p:spPr>
          <a:xfrm>
            <a:off x="323161" y="3778786"/>
            <a:ext cx="11448362" cy="11347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ローカルな修正をコミットしてプッシュして、</a:t>
            </a:r>
            <a:r>
              <a:rPr kumimoji="1" lang="en-US" altLang="ja-JP" sz="2400" b="1" dirty="0" err="1"/>
              <a:t>github</a:t>
            </a:r>
            <a:r>
              <a:rPr kumimoji="1" lang="ja-JP" altLang="en-US" sz="2400" b="1" dirty="0"/>
              <a:t>上の大元のレポジトリにプルリクエストしてマージする</a:t>
            </a:r>
          </a:p>
        </p:txBody>
      </p:sp>
      <p:sp>
        <p:nvSpPr>
          <p:cNvPr id="6" name="テキスト ボックス 5">
            <a:extLst>
              <a:ext uri="{FF2B5EF4-FFF2-40B4-BE49-F238E27FC236}">
                <a16:creationId xmlns:a16="http://schemas.microsoft.com/office/drawing/2014/main" id="{86CE22DA-FDC2-4AE7-BDC9-DCCA5743FCBE}"/>
              </a:ext>
            </a:extLst>
          </p:cNvPr>
          <p:cNvSpPr txBox="1"/>
          <p:nvPr/>
        </p:nvSpPr>
        <p:spPr>
          <a:xfrm>
            <a:off x="912615" y="2642560"/>
            <a:ext cx="7981672" cy="584775"/>
          </a:xfrm>
          <a:prstGeom prst="rect">
            <a:avLst/>
          </a:prstGeom>
          <a:noFill/>
        </p:spPr>
        <p:txBody>
          <a:bodyPr wrap="none" rtlCol="0">
            <a:spAutoFit/>
          </a:bodyPr>
          <a:lstStyle/>
          <a:p>
            <a:r>
              <a:rPr kumimoji="1" lang="ja-JP" altLang="en-US" sz="3200" b="1" dirty="0">
                <a:solidFill>
                  <a:srgbClr val="FF0000"/>
                </a:solidFill>
              </a:rPr>
              <a:t>＝修正したい対象を手元に持ってくる作業</a:t>
            </a:r>
          </a:p>
        </p:txBody>
      </p:sp>
      <p:sp>
        <p:nvSpPr>
          <p:cNvPr id="7" name="テキスト ボックス 6">
            <a:extLst>
              <a:ext uri="{FF2B5EF4-FFF2-40B4-BE49-F238E27FC236}">
                <a16:creationId xmlns:a16="http://schemas.microsoft.com/office/drawing/2014/main" id="{215121B7-ADDF-44E9-9122-F44820B544E4}"/>
              </a:ext>
            </a:extLst>
          </p:cNvPr>
          <p:cNvSpPr txBox="1"/>
          <p:nvPr/>
        </p:nvSpPr>
        <p:spPr>
          <a:xfrm>
            <a:off x="912615" y="5114618"/>
            <a:ext cx="10854253" cy="584775"/>
          </a:xfrm>
          <a:prstGeom prst="rect">
            <a:avLst/>
          </a:prstGeom>
          <a:noFill/>
        </p:spPr>
        <p:txBody>
          <a:bodyPr wrap="none" rtlCol="0">
            <a:spAutoFit/>
          </a:bodyPr>
          <a:lstStyle/>
          <a:p>
            <a:r>
              <a:rPr kumimoji="1" lang="ja-JP" altLang="en-US" sz="3200" b="1" dirty="0">
                <a:solidFill>
                  <a:srgbClr val="FF0000"/>
                </a:solidFill>
              </a:rPr>
              <a:t>＝修正しおわったものを大元のプログラムに反映する作業</a:t>
            </a:r>
          </a:p>
        </p:txBody>
      </p:sp>
      <p:sp>
        <p:nvSpPr>
          <p:cNvPr id="8" name="テキスト ボックス 7">
            <a:extLst>
              <a:ext uri="{FF2B5EF4-FFF2-40B4-BE49-F238E27FC236}">
                <a16:creationId xmlns:a16="http://schemas.microsoft.com/office/drawing/2014/main" id="{D4CB888C-DD23-4E9A-94E2-3470AA25F47B}"/>
              </a:ext>
            </a:extLst>
          </p:cNvPr>
          <p:cNvSpPr txBox="1"/>
          <p:nvPr/>
        </p:nvSpPr>
        <p:spPr>
          <a:xfrm>
            <a:off x="323161" y="1234806"/>
            <a:ext cx="7981672" cy="584775"/>
          </a:xfrm>
          <a:prstGeom prst="rect">
            <a:avLst/>
          </a:prstGeom>
          <a:noFill/>
        </p:spPr>
        <p:txBody>
          <a:bodyPr wrap="none" rtlCol="0">
            <a:spAutoFit/>
          </a:bodyPr>
          <a:lstStyle/>
          <a:p>
            <a:r>
              <a:rPr kumimoji="1" lang="ja-JP" altLang="en-US" sz="3200" b="1" dirty="0"/>
              <a:t>・</a:t>
            </a:r>
            <a:r>
              <a:rPr kumimoji="1" lang="ja-JP" altLang="en-US" sz="3200" b="1"/>
              <a:t>おおまかに下の２つ</a:t>
            </a:r>
            <a:r>
              <a:rPr kumimoji="1" lang="ja-JP" altLang="en-US" sz="3200" b="1" dirty="0"/>
              <a:t>の流れに分かれます</a:t>
            </a:r>
          </a:p>
        </p:txBody>
      </p:sp>
    </p:spTree>
    <p:extLst>
      <p:ext uri="{BB962C8B-B14F-4D97-AF65-F5344CB8AC3E}">
        <p14:creationId xmlns:p14="http://schemas.microsoft.com/office/powerpoint/2010/main" val="374895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四角形: 角を丸くする 22">
            <a:extLst>
              <a:ext uri="{FF2B5EF4-FFF2-40B4-BE49-F238E27FC236}">
                <a16:creationId xmlns:a16="http://schemas.microsoft.com/office/drawing/2014/main" id="{3AF71FDA-B5B0-40AC-A5DA-067E79FEFC81}"/>
              </a:ext>
            </a:extLst>
          </p:cNvPr>
          <p:cNvSpPr/>
          <p:nvPr/>
        </p:nvSpPr>
        <p:spPr>
          <a:xfrm>
            <a:off x="2648387" y="3738506"/>
            <a:ext cx="3076575" cy="17659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                 </a:t>
            </a:r>
            <a:r>
              <a:rPr kumimoji="1" lang="en-US" altLang="ja-JP" dirty="0" err="1"/>
              <a:t>ichimomo</a:t>
            </a:r>
            <a:endParaRPr kumimoji="1" lang="en-US" altLang="ja-JP" dirty="0"/>
          </a:p>
          <a:p>
            <a:pPr algn="ctr"/>
            <a:endParaRPr lang="en-US" altLang="ja-JP" dirty="0"/>
          </a:p>
          <a:p>
            <a:pPr algn="ctr"/>
            <a:endParaRPr kumimoji="1" lang="en-US" altLang="ja-JP" dirty="0"/>
          </a:p>
          <a:p>
            <a:pPr algn="ctr"/>
            <a:endParaRPr kumimoji="1" lang="en-US" altLang="ja-JP" dirty="0"/>
          </a:p>
          <a:p>
            <a:pPr algn="ctr"/>
            <a:r>
              <a:rPr kumimoji="1" lang="ja-JP" altLang="en-US" dirty="0"/>
              <a:t>ローカルな作業環境</a:t>
            </a:r>
          </a:p>
        </p:txBody>
      </p:sp>
      <p:sp>
        <p:nvSpPr>
          <p:cNvPr id="4" name="四角形: 角を丸くする 3">
            <a:extLst>
              <a:ext uri="{FF2B5EF4-FFF2-40B4-BE49-F238E27FC236}">
                <a16:creationId xmlns:a16="http://schemas.microsoft.com/office/drawing/2014/main" id="{D5A310E9-9C4A-40FB-85D1-D9D5A8086CCA}"/>
              </a:ext>
            </a:extLst>
          </p:cNvPr>
          <p:cNvSpPr/>
          <p:nvPr/>
        </p:nvSpPr>
        <p:spPr>
          <a:xfrm>
            <a:off x="1838325" y="551241"/>
            <a:ext cx="9963150" cy="30314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kumimoji="1" lang="en-US" altLang="ja-JP" b="1" dirty="0" err="1"/>
              <a:t>Github</a:t>
            </a:r>
            <a:r>
              <a:rPr kumimoji="1" lang="en-US" altLang="ja-JP" b="1" dirty="0"/>
              <a:t> (</a:t>
            </a:r>
            <a:r>
              <a:rPr kumimoji="1" lang="ja-JP" altLang="en-US" b="1" dirty="0"/>
              <a:t>ウェブサーバー</a:t>
            </a:r>
            <a:r>
              <a:rPr kumimoji="1" lang="en-US" altLang="ja-JP" b="1" dirty="0"/>
              <a:t>)</a:t>
            </a:r>
            <a:endParaRPr kumimoji="1" lang="ja-JP" altLang="en-US" b="1" dirty="0"/>
          </a:p>
        </p:txBody>
      </p:sp>
      <p:sp>
        <p:nvSpPr>
          <p:cNvPr id="5" name="四角形: 角を丸くする 4">
            <a:extLst>
              <a:ext uri="{FF2B5EF4-FFF2-40B4-BE49-F238E27FC236}">
                <a16:creationId xmlns:a16="http://schemas.microsoft.com/office/drawing/2014/main" id="{5E50804D-E278-4820-AD86-05C803172844}"/>
              </a:ext>
            </a:extLst>
          </p:cNvPr>
          <p:cNvSpPr/>
          <p:nvPr/>
        </p:nvSpPr>
        <p:spPr>
          <a:xfrm>
            <a:off x="2000249" y="1133475"/>
            <a:ext cx="4505325" cy="2333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a:highlight>
                  <a:srgbClr val="FFFF00"/>
                </a:highlight>
              </a:rPr>
              <a:t>ユーザー</a:t>
            </a:r>
            <a:r>
              <a:rPr kumimoji="1" lang="en-US" altLang="ja-JP" dirty="0"/>
              <a:t>:</a:t>
            </a:r>
            <a:r>
              <a:rPr kumimoji="1" lang="en-US" altLang="ja-JP" b="1" dirty="0">
                <a:solidFill>
                  <a:srgbClr val="FF0000"/>
                </a:solidFill>
              </a:rPr>
              <a:t> </a:t>
            </a:r>
            <a:r>
              <a:rPr kumimoji="1" lang="en-US" altLang="ja-JP" b="1" dirty="0" err="1">
                <a:solidFill>
                  <a:srgbClr val="FF0000"/>
                </a:solidFill>
              </a:rPr>
              <a:t>ichimomo</a:t>
            </a:r>
            <a:endParaRPr kumimoji="1" lang="en-US" altLang="ja-JP" b="1" dirty="0">
              <a:solidFill>
                <a:srgbClr val="FF0000"/>
              </a:solidFill>
            </a:endParaRPr>
          </a:p>
          <a:p>
            <a:pPr algn="ctr"/>
            <a:r>
              <a:rPr lang="ja-JP" altLang="en-US" b="1" dirty="0">
                <a:highlight>
                  <a:srgbClr val="FFFF00"/>
                </a:highlight>
              </a:rPr>
              <a:t>レポジトリ</a:t>
            </a:r>
            <a:r>
              <a:rPr lang="ja-JP" altLang="en-US" dirty="0"/>
              <a:t>：ある機能を実現するためのプログラム・データ集（例：</a:t>
            </a:r>
            <a:r>
              <a:rPr lang="en-US" altLang="ja-JP" dirty="0" err="1"/>
              <a:t>frasyr</a:t>
            </a:r>
            <a:r>
              <a:rPr lang="en-US" altLang="ja-JP" dirty="0"/>
              <a:t>, frasyr23, </a:t>
            </a:r>
            <a:r>
              <a:rPr lang="en-US" altLang="ja-JP" dirty="0" err="1"/>
              <a:t>frasyr_tool</a:t>
            </a:r>
            <a:r>
              <a:rPr lang="ja-JP" altLang="en-US" dirty="0"/>
              <a:t>）（注</a:t>
            </a:r>
            <a:r>
              <a:rPr lang="en-US" altLang="ja-JP" dirty="0"/>
              <a:t>1</a:t>
            </a:r>
            <a:r>
              <a:rPr lang="ja-JP" altLang="en-US" dirty="0"/>
              <a:t>）。</a:t>
            </a:r>
            <a:endParaRPr lang="en-US" altLang="ja-JP" dirty="0"/>
          </a:p>
          <a:p>
            <a:pPr algn="ctr"/>
            <a:r>
              <a:rPr lang="ja-JP" altLang="en-US" b="1" dirty="0">
                <a:highlight>
                  <a:srgbClr val="FFFF00"/>
                </a:highlight>
              </a:rPr>
              <a:t>ブランチ</a:t>
            </a:r>
            <a:r>
              <a:rPr lang="ja-JP" altLang="en-US" dirty="0"/>
              <a:t>：レポジトリの中の並行世界（例：</a:t>
            </a:r>
            <a:r>
              <a:rPr lang="en-US" altLang="ja-JP" dirty="0" err="1"/>
              <a:t>frasyr</a:t>
            </a:r>
            <a:r>
              <a:rPr lang="ja-JP" altLang="en-US" dirty="0"/>
              <a:t>の中の</a:t>
            </a:r>
            <a:r>
              <a:rPr lang="en-US" altLang="ja-JP" dirty="0"/>
              <a:t>dev, master</a:t>
            </a:r>
            <a:r>
              <a:rPr lang="ja-JP" altLang="en-US" dirty="0"/>
              <a:t>）</a:t>
            </a:r>
            <a:endParaRPr kumimoji="1" lang="ja-JP" altLang="en-US" dirty="0"/>
          </a:p>
        </p:txBody>
      </p:sp>
      <p:sp>
        <p:nvSpPr>
          <p:cNvPr id="8" name="テキスト ボックス 7">
            <a:extLst>
              <a:ext uri="{FF2B5EF4-FFF2-40B4-BE49-F238E27FC236}">
                <a16:creationId xmlns:a16="http://schemas.microsoft.com/office/drawing/2014/main" id="{6F076217-9A1D-462C-9B63-05121FD2102F}"/>
              </a:ext>
            </a:extLst>
          </p:cNvPr>
          <p:cNvSpPr txBox="1"/>
          <p:nvPr/>
        </p:nvSpPr>
        <p:spPr>
          <a:xfrm>
            <a:off x="218373" y="6029157"/>
            <a:ext cx="11755254" cy="830997"/>
          </a:xfrm>
          <a:prstGeom prst="rect">
            <a:avLst/>
          </a:prstGeom>
          <a:noFill/>
        </p:spPr>
        <p:txBody>
          <a:bodyPr wrap="square" rtlCol="0">
            <a:spAutoFit/>
          </a:bodyPr>
          <a:lstStyle/>
          <a:p>
            <a:r>
              <a:rPr kumimoji="1" lang="ja-JP" altLang="en-US" sz="1600" dirty="0"/>
              <a:t>注１：一つのレポジトリ＝</a:t>
            </a:r>
            <a:r>
              <a:rPr kumimoji="1" lang="en-US" altLang="ja-JP" sz="1600" dirty="0"/>
              <a:t>R</a:t>
            </a:r>
            <a:r>
              <a:rPr kumimoji="1" lang="ja-JP" altLang="en-US" sz="1600" dirty="0"/>
              <a:t>のパッケージ、という風に構成することも可能。</a:t>
            </a:r>
            <a:endParaRPr kumimoji="1" lang="en-US" altLang="ja-JP" sz="1600" dirty="0"/>
          </a:p>
          <a:p>
            <a:r>
              <a:rPr kumimoji="1" lang="en-US" altLang="ja-JP" sz="1600" dirty="0" err="1"/>
              <a:t>frasyr</a:t>
            </a:r>
            <a:r>
              <a:rPr kumimoji="1" lang="ja-JP" altLang="en-US" sz="1600" dirty="0"/>
              <a:t>は単なるプログラム集でなく、</a:t>
            </a:r>
            <a:r>
              <a:rPr kumimoji="1" lang="en-US" altLang="ja-JP" sz="1600" dirty="0"/>
              <a:t>R</a:t>
            </a:r>
            <a:r>
              <a:rPr kumimoji="1" lang="ja-JP" altLang="en-US" sz="1600" dirty="0"/>
              <a:t>パッケージとしてそのままインストールできるような構造になっている</a:t>
            </a:r>
            <a:endParaRPr kumimoji="1" lang="en-US" altLang="ja-JP" sz="1600" dirty="0"/>
          </a:p>
          <a:p>
            <a:r>
              <a:rPr lang="ja-JP" altLang="en-US" sz="1600" dirty="0"/>
              <a:t>注２：２回目以降、大元の変更をローカルな作業環境に取り込みたい場合は</a:t>
            </a:r>
            <a:r>
              <a:rPr lang="en-US" altLang="ja-JP" sz="1600" dirty="0"/>
              <a:t>pull (fetch + merge)</a:t>
            </a:r>
            <a:r>
              <a:rPr lang="ja-JP" altLang="en-US" sz="1600" dirty="0"/>
              <a:t>を使う</a:t>
            </a:r>
            <a:endParaRPr lang="en-US" altLang="ja-JP" sz="1600" dirty="0"/>
          </a:p>
        </p:txBody>
      </p:sp>
      <p:pic>
        <p:nvPicPr>
          <p:cNvPr id="12" name="グラフィックス 11" descr="コンピューター">
            <a:extLst>
              <a:ext uri="{FF2B5EF4-FFF2-40B4-BE49-F238E27FC236}">
                <a16:creationId xmlns:a16="http://schemas.microsoft.com/office/drawing/2014/main" id="{31489D1D-85D1-4BDF-996C-8165586E4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0148" y="4089489"/>
            <a:ext cx="914400" cy="914400"/>
          </a:xfrm>
          <a:prstGeom prst="rect">
            <a:avLst/>
          </a:prstGeom>
        </p:spPr>
      </p:pic>
      <p:sp>
        <p:nvSpPr>
          <p:cNvPr id="14" name="テキスト ボックス 13">
            <a:extLst>
              <a:ext uri="{FF2B5EF4-FFF2-40B4-BE49-F238E27FC236}">
                <a16:creationId xmlns:a16="http://schemas.microsoft.com/office/drawing/2014/main" id="{244DA51D-2311-454D-AA96-D772BD1882E3}"/>
              </a:ext>
            </a:extLst>
          </p:cNvPr>
          <p:cNvSpPr txBox="1"/>
          <p:nvPr/>
        </p:nvSpPr>
        <p:spPr>
          <a:xfrm>
            <a:off x="309562" y="3625801"/>
            <a:ext cx="1991896" cy="1323439"/>
          </a:xfrm>
          <a:prstGeom prst="borderCallout1">
            <a:avLst>
              <a:gd name="adj1" fmla="val 52"/>
              <a:gd name="adj2" fmla="val 29932"/>
              <a:gd name="adj3" fmla="val -43528"/>
              <a:gd name="adj4" fmla="val 49765"/>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600" dirty="0" err="1"/>
              <a:t>Ichimomo</a:t>
            </a:r>
            <a:r>
              <a:rPr kumimoji="1" lang="ja-JP" altLang="en-US" sz="1600" dirty="0"/>
              <a:t>さんが</a:t>
            </a:r>
            <a:r>
              <a:rPr kumimoji="1" lang="en-US" altLang="ja-JP" sz="1600" dirty="0" err="1"/>
              <a:t>Github</a:t>
            </a:r>
            <a:r>
              <a:rPr kumimoji="1" lang="ja-JP" altLang="en-US" sz="1600" dirty="0"/>
              <a:t>上のレポジトリを</a:t>
            </a:r>
            <a:r>
              <a:rPr lang="ja-JP" altLang="en-US" sz="1600" dirty="0"/>
              <a:t>手元の</a:t>
            </a:r>
            <a:r>
              <a:rPr kumimoji="1" lang="en-US" altLang="ja-JP" sz="1600" dirty="0"/>
              <a:t>PC</a:t>
            </a:r>
            <a:r>
              <a:rPr kumimoji="1" lang="ja-JP" altLang="en-US" sz="1600" dirty="0"/>
              <a:t>に丸ごとコピー＝クローン</a:t>
            </a:r>
            <a:r>
              <a:rPr kumimoji="1" lang="en-US" altLang="ja-JP" sz="1600" dirty="0"/>
              <a:t>(</a:t>
            </a:r>
            <a:r>
              <a:rPr kumimoji="1" lang="ja-JP" altLang="en-US" sz="1600" dirty="0"/>
              <a:t>注</a:t>
            </a:r>
            <a:r>
              <a:rPr kumimoji="1" lang="en-US" altLang="ja-JP" sz="1600" dirty="0"/>
              <a:t>2)</a:t>
            </a:r>
            <a:endParaRPr kumimoji="1" lang="ja-JP" altLang="en-US" sz="1600" dirty="0"/>
          </a:p>
        </p:txBody>
      </p:sp>
      <p:sp>
        <p:nvSpPr>
          <p:cNvPr id="15" name="四角形: 角を丸くする 14">
            <a:extLst>
              <a:ext uri="{FF2B5EF4-FFF2-40B4-BE49-F238E27FC236}">
                <a16:creationId xmlns:a16="http://schemas.microsoft.com/office/drawing/2014/main" id="{EFE1C594-0C6B-4CD3-9D56-2F26C26CC9C2}"/>
              </a:ext>
            </a:extLst>
          </p:cNvPr>
          <p:cNvSpPr/>
          <p:nvPr/>
        </p:nvSpPr>
        <p:spPr>
          <a:xfrm>
            <a:off x="6800850" y="1133475"/>
            <a:ext cx="4505325" cy="12668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en-US" altLang="ja-JP" b="1" dirty="0">
              <a:highlight>
                <a:srgbClr val="FFFF00"/>
              </a:highlight>
            </a:endParaRPr>
          </a:p>
          <a:p>
            <a:pPr algn="ctr"/>
            <a:endParaRPr lang="en-US" altLang="ja-JP" b="1" dirty="0">
              <a:highlight>
                <a:srgbClr val="FFFF00"/>
              </a:highlight>
            </a:endParaRPr>
          </a:p>
          <a:p>
            <a:pPr algn="ctr"/>
            <a:r>
              <a:rPr kumimoji="1" lang="ja-JP" altLang="en-US" b="1" dirty="0">
                <a:highlight>
                  <a:srgbClr val="FFFF00"/>
                </a:highlight>
              </a:rPr>
              <a:t>ユーザー</a:t>
            </a:r>
            <a:r>
              <a:rPr kumimoji="1" lang="en-US" altLang="ja-JP" dirty="0"/>
              <a:t>: </a:t>
            </a:r>
            <a:r>
              <a:rPr kumimoji="1" lang="en-US" altLang="ja-JP" b="1" dirty="0">
                <a:solidFill>
                  <a:srgbClr val="FF0000"/>
                </a:solidFill>
              </a:rPr>
              <a:t>user3</a:t>
            </a:r>
          </a:p>
          <a:p>
            <a:pPr algn="ctr"/>
            <a:r>
              <a:rPr lang="ja-JP" altLang="en-US" b="1" dirty="0">
                <a:highlight>
                  <a:srgbClr val="FFFF00"/>
                </a:highlight>
              </a:rPr>
              <a:t>レポジトリ</a:t>
            </a:r>
            <a:r>
              <a:rPr lang="ja-JP" altLang="en-US" dirty="0"/>
              <a:t>：</a:t>
            </a:r>
            <a:r>
              <a:rPr lang="en-US" altLang="ja-JP" dirty="0" err="1"/>
              <a:t>frasyr</a:t>
            </a:r>
            <a:endParaRPr lang="en-US" altLang="ja-JP" dirty="0"/>
          </a:p>
          <a:p>
            <a:pPr algn="ctr"/>
            <a:endParaRPr kumimoji="1" lang="ja-JP" altLang="en-US" dirty="0"/>
          </a:p>
        </p:txBody>
      </p:sp>
      <p:sp>
        <p:nvSpPr>
          <p:cNvPr id="17" name="フリーフォーム: 図形 16">
            <a:extLst>
              <a:ext uri="{FF2B5EF4-FFF2-40B4-BE49-F238E27FC236}">
                <a16:creationId xmlns:a16="http://schemas.microsoft.com/office/drawing/2014/main" id="{04364F60-8EC0-4947-9AC7-5FCE9BD92DDA}"/>
              </a:ext>
            </a:extLst>
          </p:cNvPr>
          <p:cNvSpPr/>
          <p:nvPr/>
        </p:nvSpPr>
        <p:spPr>
          <a:xfrm>
            <a:off x="6219825" y="1905000"/>
            <a:ext cx="1619250" cy="142875"/>
          </a:xfrm>
          <a:custGeom>
            <a:avLst/>
            <a:gdLst>
              <a:gd name="connsiteX0" fmla="*/ 0 w 1619250"/>
              <a:gd name="connsiteY0" fmla="*/ 0 h 142875"/>
              <a:gd name="connsiteX1" fmla="*/ 0 w 1619250"/>
              <a:gd name="connsiteY1" fmla="*/ 0 h 142875"/>
              <a:gd name="connsiteX2" fmla="*/ 704850 w 1619250"/>
              <a:gd name="connsiteY2" fmla="*/ 9525 h 142875"/>
              <a:gd name="connsiteX3" fmla="*/ 781050 w 1619250"/>
              <a:gd name="connsiteY3" fmla="*/ 19050 h 142875"/>
              <a:gd name="connsiteX4" fmla="*/ 952500 w 1619250"/>
              <a:gd name="connsiteY4" fmla="*/ 38100 h 142875"/>
              <a:gd name="connsiteX5" fmla="*/ 1038225 w 1619250"/>
              <a:gd name="connsiteY5" fmla="*/ 57150 h 142875"/>
              <a:gd name="connsiteX6" fmla="*/ 1095375 w 1619250"/>
              <a:gd name="connsiteY6" fmla="*/ 66675 h 142875"/>
              <a:gd name="connsiteX7" fmla="*/ 1190625 w 1619250"/>
              <a:gd name="connsiteY7" fmla="*/ 95250 h 142875"/>
              <a:gd name="connsiteX8" fmla="*/ 1219200 w 1619250"/>
              <a:gd name="connsiteY8" fmla="*/ 104775 h 142875"/>
              <a:gd name="connsiteX9" fmla="*/ 1466850 w 1619250"/>
              <a:gd name="connsiteY9" fmla="*/ 114300 h 142875"/>
              <a:gd name="connsiteX10" fmla="*/ 1533525 w 1619250"/>
              <a:gd name="connsiteY10" fmla="*/ 133350 h 142875"/>
              <a:gd name="connsiteX11" fmla="*/ 1552575 w 1619250"/>
              <a:gd name="connsiteY11" fmla="*/ 133350 h 142875"/>
              <a:gd name="connsiteX12" fmla="*/ 1619250 w 1619250"/>
              <a:gd name="connsiteY12" fmla="*/ 1428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0" h="142875">
                <a:moveTo>
                  <a:pt x="0" y="0"/>
                </a:moveTo>
                <a:lnTo>
                  <a:pt x="0" y="0"/>
                </a:lnTo>
                <a:lnTo>
                  <a:pt x="704850" y="9525"/>
                </a:lnTo>
                <a:cubicBezTo>
                  <a:pt x="730440" y="10149"/>
                  <a:pt x="755593" y="16370"/>
                  <a:pt x="781050" y="19050"/>
                </a:cubicBezTo>
                <a:cubicBezTo>
                  <a:pt x="876491" y="29096"/>
                  <a:pt x="871398" y="24583"/>
                  <a:pt x="952500" y="38100"/>
                </a:cubicBezTo>
                <a:cubicBezTo>
                  <a:pt x="1052312" y="54735"/>
                  <a:pt x="952600" y="40025"/>
                  <a:pt x="1038225" y="57150"/>
                </a:cubicBezTo>
                <a:cubicBezTo>
                  <a:pt x="1057163" y="60938"/>
                  <a:pt x="1076437" y="62887"/>
                  <a:pt x="1095375" y="66675"/>
                </a:cubicBezTo>
                <a:cubicBezTo>
                  <a:pt x="1131363" y="73873"/>
                  <a:pt x="1154178" y="83101"/>
                  <a:pt x="1190625" y="95250"/>
                </a:cubicBezTo>
                <a:cubicBezTo>
                  <a:pt x="1200150" y="98425"/>
                  <a:pt x="1209167" y="104389"/>
                  <a:pt x="1219200" y="104775"/>
                </a:cubicBezTo>
                <a:lnTo>
                  <a:pt x="1466850" y="114300"/>
                </a:lnTo>
                <a:cubicBezTo>
                  <a:pt x="1489498" y="121849"/>
                  <a:pt x="1509605" y="129363"/>
                  <a:pt x="1533525" y="133350"/>
                </a:cubicBezTo>
                <a:cubicBezTo>
                  <a:pt x="1539789" y="134394"/>
                  <a:pt x="1546225" y="133350"/>
                  <a:pt x="1552575" y="133350"/>
                </a:cubicBezTo>
                <a:lnTo>
                  <a:pt x="1619250" y="142875"/>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216F875-6D17-4C91-9CDA-CBF9A4BF485C}"/>
              </a:ext>
            </a:extLst>
          </p:cNvPr>
          <p:cNvSpPr txBox="1"/>
          <p:nvPr/>
        </p:nvSpPr>
        <p:spPr>
          <a:xfrm>
            <a:off x="912768" y="2740701"/>
            <a:ext cx="861133" cy="400110"/>
          </a:xfrm>
          <a:prstGeom prst="rect">
            <a:avLst/>
          </a:prstGeom>
          <a:noFill/>
        </p:spPr>
        <p:txBody>
          <a:bodyPr wrap="none" rtlCol="0">
            <a:spAutoFit/>
          </a:bodyPr>
          <a:lstStyle/>
          <a:p>
            <a:r>
              <a:rPr kumimoji="1" lang="en-US" altLang="ja-JP" sz="2000" b="1" dirty="0">
                <a:solidFill>
                  <a:srgbClr val="FF0000"/>
                </a:solidFill>
              </a:rPr>
              <a:t>clone</a:t>
            </a:r>
            <a:endParaRPr kumimoji="1"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FB4C2526-F155-477F-B929-010DF92DF511}"/>
              </a:ext>
            </a:extLst>
          </p:cNvPr>
          <p:cNvSpPr txBox="1"/>
          <p:nvPr/>
        </p:nvSpPr>
        <p:spPr>
          <a:xfrm>
            <a:off x="6850855" y="1605399"/>
            <a:ext cx="925253" cy="369332"/>
          </a:xfrm>
          <a:prstGeom prst="rect">
            <a:avLst/>
          </a:prstGeom>
          <a:noFill/>
        </p:spPr>
        <p:txBody>
          <a:bodyPr wrap="none" rtlCol="0">
            <a:spAutoFit/>
          </a:bodyPr>
          <a:lstStyle/>
          <a:p>
            <a:r>
              <a:rPr kumimoji="1" lang="ja-JP" altLang="en-US" b="1" dirty="0">
                <a:solidFill>
                  <a:srgbClr val="FF0000"/>
                </a:solidFill>
              </a:rPr>
              <a:t>① </a:t>
            </a:r>
            <a:r>
              <a:rPr kumimoji="1" lang="en-US" altLang="ja-JP" b="1" dirty="0">
                <a:solidFill>
                  <a:srgbClr val="FF0000"/>
                </a:solidFill>
              </a:rPr>
              <a:t>fo</a:t>
            </a:r>
            <a:r>
              <a:rPr lang="en-US" altLang="ja-JP" b="1" dirty="0">
                <a:solidFill>
                  <a:srgbClr val="FF0000"/>
                </a:solidFill>
              </a:rPr>
              <a:t>rk</a:t>
            </a:r>
            <a:endParaRPr kumimoji="1" lang="ja-JP" altLang="en-US" b="1" dirty="0">
              <a:solidFill>
                <a:srgbClr val="FF0000"/>
              </a:solidFill>
            </a:endParaRPr>
          </a:p>
        </p:txBody>
      </p:sp>
      <p:sp>
        <p:nvSpPr>
          <p:cNvPr id="21" name="フリーフォーム: 図形 20">
            <a:extLst>
              <a:ext uri="{FF2B5EF4-FFF2-40B4-BE49-F238E27FC236}">
                <a16:creationId xmlns:a16="http://schemas.microsoft.com/office/drawing/2014/main" id="{3D6A081C-1134-4B49-BA38-F02AB6B80051}"/>
              </a:ext>
            </a:extLst>
          </p:cNvPr>
          <p:cNvSpPr/>
          <p:nvPr/>
        </p:nvSpPr>
        <p:spPr>
          <a:xfrm>
            <a:off x="1748717" y="1952625"/>
            <a:ext cx="861133" cy="2295525"/>
          </a:xfrm>
          <a:custGeom>
            <a:avLst/>
            <a:gdLst>
              <a:gd name="connsiteX0" fmla="*/ 871032 w 1242507"/>
              <a:gd name="connsiteY0" fmla="*/ 0 h 2295525"/>
              <a:gd name="connsiteX1" fmla="*/ 185232 w 1242507"/>
              <a:gd name="connsiteY1" fmla="*/ 419100 h 2295525"/>
              <a:gd name="connsiteX2" fmla="*/ 80457 w 1242507"/>
              <a:gd name="connsiteY2" fmla="*/ 1419225 h 2295525"/>
              <a:gd name="connsiteX3" fmla="*/ 1242507 w 1242507"/>
              <a:gd name="connsiteY3" fmla="*/ 2295525 h 2295525"/>
            </a:gdLst>
            <a:ahLst/>
            <a:cxnLst>
              <a:cxn ang="0">
                <a:pos x="connsiteX0" y="connsiteY0"/>
              </a:cxn>
              <a:cxn ang="0">
                <a:pos x="connsiteX1" y="connsiteY1"/>
              </a:cxn>
              <a:cxn ang="0">
                <a:pos x="connsiteX2" y="connsiteY2"/>
              </a:cxn>
              <a:cxn ang="0">
                <a:pos x="connsiteX3" y="connsiteY3"/>
              </a:cxn>
            </a:cxnLst>
            <a:rect l="l" t="t" r="r" b="b"/>
            <a:pathLst>
              <a:path w="1242507" h="2295525">
                <a:moveTo>
                  <a:pt x="871032" y="0"/>
                </a:moveTo>
                <a:cubicBezTo>
                  <a:pt x="594013" y="91281"/>
                  <a:pt x="316994" y="182563"/>
                  <a:pt x="185232" y="419100"/>
                </a:cubicBezTo>
                <a:cubicBezTo>
                  <a:pt x="53470" y="655637"/>
                  <a:pt x="-95755" y="1106488"/>
                  <a:pt x="80457" y="1419225"/>
                </a:cubicBezTo>
                <a:cubicBezTo>
                  <a:pt x="256669" y="1731962"/>
                  <a:pt x="749588" y="2013743"/>
                  <a:pt x="1242507" y="229552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E7DBFB9-3162-4226-B866-5BEA5EAFAA9C}"/>
              </a:ext>
            </a:extLst>
          </p:cNvPr>
          <p:cNvSpPr txBox="1"/>
          <p:nvPr/>
        </p:nvSpPr>
        <p:spPr>
          <a:xfrm>
            <a:off x="6850855" y="2546964"/>
            <a:ext cx="3208306" cy="1077218"/>
          </a:xfrm>
          <a:prstGeom prst="borderCallout1">
            <a:avLst>
              <a:gd name="adj1" fmla="val 52"/>
              <a:gd name="adj2" fmla="val 29932"/>
              <a:gd name="adj3" fmla="val -56813"/>
              <a:gd name="adj4" fmla="val 19492"/>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600" dirty="0"/>
              <a:t>user3</a:t>
            </a:r>
            <a:r>
              <a:rPr kumimoji="1" lang="ja-JP" altLang="en-US" sz="1600" dirty="0"/>
              <a:t>さんが</a:t>
            </a:r>
            <a:r>
              <a:rPr kumimoji="1" lang="en-US" altLang="ja-JP" sz="1600" dirty="0" err="1"/>
              <a:t>ichimomo</a:t>
            </a:r>
            <a:r>
              <a:rPr kumimoji="1" lang="ja-JP" altLang="en-US" sz="1600" dirty="0"/>
              <a:t>さんの</a:t>
            </a:r>
            <a:r>
              <a:rPr kumimoji="1" lang="en-US" altLang="ja-JP" sz="1600" dirty="0" err="1"/>
              <a:t>Github</a:t>
            </a:r>
            <a:r>
              <a:rPr kumimoji="1" lang="ja-JP" altLang="en-US" sz="1600" dirty="0"/>
              <a:t>上のレポジトリを</a:t>
            </a:r>
            <a:r>
              <a:rPr kumimoji="1" lang="en-US" altLang="ja-JP" sz="1600" dirty="0" err="1"/>
              <a:t>github</a:t>
            </a:r>
            <a:r>
              <a:rPr kumimoji="1" lang="ja-JP" altLang="en-US" sz="1600" dirty="0"/>
              <a:t>上の自分のアカウント上に丸ごとコピー＝</a:t>
            </a:r>
            <a:r>
              <a:rPr lang="ja-JP" altLang="en-US" sz="1600" dirty="0"/>
              <a:t>フォーク</a:t>
            </a:r>
            <a:endParaRPr kumimoji="1" lang="ja-JP" altLang="en-US" sz="1600" dirty="0"/>
          </a:p>
        </p:txBody>
      </p:sp>
      <p:sp>
        <p:nvSpPr>
          <p:cNvPr id="24" name="テキスト ボックス 23">
            <a:extLst>
              <a:ext uri="{FF2B5EF4-FFF2-40B4-BE49-F238E27FC236}">
                <a16:creationId xmlns:a16="http://schemas.microsoft.com/office/drawing/2014/main" id="{5A7F3BFD-98E6-403A-840E-DEF49814D0DC}"/>
              </a:ext>
            </a:extLst>
          </p:cNvPr>
          <p:cNvSpPr txBox="1"/>
          <p:nvPr/>
        </p:nvSpPr>
        <p:spPr>
          <a:xfrm>
            <a:off x="4427167" y="4263220"/>
            <a:ext cx="790601" cy="369332"/>
          </a:xfrm>
          <a:prstGeom prst="rect">
            <a:avLst/>
          </a:prstGeom>
          <a:noFill/>
        </p:spPr>
        <p:txBody>
          <a:bodyPr wrap="none" rtlCol="0">
            <a:spAutoFit/>
          </a:bodyPr>
          <a:lstStyle/>
          <a:p>
            <a:r>
              <a:rPr kumimoji="1" lang="en-US" altLang="ja-JP" dirty="0" err="1"/>
              <a:t>frasyr</a:t>
            </a:r>
            <a:endParaRPr kumimoji="1" lang="ja-JP" altLang="en-US" dirty="0"/>
          </a:p>
        </p:txBody>
      </p:sp>
      <p:sp>
        <p:nvSpPr>
          <p:cNvPr id="25" name="フリーフォーム: 図形 24">
            <a:extLst>
              <a:ext uri="{FF2B5EF4-FFF2-40B4-BE49-F238E27FC236}">
                <a16:creationId xmlns:a16="http://schemas.microsoft.com/office/drawing/2014/main" id="{CAD0507E-CBC6-4493-8C68-E723623D200E}"/>
              </a:ext>
            </a:extLst>
          </p:cNvPr>
          <p:cNvSpPr/>
          <p:nvPr/>
        </p:nvSpPr>
        <p:spPr>
          <a:xfrm flipH="1">
            <a:off x="9905999" y="2047875"/>
            <a:ext cx="861133" cy="2609850"/>
          </a:xfrm>
          <a:custGeom>
            <a:avLst/>
            <a:gdLst>
              <a:gd name="connsiteX0" fmla="*/ 871032 w 1242507"/>
              <a:gd name="connsiteY0" fmla="*/ 0 h 2295525"/>
              <a:gd name="connsiteX1" fmla="*/ 185232 w 1242507"/>
              <a:gd name="connsiteY1" fmla="*/ 419100 h 2295525"/>
              <a:gd name="connsiteX2" fmla="*/ 80457 w 1242507"/>
              <a:gd name="connsiteY2" fmla="*/ 1419225 h 2295525"/>
              <a:gd name="connsiteX3" fmla="*/ 1242507 w 1242507"/>
              <a:gd name="connsiteY3" fmla="*/ 2295525 h 2295525"/>
            </a:gdLst>
            <a:ahLst/>
            <a:cxnLst>
              <a:cxn ang="0">
                <a:pos x="connsiteX0" y="connsiteY0"/>
              </a:cxn>
              <a:cxn ang="0">
                <a:pos x="connsiteX1" y="connsiteY1"/>
              </a:cxn>
              <a:cxn ang="0">
                <a:pos x="connsiteX2" y="connsiteY2"/>
              </a:cxn>
              <a:cxn ang="0">
                <a:pos x="connsiteX3" y="connsiteY3"/>
              </a:cxn>
            </a:cxnLst>
            <a:rect l="l" t="t" r="r" b="b"/>
            <a:pathLst>
              <a:path w="1242507" h="2295525">
                <a:moveTo>
                  <a:pt x="871032" y="0"/>
                </a:moveTo>
                <a:cubicBezTo>
                  <a:pt x="594013" y="91281"/>
                  <a:pt x="316994" y="182563"/>
                  <a:pt x="185232" y="419100"/>
                </a:cubicBezTo>
                <a:cubicBezTo>
                  <a:pt x="53470" y="655637"/>
                  <a:pt x="-95755" y="1106488"/>
                  <a:pt x="80457" y="1419225"/>
                </a:cubicBezTo>
                <a:cubicBezTo>
                  <a:pt x="256669" y="1731962"/>
                  <a:pt x="749588" y="2013743"/>
                  <a:pt x="1242507" y="229552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1219442A-A7B5-42CA-824A-11AFC5E6BB84}"/>
              </a:ext>
            </a:extLst>
          </p:cNvPr>
          <p:cNvSpPr/>
          <p:nvPr/>
        </p:nvSpPr>
        <p:spPr>
          <a:xfrm>
            <a:off x="6800850" y="3877743"/>
            <a:ext cx="3076575" cy="17659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                </a:t>
            </a:r>
            <a:r>
              <a:rPr lang="en-US" altLang="ja-JP" dirty="0"/>
              <a:t>user3</a:t>
            </a:r>
            <a:endParaRPr kumimoji="1" lang="en-US" altLang="ja-JP" dirty="0"/>
          </a:p>
          <a:p>
            <a:pPr algn="ctr"/>
            <a:endParaRPr lang="en-US" altLang="ja-JP" dirty="0"/>
          </a:p>
          <a:p>
            <a:pPr algn="ctr"/>
            <a:endParaRPr kumimoji="1" lang="en-US" altLang="ja-JP" dirty="0"/>
          </a:p>
          <a:p>
            <a:pPr algn="ctr"/>
            <a:endParaRPr kumimoji="1" lang="en-US" altLang="ja-JP" dirty="0"/>
          </a:p>
          <a:p>
            <a:pPr algn="ctr"/>
            <a:r>
              <a:rPr kumimoji="1" lang="ja-JP" altLang="en-US" dirty="0"/>
              <a:t>ローカルな作業環境</a:t>
            </a:r>
          </a:p>
        </p:txBody>
      </p:sp>
      <p:sp>
        <p:nvSpPr>
          <p:cNvPr id="29" name="テキスト ボックス 28">
            <a:extLst>
              <a:ext uri="{FF2B5EF4-FFF2-40B4-BE49-F238E27FC236}">
                <a16:creationId xmlns:a16="http://schemas.microsoft.com/office/drawing/2014/main" id="{5DDF3AFA-3D40-434A-9014-5F62D3FF633D}"/>
              </a:ext>
            </a:extLst>
          </p:cNvPr>
          <p:cNvSpPr txBox="1"/>
          <p:nvPr/>
        </p:nvSpPr>
        <p:spPr>
          <a:xfrm>
            <a:off x="8545715" y="4448402"/>
            <a:ext cx="790601" cy="369332"/>
          </a:xfrm>
          <a:prstGeom prst="rect">
            <a:avLst/>
          </a:prstGeom>
          <a:noFill/>
        </p:spPr>
        <p:txBody>
          <a:bodyPr wrap="none" rtlCol="0">
            <a:spAutoFit/>
          </a:bodyPr>
          <a:lstStyle/>
          <a:p>
            <a:r>
              <a:rPr kumimoji="1" lang="en-US" altLang="ja-JP" dirty="0" err="1"/>
              <a:t>frasyr</a:t>
            </a:r>
            <a:endParaRPr kumimoji="1" lang="ja-JP" altLang="en-US" dirty="0"/>
          </a:p>
        </p:txBody>
      </p:sp>
      <p:pic>
        <p:nvPicPr>
          <p:cNvPr id="31" name="グラフィックス 30" descr="うさぎの顔">
            <a:extLst>
              <a:ext uri="{FF2B5EF4-FFF2-40B4-BE49-F238E27FC236}">
                <a16:creationId xmlns:a16="http://schemas.microsoft.com/office/drawing/2014/main" id="{D41AA0E6-FF8F-4CEB-898C-DA120CEEF3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1315" y="3952640"/>
            <a:ext cx="914400" cy="914400"/>
          </a:xfrm>
          <a:prstGeom prst="rect">
            <a:avLst/>
          </a:prstGeom>
        </p:spPr>
      </p:pic>
      <p:pic>
        <p:nvPicPr>
          <p:cNvPr id="33" name="グラフィックス 32" descr="ノート PC">
            <a:extLst>
              <a:ext uri="{FF2B5EF4-FFF2-40B4-BE49-F238E27FC236}">
                <a16:creationId xmlns:a16="http://schemas.microsoft.com/office/drawing/2014/main" id="{DBE95122-DAAB-4525-A946-420CAA7208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8151" y="4250171"/>
            <a:ext cx="914400" cy="914400"/>
          </a:xfrm>
          <a:prstGeom prst="rect">
            <a:avLst/>
          </a:prstGeom>
        </p:spPr>
      </p:pic>
      <p:pic>
        <p:nvPicPr>
          <p:cNvPr id="35" name="グラフィックス 34" descr="カエル">
            <a:extLst>
              <a:ext uri="{FF2B5EF4-FFF2-40B4-BE49-F238E27FC236}">
                <a16:creationId xmlns:a16="http://schemas.microsoft.com/office/drawing/2014/main" id="{88E851E3-FB9E-46C9-AF07-15E8269389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82608" y="4077421"/>
            <a:ext cx="914400" cy="914400"/>
          </a:xfrm>
          <a:prstGeom prst="rect">
            <a:avLst/>
          </a:prstGeom>
        </p:spPr>
      </p:pic>
      <p:pic>
        <p:nvPicPr>
          <p:cNvPr id="36" name="グラフィックス 35" descr="うさぎの顔">
            <a:extLst>
              <a:ext uri="{FF2B5EF4-FFF2-40B4-BE49-F238E27FC236}">
                <a16:creationId xmlns:a16="http://schemas.microsoft.com/office/drawing/2014/main" id="{08195784-695E-4BDC-995C-62092AC7B8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48008" y="1148199"/>
            <a:ext cx="914400" cy="914400"/>
          </a:xfrm>
          <a:prstGeom prst="rect">
            <a:avLst/>
          </a:prstGeom>
        </p:spPr>
      </p:pic>
      <p:pic>
        <p:nvPicPr>
          <p:cNvPr id="37" name="グラフィックス 36" descr="カエル">
            <a:extLst>
              <a:ext uri="{FF2B5EF4-FFF2-40B4-BE49-F238E27FC236}">
                <a16:creationId xmlns:a16="http://schemas.microsoft.com/office/drawing/2014/main" id="{6A028B07-8F52-4576-823E-16EE729AAB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12154" y="977640"/>
            <a:ext cx="914400" cy="914400"/>
          </a:xfrm>
          <a:prstGeom prst="rect">
            <a:avLst/>
          </a:prstGeom>
        </p:spPr>
      </p:pic>
      <p:sp>
        <p:nvSpPr>
          <p:cNvPr id="38" name="四角形: 角を丸くする 37">
            <a:extLst>
              <a:ext uri="{FF2B5EF4-FFF2-40B4-BE49-F238E27FC236}">
                <a16:creationId xmlns:a16="http://schemas.microsoft.com/office/drawing/2014/main" id="{BEF48D8F-D90F-4003-A2FC-5065FF2C2801}"/>
              </a:ext>
            </a:extLst>
          </p:cNvPr>
          <p:cNvSpPr/>
          <p:nvPr/>
        </p:nvSpPr>
        <p:spPr>
          <a:xfrm>
            <a:off x="2633216" y="5367363"/>
            <a:ext cx="3308735" cy="4463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プログラムやテキストの修正</a:t>
            </a:r>
          </a:p>
        </p:txBody>
      </p:sp>
      <p:sp>
        <p:nvSpPr>
          <p:cNvPr id="39" name="正方形/長方形 38">
            <a:extLst>
              <a:ext uri="{FF2B5EF4-FFF2-40B4-BE49-F238E27FC236}">
                <a16:creationId xmlns:a16="http://schemas.microsoft.com/office/drawing/2014/main" id="{71973991-DE16-4B80-9AA2-884C6A3E2DB3}"/>
              </a:ext>
            </a:extLst>
          </p:cNvPr>
          <p:cNvSpPr/>
          <p:nvPr/>
        </p:nvSpPr>
        <p:spPr>
          <a:xfrm>
            <a:off x="0" y="0"/>
            <a:ext cx="8991600" cy="4763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Github</a:t>
            </a:r>
            <a:r>
              <a:rPr kumimoji="1" lang="ja-JP" altLang="en-US" b="1" dirty="0"/>
              <a:t>上のプログラムをフォークしてクローンしてプログラムを修正する流れ</a:t>
            </a:r>
          </a:p>
        </p:txBody>
      </p:sp>
      <p:sp>
        <p:nvSpPr>
          <p:cNvPr id="40" name="四角形: 角を丸くする 39">
            <a:extLst>
              <a:ext uri="{FF2B5EF4-FFF2-40B4-BE49-F238E27FC236}">
                <a16:creationId xmlns:a16="http://schemas.microsoft.com/office/drawing/2014/main" id="{C9DD7618-7CFB-4A4A-980F-CF0811ECFA09}"/>
              </a:ext>
            </a:extLst>
          </p:cNvPr>
          <p:cNvSpPr/>
          <p:nvPr/>
        </p:nvSpPr>
        <p:spPr>
          <a:xfrm>
            <a:off x="7222028" y="5438261"/>
            <a:ext cx="4535521" cy="8553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③プログラムやテキストの修正</a:t>
            </a:r>
            <a:endParaRPr kumimoji="1" lang="en-US" altLang="ja-JP" dirty="0"/>
          </a:p>
          <a:p>
            <a:pPr algn="ctr"/>
            <a:r>
              <a:rPr lang="ja-JP" altLang="en-US" sz="1600" dirty="0"/>
              <a:t>（修正作業は</a:t>
            </a:r>
            <a:r>
              <a:rPr lang="en-US" altLang="ja-JP" sz="1600" dirty="0"/>
              <a:t>dev</a:t>
            </a:r>
            <a:r>
              <a:rPr lang="ja-JP" altLang="en-US" sz="1600" dirty="0"/>
              <a:t>ブランチ上または</a:t>
            </a:r>
            <a:r>
              <a:rPr lang="en-US" altLang="ja-JP" sz="1600" dirty="0"/>
              <a:t>dev</a:t>
            </a:r>
            <a:r>
              <a:rPr lang="ja-JP" altLang="en-US" sz="1600" dirty="0"/>
              <a:t>から派生させた新しいブランチでおこなう）</a:t>
            </a:r>
            <a:endParaRPr kumimoji="1" lang="ja-JP" altLang="en-US" sz="1600" dirty="0"/>
          </a:p>
        </p:txBody>
      </p:sp>
      <p:pic>
        <p:nvPicPr>
          <p:cNvPr id="1026" name="Picture 2" descr="GitHub Logomark">
            <a:extLst>
              <a:ext uri="{FF2B5EF4-FFF2-40B4-BE49-F238E27FC236}">
                <a16:creationId xmlns:a16="http://schemas.microsoft.com/office/drawing/2014/main" id="{6B0E5698-9EAF-4660-9234-4E674BD05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13517" y="467995"/>
            <a:ext cx="590550" cy="59055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B753711B-88AA-4091-B8E0-CAA011ADDAED}"/>
              </a:ext>
            </a:extLst>
          </p:cNvPr>
          <p:cNvSpPr txBox="1"/>
          <p:nvPr/>
        </p:nvSpPr>
        <p:spPr>
          <a:xfrm>
            <a:off x="10672325" y="3668942"/>
            <a:ext cx="1191352" cy="400110"/>
          </a:xfrm>
          <a:prstGeom prst="rect">
            <a:avLst/>
          </a:prstGeom>
          <a:noFill/>
        </p:spPr>
        <p:txBody>
          <a:bodyPr wrap="none" rtlCol="0">
            <a:spAutoFit/>
          </a:bodyPr>
          <a:lstStyle/>
          <a:p>
            <a:r>
              <a:rPr kumimoji="1" lang="ja-JP" altLang="en-US" sz="2000" b="1" dirty="0">
                <a:solidFill>
                  <a:srgbClr val="FF0000"/>
                </a:solidFill>
              </a:rPr>
              <a:t>② </a:t>
            </a:r>
            <a:r>
              <a:rPr kumimoji="1" lang="en-US" altLang="ja-JP" sz="2000" b="1" dirty="0">
                <a:solidFill>
                  <a:srgbClr val="FF0000"/>
                </a:solidFill>
              </a:rPr>
              <a:t>clone</a:t>
            </a:r>
            <a:endParaRPr kumimoji="1" lang="ja-JP" altLang="en-US" sz="2000" b="1" dirty="0">
              <a:solidFill>
                <a:srgbClr val="FF0000"/>
              </a:solidFill>
            </a:endParaRPr>
          </a:p>
        </p:txBody>
      </p:sp>
      <p:sp>
        <p:nvSpPr>
          <p:cNvPr id="41" name="テキスト ボックス 40">
            <a:extLst>
              <a:ext uri="{FF2B5EF4-FFF2-40B4-BE49-F238E27FC236}">
                <a16:creationId xmlns:a16="http://schemas.microsoft.com/office/drawing/2014/main" id="{0C3060A6-1F4D-4F9A-B35D-915620DBAD69}"/>
              </a:ext>
            </a:extLst>
          </p:cNvPr>
          <p:cNvSpPr txBox="1"/>
          <p:nvPr/>
        </p:nvSpPr>
        <p:spPr>
          <a:xfrm>
            <a:off x="11157502" y="3812890"/>
            <a:ext cx="2497322" cy="2108299"/>
          </a:xfrm>
          <a:prstGeom prst="cloudCallout">
            <a:avLst>
              <a:gd name="adj1" fmla="val -99022"/>
              <a:gd name="adj2" fmla="val 4976"/>
            </a:avLst>
          </a:prstGeom>
          <a:solidFill>
            <a:schemeClr val="accent4">
              <a:lumMod val="20000"/>
              <a:lumOff val="80000"/>
            </a:schemeClr>
          </a:solidFill>
        </p:spPr>
        <p:txBody>
          <a:bodyPr wrap="square" rtlCol="0">
            <a:spAutoFit/>
          </a:bodyPr>
          <a:lstStyle/>
          <a:p>
            <a:r>
              <a:rPr kumimoji="1" lang="ja-JP" altLang="en-US" sz="1400" dirty="0"/>
              <a:t>この時点で</a:t>
            </a:r>
            <a:r>
              <a:rPr kumimoji="1" lang="en-US" altLang="ja-JP" sz="1400" dirty="0" err="1"/>
              <a:t>frasyr</a:t>
            </a:r>
            <a:r>
              <a:rPr kumimoji="1" lang="ja-JP" altLang="en-US" sz="1400" dirty="0"/>
              <a:t>は</a:t>
            </a:r>
            <a:r>
              <a:rPr kumimoji="1" lang="en-US" altLang="ja-JP" sz="1400" dirty="0" err="1"/>
              <a:t>github</a:t>
            </a:r>
            <a:r>
              <a:rPr kumimoji="1" lang="ja-JP" altLang="en-US" sz="1400" dirty="0"/>
              <a:t>上に２つ、ローカル環境上に２つ、４つのクローンが存在することになる</a:t>
            </a:r>
          </a:p>
        </p:txBody>
      </p:sp>
      <p:sp>
        <p:nvSpPr>
          <p:cNvPr id="30" name="テキスト ボックス 29">
            <a:extLst>
              <a:ext uri="{FF2B5EF4-FFF2-40B4-BE49-F238E27FC236}">
                <a16:creationId xmlns:a16="http://schemas.microsoft.com/office/drawing/2014/main" id="{7408E993-9CA9-4E94-9994-A1C05B3E99E9}"/>
              </a:ext>
            </a:extLst>
          </p:cNvPr>
          <p:cNvSpPr txBox="1"/>
          <p:nvPr/>
        </p:nvSpPr>
        <p:spPr>
          <a:xfrm>
            <a:off x="11947633" y="-319088"/>
            <a:ext cx="2908985" cy="3420130"/>
          </a:xfrm>
          <a:prstGeom prst="cloudCallout">
            <a:avLst>
              <a:gd name="adj1" fmla="val -28321"/>
              <a:gd name="adj2" fmla="val 67438"/>
            </a:avLst>
          </a:prstGeom>
          <a:solidFill>
            <a:schemeClr val="accent4">
              <a:lumMod val="20000"/>
              <a:lumOff val="80000"/>
            </a:schemeClr>
          </a:solidFill>
        </p:spPr>
        <p:txBody>
          <a:bodyPr wrap="square" rtlCol="0">
            <a:spAutoFit/>
          </a:bodyPr>
          <a:lstStyle/>
          <a:p>
            <a:r>
              <a:rPr lang="ja-JP" altLang="en-US" sz="1400" dirty="0"/>
              <a:t>正確には、</a:t>
            </a:r>
            <a:r>
              <a:rPr lang="en-US" altLang="ja-JP" sz="1400" dirty="0" err="1"/>
              <a:t>frasyr</a:t>
            </a:r>
            <a:r>
              <a:rPr lang="ja-JP" altLang="en-US" sz="1400" dirty="0"/>
              <a:t>には</a:t>
            </a:r>
            <a:r>
              <a:rPr lang="en-US" altLang="ja-JP" sz="1400" dirty="0"/>
              <a:t>master, dev</a:t>
            </a:r>
            <a:r>
              <a:rPr lang="ja-JP" altLang="en-US" sz="1400" dirty="0"/>
              <a:t>ブランチが</a:t>
            </a:r>
            <a:r>
              <a:rPr lang="en-US" altLang="ja-JP" sz="1400" dirty="0"/>
              <a:t>2</a:t>
            </a:r>
            <a:r>
              <a:rPr lang="ja-JP" altLang="en-US" sz="1400" dirty="0"/>
              <a:t>つある。①②の手順で手元に作ったクローンは</a:t>
            </a:r>
            <a:r>
              <a:rPr lang="en-US" altLang="ja-JP" sz="1400" dirty="0"/>
              <a:t>master</a:t>
            </a:r>
            <a:r>
              <a:rPr lang="ja-JP" altLang="en-US" sz="1400" dirty="0"/>
              <a:t>のクローンになるので、</a:t>
            </a:r>
            <a:r>
              <a:rPr lang="en-US" altLang="ja-JP" sz="1400" dirty="0"/>
              <a:t>dev</a:t>
            </a:r>
            <a:r>
              <a:rPr lang="ja-JP" altLang="en-US" sz="1400" dirty="0"/>
              <a:t>の内容は別途、手元に持ってくる必要がある（</a:t>
            </a:r>
            <a:r>
              <a:rPr lang="en-US" altLang="ja-JP" sz="1400" dirty="0"/>
              <a:t>6</a:t>
            </a:r>
            <a:r>
              <a:rPr lang="ja-JP" altLang="en-US" sz="1400" dirty="0"/>
              <a:t>枚目のスライド参照）</a:t>
            </a:r>
            <a:endParaRPr kumimoji="1" lang="ja-JP" altLang="en-US" sz="1400" dirty="0"/>
          </a:p>
        </p:txBody>
      </p:sp>
    </p:spTree>
    <p:extLst>
      <p:ext uri="{BB962C8B-B14F-4D97-AF65-F5344CB8AC3E}">
        <p14:creationId xmlns:p14="http://schemas.microsoft.com/office/powerpoint/2010/main" val="352159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四角形: 角を丸くする 22">
            <a:extLst>
              <a:ext uri="{FF2B5EF4-FFF2-40B4-BE49-F238E27FC236}">
                <a16:creationId xmlns:a16="http://schemas.microsoft.com/office/drawing/2014/main" id="{3AF71FDA-B5B0-40AC-A5DA-067E79FEFC81}"/>
              </a:ext>
            </a:extLst>
          </p:cNvPr>
          <p:cNvSpPr/>
          <p:nvPr/>
        </p:nvSpPr>
        <p:spPr>
          <a:xfrm>
            <a:off x="2562702" y="3805175"/>
            <a:ext cx="3076575" cy="17659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                 </a:t>
            </a:r>
            <a:r>
              <a:rPr kumimoji="1" lang="en-US" altLang="ja-JP" dirty="0" err="1"/>
              <a:t>ichimomo</a:t>
            </a:r>
            <a:endParaRPr kumimoji="1" lang="en-US" altLang="ja-JP" dirty="0"/>
          </a:p>
          <a:p>
            <a:pPr algn="ctr"/>
            <a:endParaRPr lang="en-US" altLang="ja-JP" dirty="0"/>
          </a:p>
          <a:p>
            <a:pPr algn="ctr"/>
            <a:endParaRPr kumimoji="1" lang="en-US" altLang="ja-JP" dirty="0"/>
          </a:p>
          <a:p>
            <a:pPr algn="ctr"/>
            <a:endParaRPr kumimoji="1" lang="en-US" altLang="ja-JP" dirty="0"/>
          </a:p>
          <a:p>
            <a:pPr algn="ctr"/>
            <a:r>
              <a:rPr kumimoji="1" lang="ja-JP" altLang="en-US" dirty="0"/>
              <a:t>ローカルな作業環境</a:t>
            </a:r>
          </a:p>
        </p:txBody>
      </p:sp>
      <p:sp>
        <p:nvSpPr>
          <p:cNvPr id="4" name="四角形: 角を丸くする 3">
            <a:extLst>
              <a:ext uri="{FF2B5EF4-FFF2-40B4-BE49-F238E27FC236}">
                <a16:creationId xmlns:a16="http://schemas.microsoft.com/office/drawing/2014/main" id="{D5A310E9-9C4A-40FB-85D1-D9D5A8086CCA}"/>
              </a:ext>
            </a:extLst>
          </p:cNvPr>
          <p:cNvSpPr/>
          <p:nvPr/>
        </p:nvSpPr>
        <p:spPr>
          <a:xfrm>
            <a:off x="1838325" y="551241"/>
            <a:ext cx="9963150" cy="30314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kumimoji="1" lang="en-US" altLang="ja-JP" b="1" dirty="0" err="1"/>
              <a:t>Github</a:t>
            </a:r>
            <a:r>
              <a:rPr kumimoji="1" lang="en-US" altLang="ja-JP" b="1" dirty="0"/>
              <a:t> (</a:t>
            </a:r>
            <a:r>
              <a:rPr kumimoji="1" lang="ja-JP" altLang="en-US" b="1" dirty="0"/>
              <a:t>ウェブサーバー</a:t>
            </a:r>
            <a:r>
              <a:rPr kumimoji="1" lang="en-US" altLang="ja-JP" b="1" dirty="0"/>
              <a:t>)</a:t>
            </a:r>
            <a:endParaRPr kumimoji="1" lang="ja-JP" altLang="en-US" b="1" dirty="0"/>
          </a:p>
        </p:txBody>
      </p:sp>
      <p:sp>
        <p:nvSpPr>
          <p:cNvPr id="5" name="四角形: 角を丸くする 4">
            <a:extLst>
              <a:ext uri="{FF2B5EF4-FFF2-40B4-BE49-F238E27FC236}">
                <a16:creationId xmlns:a16="http://schemas.microsoft.com/office/drawing/2014/main" id="{5E50804D-E278-4820-AD86-05C803172844}"/>
              </a:ext>
            </a:extLst>
          </p:cNvPr>
          <p:cNvSpPr/>
          <p:nvPr/>
        </p:nvSpPr>
        <p:spPr>
          <a:xfrm>
            <a:off x="2000249" y="1133475"/>
            <a:ext cx="4505325" cy="2333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a:highlight>
                  <a:srgbClr val="FFFF00"/>
                </a:highlight>
              </a:rPr>
              <a:t>ユーザー</a:t>
            </a:r>
            <a:r>
              <a:rPr kumimoji="1" lang="en-US" altLang="ja-JP" dirty="0"/>
              <a:t>:</a:t>
            </a:r>
            <a:r>
              <a:rPr kumimoji="1" lang="en-US" altLang="ja-JP" b="1" dirty="0">
                <a:solidFill>
                  <a:srgbClr val="FF0000"/>
                </a:solidFill>
              </a:rPr>
              <a:t> </a:t>
            </a:r>
            <a:r>
              <a:rPr kumimoji="1" lang="en-US" altLang="ja-JP" b="1" dirty="0" err="1">
                <a:solidFill>
                  <a:srgbClr val="FF0000"/>
                </a:solidFill>
              </a:rPr>
              <a:t>ichimomo</a:t>
            </a:r>
            <a:endParaRPr kumimoji="1" lang="en-US" altLang="ja-JP" b="1" dirty="0">
              <a:solidFill>
                <a:srgbClr val="FF0000"/>
              </a:solidFill>
            </a:endParaRPr>
          </a:p>
          <a:p>
            <a:pPr algn="ctr"/>
            <a:r>
              <a:rPr lang="ja-JP" altLang="en-US" b="1" dirty="0">
                <a:highlight>
                  <a:srgbClr val="FFFF00"/>
                </a:highlight>
              </a:rPr>
              <a:t>レポジトリ</a:t>
            </a:r>
            <a:r>
              <a:rPr lang="ja-JP" altLang="en-US" dirty="0"/>
              <a:t>：ある機能を実現するためのプログラム・データ集（例：</a:t>
            </a:r>
            <a:r>
              <a:rPr lang="en-US" altLang="ja-JP" dirty="0" err="1"/>
              <a:t>frasyr</a:t>
            </a:r>
            <a:r>
              <a:rPr lang="en-US" altLang="ja-JP" dirty="0"/>
              <a:t>, frasyr23, </a:t>
            </a:r>
            <a:r>
              <a:rPr lang="en-US" altLang="ja-JP" dirty="0" err="1"/>
              <a:t>frasyr_tool</a:t>
            </a:r>
            <a:r>
              <a:rPr lang="ja-JP" altLang="en-US" dirty="0"/>
              <a:t>）（注</a:t>
            </a:r>
            <a:r>
              <a:rPr lang="en-US" altLang="ja-JP" dirty="0"/>
              <a:t>1</a:t>
            </a:r>
            <a:r>
              <a:rPr lang="ja-JP" altLang="en-US" dirty="0"/>
              <a:t>）。</a:t>
            </a:r>
            <a:endParaRPr lang="en-US" altLang="ja-JP" dirty="0"/>
          </a:p>
          <a:p>
            <a:pPr algn="ctr"/>
            <a:r>
              <a:rPr lang="ja-JP" altLang="en-US" b="1" dirty="0">
                <a:highlight>
                  <a:srgbClr val="FFFF00"/>
                </a:highlight>
              </a:rPr>
              <a:t>ブランチ</a:t>
            </a:r>
            <a:r>
              <a:rPr lang="ja-JP" altLang="en-US" dirty="0"/>
              <a:t>：レポジトリの中の並行世界（例：</a:t>
            </a:r>
            <a:r>
              <a:rPr lang="en-US" altLang="ja-JP" dirty="0" err="1"/>
              <a:t>frasyr</a:t>
            </a:r>
            <a:r>
              <a:rPr lang="ja-JP" altLang="en-US" dirty="0"/>
              <a:t>の中の</a:t>
            </a:r>
            <a:r>
              <a:rPr lang="en-US" altLang="ja-JP" dirty="0"/>
              <a:t>dev, master</a:t>
            </a:r>
            <a:r>
              <a:rPr lang="ja-JP" altLang="en-US" dirty="0"/>
              <a:t>）</a:t>
            </a:r>
            <a:endParaRPr kumimoji="1" lang="ja-JP" altLang="en-US" dirty="0"/>
          </a:p>
        </p:txBody>
      </p:sp>
      <p:pic>
        <p:nvPicPr>
          <p:cNvPr id="12" name="グラフィックス 11" descr="コンピューター">
            <a:extLst>
              <a:ext uri="{FF2B5EF4-FFF2-40B4-BE49-F238E27FC236}">
                <a16:creationId xmlns:a16="http://schemas.microsoft.com/office/drawing/2014/main" id="{31489D1D-85D1-4BDF-996C-8165586E42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4463" y="4156158"/>
            <a:ext cx="914400" cy="914400"/>
          </a:xfrm>
          <a:prstGeom prst="rect">
            <a:avLst/>
          </a:prstGeom>
        </p:spPr>
      </p:pic>
      <p:sp>
        <p:nvSpPr>
          <p:cNvPr id="14" name="テキスト ボックス 13">
            <a:extLst>
              <a:ext uri="{FF2B5EF4-FFF2-40B4-BE49-F238E27FC236}">
                <a16:creationId xmlns:a16="http://schemas.microsoft.com/office/drawing/2014/main" id="{244DA51D-2311-454D-AA96-D772BD1882E3}"/>
              </a:ext>
            </a:extLst>
          </p:cNvPr>
          <p:cNvSpPr txBox="1"/>
          <p:nvPr/>
        </p:nvSpPr>
        <p:spPr>
          <a:xfrm>
            <a:off x="5090739" y="5997649"/>
            <a:ext cx="2840191" cy="830997"/>
          </a:xfrm>
          <a:prstGeom prst="borderCallout1">
            <a:avLst>
              <a:gd name="adj1" fmla="val 52"/>
              <a:gd name="adj2" fmla="val 29932"/>
              <a:gd name="adj3" fmla="val -124150"/>
              <a:gd name="adj4" fmla="val 33904"/>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600" dirty="0"/>
              <a:t>ローカルな作業環境で修正した内容をローカルな環境に保存（コミット）</a:t>
            </a:r>
          </a:p>
        </p:txBody>
      </p:sp>
      <p:sp>
        <p:nvSpPr>
          <p:cNvPr id="15" name="四角形: 角を丸くする 14">
            <a:extLst>
              <a:ext uri="{FF2B5EF4-FFF2-40B4-BE49-F238E27FC236}">
                <a16:creationId xmlns:a16="http://schemas.microsoft.com/office/drawing/2014/main" id="{EFE1C594-0C6B-4CD3-9D56-2F26C26CC9C2}"/>
              </a:ext>
            </a:extLst>
          </p:cNvPr>
          <p:cNvSpPr/>
          <p:nvPr/>
        </p:nvSpPr>
        <p:spPr>
          <a:xfrm>
            <a:off x="6800850" y="1133475"/>
            <a:ext cx="4505325" cy="12668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en-US" altLang="ja-JP" b="1" dirty="0">
              <a:highlight>
                <a:srgbClr val="FFFF00"/>
              </a:highlight>
            </a:endParaRPr>
          </a:p>
          <a:p>
            <a:pPr algn="ctr"/>
            <a:endParaRPr lang="en-US" altLang="ja-JP" b="1" dirty="0">
              <a:highlight>
                <a:srgbClr val="FFFF00"/>
              </a:highlight>
            </a:endParaRPr>
          </a:p>
          <a:p>
            <a:pPr algn="ctr"/>
            <a:r>
              <a:rPr kumimoji="1" lang="ja-JP" altLang="en-US" b="1" dirty="0">
                <a:highlight>
                  <a:srgbClr val="FFFF00"/>
                </a:highlight>
              </a:rPr>
              <a:t>ユーザー</a:t>
            </a:r>
            <a:r>
              <a:rPr kumimoji="1" lang="en-US" altLang="ja-JP" dirty="0"/>
              <a:t>: </a:t>
            </a:r>
            <a:r>
              <a:rPr kumimoji="1" lang="en-US" altLang="ja-JP" b="1" dirty="0">
                <a:solidFill>
                  <a:srgbClr val="FF0000"/>
                </a:solidFill>
              </a:rPr>
              <a:t>user3</a:t>
            </a:r>
          </a:p>
          <a:p>
            <a:pPr algn="ctr"/>
            <a:r>
              <a:rPr lang="ja-JP" altLang="en-US" b="1" dirty="0">
                <a:highlight>
                  <a:srgbClr val="FFFF00"/>
                </a:highlight>
              </a:rPr>
              <a:t>レポジトリ</a:t>
            </a:r>
            <a:r>
              <a:rPr lang="ja-JP" altLang="en-US" dirty="0"/>
              <a:t>：</a:t>
            </a:r>
            <a:r>
              <a:rPr lang="en-US" altLang="ja-JP" dirty="0" err="1"/>
              <a:t>frasyr</a:t>
            </a:r>
            <a:endParaRPr lang="en-US" altLang="ja-JP" dirty="0"/>
          </a:p>
          <a:p>
            <a:pPr algn="ctr"/>
            <a:endParaRPr kumimoji="1" lang="ja-JP" altLang="en-US" dirty="0"/>
          </a:p>
        </p:txBody>
      </p:sp>
      <p:sp>
        <p:nvSpPr>
          <p:cNvPr id="17" name="フリーフォーム: 図形 16">
            <a:extLst>
              <a:ext uri="{FF2B5EF4-FFF2-40B4-BE49-F238E27FC236}">
                <a16:creationId xmlns:a16="http://schemas.microsoft.com/office/drawing/2014/main" id="{04364F60-8EC0-4947-9AC7-5FCE9BD92DDA}"/>
              </a:ext>
            </a:extLst>
          </p:cNvPr>
          <p:cNvSpPr/>
          <p:nvPr/>
        </p:nvSpPr>
        <p:spPr>
          <a:xfrm>
            <a:off x="6219825" y="1905000"/>
            <a:ext cx="1619250" cy="142875"/>
          </a:xfrm>
          <a:custGeom>
            <a:avLst/>
            <a:gdLst>
              <a:gd name="connsiteX0" fmla="*/ 0 w 1619250"/>
              <a:gd name="connsiteY0" fmla="*/ 0 h 142875"/>
              <a:gd name="connsiteX1" fmla="*/ 0 w 1619250"/>
              <a:gd name="connsiteY1" fmla="*/ 0 h 142875"/>
              <a:gd name="connsiteX2" fmla="*/ 704850 w 1619250"/>
              <a:gd name="connsiteY2" fmla="*/ 9525 h 142875"/>
              <a:gd name="connsiteX3" fmla="*/ 781050 w 1619250"/>
              <a:gd name="connsiteY3" fmla="*/ 19050 h 142875"/>
              <a:gd name="connsiteX4" fmla="*/ 952500 w 1619250"/>
              <a:gd name="connsiteY4" fmla="*/ 38100 h 142875"/>
              <a:gd name="connsiteX5" fmla="*/ 1038225 w 1619250"/>
              <a:gd name="connsiteY5" fmla="*/ 57150 h 142875"/>
              <a:gd name="connsiteX6" fmla="*/ 1095375 w 1619250"/>
              <a:gd name="connsiteY6" fmla="*/ 66675 h 142875"/>
              <a:gd name="connsiteX7" fmla="*/ 1190625 w 1619250"/>
              <a:gd name="connsiteY7" fmla="*/ 95250 h 142875"/>
              <a:gd name="connsiteX8" fmla="*/ 1219200 w 1619250"/>
              <a:gd name="connsiteY8" fmla="*/ 104775 h 142875"/>
              <a:gd name="connsiteX9" fmla="*/ 1466850 w 1619250"/>
              <a:gd name="connsiteY9" fmla="*/ 114300 h 142875"/>
              <a:gd name="connsiteX10" fmla="*/ 1533525 w 1619250"/>
              <a:gd name="connsiteY10" fmla="*/ 133350 h 142875"/>
              <a:gd name="connsiteX11" fmla="*/ 1552575 w 1619250"/>
              <a:gd name="connsiteY11" fmla="*/ 133350 h 142875"/>
              <a:gd name="connsiteX12" fmla="*/ 1619250 w 1619250"/>
              <a:gd name="connsiteY12" fmla="*/ 1428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0" h="142875">
                <a:moveTo>
                  <a:pt x="0" y="0"/>
                </a:moveTo>
                <a:lnTo>
                  <a:pt x="0" y="0"/>
                </a:lnTo>
                <a:lnTo>
                  <a:pt x="704850" y="9525"/>
                </a:lnTo>
                <a:cubicBezTo>
                  <a:pt x="730440" y="10149"/>
                  <a:pt x="755593" y="16370"/>
                  <a:pt x="781050" y="19050"/>
                </a:cubicBezTo>
                <a:cubicBezTo>
                  <a:pt x="876491" y="29096"/>
                  <a:pt x="871398" y="24583"/>
                  <a:pt x="952500" y="38100"/>
                </a:cubicBezTo>
                <a:cubicBezTo>
                  <a:pt x="1052312" y="54735"/>
                  <a:pt x="952600" y="40025"/>
                  <a:pt x="1038225" y="57150"/>
                </a:cubicBezTo>
                <a:cubicBezTo>
                  <a:pt x="1057163" y="60938"/>
                  <a:pt x="1076437" y="62887"/>
                  <a:pt x="1095375" y="66675"/>
                </a:cubicBezTo>
                <a:cubicBezTo>
                  <a:pt x="1131363" y="73873"/>
                  <a:pt x="1154178" y="83101"/>
                  <a:pt x="1190625" y="95250"/>
                </a:cubicBezTo>
                <a:cubicBezTo>
                  <a:pt x="1200150" y="98425"/>
                  <a:pt x="1209167" y="104389"/>
                  <a:pt x="1219200" y="104775"/>
                </a:cubicBezTo>
                <a:lnTo>
                  <a:pt x="1466850" y="114300"/>
                </a:lnTo>
                <a:cubicBezTo>
                  <a:pt x="1489498" y="121849"/>
                  <a:pt x="1509605" y="129363"/>
                  <a:pt x="1533525" y="133350"/>
                </a:cubicBezTo>
                <a:cubicBezTo>
                  <a:pt x="1539789" y="134394"/>
                  <a:pt x="1546225" y="133350"/>
                  <a:pt x="1552575" y="133350"/>
                </a:cubicBezTo>
                <a:lnTo>
                  <a:pt x="1619250" y="142875"/>
                </a:lnTo>
              </a:path>
            </a:pathLst>
          </a:custGeom>
          <a:noFill/>
          <a:ln w="38100">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216F875-6D17-4C91-9CDA-CBF9A4BF485C}"/>
              </a:ext>
            </a:extLst>
          </p:cNvPr>
          <p:cNvSpPr txBox="1"/>
          <p:nvPr/>
        </p:nvSpPr>
        <p:spPr>
          <a:xfrm>
            <a:off x="912768" y="2740701"/>
            <a:ext cx="795411" cy="400110"/>
          </a:xfrm>
          <a:prstGeom prst="rect">
            <a:avLst/>
          </a:prstGeom>
          <a:noFill/>
        </p:spPr>
        <p:txBody>
          <a:bodyPr wrap="none" rtlCol="0">
            <a:spAutoFit/>
          </a:bodyPr>
          <a:lstStyle/>
          <a:p>
            <a:r>
              <a:rPr kumimoji="1" lang="en-US" altLang="ja-JP" sz="2000" b="1" dirty="0">
                <a:solidFill>
                  <a:srgbClr val="FF0000"/>
                </a:solidFill>
              </a:rPr>
              <a:t>push</a:t>
            </a:r>
            <a:endParaRPr kumimoji="1"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FB4C2526-F155-477F-B929-010DF92DF511}"/>
              </a:ext>
            </a:extLst>
          </p:cNvPr>
          <p:cNvSpPr txBox="1"/>
          <p:nvPr/>
        </p:nvSpPr>
        <p:spPr>
          <a:xfrm>
            <a:off x="6106665" y="1522708"/>
            <a:ext cx="1819729" cy="369332"/>
          </a:xfrm>
          <a:prstGeom prst="rect">
            <a:avLst/>
          </a:prstGeom>
          <a:noFill/>
        </p:spPr>
        <p:txBody>
          <a:bodyPr wrap="none" rtlCol="0">
            <a:spAutoFit/>
          </a:bodyPr>
          <a:lstStyle/>
          <a:p>
            <a:r>
              <a:rPr lang="ja-JP" altLang="en-US" b="1" dirty="0">
                <a:solidFill>
                  <a:srgbClr val="FF0000"/>
                </a:solidFill>
              </a:rPr>
              <a:t>⑥ </a:t>
            </a:r>
            <a:r>
              <a:rPr kumimoji="1" lang="en-US" altLang="ja-JP" b="1" dirty="0">
                <a:solidFill>
                  <a:srgbClr val="FF0000"/>
                </a:solidFill>
              </a:rPr>
              <a:t>pull request</a:t>
            </a:r>
            <a:endParaRPr kumimoji="1" lang="ja-JP" altLang="en-US" b="1" dirty="0">
              <a:solidFill>
                <a:srgbClr val="FF0000"/>
              </a:solidFill>
            </a:endParaRPr>
          </a:p>
        </p:txBody>
      </p:sp>
      <p:sp>
        <p:nvSpPr>
          <p:cNvPr id="21" name="フリーフォーム: 図形 20">
            <a:extLst>
              <a:ext uri="{FF2B5EF4-FFF2-40B4-BE49-F238E27FC236}">
                <a16:creationId xmlns:a16="http://schemas.microsoft.com/office/drawing/2014/main" id="{3D6A081C-1134-4B49-BA38-F02AB6B80051}"/>
              </a:ext>
            </a:extLst>
          </p:cNvPr>
          <p:cNvSpPr/>
          <p:nvPr/>
        </p:nvSpPr>
        <p:spPr>
          <a:xfrm>
            <a:off x="1748717" y="1952625"/>
            <a:ext cx="861133" cy="2295525"/>
          </a:xfrm>
          <a:custGeom>
            <a:avLst/>
            <a:gdLst>
              <a:gd name="connsiteX0" fmla="*/ 871032 w 1242507"/>
              <a:gd name="connsiteY0" fmla="*/ 0 h 2295525"/>
              <a:gd name="connsiteX1" fmla="*/ 185232 w 1242507"/>
              <a:gd name="connsiteY1" fmla="*/ 419100 h 2295525"/>
              <a:gd name="connsiteX2" fmla="*/ 80457 w 1242507"/>
              <a:gd name="connsiteY2" fmla="*/ 1419225 h 2295525"/>
              <a:gd name="connsiteX3" fmla="*/ 1242507 w 1242507"/>
              <a:gd name="connsiteY3" fmla="*/ 2295525 h 2295525"/>
            </a:gdLst>
            <a:ahLst/>
            <a:cxnLst>
              <a:cxn ang="0">
                <a:pos x="connsiteX0" y="connsiteY0"/>
              </a:cxn>
              <a:cxn ang="0">
                <a:pos x="connsiteX1" y="connsiteY1"/>
              </a:cxn>
              <a:cxn ang="0">
                <a:pos x="connsiteX2" y="connsiteY2"/>
              </a:cxn>
              <a:cxn ang="0">
                <a:pos x="connsiteX3" y="connsiteY3"/>
              </a:cxn>
            </a:cxnLst>
            <a:rect l="l" t="t" r="r" b="b"/>
            <a:pathLst>
              <a:path w="1242507" h="2295525">
                <a:moveTo>
                  <a:pt x="871032" y="0"/>
                </a:moveTo>
                <a:cubicBezTo>
                  <a:pt x="594013" y="91281"/>
                  <a:pt x="316994" y="182563"/>
                  <a:pt x="185232" y="419100"/>
                </a:cubicBezTo>
                <a:cubicBezTo>
                  <a:pt x="53470" y="655637"/>
                  <a:pt x="-95755" y="1106488"/>
                  <a:pt x="80457" y="1419225"/>
                </a:cubicBezTo>
                <a:cubicBezTo>
                  <a:pt x="256669" y="1731962"/>
                  <a:pt x="749588" y="2013743"/>
                  <a:pt x="1242507" y="2295525"/>
                </a:cubicBezTo>
              </a:path>
            </a:pathLst>
          </a:custGeom>
          <a:noFill/>
          <a:ln w="38100">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E7DBFB9-3162-4226-B866-5BEA5EAFAA9C}"/>
              </a:ext>
            </a:extLst>
          </p:cNvPr>
          <p:cNvSpPr txBox="1"/>
          <p:nvPr/>
        </p:nvSpPr>
        <p:spPr>
          <a:xfrm>
            <a:off x="6850855" y="2713944"/>
            <a:ext cx="3208306" cy="1323439"/>
          </a:xfrm>
          <a:prstGeom prst="borderCallout1">
            <a:avLst>
              <a:gd name="adj1" fmla="val 52"/>
              <a:gd name="adj2" fmla="val 29932"/>
              <a:gd name="adj3" fmla="val -55778"/>
              <a:gd name="adj4" fmla="val 11498"/>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600" dirty="0"/>
              <a:t>user3</a:t>
            </a:r>
            <a:r>
              <a:rPr kumimoji="1" lang="ja-JP" altLang="en-US" sz="1600" dirty="0"/>
              <a:t>さんの修正を</a:t>
            </a:r>
            <a:r>
              <a:rPr kumimoji="1" lang="en-US" altLang="ja-JP" sz="1600" dirty="0" err="1"/>
              <a:t>ichimomo</a:t>
            </a:r>
            <a:r>
              <a:rPr kumimoji="1" lang="ja-JP" altLang="en-US" sz="1600" dirty="0"/>
              <a:t>さんのレポジトリに取り込んでもらうお願いをする（</a:t>
            </a:r>
            <a:r>
              <a:rPr kumimoji="1" lang="en-US" altLang="ja-JP" sz="1600" dirty="0"/>
              <a:t>pull request)</a:t>
            </a:r>
          </a:p>
          <a:p>
            <a:r>
              <a:rPr lang="ja-JP" altLang="en-US" sz="1600" dirty="0"/>
              <a:t>→</a:t>
            </a:r>
            <a:r>
              <a:rPr lang="en-US" altLang="ja-JP" sz="1600" dirty="0"/>
              <a:t>OK</a:t>
            </a:r>
            <a:r>
              <a:rPr lang="ja-JP" altLang="en-US" sz="1600" dirty="0"/>
              <a:t>が出ればマージ（</a:t>
            </a:r>
            <a:r>
              <a:rPr lang="en-US" altLang="ja-JP" sz="1600" dirty="0"/>
              <a:t>merge</a:t>
            </a:r>
            <a:r>
              <a:rPr lang="ja-JP" altLang="en-US" sz="1600" dirty="0"/>
              <a:t>）される</a:t>
            </a:r>
            <a:endParaRPr kumimoji="1" lang="ja-JP" altLang="en-US" sz="1600" dirty="0"/>
          </a:p>
        </p:txBody>
      </p:sp>
      <p:sp>
        <p:nvSpPr>
          <p:cNvPr id="24" name="テキスト ボックス 23">
            <a:extLst>
              <a:ext uri="{FF2B5EF4-FFF2-40B4-BE49-F238E27FC236}">
                <a16:creationId xmlns:a16="http://schemas.microsoft.com/office/drawing/2014/main" id="{5A7F3BFD-98E6-403A-840E-DEF49814D0DC}"/>
              </a:ext>
            </a:extLst>
          </p:cNvPr>
          <p:cNvSpPr txBox="1"/>
          <p:nvPr/>
        </p:nvSpPr>
        <p:spPr>
          <a:xfrm>
            <a:off x="4341482" y="4329889"/>
            <a:ext cx="790601" cy="369332"/>
          </a:xfrm>
          <a:prstGeom prst="rect">
            <a:avLst/>
          </a:prstGeom>
          <a:noFill/>
        </p:spPr>
        <p:txBody>
          <a:bodyPr wrap="none" rtlCol="0">
            <a:spAutoFit/>
          </a:bodyPr>
          <a:lstStyle/>
          <a:p>
            <a:r>
              <a:rPr kumimoji="1" lang="en-US" altLang="ja-JP" dirty="0" err="1"/>
              <a:t>frasyr</a:t>
            </a:r>
            <a:endParaRPr kumimoji="1" lang="ja-JP" altLang="en-US" dirty="0"/>
          </a:p>
        </p:txBody>
      </p:sp>
      <p:sp>
        <p:nvSpPr>
          <p:cNvPr id="25" name="フリーフォーム: 図形 24">
            <a:extLst>
              <a:ext uri="{FF2B5EF4-FFF2-40B4-BE49-F238E27FC236}">
                <a16:creationId xmlns:a16="http://schemas.microsoft.com/office/drawing/2014/main" id="{CAD0507E-CBC6-4493-8C68-E723623D200E}"/>
              </a:ext>
            </a:extLst>
          </p:cNvPr>
          <p:cNvSpPr/>
          <p:nvPr/>
        </p:nvSpPr>
        <p:spPr>
          <a:xfrm flipH="1">
            <a:off x="9905999" y="2047875"/>
            <a:ext cx="861133" cy="2609850"/>
          </a:xfrm>
          <a:custGeom>
            <a:avLst/>
            <a:gdLst>
              <a:gd name="connsiteX0" fmla="*/ 871032 w 1242507"/>
              <a:gd name="connsiteY0" fmla="*/ 0 h 2295525"/>
              <a:gd name="connsiteX1" fmla="*/ 185232 w 1242507"/>
              <a:gd name="connsiteY1" fmla="*/ 419100 h 2295525"/>
              <a:gd name="connsiteX2" fmla="*/ 80457 w 1242507"/>
              <a:gd name="connsiteY2" fmla="*/ 1419225 h 2295525"/>
              <a:gd name="connsiteX3" fmla="*/ 1242507 w 1242507"/>
              <a:gd name="connsiteY3" fmla="*/ 2295525 h 2295525"/>
            </a:gdLst>
            <a:ahLst/>
            <a:cxnLst>
              <a:cxn ang="0">
                <a:pos x="connsiteX0" y="connsiteY0"/>
              </a:cxn>
              <a:cxn ang="0">
                <a:pos x="connsiteX1" y="connsiteY1"/>
              </a:cxn>
              <a:cxn ang="0">
                <a:pos x="connsiteX2" y="connsiteY2"/>
              </a:cxn>
              <a:cxn ang="0">
                <a:pos x="connsiteX3" y="connsiteY3"/>
              </a:cxn>
            </a:cxnLst>
            <a:rect l="l" t="t" r="r" b="b"/>
            <a:pathLst>
              <a:path w="1242507" h="2295525">
                <a:moveTo>
                  <a:pt x="871032" y="0"/>
                </a:moveTo>
                <a:cubicBezTo>
                  <a:pt x="594013" y="91281"/>
                  <a:pt x="316994" y="182563"/>
                  <a:pt x="185232" y="419100"/>
                </a:cubicBezTo>
                <a:cubicBezTo>
                  <a:pt x="53470" y="655637"/>
                  <a:pt x="-95755" y="1106488"/>
                  <a:pt x="80457" y="1419225"/>
                </a:cubicBezTo>
                <a:cubicBezTo>
                  <a:pt x="256669" y="1731962"/>
                  <a:pt x="749588" y="2013743"/>
                  <a:pt x="1242507" y="2295525"/>
                </a:cubicBezTo>
              </a:path>
            </a:pathLst>
          </a:custGeom>
          <a:noFill/>
          <a:ln w="38100">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1219442A-A7B5-42CA-824A-11AFC5E6BB84}"/>
              </a:ext>
            </a:extLst>
          </p:cNvPr>
          <p:cNvSpPr/>
          <p:nvPr/>
        </p:nvSpPr>
        <p:spPr>
          <a:xfrm>
            <a:off x="6799229" y="4106762"/>
            <a:ext cx="3076575" cy="17659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                </a:t>
            </a:r>
            <a:r>
              <a:rPr lang="en-US" altLang="ja-JP" dirty="0"/>
              <a:t>user3</a:t>
            </a:r>
            <a:endParaRPr kumimoji="1" lang="en-US" altLang="ja-JP" dirty="0"/>
          </a:p>
          <a:p>
            <a:pPr algn="ctr"/>
            <a:endParaRPr lang="en-US" altLang="ja-JP" dirty="0"/>
          </a:p>
          <a:p>
            <a:pPr algn="ctr"/>
            <a:endParaRPr kumimoji="1" lang="en-US" altLang="ja-JP" dirty="0"/>
          </a:p>
          <a:p>
            <a:pPr algn="ctr"/>
            <a:endParaRPr kumimoji="1" lang="en-US" altLang="ja-JP" dirty="0"/>
          </a:p>
          <a:p>
            <a:pPr algn="ctr"/>
            <a:r>
              <a:rPr kumimoji="1" lang="ja-JP" altLang="en-US" dirty="0"/>
              <a:t>ローカルな作業環境</a:t>
            </a:r>
          </a:p>
        </p:txBody>
      </p:sp>
      <p:sp>
        <p:nvSpPr>
          <p:cNvPr id="29" name="テキスト ボックス 28">
            <a:extLst>
              <a:ext uri="{FF2B5EF4-FFF2-40B4-BE49-F238E27FC236}">
                <a16:creationId xmlns:a16="http://schemas.microsoft.com/office/drawing/2014/main" id="{5DDF3AFA-3D40-434A-9014-5F62D3FF633D}"/>
              </a:ext>
            </a:extLst>
          </p:cNvPr>
          <p:cNvSpPr txBox="1"/>
          <p:nvPr/>
        </p:nvSpPr>
        <p:spPr>
          <a:xfrm>
            <a:off x="8558436" y="4644136"/>
            <a:ext cx="790601" cy="369332"/>
          </a:xfrm>
          <a:prstGeom prst="rect">
            <a:avLst/>
          </a:prstGeom>
          <a:noFill/>
        </p:spPr>
        <p:txBody>
          <a:bodyPr wrap="none" rtlCol="0">
            <a:spAutoFit/>
          </a:bodyPr>
          <a:lstStyle/>
          <a:p>
            <a:r>
              <a:rPr kumimoji="1" lang="en-US" altLang="ja-JP" dirty="0" err="1"/>
              <a:t>frasyr</a:t>
            </a:r>
            <a:endParaRPr kumimoji="1" lang="ja-JP" altLang="en-US" dirty="0"/>
          </a:p>
        </p:txBody>
      </p:sp>
      <p:pic>
        <p:nvPicPr>
          <p:cNvPr id="31" name="グラフィックス 30" descr="うさぎの顔">
            <a:extLst>
              <a:ext uri="{FF2B5EF4-FFF2-40B4-BE49-F238E27FC236}">
                <a16:creationId xmlns:a16="http://schemas.microsoft.com/office/drawing/2014/main" id="{D41AA0E6-FF8F-4CEB-898C-DA120CEEF3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9694" y="4181659"/>
            <a:ext cx="914400" cy="914400"/>
          </a:xfrm>
          <a:prstGeom prst="rect">
            <a:avLst/>
          </a:prstGeom>
        </p:spPr>
      </p:pic>
      <p:pic>
        <p:nvPicPr>
          <p:cNvPr id="33" name="グラフィックス 32" descr="ノート PC">
            <a:extLst>
              <a:ext uri="{FF2B5EF4-FFF2-40B4-BE49-F238E27FC236}">
                <a16:creationId xmlns:a16="http://schemas.microsoft.com/office/drawing/2014/main" id="{DBE95122-DAAB-4525-A946-420CAA7208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16530" y="4479190"/>
            <a:ext cx="914400" cy="914400"/>
          </a:xfrm>
          <a:prstGeom prst="rect">
            <a:avLst/>
          </a:prstGeom>
        </p:spPr>
      </p:pic>
      <p:pic>
        <p:nvPicPr>
          <p:cNvPr id="35" name="グラフィックス 34" descr="カエル">
            <a:extLst>
              <a:ext uri="{FF2B5EF4-FFF2-40B4-BE49-F238E27FC236}">
                <a16:creationId xmlns:a16="http://schemas.microsoft.com/office/drawing/2014/main" id="{88E851E3-FB9E-46C9-AF07-15E826938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96923" y="4144090"/>
            <a:ext cx="914400" cy="914400"/>
          </a:xfrm>
          <a:prstGeom prst="rect">
            <a:avLst/>
          </a:prstGeom>
        </p:spPr>
      </p:pic>
      <p:pic>
        <p:nvPicPr>
          <p:cNvPr id="36" name="グラフィックス 35" descr="うさぎの顔">
            <a:extLst>
              <a:ext uri="{FF2B5EF4-FFF2-40B4-BE49-F238E27FC236}">
                <a16:creationId xmlns:a16="http://schemas.microsoft.com/office/drawing/2014/main" id="{08195784-695E-4BDC-995C-62092AC7B8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8008" y="1148199"/>
            <a:ext cx="914400" cy="914400"/>
          </a:xfrm>
          <a:prstGeom prst="rect">
            <a:avLst/>
          </a:prstGeom>
        </p:spPr>
      </p:pic>
      <p:pic>
        <p:nvPicPr>
          <p:cNvPr id="37" name="グラフィックス 36" descr="カエル">
            <a:extLst>
              <a:ext uri="{FF2B5EF4-FFF2-40B4-BE49-F238E27FC236}">
                <a16:creationId xmlns:a16="http://schemas.microsoft.com/office/drawing/2014/main" id="{6A028B07-8F52-4576-823E-16EE729AAB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2154" y="977640"/>
            <a:ext cx="914400" cy="914400"/>
          </a:xfrm>
          <a:prstGeom prst="rect">
            <a:avLst/>
          </a:prstGeom>
        </p:spPr>
      </p:pic>
      <p:sp>
        <p:nvSpPr>
          <p:cNvPr id="38" name="四角形: 角を丸くする 37">
            <a:extLst>
              <a:ext uri="{FF2B5EF4-FFF2-40B4-BE49-F238E27FC236}">
                <a16:creationId xmlns:a16="http://schemas.microsoft.com/office/drawing/2014/main" id="{BEF48D8F-D90F-4003-A2FC-5065FF2C2801}"/>
              </a:ext>
            </a:extLst>
          </p:cNvPr>
          <p:cNvSpPr/>
          <p:nvPr/>
        </p:nvSpPr>
        <p:spPr>
          <a:xfrm>
            <a:off x="2547531" y="5434032"/>
            <a:ext cx="3308735" cy="44632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プログラムやテキストの修正</a:t>
            </a:r>
          </a:p>
        </p:txBody>
      </p:sp>
      <p:sp>
        <p:nvSpPr>
          <p:cNvPr id="39" name="正方形/長方形 38">
            <a:extLst>
              <a:ext uri="{FF2B5EF4-FFF2-40B4-BE49-F238E27FC236}">
                <a16:creationId xmlns:a16="http://schemas.microsoft.com/office/drawing/2014/main" id="{71973991-DE16-4B80-9AA2-884C6A3E2DB3}"/>
              </a:ext>
            </a:extLst>
          </p:cNvPr>
          <p:cNvSpPr/>
          <p:nvPr/>
        </p:nvSpPr>
        <p:spPr>
          <a:xfrm>
            <a:off x="-1" y="0"/>
            <a:ext cx="12060455" cy="4763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ローカルな修正をコミットしてプッシュして、</a:t>
            </a:r>
            <a:r>
              <a:rPr kumimoji="1" lang="en-US" altLang="ja-JP" b="1" dirty="0" err="1"/>
              <a:t>github</a:t>
            </a:r>
            <a:r>
              <a:rPr kumimoji="1" lang="ja-JP" altLang="en-US" b="1" dirty="0"/>
              <a:t>上の大元のレポジトリにプルリクエストしてマージする流れ</a:t>
            </a:r>
          </a:p>
        </p:txBody>
      </p:sp>
      <p:sp>
        <p:nvSpPr>
          <p:cNvPr id="40" name="四角形: 角を丸くする 39">
            <a:extLst>
              <a:ext uri="{FF2B5EF4-FFF2-40B4-BE49-F238E27FC236}">
                <a16:creationId xmlns:a16="http://schemas.microsoft.com/office/drawing/2014/main" id="{C9DD7618-7CFB-4A4A-980F-CF0811ECFA09}"/>
              </a:ext>
            </a:extLst>
          </p:cNvPr>
          <p:cNvSpPr/>
          <p:nvPr/>
        </p:nvSpPr>
        <p:spPr>
          <a:xfrm>
            <a:off x="7997440" y="5691373"/>
            <a:ext cx="3308735" cy="446328"/>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プログラムやテキストの修正</a:t>
            </a:r>
          </a:p>
        </p:txBody>
      </p:sp>
      <p:pic>
        <p:nvPicPr>
          <p:cNvPr id="1026" name="Picture 2" descr="GitHub Logomark">
            <a:extLst>
              <a:ext uri="{FF2B5EF4-FFF2-40B4-BE49-F238E27FC236}">
                <a16:creationId xmlns:a16="http://schemas.microsoft.com/office/drawing/2014/main" id="{6B0E5698-9EAF-4660-9234-4E674BD054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3517" y="467995"/>
            <a:ext cx="590550" cy="590550"/>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B753711B-88AA-4091-B8E0-CAA011ADDAED}"/>
              </a:ext>
            </a:extLst>
          </p:cNvPr>
          <p:cNvSpPr txBox="1"/>
          <p:nvPr/>
        </p:nvSpPr>
        <p:spPr>
          <a:xfrm>
            <a:off x="10605208" y="3641799"/>
            <a:ext cx="1125629" cy="400110"/>
          </a:xfrm>
          <a:prstGeom prst="rect">
            <a:avLst/>
          </a:prstGeom>
          <a:noFill/>
        </p:spPr>
        <p:txBody>
          <a:bodyPr wrap="none" rtlCol="0">
            <a:spAutoFit/>
          </a:bodyPr>
          <a:lstStyle/>
          <a:p>
            <a:r>
              <a:rPr kumimoji="1" lang="ja-JP" altLang="en-US" sz="2000" b="1" dirty="0">
                <a:solidFill>
                  <a:srgbClr val="FF0000"/>
                </a:solidFill>
              </a:rPr>
              <a:t>⑤ </a:t>
            </a:r>
            <a:r>
              <a:rPr kumimoji="1" lang="en-US" altLang="ja-JP" sz="2000" b="1" dirty="0">
                <a:solidFill>
                  <a:srgbClr val="FF0000"/>
                </a:solidFill>
              </a:rPr>
              <a:t>push</a:t>
            </a:r>
            <a:endParaRPr kumimoji="1" lang="ja-JP" altLang="en-US" sz="2000" b="1" dirty="0">
              <a:solidFill>
                <a:srgbClr val="FF0000"/>
              </a:solidFill>
            </a:endParaRPr>
          </a:p>
        </p:txBody>
      </p:sp>
      <p:sp>
        <p:nvSpPr>
          <p:cNvPr id="2" name="フリーフォーム: 図形 1">
            <a:extLst>
              <a:ext uri="{FF2B5EF4-FFF2-40B4-BE49-F238E27FC236}">
                <a16:creationId xmlns:a16="http://schemas.microsoft.com/office/drawing/2014/main" id="{4CC864D8-A575-46B1-A447-0AA60901532F}"/>
              </a:ext>
            </a:extLst>
          </p:cNvPr>
          <p:cNvSpPr/>
          <p:nvPr/>
        </p:nvSpPr>
        <p:spPr>
          <a:xfrm>
            <a:off x="5121720" y="4510501"/>
            <a:ext cx="445391" cy="933651"/>
          </a:xfrm>
          <a:custGeom>
            <a:avLst/>
            <a:gdLst>
              <a:gd name="connsiteX0" fmla="*/ 346509 w 445391"/>
              <a:gd name="connsiteY0" fmla="*/ 933651 h 933651"/>
              <a:gd name="connsiteX1" fmla="*/ 423512 w 445391"/>
              <a:gd name="connsiteY1" fmla="*/ 529390 h 933651"/>
              <a:gd name="connsiteX2" fmla="*/ 0 w 445391"/>
              <a:gd name="connsiteY2" fmla="*/ 0 h 933651"/>
            </a:gdLst>
            <a:ahLst/>
            <a:cxnLst>
              <a:cxn ang="0">
                <a:pos x="connsiteX0" y="connsiteY0"/>
              </a:cxn>
              <a:cxn ang="0">
                <a:pos x="connsiteX1" y="connsiteY1"/>
              </a:cxn>
              <a:cxn ang="0">
                <a:pos x="connsiteX2" y="connsiteY2"/>
              </a:cxn>
            </a:cxnLst>
            <a:rect l="l" t="t" r="r" b="b"/>
            <a:pathLst>
              <a:path w="445391" h="933651">
                <a:moveTo>
                  <a:pt x="346509" y="933651"/>
                </a:moveTo>
                <a:cubicBezTo>
                  <a:pt x="413886" y="809324"/>
                  <a:pt x="481263" y="684998"/>
                  <a:pt x="423512" y="529390"/>
                </a:cubicBezTo>
                <a:cubicBezTo>
                  <a:pt x="365761" y="373782"/>
                  <a:pt x="182880" y="186891"/>
                  <a:pt x="0"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2E242EA3-3809-4828-ACA6-DE5286CCB618}"/>
              </a:ext>
            </a:extLst>
          </p:cNvPr>
          <p:cNvSpPr/>
          <p:nvPr/>
        </p:nvSpPr>
        <p:spPr>
          <a:xfrm>
            <a:off x="9410141" y="4765309"/>
            <a:ext cx="445391" cy="933651"/>
          </a:xfrm>
          <a:custGeom>
            <a:avLst/>
            <a:gdLst>
              <a:gd name="connsiteX0" fmla="*/ 346509 w 445391"/>
              <a:gd name="connsiteY0" fmla="*/ 933651 h 933651"/>
              <a:gd name="connsiteX1" fmla="*/ 423512 w 445391"/>
              <a:gd name="connsiteY1" fmla="*/ 529390 h 933651"/>
              <a:gd name="connsiteX2" fmla="*/ 0 w 445391"/>
              <a:gd name="connsiteY2" fmla="*/ 0 h 933651"/>
            </a:gdLst>
            <a:ahLst/>
            <a:cxnLst>
              <a:cxn ang="0">
                <a:pos x="connsiteX0" y="connsiteY0"/>
              </a:cxn>
              <a:cxn ang="0">
                <a:pos x="connsiteX1" y="connsiteY1"/>
              </a:cxn>
              <a:cxn ang="0">
                <a:pos x="connsiteX2" y="connsiteY2"/>
              </a:cxn>
            </a:cxnLst>
            <a:rect l="l" t="t" r="r" b="b"/>
            <a:pathLst>
              <a:path w="445391" h="933651">
                <a:moveTo>
                  <a:pt x="346509" y="933651"/>
                </a:moveTo>
                <a:cubicBezTo>
                  <a:pt x="413886" y="809324"/>
                  <a:pt x="481263" y="684998"/>
                  <a:pt x="423512" y="529390"/>
                </a:cubicBezTo>
                <a:cubicBezTo>
                  <a:pt x="365761" y="373782"/>
                  <a:pt x="182880" y="186891"/>
                  <a:pt x="0"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C5FE34AE-A4FB-4EB6-B189-17A705DB84C0}"/>
              </a:ext>
            </a:extLst>
          </p:cNvPr>
          <p:cNvSpPr txBox="1"/>
          <p:nvPr/>
        </p:nvSpPr>
        <p:spPr>
          <a:xfrm>
            <a:off x="9677164" y="4935520"/>
            <a:ext cx="1447832" cy="400110"/>
          </a:xfrm>
          <a:prstGeom prst="rect">
            <a:avLst/>
          </a:prstGeom>
          <a:noFill/>
        </p:spPr>
        <p:txBody>
          <a:bodyPr wrap="none" rtlCol="0">
            <a:spAutoFit/>
          </a:bodyPr>
          <a:lstStyle/>
          <a:p>
            <a:r>
              <a:rPr lang="ja-JP" altLang="en-US" sz="2000" b="1" dirty="0">
                <a:solidFill>
                  <a:srgbClr val="FF0000"/>
                </a:solidFill>
              </a:rPr>
              <a:t>④ </a:t>
            </a:r>
            <a:r>
              <a:rPr kumimoji="1" lang="en-US" altLang="ja-JP" sz="2000" b="1" dirty="0">
                <a:solidFill>
                  <a:srgbClr val="FF0000"/>
                </a:solidFill>
              </a:rPr>
              <a:t>commit</a:t>
            </a:r>
            <a:endParaRPr kumimoji="1" lang="ja-JP" altLang="en-US" sz="2000" b="1" dirty="0">
              <a:solidFill>
                <a:srgbClr val="FF0000"/>
              </a:solidFill>
            </a:endParaRPr>
          </a:p>
        </p:txBody>
      </p:sp>
      <p:sp>
        <p:nvSpPr>
          <p:cNvPr id="34" name="テキスト ボックス 33">
            <a:extLst>
              <a:ext uri="{FF2B5EF4-FFF2-40B4-BE49-F238E27FC236}">
                <a16:creationId xmlns:a16="http://schemas.microsoft.com/office/drawing/2014/main" id="{BFDE05A7-05E4-4F4A-B87E-6877585B71F4}"/>
              </a:ext>
            </a:extLst>
          </p:cNvPr>
          <p:cNvSpPr txBox="1"/>
          <p:nvPr/>
        </p:nvSpPr>
        <p:spPr>
          <a:xfrm>
            <a:off x="5412681" y="4613358"/>
            <a:ext cx="1117614" cy="400110"/>
          </a:xfrm>
          <a:prstGeom prst="rect">
            <a:avLst/>
          </a:prstGeom>
          <a:noFill/>
        </p:spPr>
        <p:txBody>
          <a:bodyPr wrap="none" rtlCol="0">
            <a:spAutoFit/>
          </a:bodyPr>
          <a:lstStyle/>
          <a:p>
            <a:r>
              <a:rPr kumimoji="1" lang="en-US" altLang="ja-JP" sz="2000" b="1" dirty="0">
                <a:solidFill>
                  <a:srgbClr val="FF0000"/>
                </a:solidFill>
              </a:rPr>
              <a:t>commit</a:t>
            </a:r>
            <a:endParaRPr kumimoji="1" lang="ja-JP" altLang="en-US" sz="2000" b="1" dirty="0">
              <a:solidFill>
                <a:srgbClr val="FF0000"/>
              </a:solidFill>
            </a:endParaRPr>
          </a:p>
        </p:txBody>
      </p:sp>
      <p:sp>
        <p:nvSpPr>
          <p:cNvPr id="43" name="テキスト ボックス 42">
            <a:extLst>
              <a:ext uri="{FF2B5EF4-FFF2-40B4-BE49-F238E27FC236}">
                <a16:creationId xmlns:a16="http://schemas.microsoft.com/office/drawing/2014/main" id="{A598B4D9-934D-4D48-9FD3-090D201AA080}"/>
              </a:ext>
            </a:extLst>
          </p:cNvPr>
          <p:cNvSpPr txBox="1"/>
          <p:nvPr/>
        </p:nvSpPr>
        <p:spPr>
          <a:xfrm>
            <a:off x="21513" y="4226700"/>
            <a:ext cx="2296117" cy="1077218"/>
          </a:xfrm>
          <a:prstGeom prst="borderCallout1">
            <a:avLst>
              <a:gd name="adj1" fmla="val 52"/>
              <a:gd name="adj2" fmla="val 29932"/>
              <a:gd name="adj3" fmla="val -104282"/>
              <a:gd name="adj4" fmla="val 58274"/>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600" dirty="0"/>
              <a:t>ローカルに保存された修正を</a:t>
            </a:r>
            <a:r>
              <a:rPr kumimoji="1" lang="en-US" altLang="ja-JP" sz="1600" dirty="0" err="1"/>
              <a:t>github</a:t>
            </a:r>
            <a:r>
              <a:rPr kumimoji="1" lang="ja-JP" altLang="en-US" sz="1600" dirty="0"/>
              <a:t>上のレポジトリに反映させる（プッシュ）</a:t>
            </a:r>
          </a:p>
        </p:txBody>
      </p:sp>
      <p:sp>
        <p:nvSpPr>
          <p:cNvPr id="44" name="テキスト ボックス 43">
            <a:extLst>
              <a:ext uri="{FF2B5EF4-FFF2-40B4-BE49-F238E27FC236}">
                <a16:creationId xmlns:a16="http://schemas.microsoft.com/office/drawing/2014/main" id="{BA8AE037-346B-4A20-8F91-CF2439CD39F0}"/>
              </a:ext>
            </a:extLst>
          </p:cNvPr>
          <p:cNvSpPr txBox="1"/>
          <p:nvPr/>
        </p:nvSpPr>
        <p:spPr>
          <a:xfrm>
            <a:off x="10950071" y="3704466"/>
            <a:ext cx="2497322" cy="2436257"/>
          </a:xfrm>
          <a:prstGeom prst="cloudCallout">
            <a:avLst>
              <a:gd name="adj1" fmla="val -63811"/>
              <a:gd name="adj2" fmla="val -15432"/>
            </a:avLst>
          </a:prstGeom>
          <a:solidFill>
            <a:schemeClr val="accent4">
              <a:lumMod val="20000"/>
              <a:lumOff val="80000"/>
            </a:schemeClr>
          </a:solidFill>
        </p:spPr>
        <p:txBody>
          <a:bodyPr wrap="square" rtlCol="0">
            <a:spAutoFit/>
          </a:bodyPr>
          <a:lstStyle/>
          <a:p>
            <a:r>
              <a:rPr kumimoji="1" lang="ja-JP" altLang="en-US" sz="1400" dirty="0"/>
              <a:t>４つの</a:t>
            </a:r>
            <a:r>
              <a:rPr kumimoji="1" lang="en-US" altLang="ja-JP" sz="1400" dirty="0" err="1"/>
              <a:t>frasyr</a:t>
            </a:r>
            <a:r>
              <a:rPr kumimoji="1" lang="ja-JP" altLang="en-US" sz="1400" dirty="0"/>
              <a:t>は最終的にもともとのレポジトリの所有者の</a:t>
            </a:r>
            <a:r>
              <a:rPr lang="en-US" altLang="ja-JP" sz="1400" dirty="0" err="1"/>
              <a:t>github</a:t>
            </a:r>
            <a:r>
              <a:rPr lang="ja-JP" altLang="en-US" sz="1400" dirty="0"/>
              <a:t>上の</a:t>
            </a:r>
            <a:r>
              <a:rPr lang="en-US" altLang="ja-JP" sz="1400" dirty="0" err="1"/>
              <a:t>frasyr</a:t>
            </a:r>
            <a:r>
              <a:rPr lang="ja-JP" altLang="en-US" sz="1400" dirty="0"/>
              <a:t>に統合（マージ）されて一つになる</a:t>
            </a:r>
            <a:endParaRPr kumimoji="1" lang="ja-JP" altLang="en-US" sz="1400" dirty="0"/>
          </a:p>
        </p:txBody>
      </p:sp>
    </p:spTree>
    <p:extLst>
      <p:ext uri="{BB962C8B-B14F-4D97-AF65-F5344CB8AC3E}">
        <p14:creationId xmlns:p14="http://schemas.microsoft.com/office/powerpoint/2010/main" val="128406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5A46555-E956-4393-8EC5-208CFD5CEDF1}"/>
              </a:ext>
            </a:extLst>
          </p:cNvPr>
          <p:cNvSpPr/>
          <p:nvPr/>
        </p:nvSpPr>
        <p:spPr>
          <a:xfrm>
            <a:off x="0" y="0"/>
            <a:ext cx="8991600" cy="4763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Github</a:t>
            </a:r>
            <a:r>
              <a:rPr kumimoji="1" lang="ja-JP" altLang="en-US" b="1" dirty="0"/>
              <a:t>上のプログラムをフォークしてクローンしてプログラムを修正する流れ</a:t>
            </a:r>
          </a:p>
        </p:txBody>
      </p:sp>
      <p:sp>
        <p:nvSpPr>
          <p:cNvPr id="4" name="コンテンツ プレースホルダー 3">
            <a:extLst>
              <a:ext uri="{FF2B5EF4-FFF2-40B4-BE49-F238E27FC236}">
                <a16:creationId xmlns:a16="http://schemas.microsoft.com/office/drawing/2014/main" id="{CA04981B-11B8-425D-B32D-8ED8C0404F97}"/>
              </a:ext>
            </a:extLst>
          </p:cNvPr>
          <p:cNvSpPr>
            <a:spLocks noGrp="1"/>
          </p:cNvSpPr>
          <p:nvPr>
            <p:ph idx="1"/>
          </p:nvPr>
        </p:nvSpPr>
        <p:spPr>
          <a:xfrm>
            <a:off x="245327" y="680224"/>
            <a:ext cx="11653024" cy="5921298"/>
          </a:xfrm>
        </p:spPr>
        <p:txBody>
          <a:bodyPr/>
          <a:lstStyle/>
          <a:p>
            <a:pPr marL="0" indent="0">
              <a:buNone/>
            </a:pPr>
            <a:endParaRPr lang="en-US" altLang="ja-JP" dirty="0"/>
          </a:p>
          <a:p>
            <a:pPr marL="514350" indent="-514350">
              <a:buFont typeface="+mj-ea"/>
              <a:buAutoNum type="circleNumDbPlain"/>
            </a:pPr>
            <a:endParaRPr kumimoji="1" lang="en-US" altLang="ja-JP" dirty="0"/>
          </a:p>
          <a:p>
            <a:pPr marL="514350" indent="-514350">
              <a:buFont typeface="+mj-ea"/>
              <a:buAutoNum type="circleNumDbPlain"/>
            </a:pPr>
            <a:endParaRPr lang="en-US" altLang="ja-JP" dirty="0"/>
          </a:p>
          <a:p>
            <a:pPr marL="514350" indent="-514350">
              <a:buFont typeface="+mj-ea"/>
              <a:buAutoNum type="circleNumDbPlain"/>
            </a:pPr>
            <a:endParaRPr kumimoji="1" lang="en-US" altLang="ja-JP" dirty="0"/>
          </a:p>
          <a:p>
            <a:pPr marL="514350" indent="-514350">
              <a:buFont typeface="+mj-ea"/>
              <a:buAutoNum type="circleNumDbPlain"/>
            </a:pPr>
            <a:endParaRPr lang="en-US" altLang="ja-JP" dirty="0"/>
          </a:p>
          <a:p>
            <a:pPr marL="0" indent="0">
              <a:buNone/>
            </a:pPr>
            <a:endParaRPr kumimoji="1" lang="en-US" altLang="ja-JP" dirty="0"/>
          </a:p>
        </p:txBody>
      </p:sp>
      <p:pic>
        <p:nvPicPr>
          <p:cNvPr id="7" name="図 6">
            <a:extLst>
              <a:ext uri="{FF2B5EF4-FFF2-40B4-BE49-F238E27FC236}">
                <a16:creationId xmlns:a16="http://schemas.microsoft.com/office/drawing/2014/main" id="{9BF8AA7D-95BF-438B-8F08-CC1A438E6700}"/>
              </a:ext>
            </a:extLst>
          </p:cNvPr>
          <p:cNvPicPr>
            <a:picLocks noChangeAspect="1"/>
          </p:cNvPicPr>
          <p:nvPr/>
        </p:nvPicPr>
        <p:blipFill rotWithShape="1">
          <a:blip r:embed="rId3"/>
          <a:srcRect r="788" b="65545"/>
          <a:stretch/>
        </p:blipFill>
        <p:spPr>
          <a:xfrm>
            <a:off x="1030140" y="1630607"/>
            <a:ext cx="10531816" cy="1385281"/>
          </a:xfrm>
          <a:prstGeom prst="rect">
            <a:avLst/>
          </a:prstGeom>
        </p:spPr>
      </p:pic>
      <p:sp>
        <p:nvSpPr>
          <p:cNvPr id="6" name="楕円 5">
            <a:extLst>
              <a:ext uri="{FF2B5EF4-FFF2-40B4-BE49-F238E27FC236}">
                <a16:creationId xmlns:a16="http://schemas.microsoft.com/office/drawing/2014/main" id="{8EFD9A7C-22E4-4DF1-B95D-FD4A976EE50C}"/>
              </a:ext>
            </a:extLst>
          </p:cNvPr>
          <p:cNvSpPr/>
          <p:nvPr/>
        </p:nvSpPr>
        <p:spPr>
          <a:xfrm>
            <a:off x="10162478" y="1360448"/>
            <a:ext cx="1315844" cy="82772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4C1F8E-EF85-4FF5-A5B5-D378888D14E8}"/>
              </a:ext>
            </a:extLst>
          </p:cNvPr>
          <p:cNvSpPr txBox="1"/>
          <p:nvPr/>
        </p:nvSpPr>
        <p:spPr>
          <a:xfrm>
            <a:off x="713678" y="739917"/>
            <a:ext cx="10270760" cy="830997"/>
          </a:xfrm>
          <a:prstGeom prst="rect">
            <a:avLst/>
          </a:prstGeom>
          <a:noFill/>
        </p:spPr>
        <p:txBody>
          <a:bodyPr wrap="none" rtlCol="0">
            <a:spAutoFit/>
          </a:bodyPr>
          <a:lstStyle/>
          <a:p>
            <a:r>
              <a:rPr lang="ja-JP" altLang="en-US" sz="2400" b="1" dirty="0"/>
              <a:t>① </a:t>
            </a:r>
            <a:r>
              <a:rPr lang="en-US" altLang="ja-JP" sz="2400" b="1" dirty="0" err="1"/>
              <a:t>ichimomo</a:t>
            </a:r>
            <a:r>
              <a:rPr lang="ja-JP" altLang="en-US" sz="2400" b="1" dirty="0"/>
              <a:t>サイトの</a:t>
            </a:r>
            <a:r>
              <a:rPr lang="en-US" altLang="ja-JP" sz="2400" b="1" dirty="0" err="1"/>
              <a:t>frasyr</a:t>
            </a:r>
            <a:r>
              <a:rPr lang="ja-JP" altLang="en-US" sz="2400" b="1" dirty="0"/>
              <a:t>レポジトリのフォーク（</a:t>
            </a:r>
            <a:r>
              <a:rPr lang="en-US" altLang="ja-JP" sz="2400" b="1" dirty="0"/>
              <a:t>fork</a:t>
            </a:r>
            <a:r>
              <a:rPr lang="ja-JP" altLang="en-US" sz="2400" b="1" dirty="0"/>
              <a:t>）ボタンを押す</a:t>
            </a:r>
            <a:endParaRPr lang="en-US" altLang="ja-JP" sz="2400" b="1" dirty="0"/>
          </a:p>
          <a:p>
            <a:r>
              <a:rPr lang="ja-JP" altLang="en-US" sz="2400" b="1" dirty="0"/>
              <a:t>→自分の</a:t>
            </a:r>
            <a:r>
              <a:rPr lang="en-US" altLang="ja-JP" sz="2400" b="1" dirty="0" err="1"/>
              <a:t>github</a:t>
            </a:r>
            <a:r>
              <a:rPr lang="ja-JP" altLang="en-US" sz="2400" b="1" dirty="0"/>
              <a:t>サイトに</a:t>
            </a:r>
            <a:r>
              <a:rPr lang="en-US" altLang="ja-JP" sz="2400" b="1" dirty="0" err="1"/>
              <a:t>frasyr</a:t>
            </a:r>
            <a:r>
              <a:rPr lang="ja-JP" altLang="en-US" sz="2400" b="1" dirty="0"/>
              <a:t>ができる</a:t>
            </a:r>
            <a:endParaRPr lang="en-US" altLang="ja-JP" sz="2400" b="1" dirty="0"/>
          </a:p>
        </p:txBody>
      </p:sp>
      <p:sp>
        <p:nvSpPr>
          <p:cNvPr id="11" name="テキスト ボックス 10">
            <a:extLst>
              <a:ext uri="{FF2B5EF4-FFF2-40B4-BE49-F238E27FC236}">
                <a16:creationId xmlns:a16="http://schemas.microsoft.com/office/drawing/2014/main" id="{1A31121B-CE0E-4B3B-BCF6-AAA9A3B2F901}"/>
              </a:ext>
            </a:extLst>
          </p:cNvPr>
          <p:cNvSpPr txBox="1"/>
          <p:nvPr/>
        </p:nvSpPr>
        <p:spPr>
          <a:xfrm>
            <a:off x="149011" y="3957379"/>
            <a:ext cx="12178334" cy="461665"/>
          </a:xfrm>
          <a:prstGeom prst="rect">
            <a:avLst/>
          </a:prstGeom>
          <a:noFill/>
          <a:ln>
            <a:solidFill>
              <a:schemeClr val="tx1"/>
            </a:solidFill>
          </a:ln>
        </p:spPr>
        <p:txBody>
          <a:bodyPr wrap="none" rtlCol="0">
            <a:spAutoFit/>
          </a:bodyPr>
          <a:lstStyle/>
          <a:p>
            <a:r>
              <a:rPr lang="en-US" altLang="ja-JP" sz="2400" dirty="0"/>
              <a:t>Git</a:t>
            </a:r>
            <a:r>
              <a:rPr lang="ja-JP" altLang="en-US" sz="2400" dirty="0"/>
              <a:t> </a:t>
            </a:r>
            <a:r>
              <a:rPr lang="en-US" altLang="ja-JP" sz="2400" dirty="0"/>
              <a:t>Bash</a:t>
            </a:r>
            <a:r>
              <a:rPr lang="ja-JP" altLang="en-US" sz="2400" dirty="0"/>
              <a:t>上でコマンド： </a:t>
            </a:r>
            <a:r>
              <a:rPr lang="en-US" altLang="ja-JP" sz="2400" dirty="0"/>
              <a:t>git clone </a:t>
            </a:r>
            <a:r>
              <a:rPr lang="en-US" altLang="ja-JP" sz="2400" dirty="0">
                <a:hlinkClick r:id="rId4"/>
              </a:rPr>
              <a:t>https://github.com/</a:t>
            </a:r>
            <a:r>
              <a:rPr lang="en-US" altLang="ja-JP" sz="2400" dirty="0"/>
              <a:t>[</a:t>
            </a:r>
            <a:r>
              <a:rPr lang="ja-JP" altLang="en-US" sz="2400" dirty="0"/>
              <a:t>自分のユーザー名</a:t>
            </a:r>
            <a:r>
              <a:rPr lang="en-US" altLang="ja-JP" sz="2400" dirty="0"/>
              <a:t>]/frasyr.git</a:t>
            </a:r>
            <a:endParaRPr kumimoji="1" lang="ja-JP" altLang="en-US" sz="2400" dirty="0"/>
          </a:p>
        </p:txBody>
      </p:sp>
      <p:sp>
        <p:nvSpPr>
          <p:cNvPr id="12" name="テキスト ボックス 11">
            <a:extLst>
              <a:ext uri="{FF2B5EF4-FFF2-40B4-BE49-F238E27FC236}">
                <a16:creationId xmlns:a16="http://schemas.microsoft.com/office/drawing/2014/main" id="{E846E526-786C-4F01-91BE-1C2B6C09CF67}"/>
              </a:ext>
            </a:extLst>
          </p:cNvPr>
          <p:cNvSpPr txBox="1"/>
          <p:nvPr/>
        </p:nvSpPr>
        <p:spPr>
          <a:xfrm>
            <a:off x="681618" y="3297522"/>
            <a:ext cx="10302820" cy="523220"/>
          </a:xfrm>
          <a:prstGeom prst="rect">
            <a:avLst/>
          </a:prstGeom>
          <a:noFill/>
        </p:spPr>
        <p:txBody>
          <a:bodyPr wrap="none" rtlCol="0">
            <a:spAutoFit/>
          </a:bodyPr>
          <a:lstStyle/>
          <a:p>
            <a:r>
              <a:rPr lang="ja-JP" altLang="en-US" sz="2800" b="1" dirty="0"/>
              <a:t>② 自分の</a:t>
            </a:r>
            <a:r>
              <a:rPr lang="en-US" altLang="ja-JP" sz="2800" b="1" dirty="0" err="1"/>
              <a:t>github</a:t>
            </a:r>
            <a:r>
              <a:rPr lang="ja-JP" altLang="en-US" sz="2800" b="1" dirty="0"/>
              <a:t>サイトで</a:t>
            </a:r>
            <a:r>
              <a:rPr lang="en-US" altLang="ja-JP" sz="2800" b="1" dirty="0" err="1"/>
              <a:t>frasyr</a:t>
            </a:r>
            <a:r>
              <a:rPr lang="ja-JP" altLang="en-US" sz="2800" b="1" dirty="0"/>
              <a:t>を確認し、それをクローンする</a:t>
            </a:r>
            <a:endParaRPr kumimoji="1" lang="ja-JP" altLang="en-US" sz="2800" b="1" dirty="0"/>
          </a:p>
        </p:txBody>
      </p:sp>
      <p:sp>
        <p:nvSpPr>
          <p:cNvPr id="5" name="テキスト ボックス 4">
            <a:extLst>
              <a:ext uri="{FF2B5EF4-FFF2-40B4-BE49-F238E27FC236}">
                <a16:creationId xmlns:a16="http://schemas.microsoft.com/office/drawing/2014/main" id="{1815CB15-8A9C-4B32-8D68-4BD775461D4F}"/>
              </a:ext>
            </a:extLst>
          </p:cNvPr>
          <p:cNvSpPr txBox="1"/>
          <p:nvPr/>
        </p:nvSpPr>
        <p:spPr>
          <a:xfrm>
            <a:off x="681618" y="4627228"/>
            <a:ext cx="10647556" cy="1908215"/>
          </a:xfrm>
          <a:prstGeom prst="rect">
            <a:avLst/>
          </a:prstGeom>
          <a:noFill/>
        </p:spPr>
        <p:txBody>
          <a:bodyPr wrap="square" rtlCol="0">
            <a:spAutoFit/>
          </a:bodyPr>
          <a:lstStyle/>
          <a:p>
            <a:r>
              <a:rPr lang="ja-JP" altLang="en-US" sz="2800" b="1" dirty="0">
                <a:highlight>
                  <a:srgbClr val="FFFF00"/>
                </a:highlight>
              </a:rPr>
              <a:t>ここから先のコマンドはこちら</a:t>
            </a:r>
            <a:endParaRPr lang="en-US" altLang="ja-JP" sz="2800" b="1" dirty="0">
              <a:highlight>
                <a:srgbClr val="FFFF00"/>
              </a:highlight>
            </a:endParaRPr>
          </a:p>
          <a:p>
            <a:endParaRPr lang="en-US" altLang="ja-JP" dirty="0">
              <a:hlinkClick r:id="rId5"/>
            </a:endParaRPr>
          </a:p>
          <a:p>
            <a:r>
              <a:rPr lang="en-US" altLang="ja-JP" dirty="0">
                <a:hlinkClick r:id="rId5"/>
              </a:rPr>
              <a:t>https://github.com/ichimomo/frasyr/wiki/Development-Policy#ichimomofrasyr%E3%82%92fork%E3%81%97%E3%81%A6%E3%81%8B%E3%82%89%E6%89%8B%E5%85%83%E3%81%AEpc%E3%81%ABclone%E3%81%99%E3%82%8B%E6%96%B9%E6%B3%95</a:t>
            </a:r>
            <a:endParaRPr kumimoji="1" lang="ja-JP" altLang="en-US" dirty="0"/>
          </a:p>
        </p:txBody>
      </p:sp>
    </p:spTree>
    <p:extLst>
      <p:ext uri="{BB962C8B-B14F-4D97-AF65-F5344CB8AC3E}">
        <p14:creationId xmlns:p14="http://schemas.microsoft.com/office/powerpoint/2010/main" val="15232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B395F06-BB8A-409D-8428-277619269D19}"/>
              </a:ext>
            </a:extLst>
          </p:cNvPr>
          <p:cNvPicPr>
            <a:picLocks noChangeAspect="1"/>
          </p:cNvPicPr>
          <p:nvPr/>
        </p:nvPicPr>
        <p:blipFill>
          <a:blip r:embed="rId3"/>
          <a:stretch>
            <a:fillRect/>
          </a:stretch>
        </p:blipFill>
        <p:spPr>
          <a:xfrm>
            <a:off x="1014470" y="1068637"/>
            <a:ext cx="7559254" cy="2863698"/>
          </a:xfrm>
          <a:prstGeom prst="rect">
            <a:avLst/>
          </a:prstGeom>
          <a:ln>
            <a:solidFill>
              <a:schemeClr val="tx1"/>
            </a:solidFill>
          </a:ln>
        </p:spPr>
      </p:pic>
      <p:sp>
        <p:nvSpPr>
          <p:cNvPr id="4" name="楕円 3">
            <a:extLst>
              <a:ext uri="{FF2B5EF4-FFF2-40B4-BE49-F238E27FC236}">
                <a16:creationId xmlns:a16="http://schemas.microsoft.com/office/drawing/2014/main" id="{B92307EA-A400-4E89-86B8-10C6E8729AF3}"/>
              </a:ext>
            </a:extLst>
          </p:cNvPr>
          <p:cNvSpPr/>
          <p:nvPr/>
        </p:nvSpPr>
        <p:spPr>
          <a:xfrm>
            <a:off x="1943894" y="2852948"/>
            <a:ext cx="1315844" cy="82772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06AD8D21-7BB9-4C78-8FEE-A5AA0F0CE64F}"/>
              </a:ext>
            </a:extLst>
          </p:cNvPr>
          <p:cNvCxnSpPr>
            <a:cxnSpLocks/>
          </p:cNvCxnSpPr>
          <p:nvPr/>
        </p:nvCxnSpPr>
        <p:spPr>
          <a:xfrm>
            <a:off x="2658736" y="3680668"/>
            <a:ext cx="0" cy="5718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17543E9B-D85F-413C-BD94-97D1E8934655}"/>
              </a:ext>
            </a:extLst>
          </p:cNvPr>
          <p:cNvPicPr>
            <a:picLocks noChangeAspect="1"/>
          </p:cNvPicPr>
          <p:nvPr/>
        </p:nvPicPr>
        <p:blipFill rotWithShape="1">
          <a:blip r:embed="rId4"/>
          <a:srcRect b="21205"/>
          <a:stretch/>
        </p:blipFill>
        <p:spPr>
          <a:xfrm>
            <a:off x="1063894" y="4326530"/>
            <a:ext cx="7509830" cy="2305276"/>
          </a:xfrm>
          <a:prstGeom prst="rect">
            <a:avLst/>
          </a:prstGeom>
          <a:ln>
            <a:solidFill>
              <a:schemeClr val="tx1"/>
            </a:solidFill>
          </a:ln>
        </p:spPr>
      </p:pic>
      <p:sp>
        <p:nvSpPr>
          <p:cNvPr id="9" name="テキスト ボックス 8">
            <a:extLst>
              <a:ext uri="{FF2B5EF4-FFF2-40B4-BE49-F238E27FC236}">
                <a16:creationId xmlns:a16="http://schemas.microsoft.com/office/drawing/2014/main" id="{AA4F0245-2EA7-462D-AEDA-71E96AF34E8C}"/>
              </a:ext>
            </a:extLst>
          </p:cNvPr>
          <p:cNvSpPr txBox="1"/>
          <p:nvPr/>
        </p:nvSpPr>
        <p:spPr>
          <a:xfrm>
            <a:off x="3534833" y="5061230"/>
            <a:ext cx="1712328" cy="369332"/>
          </a:xfrm>
          <a:prstGeom prst="rect">
            <a:avLst/>
          </a:prstGeom>
          <a:noFill/>
        </p:spPr>
        <p:txBody>
          <a:bodyPr wrap="none" rtlCol="0">
            <a:spAutoFit/>
          </a:bodyPr>
          <a:lstStyle/>
          <a:p>
            <a:r>
              <a:rPr kumimoji="1" lang="en-US" altLang="ja-JP" dirty="0">
                <a:highlight>
                  <a:srgbClr val="FFFF00"/>
                </a:highlight>
              </a:rPr>
              <a:t>dev</a:t>
            </a:r>
            <a:r>
              <a:rPr kumimoji="1" lang="ja-JP" altLang="en-US" dirty="0">
                <a:highlight>
                  <a:srgbClr val="FFFF00"/>
                </a:highlight>
              </a:rPr>
              <a:t>に変える！</a:t>
            </a:r>
          </a:p>
        </p:txBody>
      </p:sp>
      <p:cxnSp>
        <p:nvCxnSpPr>
          <p:cNvPr id="10" name="直線矢印コネクタ 9">
            <a:extLst>
              <a:ext uri="{FF2B5EF4-FFF2-40B4-BE49-F238E27FC236}">
                <a16:creationId xmlns:a16="http://schemas.microsoft.com/office/drawing/2014/main" id="{56D4C3EE-3919-4268-B861-DBDD4030E293}"/>
              </a:ext>
            </a:extLst>
          </p:cNvPr>
          <p:cNvCxnSpPr>
            <a:cxnSpLocks/>
          </p:cNvCxnSpPr>
          <p:nvPr/>
        </p:nvCxnSpPr>
        <p:spPr>
          <a:xfrm flipV="1">
            <a:off x="3886200" y="5363633"/>
            <a:ext cx="283633" cy="54610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A4F6E09-3652-4D4F-B2D4-33F5E28B668F}"/>
              </a:ext>
            </a:extLst>
          </p:cNvPr>
          <p:cNvSpPr txBox="1"/>
          <p:nvPr/>
        </p:nvSpPr>
        <p:spPr>
          <a:xfrm>
            <a:off x="6592942" y="5128159"/>
            <a:ext cx="1712328" cy="369332"/>
          </a:xfrm>
          <a:prstGeom prst="rect">
            <a:avLst/>
          </a:prstGeom>
          <a:noFill/>
        </p:spPr>
        <p:txBody>
          <a:bodyPr wrap="none" rtlCol="0">
            <a:spAutoFit/>
          </a:bodyPr>
          <a:lstStyle/>
          <a:p>
            <a:r>
              <a:rPr kumimoji="1" lang="en-US" altLang="ja-JP" dirty="0">
                <a:highlight>
                  <a:srgbClr val="FFFF00"/>
                </a:highlight>
              </a:rPr>
              <a:t>dev</a:t>
            </a:r>
            <a:r>
              <a:rPr kumimoji="1" lang="ja-JP" altLang="en-US" dirty="0">
                <a:highlight>
                  <a:srgbClr val="FFFF00"/>
                </a:highlight>
              </a:rPr>
              <a:t>に変える！</a:t>
            </a:r>
          </a:p>
        </p:txBody>
      </p:sp>
      <p:cxnSp>
        <p:nvCxnSpPr>
          <p:cNvPr id="14" name="直線矢印コネクタ 13">
            <a:extLst>
              <a:ext uri="{FF2B5EF4-FFF2-40B4-BE49-F238E27FC236}">
                <a16:creationId xmlns:a16="http://schemas.microsoft.com/office/drawing/2014/main" id="{5711C9B3-2BF3-4126-A1C5-55B130869F3D}"/>
              </a:ext>
            </a:extLst>
          </p:cNvPr>
          <p:cNvCxnSpPr>
            <a:cxnSpLocks/>
          </p:cNvCxnSpPr>
          <p:nvPr/>
        </p:nvCxnSpPr>
        <p:spPr>
          <a:xfrm flipV="1">
            <a:off x="6944309" y="5430562"/>
            <a:ext cx="283633" cy="54610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コンテンツ プレースホルダー 7">
            <a:extLst>
              <a:ext uri="{FF2B5EF4-FFF2-40B4-BE49-F238E27FC236}">
                <a16:creationId xmlns:a16="http://schemas.microsoft.com/office/drawing/2014/main" id="{03A37847-F3E6-4BCC-BB94-9A5FA3D1A9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84964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6D388BA-1E08-4B19-9506-7489DF7D5697}"/>
              </a:ext>
            </a:extLst>
          </p:cNvPr>
          <p:cNvPicPr>
            <a:picLocks noChangeAspect="1"/>
          </p:cNvPicPr>
          <p:nvPr/>
        </p:nvPicPr>
        <p:blipFill>
          <a:blip r:embed="rId2"/>
          <a:stretch>
            <a:fillRect/>
          </a:stretch>
        </p:blipFill>
        <p:spPr>
          <a:xfrm>
            <a:off x="561859" y="1244284"/>
            <a:ext cx="6100933" cy="5239142"/>
          </a:xfrm>
          <a:prstGeom prst="rect">
            <a:avLst/>
          </a:prstGeom>
        </p:spPr>
      </p:pic>
      <p:sp>
        <p:nvSpPr>
          <p:cNvPr id="3" name="コンテンツ プレースホルダー 2">
            <a:extLst>
              <a:ext uri="{FF2B5EF4-FFF2-40B4-BE49-F238E27FC236}">
                <a16:creationId xmlns:a16="http://schemas.microsoft.com/office/drawing/2014/main" id="{55C08D8C-BCE8-4EA4-9FB6-745FC313E005}"/>
              </a:ext>
            </a:extLst>
          </p:cNvPr>
          <p:cNvSpPr txBox="1">
            <a:spLocks/>
          </p:cNvSpPr>
          <p:nvPr/>
        </p:nvSpPr>
        <p:spPr>
          <a:xfrm>
            <a:off x="661931" y="459532"/>
            <a:ext cx="10515600" cy="63984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b="1" dirty="0"/>
              <a:t>⑥ マージ </a:t>
            </a:r>
            <a:r>
              <a:rPr lang="en-US" altLang="ja-JP" sz="3600" b="1" dirty="0"/>
              <a:t>(merge) </a:t>
            </a:r>
            <a:r>
              <a:rPr lang="ja-JP" altLang="en-US" sz="3600" b="1" dirty="0"/>
              <a:t>する</a:t>
            </a:r>
            <a:endParaRPr lang="en-US" altLang="ja-JP" sz="3600" b="1" dirty="0"/>
          </a:p>
          <a:p>
            <a:pPr>
              <a:buFont typeface="Wingdings" panose="05000000000000000000" pitchFamily="2" charset="2"/>
              <a:buChar char="Ø"/>
            </a:pPr>
            <a:endParaRPr lang="ja-JP" altLang="en-US" dirty="0"/>
          </a:p>
        </p:txBody>
      </p:sp>
      <p:sp>
        <p:nvSpPr>
          <p:cNvPr id="4" name="楕円 3">
            <a:extLst>
              <a:ext uri="{FF2B5EF4-FFF2-40B4-BE49-F238E27FC236}">
                <a16:creationId xmlns:a16="http://schemas.microsoft.com/office/drawing/2014/main" id="{BC135190-0857-4835-A85B-9D5AFB6A9212}"/>
              </a:ext>
            </a:extLst>
          </p:cNvPr>
          <p:cNvSpPr/>
          <p:nvPr/>
        </p:nvSpPr>
        <p:spPr>
          <a:xfrm>
            <a:off x="1014469" y="5803707"/>
            <a:ext cx="1804594" cy="82772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3F4E2D-9053-46DE-96A7-0D2DCF29F7EF}"/>
              </a:ext>
            </a:extLst>
          </p:cNvPr>
          <p:cNvSpPr txBox="1"/>
          <p:nvPr/>
        </p:nvSpPr>
        <p:spPr>
          <a:xfrm>
            <a:off x="6918593" y="2115239"/>
            <a:ext cx="4711548" cy="1200329"/>
          </a:xfrm>
          <a:prstGeom prst="rect">
            <a:avLst/>
          </a:prstGeom>
          <a:noFill/>
        </p:spPr>
        <p:txBody>
          <a:bodyPr wrap="square" rtlCol="0">
            <a:spAutoFit/>
          </a:bodyPr>
          <a:lstStyle/>
          <a:p>
            <a:r>
              <a:rPr kumimoji="1" lang="ja-JP" altLang="en-US" dirty="0"/>
              <a:t>・微細な修正だったら自分でマージボタンを押してしまっても良い</a:t>
            </a:r>
            <a:endParaRPr kumimoji="1" lang="en-US" altLang="ja-JP" dirty="0"/>
          </a:p>
          <a:p>
            <a:r>
              <a:rPr lang="ja-JP" altLang="en-US" dirty="0"/>
              <a:t>・大きな修正だったら、皆に変更結果をレビューしてもらう</a:t>
            </a:r>
            <a:endParaRPr kumimoji="1" lang="ja-JP" altLang="en-US" dirty="0"/>
          </a:p>
        </p:txBody>
      </p:sp>
    </p:spTree>
    <p:extLst>
      <p:ext uri="{BB962C8B-B14F-4D97-AF65-F5344CB8AC3E}">
        <p14:creationId xmlns:p14="http://schemas.microsoft.com/office/powerpoint/2010/main" val="31663213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1283</Words>
  <Application>Microsoft Office PowerPoint</Application>
  <PresentationFormat>ワイド画面</PresentationFormat>
  <Paragraphs>108</Paragraphs>
  <Slides>9</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Wingdings</vt:lpstr>
      <vt:lpstr>Office テーマ</vt:lpstr>
      <vt:lpstr>Git&amp;githubについて：導入の経緯</vt:lpstr>
      <vt:lpstr>Git&amp;githubについて：導入の経緯</vt:lpstr>
      <vt:lpstr>github&amp;導入の事前準備</vt:lpstr>
      <vt:lpstr>Git &amp; Github 大まかな概念と使い方</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Ichinokawa Momoko</dc:creator>
  <cp:lastModifiedBy>Ichinokawa Momoko</cp:lastModifiedBy>
  <cp:revision>66</cp:revision>
  <dcterms:created xsi:type="dcterms:W3CDTF">2020-05-11T14:02:23Z</dcterms:created>
  <dcterms:modified xsi:type="dcterms:W3CDTF">2020-05-17T02:03:24Z</dcterms:modified>
</cp:coreProperties>
</file>