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42" r:id="rId4"/>
    <p:sldId id="343" r:id="rId5"/>
    <p:sldId id="344" r:id="rId6"/>
    <p:sldId id="345" r:id="rId7"/>
    <p:sldId id="267" r:id="rId8"/>
    <p:sldId id="329" r:id="rId9"/>
    <p:sldId id="261" r:id="rId10"/>
    <p:sldId id="270" r:id="rId11"/>
    <p:sldId id="269" r:id="rId12"/>
    <p:sldId id="278" r:id="rId13"/>
    <p:sldId id="279" r:id="rId14"/>
    <p:sldId id="319" r:id="rId15"/>
    <p:sldId id="330" r:id="rId16"/>
    <p:sldId id="338" r:id="rId17"/>
    <p:sldId id="331" r:id="rId18"/>
    <p:sldId id="263" r:id="rId19"/>
    <p:sldId id="322" r:id="rId20"/>
    <p:sldId id="323" r:id="rId21"/>
    <p:sldId id="260" r:id="rId22"/>
    <p:sldId id="308" r:id="rId23"/>
    <p:sldId id="309" r:id="rId24"/>
    <p:sldId id="310" r:id="rId25"/>
    <p:sldId id="311" r:id="rId26"/>
    <p:sldId id="312" r:id="rId27"/>
    <p:sldId id="314" r:id="rId28"/>
    <p:sldId id="316" r:id="rId29"/>
    <p:sldId id="317" r:id="rId30"/>
    <p:sldId id="315" r:id="rId31"/>
    <p:sldId id="318" r:id="rId32"/>
    <p:sldId id="324" r:id="rId33"/>
    <p:sldId id="341" r:id="rId34"/>
    <p:sldId id="325" r:id="rId35"/>
    <p:sldId id="326" r:id="rId36"/>
    <p:sldId id="339" r:id="rId37"/>
    <p:sldId id="340" r:id="rId38"/>
    <p:sldId id="336" r:id="rId39"/>
    <p:sldId id="298" r:id="rId40"/>
    <p:sldId id="328" r:id="rId41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2092" autoAdjust="0"/>
  </p:normalViewPr>
  <p:slideViewPr>
    <p:cSldViewPr>
      <p:cViewPr>
        <p:scale>
          <a:sx n="50" d="100"/>
          <a:sy n="50" d="100"/>
        </p:scale>
        <p:origin x="-145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8"/>
    </p:cViewPr>
  </p:sorterViewPr>
  <p:notesViewPr>
    <p:cSldViewPr>
      <p:cViewPr varScale="1">
        <p:scale>
          <a:sx n="73" d="100"/>
          <a:sy n="73" d="100"/>
        </p:scale>
        <p:origin x="-194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39D58E4-6557-41C4-8FED-2D9C8814B658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D2C46A-2E23-45B3-8A4A-5F5F4EF508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発表３５分。（発表２５分、質疑応答１０分くらい）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46A-2E23-45B3-8A4A-5F5F4EF5080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77809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ja-JP" dirty="0" smtClean="0"/>
              <a:t>まぐろはえ縄データを用いた</a:t>
            </a:r>
            <a:r>
              <a:rPr lang="ja-JP" altLang="en-US" dirty="0" smtClean="0"/>
              <a:t>　　</a:t>
            </a:r>
            <a:r>
              <a:rPr lang="ja-JP" altLang="ja-JP" dirty="0" smtClean="0"/>
              <a:t>標準化</a:t>
            </a:r>
            <a:r>
              <a:rPr lang="en-US" altLang="ja-JP" dirty="0" smtClean="0"/>
              <a:t>CPUE</a:t>
            </a:r>
            <a:r>
              <a:rPr lang="ja-JP" altLang="ja-JP" dirty="0" smtClean="0"/>
              <a:t>の推定</a:t>
            </a:r>
            <a:endParaRPr kumimoji="1" lang="ja-JP" alt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2195736" y="4688904"/>
            <a:ext cx="619268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遠洋水産研究所 </a:t>
            </a:r>
            <a:r>
              <a:rPr kumimoji="1" lang="ja-JP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くろ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まぐろ資源部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太平洋</a:t>
            </a:r>
            <a:r>
              <a:rPr kumimoji="1" lang="ja-JP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くろ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まぐろ資源研究室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2388096" y="5597624"/>
            <a:ext cx="6000328" cy="63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市野川 桃</a:t>
            </a:r>
            <a:r>
              <a:rPr lang="ja-JP" altLang="en-US" sz="3200" dirty="0" smtClean="0"/>
              <a:t>子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fra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4910" y="3933056"/>
            <a:ext cx="3523514" cy="77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78098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漁獲量は、</a:t>
            </a:r>
            <a:r>
              <a:rPr lang="ja-JP" altLang="en-US" sz="3600" dirty="0" smtClean="0"/>
              <a:t>努力量と資源量だけで決まる？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648072"/>
          </a:xfrm>
        </p:spPr>
        <p:txBody>
          <a:bodyPr/>
          <a:lstStyle/>
          <a:p>
            <a:pPr>
              <a:buNone/>
            </a:pPr>
            <a:r>
              <a:rPr kumimoji="1" lang="ja-JP" altLang="en-US" u="sng" dirty="0" smtClean="0">
                <a:solidFill>
                  <a:srgbClr val="FF0000"/>
                </a:solidFill>
              </a:rPr>
              <a:t>海域・漁具・季節によって魚の獲</a:t>
            </a:r>
            <a:r>
              <a:rPr kumimoji="1" lang="ja-JP" altLang="en-US" u="sng" dirty="0" err="1" smtClean="0">
                <a:solidFill>
                  <a:srgbClr val="FF0000"/>
                </a:solidFill>
              </a:rPr>
              <a:t>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具合は違う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902311"/>
            <a:ext cx="7992888" cy="4695041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ja-JP" altLang="ja-JP" sz="2800" dirty="0" smtClean="0">
                <a:solidFill>
                  <a:schemeClr val="tx1"/>
                </a:solidFill>
              </a:rPr>
              <a:t>ある年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の漁獲量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smtClean="0">
                <a:solidFill>
                  <a:schemeClr val="tx1"/>
                </a:solidFill>
              </a:rPr>
              <a:t>C</a:t>
            </a:r>
            <a:r>
              <a:rPr lang="en-US" altLang="ja-JP" sz="2800" i="1" baseline="-25000" dirty="0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は、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　海</a:t>
            </a:r>
            <a:r>
              <a:rPr lang="ja-JP" altLang="ja-JP" sz="2800" dirty="0" smtClean="0">
                <a:solidFill>
                  <a:schemeClr val="tx1"/>
                </a:solidFill>
              </a:rPr>
              <a:t>の資源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err="1" smtClean="0">
                <a:solidFill>
                  <a:schemeClr val="tx1"/>
                </a:solidFill>
              </a:rPr>
              <a:t>N</a:t>
            </a:r>
            <a:r>
              <a:rPr lang="en-US" altLang="ja-JP" sz="2800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が多いほど、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　</a:t>
            </a:r>
            <a:r>
              <a:rPr lang="ja-JP" altLang="ja-JP" sz="2800" dirty="0" smtClean="0">
                <a:solidFill>
                  <a:schemeClr val="tx1"/>
                </a:solidFill>
              </a:rPr>
              <a:t>漁獲のために費やす努力量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 (</a:t>
            </a:r>
            <a:r>
              <a:rPr lang="en-US" altLang="ja-JP" sz="2800" i="1" dirty="0" err="1" smtClean="0">
                <a:solidFill>
                  <a:schemeClr val="tx1"/>
                </a:solidFill>
              </a:rPr>
              <a:t>E</a:t>
            </a:r>
            <a:r>
              <a:rPr lang="en-US" altLang="ja-JP" sz="2800" i="1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 </a:t>
            </a:r>
            <a:r>
              <a:rPr lang="ja-JP" altLang="ja-JP" sz="2800" dirty="0" smtClean="0">
                <a:solidFill>
                  <a:schemeClr val="tx1"/>
                </a:solidFill>
              </a:rPr>
              <a:t>が多</a:t>
            </a:r>
            <a:r>
              <a:rPr lang="ja-JP" altLang="en-US" sz="2800" dirty="0" smtClean="0">
                <a:solidFill>
                  <a:schemeClr val="tx1"/>
                </a:solidFill>
              </a:rPr>
              <a:t>い</a:t>
            </a:r>
            <a:r>
              <a:rPr lang="ja-JP" altLang="ja-JP" sz="2800" dirty="0" smtClean="0">
                <a:solidFill>
                  <a:schemeClr val="tx1"/>
                </a:solidFill>
              </a:rPr>
              <a:t>ほど、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　</a:t>
            </a:r>
            <a:r>
              <a:rPr lang="ja-JP" altLang="en-US" sz="2800" dirty="0" smtClean="0">
                <a:solidFill>
                  <a:srgbClr val="FF0000"/>
                </a:solidFill>
              </a:rPr>
              <a:t>良い</a:t>
            </a:r>
            <a:r>
              <a:rPr lang="ja-JP" altLang="ja-JP" sz="2800" dirty="0" smtClean="0">
                <a:solidFill>
                  <a:srgbClr val="FF0000"/>
                </a:solidFill>
              </a:rPr>
              <a:t>漁場</a:t>
            </a:r>
            <a:r>
              <a:rPr lang="en-US" altLang="ja-JP" sz="2800" dirty="0" smtClean="0">
                <a:solidFill>
                  <a:srgbClr val="FF0000"/>
                </a:solidFill>
              </a:rPr>
              <a:t> (</a:t>
            </a:r>
            <a:r>
              <a:rPr lang="en-US" altLang="ja-JP" sz="2800" i="1" dirty="0" err="1" smtClean="0">
                <a:solidFill>
                  <a:srgbClr val="FF0000"/>
                </a:solidFill>
              </a:rPr>
              <a:t>q</a:t>
            </a:r>
            <a:r>
              <a:rPr lang="en-US" altLang="ja-JP" sz="2800" i="1" baseline="-25000" dirty="0" err="1" smtClean="0">
                <a:solidFill>
                  <a:srgbClr val="FF0000"/>
                </a:solidFill>
              </a:rPr>
              <a:t>a</a:t>
            </a:r>
            <a:r>
              <a:rPr lang="en-US" altLang="ja-JP" sz="2800" dirty="0" smtClean="0">
                <a:solidFill>
                  <a:srgbClr val="FF0000"/>
                </a:solidFill>
              </a:rPr>
              <a:t>) </a:t>
            </a:r>
            <a:r>
              <a:rPr lang="ja-JP" altLang="ja-JP" sz="2800" dirty="0" smtClean="0">
                <a:solidFill>
                  <a:srgbClr val="FF0000"/>
                </a:solidFill>
              </a:rPr>
              <a:t>や季節</a:t>
            </a:r>
            <a:r>
              <a:rPr lang="en-US" altLang="ja-JP" sz="2800" dirty="0" smtClean="0">
                <a:solidFill>
                  <a:srgbClr val="FF0000"/>
                </a:solidFill>
              </a:rPr>
              <a:t> (</a:t>
            </a:r>
            <a:r>
              <a:rPr lang="en-US" altLang="ja-JP" sz="2800" i="1" dirty="0" err="1" smtClean="0">
                <a:solidFill>
                  <a:srgbClr val="FF0000"/>
                </a:solidFill>
              </a:rPr>
              <a:t>q</a:t>
            </a:r>
            <a:r>
              <a:rPr lang="en-US" altLang="ja-JP" sz="2800" i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altLang="ja-JP" sz="2800" dirty="0" smtClean="0">
                <a:solidFill>
                  <a:srgbClr val="FF0000"/>
                </a:solidFill>
              </a:rPr>
              <a:t>) </a:t>
            </a:r>
            <a:r>
              <a:rPr lang="ja-JP" altLang="ja-JP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ja-JP" sz="2800" dirty="0" smtClean="0">
                <a:solidFill>
                  <a:srgbClr val="FF0000"/>
                </a:solidFill>
              </a:rPr>
              <a:t>漁具</a:t>
            </a:r>
            <a:r>
              <a:rPr lang="en-US" altLang="ja-JP" sz="2800" dirty="0" smtClean="0">
                <a:solidFill>
                  <a:srgbClr val="FF0000"/>
                </a:solidFill>
              </a:rPr>
              <a:t> (</a:t>
            </a:r>
            <a:r>
              <a:rPr lang="en-US" altLang="ja-JP" sz="2800" i="1" dirty="0" err="1" smtClean="0">
                <a:solidFill>
                  <a:srgbClr val="FF0000"/>
                </a:solidFill>
              </a:rPr>
              <a:t>q</a:t>
            </a:r>
            <a:r>
              <a:rPr lang="en-US" altLang="ja-JP" sz="28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ja-JP" sz="2800" dirty="0" smtClean="0">
                <a:solidFill>
                  <a:srgbClr val="FF0000"/>
                </a:solidFill>
              </a:rPr>
              <a:t>) </a:t>
            </a:r>
            <a:r>
              <a:rPr lang="ja-JP" altLang="en-US" sz="2800" dirty="0" smtClean="0">
                <a:solidFill>
                  <a:srgbClr val="FF0000"/>
                </a:solidFill>
              </a:rPr>
              <a:t>を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　　　　　　　　　</a:t>
            </a:r>
            <a:r>
              <a:rPr lang="en-US" altLang="ja-JP" sz="2800" dirty="0" smtClean="0">
                <a:solidFill>
                  <a:srgbClr val="FF0000"/>
                </a:solidFill>
              </a:rPr>
              <a:t>	</a:t>
            </a:r>
            <a:r>
              <a:rPr lang="ja-JP" altLang="en-US" sz="2800" dirty="0" smtClean="0">
                <a:solidFill>
                  <a:srgbClr val="FF0000"/>
                </a:solidFill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</a:rPr>
              <a:t>		</a:t>
            </a:r>
            <a:r>
              <a:rPr lang="ja-JP" altLang="en-US" sz="2800" dirty="0" smtClean="0">
                <a:solidFill>
                  <a:srgbClr val="FF0000"/>
                </a:solidFill>
              </a:rPr>
              <a:t>選べば選ぶほど</a:t>
            </a:r>
            <a:r>
              <a:rPr lang="ja-JP" altLang="ja-JP" sz="2800" dirty="0" smtClean="0">
                <a:solidFill>
                  <a:srgbClr val="FF0000"/>
                </a:solidFill>
              </a:rPr>
              <a:t>、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多くなる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左大かっこ 11"/>
          <p:cNvSpPr/>
          <p:nvPr/>
        </p:nvSpPr>
        <p:spPr>
          <a:xfrm>
            <a:off x="1115616" y="2348880"/>
            <a:ext cx="144016" cy="1598698"/>
          </a:xfrm>
          <a:prstGeom prst="lef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54681" y="4945343"/>
            <a:ext cx="636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smtClean="0"/>
              <a:t>C</a:t>
            </a:r>
            <a:r>
              <a:rPr lang="en-US" altLang="ja-JP" sz="3600" i="1" baseline="-25000" dirty="0" smtClean="0"/>
              <a:t>y</a:t>
            </a:r>
            <a:endParaRPr kumimoji="1" lang="ja-JP" altLang="en-US" sz="3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68684" y="4945343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3600" smtClean="0"/>
              <a:t>q </a:t>
            </a:r>
            <a:endParaRPr kumimoji="1" lang="ja-JP" altLang="en-US" sz="3600" baseline="-25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22293" y="4945343"/>
            <a:ext cx="701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N</a:t>
            </a:r>
            <a:r>
              <a:rPr lang="en-US" altLang="ja-JP" sz="3600" i="1" baseline="-25000" dirty="0" err="1" smtClean="0"/>
              <a:t>y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5314" y="5570788"/>
            <a:ext cx="608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E</a:t>
            </a:r>
            <a:r>
              <a:rPr lang="en-US" altLang="ja-JP" sz="3600" i="1" baseline="-25000" dirty="0" err="1" smtClean="0"/>
              <a:t>y</a:t>
            </a:r>
            <a:endParaRPr kumimoji="1" lang="ja-JP" altLang="en-US" sz="3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43083" y="4945343"/>
            <a:ext cx="467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dirty="0" smtClean="0"/>
              <a:t>=</a:t>
            </a:r>
            <a:endParaRPr kumimoji="1" lang="ja-JP" altLang="en-US" sz="36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693011" y="5622948"/>
            <a:ext cx="5698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6038305" y="0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51720" y="5014917"/>
            <a:ext cx="154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CPUE</a:t>
            </a:r>
            <a:r>
              <a:rPr lang="en-US" altLang="ja-JP" sz="3600" i="1" baseline="-25000" dirty="0" err="1" smtClean="0"/>
              <a:t>y</a:t>
            </a:r>
            <a:r>
              <a:rPr lang="en-US" altLang="ja-JP" sz="3600" i="1" dirty="0" smtClean="0"/>
              <a:t>=</a:t>
            </a:r>
            <a:endParaRPr kumimoji="1" lang="ja-JP" altLang="en-US" sz="3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4932040" y="4942909"/>
            <a:ext cx="1533433" cy="721768"/>
            <a:chOff x="4139952" y="4942909"/>
            <a:chExt cx="1533433" cy="721768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4164998" y="5033750"/>
              <a:ext cx="1465206" cy="6309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lvl="0"/>
              <a:r>
                <a:rPr kumimoji="1" lang="ja-JP" altLang="en-US" sz="3600" dirty="0" smtClean="0"/>
                <a:t>　</a:t>
              </a:r>
              <a:endParaRPr kumimoji="1" lang="ja-JP" altLang="en-US" sz="36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139952" y="4942909"/>
              <a:ext cx="1533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ja-JP" sz="3600" dirty="0" err="1" smtClean="0">
                  <a:solidFill>
                    <a:srgbClr val="FF0000"/>
                  </a:solidFill>
                </a:rPr>
                <a:t>q</a:t>
              </a:r>
              <a:r>
                <a:rPr kumimoji="1" lang="en-US" altLang="ja-JP" sz="3600" baseline="-25000" dirty="0" err="1" smtClean="0">
                  <a:solidFill>
                    <a:srgbClr val="FF0000"/>
                  </a:solidFill>
                </a:rPr>
                <a:t>a</a:t>
              </a:r>
              <a:r>
                <a:rPr kumimoji="1" lang="en-US" altLang="ja-JP" sz="3600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3600" dirty="0" err="1" smtClean="0">
                  <a:solidFill>
                    <a:srgbClr val="FF0000"/>
                  </a:solidFill>
                </a:rPr>
                <a:t>q</a:t>
              </a:r>
              <a:r>
                <a:rPr kumimoji="1" lang="en-US" altLang="ja-JP" sz="3600" baseline="-25000" dirty="0" err="1" smtClean="0">
                  <a:solidFill>
                    <a:srgbClr val="FF0000"/>
                  </a:solidFill>
                </a:rPr>
                <a:t>s</a:t>
              </a:r>
              <a:r>
                <a:rPr kumimoji="1" lang="en-US" altLang="ja-JP" sz="3600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3600" dirty="0" err="1" smtClean="0">
                  <a:solidFill>
                    <a:srgbClr val="FF0000"/>
                  </a:solidFill>
                </a:rPr>
                <a:t>q</a:t>
              </a:r>
              <a:r>
                <a:rPr kumimoji="1" lang="en-US" altLang="ja-JP" sz="3600" baseline="-25000" dirty="0" err="1" smtClean="0">
                  <a:solidFill>
                    <a:srgbClr val="FF0000"/>
                  </a:solidFill>
                </a:rPr>
                <a:t>g</a:t>
              </a:r>
              <a:endParaRPr kumimoji="1" lang="ja-JP" altLang="en-US" sz="3600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</p:spPr>
        <p:txBody>
          <a:bodyPr>
            <a:normAutofit fontScale="90000"/>
          </a:bodyPr>
          <a:lstStyle/>
          <a:p>
            <a:pPr lvl="0"/>
            <a:r>
              <a:rPr kumimoji="1" lang="ja-JP" altLang="en-US" dirty="0" smtClean="0"/>
              <a:t>余計な効果の除去＝</a:t>
            </a: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の標準化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16016" y="4725144"/>
            <a:ext cx="3682752" cy="1440160"/>
          </a:xfrm>
          <a:prstGeom prst="wedgeRoundRectCallout">
            <a:avLst>
              <a:gd name="adj1" fmla="val -30313"/>
              <a:gd name="adj2" fmla="val -7806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kumimoji="1" lang="ja-JP" altLang="ja-JP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ノミナル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ja-JP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よりも、実際の資源の動向をより反映する</a:t>
            </a:r>
            <a:r>
              <a:rPr lang="ja-JP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1" lang="ja-JP" altLang="ja-JP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と考えられている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r>
              <a:rPr kumimoji="1" lang="ja-JP" altLang="ja-JP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3375957" y="2040268"/>
            <a:ext cx="2987555" cy="646335"/>
            <a:chOff x="10044608" y="3861048"/>
            <a:chExt cx="2544954" cy="565544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0332640" y="3861052"/>
              <a:ext cx="1689967" cy="56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ja-JP" sz="3600" dirty="0" smtClean="0"/>
                <a:t>q  </a:t>
              </a:r>
              <a:r>
                <a:rPr kumimoji="1" lang="en-US" altLang="ja-JP" sz="3600" dirty="0" err="1" smtClean="0"/>
                <a:t>q</a:t>
              </a:r>
              <a:r>
                <a:rPr kumimoji="1" lang="en-US" altLang="ja-JP" sz="3600" baseline="-25000" dirty="0" err="1" smtClean="0"/>
                <a:t>a</a:t>
              </a:r>
              <a:r>
                <a:rPr kumimoji="1" lang="en-US" altLang="ja-JP" sz="3600" dirty="0" smtClean="0"/>
                <a:t> </a:t>
              </a:r>
              <a:r>
                <a:rPr kumimoji="1" lang="en-US" altLang="ja-JP" sz="3600" dirty="0" err="1" smtClean="0"/>
                <a:t>q</a:t>
              </a:r>
              <a:r>
                <a:rPr kumimoji="1" lang="en-US" altLang="ja-JP" sz="3600" baseline="-25000" dirty="0" err="1" smtClean="0"/>
                <a:t>s</a:t>
              </a:r>
              <a:r>
                <a:rPr kumimoji="1" lang="en-US" altLang="ja-JP" sz="3600" dirty="0" smtClean="0"/>
                <a:t> </a:t>
              </a:r>
              <a:r>
                <a:rPr kumimoji="1" lang="en-US" altLang="ja-JP" sz="3600" dirty="0" err="1" smtClean="0"/>
                <a:t>q</a:t>
              </a:r>
              <a:r>
                <a:rPr kumimoji="1" lang="en-US" altLang="ja-JP" sz="3600" baseline="-25000" dirty="0" err="1" smtClean="0"/>
                <a:t>g</a:t>
              </a:r>
              <a:endParaRPr kumimoji="1" lang="ja-JP" altLang="en-US" sz="3600" baseline="-250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2060832" y="3861048"/>
              <a:ext cx="528730" cy="56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600" i="1" dirty="0" err="1" smtClean="0"/>
                <a:t>N</a:t>
              </a:r>
              <a:r>
                <a:rPr lang="en-US" altLang="ja-JP" sz="3600" i="1" baseline="-25000" dirty="0" err="1" smtClean="0"/>
                <a:t>y</a:t>
              </a:r>
              <a:endParaRPr kumimoji="1" lang="ja-JP" altLang="en-US" sz="36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0044608" y="3861048"/>
              <a:ext cx="352578" cy="56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600" dirty="0" smtClean="0"/>
                <a:t>=</a:t>
              </a:r>
              <a:endParaRPr kumimoji="1" lang="ja-JP" altLang="en-US" sz="3600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4055336" y="37890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除去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35456" y="378904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標準化</a:t>
            </a:r>
            <a:r>
              <a:rPr kumimoji="1" lang="en-US" altLang="ja-JP" sz="2800" dirty="0" smtClean="0"/>
              <a:t>CPUE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 rot="5400000">
            <a:off x="2183922" y="3194179"/>
            <a:ext cx="86409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55576" y="3555013"/>
            <a:ext cx="2651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観察された</a:t>
            </a:r>
            <a:r>
              <a:rPr lang="en-US" altLang="ja-JP" sz="2800" dirty="0" smtClean="0"/>
              <a:t>CPUE</a:t>
            </a:r>
          </a:p>
          <a:p>
            <a:pPr algn="ctr"/>
            <a:r>
              <a:rPr kumimoji="1" lang="ja-JP" altLang="en-US" sz="2800" dirty="0" smtClean="0"/>
              <a:t>（ノミナル</a:t>
            </a:r>
            <a:r>
              <a:rPr kumimoji="1" lang="en-US" altLang="ja-JP" sz="2800" dirty="0" smtClean="0"/>
              <a:t>CPUE)</a:t>
            </a:r>
            <a:endParaRPr kumimoji="1" lang="ja-JP" altLang="en-US" sz="28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4055336" y="2060848"/>
            <a:ext cx="1656184" cy="2232248"/>
            <a:chOff x="4055336" y="2060848"/>
            <a:chExt cx="1656184" cy="2232248"/>
          </a:xfrm>
        </p:grpSpPr>
        <p:sp>
          <p:nvSpPr>
            <p:cNvPr id="17" name="角丸四角形 16"/>
            <p:cNvSpPr/>
            <p:nvPr/>
          </p:nvSpPr>
          <p:spPr>
            <a:xfrm>
              <a:off x="4139952" y="2060848"/>
              <a:ext cx="1571568" cy="72008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>
              <a:stCxn id="17" idx="2"/>
              <a:endCxn id="20" idx="0"/>
            </p:cNvCxnSpPr>
            <p:nvPr/>
          </p:nvCxnSpPr>
          <p:spPr>
            <a:xfrm rot="5400000">
              <a:off x="4212183" y="3075487"/>
              <a:ext cx="1008112" cy="41899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4055336" y="3789040"/>
              <a:ext cx="864096" cy="50405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5135456" y="2060848"/>
            <a:ext cx="2016224" cy="2232248"/>
            <a:chOff x="5135456" y="2060848"/>
            <a:chExt cx="2016224" cy="2232248"/>
          </a:xfrm>
        </p:grpSpPr>
        <p:cxnSp>
          <p:nvCxnSpPr>
            <p:cNvPr id="21" name="直線矢印コネクタ 20"/>
            <p:cNvCxnSpPr>
              <a:stCxn id="15" idx="2"/>
            </p:cNvCxnSpPr>
            <p:nvPr/>
          </p:nvCxnSpPr>
          <p:spPr>
            <a:xfrm rot="5400000">
              <a:off x="5423488" y="3140968"/>
              <a:ext cx="1008112" cy="288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783528" y="2060848"/>
              <a:ext cx="576064" cy="7200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5135456" y="3789040"/>
              <a:ext cx="201622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 37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06051" y="2060848"/>
            <a:ext cx="131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CPUE</a:t>
            </a:r>
            <a:r>
              <a:rPr lang="en-US" altLang="ja-JP" sz="3600" i="1" baseline="-25000" dirty="0" err="1" smtClean="0"/>
              <a:t>y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/>
              <a:t>GLM</a:t>
            </a:r>
            <a:r>
              <a:rPr lang="ja-JP" altLang="en-US" dirty="0" smtClean="0"/>
              <a:t>を用いた</a:t>
            </a:r>
            <a:r>
              <a:rPr kumimoji="1" lang="ja-JP" altLang="en-US" dirty="0" smtClean="0"/>
              <a:t>標準化</a:t>
            </a: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の</a:t>
            </a:r>
            <a:r>
              <a:rPr lang="ja-JP" altLang="en-US" dirty="0" smtClean="0">
                <a:sym typeface="Wingdings" pitchFamily="2" charset="2"/>
              </a:rPr>
              <a:t>推定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70705" y="1340768"/>
            <a:ext cx="198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3600" dirty="0" smtClean="0"/>
              <a:t>q 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a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s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g</a:t>
            </a:r>
            <a:endParaRPr kumimoji="1" lang="ja-JP" alt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9452" y="13407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N</a:t>
            </a:r>
            <a:r>
              <a:rPr lang="en-US" altLang="ja-JP" sz="3600" i="1" baseline="-25000" dirty="0" err="1" smtClean="0"/>
              <a:t>y</a:t>
            </a:r>
            <a:endParaRPr kumimoji="1"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2580" y="134076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dirty="0" smtClean="0"/>
              <a:t>=</a:t>
            </a:r>
            <a:endParaRPr kumimoji="1" lang="ja-JP" altLang="en-US" sz="3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43930" y="2708920"/>
            <a:ext cx="4697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3600" dirty="0" smtClean="0"/>
              <a:t>log(q)+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log(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a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)+log(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s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en-US" altLang="ja-JP" sz="3600" dirty="0" smtClean="0">
                <a:solidFill>
                  <a:srgbClr val="FF0000"/>
                </a:solidFill>
              </a:rPr>
              <a:t>  	</a:t>
            </a:r>
            <a:r>
              <a:rPr lang="ja-JP" altLang="en-US" sz="3600" dirty="0" smtClean="0">
                <a:solidFill>
                  <a:srgbClr val="FF0000"/>
                </a:solidFill>
              </a:rPr>
              <a:t>　　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+log(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g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)</a:t>
            </a:r>
            <a:r>
              <a:rPr lang="en-US" altLang="ja-JP" sz="3600" dirty="0" smtClean="0"/>
              <a:t>+log(</a:t>
            </a:r>
            <a:r>
              <a:rPr lang="en-US" altLang="ja-JP" sz="3600" dirty="0" err="1" smtClean="0"/>
              <a:t>N</a:t>
            </a:r>
            <a:r>
              <a:rPr lang="en-US" altLang="ja-JP" sz="3600" baseline="-25000" dirty="0" err="1" smtClean="0"/>
              <a:t>y</a:t>
            </a:r>
            <a:r>
              <a:rPr lang="en-US" altLang="ja-JP" sz="3600" dirty="0" smtClean="0"/>
              <a:t>)</a:t>
            </a:r>
            <a:endParaRPr kumimoji="1" lang="ja-JP" alt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5898" y="270892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dirty="0" smtClean="0"/>
              <a:t>=</a:t>
            </a:r>
            <a:endParaRPr kumimoji="1" lang="ja-JP" altLang="en-US" sz="3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2708920"/>
            <a:ext cx="226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dirty="0" smtClean="0"/>
              <a:t>log (</a:t>
            </a:r>
            <a:r>
              <a:rPr lang="en-US" altLang="ja-JP" sz="3600" i="1" dirty="0" err="1" smtClean="0"/>
              <a:t>CPUE</a:t>
            </a:r>
            <a:r>
              <a:rPr lang="en-US" altLang="ja-JP" sz="3600" i="1" baseline="-25000" dirty="0" err="1" smtClean="0"/>
              <a:t>y</a:t>
            </a:r>
            <a:r>
              <a:rPr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36" name="山形 35"/>
          <p:cNvSpPr/>
          <p:nvPr/>
        </p:nvSpPr>
        <p:spPr>
          <a:xfrm rot="5400000">
            <a:off x="3923928" y="2153430"/>
            <a:ext cx="576064" cy="504056"/>
          </a:xfrm>
          <a:prstGeom prst="chevron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27984" y="213285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対数をとる</a:t>
            </a:r>
            <a:endParaRPr kumimoji="1" lang="ja-JP" altLang="en-US" sz="20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395536" y="3356992"/>
            <a:ext cx="2297424" cy="1767101"/>
            <a:chOff x="395536" y="3356992"/>
            <a:chExt cx="2297424" cy="1767101"/>
          </a:xfrm>
        </p:grpSpPr>
        <p:cxnSp>
          <p:nvCxnSpPr>
            <p:cNvPr id="38" name="直線矢印コネクタ 37"/>
            <p:cNvCxnSpPr/>
            <p:nvPr/>
          </p:nvCxnSpPr>
          <p:spPr>
            <a:xfrm rot="5400000">
              <a:off x="823069" y="3865563"/>
              <a:ext cx="1018730" cy="158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95536" y="4293096"/>
              <a:ext cx="2297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/>
                <a:t>観察された</a:t>
              </a:r>
              <a:r>
                <a:rPr lang="en-US" altLang="ja-JP" sz="2400" dirty="0" smtClean="0"/>
                <a:t>CPUE</a:t>
              </a:r>
            </a:p>
            <a:p>
              <a:pPr algn="ctr"/>
              <a:r>
                <a:rPr kumimoji="1" lang="ja-JP" altLang="en-US" sz="2400" dirty="0" smtClean="0"/>
                <a:t>（ノミナル</a:t>
              </a:r>
              <a:r>
                <a:rPr kumimoji="1" lang="en-US" altLang="ja-JP" sz="2400" dirty="0" smtClean="0"/>
                <a:t>CPUE)</a:t>
              </a:r>
              <a:endParaRPr kumimoji="1" lang="ja-JP" altLang="en-US" sz="24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715938" y="2708920"/>
            <a:ext cx="4520358" cy="2415173"/>
            <a:chOff x="2715938" y="2708920"/>
            <a:chExt cx="4520358" cy="2415173"/>
          </a:xfrm>
        </p:grpSpPr>
        <p:sp>
          <p:nvSpPr>
            <p:cNvPr id="40" name="角丸四角形 39"/>
            <p:cNvSpPr/>
            <p:nvPr/>
          </p:nvSpPr>
          <p:spPr>
            <a:xfrm>
              <a:off x="2715938" y="2708920"/>
              <a:ext cx="4520358" cy="12961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rot="5400000">
              <a:off x="3955526" y="4184290"/>
              <a:ext cx="360040" cy="158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3158113" y="4293096"/>
              <a:ext cx="30700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/>
                <a:t>観察データを</a:t>
              </a:r>
              <a:r>
                <a:rPr lang="ja-JP" altLang="en-US" sz="2400" dirty="0" smtClean="0"/>
                <a:t>説明する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線形モデル </a:t>
              </a:r>
              <a:r>
                <a:rPr lang="en-US" altLang="ja-JP" sz="2400" dirty="0" smtClean="0"/>
                <a:t>(GLM)</a:t>
              </a:r>
            </a:p>
          </p:txBody>
        </p:sp>
      </p:grpSp>
      <p:sp>
        <p:nvSpPr>
          <p:cNvPr id="48" name="角丸四角形 47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22075" y="1373701"/>
            <a:ext cx="131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600" i="1" dirty="0" err="1" smtClean="0"/>
              <a:t>CPUE</a:t>
            </a:r>
            <a:r>
              <a:rPr lang="en-US" altLang="ja-JP" sz="3600" i="1" baseline="-25000" dirty="0" err="1" smtClean="0"/>
              <a:t>y</a:t>
            </a:r>
            <a:endParaRPr kumimoji="1" lang="ja-JP" altLang="en-US" sz="36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51385" y="3284984"/>
            <a:ext cx="7839044" cy="2952328"/>
            <a:chOff x="1151385" y="3284984"/>
            <a:chExt cx="7839044" cy="2952328"/>
          </a:xfrm>
        </p:grpSpPr>
        <p:cxnSp>
          <p:nvCxnSpPr>
            <p:cNvPr id="43" name="直線矢印コネクタ 42"/>
            <p:cNvCxnSpPr/>
            <p:nvPr/>
          </p:nvCxnSpPr>
          <p:spPr>
            <a:xfrm rot="5400000">
              <a:off x="7345102" y="4616338"/>
              <a:ext cx="1512168" cy="158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1151385" y="5406315"/>
              <a:ext cx="76690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2400" dirty="0" smtClean="0"/>
                <a:t>観察された</a:t>
              </a:r>
              <a:r>
                <a:rPr kumimoji="1" lang="en-US" altLang="ja-JP" sz="2400" dirty="0" smtClean="0"/>
                <a:t>CPUE</a:t>
              </a:r>
              <a:r>
                <a:rPr lang="ja-JP" altLang="en-US" sz="2400" dirty="0" smtClean="0"/>
                <a:t>と予測値の差（残差）</a:t>
              </a:r>
              <a:r>
                <a:rPr kumimoji="1" lang="ja-JP" altLang="en-US" sz="2400" dirty="0" smtClean="0"/>
                <a:t>が仮定した誤差分布</a:t>
              </a:r>
              <a:endParaRPr kumimoji="1" lang="en-US" altLang="ja-JP" sz="2400" dirty="0" smtClean="0"/>
            </a:p>
            <a:p>
              <a:pPr algn="r"/>
              <a:r>
                <a:rPr lang="ja-JP" altLang="en-US" sz="2400" dirty="0" smtClean="0"/>
                <a:t>と似るようにパラメータ</a:t>
              </a:r>
              <a:r>
                <a:rPr lang="en-US" altLang="ja-JP" sz="2400" dirty="0" smtClean="0"/>
                <a:t>(q, </a:t>
              </a:r>
              <a:r>
                <a:rPr lang="en-US" altLang="ja-JP" sz="2400" dirty="0" err="1" smtClean="0"/>
                <a:t>qa</a:t>
              </a:r>
              <a:r>
                <a:rPr lang="en-US" altLang="ja-JP" sz="2400" dirty="0" smtClean="0"/>
                <a:t>,...)</a:t>
              </a:r>
              <a:r>
                <a:rPr lang="ja-JP" altLang="en-US" sz="2400" dirty="0" smtClean="0"/>
                <a:t>を推定</a:t>
              </a:r>
              <a:endParaRPr kumimoji="1" lang="ja-JP" altLang="en-US" sz="2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164288" y="328498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rgbClr val="FF0000"/>
                  </a:solidFill>
                </a:rPr>
                <a:t>＋誤差項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角丸四角形 33"/>
          <p:cNvSpPr/>
          <p:nvPr/>
        </p:nvSpPr>
        <p:spPr>
          <a:xfrm>
            <a:off x="251520" y="2636912"/>
            <a:ext cx="2160240" cy="72008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467544" y="1340768"/>
            <a:ext cx="8496944" cy="3384376"/>
            <a:chOff x="467544" y="3356992"/>
            <a:chExt cx="8496944" cy="2376264"/>
          </a:xfrm>
        </p:grpSpPr>
        <p:sp>
          <p:nvSpPr>
            <p:cNvPr id="25" name="正方形/長方形 24"/>
            <p:cNvSpPr/>
            <p:nvPr/>
          </p:nvSpPr>
          <p:spPr>
            <a:xfrm>
              <a:off x="467544" y="3356992"/>
              <a:ext cx="8496944" cy="23762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707904" y="4159882"/>
              <a:ext cx="4104456" cy="504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kumimoji="1" lang="ja-JP" altLang="en-US" dirty="0" smtClean="0"/>
              <a:t>統計ソフトによる</a:t>
            </a:r>
            <a:r>
              <a:rPr kumimoji="1" lang="en-US" altLang="ja-JP" dirty="0" smtClean="0"/>
              <a:t>GLM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4296" y="1412776"/>
            <a:ext cx="80501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800" dirty="0" smtClean="0">
                <a:ea typeface="Arial Unicode MS" pitchFamily="50" charset="-128"/>
                <a:cs typeface="Arial Unicode MS" pitchFamily="50" charset="-128"/>
              </a:rPr>
              <a:t>○ </a:t>
            </a:r>
            <a:r>
              <a:rPr lang="en-US" altLang="ja-JP" sz="2800" dirty="0" smtClean="0">
                <a:ea typeface="Arial Unicode MS" pitchFamily="50" charset="-128"/>
                <a:cs typeface="Arial Unicode MS" pitchFamily="50" charset="-128"/>
              </a:rPr>
              <a:t>SAS</a:t>
            </a:r>
            <a:r>
              <a:rPr lang="ja-JP" altLang="en-US" sz="2800" dirty="0" smtClean="0">
                <a:ea typeface="Arial Unicode MS" pitchFamily="50" charset="-128"/>
                <a:cs typeface="Arial Unicode MS" pitchFamily="50" charset="-128"/>
              </a:rPr>
              <a:t>の場合</a:t>
            </a:r>
            <a:endParaRPr lang="en-US" altLang="ja-JP" sz="2800" dirty="0" smtClean="0">
              <a:ea typeface="Arial Unicode MS" pitchFamily="50" charset="-128"/>
              <a:cs typeface="Arial Unicode MS" pitchFamily="50" charset="-128"/>
            </a:endParaRPr>
          </a:p>
          <a:p>
            <a:r>
              <a:rPr lang="en-US" altLang="ja-JP" sz="2000" dirty="0" smtClean="0"/>
              <a:t>proc </a:t>
            </a:r>
            <a:r>
              <a:rPr lang="en-US" altLang="ja-JP" sz="2000" dirty="0" err="1" smtClean="0"/>
              <a:t>glm</a:t>
            </a:r>
            <a:r>
              <a:rPr lang="en-US" altLang="ja-JP" sz="2000" dirty="0" smtClean="0"/>
              <a:t> ;</a:t>
            </a:r>
          </a:p>
          <a:p>
            <a:r>
              <a:rPr lang="en-US" altLang="ja-JP" sz="2000" dirty="0" smtClean="0"/>
              <a:t>  class year area;</a:t>
            </a:r>
          </a:p>
          <a:p>
            <a:r>
              <a:rPr lang="en-US" altLang="ja-JP" sz="2000" dirty="0" smtClean="0"/>
              <a:t>  model LCPUE = year area / ss1 ss3 solution;</a:t>
            </a:r>
          </a:p>
          <a:p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lsmeans</a:t>
            </a:r>
            <a:r>
              <a:rPr lang="en-US" altLang="ja-JP" sz="2000" dirty="0" smtClean="0"/>
              <a:t> year area / </a:t>
            </a:r>
            <a:r>
              <a:rPr lang="en-US" altLang="ja-JP" sz="2000" dirty="0" err="1" smtClean="0"/>
              <a:t>stderr</a:t>
            </a:r>
            <a:r>
              <a:rPr lang="en-US" altLang="ja-JP" sz="2000" dirty="0" smtClean="0"/>
              <a:t> out=</a:t>
            </a:r>
            <a:r>
              <a:rPr lang="en-US" altLang="ja-JP" sz="2000" dirty="0" err="1" smtClean="0"/>
              <a:t>estim</a:t>
            </a:r>
            <a:r>
              <a:rPr lang="en-US" altLang="ja-JP" sz="2000" dirty="0" smtClean="0"/>
              <a:t>;</a:t>
            </a:r>
          </a:p>
          <a:p>
            <a:r>
              <a:rPr lang="en-US" altLang="ja-JP" sz="2000" dirty="0" smtClean="0"/>
              <a:t>run;</a:t>
            </a:r>
            <a:endParaRPr lang="ja-JP" altLang="en-US" sz="2000" dirty="0" smtClean="0"/>
          </a:p>
          <a:p>
            <a:pPr lvl="0"/>
            <a:r>
              <a:rPr lang="ja-JP" altLang="en-US" sz="2800" dirty="0" smtClean="0">
                <a:ea typeface="Arial Unicode MS" pitchFamily="50" charset="-128"/>
                <a:cs typeface="Arial Unicode MS" pitchFamily="50" charset="-128"/>
              </a:rPr>
              <a:t>○ </a:t>
            </a:r>
            <a:r>
              <a:rPr lang="en-US" altLang="ja-JP" sz="2800" dirty="0" smtClean="0">
                <a:ea typeface="Arial Unicode MS" pitchFamily="50" charset="-128"/>
                <a:cs typeface="Arial Unicode MS" pitchFamily="50" charset="-128"/>
              </a:rPr>
              <a:t>R</a:t>
            </a:r>
            <a:r>
              <a:rPr lang="ja-JP" altLang="en-US" sz="2800" dirty="0" smtClean="0">
                <a:ea typeface="Arial Unicode MS" pitchFamily="50" charset="-128"/>
                <a:cs typeface="Arial Unicode MS" pitchFamily="50" charset="-128"/>
              </a:rPr>
              <a:t>の場合</a:t>
            </a:r>
            <a:endParaRPr lang="en-US" altLang="ja-JP" sz="2800" dirty="0" smtClean="0">
              <a:ea typeface="Arial Unicode MS" pitchFamily="50" charset="-128"/>
              <a:cs typeface="Arial Unicode MS" pitchFamily="50" charset="-128"/>
            </a:endParaRPr>
          </a:p>
          <a:p>
            <a:pPr lvl="0"/>
            <a:r>
              <a:rPr lang="en-US" altLang="ja-JP" sz="2400" dirty="0" smtClean="0">
                <a:ea typeface="Arial Unicode MS" pitchFamily="50" charset="-128"/>
                <a:cs typeface="Arial Unicode MS" pitchFamily="50" charset="-128"/>
              </a:rPr>
              <a:t>res &lt;- glm(logcpue~effect1 + .. + </a:t>
            </a:r>
            <a:r>
              <a:rPr lang="en-US" altLang="ja-JP" sz="2400" dirty="0" err="1" smtClean="0">
                <a:ea typeface="Arial Unicode MS" pitchFamily="50" charset="-128"/>
                <a:cs typeface="Arial Unicode MS" pitchFamily="50" charset="-128"/>
              </a:rPr>
              <a:t>as.factor</a:t>
            </a:r>
            <a:r>
              <a:rPr lang="en-US" altLang="ja-JP" sz="2400" dirty="0" smtClean="0">
                <a:ea typeface="Arial Unicode MS" pitchFamily="50" charset="-128"/>
                <a:cs typeface="Arial Unicode MS" pitchFamily="50" charset="-128"/>
              </a:rPr>
              <a:t>(year), </a:t>
            </a:r>
          </a:p>
          <a:p>
            <a:pPr lvl="0"/>
            <a:r>
              <a:rPr lang="en-US" altLang="ja-JP" sz="2400" dirty="0" smtClean="0">
                <a:ea typeface="Arial Unicode MS" pitchFamily="50" charset="-128"/>
                <a:cs typeface="Arial Unicode MS" pitchFamily="50" charset="-128"/>
              </a:rPr>
              <a:t>                                                            </a:t>
            </a:r>
            <a:r>
              <a:rPr lang="ja-JP" altLang="en-US" sz="2400" dirty="0" smtClean="0">
                <a:ea typeface="Arial Unicode MS" pitchFamily="50" charset="-128"/>
                <a:cs typeface="Arial Unicode MS" pitchFamily="50" charset="-128"/>
              </a:rPr>
              <a:t>　　　　</a:t>
            </a:r>
            <a:r>
              <a:rPr lang="en-US" altLang="ja-JP" sz="2400" dirty="0" smtClean="0">
                <a:ea typeface="Arial Unicode MS" pitchFamily="50" charset="-128"/>
                <a:cs typeface="Arial Unicode MS" pitchFamily="50" charset="-128"/>
              </a:rPr>
              <a:t>    data=</a:t>
            </a:r>
            <a:r>
              <a:rPr lang="en-US" altLang="ja-JP" sz="2400" dirty="0" err="1" smtClean="0">
                <a:ea typeface="Arial Unicode MS" pitchFamily="50" charset="-128"/>
                <a:cs typeface="Arial Unicode MS" pitchFamily="50" charset="-128"/>
              </a:rPr>
              <a:t>fishery.data</a:t>
            </a:r>
            <a:r>
              <a:rPr lang="en-US" altLang="ja-JP" sz="2400" dirty="0" smtClean="0">
                <a:ea typeface="Arial Unicode MS" pitchFamily="50" charset="-128"/>
                <a:cs typeface="Arial Unicode MS" pitchFamily="50" charset="-128"/>
              </a:rPr>
              <a:t>)</a:t>
            </a:r>
          </a:p>
        </p:txBody>
      </p:sp>
      <p:sp>
        <p:nvSpPr>
          <p:cNvPr id="47" name="コンテンツ プレースホルダ 2"/>
          <p:cNvSpPr txBox="1">
            <a:spLocks/>
          </p:cNvSpPr>
          <p:nvPr/>
        </p:nvSpPr>
        <p:spPr>
          <a:xfrm>
            <a:off x="467544" y="4941168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2400" dirty="0" smtClean="0"/>
              <a:t>GLM</a:t>
            </a:r>
            <a:r>
              <a:rPr lang="ja-JP" altLang="en-US" sz="2400" dirty="0" smtClean="0"/>
              <a:t>の実行は、</a:t>
            </a:r>
            <a:r>
              <a:rPr lang="ja-JP" altLang="en-US" sz="2400" dirty="0" smtClean="0">
                <a:solidFill>
                  <a:srgbClr val="FF0000"/>
                </a:solidFill>
              </a:rPr>
              <a:t>準備がきちんとできていれば、</a:t>
            </a:r>
            <a:r>
              <a:rPr lang="ja-JP" altLang="en-US" sz="2400" dirty="0" smtClean="0"/>
              <a:t>コマンドを１行打つだけ！</a:t>
            </a:r>
            <a:endParaRPr lang="en-US" altLang="ja-JP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GLM</a:t>
            </a:r>
            <a:r>
              <a:rPr lang="ja-JP" altLang="en-US" sz="2400" dirty="0" smtClean="0">
                <a:solidFill>
                  <a:srgbClr val="FF0000"/>
                </a:solidFill>
              </a:rPr>
              <a:t>の推定結果が妥当であれば、</a:t>
            </a:r>
            <a:r>
              <a:rPr lang="en-US" altLang="ja-JP" sz="2400" dirty="0" smtClean="0"/>
              <a:t>GLM</a:t>
            </a:r>
            <a:r>
              <a:rPr lang="ja-JP" altLang="en-US" sz="2400" dirty="0" smtClean="0"/>
              <a:t>の結果から</a:t>
            </a:r>
            <a:r>
              <a:rPr kumimoji="1" lang="ja-JP" altLang="en-US" sz="24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資源量指数としての標準化</a:t>
            </a:r>
            <a:r>
              <a:rPr kumimoji="1" lang="en-US" altLang="ja-JP" sz="24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CPUE</a:t>
            </a:r>
            <a:r>
              <a:rPr kumimoji="1" lang="ja-JP" altLang="en-US" sz="24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を取り出すことができる</a:t>
            </a:r>
            <a:endParaRPr kumimoji="1" lang="ja-JP" altLang="en-US" sz="24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19672" y="6525344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52" name="角丸四角形 51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ja-JP" sz="4400" kern="1200" dirty="0" smtClean="0">
                <a:latin typeface="+mj-lt"/>
                <a:ea typeface="+mj-ea"/>
                <a:cs typeface="+mj-cs"/>
              </a:rPr>
              <a:t>glm</a:t>
            </a:r>
            <a:r>
              <a:rPr kumimoji="1" lang="ja-JP" altLang="ja-JP" sz="4400" kern="1200" dirty="0" smtClean="0">
                <a:latin typeface="+mj-lt"/>
                <a:ea typeface="+mj-ea"/>
                <a:cs typeface="+mj-cs"/>
              </a:rPr>
              <a:t>のコマンド以前</a:t>
            </a:r>
            <a:r>
              <a:rPr kumimoji="1" lang="ja-JP" altLang="en-US" sz="4400" kern="1200" dirty="0" smtClean="0">
                <a:latin typeface="+mj-lt"/>
                <a:ea typeface="+mj-ea"/>
                <a:cs typeface="+mj-cs"/>
              </a:rPr>
              <a:t>・</a:t>
            </a:r>
            <a:r>
              <a:rPr kumimoji="1" lang="ja-JP" altLang="ja-JP" sz="4400" kern="1200" dirty="0" smtClean="0">
                <a:latin typeface="+mj-lt"/>
                <a:ea typeface="+mj-ea"/>
                <a:cs typeface="+mj-cs"/>
              </a:rPr>
              <a:t>以後</a:t>
            </a:r>
            <a:r>
              <a:rPr lang="ja-JP" altLang="en-US" dirty="0" smtClean="0"/>
              <a:t>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6" name="コンテンツ プレースホルダ 15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400600"/>
          </a:xfrm>
        </p:spPr>
        <p:txBody>
          <a:bodyPr>
            <a:normAutofit/>
          </a:bodyPr>
          <a:lstStyle/>
          <a:p>
            <a:pPr marL="177800" indent="-177800"/>
            <a:r>
              <a:rPr kumimoji="1" lang="en-US" altLang="ja-JP" sz="2800" dirty="0" smtClean="0"/>
              <a:t>glm (</a:t>
            </a:r>
            <a:r>
              <a:rPr kumimoji="1" lang="ja-JP" altLang="en-US" sz="2800" dirty="0" smtClean="0"/>
              <a:t>または</a:t>
            </a:r>
            <a:r>
              <a:rPr kumimoji="1" lang="en-US" altLang="ja-JP" sz="2800" dirty="0" smtClean="0"/>
              <a:t>lm)</a:t>
            </a:r>
            <a:r>
              <a:rPr kumimoji="1" lang="ja-JP" altLang="en-US" sz="2800" dirty="0" smtClean="0"/>
              <a:t>のコマンドを</a:t>
            </a:r>
            <a:r>
              <a:rPr lang="ja-JP" altLang="en-US" sz="2800" dirty="0" smtClean="0"/>
              <a:t>打つのは簡単</a:t>
            </a:r>
            <a:endParaRPr lang="en-US" altLang="ja-JP" sz="2800" dirty="0" smtClean="0"/>
          </a:p>
          <a:p>
            <a:pPr marL="177800" lvl="1" indent="-177800">
              <a:buNone/>
            </a:pP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真の資源量は不明なので、結果の妥当性の十分な検討が必要</a:t>
            </a:r>
            <a:endParaRPr lang="en-US" altLang="ja-JP" dirty="0" smtClean="0">
              <a:sym typeface="Wingdings" pitchFamily="2" charset="2"/>
            </a:endParaRPr>
          </a:p>
          <a:p>
            <a:pPr marL="177800" lvl="1" indent="-177800">
              <a:buNone/>
            </a:pPr>
            <a:r>
              <a:rPr lang="ja-JP" altLang="en-US" dirty="0" smtClean="0"/>
              <a:t>　　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395536" y="2852936"/>
            <a:ext cx="5688632" cy="4005064"/>
            <a:chOff x="395536" y="2852936"/>
            <a:chExt cx="5688632" cy="4005064"/>
          </a:xfrm>
        </p:grpSpPr>
        <p:sp>
          <p:nvSpPr>
            <p:cNvPr id="20" name="線吹き出し 1 (枠付き) 19"/>
            <p:cNvSpPr/>
            <p:nvPr/>
          </p:nvSpPr>
          <p:spPr>
            <a:xfrm>
              <a:off x="395536" y="5013176"/>
              <a:ext cx="5688632" cy="1844824"/>
            </a:xfrm>
            <a:prstGeom prst="borderCallout1">
              <a:avLst>
                <a:gd name="adj1" fmla="val 160"/>
                <a:gd name="adj2" fmla="val 32894"/>
                <a:gd name="adj3" fmla="val -84864"/>
                <a:gd name="adj4" fmla="val 41431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7800" indent="-177800">
                <a:buFont typeface="Arial" pitchFamily="34" charset="0"/>
                <a:buChar char="•"/>
              </a:pPr>
              <a:r>
                <a:rPr lang="en-US" altLang="ja-JP" sz="2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重要と思われる効果（漁具）が正しく導入されているか？</a:t>
              </a:r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itchFamily="34" charset="0"/>
                <a:buChar char="•"/>
              </a:pPr>
              <a:r>
                <a:rPr lang="ja-JP" altLang="en-US" sz="2400" dirty="0" smtClean="0">
                  <a:solidFill>
                    <a:schemeClr val="tx1"/>
                  </a:solidFill>
                </a:rPr>
                <a:t>年代によって</a:t>
              </a:r>
              <a:r>
                <a:rPr kumimoji="1" lang="ja-JP" altLang="en-US" sz="2400" dirty="0" smtClean="0">
                  <a:solidFill>
                    <a:schemeClr val="tx1"/>
                  </a:solidFill>
                </a:rPr>
                <a:t>漁獲効率が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変わるか</a:t>
              </a:r>
              <a:r>
                <a:rPr kumimoji="1" lang="ja-JP" altLang="en-US" sz="2400" dirty="0" smtClean="0">
                  <a:solidFill>
                    <a:schemeClr val="tx1"/>
                  </a:solidFill>
                </a:rPr>
                <a:t>？</a:t>
              </a:r>
              <a:endParaRPr kumimoji="1" lang="en-US" altLang="ja-JP" sz="2400" dirty="0" smtClean="0">
                <a:solidFill>
                  <a:schemeClr val="tx1"/>
                </a:solidFill>
              </a:endParaRPr>
            </a:p>
            <a:p>
              <a:pPr marL="177800" indent="-177800">
                <a:buFont typeface="Arial" pitchFamily="34" charset="0"/>
                <a:buChar char="•"/>
              </a:pPr>
              <a:r>
                <a:rPr lang="ja-JP" altLang="en-US" sz="2400" dirty="0" smtClean="0">
                  <a:solidFill>
                    <a:schemeClr val="tx1"/>
                  </a:solidFill>
                </a:rPr>
                <a:t>適切な努力量を用いているか？（</a:t>
              </a:r>
              <a:r>
                <a:rPr lang="en-US" altLang="ja-JP" sz="24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ja-JP" altLang="en-US" sz="2400" dirty="0" smtClean="0">
                  <a:solidFill>
                    <a:schemeClr val="tx1"/>
                  </a:solidFill>
                  <a:sym typeface="Wingdings" pitchFamily="2" charset="2"/>
                </a:rPr>
                <a:t>金岩先生の発表）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365152" y="2852936"/>
              <a:ext cx="1440160" cy="57606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23528" y="2852936"/>
            <a:ext cx="4680520" cy="2016224"/>
            <a:chOff x="323528" y="2852936"/>
            <a:chExt cx="4680520" cy="2016224"/>
          </a:xfrm>
        </p:grpSpPr>
        <p:sp>
          <p:nvSpPr>
            <p:cNvPr id="17" name="正方形/長方形 16"/>
            <p:cNvSpPr/>
            <p:nvPr/>
          </p:nvSpPr>
          <p:spPr>
            <a:xfrm>
              <a:off x="649660" y="2852936"/>
              <a:ext cx="1499468" cy="576064"/>
            </a:xfrm>
            <a:prstGeom prst="rect">
              <a:avLst/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/>
                <a:t>L</a:t>
              </a:r>
              <a:endParaRPr kumimoji="1" lang="ja-JP" altLang="en-US" dirty="0"/>
            </a:p>
          </p:txBody>
        </p:sp>
        <p:sp>
          <p:nvSpPr>
            <p:cNvPr id="18" name="線吹き出し 1 (枠付き) 17"/>
            <p:cNvSpPr/>
            <p:nvPr/>
          </p:nvSpPr>
          <p:spPr>
            <a:xfrm>
              <a:off x="323528" y="3717032"/>
              <a:ext cx="4680520" cy="1152128"/>
            </a:xfrm>
            <a:prstGeom prst="borderCallout1">
              <a:avLst>
                <a:gd name="adj1" fmla="val 160"/>
                <a:gd name="adj2" fmla="val 13694"/>
                <a:gd name="adj3" fmla="val -25215"/>
                <a:gd name="adj4" fmla="val 16759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buFont typeface="Arial" pitchFamily="34" charset="0"/>
                <a:buChar char="•"/>
              </a:pPr>
              <a:r>
                <a:rPr lang="en-US" altLang="ja-JP" sz="2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情報量基準を用いたモデル選択</a:t>
              </a:r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kumimoji="1" lang="en-US" altLang="ja-JP" sz="2400" dirty="0" smtClean="0">
                  <a:solidFill>
                    <a:schemeClr val="tx1"/>
                  </a:solidFill>
                </a:rPr>
                <a:t> </a:t>
              </a:r>
              <a:r>
                <a:rPr kumimoji="1" lang="ja-JP" altLang="en-US" sz="2400" dirty="0" smtClean="0">
                  <a:solidFill>
                    <a:schemeClr val="tx1"/>
                  </a:solidFill>
                </a:rPr>
                <a:t>残差の偏りの確認</a:t>
              </a:r>
              <a:endParaRPr kumimoji="1" lang="en-US" altLang="ja-JP" sz="24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ja-JP" sz="2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ゼロキャッチデータの適切な処理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995936" y="2852936"/>
            <a:ext cx="4752528" cy="3600400"/>
            <a:chOff x="3995936" y="2852936"/>
            <a:chExt cx="4752528" cy="3600400"/>
          </a:xfrm>
        </p:grpSpPr>
        <p:sp>
          <p:nvSpPr>
            <p:cNvPr id="22" name="線吹き出し 1 (枠付き) 21"/>
            <p:cNvSpPr/>
            <p:nvPr/>
          </p:nvSpPr>
          <p:spPr>
            <a:xfrm>
              <a:off x="6300192" y="4221088"/>
              <a:ext cx="2448272" cy="2232248"/>
            </a:xfrm>
            <a:prstGeom prst="borderCallout1">
              <a:avLst>
                <a:gd name="adj1" fmla="val 160"/>
                <a:gd name="adj2" fmla="val 32894"/>
                <a:gd name="adj3" fmla="val -35447"/>
                <a:gd name="adj4" fmla="val -44187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7800" indent="-177800">
                <a:buFont typeface="Arial" pitchFamily="34" charset="0"/>
                <a:buChar char="•"/>
              </a:pPr>
              <a:r>
                <a:rPr lang="en-US" altLang="ja-JP" sz="2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実際の生息域や回遊パターンを考慮、海域や季節の説明変数を導入できているか？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95936" y="2852936"/>
              <a:ext cx="1440160" cy="57606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11560" y="2852936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dirty="0" smtClean="0"/>
              <a:t>統計学</a:t>
            </a:r>
            <a:r>
              <a:rPr lang="ja-JP" altLang="en-US" sz="2800" dirty="0" smtClean="0"/>
              <a:t>的 ・</a:t>
            </a:r>
            <a:r>
              <a:rPr lang="ja-JP" altLang="ja-JP" sz="2800" dirty="0" smtClean="0"/>
              <a:t>漁業学的・生物学的</a:t>
            </a:r>
            <a:r>
              <a:rPr lang="ja-JP" altLang="en-US" sz="2800" dirty="0" smtClean="0"/>
              <a:t>妥当性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288032" y="2636912"/>
            <a:ext cx="5832648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/>
          <p:cNvSpPr/>
          <p:nvPr/>
        </p:nvSpPr>
        <p:spPr>
          <a:xfrm>
            <a:off x="2232946" y="3551726"/>
            <a:ext cx="4688115" cy="1144209"/>
          </a:xfrm>
          <a:custGeom>
            <a:avLst/>
            <a:gdLst>
              <a:gd name="connsiteX0" fmla="*/ 0 w 4688115"/>
              <a:gd name="connsiteY0" fmla="*/ 382209 h 1144209"/>
              <a:gd name="connsiteX1" fmla="*/ 406400 w 4688115"/>
              <a:gd name="connsiteY1" fmla="*/ 251580 h 1144209"/>
              <a:gd name="connsiteX2" fmla="*/ 827315 w 4688115"/>
              <a:gd name="connsiteY2" fmla="*/ 19352 h 1144209"/>
              <a:gd name="connsiteX3" fmla="*/ 1451429 w 4688115"/>
              <a:gd name="connsiteY3" fmla="*/ 135466 h 1144209"/>
              <a:gd name="connsiteX4" fmla="*/ 1886857 w 4688115"/>
              <a:gd name="connsiteY4" fmla="*/ 324152 h 1144209"/>
              <a:gd name="connsiteX5" fmla="*/ 2598057 w 4688115"/>
              <a:gd name="connsiteY5" fmla="*/ 396723 h 1144209"/>
              <a:gd name="connsiteX6" fmla="*/ 2859315 w 4688115"/>
              <a:gd name="connsiteY6" fmla="*/ 745066 h 1144209"/>
              <a:gd name="connsiteX7" fmla="*/ 2975429 w 4688115"/>
              <a:gd name="connsiteY7" fmla="*/ 1064380 h 1144209"/>
              <a:gd name="connsiteX8" fmla="*/ 3570515 w 4688115"/>
              <a:gd name="connsiteY8" fmla="*/ 1136952 h 1144209"/>
              <a:gd name="connsiteX9" fmla="*/ 4688115 w 4688115"/>
              <a:gd name="connsiteY9" fmla="*/ 1107923 h 1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8115" h="1144209">
                <a:moveTo>
                  <a:pt x="0" y="382209"/>
                </a:moveTo>
                <a:cubicBezTo>
                  <a:pt x="134257" y="347132"/>
                  <a:pt x="268514" y="312056"/>
                  <a:pt x="406400" y="251580"/>
                </a:cubicBezTo>
                <a:cubicBezTo>
                  <a:pt x="544286" y="191104"/>
                  <a:pt x="653144" y="38704"/>
                  <a:pt x="827315" y="19352"/>
                </a:cubicBezTo>
                <a:cubicBezTo>
                  <a:pt x="1001486" y="0"/>
                  <a:pt x="1274839" y="84666"/>
                  <a:pt x="1451429" y="135466"/>
                </a:cubicBezTo>
                <a:cubicBezTo>
                  <a:pt x="1628019" y="186266"/>
                  <a:pt x="1695752" y="280609"/>
                  <a:pt x="1886857" y="324152"/>
                </a:cubicBezTo>
                <a:cubicBezTo>
                  <a:pt x="2077962" y="367695"/>
                  <a:pt x="2435981" y="326571"/>
                  <a:pt x="2598057" y="396723"/>
                </a:cubicBezTo>
                <a:cubicBezTo>
                  <a:pt x="2760133" y="466875"/>
                  <a:pt x="2796420" y="633790"/>
                  <a:pt x="2859315" y="745066"/>
                </a:cubicBezTo>
                <a:cubicBezTo>
                  <a:pt x="2922210" y="856342"/>
                  <a:pt x="2856896" y="999066"/>
                  <a:pt x="2975429" y="1064380"/>
                </a:cubicBezTo>
                <a:cubicBezTo>
                  <a:pt x="3093962" y="1129694"/>
                  <a:pt x="3285067" y="1129695"/>
                  <a:pt x="3570515" y="1136952"/>
                </a:cubicBezTo>
                <a:cubicBezTo>
                  <a:pt x="3855963" y="1144209"/>
                  <a:pt x="4272039" y="1126066"/>
                  <a:pt x="4688115" y="1107923"/>
                </a:cubicBezTo>
              </a:path>
            </a:pathLst>
          </a:custGeom>
          <a:ln w="38100">
            <a:solidFill>
              <a:srgbClr val="FF5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/>
        </p:nvSpPr>
        <p:spPr>
          <a:xfrm>
            <a:off x="1666889" y="2874392"/>
            <a:ext cx="5326743" cy="1661886"/>
          </a:xfrm>
          <a:custGeom>
            <a:avLst/>
            <a:gdLst>
              <a:gd name="connsiteX0" fmla="*/ 0 w 5326743"/>
              <a:gd name="connsiteY0" fmla="*/ 1088571 h 1661886"/>
              <a:gd name="connsiteX1" fmla="*/ 624114 w 5326743"/>
              <a:gd name="connsiteY1" fmla="*/ 1117600 h 1661886"/>
              <a:gd name="connsiteX2" fmla="*/ 1088572 w 5326743"/>
              <a:gd name="connsiteY2" fmla="*/ 827314 h 1661886"/>
              <a:gd name="connsiteX3" fmla="*/ 1320800 w 5326743"/>
              <a:gd name="connsiteY3" fmla="*/ 638629 h 1661886"/>
              <a:gd name="connsiteX4" fmla="*/ 2002972 w 5326743"/>
              <a:gd name="connsiteY4" fmla="*/ 667657 h 1661886"/>
              <a:gd name="connsiteX5" fmla="*/ 2148114 w 5326743"/>
              <a:gd name="connsiteY5" fmla="*/ 1103086 h 1661886"/>
              <a:gd name="connsiteX6" fmla="*/ 2264229 w 5326743"/>
              <a:gd name="connsiteY6" fmla="*/ 1538514 h 1661886"/>
              <a:gd name="connsiteX7" fmla="*/ 2772229 w 5326743"/>
              <a:gd name="connsiteY7" fmla="*/ 1582057 h 1661886"/>
              <a:gd name="connsiteX8" fmla="*/ 3222172 w 5326743"/>
              <a:gd name="connsiteY8" fmla="*/ 1625600 h 1661886"/>
              <a:gd name="connsiteX9" fmla="*/ 3468914 w 5326743"/>
              <a:gd name="connsiteY9" fmla="*/ 1364343 h 1661886"/>
              <a:gd name="connsiteX10" fmla="*/ 3643086 w 5326743"/>
              <a:gd name="connsiteY10" fmla="*/ 972457 h 1661886"/>
              <a:gd name="connsiteX11" fmla="*/ 4325257 w 5326743"/>
              <a:gd name="connsiteY11" fmla="*/ 943429 h 1661886"/>
              <a:gd name="connsiteX12" fmla="*/ 4789714 w 5326743"/>
              <a:gd name="connsiteY12" fmla="*/ 885371 h 1661886"/>
              <a:gd name="connsiteX13" fmla="*/ 5036457 w 5326743"/>
              <a:gd name="connsiteY13" fmla="*/ 232229 h 1661886"/>
              <a:gd name="connsiteX14" fmla="*/ 5326743 w 5326743"/>
              <a:gd name="connsiteY14" fmla="*/ 0 h 16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26743" h="1661886">
                <a:moveTo>
                  <a:pt x="0" y="1088571"/>
                </a:moveTo>
                <a:cubicBezTo>
                  <a:pt x="221342" y="1124857"/>
                  <a:pt x="442685" y="1161143"/>
                  <a:pt x="624114" y="1117600"/>
                </a:cubicBezTo>
                <a:cubicBezTo>
                  <a:pt x="805543" y="1074057"/>
                  <a:pt x="972458" y="907142"/>
                  <a:pt x="1088572" y="827314"/>
                </a:cubicBezTo>
                <a:cubicBezTo>
                  <a:pt x="1204686" y="747486"/>
                  <a:pt x="1168400" y="665238"/>
                  <a:pt x="1320800" y="638629"/>
                </a:cubicBezTo>
                <a:cubicBezTo>
                  <a:pt x="1473200" y="612020"/>
                  <a:pt x="1865086" y="590248"/>
                  <a:pt x="2002972" y="667657"/>
                </a:cubicBezTo>
                <a:cubicBezTo>
                  <a:pt x="2140858" y="745066"/>
                  <a:pt x="2104571" y="957943"/>
                  <a:pt x="2148114" y="1103086"/>
                </a:cubicBezTo>
                <a:cubicBezTo>
                  <a:pt x="2191657" y="1248229"/>
                  <a:pt x="2160210" y="1458686"/>
                  <a:pt x="2264229" y="1538514"/>
                </a:cubicBezTo>
                <a:cubicBezTo>
                  <a:pt x="2368248" y="1618342"/>
                  <a:pt x="2772229" y="1582057"/>
                  <a:pt x="2772229" y="1582057"/>
                </a:cubicBezTo>
                <a:cubicBezTo>
                  <a:pt x="2931886" y="1596571"/>
                  <a:pt x="3106058" y="1661886"/>
                  <a:pt x="3222172" y="1625600"/>
                </a:cubicBezTo>
                <a:cubicBezTo>
                  <a:pt x="3338286" y="1589314"/>
                  <a:pt x="3398762" y="1473200"/>
                  <a:pt x="3468914" y="1364343"/>
                </a:cubicBezTo>
                <a:cubicBezTo>
                  <a:pt x="3539066" y="1255486"/>
                  <a:pt x="3500362" y="1042609"/>
                  <a:pt x="3643086" y="972457"/>
                </a:cubicBezTo>
                <a:cubicBezTo>
                  <a:pt x="3785810" y="902305"/>
                  <a:pt x="4134152" y="957943"/>
                  <a:pt x="4325257" y="943429"/>
                </a:cubicBezTo>
                <a:cubicBezTo>
                  <a:pt x="4516362" y="928915"/>
                  <a:pt x="4671181" y="1003904"/>
                  <a:pt x="4789714" y="885371"/>
                </a:cubicBezTo>
                <a:cubicBezTo>
                  <a:pt x="4908247" y="766838"/>
                  <a:pt x="4946952" y="379791"/>
                  <a:pt x="5036457" y="232229"/>
                </a:cubicBezTo>
                <a:cubicBezTo>
                  <a:pt x="5125962" y="84667"/>
                  <a:pt x="5226352" y="42333"/>
                  <a:pt x="5326743" y="0"/>
                </a:cubicBezTo>
              </a:path>
            </a:pathLst>
          </a:cu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 smtClean="0"/>
              <a:t>年トレンドの抽出①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539552" y="3284984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観察された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LCPUE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3779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691680" y="378904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切片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3768" y="3820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843808" y="3284984"/>
            <a:ext cx="792088" cy="1440160"/>
            <a:chOff x="4139952" y="1988840"/>
            <a:chExt cx="792088" cy="1440160"/>
          </a:xfrm>
        </p:grpSpPr>
        <p:sp>
          <p:nvSpPr>
            <p:cNvPr id="11" name="正方形/長方形 10"/>
            <p:cNvSpPr/>
            <p:nvPr/>
          </p:nvSpPr>
          <p:spPr>
            <a:xfrm>
              <a:off x="4139952" y="1988840"/>
              <a:ext cx="7920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39952" y="2492896"/>
              <a:ext cx="792088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220072" y="3140968"/>
            <a:ext cx="792088" cy="1728192"/>
            <a:chOff x="7236296" y="1988840"/>
            <a:chExt cx="792088" cy="1728192"/>
          </a:xfrm>
        </p:grpSpPr>
        <p:sp>
          <p:nvSpPr>
            <p:cNvPr id="14" name="正方形/長方形 13"/>
            <p:cNvSpPr/>
            <p:nvPr/>
          </p:nvSpPr>
          <p:spPr>
            <a:xfrm>
              <a:off x="7236296" y="1988840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年１</a:t>
              </a:r>
              <a:endParaRPr kumimoji="1" lang="ja-JP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236296" y="2420888"/>
              <a:ext cx="792088" cy="720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年２</a:t>
              </a:r>
              <a:endParaRPr kumimoji="1" lang="ja-JP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7236296" y="3212976"/>
              <a:ext cx="792088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年３</a:t>
              </a:r>
              <a:endParaRPr kumimoji="1" lang="ja-JP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4860032" y="3820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95936" y="3392996"/>
            <a:ext cx="792088" cy="1224136"/>
            <a:chOff x="5508104" y="1916832"/>
            <a:chExt cx="792088" cy="1224136"/>
          </a:xfrm>
        </p:grpSpPr>
        <p:sp>
          <p:nvSpPr>
            <p:cNvPr id="19" name="正方形/長方形 18"/>
            <p:cNvSpPr/>
            <p:nvPr/>
          </p:nvSpPr>
          <p:spPr>
            <a:xfrm>
              <a:off x="5508104" y="1916832"/>
              <a:ext cx="792088" cy="7920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季節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508104" y="2780928"/>
              <a:ext cx="7920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季節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35896" y="3820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020272" y="1772816"/>
            <a:ext cx="792088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海域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季節</a:t>
            </a:r>
            <a:r>
              <a:rPr kumimoji="1" lang="ja-JP" altLang="en-US" dirty="0" err="1" smtClean="0">
                <a:solidFill>
                  <a:sysClr val="windowText" lastClr="000000"/>
                </a:solidFill>
              </a:rPr>
              <a:t>ｂ</a:t>
            </a:r>
            <a:endParaRPr kumimoji="1" lang="en-US" altLang="ja-JP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年２の</a:t>
            </a:r>
            <a:endParaRPr lang="en-US" altLang="ja-JP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LCPUE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8" name="グループ化 57"/>
          <p:cNvGrpSpPr/>
          <p:nvPr/>
        </p:nvGrpSpPr>
        <p:grpSpPr>
          <a:xfrm>
            <a:off x="7812360" y="1772816"/>
            <a:ext cx="792088" cy="1944216"/>
            <a:chOff x="7524328" y="1844824"/>
            <a:chExt cx="792088" cy="1944216"/>
          </a:xfrm>
        </p:grpSpPr>
        <p:sp>
          <p:nvSpPr>
            <p:cNvPr id="23" name="正方形/長方形 22"/>
            <p:cNvSpPr/>
            <p:nvPr/>
          </p:nvSpPr>
          <p:spPr>
            <a:xfrm>
              <a:off x="7524328" y="3356992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切片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524328" y="2924944"/>
              <a:ext cx="7920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24328" y="2564904"/>
              <a:ext cx="7920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季節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7524328" y="1844824"/>
              <a:ext cx="792088" cy="720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年２</a:t>
              </a:r>
              <a:endParaRPr kumimoji="1" lang="ja-JP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83568" y="263691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kumimoji="1" lang="ja-JP" altLang="en-US" sz="3600" dirty="0" smtClean="0">
                <a:solidFill>
                  <a:schemeClr val="bg1">
                    <a:lumMod val="50000"/>
                  </a:schemeClr>
                </a:solidFill>
              </a:rPr>
              <a:t>のイメージ</a:t>
            </a:r>
            <a:endParaRPr kumimoji="1" lang="ja-JP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020272" y="4077072"/>
            <a:ext cx="792088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海域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A</a:t>
            </a:r>
            <a:r>
              <a:rPr kumimoji="1" lang="ja-JP" altLang="en-US" dirty="0" smtClean="0">
                <a:solidFill>
                  <a:sysClr val="windowText" lastClr="000000"/>
                </a:solidFill>
              </a:rPr>
              <a:t>季節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年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3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endParaRPr lang="en-US" altLang="ja-JP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LCPUE</a:t>
            </a:r>
          </a:p>
        </p:txBody>
      </p:sp>
      <p:grpSp>
        <p:nvGrpSpPr>
          <p:cNvPr id="59" name="グループ化 58"/>
          <p:cNvGrpSpPr/>
          <p:nvPr/>
        </p:nvGrpSpPr>
        <p:grpSpPr>
          <a:xfrm>
            <a:off x="7812360" y="4077072"/>
            <a:ext cx="792088" cy="2160240"/>
            <a:chOff x="7524328" y="4149080"/>
            <a:chExt cx="792088" cy="2160240"/>
          </a:xfrm>
        </p:grpSpPr>
        <p:sp>
          <p:nvSpPr>
            <p:cNvPr id="49" name="正方形/長方形 48"/>
            <p:cNvSpPr/>
            <p:nvPr/>
          </p:nvSpPr>
          <p:spPr>
            <a:xfrm>
              <a:off x="7524328" y="5445224"/>
              <a:ext cx="7920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524328" y="4653136"/>
              <a:ext cx="792088" cy="7920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季節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524328" y="5877272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切片</a:t>
              </a:r>
              <a:endParaRPr kumimoji="1" lang="ja-JP" altLang="en-US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7524328" y="4149080"/>
              <a:ext cx="792088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年３</a:t>
              </a:r>
              <a:endParaRPr kumimoji="1" lang="ja-JP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251520" y="1700808"/>
            <a:ext cx="6300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sz="2800" dirty="0" smtClean="0">
                <a:sym typeface="Wingdings" pitchFamily="2" charset="2"/>
              </a:rPr>
              <a:t>得られたパラメータの何が「標準化</a:t>
            </a:r>
            <a:r>
              <a:rPr lang="en-US" altLang="ja-JP" sz="2800" dirty="0" smtClean="0">
                <a:sym typeface="Wingdings" pitchFamily="2" charset="2"/>
              </a:rPr>
              <a:t>CPUE</a:t>
            </a:r>
            <a:r>
              <a:rPr lang="ja-JP" altLang="en-US" sz="2800" dirty="0" smtClean="0">
                <a:sym typeface="Wingdings" pitchFamily="2" charset="2"/>
              </a:rPr>
              <a:t>」にあたるのか？</a:t>
            </a:r>
            <a:endParaRPr lang="en-US" altLang="ja-JP" sz="1600" dirty="0" smtClean="0">
              <a:sym typeface="Wingdings" pitchFamily="2" charset="2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23528" y="5085184"/>
            <a:ext cx="651781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00"/>
              </a:lnSpc>
            </a:pPr>
            <a:r>
              <a:rPr lang="ja-JP" altLang="en-US" sz="2800" u="sng" dirty="0" smtClean="0"/>
              <a:t>他に年を含む交互作用がない場合</a:t>
            </a:r>
            <a:r>
              <a:rPr lang="ja-JP" altLang="en-US" sz="2800" dirty="0" smtClean="0"/>
              <a:t>、</a:t>
            </a:r>
            <a:endParaRPr kumimoji="1" lang="en-US" altLang="ja-JP" sz="2800" dirty="0" smtClean="0"/>
          </a:p>
          <a:p>
            <a:pPr>
              <a:lnSpc>
                <a:spcPts val="4200"/>
              </a:lnSpc>
            </a:pPr>
            <a:r>
              <a:rPr kumimoji="1" lang="en-US" altLang="ja-JP" sz="2800" dirty="0" smtClean="0"/>
              <a:t>=exp(            )</a:t>
            </a:r>
            <a:r>
              <a:rPr lang="en-US" altLang="ja-JP" sz="2800" dirty="0" smtClean="0"/>
              <a:t>, exp(            ), exp(            )</a:t>
            </a:r>
            <a:r>
              <a:rPr lang="ja-JP" altLang="en-US" sz="2800" dirty="0" err="1" smtClean="0"/>
              <a:t>にて</a:t>
            </a:r>
            <a:endParaRPr lang="en-US" altLang="ja-JP" sz="2800" dirty="0" smtClean="0"/>
          </a:p>
          <a:p>
            <a:pPr>
              <a:lnSpc>
                <a:spcPts val="4200"/>
              </a:lnSpc>
            </a:pPr>
            <a:r>
              <a:rPr kumimoji="1" lang="ja-JP" altLang="en-US" sz="2800" dirty="0" smtClean="0"/>
              <a:t>年のトレンドは抽出できる</a:t>
            </a:r>
            <a:endParaRPr kumimoji="1" lang="ja-JP" altLang="en-US" sz="2800" dirty="0"/>
          </a:p>
        </p:txBody>
      </p:sp>
      <p:sp>
        <p:nvSpPr>
          <p:cNvPr id="44" name="正方形/長方形 43"/>
          <p:cNvSpPr/>
          <p:nvPr/>
        </p:nvSpPr>
        <p:spPr>
          <a:xfrm>
            <a:off x="1259632" y="5733256"/>
            <a:ext cx="79208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年１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131840" y="5589240"/>
            <a:ext cx="792088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年２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004048" y="5733256"/>
            <a:ext cx="79208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年３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4" grpId="0" animBg="1"/>
      <p:bldP spid="22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51520" y="1196752"/>
            <a:ext cx="5832648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936750" y="2601383"/>
            <a:ext cx="4413250" cy="2010834"/>
          </a:xfrm>
          <a:custGeom>
            <a:avLst/>
            <a:gdLst>
              <a:gd name="connsiteX0" fmla="*/ 6350 w 4413250"/>
              <a:gd name="connsiteY0" fmla="*/ 548217 h 2010834"/>
              <a:gd name="connsiteX1" fmla="*/ 69850 w 4413250"/>
              <a:gd name="connsiteY1" fmla="*/ 1208617 h 2010834"/>
              <a:gd name="connsiteX2" fmla="*/ 425450 w 4413250"/>
              <a:gd name="connsiteY2" fmla="*/ 1869017 h 2010834"/>
              <a:gd name="connsiteX3" fmla="*/ 1657350 w 4413250"/>
              <a:gd name="connsiteY3" fmla="*/ 1894417 h 2010834"/>
              <a:gd name="connsiteX4" fmla="*/ 1873250 w 4413250"/>
              <a:gd name="connsiteY4" fmla="*/ 1170517 h 2010834"/>
              <a:gd name="connsiteX5" fmla="*/ 1911350 w 4413250"/>
              <a:gd name="connsiteY5" fmla="*/ 383117 h 2010834"/>
              <a:gd name="connsiteX6" fmla="*/ 2838450 w 4413250"/>
              <a:gd name="connsiteY6" fmla="*/ 52917 h 2010834"/>
              <a:gd name="connsiteX7" fmla="*/ 4413250 w 4413250"/>
              <a:gd name="connsiteY7" fmla="*/ 65617 h 201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250" h="2010834">
                <a:moveTo>
                  <a:pt x="6350" y="548217"/>
                </a:moveTo>
                <a:cubicBezTo>
                  <a:pt x="3175" y="768350"/>
                  <a:pt x="0" y="988484"/>
                  <a:pt x="69850" y="1208617"/>
                </a:cubicBezTo>
                <a:cubicBezTo>
                  <a:pt x="139700" y="1428750"/>
                  <a:pt x="160867" y="1754717"/>
                  <a:pt x="425450" y="1869017"/>
                </a:cubicBezTo>
                <a:cubicBezTo>
                  <a:pt x="690033" y="1983317"/>
                  <a:pt x="1416050" y="2010834"/>
                  <a:pt x="1657350" y="1894417"/>
                </a:cubicBezTo>
                <a:cubicBezTo>
                  <a:pt x="1898650" y="1778000"/>
                  <a:pt x="1830917" y="1422400"/>
                  <a:pt x="1873250" y="1170517"/>
                </a:cubicBezTo>
                <a:cubicBezTo>
                  <a:pt x="1915583" y="918634"/>
                  <a:pt x="1750483" y="569384"/>
                  <a:pt x="1911350" y="383117"/>
                </a:cubicBezTo>
                <a:cubicBezTo>
                  <a:pt x="2072217" y="196850"/>
                  <a:pt x="2421467" y="105834"/>
                  <a:pt x="2838450" y="52917"/>
                </a:cubicBezTo>
                <a:cubicBezTo>
                  <a:pt x="3255433" y="0"/>
                  <a:pt x="3834341" y="32808"/>
                  <a:pt x="4413250" y="65617"/>
                </a:cubicBezTo>
              </a:path>
            </a:pathLst>
          </a:custGeom>
          <a:ln w="38100">
            <a:solidFill>
              <a:srgbClr val="FF5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6516216" y="4005064"/>
            <a:ext cx="2448272" cy="43204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03040" y="2276872"/>
            <a:ext cx="7920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観察された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LCPUE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95128" y="27716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1655168" y="278092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切片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47256" y="2812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2807296" y="2276872"/>
            <a:ext cx="792088" cy="1440160"/>
            <a:chOff x="4139952" y="1988840"/>
            <a:chExt cx="792088" cy="1440160"/>
          </a:xfrm>
        </p:grpSpPr>
        <p:sp>
          <p:nvSpPr>
            <p:cNvPr id="67" name="正方形/長方形 66"/>
            <p:cNvSpPr/>
            <p:nvPr/>
          </p:nvSpPr>
          <p:spPr>
            <a:xfrm>
              <a:off x="4139952" y="1988840"/>
              <a:ext cx="7920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139952" y="2492896"/>
              <a:ext cx="792088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海域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4932040" y="1916832"/>
            <a:ext cx="792088" cy="1728192"/>
            <a:chOff x="7236296" y="1988840"/>
            <a:chExt cx="792088" cy="1728192"/>
          </a:xfrm>
        </p:grpSpPr>
        <p:sp>
          <p:nvSpPr>
            <p:cNvPr id="70" name="正方形/長方形 69"/>
            <p:cNvSpPr/>
            <p:nvPr/>
          </p:nvSpPr>
          <p:spPr>
            <a:xfrm>
              <a:off x="7236296" y="1988840"/>
              <a:ext cx="79208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季節</a:t>
              </a:r>
              <a:r>
                <a:rPr lang="en-US" altLang="ja-JP" sz="1600" dirty="0" smtClean="0">
                  <a:solidFill>
                    <a:schemeClr val="bg2">
                      <a:lumMod val="10000"/>
                    </a:schemeClr>
                  </a:solidFill>
                </a:rPr>
                <a:t>b, </a:t>
              </a:r>
              <a:r>
                <a:rPr lang="ja-JP" alt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年１</a:t>
              </a:r>
              <a:endParaRPr kumimoji="1" lang="ja-JP" alt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236296" y="2420888"/>
              <a:ext cx="79208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季節</a:t>
              </a:r>
              <a:r>
                <a:rPr lang="en-US" altLang="ja-JP" sz="1400" dirty="0" smtClean="0">
                  <a:solidFill>
                    <a:schemeClr val="bg2">
                      <a:lumMod val="10000"/>
                    </a:schemeClr>
                  </a:solidFill>
                </a:rPr>
                <a:t>b,</a:t>
              </a:r>
            </a:p>
            <a:p>
              <a:pPr algn="ctr"/>
              <a:r>
                <a:rPr lang="ja-JP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年</a:t>
              </a:r>
              <a:r>
                <a:rPr lang="en-US" altLang="ja-JP" sz="1400" dirty="0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kumimoji="1" lang="ja-JP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7236296" y="2852936"/>
              <a:ext cx="792088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季節</a:t>
              </a:r>
              <a:r>
                <a:rPr kumimoji="1" lang="en-US" altLang="ja-JP" dirty="0" smtClean="0">
                  <a:solidFill>
                    <a:schemeClr val="bg2">
                      <a:lumMod val="10000"/>
                    </a:schemeClr>
                  </a:solidFill>
                </a:rPr>
                <a:t>b, </a:t>
              </a:r>
              <a:r>
                <a:rPr kumimoji="1" lang="ja-JP" altLang="en-US" dirty="0" smtClean="0">
                  <a:solidFill>
                    <a:schemeClr val="bg2">
                      <a:lumMod val="10000"/>
                    </a:schemeClr>
                  </a:solidFill>
                </a:rPr>
                <a:t>年</a:t>
              </a:r>
              <a:r>
                <a:rPr kumimoji="1" lang="en-US" altLang="ja-JP" dirty="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4823520" y="2812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grpSp>
        <p:nvGrpSpPr>
          <p:cNvPr id="74" name="グループ化 73"/>
          <p:cNvGrpSpPr/>
          <p:nvPr/>
        </p:nvGrpSpPr>
        <p:grpSpPr>
          <a:xfrm>
            <a:off x="3959424" y="1916832"/>
            <a:ext cx="792088" cy="1224136"/>
            <a:chOff x="5508104" y="1448780"/>
            <a:chExt cx="792088" cy="1224136"/>
          </a:xfrm>
        </p:grpSpPr>
        <p:sp>
          <p:nvSpPr>
            <p:cNvPr id="75" name="正方形/長方形 74"/>
            <p:cNvSpPr/>
            <p:nvPr/>
          </p:nvSpPr>
          <p:spPr>
            <a:xfrm>
              <a:off x="5508104" y="1448780"/>
              <a:ext cx="792088" cy="792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季節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a,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年１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508104" y="2312876"/>
              <a:ext cx="79208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季節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>, 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年２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3599384" y="2812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1520" y="126876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GLM</a:t>
            </a:r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のイメージ（年の交互作用を含む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場合）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 smtClean="0"/>
              <a:t>年トレンドの抽出②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2771800" y="4149080"/>
            <a:ext cx="79208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海域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A, B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の平均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endCxn id="42" idx="0"/>
          </p:cNvCxnSpPr>
          <p:nvPr/>
        </p:nvCxnSpPr>
        <p:spPr>
          <a:xfrm rot="5400000">
            <a:off x="2951820" y="3933056"/>
            <a:ext cx="43204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6516216" y="2564904"/>
            <a:ext cx="792088" cy="1080120"/>
            <a:chOff x="7812360" y="2204864"/>
            <a:chExt cx="792088" cy="1080120"/>
          </a:xfrm>
        </p:grpSpPr>
        <p:sp>
          <p:nvSpPr>
            <p:cNvPr id="82" name="正方形/長方形 81"/>
            <p:cNvSpPr/>
            <p:nvPr/>
          </p:nvSpPr>
          <p:spPr>
            <a:xfrm>
              <a:off x="7812360" y="2204864"/>
              <a:ext cx="792088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海域　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A, B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の平均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7812360" y="2852936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切片</a:t>
              </a:r>
              <a:endParaRPr kumimoji="1" lang="ja-JP" altLang="en-US" dirty="0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7308304" y="2564904"/>
            <a:ext cx="792088" cy="1080120"/>
            <a:chOff x="7812360" y="2204864"/>
            <a:chExt cx="792088" cy="1080120"/>
          </a:xfrm>
        </p:grpSpPr>
        <p:sp>
          <p:nvSpPr>
            <p:cNvPr id="90" name="正方形/長方形 89"/>
            <p:cNvSpPr/>
            <p:nvPr/>
          </p:nvSpPr>
          <p:spPr>
            <a:xfrm>
              <a:off x="7812360" y="2204864"/>
              <a:ext cx="792088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海域　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A, B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の平均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812360" y="2852936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切片</a:t>
              </a:r>
              <a:endParaRPr kumimoji="1" lang="ja-JP" altLang="en-US" dirty="0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8100392" y="2564904"/>
            <a:ext cx="792088" cy="1080120"/>
            <a:chOff x="7812360" y="2204864"/>
            <a:chExt cx="792088" cy="1080120"/>
          </a:xfrm>
        </p:grpSpPr>
        <p:sp>
          <p:nvSpPr>
            <p:cNvPr id="95" name="正方形/長方形 94"/>
            <p:cNvSpPr/>
            <p:nvPr/>
          </p:nvSpPr>
          <p:spPr>
            <a:xfrm>
              <a:off x="7812360" y="2204864"/>
              <a:ext cx="792088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海域　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A, B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の平均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7812360" y="2852936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切片</a:t>
              </a:r>
              <a:endParaRPr kumimoji="1" lang="ja-JP" altLang="en-US" dirty="0"/>
            </a:p>
          </p:txBody>
        </p:sp>
      </p:grpSp>
      <p:sp>
        <p:nvSpPr>
          <p:cNvPr id="100" name="テキスト ボックス 99"/>
          <p:cNvSpPr txBox="1"/>
          <p:nvPr/>
        </p:nvSpPr>
        <p:spPr>
          <a:xfrm>
            <a:off x="6516216" y="3717032"/>
            <a:ext cx="24423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標準化</a:t>
            </a: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のトレンド</a:t>
            </a:r>
            <a:endParaRPr kumimoji="1" lang="en-US" altLang="ja-JP" dirty="0" smtClean="0"/>
          </a:p>
          <a:p>
            <a:r>
              <a:rPr kumimoji="1" lang="en-US" altLang="ja-JP" sz="2000" b="1" dirty="0" smtClean="0">
                <a:solidFill>
                  <a:schemeClr val="bg1"/>
                </a:solidFill>
              </a:rPr>
              <a:t>(Least squares mean)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187624" y="5013176"/>
            <a:ext cx="7776864" cy="919401"/>
          </a:xfrm>
          <a:prstGeom prst="wedgeRoundRectCallout">
            <a:avLst>
              <a:gd name="adj1" fmla="val 29898"/>
              <a:gd name="adj2" fmla="val -106935"/>
              <a:gd name="adj3" fmla="val 16667"/>
            </a:avLst>
          </a:prstGeom>
          <a:noFill/>
          <a:ln w="381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Least squares mean (LS mean) </a:t>
            </a:r>
            <a:r>
              <a:rPr lang="ja-JP" altLang="en-US" sz="2400" dirty="0" smtClean="0"/>
              <a:t>の推定値とその標準誤差は、</a:t>
            </a:r>
            <a:r>
              <a:rPr lang="en-US" altLang="ja-JP" sz="2400" dirty="0" smtClean="0"/>
              <a:t>SAS</a:t>
            </a:r>
            <a:r>
              <a:rPr lang="ja-JP" altLang="en-US" sz="2400" dirty="0" smtClean="0"/>
              <a:t>では簡単に計算できるが、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では難しいのが悩み。</a:t>
            </a:r>
            <a:endParaRPr kumimoji="1" lang="ja-JP" altLang="en-US" sz="24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259632" y="5949280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ym typeface="Wingdings" pitchFamily="2" charset="2"/>
              </a:rPr>
              <a:t> </a:t>
            </a:r>
            <a:r>
              <a:rPr kumimoji="1" lang="ja-JP" altLang="en-US" sz="2400" dirty="0" smtClean="0">
                <a:sym typeface="Wingdings" pitchFamily="2" charset="2"/>
              </a:rPr>
              <a:t>サンプルデータで、計算例を紹介します</a:t>
            </a:r>
            <a:endParaRPr kumimoji="1" lang="ja-JP" altLang="en-US" sz="2400" dirty="0"/>
          </a:p>
        </p:txBody>
      </p:sp>
      <p:sp>
        <p:nvSpPr>
          <p:cNvPr id="56" name="正方形/長方形 55"/>
          <p:cNvSpPr/>
          <p:nvPr/>
        </p:nvSpPr>
        <p:spPr>
          <a:xfrm>
            <a:off x="3970536" y="321297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季節</a:t>
            </a:r>
            <a:r>
              <a:rPr kumimoji="1" lang="en-US" altLang="ja-JP" dirty="0" smtClean="0">
                <a:solidFill>
                  <a:schemeClr val="bg2">
                    <a:lumMod val="10000"/>
                  </a:schemeClr>
                </a:solidFill>
              </a:rPr>
              <a:t>a, </a:t>
            </a:r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年３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516216" y="1916832"/>
            <a:ext cx="79208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(a1)(b1)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の平均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7308304" y="2132856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(a2)(b2)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の平均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100392" y="1556792"/>
            <a:ext cx="79208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(a3)(b3)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の平均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" y="0"/>
            <a:ext cx="9144000" cy="6858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0" algn="ctr">
              <a:buNone/>
            </a:pPr>
            <a:endParaRPr lang="en-US" altLang="ja-JP" sz="4800" dirty="0" smtClean="0"/>
          </a:p>
          <a:p>
            <a:pPr lvl="0" algn="ctr">
              <a:buNone/>
            </a:pPr>
            <a:endParaRPr lang="en-US" altLang="ja-JP" sz="4800" dirty="0" smtClean="0"/>
          </a:p>
          <a:p>
            <a:pPr lvl="0" algn="r">
              <a:buNone/>
            </a:pPr>
            <a:r>
              <a:rPr lang="ja-JP" altLang="en-US" sz="4800" dirty="0" smtClean="0"/>
              <a:t>② サンプルデータを使った</a:t>
            </a:r>
            <a:endParaRPr lang="en-US" altLang="ja-JP" sz="4800" dirty="0" smtClean="0"/>
          </a:p>
          <a:p>
            <a:pPr lvl="0" algn="r">
              <a:buNone/>
            </a:pPr>
            <a:r>
              <a:rPr lang="ja-JP" altLang="en-US" sz="4800" dirty="0" smtClean="0"/>
              <a:t>解析例</a:t>
            </a:r>
            <a:endParaRPr lang="en-US" altLang="ja-JP" sz="4800" dirty="0" smtClean="0"/>
          </a:p>
          <a:p>
            <a:pPr lvl="0" algn="r">
              <a:buNone/>
            </a:pP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サンプルデータを使った解析例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コンテンツ プレースホルダ 2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/>
              <a:t>データ；</a:t>
            </a:r>
            <a:r>
              <a:rPr lang="en-US" altLang="ja-JP" sz="2400" dirty="0" err="1" smtClean="0"/>
              <a:t>testdata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1</a:t>
            </a:r>
            <a:r>
              <a:rPr lang="en-US" altLang="ja-JP" sz="2400" dirty="0" smtClean="0">
                <a:sym typeface="Wingdings" pitchFamily="2" charset="2"/>
              </a:rPr>
              <a:t>990</a:t>
            </a:r>
            <a:r>
              <a:rPr lang="ja-JP" altLang="en-US" sz="2400" dirty="0" smtClean="0">
                <a:sym typeface="Wingdings" pitchFamily="2" charset="2"/>
              </a:rPr>
              <a:t>年から</a:t>
            </a:r>
            <a:r>
              <a:rPr lang="en-US" altLang="ja-JP" sz="2400" dirty="0" smtClean="0">
                <a:sym typeface="Wingdings" pitchFamily="2" charset="2"/>
              </a:rPr>
              <a:t>2005</a:t>
            </a:r>
            <a:r>
              <a:rPr lang="ja-JP" altLang="en-US" sz="2400" dirty="0" smtClean="0">
                <a:sym typeface="Wingdings" pitchFamily="2" charset="2"/>
              </a:rPr>
              <a:t>年</a:t>
            </a:r>
            <a:r>
              <a:rPr lang="en-US" altLang="ja-JP" sz="2400" dirty="0" smtClean="0"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/>
              <a:t>CPUE</a:t>
            </a:r>
            <a:r>
              <a:rPr lang="ja-JP" altLang="en-US" sz="2400" dirty="0" smtClean="0"/>
              <a:t>・年・緯度・経度のデータ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シミュレーションにより作成）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28" name="角丸四角形 27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</a:t>
            </a:r>
            <a:endParaRPr lang="en-US" altLang="ja-JP" sz="24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5909" y="2333625"/>
            <a:ext cx="72945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テキスト ボックス 33"/>
          <p:cNvSpPr txBox="1"/>
          <p:nvPr/>
        </p:nvSpPr>
        <p:spPr>
          <a:xfrm>
            <a:off x="179512" y="263691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の分布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コンテンツ プレースホルダ 29"/>
          <p:cNvSpPr>
            <a:spLocks noGrp="1"/>
          </p:cNvSpPr>
          <p:nvPr>
            <p:ph idx="4294967295"/>
          </p:nvPr>
        </p:nvSpPr>
        <p:spPr>
          <a:xfrm>
            <a:off x="539552" y="1268413"/>
            <a:ext cx="8208912" cy="5400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2400" dirty="0" smtClean="0"/>
              <a:t>データ；</a:t>
            </a:r>
            <a:r>
              <a:rPr lang="en-US" altLang="ja-JP" sz="2400" dirty="0" err="1" smtClean="0"/>
              <a:t>testdata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1</a:t>
            </a:r>
            <a:r>
              <a:rPr lang="en-US" altLang="ja-JP" sz="2400" dirty="0" smtClean="0">
                <a:sym typeface="Wingdings" pitchFamily="2" charset="2"/>
              </a:rPr>
              <a:t>990</a:t>
            </a:r>
            <a:r>
              <a:rPr lang="ja-JP" altLang="en-US" sz="2400" dirty="0" smtClean="0">
                <a:sym typeface="Wingdings" pitchFamily="2" charset="2"/>
              </a:rPr>
              <a:t>年から</a:t>
            </a:r>
            <a:r>
              <a:rPr lang="en-US" altLang="ja-JP" sz="2400" dirty="0" smtClean="0">
                <a:sym typeface="Wingdings" pitchFamily="2" charset="2"/>
              </a:rPr>
              <a:t>2005</a:t>
            </a:r>
            <a:r>
              <a:rPr lang="ja-JP" altLang="en-US" sz="2400" dirty="0" smtClean="0">
                <a:sym typeface="Wingdings" pitchFamily="2" charset="2"/>
              </a:rPr>
              <a:t>年</a:t>
            </a:r>
            <a:r>
              <a:rPr lang="en-US" altLang="ja-JP" sz="2400" dirty="0" smtClean="0"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/>
              <a:t>CPUE</a:t>
            </a:r>
            <a:r>
              <a:rPr lang="ja-JP" altLang="en-US" sz="2400" dirty="0" smtClean="0"/>
              <a:t>・年・緯度・経度のデータ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シミュレーションにより作成）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234888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ノミナル</a:t>
            </a:r>
            <a:r>
              <a:rPr kumimoji="1" lang="en-US" altLang="ja-JP" dirty="0" smtClean="0"/>
              <a:t>CPUE</a:t>
            </a:r>
            <a:endParaRPr kumimoji="1" lang="ja-JP" altLang="en-US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7200" y="49066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サンプルデータを使った解析例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</a:t>
            </a:r>
            <a:endParaRPr lang="en-US" altLang="ja-JP" sz="2400" dirty="0" smtClean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72183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971600" y="1685126"/>
            <a:ext cx="6336704" cy="165618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46988"/>
            <a:ext cx="8229600" cy="1066130"/>
          </a:xfrm>
        </p:spPr>
        <p:txBody>
          <a:bodyPr>
            <a:normAutofit/>
          </a:bodyPr>
          <a:lstStyle/>
          <a:p>
            <a:pPr lvl="0"/>
            <a:r>
              <a:rPr lang="ja-JP" altLang="ja-JP" dirty="0" smtClean="0">
                <a:solidFill>
                  <a:schemeClr val="tx2"/>
                </a:solidFill>
              </a:rPr>
              <a:t>日本のはえ縄</a:t>
            </a:r>
            <a:r>
              <a:rPr lang="ja-JP" altLang="en-US" dirty="0" smtClean="0">
                <a:solidFill>
                  <a:schemeClr val="tx2"/>
                </a:solidFill>
              </a:rPr>
              <a:t>漁業の</a:t>
            </a:r>
            <a:r>
              <a:rPr lang="en-US" altLang="ja-JP" dirty="0" smtClean="0">
                <a:solidFill>
                  <a:schemeClr val="tx2"/>
                </a:solidFill>
              </a:rPr>
              <a:t>CPUE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1152811" y="3664949"/>
            <a:ext cx="64727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51520" y="3989382"/>
            <a:ext cx="3600400" cy="1532334"/>
          </a:xfrm>
          <a:prstGeom prst="roundRect">
            <a:avLst/>
          </a:prstGeom>
          <a:gradFill flip="none" rotWithShape="1">
            <a:gsLst>
              <a:gs pos="59000">
                <a:schemeClr val="accent1">
                  <a:tint val="66000"/>
                  <a:satMod val="160000"/>
                </a:schemeClr>
              </a:gs>
              <a:gs pos="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0" algn="ctr"/>
            <a:r>
              <a:rPr lang="ja-JP" altLang="ja-JP" sz="2800" dirty="0" smtClean="0"/>
              <a:t>多種の資源評価</a:t>
            </a:r>
            <a:r>
              <a:rPr lang="ja-JP" altLang="en-US" sz="2800" dirty="0" smtClean="0"/>
              <a:t>で</a:t>
            </a:r>
            <a:r>
              <a:rPr lang="ja-JP" altLang="ja-JP" sz="2800" dirty="0" smtClean="0"/>
              <a:t>、最も重要なインプットデータとして</a:t>
            </a:r>
            <a:r>
              <a:rPr lang="ja-JP" altLang="en-US" sz="2800" dirty="0" smtClean="0"/>
              <a:t>利用</a:t>
            </a:r>
            <a:endParaRPr lang="en-US" altLang="ja-JP" sz="2800" dirty="0" smtClean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115616" y="2204864"/>
            <a:ext cx="7848872" cy="4690705"/>
            <a:chOff x="1115616" y="2204864"/>
            <a:chExt cx="7848872" cy="4690705"/>
          </a:xfrm>
        </p:grpSpPr>
        <p:sp>
          <p:nvSpPr>
            <p:cNvPr id="4" name="正方形/長方形 3"/>
            <p:cNvSpPr/>
            <p:nvPr/>
          </p:nvSpPr>
          <p:spPr>
            <a:xfrm>
              <a:off x="1115616" y="2204864"/>
              <a:ext cx="6048672" cy="9924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rot="5400000">
              <a:off x="6012557" y="3557731"/>
              <a:ext cx="719286" cy="158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923928" y="3933056"/>
              <a:ext cx="5040560" cy="29625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2800" dirty="0" smtClean="0"/>
                <a:t>漁場や季節</a:t>
              </a:r>
              <a:r>
                <a:rPr lang="ja-JP" altLang="en-US" sz="2800" dirty="0" smtClean="0"/>
                <a:t>、年代</a:t>
              </a:r>
              <a:r>
                <a:rPr lang="ja-JP" altLang="ja-JP" sz="2800" dirty="0" smtClean="0"/>
                <a:t>によって</a:t>
              </a:r>
              <a:endParaRPr lang="en-US" altLang="ja-JP" sz="2800" dirty="0" smtClean="0"/>
            </a:p>
            <a:p>
              <a:pPr algn="ctr"/>
              <a:r>
                <a:rPr lang="ja-JP" altLang="ja-JP" sz="2800" dirty="0" smtClean="0"/>
                <a:t>対象種の釣れやすさが</a:t>
              </a:r>
              <a:endParaRPr lang="en-US" altLang="ja-JP" sz="2800" dirty="0" smtClean="0"/>
            </a:p>
            <a:p>
              <a:pPr algn="ctr"/>
              <a:r>
                <a:rPr lang="ja-JP" altLang="ja-JP" sz="2800" dirty="0" smtClean="0"/>
                <a:t>異なる</a:t>
              </a:r>
              <a:r>
                <a:rPr lang="ja-JP" altLang="en-US" sz="2800" dirty="0" smtClean="0"/>
                <a:t>可能性がある</a:t>
              </a:r>
              <a:endParaRPr lang="en-US" altLang="ja-JP" sz="2800" dirty="0" smtClean="0"/>
            </a:p>
            <a:p>
              <a:pPr algn="ctr"/>
              <a:r>
                <a:rPr lang="en-US" altLang="ja-JP" sz="2800" dirty="0" smtClean="0">
                  <a:sym typeface="Wingdings" pitchFamily="2" charset="2"/>
                </a:rPr>
                <a:t> </a:t>
              </a:r>
              <a:r>
                <a:rPr lang="ja-JP" altLang="en-US" sz="2800" dirty="0" smtClean="0">
                  <a:sym typeface="Wingdings" pitchFamily="2" charset="2"/>
                </a:rPr>
                <a:t>その効果が、資源量指数をバイアスさせるのを防ぐ必要（</a:t>
              </a:r>
              <a:r>
                <a:rPr lang="en-US" altLang="ja-JP" sz="2800" dirty="0" smtClean="0">
                  <a:solidFill>
                    <a:srgbClr val="FF0000"/>
                  </a:solidFill>
                </a:rPr>
                <a:t>CPUE</a:t>
              </a:r>
              <a:r>
                <a:rPr lang="ja-JP" altLang="ja-JP" sz="2800" dirty="0" smtClean="0">
                  <a:solidFill>
                    <a:srgbClr val="FF0000"/>
                  </a:solidFill>
                </a:rPr>
                <a:t>の標準化</a:t>
              </a:r>
              <a:r>
                <a:rPr lang="ja-JP" altLang="en-US" sz="2800" dirty="0" smtClean="0"/>
                <a:t>）</a:t>
              </a:r>
              <a:endParaRPr kumimoji="1" lang="ja-JP" altLang="en-US" sz="2800" dirty="0"/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85126"/>
            <a:ext cx="8229600" cy="2304256"/>
          </a:xfrm>
        </p:spPr>
        <p:txBody>
          <a:bodyPr>
            <a:normAutofit/>
          </a:bodyPr>
          <a:lstStyle/>
          <a:p>
            <a:pPr marL="1073150" lvl="1" indent="-258763"/>
            <a:r>
              <a:rPr lang="ja-JP" altLang="ja-JP" dirty="0" smtClean="0"/>
              <a:t>諸外国に比べて精度が良</a:t>
            </a:r>
            <a:r>
              <a:rPr lang="ja-JP" altLang="en-US" dirty="0" smtClean="0"/>
              <a:t>い</a:t>
            </a:r>
            <a:endParaRPr kumimoji="1" lang="en-US" altLang="ja-JP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073150" lvl="1" indent="-258763"/>
            <a:r>
              <a:rPr kumimoji="1" lang="ja-JP" altLang="ja-JP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漁場のカバー率が広</a:t>
            </a:r>
            <a:r>
              <a:rPr kumimoji="1" lang="ja-JP" altLang="en-US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い</a:t>
            </a:r>
            <a:endParaRPr kumimoji="1" lang="en-US" altLang="ja-JP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073150" lvl="1" indent="-258763"/>
            <a:r>
              <a:rPr kumimoji="1" lang="en-US" altLang="ja-JP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50</a:t>
            </a:r>
            <a:r>
              <a:rPr kumimoji="1" lang="ja-JP" altLang="ja-JP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年以上の長期間にわたって整備</a:t>
            </a:r>
            <a:endParaRPr kumimoji="1" lang="en-US" altLang="ja-JP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buNone/>
            </a:pPr>
            <a:endParaRPr lang="en-US" altLang="ja-JP" sz="2800" dirty="0" smtClean="0">
              <a:latin typeface="+mj-lt"/>
              <a:ea typeface="+mj-ea"/>
              <a:cs typeface="+mj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コンテンツ プレースホルダ 29"/>
          <p:cNvSpPr>
            <a:spLocks noGrp="1"/>
          </p:cNvSpPr>
          <p:nvPr>
            <p:ph idx="4294967295"/>
          </p:nvPr>
        </p:nvSpPr>
        <p:spPr>
          <a:xfrm>
            <a:off x="467544" y="1268413"/>
            <a:ext cx="7762056" cy="122396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2400" dirty="0" smtClean="0"/>
              <a:t>仮定するモデル</a:t>
            </a:r>
            <a:endParaRPr kumimoji="1" lang="en-US" altLang="ja-JP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ja-JP" sz="2400" dirty="0" smtClean="0"/>
              <a:t>  LCPUE (log (CPUE)) =  year (</a:t>
            </a:r>
            <a:r>
              <a:rPr lang="ja-JP" altLang="en-US" sz="2400" dirty="0" smtClean="0"/>
              <a:t>カテゴリカル</a:t>
            </a:r>
            <a:r>
              <a:rPr lang="en-US" altLang="ja-JP" sz="2400" dirty="0" smtClean="0"/>
              <a:t>) + area (</a:t>
            </a:r>
            <a:r>
              <a:rPr lang="ja-JP" altLang="en-US" sz="2400" dirty="0" smtClean="0"/>
              <a:t>カテゴリカル</a:t>
            </a:r>
            <a:r>
              <a:rPr lang="en-US" altLang="ja-JP" sz="24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ja-JP" sz="2400" dirty="0" smtClean="0"/>
              <a:t>                                                                ~ </a:t>
            </a:r>
            <a:r>
              <a:rPr lang="ja-JP" altLang="en-US" sz="2400" dirty="0" smtClean="0"/>
              <a:t>正規分布の誤差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20888"/>
            <a:ext cx="69897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"/>
          <p:cNvSpPr txBox="1">
            <a:spLocks/>
          </p:cNvSpPr>
          <p:nvPr/>
        </p:nvSpPr>
        <p:spPr>
          <a:xfrm>
            <a:off x="457200" y="49066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サンプルデータを使った解析例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6070365" y="0"/>
            <a:ext cx="3078087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ja-JP" altLang="en-US" sz="2400" dirty="0" smtClean="0"/>
              <a:t>② 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の推定</a:t>
            </a:r>
            <a:endParaRPr lang="en-US" altLang="ja-JP" sz="2400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(SAS)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67544" y="332656"/>
            <a:ext cx="2448272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SAS</a:t>
            </a:r>
            <a:r>
              <a:rPr kumimoji="1" lang="ja-JP" altLang="en-US" sz="2400" dirty="0" smtClean="0"/>
              <a:t>プログラム</a:t>
            </a:r>
            <a:endParaRPr kumimoji="1"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467544" y="2420888"/>
            <a:ext cx="2592288" cy="51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SAS</a:t>
            </a:r>
            <a:r>
              <a:rPr kumimoji="1" lang="ja-JP" altLang="en-US" sz="2400" dirty="0" smtClean="0"/>
              <a:t>出力例</a:t>
            </a:r>
            <a:endParaRPr kumimoji="1" lang="ja-JP" altLang="en-US" sz="2400" dirty="0"/>
          </a:p>
        </p:txBody>
      </p:sp>
      <p:sp>
        <p:nvSpPr>
          <p:cNvPr id="15" name="コンテンツ プレースホルダ 2"/>
          <p:cNvSpPr txBox="1">
            <a:spLocks/>
          </p:cNvSpPr>
          <p:nvPr/>
        </p:nvSpPr>
        <p:spPr>
          <a:xfrm>
            <a:off x="4788024" y="2852936"/>
            <a:ext cx="4248472" cy="61926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Standard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Parameter              Estimate             Error    t Value    Pr &gt; |t|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Intercept           3.197492110 B      0.03792725      84.31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1990      1.829973787 B      0.04419352      41.41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1991      1.937481322 B      0.04389721      44.14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1992      2.217617087 B      0.04384763      50.58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...... 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省略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900" dirty="0" smtClean="0">
                <a:solidFill>
                  <a:schemeClr val="tx1"/>
                </a:solidFill>
              </a:rPr>
              <a:t>　　　　　　  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      1999      1.959524624 B      0.04401576      44.52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2000      1.797995353 B      0.04392934      40.93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2001      1.587107555 B      0.04378569      36.25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2002      1.325896615 B      0.04380755      30.27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2003      0.870503765 B      0.04418454      19.70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2004      0.519431701 B      0.04481145      11.59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year      2005      0.000000000 B       .                .         .   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area      1        -0.639706549 B      0.01796970     -35.60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area      2         0.000000000 B       .                .         .   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The GLM Procedure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Least Squares Means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Standard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year    LCPUE LSMEAN           Error    Pr &gt; |t|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1990      4.70761262      0.02998239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1991      4.81512016      0.02922636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1992      5.09525592      0.02869906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1993      5.13134271      0.02827566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1994      5.22555355      0.02807519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1995      5.15113030      0.02798747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1996      5.16579278      0.02800381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1997      5.08736521      0.02795610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1998      4.96625912      0.02799280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1999      4.83716346      0.02795722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2000      4.67563419      0.02819983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2001      4.46474639      0.02855626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2002      4.20353545      0.02899115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2003      3.74814260      0.02994662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2004      3.39707054      0.03103598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2005      2.87763884      0.03462810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Standard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area    LCPUE LSMEAN           Error    Pr &gt; |t|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1         4.27698196      0.00819424  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2         4.91668851      0.01568806      &lt;.0001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467544" y="2852936"/>
            <a:ext cx="4320480" cy="345638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GLM Procedure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Class Level 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Class         Levels    Values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year              16    1990 1991 1992 1993 1994 1995 1996 1997 1998 1999 2000 2001 2002 2003 2004 2005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area               2    1 2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Number of Observations Read       15239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Number of Observations Used       15238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Sum of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Source                      DF         Squares     Mean Square    F Value    Pr &gt; F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Model                       16      8604.77899       537.79869     696.19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Error                    15221     11757.96456         0.77248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Corrected Total          15237     20362.74356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R-Square     </a:t>
            </a:r>
            <a:r>
              <a:rPr kumimoji="1" lang="en-US" altLang="ja-JP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Coeff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Root MSE    LCPUE Mean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0.422575      19.66069      0.878910      4.470394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Source                      DF       Type I SS     Mean Square    F Value    Pr &gt; F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year                        15     7625.809743      508.387316     658.12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area                         1      978.969248      978.969248    1267.30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Source                      DF     Type III SS     Mean Square    F Value    Pr &gt; F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year                        15     5707.397381      380.493159     492.56    &lt;.0001</a:t>
            </a:r>
          </a:p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area                         1      978.969248      978.969248    1267.30    &lt;.0001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67544" y="692696"/>
            <a:ext cx="83529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proc glm ;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class year area;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model LCPUE = year area /  ss1 ss3  solution;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lsmeans</a:t>
            </a:r>
            <a:r>
              <a:rPr lang="en-US" altLang="ja-JP" sz="2000" dirty="0" smtClean="0">
                <a:solidFill>
                  <a:schemeClr val="tx1"/>
                </a:solidFill>
              </a:rPr>
              <a:t> year area /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stderr</a:t>
            </a:r>
            <a:r>
              <a:rPr lang="en-US" altLang="ja-JP" sz="2000" dirty="0" smtClean="0">
                <a:solidFill>
                  <a:schemeClr val="tx1"/>
                </a:solidFill>
              </a:rPr>
              <a:t> out=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estim</a:t>
            </a:r>
            <a:r>
              <a:rPr lang="en-US" altLang="ja-JP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run;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99792" y="3429000"/>
            <a:ext cx="1691680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基本的情報の表示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2699792" y="1312302"/>
            <a:ext cx="1691680" cy="4708986"/>
            <a:chOff x="2699792" y="1312302"/>
            <a:chExt cx="1691680" cy="4708986"/>
          </a:xfrm>
        </p:grpSpPr>
        <p:sp>
          <p:nvSpPr>
            <p:cNvPr id="9" name="正方形/長方形 8"/>
            <p:cNvSpPr/>
            <p:nvPr/>
          </p:nvSpPr>
          <p:spPr>
            <a:xfrm>
              <a:off x="2699792" y="5301208"/>
              <a:ext cx="169168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分散分析表</a:t>
              </a:r>
              <a:endParaRPr lang="en-US" altLang="ja-JP" dirty="0" smtClean="0"/>
            </a:p>
            <a:p>
              <a:pPr algn="ctr"/>
              <a:r>
                <a:rPr kumimoji="1" lang="en-US" altLang="ja-JP" dirty="0" smtClean="0"/>
                <a:t>(ss1, ss3)</a:t>
              </a:r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448338" y="1312302"/>
              <a:ext cx="8423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341462" y="1297788"/>
            <a:ext cx="4370490" cy="2707276"/>
            <a:chOff x="4341462" y="1297788"/>
            <a:chExt cx="4370490" cy="2707276"/>
          </a:xfrm>
        </p:grpSpPr>
        <p:sp>
          <p:nvSpPr>
            <p:cNvPr id="10" name="正方形/長方形 9"/>
            <p:cNvSpPr/>
            <p:nvPr/>
          </p:nvSpPr>
          <p:spPr>
            <a:xfrm>
              <a:off x="7020272" y="3284984"/>
              <a:ext cx="169168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推定された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パラメータ</a:t>
              </a:r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341462" y="1297788"/>
              <a:ext cx="864096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11560" y="1628800"/>
            <a:ext cx="8280920" cy="4896544"/>
            <a:chOff x="611560" y="1628800"/>
            <a:chExt cx="8280920" cy="4896544"/>
          </a:xfrm>
        </p:grpSpPr>
        <p:sp>
          <p:nvSpPr>
            <p:cNvPr id="12" name="正方形/長方形 11"/>
            <p:cNvSpPr/>
            <p:nvPr/>
          </p:nvSpPr>
          <p:spPr>
            <a:xfrm>
              <a:off x="7020272" y="5661248"/>
              <a:ext cx="1872208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LS mean (</a:t>
              </a:r>
              <a:r>
                <a:rPr kumimoji="1" lang="ja-JP" altLang="en-US" dirty="0" smtClean="0"/>
                <a:t>標準化</a:t>
              </a:r>
              <a:r>
                <a:rPr kumimoji="1" lang="en-US" altLang="ja-JP" dirty="0" smtClean="0"/>
                <a:t>CPUE) </a:t>
              </a:r>
              <a:r>
                <a:rPr kumimoji="1" lang="ja-JP" altLang="en-US" dirty="0" smtClean="0"/>
                <a:t>とその標準誤差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11560" y="1628800"/>
              <a:ext cx="1440160" cy="360040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51520" y="836712"/>
            <a:ext cx="5112568" cy="51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Excel 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計算例　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(</a:t>
            </a:r>
            <a:r>
              <a:rPr lang="ja-JP" altLang="en-US" sz="2400" dirty="0" smtClean="0">
                <a:solidFill>
                  <a:schemeClr val="bg1"/>
                </a:solidFill>
              </a:rPr>
              <a:t>資源量指数のプロット</a:t>
            </a:r>
            <a:r>
              <a:rPr lang="en-US" altLang="ja-JP" sz="2400" dirty="0" smtClean="0">
                <a:solidFill>
                  <a:schemeClr val="bg1"/>
                </a:solidFill>
              </a:rPr>
              <a:t>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1268760"/>
            <a:ext cx="8352928" cy="6463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6598758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6264696" cy="12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グループ化 11"/>
          <p:cNvGrpSpPr/>
          <p:nvPr/>
        </p:nvGrpSpPr>
        <p:grpSpPr>
          <a:xfrm>
            <a:off x="323528" y="1484784"/>
            <a:ext cx="2520280" cy="2448272"/>
            <a:chOff x="323528" y="1484784"/>
            <a:chExt cx="2520280" cy="2448272"/>
          </a:xfrm>
        </p:grpSpPr>
        <p:sp>
          <p:nvSpPr>
            <p:cNvPr id="16" name="正方形/長方形 15"/>
            <p:cNvSpPr/>
            <p:nvPr/>
          </p:nvSpPr>
          <p:spPr>
            <a:xfrm>
              <a:off x="323528" y="1484784"/>
              <a:ext cx="2520280" cy="244827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11560" y="2924944"/>
              <a:ext cx="1691680" cy="7200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SAS</a:t>
              </a:r>
              <a:r>
                <a:rPr kumimoji="1" lang="ja-JP" altLang="en-US" dirty="0" smtClean="0"/>
                <a:t>出力結果 から</a:t>
              </a:r>
              <a:r>
                <a:rPr lang="ja-JP" altLang="en-US" dirty="0" smtClean="0"/>
                <a:t>コピー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915816" y="1484784"/>
            <a:ext cx="5328592" cy="2448272"/>
            <a:chOff x="2915816" y="1484784"/>
            <a:chExt cx="5328592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2915816" y="1484784"/>
              <a:ext cx="5328592" cy="244827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987824" y="2348880"/>
              <a:ext cx="5184576" cy="151216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dirty="0" smtClean="0"/>
                <a:t>エクセルの関数で計算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・  ログスケールから普通スケールに</a:t>
              </a:r>
              <a:endParaRPr lang="en-US" altLang="ja-JP" dirty="0" smtClean="0"/>
            </a:p>
            <a:p>
              <a:pPr algn="ctr"/>
              <a:r>
                <a:rPr lang="en-US" altLang="ja-JP" dirty="0" smtClean="0"/>
                <a:t>( Exp (LCPUE) = exp(LCPUE LSMEAN)+(Error^2)/2</a:t>
              </a:r>
            </a:p>
            <a:p>
              <a:pPr algn="ctr"/>
              <a:r>
                <a:rPr kumimoji="1" lang="ja-JP" altLang="en-US" dirty="0" smtClean="0"/>
                <a:t>・  </a:t>
              </a:r>
              <a:r>
                <a:rPr kumimoji="1" lang="en-US" altLang="ja-JP" dirty="0" smtClean="0"/>
                <a:t>95% </a:t>
              </a:r>
              <a:r>
                <a:rPr kumimoji="1" lang="ja-JP" altLang="en-US" dirty="0" smtClean="0"/>
                <a:t>信頼区間の計算</a:t>
              </a:r>
              <a:endParaRPr kumimoji="1" lang="en-US" altLang="ja-JP" dirty="0" smtClean="0"/>
            </a:p>
            <a:p>
              <a:pPr algn="ctr"/>
              <a:r>
                <a:rPr lang="en-US" altLang="ja-JP" dirty="0" smtClean="0"/>
                <a:t>95% conf = exp(LCPUE LSMEAN ± 2 * Error)</a:t>
              </a:r>
              <a:endParaRPr kumimoji="1" lang="ja-JP" altLang="en-US" dirty="0"/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-396552" y="0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SAS</a:t>
            </a:r>
            <a:r>
              <a:rPr lang="en-US" altLang="ja-JP" sz="2400" dirty="0" err="1" smtClean="0">
                <a:sym typeface="Wingdings" pitchFamily="2" charset="2"/>
              </a:rPr>
              <a:t>Excel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251520" y="634678"/>
            <a:ext cx="8219256" cy="490066"/>
          </a:xfrm>
        </p:spPr>
        <p:txBody>
          <a:bodyPr>
            <a:noAutofit/>
          </a:bodyPr>
          <a:lstStyle/>
          <a:p>
            <a:pPr lvl="0" algn="l"/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～説明変数とデータ数の確認～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タイトル 12"/>
          <p:cNvSpPr txBox="1">
            <a:spLocks/>
          </p:cNvSpPr>
          <p:nvPr/>
        </p:nvSpPr>
        <p:spPr>
          <a:xfrm>
            <a:off x="251520" y="1027757"/>
            <a:ext cx="558011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51520" y="1243781"/>
            <a:ext cx="8424936" cy="6433691"/>
            <a:chOff x="827584" y="2420888"/>
            <a:chExt cx="8424936" cy="6433691"/>
          </a:xfrm>
        </p:grpSpPr>
        <p:sp>
          <p:nvSpPr>
            <p:cNvPr id="9" name="角丸四角形 8"/>
            <p:cNvSpPr/>
            <p:nvPr/>
          </p:nvSpPr>
          <p:spPr>
            <a:xfrm>
              <a:off x="827584" y="2420888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7584" y="2852936"/>
              <a:ext cx="8424936" cy="60016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 The GLM Procedure</a:t>
              </a:r>
            </a:p>
            <a:p>
              <a:r>
                <a:rPr lang="en-US" altLang="ja-JP" dirty="0" smtClean="0"/>
                <a:t>                                            Class Level Information</a:t>
              </a:r>
            </a:p>
            <a:p>
              <a:r>
                <a:rPr lang="en-US" altLang="ja-JP" dirty="0" smtClean="0"/>
                <a:t>    Class         Levels    Values</a:t>
              </a:r>
            </a:p>
            <a:p>
              <a:r>
                <a:rPr lang="en-US" altLang="ja-JP" dirty="0" smtClean="0"/>
                <a:t>    year              16       1990 1991 1992 1993 1994 1995 1996 1997 1998 1999 2000 2001</a:t>
              </a:r>
            </a:p>
            <a:p>
              <a:r>
                <a:rPr lang="en-US" altLang="ja-JP" dirty="0" smtClean="0"/>
                <a:t>    area               2        1 2                                                                             </a:t>
              </a:r>
            </a:p>
            <a:p>
              <a:r>
                <a:rPr lang="en-US" altLang="ja-JP" dirty="0" smtClean="0"/>
                <a:t>                                     Number of Observations Read       15239</a:t>
              </a:r>
            </a:p>
            <a:p>
              <a:r>
                <a:rPr lang="en-US" altLang="ja-JP" dirty="0" smtClean="0"/>
                <a:t>                                     Number of Observations Used       15238</a:t>
              </a:r>
            </a:p>
            <a:p>
              <a:endParaRPr lang="en-US" altLang="ja-JP" dirty="0" smtClean="0"/>
            </a:p>
            <a:p>
              <a:r>
                <a:rPr lang="en-US" altLang="ja-JP" dirty="0" smtClean="0"/>
                <a:t>                                                                   Sum of</a:t>
              </a:r>
            </a:p>
            <a:p>
              <a:r>
                <a:rPr lang="en-US" altLang="ja-JP" dirty="0" smtClean="0"/>
                <a:t>               Source                      DF             Squares     Mean Square    F Value    Pr &gt; F</a:t>
              </a:r>
            </a:p>
            <a:p>
              <a:r>
                <a:rPr lang="en-US" altLang="ja-JP" dirty="0" smtClean="0"/>
                <a:t>               Model                       16        8604.77899        537.79869     696.19    &lt;.0001</a:t>
              </a:r>
            </a:p>
            <a:p>
              <a:r>
                <a:rPr lang="en-US" altLang="ja-JP" dirty="0" smtClean="0"/>
                <a:t>               Error                    15221     11757.96456            0.77248                     </a:t>
              </a:r>
            </a:p>
            <a:p>
              <a:r>
                <a:rPr lang="en-US" altLang="ja-JP" dirty="0" smtClean="0"/>
                <a:t>               Corrected Total  15237     20362.74356                                     </a:t>
              </a:r>
            </a:p>
            <a:p>
              <a:endParaRPr lang="en-US" altLang="ja-JP" dirty="0" smtClean="0"/>
            </a:p>
            <a:p>
              <a:r>
                <a:rPr lang="en-US" altLang="ja-JP" dirty="0" smtClean="0"/>
                <a:t>                               R-Square     </a:t>
              </a:r>
              <a:r>
                <a:rPr lang="en-US" altLang="ja-JP" dirty="0" err="1" smtClean="0"/>
                <a:t>Coeff</a:t>
              </a:r>
              <a:r>
                <a:rPr lang="en-US" altLang="ja-JP" dirty="0" smtClean="0"/>
                <a:t> </a:t>
              </a:r>
              <a:r>
                <a:rPr lang="en-US" altLang="ja-JP" dirty="0" err="1" smtClean="0"/>
                <a:t>Var</a:t>
              </a:r>
              <a:r>
                <a:rPr lang="en-US" altLang="ja-JP" dirty="0" smtClean="0"/>
                <a:t>      Root MSE    LCPUE Mean</a:t>
              </a:r>
            </a:p>
            <a:p>
              <a:r>
                <a:rPr lang="en-US" altLang="ja-JP" dirty="0" smtClean="0"/>
                <a:t>                               0.422575      19.66069      0.878910      4.470394</a:t>
              </a:r>
            </a:p>
            <a:p>
              <a:endParaRPr kumimoji="1" lang="en-US" altLang="ja-JP" sz="1600" dirty="0" smtClean="0"/>
            </a:p>
            <a:p>
              <a:endParaRPr lang="en-US" altLang="ja-JP" sz="1600" dirty="0" smtClean="0"/>
            </a:p>
            <a:p>
              <a:endParaRPr kumimoji="1" lang="en-US" altLang="ja-JP" sz="1600" dirty="0" smtClean="0"/>
            </a:p>
            <a:p>
              <a:endParaRPr lang="en-US" altLang="ja-JP" sz="1600" dirty="0" smtClean="0"/>
            </a:p>
            <a:p>
              <a:endParaRPr kumimoji="1" lang="en-US" altLang="ja-JP" sz="1600" dirty="0" smtClean="0"/>
            </a:p>
            <a:p>
              <a:endParaRPr kumimoji="1" lang="ja-JP" altLang="en-US" sz="1600" dirty="0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</a:t>
            </a:r>
            <a:r>
              <a:rPr lang="ja-JP" altLang="en-US" sz="2400" dirty="0" smtClean="0"/>
              <a:t>の場合</a:t>
            </a:r>
            <a:r>
              <a:rPr lang="en-US" altLang="ja-JP" sz="2400" dirty="0" smtClean="0"/>
              <a:t>)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2987824" y="1268760"/>
            <a:ext cx="8352928" cy="5904656"/>
            <a:chOff x="2987824" y="1268760"/>
            <a:chExt cx="8352928" cy="5904656"/>
          </a:xfrm>
        </p:grpSpPr>
        <p:sp>
          <p:nvSpPr>
            <p:cNvPr id="14" name="角丸四角形 13"/>
            <p:cNvSpPr/>
            <p:nvPr/>
          </p:nvSpPr>
          <p:spPr>
            <a:xfrm>
              <a:off x="2987824" y="1268760"/>
              <a:ext cx="3024336" cy="432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accent1">
                      <a:lumMod val="50000"/>
                    </a:schemeClr>
                  </a:solidFill>
                </a:rPr>
                <a:t>R</a:t>
              </a:r>
              <a:r>
                <a:rPr kumimoji="1" lang="ja-JP" alt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プログラム＆出力</a:t>
              </a:r>
              <a:endParaRPr kumimoji="1" lang="ja-JP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987824" y="1628800"/>
              <a:ext cx="8352928" cy="554461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lvl="0" indent="92075"/>
              <a:r>
                <a:rPr lang="en-US" altLang="ja-JP" sz="2000" dirty="0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&gt; res &lt;- lm(</a:t>
              </a:r>
              <a:r>
                <a:rPr lang="en-US" altLang="ja-JP" sz="2000" dirty="0" err="1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logcpue~as.factor</a:t>
              </a:r>
              <a:r>
                <a:rPr lang="en-US" altLang="ja-JP" sz="2000" dirty="0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(year) + as. factor(area),</a:t>
              </a:r>
            </a:p>
            <a:p>
              <a:pPr lvl="0" indent="92075"/>
              <a:r>
                <a:rPr lang="ja-JP" altLang="en-US" sz="2000" dirty="0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　　　　　　　　　　　　　　　　　</a:t>
              </a:r>
              <a:r>
                <a:rPr lang="en-US" altLang="ja-JP" sz="2000" dirty="0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 data=</a:t>
              </a:r>
              <a:r>
                <a:rPr lang="en-US" altLang="ja-JP" sz="2000" dirty="0" err="1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testdata</a:t>
              </a:r>
              <a:r>
                <a:rPr lang="en-US" altLang="ja-JP" sz="2000" dirty="0" smtClean="0">
                  <a:solidFill>
                    <a:srgbClr val="0070C0"/>
                  </a:solidFill>
                  <a:ea typeface="Arial Unicode MS" pitchFamily="50" charset="-128"/>
                  <a:cs typeface="Arial Unicode MS" pitchFamily="50" charset="-128"/>
                </a:rPr>
                <a:t>)</a:t>
              </a:r>
            </a:p>
            <a:p>
              <a:pPr indent="92075"/>
              <a:r>
                <a:rPr lang="en-US" altLang="ja-JP" sz="2000" dirty="0" smtClean="0">
                  <a:solidFill>
                    <a:srgbClr val="0070C0"/>
                  </a:solidFill>
                </a:rPr>
                <a:t>&gt; lmres1$xlevels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$`</a:t>
              </a:r>
              <a:r>
                <a:rPr lang="en-US" altLang="ja-JP" sz="2000" dirty="0" err="1" smtClean="0">
                  <a:solidFill>
                    <a:schemeClr val="accent1">
                      <a:lumMod val="50000"/>
                    </a:schemeClr>
                  </a:solidFill>
                </a:rPr>
                <a:t>as.factor</a:t>
              </a:r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(year)`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 [1] "1990" "1991" "1992" "1993" "1994" "1995" "1996" "1997" "1998" "1999"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[11] "2000" "2001" "2002" "2003" "2004" "2005“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$`</a:t>
              </a:r>
              <a:r>
                <a:rPr lang="en-US" altLang="ja-JP" sz="2000" dirty="0" err="1" smtClean="0">
                  <a:solidFill>
                    <a:schemeClr val="accent1">
                      <a:lumMod val="50000"/>
                    </a:schemeClr>
                  </a:solidFill>
                </a:rPr>
                <a:t>as.factor</a:t>
              </a:r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(area)`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[1] "1" "2“</a:t>
              </a:r>
            </a:p>
            <a:p>
              <a:pPr indent="92075"/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nrow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(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testdata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)</a:t>
              </a: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[1] 15238</a:t>
              </a:r>
            </a:p>
            <a:p>
              <a:pPr indent="92075"/>
              <a:r>
                <a:rPr lang="en-US" altLang="ja-JP" sz="2000" dirty="0" smtClean="0">
                  <a:solidFill>
                    <a:srgbClr val="0070C0"/>
                  </a:solidFill>
                </a:rPr>
                <a:t>&gt; summary(lmres1)$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adj.r.squared</a:t>
              </a:r>
              <a:endParaRPr lang="en-US" altLang="ja-JP" sz="2000" dirty="0" smtClean="0">
                <a:solidFill>
                  <a:srgbClr val="0070C0"/>
                </a:solidFill>
              </a:endParaRPr>
            </a:p>
            <a:p>
              <a:pPr indent="92075"/>
              <a:r>
                <a:rPr lang="en-US" altLang="ja-JP" sz="2000" dirty="0" smtClean="0">
                  <a:solidFill>
                    <a:schemeClr val="accent1">
                      <a:lumMod val="50000"/>
                    </a:schemeClr>
                  </a:solidFill>
                </a:rPr>
                <a:t>[1] 0.4219677</a:t>
              </a:r>
              <a:endParaRPr lang="ja-JP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323528" y="3140968"/>
            <a:ext cx="3312368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プログラム＆出力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3501008"/>
            <a:ext cx="8352928" cy="24482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&gt;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anova</a:t>
            </a:r>
            <a:r>
              <a:rPr lang="en-US" altLang="ja-JP" sz="2000" dirty="0" smtClean="0">
                <a:solidFill>
                  <a:srgbClr val="0070C0"/>
                </a:solidFill>
              </a:rPr>
              <a:t>(lmres1,test="F")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Analysis of Variance Table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Response: LCPUE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                   </a:t>
            </a:r>
            <a:r>
              <a:rPr lang="en-US" altLang="ja-JP" sz="2000" dirty="0" err="1" smtClean="0"/>
              <a:t>Df</a:t>
            </a:r>
            <a:r>
              <a:rPr lang="en-US" altLang="ja-JP" sz="2000" dirty="0" smtClean="0"/>
              <a:t>  Sum Sq Mean Sq F value    Pr(&gt;F)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    15  7625.8  508.39  658.12 &lt; 2.2e-16 ***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(area)     1   979.0  978.97 1267.30 &lt; 2.2e-16 ***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Residuals       15221 11758.0    0.77                 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---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Signif</a:t>
            </a:r>
            <a:r>
              <a:rPr lang="en-US" altLang="ja-JP" sz="2000" dirty="0" smtClean="0"/>
              <a:t>. codes:  0 ‘***’ 0.001 ‘**’ 0.01 ‘*’ 0.05 ‘.’ 0.1 ‘ ’ 1 </a:t>
            </a:r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40960" cy="648072"/>
          </a:xfrm>
        </p:spPr>
        <p:txBody>
          <a:bodyPr>
            <a:noAutofit/>
          </a:bodyPr>
          <a:lstStyle/>
          <a:p>
            <a:pPr lvl="0" algn="l"/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～分散分析表 </a:t>
            </a:r>
            <a:r>
              <a:rPr lang="en-US" altLang="ja-JP" sz="3200" dirty="0" smtClean="0">
                <a:solidFill>
                  <a:schemeClr val="accent1">
                    <a:lumMod val="50000"/>
                  </a:schemeClr>
                </a:solidFill>
              </a:rPr>
              <a:t>(Type 1, Sequential)</a:t>
            </a:r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323528" y="1268760"/>
            <a:ext cx="8280920" cy="1724711"/>
            <a:chOff x="5940152" y="3933056"/>
            <a:chExt cx="8280920" cy="1724711"/>
          </a:xfrm>
        </p:grpSpPr>
        <p:sp>
          <p:nvSpPr>
            <p:cNvPr id="12" name="角丸四角形 11"/>
            <p:cNvSpPr/>
            <p:nvPr/>
          </p:nvSpPr>
          <p:spPr>
            <a:xfrm>
              <a:off x="5940152" y="3933056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940152" y="4365105"/>
              <a:ext cx="8280920" cy="12926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 </a:t>
              </a:r>
            </a:p>
            <a:p>
              <a:r>
                <a:rPr lang="en-US" altLang="ja-JP" sz="2000" dirty="0" smtClean="0"/>
                <a:t>Source       DF       Type I SS     Mean Square    F Value    Pr &gt; F</a:t>
              </a:r>
            </a:p>
            <a:p>
              <a:r>
                <a:rPr lang="en-US" altLang="ja-JP" sz="2000" dirty="0" smtClean="0"/>
                <a:t> year            15     7625.809743      508.387316     658.12    &lt;.0001</a:t>
              </a:r>
            </a:p>
            <a:p>
              <a:r>
                <a:rPr lang="en-US" altLang="ja-JP" sz="2000" dirty="0" smtClean="0"/>
                <a:t> area              1       978.969248      978.969248    1267.30    &lt;.0001</a:t>
              </a: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323528" y="2924944"/>
            <a:ext cx="3312368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プログラム＆出力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3284984"/>
            <a:ext cx="8352928" cy="331236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&gt; library(car)</a:t>
            </a:r>
            <a:r>
              <a:rPr lang="ja-JP" altLang="en-US" sz="2000" dirty="0" smtClean="0">
                <a:solidFill>
                  <a:srgbClr val="0070C0"/>
                </a:solidFill>
              </a:rPr>
              <a:t>  </a:t>
            </a:r>
            <a:r>
              <a:rPr lang="en-US" altLang="ja-JP" sz="2000" dirty="0" smtClean="0">
                <a:solidFill>
                  <a:srgbClr val="0070C0"/>
                </a:solidFill>
              </a:rPr>
              <a:t># library car </a:t>
            </a:r>
            <a:r>
              <a:rPr lang="ja-JP" altLang="en-US" sz="1600" dirty="0" smtClean="0">
                <a:solidFill>
                  <a:srgbClr val="0070C0"/>
                </a:solidFill>
              </a:rPr>
              <a:t>のインストール</a:t>
            </a:r>
            <a:r>
              <a:rPr lang="ja-JP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</a:rPr>
              <a:t>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install.packages</a:t>
            </a:r>
            <a:r>
              <a:rPr lang="en-US" altLang="ja-JP" sz="2000" dirty="0" smtClean="0">
                <a:solidFill>
                  <a:srgbClr val="0070C0"/>
                </a:solidFill>
              </a:rPr>
              <a:t>(“car”) </a:t>
            </a:r>
            <a:r>
              <a:rPr lang="ja-JP" altLang="en-US" sz="1600" dirty="0" smtClean="0">
                <a:solidFill>
                  <a:srgbClr val="0070C0"/>
                </a:solidFill>
              </a:rPr>
              <a:t>が必要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&gt;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Anova</a:t>
            </a:r>
            <a:r>
              <a:rPr lang="en-US" altLang="ja-JP" sz="2000" dirty="0" smtClean="0">
                <a:solidFill>
                  <a:srgbClr val="0070C0"/>
                </a:solidFill>
              </a:rPr>
              <a:t>(lmres1,type="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III",test.statistic</a:t>
            </a:r>
            <a:r>
              <a:rPr lang="en-US" altLang="ja-JP" sz="2000" dirty="0" smtClean="0">
                <a:solidFill>
                  <a:srgbClr val="0070C0"/>
                </a:solidFill>
              </a:rPr>
              <a:t>="F")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Anova</a:t>
            </a:r>
            <a:r>
              <a:rPr lang="en-US" altLang="ja-JP" sz="2000" dirty="0" smtClean="0"/>
              <a:t> Table (Type III tests)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Response: LCPUE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                                 Sum Sq    </a:t>
            </a:r>
            <a:r>
              <a:rPr lang="en-US" altLang="ja-JP" sz="2000" dirty="0" err="1" smtClean="0"/>
              <a:t>Df</a:t>
            </a:r>
            <a:r>
              <a:rPr lang="en-US" altLang="ja-JP" sz="2000" dirty="0" smtClean="0"/>
              <a:t>      F value       Pr(&gt;F)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(Intercept)            5490.4          1   7107.49 &lt; 2.2e-16 ***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     5707.4        15     492.56 &lt; 2.2e-16 ***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(area)       979.0          1   1267.30 &lt; 2.2e-16 ***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Residuals            11758.0 15221                  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---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ja-JP" sz="2000" dirty="0" err="1" smtClean="0"/>
              <a:t>Signif</a:t>
            </a:r>
            <a:r>
              <a:rPr lang="en-US" altLang="ja-JP" sz="2000" dirty="0" smtClean="0"/>
              <a:t>. codes:  0 ‘***’ 0.001 ‘**’ 0.01 ‘*’ 0.05 ‘.’ 0.1 ‘ ’ 1</a:t>
            </a:r>
            <a:endParaRPr lang="ja-JP" altLang="en-US" sz="2000" dirty="0"/>
          </a:p>
        </p:txBody>
      </p:sp>
      <p:grpSp>
        <p:nvGrpSpPr>
          <p:cNvPr id="2" name="グループ化 10"/>
          <p:cNvGrpSpPr/>
          <p:nvPr/>
        </p:nvGrpSpPr>
        <p:grpSpPr>
          <a:xfrm>
            <a:off x="323528" y="1196752"/>
            <a:ext cx="7560840" cy="1447711"/>
            <a:chOff x="-3564904" y="6309320"/>
            <a:chExt cx="7560840" cy="1447711"/>
          </a:xfrm>
        </p:grpSpPr>
        <p:sp>
          <p:nvSpPr>
            <p:cNvPr id="12" name="角丸四角形 11"/>
            <p:cNvSpPr/>
            <p:nvPr/>
          </p:nvSpPr>
          <p:spPr>
            <a:xfrm>
              <a:off x="-3564904" y="6309320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3564904" y="6741368"/>
              <a:ext cx="756084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 </a:t>
              </a:r>
              <a:r>
                <a:rPr lang="en-US" altLang="ja-JP" sz="2000" dirty="0" smtClean="0"/>
                <a:t> Source        DF     Type III SS     Mean Square    F Value    Pr &gt; F</a:t>
              </a:r>
            </a:p>
            <a:p>
              <a:r>
                <a:rPr lang="en-US" altLang="ja-JP" sz="2000" dirty="0" smtClean="0"/>
                <a:t> year              15     5707.397381      380.493159     492.56    &lt;.0001</a:t>
              </a:r>
            </a:p>
            <a:p>
              <a:r>
                <a:rPr lang="en-US" altLang="ja-JP" sz="2000" dirty="0" smtClean="0"/>
                <a:t> area                1       978.969248      978.969248    1267.30    &lt;.0001</a:t>
              </a:r>
            </a:p>
          </p:txBody>
        </p:sp>
      </p:grpSp>
      <p:sp>
        <p:nvSpPr>
          <p:cNvPr id="10" name="タイトル 12"/>
          <p:cNvSpPr txBox="1">
            <a:spLocks/>
          </p:cNvSpPr>
          <p:nvPr/>
        </p:nvSpPr>
        <p:spPr>
          <a:xfrm>
            <a:off x="323528" y="404664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～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分散分析表 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(Type III</a:t>
            </a:r>
            <a:r>
              <a:rPr lang="en-US" altLang="ja-JP" sz="3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adjusted SS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～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19256" cy="576064"/>
          </a:xfrm>
        </p:spPr>
        <p:txBody>
          <a:bodyPr>
            <a:noAutofit/>
          </a:bodyPr>
          <a:lstStyle/>
          <a:p>
            <a:pPr lvl="0" algn="l"/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～推定された係数～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51520" y="1268760"/>
            <a:ext cx="8424936" cy="4463921"/>
            <a:chOff x="4716016" y="1196752"/>
            <a:chExt cx="8424936" cy="4463921"/>
          </a:xfrm>
        </p:grpSpPr>
        <p:sp>
          <p:nvSpPr>
            <p:cNvPr id="9" name="角丸四角形 8"/>
            <p:cNvSpPr/>
            <p:nvPr/>
          </p:nvSpPr>
          <p:spPr>
            <a:xfrm>
              <a:off x="4716016" y="1196752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716016" y="1628800"/>
              <a:ext cx="8424936" cy="4031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Standard</a:t>
              </a:r>
            </a:p>
            <a:p>
              <a:r>
                <a:rPr lang="en-US" altLang="ja-JP" sz="1600" dirty="0" smtClean="0"/>
                <a:t> Parameter              Estimate             Error    t Value    Pr &gt; |t|</a:t>
              </a:r>
            </a:p>
            <a:p>
              <a:r>
                <a:rPr lang="en-US" altLang="ja-JP" sz="1600" dirty="0" smtClean="0"/>
                <a:t> Intercept           3.197492110 B      0.03792725      84.31      &lt;.0001</a:t>
              </a:r>
            </a:p>
            <a:p>
              <a:r>
                <a:rPr lang="en-US" altLang="ja-JP" sz="1600" dirty="0" smtClean="0"/>
                <a:t> year      1990     1.829973787 B      0.04419352      41.41      &lt;.0001</a:t>
              </a:r>
            </a:p>
            <a:p>
              <a:r>
                <a:rPr lang="en-US" altLang="ja-JP" sz="1600" dirty="0" smtClean="0"/>
                <a:t> year      1991     1.937481322 B      0.04389721      44.14      &lt;.0001</a:t>
              </a:r>
            </a:p>
            <a:p>
              <a:endParaRPr lang="en-US" altLang="ja-JP" sz="1600" dirty="0" smtClean="0"/>
            </a:p>
            <a:p>
              <a:r>
                <a:rPr lang="en-US" altLang="ja-JP" sz="1600" dirty="0" smtClean="0"/>
                <a:t>      ….. </a:t>
              </a:r>
              <a:r>
                <a:rPr lang="ja-JP" altLang="en-US" sz="1600" dirty="0" smtClean="0"/>
                <a:t>省略 </a:t>
              </a:r>
              <a:r>
                <a:rPr lang="en-US" altLang="ja-JP" sz="1600" dirty="0" smtClean="0"/>
                <a:t>….</a:t>
              </a:r>
            </a:p>
            <a:p>
              <a:endParaRPr lang="en-US" altLang="ja-JP" sz="1600" dirty="0" smtClean="0"/>
            </a:p>
            <a:p>
              <a:r>
                <a:rPr lang="en-US" altLang="ja-JP" sz="1600" dirty="0" smtClean="0"/>
                <a:t>year      2000     1.797995353 B      0.04392934      40.93      &lt;.0001</a:t>
              </a:r>
            </a:p>
            <a:p>
              <a:r>
                <a:rPr lang="en-US" altLang="ja-JP" sz="1600" dirty="0" smtClean="0"/>
                <a:t> year      2001     1.587107555 B      0.04378569      36.25      &lt;.0001</a:t>
              </a:r>
            </a:p>
            <a:p>
              <a:r>
                <a:rPr lang="en-US" altLang="ja-JP" sz="1600" dirty="0" smtClean="0"/>
                <a:t> year      2002     1.325896615 B      0.04380755      30.27      &lt;.0001</a:t>
              </a:r>
            </a:p>
            <a:p>
              <a:r>
                <a:rPr lang="en-US" altLang="ja-JP" sz="1600" dirty="0" smtClean="0"/>
                <a:t> year      2003     0.870503765 B      0.04418454      19.70      &lt;.0001</a:t>
              </a:r>
            </a:p>
            <a:p>
              <a:r>
                <a:rPr lang="en-US" altLang="ja-JP" sz="1600" dirty="0" smtClean="0"/>
                <a:t> year      2004     0.519431701 B      0.04481145      11.59      &lt;.0001</a:t>
              </a:r>
            </a:p>
            <a:p>
              <a:r>
                <a:rPr lang="en-US" altLang="ja-JP" sz="1600" dirty="0" smtClean="0"/>
                <a:t> year      2005     0.000000000 B       .                .         .    </a:t>
              </a:r>
            </a:p>
            <a:p>
              <a:r>
                <a:rPr lang="en-US" altLang="ja-JP" sz="1600" dirty="0" smtClean="0"/>
                <a:t> area      1           -0.639706549 B      0.01796970     -35.60      &lt;.0001</a:t>
              </a:r>
            </a:p>
            <a:p>
              <a:r>
                <a:rPr lang="en-US" altLang="ja-JP" sz="1600" dirty="0" smtClean="0"/>
                <a:t> area      2            0.000000000 B       .                .         . </a:t>
              </a:r>
              <a:endParaRPr lang="ja-JP" altLang="en-US" sz="1600" dirty="0"/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915816" y="1268760"/>
            <a:ext cx="8352928" cy="5904656"/>
            <a:chOff x="323528" y="1268760"/>
            <a:chExt cx="8352928" cy="5904656"/>
          </a:xfrm>
        </p:grpSpPr>
        <p:sp>
          <p:nvSpPr>
            <p:cNvPr id="14" name="角丸四角形 13"/>
            <p:cNvSpPr/>
            <p:nvPr/>
          </p:nvSpPr>
          <p:spPr>
            <a:xfrm>
              <a:off x="323528" y="1268760"/>
              <a:ext cx="3456384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accent1">
                      <a:lumMod val="50000"/>
                    </a:schemeClr>
                  </a:solidFill>
                </a:rPr>
                <a:t>R</a:t>
              </a:r>
              <a:r>
                <a:rPr kumimoji="1" lang="ja-JP" alt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プログラム＆出力</a:t>
              </a:r>
              <a:endParaRPr kumimoji="1" lang="ja-JP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3528" y="1628800"/>
              <a:ext cx="8352928" cy="554461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summary(lmres1)$coefficients</a:t>
              </a:r>
            </a:p>
            <a:p>
              <a:r>
                <a:rPr lang="en-US" altLang="ja-JP" sz="2000" dirty="0" smtClean="0"/>
                <a:t>                                           Estimate       Std. Error       t value      Pr(&gt;|t|)</a:t>
              </a:r>
            </a:p>
            <a:p>
              <a:r>
                <a:rPr lang="en-US" altLang="ja-JP" sz="2000" dirty="0" smtClean="0"/>
                <a:t>(Intercept)                  4.38775935  0.02884648  152.1072448  0.000000e+00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(year)1991  0.10750754  0.04044298   2.6582493  7.862987e-03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(year)1992  0.38764330  0.04036648   9.6030980  8.942466e-22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/>
                <a:t>      ….. </a:t>
              </a:r>
              <a:r>
                <a:rPr lang="ja-JP" altLang="en-US" sz="2000" dirty="0" smtClean="0"/>
                <a:t>省略 </a:t>
              </a:r>
              <a:r>
                <a:rPr lang="en-US" altLang="ja-JP" sz="2000" dirty="0" smtClean="0"/>
                <a:t>….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(year)2001  -0.24286623   0.04029682  -6.0269335  1.709560e-09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(year)2002  -0.50407717   0.04034060 -12.4955303  1.181354e-35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(year)2003  -0.95947002   0.04076952 -23.5340029 2.551447e-120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(year)2004  -1.31054209   0.04145709 -31.6120161 1.746673e-212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(year)2005  -1.82997379   0.04419352 -41.4081888  0.000000e+00</a:t>
              </a:r>
            </a:p>
            <a:p>
              <a:r>
                <a:rPr lang="en-US" altLang="ja-JP" sz="2000" dirty="0" err="1" smtClean="0"/>
                <a:t>as.factor</a:t>
              </a:r>
              <a:r>
                <a:rPr lang="en-US" altLang="ja-JP" sz="2000" dirty="0" smtClean="0"/>
                <a:t>(area)2          0.63970655   0.01796970  35.5991841 1.081338e-266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19256" cy="576064"/>
          </a:xfrm>
        </p:spPr>
        <p:txBody>
          <a:bodyPr>
            <a:noAutofit/>
          </a:bodyPr>
          <a:lstStyle/>
          <a:p>
            <a:pPr lvl="0" algn="l"/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～推定された係数（</a:t>
            </a:r>
            <a:r>
              <a:rPr lang="en-US" altLang="ja-JP" sz="3200" dirty="0" smtClean="0">
                <a:solidFill>
                  <a:schemeClr val="accent1">
                    <a:lumMod val="50000"/>
                  </a:schemeClr>
                </a:solidFill>
              </a:rPr>
              <a:t>SAS</a:t>
            </a:r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風の出力</a:t>
            </a:r>
            <a:r>
              <a:rPr lang="en-US" altLang="ja-JP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75856" y="1268760"/>
            <a:ext cx="3456384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プログラム＆出力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51520" y="1196752"/>
            <a:ext cx="8424936" cy="4463921"/>
            <a:chOff x="4716016" y="1196752"/>
            <a:chExt cx="8424936" cy="4463921"/>
          </a:xfrm>
        </p:grpSpPr>
        <p:sp>
          <p:nvSpPr>
            <p:cNvPr id="9" name="角丸四角形 8"/>
            <p:cNvSpPr/>
            <p:nvPr/>
          </p:nvSpPr>
          <p:spPr>
            <a:xfrm>
              <a:off x="4716016" y="1196752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716016" y="1628800"/>
              <a:ext cx="8424936" cy="4031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Standard</a:t>
              </a:r>
            </a:p>
            <a:p>
              <a:r>
                <a:rPr lang="en-US" altLang="ja-JP" sz="1600" dirty="0" smtClean="0"/>
                <a:t> Parameter              Estimate             Error    t Value    Pr &gt; |t|</a:t>
              </a:r>
            </a:p>
            <a:p>
              <a:r>
                <a:rPr lang="en-US" altLang="ja-JP" sz="1600" dirty="0" smtClean="0"/>
                <a:t> Intercept           3.197492110 B      0.03792725      84.31      &lt;.0001</a:t>
              </a:r>
            </a:p>
            <a:p>
              <a:r>
                <a:rPr lang="en-US" altLang="ja-JP" sz="1600" dirty="0" smtClean="0"/>
                <a:t> year      1990      1.829973787 B      0.04419352      41.41      &lt;.0001</a:t>
              </a:r>
            </a:p>
            <a:p>
              <a:r>
                <a:rPr lang="en-US" altLang="ja-JP" sz="1600" dirty="0" smtClean="0"/>
                <a:t> year      1991      1.937481322 B      0.04389721      44.14      &lt;.0001</a:t>
              </a:r>
            </a:p>
            <a:p>
              <a:endParaRPr lang="en-US" altLang="ja-JP" sz="1600" dirty="0" smtClean="0"/>
            </a:p>
            <a:p>
              <a:r>
                <a:rPr lang="en-US" altLang="ja-JP" sz="1600" dirty="0" smtClean="0"/>
                <a:t>      ….. </a:t>
              </a:r>
              <a:r>
                <a:rPr lang="ja-JP" altLang="en-US" sz="1600" dirty="0" smtClean="0"/>
                <a:t>省略 </a:t>
              </a:r>
              <a:r>
                <a:rPr lang="en-US" altLang="ja-JP" sz="1600" dirty="0" smtClean="0"/>
                <a:t>….</a:t>
              </a:r>
            </a:p>
            <a:p>
              <a:endParaRPr lang="en-US" altLang="ja-JP" sz="1600" dirty="0" smtClean="0"/>
            </a:p>
            <a:p>
              <a:r>
                <a:rPr lang="en-US" altLang="ja-JP" sz="1600" dirty="0" smtClean="0"/>
                <a:t>year      2000      1.797995353 B      0.04392934      40.93      &lt;.0001</a:t>
              </a:r>
            </a:p>
            <a:p>
              <a:r>
                <a:rPr lang="en-US" altLang="ja-JP" sz="1600" dirty="0" smtClean="0"/>
                <a:t> year      2001      1.587107555 B      0.04378569      36.25      &lt;.0001</a:t>
              </a:r>
            </a:p>
            <a:p>
              <a:r>
                <a:rPr lang="en-US" altLang="ja-JP" sz="1600" dirty="0" smtClean="0"/>
                <a:t> year      2002      1.325896615 B      0.04380755      30.27      &lt;.0001</a:t>
              </a:r>
            </a:p>
            <a:p>
              <a:r>
                <a:rPr lang="en-US" altLang="ja-JP" sz="1600" dirty="0" smtClean="0"/>
                <a:t> year      2003      0.870503765 B      0.04418454      19.70      &lt;.0001</a:t>
              </a:r>
            </a:p>
            <a:p>
              <a:r>
                <a:rPr lang="en-US" altLang="ja-JP" sz="1600" dirty="0" smtClean="0"/>
                <a:t> year      2004      0.519431701 B      0.04481145      11.59      &lt;.0001</a:t>
              </a:r>
            </a:p>
            <a:p>
              <a:r>
                <a:rPr lang="en-US" altLang="ja-JP" sz="1600" dirty="0" smtClean="0"/>
                <a:t> year      2005      0.000000000 B       .                .         .    </a:t>
              </a:r>
            </a:p>
            <a:p>
              <a:r>
                <a:rPr lang="en-US" altLang="ja-JP" sz="1600" dirty="0" smtClean="0"/>
                <a:t> area      1        -0.639706549 B      0.01796970     -35.60      &lt;.0001</a:t>
              </a:r>
            </a:p>
            <a:p>
              <a:r>
                <a:rPr lang="en-US" altLang="ja-JP" sz="1600" dirty="0" smtClean="0"/>
                <a:t> area      2         0.000000000 B       .                .         . </a:t>
              </a:r>
              <a:endParaRPr lang="ja-JP" altLang="en-US" sz="1600" dirty="0"/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75856" y="1628800"/>
            <a:ext cx="8352928" cy="5544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&gt; options("contrasts"=c("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contr.SAS","contr.SAS</a:t>
            </a:r>
            <a:r>
              <a:rPr lang="en-US" altLang="ja-JP" sz="2000" dirty="0" smtClean="0">
                <a:solidFill>
                  <a:srgbClr val="0070C0"/>
                </a:solidFill>
              </a:rPr>
              <a:t>"))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lmres1.sas &lt;- glm(LCPUE~(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as.factor</a:t>
            </a:r>
            <a:r>
              <a:rPr lang="en-US" altLang="ja-JP" sz="2000" dirty="0" smtClean="0">
                <a:solidFill>
                  <a:srgbClr val="0070C0"/>
                </a:solidFill>
              </a:rPr>
              <a:t>(year)+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as.factor</a:t>
            </a:r>
            <a:r>
              <a:rPr lang="en-US" altLang="ja-JP" sz="2000" dirty="0" smtClean="0">
                <a:solidFill>
                  <a:srgbClr val="0070C0"/>
                </a:solidFill>
              </a:rPr>
              <a:t>(area)),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                                     data=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testdata</a:t>
            </a:r>
            <a:r>
              <a:rPr lang="en-US" altLang="ja-JP" sz="2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summary(lmres1.sas)$coefficient</a:t>
            </a:r>
          </a:p>
          <a:p>
            <a:r>
              <a:rPr lang="en-US" altLang="ja-JP" sz="2000" dirty="0" smtClean="0"/>
              <a:t>                                       Estimate    Std. Error          t value      Pr(&gt;|t|)</a:t>
            </a:r>
          </a:p>
          <a:p>
            <a:r>
              <a:rPr lang="en-US" altLang="ja-JP" sz="2000" dirty="0" smtClean="0"/>
              <a:t>(Intercept)                  3.1974921  0.03792725  84.30594  0.000000e+00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(year)1990  1.8299738 0.04419352   41.40819  0.000000e+00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(year)1991  1.9374813 0.04389721   44.13678  0.000000e+00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 ….. </a:t>
            </a:r>
            <a:r>
              <a:rPr lang="ja-JP" altLang="en-US" sz="2000" dirty="0" smtClean="0"/>
              <a:t>省略 </a:t>
            </a:r>
            <a:r>
              <a:rPr lang="en-US" altLang="ja-JP" sz="2000" dirty="0" smtClean="0"/>
              <a:t>….</a:t>
            </a:r>
          </a:p>
          <a:p>
            <a:endParaRPr lang="en-US" altLang="ja-JP" sz="2000" dirty="0" smtClean="0"/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(year)2000  1.7979954 0.04392934  40.92926  0.000000e+00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(year)2001  1.5871076 0.04378569  36.24717 5.099451e-276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(year)2002  1.3258966 0.04380755  30.26639 1.864100e-195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(year)2003  0.8705038 0.04418454  19.70155  2.413515e-85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(year)2004  0.5194317 0.04481145  11.59150  6.138315e-31</a:t>
            </a:r>
          </a:p>
          <a:p>
            <a:r>
              <a:rPr lang="en-US" altLang="ja-JP" sz="2000" dirty="0" err="1" smtClean="0"/>
              <a:t>as.factor</a:t>
            </a:r>
            <a:r>
              <a:rPr lang="en-US" altLang="ja-JP" sz="2000" dirty="0" smtClean="0"/>
              <a:t>(area)1        -0.6397065 0.01796970 -35.59918 1.081338e-266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2"/>
          <p:cNvSpPr txBox="1">
            <a:spLocks/>
          </p:cNvSpPr>
          <p:nvPr/>
        </p:nvSpPr>
        <p:spPr>
          <a:xfrm>
            <a:off x="2987824" y="562670"/>
            <a:ext cx="64442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～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 mean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の計算～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7504" y="764704"/>
            <a:ext cx="8424936" cy="5448806"/>
            <a:chOff x="4716016" y="1196752"/>
            <a:chExt cx="8424936" cy="5448806"/>
          </a:xfrm>
        </p:grpSpPr>
        <p:sp>
          <p:nvSpPr>
            <p:cNvPr id="9" name="角丸四角形 8"/>
            <p:cNvSpPr/>
            <p:nvPr/>
          </p:nvSpPr>
          <p:spPr>
            <a:xfrm>
              <a:off x="4716016" y="1196752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716016" y="1628800"/>
              <a:ext cx="8424936" cy="50167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 The GLM Procedure</a:t>
              </a:r>
            </a:p>
            <a:p>
              <a:r>
                <a:rPr lang="en-US" altLang="ja-JP" sz="1600" dirty="0" smtClean="0"/>
                <a:t>                 Least Squares Means</a:t>
              </a:r>
            </a:p>
            <a:p>
              <a:r>
                <a:rPr lang="en-US" altLang="ja-JP" sz="1600" dirty="0" smtClean="0"/>
                <a:t>                              Standard</a:t>
              </a:r>
            </a:p>
            <a:p>
              <a:r>
                <a:rPr lang="en-US" altLang="ja-JP" sz="1600" dirty="0" smtClean="0"/>
                <a:t>  year    LCPUE LSMEAN           Error    Pr &gt; |t|</a:t>
              </a:r>
            </a:p>
            <a:p>
              <a:r>
                <a:rPr lang="en-US" altLang="ja-JP" sz="1600" dirty="0" smtClean="0"/>
                <a:t>  1990      4.70761262      0.02998239      &lt;.0001</a:t>
              </a:r>
            </a:p>
            <a:p>
              <a:r>
                <a:rPr lang="en-US" altLang="ja-JP" sz="1600" dirty="0" smtClean="0"/>
                <a:t>  1991      4.81512016      0.02922636      &lt;.0001</a:t>
              </a:r>
            </a:p>
            <a:p>
              <a:r>
                <a:rPr lang="en-US" altLang="ja-JP" sz="1600" dirty="0" smtClean="0"/>
                <a:t>  1992      5.09525592      0.02869906      &lt;.0001</a:t>
              </a:r>
            </a:p>
            <a:p>
              <a:r>
                <a:rPr lang="en-US" altLang="ja-JP" sz="1600" dirty="0" smtClean="0"/>
                <a:t>  1993      5.13134271      0.02827566      &lt;.0001</a:t>
              </a:r>
            </a:p>
            <a:p>
              <a:r>
                <a:rPr lang="en-US" altLang="ja-JP" sz="1600" dirty="0" smtClean="0"/>
                <a:t>  1994      5.22555355      0.02807519      &lt;.0001</a:t>
              </a:r>
            </a:p>
            <a:p>
              <a:r>
                <a:rPr lang="en-US" altLang="ja-JP" sz="1600" dirty="0" smtClean="0"/>
                <a:t>  1995      5.15113030      0.02798747      &lt;.0001</a:t>
              </a:r>
            </a:p>
            <a:p>
              <a:r>
                <a:rPr lang="en-US" altLang="ja-JP" sz="1600" dirty="0" smtClean="0"/>
                <a:t>  1996      5.16579278      0.02800381      &lt;.0001</a:t>
              </a:r>
            </a:p>
            <a:p>
              <a:r>
                <a:rPr lang="en-US" altLang="ja-JP" sz="1600" dirty="0" smtClean="0"/>
                <a:t>  1997      5.08736521      0.02795610      &lt;.0001</a:t>
              </a:r>
            </a:p>
            <a:p>
              <a:r>
                <a:rPr lang="en-US" altLang="ja-JP" sz="1600" dirty="0" smtClean="0"/>
                <a:t>  1998      4.96625912      0.02799280      &lt;.0001</a:t>
              </a:r>
            </a:p>
            <a:p>
              <a:r>
                <a:rPr lang="en-US" altLang="ja-JP" sz="1600" dirty="0" smtClean="0"/>
                <a:t>  1999      4.83716346      0.02795722      &lt;.0001</a:t>
              </a:r>
            </a:p>
            <a:p>
              <a:r>
                <a:rPr lang="en-US" altLang="ja-JP" sz="1600" dirty="0" smtClean="0"/>
                <a:t>  2000      4.67563419      0.02819983      &lt;.0001</a:t>
              </a:r>
            </a:p>
            <a:p>
              <a:r>
                <a:rPr lang="en-US" altLang="ja-JP" sz="1600" dirty="0" smtClean="0"/>
                <a:t>  2001      4.46474639      0.02855626      &lt;.0001</a:t>
              </a:r>
            </a:p>
            <a:p>
              <a:r>
                <a:rPr lang="en-US" altLang="ja-JP" sz="1600" dirty="0" smtClean="0"/>
                <a:t>  2002      4.20353545      0.02899115      &lt;.0001</a:t>
              </a:r>
            </a:p>
            <a:p>
              <a:r>
                <a:rPr lang="en-US" altLang="ja-JP" sz="1600" dirty="0" smtClean="0"/>
                <a:t>  2003      3.74814260      0.02994662      &lt;.0001</a:t>
              </a:r>
            </a:p>
            <a:p>
              <a:r>
                <a:rPr lang="en-US" altLang="ja-JP" sz="1600" dirty="0" smtClean="0"/>
                <a:t>  2004      3.39707054      0.03103598      &lt;.0001</a:t>
              </a:r>
            </a:p>
            <a:p>
              <a:r>
                <a:rPr lang="en-US" altLang="ja-JP" sz="1600" dirty="0" smtClean="0"/>
                <a:t>  2005      2.87763884      0.03462810      &lt;.0001</a:t>
              </a:r>
              <a:endParaRPr lang="ja-JP" altLang="en-US" sz="1600" dirty="0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07504" y="2852936"/>
            <a:ext cx="8568952" cy="3960440"/>
            <a:chOff x="323528" y="1268760"/>
            <a:chExt cx="8820472" cy="3960440"/>
          </a:xfrm>
        </p:grpSpPr>
        <p:sp>
          <p:nvSpPr>
            <p:cNvPr id="11" name="角丸四角形 10"/>
            <p:cNvSpPr/>
            <p:nvPr/>
          </p:nvSpPr>
          <p:spPr>
            <a:xfrm>
              <a:off x="323528" y="1268760"/>
              <a:ext cx="3456384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accent1">
                      <a:lumMod val="50000"/>
                    </a:schemeClr>
                  </a:solidFill>
                </a:rPr>
                <a:t>R</a:t>
              </a:r>
              <a:r>
                <a:rPr kumimoji="1" lang="ja-JP" alt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プログラム＆出力</a:t>
              </a:r>
              <a:endParaRPr kumimoji="1" lang="ja-JP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3528" y="1628800"/>
              <a:ext cx="8820472" cy="36004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tmp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 &lt;- table(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testdata$year,testdata$area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)  </a:t>
              </a:r>
              <a:r>
                <a:rPr lang="en-US" altLang="ja-JP" dirty="0" smtClean="0">
                  <a:solidFill>
                    <a:srgbClr val="0070C0"/>
                  </a:solidFill>
                </a:rPr>
                <a:t># </a:t>
              </a:r>
              <a:r>
                <a:rPr lang="ja-JP" altLang="en-US" sz="1400" dirty="0" smtClean="0">
                  <a:solidFill>
                    <a:srgbClr val="0070C0"/>
                  </a:solidFill>
                </a:rPr>
                <a:t>説明変数として用いた各層のデータ数</a:t>
              </a:r>
              <a:endParaRPr lang="en-US" altLang="ja-JP" sz="2000" dirty="0" smtClean="0">
                <a:solidFill>
                  <a:srgbClr val="0070C0"/>
                </a:solidFill>
              </a:endParaRP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dummy.data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 &lt;-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as.data.frame.table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(x)</a:t>
              </a:r>
              <a:r>
                <a:rPr lang="ja-JP" altLang="en-US" sz="2000" dirty="0" smtClean="0">
                  <a:solidFill>
                    <a:srgbClr val="0070C0"/>
                  </a:solidFill>
                </a:rPr>
                <a:t>  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#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データフレームに変換</a:t>
              </a:r>
              <a:endParaRPr lang="en-US" altLang="ja-JP" sz="2000" dirty="0" smtClean="0">
                <a:solidFill>
                  <a:srgbClr val="0070C0"/>
                </a:solidFill>
              </a:endParaRP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colnames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(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dummy.data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) &lt;- c(“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year”,“area”,“Freq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”)   # 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対応する名前をつける</a:t>
              </a:r>
              <a:endParaRPr lang="en-US" altLang="ja-JP" sz="1600" dirty="0" smtClean="0">
                <a:solidFill>
                  <a:srgbClr val="0070C0"/>
                </a:solidFill>
              </a:endParaRPr>
            </a:p>
            <a:p>
              <a:r>
                <a:rPr lang="en-US" altLang="ja-JP" dirty="0" smtClean="0">
                  <a:solidFill>
                    <a:srgbClr val="0070C0"/>
                  </a:solidFill>
                </a:rPr>
                <a:t># </a:t>
              </a:r>
              <a:r>
                <a:rPr lang="ja-JP" altLang="en-US" dirty="0" smtClean="0">
                  <a:solidFill>
                    <a:srgbClr val="0070C0"/>
                  </a:solidFill>
                </a:rPr>
                <a:t>全層に努力量が均一であるという擬似データから得られるモデルの予測値を平均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 	    </a:t>
              </a: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lsmean.year.area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 &lt;- </a:t>
              </a:r>
              <a:r>
                <a:rPr lang="ja-JP" altLang="en-US" sz="2000" dirty="0" smtClean="0">
                  <a:solidFill>
                    <a:srgbClr val="0070C0"/>
                  </a:solidFill>
                </a:rPr>
                <a:t>　　　</a:t>
              </a:r>
              <a:endParaRPr lang="en-US" altLang="ja-JP" sz="2000" dirty="0" smtClean="0">
                <a:solidFill>
                  <a:srgbClr val="0070C0"/>
                </a:solidFill>
              </a:endParaRP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           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tapply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(predict(lmres1,newdata=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dummy,data,list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(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x$year,x$area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),mean)</a:t>
              </a: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</a:t>
              </a:r>
              <a:r>
                <a:rPr lang="en-US" altLang="ja-JP" sz="2000" dirty="0" err="1" smtClean="0">
                  <a:solidFill>
                    <a:srgbClr val="0070C0"/>
                  </a:solidFill>
                </a:rPr>
                <a:t>lsmean.year</a:t>
              </a:r>
              <a:r>
                <a:rPr lang="en-US" altLang="ja-JP" sz="2000" dirty="0" smtClean="0">
                  <a:solidFill>
                    <a:srgbClr val="0070C0"/>
                  </a:solidFill>
                </a:rPr>
                <a:t> &lt;- apply(lsmean.year.area,1,mean)</a:t>
              </a:r>
            </a:p>
            <a:p>
              <a:r>
                <a:rPr lang="en-US" altLang="ja-JP" sz="2000" dirty="0" smtClean="0">
                  <a:solidFill>
                    <a:srgbClr val="0070C0"/>
                  </a:solidFill>
                </a:rPr>
                <a:t>&gt; round(lsmean.year,3)</a:t>
              </a:r>
            </a:p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 1990  1991  1992  1993  1994  1995  1996  1997  1998  1999  2000  2001  2002 </a:t>
              </a:r>
            </a:p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4.708 4.815 5.095 5.131 5.226 5.151 5.166 5.087 4.966 4.837 4.676 4.465 4.204 </a:t>
              </a:r>
            </a:p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 2003  2004  2005 </a:t>
              </a:r>
            </a:p>
            <a:p>
              <a:r>
                <a:rPr lang="en-US" altLang="ja-JP" sz="2000" dirty="0" smtClean="0">
                  <a:solidFill>
                    <a:schemeClr val="tx1"/>
                  </a:solidFill>
                </a:rPr>
                <a:t>3.748 3.397 2.878 </a:t>
              </a:r>
              <a:endParaRPr lang="ja-JP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2"/>
          <p:cNvSpPr txBox="1">
            <a:spLocks/>
          </p:cNvSpPr>
          <p:nvPr/>
        </p:nvSpPr>
        <p:spPr>
          <a:xfrm>
            <a:off x="4067944" y="980728"/>
            <a:ext cx="558011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3528" y="1268760"/>
            <a:ext cx="3456384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プログラム＆出力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タイトル 12"/>
          <p:cNvSpPr txBox="1">
            <a:spLocks/>
          </p:cNvSpPr>
          <p:nvPr/>
        </p:nvSpPr>
        <p:spPr>
          <a:xfrm>
            <a:off x="323528" y="634678"/>
            <a:ext cx="882047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～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 mean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の標準誤差の計算（ブートストラップ）～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1628800"/>
            <a:ext cx="8820472" cy="5544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&gt;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N.boot</a:t>
            </a:r>
            <a:r>
              <a:rPr lang="en-US" altLang="ja-JP" sz="2000" dirty="0" smtClean="0">
                <a:solidFill>
                  <a:srgbClr val="0070C0"/>
                </a:solidFill>
              </a:rPr>
              <a:t> &lt;- 5000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lsmean.boot</a:t>
            </a:r>
            <a:r>
              <a:rPr lang="en-US" altLang="ja-JP" sz="2000" dirty="0" smtClean="0">
                <a:solidFill>
                  <a:srgbClr val="0070C0"/>
                </a:solidFill>
              </a:rPr>
              <a:t> &lt;- matrix(0,length(unique(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testdata$year</a:t>
            </a:r>
            <a:r>
              <a:rPr lang="en-US" altLang="ja-JP" sz="2000" dirty="0" smtClean="0">
                <a:solidFill>
                  <a:srgbClr val="0070C0"/>
                </a:solidFill>
              </a:rPr>
              <a:t>)),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N.boot</a:t>
            </a:r>
            <a:r>
              <a:rPr lang="en-US" altLang="ja-JP" sz="2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n.obs &lt;-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lang="en-US" altLang="ja-JP" sz="2000" dirty="0" smtClean="0">
                <a:solidFill>
                  <a:srgbClr val="0070C0"/>
                </a:solidFill>
              </a:rPr>
              <a:t>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bootdata</a:t>
            </a:r>
            <a:r>
              <a:rPr lang="en-US" altLang="ja-JP" sz="2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for(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000" dirty="0" smtClean="0">
                <a:solidFill>
                  <a:srgbClr val="0070C0"/>
                </a:solidFill>
              </a:rPr>
              <a:t> in 1:N.boot){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   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bootdata</a:t>
            </a:r>
            <a:r>
              <a:rPr lang="en-US" altLang="ja-JP" sz="2000" dirty="0" smtClean="0">
                <a:solidFill>
                  <a:srgbClr val="0070C0"/>
                </a:solidFill>
              </a:rPr>
              <a:t> &lt;-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resample.strata</a:t>
            </a:r>
            <a:r>
              <a:rPr lang="en-US" altLang="ja-JP" sz="2000" dirty="0" smtClean="0">
                <a:solidFill>
                  <a:srgbClr val="0070C0"/>
                </a:solidFill>
              </a:rPr>
              <a:t>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testdata</a:t>
            </a:r>
            <a:r>
              <a:rPr lang="en-US" altLang="ja-JP" sz="2000" dirty="0" smtClean="0">
                <a:solidFill>
                  <a:srgbClr val="0070C0"/>
                </a:solidFill>
              </a:rPr>
              <a:t>) # </a:t>
            </a:r>
            <a:r>
              <a:rPr lang="ja-JP" altLang="en-US" sz="1600" dirty="0" smtClean="0">
                <a:solidFill>
                  <a:srgbClr val="0070C0"/>
                </a:solidFill>
              </a:rPr>
              <a:t>層別にブートストラップするための関数（自作）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   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tmpres</a:t>
            </a:r>
            <a:r>
              <a:rPr lang="en-US" altLang="ja-JP" sz="2000" dirty="0" smtClean="0">
                <a:solidFill>
                  <a:srgbClr val="0070C0"/>
                </a:solidFill>
              </a:rPr>
              <a:t> &lt;- lm(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LCPUE~as.factor</a:t>
            </a:r>
            <a:r>
              <a:rPr lang="en-US" altLang="ja-JP" sz="2000" dirty="0" smtClean="0">
                <a:solidFill>
                  <a:srgbClr val="0070C0"/>
                </a:solidFill>
              </a:rPr>
              <a:t>(year)+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as.factor</a:t>
            </a:r>
            <a:r>
              <a:rPr lang="en-US" altLang="ja-JP" sz="2000" dirty="0" smtClean="0">
                <a:solidFill>
                  <a:srgbClr val="0070C0"/>
                </a:solidFill>
              </a:rPr>
              <a:t>(area),data=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bootdata</a:t>
            </a:r>
            <a:r>
              <a:rPr lang="en-US" altLang="ja-JP" sz="2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   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lsmean.boot</a:t>
            </a:r>
            <a:r>
              <a:rPr lang="en-US" altLang="ja-JP" sz="2000" dirty="0" smtClean="0">
                <a:solidFill>
                  <a:srgbClr val="0070C0"/>
                </a:solidFill>
              </a:rPr>
              <a:t>[,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000" dirty="0" smtClean="0">
                <a:solidFill>
                  <a:srgbClr val="0070C0"/>
                </a:solidFill>
              </a:rPr>
              <a:t>] &lt;-     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           apply(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tapply</a:t>
            </a:r>
            <a:r>
              <a:rPr lang="en-US" altLang="ja-JP" sz="2000" dirty="0" smtClean="0">
                <a:solidFill>
                  <a:srgbClr val="0070C0"/>
                </a:solidFill>
              </a:rPr>
              <a:t>(predict(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tmpres,newdata</a:t>
            </a:r>
            <a:r>
              <a:rPr lang="en-US" altLang="ja-JP" sz="2000" dirty="0" smtClean="0">
                <a:solidFill>
                  <a:srgbClr val="0070C0"/>
                </a:solidFill>
              </a:rPr>
              <a:t>=x),list(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x$year,x$area</a:t>
            </a:r>
            <a:r>
              <a:rPr lang="en-US" altLang="ja-JP" sz="2000" dirty="0" smtClean="0">
                <a:solidFill>
                  <a:srgbClr val="0070C0"/>
                </a:solidFill>
              </a:rPr>
              <a:t>),mean),1,mean)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  }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lsmean.sd &lt;-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sqrt</a:t>
            </a:r>
            <a:r>
              <a:rPr lang="en-US" altLang="ja-JP" sz="2000" dirty="0" smtClean="0">
                <a:solidFill>
                  <a:srgbClr val="0070C0"/>
                </a:solidFill>
              </a:rPr>
              <a:t>(apply(lsmean,1,var))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round(lsmean.sd,3)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[1] 0.03516 0.03541 0.02693 0.02545 0.02349 0.02396 0.02150 0.02190 0.02199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[10] 0.02369 0.02478 0.02497 0.03016 0.03460 0.03730 0.04094</a:t>
            </a:r>
          </a:p>
          <a:p>
            <a:endParaRPr lang="en-US" altLang="ja-JP" sz="2000" dirty="0" smtClean="0">
              <a:solidFill>
                <a:srgbClr val="0070C0"/>
              </a:solidFill>
            </a:endParaRPr>
          </a:p>
          <a:p>
            <a:endParaRPr lang="ja-JP" altLang="en-US" sz="2000" dirty="0">
              <a:solidFill>
                <a:srgbClr val="0070C0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499992" y="1196752"/>
            <a:ext cx="8424936" cy="5448806"/>
            <a:chOff x="4499992" y="1196752"/>
            <a:chExt cx="8424936" cy="5448806"/>
          </a:xfrm>
        </p:grpSpPr>
        <p:sp>
          <p:nvSpPr>
            <p:cNvPr id="9" name="角丸四角形 8"/>
            <p:cNvSpPr/>
            <p:nvPr/>
          </p:nvSpPr>
          <p:spPr>
            <a:xfrm>
              <a:off x="4716016" y="1196752"/>
              <a:ext cx="2520280" cy="515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SAS</a:t>
              </a:r>
              <a:r>
                <a:rPr kumimoji="1" lang="ja-JP" altLang="en-US" sz="2400" dirty="0" smtClean="0"/>
                <a:t>出力例</a:t>
              </a:r>
              <a:endParaRPr kumimoji="1" lang="ja-JP" altLang="en-US" sz="2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99992" y="1628800"/>
              <a:ext cx="8424936" cy="50167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 The GLM Procedure</a:t>
              </a:r>
            </a:p>
            <a:p>
              <a:r>
                <a:rPr lang="en-US" altLang="ja-JP" sz="1600" dirty="0" smtClean="0"/>
                <a:t>                 Least Squares Means</a:t>
              </a:r>
            </a:p>
            <a:p>
              <a:r>
                <a:rPr lang="en-US" altLang="ja-JP" sz="1600" dirty="0" smtClean="0"/>
                <a:t>                              Standard</a:t>
              </a:r>
            </a:p>
            <a:p>
              <a:r>
                <a:rPr lang="en-US" altLang="ja-JP" sz="1600" dirty="0" smtClean="0"/>
                <a:t>  year    LCPUE LSMEAN           Error    Pr &gt; |t|</a:t>
              </a:r>
            </a:p>
            <a:p>
              <a:r>
                <a:rPr lang="en-US" altLang="ja-JP" sz="1600" dirty="0" smtClean="0"/>
                <a:t>  1990      4.70761262      0.02998239      &lt;.0001</a:t>
              </a:r>
            </a:p>
            <a:p>
              <a:r>
                <a:rPr lang="en-US" altLang="ja-JP" sz="1600" dirty="0" smtClean="0"/>
                <a:t>  1991      4.81512016      0.02922636      &lt;.0001</a:t>
              </a:r>
            </a:p>
            <a:p>
              <a:r>
                <a:rPr lang="en-US" altLang="ja-JP" sz="1600" dirty="0" smtClean="0"/>
                <a:t>  1992      5.09525592      0.02869906      &lt;.0001</a:t>
              </a:r>
            </a:p>
            <a:p>
              <a:r>
                <a:rPr lang="en-US" altLang="ja-JP" sz="1600" dirty="0" smtClean="0"/>
                <a:t>  1993      5.13134271      0.02827566      &lt;.0001</a:t>
              </a:r>
            </a:p>
            <a:p>
              <a:r>
                <a:rPr lang="en-US" altLang="ja-JP" sz="1600" dirty="0" smtClean="0"/>
                <a:t>  1994      5.22555355      0.02807519      &lt;.0001</a:t>
              </a:r>
            </a:p>
            <a:p>
              <a:r>
                <a:rPr lang="en-US" altLang="ja-JP" sz="1600" dirty="0" smtClean="0"/>
                <a:t>  1995      5.15113030      0.02798747      &lt;.0001</a:t>
              </a:r>
            </a:p>
            <a:p>
              <a:r>
                <a:rPr lang="en-US" altLang="ja-JP" sz="1600" dirty="0" smtClean="0"/>
                <a:t>  1996      5.16579278      0.02800381      &lt;.0001</a:t>
              </a:r>
            </a:p>
            <a:p>
              <a:r>
                <a:rPr lang="en-US" altLang="ja-JP" sz="1600" dirty="0" smtClean="0"/>
                <a:t>  1997      5.08736521      0.02795610      &lt;.0001</a:t>
              </a:r>
            </a:p>
            <a:p>
              <a:r>
                <a:rPr lang="en-US" altLang="ja-JP" sz="1600" dirty="0" smtClean="0"/>
                <a:t>  1998      4.96625912      0.02799280      &lt;.0001</a:t>
              </a:r>
            </a:p>
            <a:p>
              <a:r>
                <a:rPr lang="en-US" altLang="ja-JP" sz="1600" dirty="0" smtClean="0"/>
                <a:t>  1999      4.83716346      0.02795722      &lt;.0001</a:t>
              </a:r>
            </a:p>
            <a:p>
              <a:r>
                <a:rPr lang="en-US" altLang="ja-JP" sz="1600" dirty="0" smtClean="0"/>
                <a:t>  2000      4.67563419      0.02819983      &lt;.0001</a:t>
              </a:r>
            </a:p>
            <a:p>
              <a:r>
                <a:rPr lang="en-US" altLang="ja-JP" sz="1600" dirty="0" smtClean="0"/>
                <a:t>  2001      4.46474639      0.02855626      &lt;.0001</a:t>
              </a:r>
            </a:p>
            <a:p>
              <a:r>
                <a:rPr lang="en-US" altLang="ja-JP" sz="1600" dirty="0" smtClean="0"/>
                <a:t>  2002      4.20353545      0.02899115      &lt;.0001</a:t>
              </a:r>
            </a:p>
            <a:p>
              <a:r>
                <a:rPr lang="en-US" altLang="ja-JP" sz="1600" dirty="0" smtClean="0"/>
                <a:t>  2003      3.74814260      0.02994662      &lt;.0001</a:t>
              </a:r>
            </a:p>
            <a:p>
              <a:r>
                <a:rPr lang="en-US" altLang="ja-JP" sz="1600" dirty="0" smtClean="0"/>
                <a:t>  2004      3.39707054      0.03103598      &lt;.0001</a:t>
              </a:r>
            </a:p>
            <a:p>
              <a:r>
                <a:rPr lang="en-US" altLang="ja-JP" sz="1600" dirty="0" smtClean="0"/>
                <a:t>  2005      2.87763884      0.03462810      &lt;.0001</a:t>
              </a:r>
              <a:endParaRPr lang="ja-JP" altLang="en-US" sz="1600" dirty="0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092575"/>
            <a:ext cx="4594225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はえ縄漁業データの例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943100"/>
            <a:ext cx="82804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3"/>
          <p:cNvSpPr txBox="1"/>
          <p:nvPr/>
        </p:nvSpPr>
        <p:spPr>
          <a:xfrm>
            <a:off x="395536" y="141277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メカジキのノミナル</a:t>
            </a:r>
            <a:r>
              <a:rPr kumimoji="1" lang="en-US" altLang="ja-JP" sz="2400" dirty="0" smtClean="0"/>
              <a:t>CPUE</a:t>
            </a:r>
            <a:r>
              <a:rPr kumimoji="1" lang="ja-JP" altLang="en-US" sz="2400" dirty="0" smtClean="0"/>
              <a:t>の分布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134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～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2"/>
          <p:cNvSpPr txBox="1">
            <a:spLocks/>
          </p:cNvSpPr>
          <p:nvPr/>
        </p:nvSpPr>
        <p:spPr>
          <a:xfrm>
            <a:off x="4067944" y="908720"/>
            <a:ext cx="558011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3528" y="745654"/>
            <a:ext cx="5832648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プログラム（層別リサンプリングの関数）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1124744"/>
            <a:ext cx="8352928" cy="5544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 err="1" smtClean="0">
                <a:solidFill>
                  <a:srgbClr val="FF0000"/>
                </a:solidFill>
              </a:rPr>
              <a:t>resample.strata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&lt;- function(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odata,nsample</a:t>
            </a:r>
            <a:r>
              <a:rPr lang="en-US" altLang="ja-JP" sz="2000" dirty="0" smtClean="0">
                <a:solidFill>
                  <a:schemeClr val="tx1"/>
                </a:solidFill>
              </a:rPr>
              <a:t>=1){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yr.tmp &lt;- sort(unique(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odata$year</a:t>
            </a:r>
            <a:r>
              <a:rPr lang="en-US" altLang="ja-JP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area.tmp &lt;- sort(unique(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odata$area</a:t>
            </a:r>
            <a:r>
              <a:rPr lang="en-US" altLang="ja-JP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 &lt;- rep(0,ncol(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</a:t>
            </a:r>
            <a:r>
              <a:rPr lang="en-US" altLang="ja-JP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for(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</a:rPr>
              <a:t> in 1:length(yr.tmp)){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for(j in 1:length(area.tmp)){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tmp</a:t>
            </a:r>
            <a:r>
              <a:rPr lang="en-US" altLang="ja-JP" sz="2000" dirty="0" smtClean="0">
                <a:solidFill>
                  <a:schemeClr val="tx1"/>
                </a:solidFill>
              </a:rPr>
              <a:t> &lt;-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odata$year</a:t>
            </a:r>
            <a:r>
              <a:rPr lang="en-US" altLang="ja-JP" sz="2000" dirty="0" smtClean="0">
                <a:solidFill>
                  <a:schemeClr val="tx1"/>
                </a:solidFill>
              </a:rPr>
              <a:t>==yr.tmp[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</a:rPr>
              <a:t>] &amp;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odata$area</a:t>
            </a:r>
            <a:r>
              <a:rPr lang="en-US" altLang="ja-JP" sz="2000" dirty="0" smtClean="0">
                <a:solidFill>
                  <a:schemeClr val="tx1"/>
                </a:solidFill>
              </a:rPr>
              <a:t>==area.tmp[j] #&amp;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odata$gear</a:t>
            </a:r>
            <a:r>
              <a:rPr lang="en-US" altLang="ja-JP" sz="2000" dirty="0" smtClean="0">
                <a:solidFill>
                  <a:schemeClr val="tx1"/>
                </a:solidFill>
              </a:rPr>
              <a:t>==gear.tmp[k]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    data.tmp &lt;-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tmp</a:t>
            </a:r>
            <a:r>
              <a:rPr lang="en-US" altLang="ja-JP" sz="2000" dirty="0" smtClean="0">
                <a:solidFill>
                  <a:schemeClr val="tx1"/>
                </a:solidFill>
              </a:rPr>
              <a:t>,]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    if(sum(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tmp</a:t>
            </a:r>
            <a:r>
              <a:rPr lang="en-US" altLang="ja-JP" sz="2000" dirty="0" smtClean="0">
                <a:solidFill>
                  <a:schemeClr val="tx1"/>
                </a:solidFill>
              </a:rPr>
              <a:t>)&gt;0){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    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 &lt;-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rbind</a:t>
            </a: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data.tmp[sample(1:nrow(data.tmp),ceiling(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nrow</a:t>
            </a:r>
            <a:r>
              <a:rPr lang="en-US" altLang="ja-JP" sz="2000" dirty="0" smtClean="0">
                <a:solidFill>
                  <a:schemeClr val="tx1"/>
                </a:solidFill>
              </a:rPr>
              <a:t>(data.tmp)*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nsample</a:t>
            </a:r>
            <a:r>
              <a:rPr lang="en-US" altLang="ja-JP" sz="2000" dirty="0" smtClean="0">
                <a:solidFill>
                  <a:schemeClr val="tx1"/>
                </a:solidFill>
              </a:rPr>
              <a:t>),replace=T),])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}}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 &lt;-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[-1,];  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colnames</a:t>
            </a: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) &lt;-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colnames</a:t>
            </a: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odata</a:t>
            </a:r>
            <a:r>
              <a:rPr lang="en-US" altLang="ja-JP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return(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rdata</a:t>
            </a:r>
            <a:r>
              <a:rPr lang="en-US" altLang="ja-JP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}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3995936" y="404664"/>
            <a:ext cx="5148064" cy="79208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～標準化</a:t>
            </a:r>
            <a:r>
              <a:rPr lang="en-US" altLang="ja-JP" sz="3200" dirty="0" smtClean="0">
                <a:solidFill>
                  <a:schemeClr val="accent1">
                    <a:lumMod val="50000"/>
                  </a:schemeClr>
                </a:solidFill>
              </a:rPr>
              <a:t>CPUE</a:t>
            </a:r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のプロット～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23528" y="836712"/>
            <a:ext cx="3456384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プログラム</a:t>
            </a:r>
            <a:r>
              <a:rPr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＆出力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3528" y="1196752"/>
            <a:ext cx="8352928" cy="5544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&gt; plot(names(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lsmean.year</a:t>
            </a:r>
            <a:r>
              <a:rPr lang="en-US" altLang="ja-JP" sz="2000" dirty="0" smtClean="0">
                <a:solidFill>
                  <a:srgbClr val="0070C0"/>
                </a:solidFill>
              </a:rPr>
              <a:t>),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	exp(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lsmean.year</a:t>
            </a:r>
            <a:r>
              <a:rPr lang="en-US" altLang="ja-JP" sz="2000" dirty="0" smtClean="0">
                <a:solidFill>
                  <a:srgbClr val="0070C0"/>
                </a:solidFill>
              </a:rPr>
              <a:t>+(lsmean.sd^2)/2),type="b")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lines(names(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lsmean.year</a:t>
            </a:r>
            <a:r>
              <a:rPr lang="en-US" altLang="ja-JP" sz="2000" dirty="0" smtClean="0">
                <a:solidFill>
                  <a:srgbClr val="0070C0"/>
                </a:solidFill>
              </a:rPr>
              <a:t>),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	exp(apply(lsmean.boot,1,quantile,probs=0.05)),type="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l",col</a:t>
            </a:r>
            <a:r>
              <a:rPr lang="en-US" altLang="ja-JP" sz="2000" dirty="0" smtClean="0">
                <a:solidFill>
                  <a:srgbClr val="0070C0"/>
                </a:solidFill>
              </a:rPr>
              <a:t>=1)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&gt; lines(names(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lsmean.year</a:t>
            </a:r>
            <a:r>
              <a:rPr lang="en-US" altLang="ja-JP" sz="2000" dirty="0" smtClean="0">
                <a:solidFill>
                  <a:srgbClr val="0070C0"/>
                </a:solidFill>
              </a:rPr>
              <a:t>),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	exp(apply(lsmean.boot,1,quantile,probs=0.95)),type="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l",col</a:t>
            </a:r>
            <a:r>
              <a:rPr lang="en-US" altLang="ja-JP" sz="2000" dirty="0" smtClean="0">
                <a:solidFill>
                  <a:srgbClr val="0070C0"/>
                </a:solidFill>
              </a:rPr>
              <a:t>=1)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140968"/>
            <a:ext cx="6615571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 t="22805" r="3971"/>
          <a:stretch>
            <a:fillRect/>
          </a:stretch>
        </p:blipFill>
        <p:spPr bwMode="auto">
          <a:xfrm>
            <a:off x="5303308" y="3140968"/>
            <a:ext cx="3840692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角丸四角形 14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(R with SAS</a:t>
            </a:r>
            <a:r>
              <a:rPr lang="ja-JP" altLang="en-US" sz="2400" dirty="0" smtClean="0"/>
              <a:t>の結果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76064"/>
          </a:xfrm>
        </p:spPr>
        <p:txBody>
          <a:bodyPr>
            <a:noAutofit/>
          </a:bodyPr>
          <a:lstStyle/>
          <a:p>
            <a:r>
              <a:rPr lang="ja-JP" altLang="en-US" sz="3600" dirty="0" smtClean="0">
                <a:solidFill>
                  <a:schemeClr val="bg2">
                    <a:lumMod val="10000"/>
                  </a:schemeClr>
                </a:solidFill>
              </a:rPr>
              <a:t>（答えあわせ）</a:t>
            </a:r>
            <a:r>
              <a:rPr lang="en-US" altLang="ja-JP" sz="3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ja-JP" sz="3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bg2">
                    <a:lumMod val="10000"/>
                  </a:schemeClr>
                </a:solidFill>
              </a:rPr>
              <a:t>推定された標準化</a:t>
            </a:r>
            <a:r>
              <a:rPr lang="en-US" altLang="ja-JP" sz="3600" dirty="0" smtClean="0">
                <a:solidFill>
                  <a:schemeClr val="bg2">
                    <a:lumMod val="10000"/>
                  </a:schemeClr>
                </a:solidFill>
              </a:rPr>
              <a:t>CPUE</a:t>
            </a:r>
            <a:r>
              <a:rPr lang="ja-JP" altLang="en-US" sz="3600" dirty="0" smtClean="0">
                <a:solidFill>
                  <a:schemeClr val="bg2">
                    <a:lumMod val="10000"/>
                  </a:schemeClr>
                </a:solidFill>
              </a:rPr>
              <a:t>と真の資源量</a:t>
            </a:r>
            <a:endParaRPr kumimoji="1" lang="ja-JP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227" y="1700808"/>
            <a:ext cx="8161671" cy="534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34716"/>
            <a:ext cx="805968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7860"/>
            <a:ext cx="8229600" cy="850900"/>
          </a:xfrm>
        </p:spPr>
        <p:txBody>
          <a:bodyPr/>
          <a:lstStyle/>
          <a:p>
            <a:r>
              <a:rPr lang="ja-JP" altLang="en-US" dirty="0">
                <a:solidFill>
                  <a:schemeClr val="bg2">
                    <a:lumMod val="10000"/>
                  </a:schemeClr>
                </a:solidFill>
              </a:rPr>
              <a:t>シミュレーションモデルのシナリオ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064500" cy="9362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400" dirty="0" smtClean="0"/>
              <a:t>漁業</a:t>
            </a:r>
            <a:r>
              <a:rPr lang="ja-JP" altLang="en-US" sz="2400" dirty="0"/>
              <a:t>は</a:t>
            </a:r>
            <a:r>
              <a:rPr lang="en-US" altLang="ja-JP" sz="2400" dirty="0"/>
              <a:t>1990</a:t>
            </a:r>
            <a:r>
              <a:rPr lang="ja-JP" altLang="en-US" sz="2400" dirty="0"/>
              <a:t>年からスタートし、</a:t>
            </a:r>
            <a:r>
              <a:rPr lang="ja-JP" altLang="en-US" sz="2400" dirty="0">
                <a:solidFill>
                  <a:srgbClr val="990000"/>
                </a:solidFill>
              </a:rPr>
              <a:t>日本沿岸からだんだん沖に漁場が</a:t>
            </a:r>
            <a:r>
              <a:rPr lang="ja-JP" altLang="en-US" sz="2400" dirty="0" smtClean="0">
                <a:solidFill>
                  <a:srgbClr val="990000"/>
                </a:solidFill>
              </a:rPr>
              <a:t>シフト</a:t>
            </a:r>
            <a:endParaRPr lang="ja-JP" altLang="en-US" sz="2400" dirty="0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2485083"/>
            <a:ext cx="5257800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263" y="2424758"/>
            <a:ext cx="5257800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6804025" y="2421583"/>
            <a:ext cx="647700" cy="576262"/>
          </a:xfrm>
          <a:prstGeom prst="downArrow">
            <a:avLst>
              <a:gd name="adj1" fmla="val 50000"/>
              <a:gd name="adj2" fmla="val 52505"/>
            </a:avLst>
          </a:prstGeom>
          <a:solidFill>
            <a:srgbClr val="990000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580063" y="2999433"/>
            <a:ext cx="3419475" cy="304165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spcBef>
                <a:spcPct val="20000"/>
              </a:spcBef>
            </a:pPr>
            <a:r>
              <a:rPr lang="ja-JP" altLang="en-US" sz="2400" b="1">
                <a:solidFill>
                  <a:srgbClr val="990000"/>
                </a:solidFill>
                <a:latin typeface="ＭＳ Ｐゴシック" pitchFamily="50" charset="-128"/>
              </a:rPr>
              <a:t>漁業データ</a:t>
            </a:r>
          </a:p>
          <a:p>
            <a:pPr marL="174625" indent="-174625">
              <a:spcBef>
                <a:spcPct val="20000"/>
              </a:spcBef>
              <a:buFontTx/>
              <a:buChar char="•"/>
            </a:pPr>
            <a:r>
              <a:rPr lang="ja-JP" altLang="en-US" sz="2400">
                <a:latin typeface="ＭＳ Ｐゴシック" pitchFamily="50" charset="-128"/>
              </a:rPr>
              <a:t>操業位置（緯度・経度）</a:t>
            </a:r>
          </a:p>
          <a:p>
            <a:pPr marL="174625" indent="-174625">
              <a:spcBef>
                <a:spcPct val="20000"/>
              </a:spcBef>
              <a:buFontTx/>
              <a:buChar char="•"/>
            </a:pPr>
            <a:r>
              <a:rPr lang="ja-JP" altLang="en-US" sz="2400">
                <a:latin typeface="ＭＳ Ｐゴシック" pitchFamily="50" charset="-128"/>
              </a:rPr>
              <a:t>操業年</a:t>
            </a:r>
          </a:p>
          <a:p>
            <a:pPr marL="174625" indent="-174625">
              <a:spcBef>
                <a:spcPct val="20000"/>
              </a:spcBef>
              <a:buFontTx/>
              <a:buChar char="•"/>
            </a:pPr>
            <a:r>
              <a:rPr lang="ja-JP" altLang="en-US" sz="2400">
                <a:latin typeface="ＭＳ Ｐゴシック" pitchFamily="50" charset="-128"/>
              </a:rPr>
              <a:t>操業あたりの漁獲尾数</a:t>
            </a:r>
          </a:p>
          <a:p>
            <a:pPr marL="174625" indent="-174625">
              <a:spcBef>
                <a:spcPct val="20000"/>
              </a:spcBef>
              <a:buFontTx/>
              <a:buChar char="•"/>
            </a:pPr>
            <a:r>
              <a:rPr lang="ja-JP" altLang="en-US" sz="2400">
                <a:latin typeface="ＭＳ Ｐゴシック" pitchFamily="50" charset="-128"/>
              </a:rPr>
              <a:t>一年で </a:t>
            </a:r>
            <a:r>
              <a:rPr lang="en-US" altLang="ja-JP" sz="2400">
                <a:latin typeface="ＭＳ Ｐゴシック" pitchFamily="50" charset="-128"/>
              </a:rPr>
              <a:t>1000 </a:t>
            </a:r>
            <a:r>
              <a:rPr lang="ja-JP" altLang="en-US" sz="2400">
                <a:latin typeface="ＭＳ Ｐゴシック" pitchFamily="50" charset="-128"/>
              </a:rPr>
              <a:t>操業</a:t>
            </a:r>
          </a:p>
          <a:p>
            <a:pPr marL="174625" indent="-174625">
              <a:spcBef>
                <a:spcPct val="20000"/>
              </a:spcBef>
              <a:buFontTx/>
              <a:buChar char="•"/>
            </a:pPr>
            <a:r>
              <a:rPr lang="en-US" altLang="ja-JP" sz="2400">
                <a:latin typeface="ＭＳ Ｐゴシック" pitchFamily="50" charset="-128"/>
              </a:rPr>
              <a:t>testdata.csv </a:t>
            </a:r>
            <a:r>
              <a:rPr lang="ja-JP" altLang="en-US" sz="2400">
                <a:latin typeface="ＭＳ Ｐゴシック" pitchFamily="50" charset="-128"/>
              </a:rPr>
              <a:t>という形で保存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/>
      <p:bldP spid="583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3456384" cy="129614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何がいけなかったのか？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726697"/>
            <a:ext cx="3960440" cy="234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正方形/長方形 13"/>
          <p:cNvSpPr/>
          <p:nvPr/>
        </p:nvSpPr>
        <p:spPr>
          <a:xfrm>
            <a:off x="6444208" y="798705"/>
            <a:ext cx="24117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ja-JP" sz="2000" dirty="0" smtClean="0"/>
              <a:t> LCPUE (log (CPUE)) =  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ja-JP" sz="2000" dirty="0" smtClean="0"/>
              <a:t>year (</a:t>
            </a:r>
            <a:r>
              <a:rPr lang="ja-JP" altLang="en-US" sz="2000" dirty="0" smtClean="0"/>
              <a:t>カテゴリカル</a:t>
            </a:r>
            <a:r>
              <a:rPr lang="en-US" altLang="ja-JP" sz="2000" dirty="0" smtClean="0"/>
              <a:t>) + 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ja-JP" sz="2000" dirty="0" smtClean="0"/>
              <a:t>area (</a:t>
            </a:r>
            <a:r>
              <a:rPr lang="ja-JP" altLang="en-US" sz="2000" dirty="0" smtClean="0"/>
              <a:t>カテゴリカル</a:t>
            </a:r>
            <a:r>
              <a:rPr lang="en-US" altLang="ja-JP" sz="2000" dirty="0" smtClean="0"/>
              <a:t>)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ja-JP" sz="2000" dirty="0" smtClean="0"/>
              <a:t>+</a:t>
            </a:r>
            <a:r>
              <a:rPr lang="ja-JP" altLang="en-US" sz="2000" dirty="0" smtClean="0"/>
              <a:t>誤差</a:t>
            </a:r>
            <a:endParaRPr lang="ja-JP" altLang="en-US" sz="2000" dirty="0"/>
          </a:p>
        </p:txBody>
      </p:sp>
      <p:sp>
        <p:nvSpPr>
          <p:cNvPr id="11" name="乗算記号 10"/>
          <p:cNvSpPr/>
          <p:nvPr/>
        </p:nvSpPr>
        <p:spPr>
          <a:xfrm>
            <a:off x="2555776" y="260648"/>
            <a:ext cx="7380312" cy="3168352"/>
          </a:xfrm>
          <a:prstGeom prst="mathMultiply">
            <a:avLst>
              <a:gd name="adj1" fmla="val 7486"/>
            </a:avLst>
          </a:prstGeom>
          <a:solidFill>
            <a:schemeClr val="accent4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51520" y="3212976"/>
            <a:ext cx="9056436" cy="3528392"/>
            <a:chOff x="251520" y="3212976"/>
            <a:chExt cx="9056436" cy="352839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48255" r="-5742"/>
            <a:stretch>
              <a:fillRect/>
            </a:stretch>
          </p:blipFill>
          <p:spPr bwMode="auto">
            <a:xfrm>
              <a:off x="251520" y="3632770"/>
              <a:ext cx="9056436" cy="274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正方形/長方形 15"/>
            <p:cNvSpPr/>
            <p:nvPr/>
          </p:nvSpPr>
          <p:spPr>
            <a:xfrm>
              <a:off x="827584" y="3789040"/>
              <a:ext cx="792088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619672" y="3789040"/>
              <a:ext cx="792088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411760" y="3789040"/>
              <a:ext cx="792088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203848" y="3789040"/>
              <a:ext cx="792088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364088" y="3717032"/>
              <a:ext cx="1080120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44208" y="3717032"/>
              <a:ext cx="1080120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24328" y="3717032"/>
              <a:ext cx="1080120" cy="237626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23528" y="6372036"/>
              <a:ext cx="84969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buNone/>
              </a:pPr>
              <a:r>
                <a:rPr lang="en-US" altLang="ja-JP" sz="2000" dirty="0" smtClean="0"/>
                <a:t> LCPUE (log (CPUE)) = year (</a:t>
              </a:r>
              <a:r>
                <a:rPr lang="ja-JP" altLang="en-US" sz="2000" dirty="0" smtClean="0"/>
                <a:t>カテゴリカル</a:t>
              </a:r>
              <a:r>
                <a:rPr lang="en-US" altLang="ja-JP" sz="2000" dirty="0" smtClean="0"/>
                <a:t>) + </a:t>
              </a:r>
              <a:r>
                <a:rPr lang="en-US" altLang="ja-JP" sz="2000" dirty="0" err="1" smtClean="0"/>
                <a:t>lon</a:t>
              </a:r>
              <a:r>
                <a:rPr lang="en-US" altLang="ja-JP" sz="2000" dirty="0" smtClean="0"/>
                <a:t> (</a:t>
              </a:r>
              <a:r>
                <a:rPr lang="ja-JP" altLang="en-US" sz="2000" dirty="0" smtClean="0"/>
                <a:t>カテゴリカル</a:t>
              </a:r>
              <a:r>
                <a:rPr lang="en-US" altLang="ja-JP" sz="2000" dirty="0" smtClean="0"/>
                <a:t>)+lat (</a:t>
              </a:r>
              <a:r>
                <a:rPr lang="ja-JP" altLang="en-US" sz="2000" dirty="0" smtClean="0"/>
                <a:t>カテゴリカル</a:t>
              </a:r>
              <a:r>
                <a:rPr lang="en-US" altLang="ja-JP" sz="2000" dirty="0" smtClean="0"/>
                <a:t>)</a:t>
              </a:r>
              <a:endParaRPr lang="ja-JP" altLang="en-US" sz="2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83568" y="3212976"/>
              <a:ext cx="7992888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改善モデル案　（緯度・経度をカテゴリカル変数として導入）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緯度・経度を効果にいれた場合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604448" cy="536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緯度・経度を効果にいれた場合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748464" cy="551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緯度・経度を効果にいれた場合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63485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2"/>
                </a:solidFill>
              </a:rPr>
              <a:t>標準化</a:t>
            </a:r>
            <a:r>
              <a:rPr lang="en-US" altLang="ja-JP" dirty="0" smtClean="0">
                <a:solidFill>
                  <a:schemeClr val="tx2"/>
                </a:solidFill>
              </a:rPr>
              <a:t>CPUE</a:t>
            </a:r>
            <a:r>
              <a:rPr lang="ja-JP" altLang="en-US" dirty="0" smtClean="0">
                <a:solidFill>
                  <a:schemeClr val="tx2"/>
                </a:solidFill>
              </a:rPr>
              <a:t>：解釈の難しさ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5013176"/>
            <a:ext cx="8435280" cy="1656184"/>
          </a:xfrm>
        </p:spPr>
        <p:txBody>
          <a:bodyPr/>
          <a:lstStyle/>
          <a:p>
            <a:r>
              <a:rPr kumimoji="1" lang="ja-JP" altLang="en-US" dirty="0" smtClean="0"/>
              <a:t>正解を知らないで、２つのトレンドの</a:t>
            </a: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が出てきた時、正しいほうを選択できるだろうか？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② サンプルデータを使った解析例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結果</a:t>
            </a:r>
            <a:r>
              <a:rPr lang="en-US" altLang="ja-JP" sz="2400" dirty="0" smtClean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04576"/>
            <a:ext cx="5760640" cy="38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5688632" y="1204576"/>
            <a:ext cx="165618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smtClean="0">
                <a:solidFill>
                  <a:schemeClr val="tx2"/>
                </a:solidFill>
              </a:rPr>
              <a:t>？</a:t>
            </a:r>
            <a:endParaRPr kumimoji="1" lang="ja-JP" altLang="en-US" sz="6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4221088"/>
            <a:ext cx="8064896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 smtClean="0">
                <a:solidFill>
                  <a:schemeClr val="accent4">
                    <a:lumMod val="50000"/>
                  </a:schemeClr>
                </a:solidFill>
              </a:rPr>
              <a:t>CPUE</a:t>
            </a:r>
            <a:r>
              <a:rPr lang="ja-JP" altLang="en-US" dirty="0" smtClean="0">
                <a:solidFill>
                  <a:schemeClr val="accent4">
                    <a:lumMod val="50000"/>
                  </a:schemeClr>
                </a:solidFill>
              </a:rPr>
              <a:t>標準化の必要性</a:t>
            </a:r>
            <a:endParaRPr kumimoji="1" lang="ja-JP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kumimoji="1" lang="ja-JP" altLang="ja-JP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はえ縄以外の様々な漁業データにおいても標準化</a:t>
            </a:r>
            <a:r>
              <a:rPr kumimoji="1" lang="en-US" altLang="ja-JP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ja-JP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は推定</a:t>
            </a:r>
            <a:r>
              <a:rPr kumimoji="1" lang="ja-JP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され、</a:t>
            </a:r>
            <a:r>
              <a:rPr kumimoji="1" lang="ja-JP" altLang="ja-JP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US" altLang="ja-JP" sz="4400" dirty="0" smtClean="0">
                <a:latin typeface="+mj-lt"/>
                <a:ea typeface="+mj-ea"/>
                <a:cs typeface="+mj-cs"/>
              </a:rPr>
              <a:t> </a:t>
            </a:r>
            <a:r>
              <a:rPr lang="ja-JP" altLang="en-US" sz="4400" dirty="0" smtClean="0">
                <a:latin typeface="+mj-lt"/>
                <a:ea typeface="+mj-ea"/>
                <a:cs typeface="+mj-cs"/>
              </a:rPr>
              <a:t>されている</a:t>
            </a:r>
            <a:endParaRPr lang="en-US" altLang="ja-JP" sz="4400" dirty="0" smtClean="0">
              <a:latin typeface="+mj-lt"/>
              <a:ea typeface="+mj-ea"/>
              <a:cs typeface="+mj-cs"/>
            </a:endParaRPr>
          </a:p>
          <a:p>
            <a:r>
              <a:rPr lang="ja-JP" altLang="en-US" sz="4400" dirty="0" smtClean="0">
                <a:latin typeface="+mj-lt"/>
                <a:ea typeface="+mj-ea"/>
                <a:cs typeface="+mj-cs"/>
                <a:sym typeface="Wingdings" pitchFamily="2" charset="2"/>
              </a:rPr>
              <a:t>国際資源評価で、標準化されていない</a:t>
            </a:r>
            <a:r>
              <a:rPr lang="en-US" altLang="ja-JP" sz="4400" dirty="0" smtClean="0">
                <a:latin typeface="+mj-lt"/>
                <a:ea typeface="+mj-ea"/>
                <a:cs typeface="+mj-cs"/>
                <a:sym typeface="Wingdings" pitchFamily="2" charset="2"/>
              </a:rPr>
              <a:t>CPUE</a:t>
            </a:r>
            <a:r>
              <a:rPr lang="ja-JP" altLang="en-US" sz="4400" dirty="0" smtClean="0">
                <a:latin typeface="+mj-lt"/>
                <a:ea typeface="+mj-ea"/>
                <a:cs typeface="+mj-cs"/>
                <a:sym typeface="Wingdings" pitchFamily="2" charset="2"/>
              </a:rPr>
              <a:t>が</a:t>
            </a:r>
            <a:r>
              <a:rPr lang="ja-JP" altLang="en-US" sz="4400" dirty="0" smtClean="0">
                <a:sym typeface="Wingdings" pitchFamily="2" charset="2"/>
              </a:rPr>
              <a:t>資源量指数として</a:t>
            </a:r>
            <a:r>
              <a:rPr lang="ja-JP" altLang="en-US" sz="4400" dirty="0" smtClean="0">
                <a:latin typeface="+mj-lt"/>
                <a:ea typeface="+mj-ea"/>
                <a:cs typeface="+mj-cs"/>
                <a:sym typeface="Wingdings" pitchFamily="2" charset="2"/>
              </a:rPr>
              <a:t>受け入れられることは基本的にない</a:t>
            </a:r>
            <a:endParaRPr lang="en-US" altLang="ja-JP" sz="4400" dirty="0" smtClean="0">
              <a:latin typeface="+mj-lt"/>
              <a:ea typeface="+mj-ea"/>
              <a:cs typeface="+mj-cs"/>
              <a:sym typeface="Wingdings" pitchFamily="2" charset="2"/>
            </a:endParaRPr>
          </a:p>
          <a:p>
            <a:r>
              <a:rPr kumimoji="1" lang="en-US" altLang="ja-JP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CPUE</a:t>
            </a:r>
            <a:r>
              <a:rPr kumimoji="1" lang="ja-JP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の相対的な重要性が増加（統合モデル）</a:t>
            </a:r>
            <a:endParaRPr kumimoji="1" lang="en-US" altLang="ja-JP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endParaRPr kumimoji="1" lang="en-US" altLang="ja-JP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20000"/>
              </a:lnSpc>
              <a:buNone/>
            </a:pPr>
            <a:r>
              <a:rPr kumimoji="1" lang="ja-JP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但し</a:t>
            </a:r>
            <a:r>
              <a:rPr kumimoji="1" lang="ja-JP" altLang="ja-JP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1" lang="ja-JP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標準化してさえいればいいというものではない。</a:t>
            </a:r>
            <a:endParaRPr kumimoji="1" lang="en-US" altLang="ja-JP" sz="40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kumimoji="1" lang="ja-JP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標準化</a:t>
            </a:r>
            <a:r>
              <a:rPr kumimoji="1" lang="en-US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が本当に真の資源量を反映しているのか</a:t>
            </a:r>
            <a:endParaRPr kumimoji="1" lang="en-US" altLang="ja-JP" sz="3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kumimoji="1" lang="ja-JP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操業分布や漁獲対象種</a:t>
            </a:r>
            <a:r>
              <a:rPr kumimoji="1" lang="ja-JP" altLang="en-US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・漁具</a:t>
            </a:r>
            <a:r>
              <a:rPr kumimoji="1" lang="ja-JP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の歴史的な</a:t>
            </a:r>
            <a:r>
              <a:rPr kumimoji="1" lang="ja-JP" altLang="en-US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変化</a:t>
            </a:r>
            <a:r>
              <a:rPr kumimoji="1" lang="ja-JP" altLang="ja-JP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による潜在的なバイアス</a:t>
            </a:r>
            <a:endParaRPr kumimoji="1" lang="en-US" altLang="ja-JP" sz="3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</a:pPr>
            <a:r>
              <a:rPr lang="en-US" altLang="ja-JP" sz="3600" dirty="0" smtClean="0"/>
              <a:t>GLM</a:t>
            </a:r>
            <a:r>
              <a:rPr lang="ja-JP" altLang="ja-JP" sz="3600" dirty="0" err="1" smtClean="0"/>
              <a:t>だけで</a:t>
            </a:r>
            <a:r>
              <a:rPr lang="ja-JP" altLang="ja-JP" sz="3600" dirty="0" smtClean="0"/>
              <a:t>ない様々な統計モデル</a:t>
            </a:r>
            <a:endParaRPr kumimoji="1" lang="en-US" altLang="ja-JP" sz="3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おわりに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943100"/>
            <a:ext cx="82804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395536" y="141277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メカジキのノミナル</a:t>
            </a:r>
            <a:r>
              <a:rPr kumimoji="1" lang="en-US" altLang="ja-JP" sz="2400" dirty="0" smtClean="0"/>
              <a:t>CPUE</a:t>
            </a:r>
            <a:r>
              <a:rPr kumimoji="1" lang="ja-JP" altLang="en-US" sz="2400" dirty="0" smtClean="0"/>
              <a:t>の分布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0032" y="134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4</a:t>
            </a:r>
            <a:r>
              <a:rPr kumimoji="1" lang="ja-JP" altLang="en-US" sz="2800" dirty="0" smtClean="0"/>
              <a:t>～</a:t>
            </a:r>
            <a:r>
              <a:rPr lang="en-US" altLang="ja-JP" sz="2800" dirty="0" smtClean="0"/>
              <a:t>6</a:t>
            </a:r>
            <a:r>
              <a:rPr kumimoji="1" lang="ja-JP" altLang="en-US" sz="2800" dirty="0" smtClean="0"/>
              <a:t>月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はえ縄漁業データの例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50000"/>
                  </a:schemeClr>
                </a:solidFill>
              </a:rPr>
              <a:t>ご静聴ありがとうございました</a:t>
            </a:r>
            <a:endParaRPr kumimoji="1" lang="ja-JP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400" dirty="0" smtClean="0"/>
              <a:t>参考文献</a:t>
            </a:r>
            <a:endParaRPr kumimoji="1" lang="en-US" altLang="ja-JP" sz="2400" dirty="0" smtClean="0"/>
          </a:p>
          <a:p>
            <a:pPr>
              <a:buNone/>
            </a:pPr>
            <a:r>
              <a:rPr lang="en-US" altLang="ja-JP" sz="2400" b="1" dirty="0" smtClean="0"/>
              <a:t>LM</a:t>
            </a:r>
            <a:r>
              <a:rPr lang="ja-JP" altLang="en-US" sz="2400" b="1" dirty="0" smtClean="0"/>
              <a:t>一般の話：</a:t>
            </a:r>
            <a:r>
              <a:rPr lang="ja-JP" altLang="en-US" sz="2400" dirty="0" smtClean="0"/>
              <a:t>「一般線形モデルによる生物科学のための現代統計学」 </a:t>
            </a:r>
            <a:r>
              <a:rPr lang="en-US" altLang="ja-JP" sz="2400" dirty="0" smtClean="0"/>
              <a:t>Alan </a:t>
            </a:r>
            <a:r>
              <a:rPr lang="en-US" altLang="ja-JP" sz="2400" dirty="0" err="1" smtClean="0"/>
              <a:t>Grafen</a:t>
            </a:r>
            <a:r>
              <a:rPr lang="en-US" altLang="ja-JP" sz="2400" dirty="0" smtClean="0"/>
              <a:t>, Rosie </a:t>
            </a:r>
            <a:r>
              <a:rPr lang="en-US" altLang="ja-JP" sz="2400" dirty="0" err="1" smtClean="0"/>
              <a:t>Halis</a:t>
            </a:r>
            <a:r>
              <a:rPr lang="en-US" altLang="ja-JP" sz="2400" dirty="0" smtClean="0"/>
              <a:t> (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), </a:t>
            </a:r>
            <a:r>
              <a:rPr lang="ja-JP" altLang="en-US" sz="2400" dirty="0" smtClean="0"/>
              <a:t>野間口謙太郎・野間口眞太郎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訳</a:t>
            </a:r>
            <a:r>
              <a:rPr lang="en-US" altLang="ja-JP" sz="2400" dirty="0" smtClean="0"/>
              <a:t>)</a:t>
            </a:r>
          </a:p>
          <a:p>
            <a:pPr>
              <a:buNone/>
            </a:pPr>
            <a:r>
              <a:rPr lang="en-US" altLang="ja-JP" sz="2400" b="1" dirty="0" smtClean="0"/>
              <a:t>CPUE</a:t>
            </a:r>
            <a:r>
              <a:rPr lang="ja-JP" altLang="en-US" sz="2400" b="1" dirty="0" smtClean="0"/>
              <a:t>標準化</a:t>
            </a:r>
            <a:r>
              <a:rPr lang="en-US" altLang="ja-JP" sz="2400" b="1" dirty="0" smtClean="0"/>
              <a:t>: </a:t>
            </a:r>
            <a:r>
              <a:rPr lang="ja-JP" altLang="ja-JP" sz="2400" dirty="0" smtClean="0"/>
              <a:t>庄野宏</a:t>
            </a:r>
            <a:r>
              <a:rPr lang="en-US" altLang="ja-JP" sz="2400" dirty="0" smtClean="0"/>
              <a:t>. 2008. </a:t>
            </a:r>
            <a:r>
              <a:rPr lang="ja-JP" altLang="ja-JP" sz="2400" dirty="0" smtClean="0"/>
              <a:t>統計モデルとデータマイニング手法の水産資源解析への応用</a:t>
            </a:r>
            <a:r>
              <a:rPr lang="en-US" altLang="ja-JP" sz="2400" dirty="0" smtClean="0"/>
              <a:t>. </a:t>
            </a:r>
            <a:r>
              <a:rPr lang="ja-JP" altLang="ja-JP" sz="2400" dirty="0" smtClean="0"/>
              <a:t>水研センター研報 </a:t>
            </a:r>
            <a:r>
              <a:rPr lang="en-US" altLang="ja-JP" sz="2400" b="1" dirty="0" smtClean="0"/>
              <a:t>22</a:t>
            </a:r>
            <a:r>
              <a:rPr lang="en-US" altLang="ja-JP" sz="2400" dirty="0" smtClean="0"/>
              <a:t>: 1-85.</a:t>
            </a:r>
          </a:p>
          <a:p>
            <a:pPr>
              <a:buNone/>
            </a:pPr>
            <a:r>
              <a:rPr lang="en-US" altLang="ja-JP" sz="2400" b="1" dirty="0" smtClean="0"/>
              <a:t>CPUE</a:t>
            </a:r>
            <a:r>
              <a:rPr lang="ja-JP" altLang="en-US" sz="2400" b="1" dirty="0" smtClean="0"/>
              <a:t>標準化</a:t>
            </a:r>
            <a:r>
              <a:rPr lang="en-US" altLang="ja-JP" sz="2400" b="1" dirty="0" smtClean="0"/>
              <a:t>: </a:t>
            </a:r>
            <a:r>
              <a:rPr lang="en-US" altLang="ja-JP" sz="2400" dirty="0" smtClean="0"/>
              <a:t>Maunder, M.N., and Punt, A.E. 2004. Standardizing catch and effort data: a review of recent approaches. Fish. Res. </a:t>
            </a:r>
            <a:r>
              <a:rPr lang="en-US" altLang="ja-JP" sz="2400" b="1" dirty="0" smtClean="0"/>
              <a:t>70</a:t>
            </a:r>
            <a:r>
              <a:rPr lang="en-US" altLang="ja-JP" sz="2400" dirty="0" smtClean="0"/>
              <a:t>: 141-159.</a:t>
            </a:r>
          </a:p>
          <a:p>
            <a:pPr>
              <a:buNone/>
            </a:pPr>
            <a:r>
              <a:rPr lang="ja-JP" altLang="en-US" sz="2400" b="1" dirty="0" smtClean="0"/>
              <a:t>宣伝</a:t>
            </a:r>
            <a:r>
              <a:rPr lang="en-US" altLang="ja-JP" sz="2400" b="1" dirty="0" smtClean="0"/>
              <a:t>:</a:t>
            </a:r>
            <a:r>
              <a:rPr lang="en-US" altLang="ja-JP" sz="2400" dirty="0" smtClean="0"/>
              <a:t> Ichinokawa, M., and </a:t>
            </a:r>
            <a:r>
              <a:rPr lang="en-US" altLang="ja-JP" sz="2400" dirty="0" err="1" smtClean="0"/>
              <a:t>Brodziak</a:t>
            </a:r>
            <a:r>
              <a:rPr lang="en-US" altLang="ja-JP" sz="2400" dirty="0" smtClean="0"/>
              <a:t>, J. 2010. Using adaptive area stratification to standardize catch rates with application to North Pacific swordfish (</a:t>
            </a:r>
            <a:r>
              <a:rPr lang="en-US" altLang="ja-JP" sz="2400" i="1" dirty="0" err="1" smtClean="0"/>
              <a:t>Xiphias</a:t>
            </a:r>
            <a:r>
              <a:rPr lang="en-US" altLang="ja-JP" sz="2400" i="1" dirty="0" smtClean="0"/>
              <a:t> </a:t>
            </a:r>
            <a:r>
              <a:rPr lang="en-US" altLang="ja-JP" sz="2400" i="1" dirty="0" err="1" smtClean="0"/>
              <a:t>gladius</a:t>
            </a:r>
            <a:r>
              <a:rPr lang="en-US" altLang="ja-JP" sz="2400" i="1" dirty="0" smtClean="0"/>
              <a:t>). Fish Res </a:t>
            </a:r>
            <a:r>
              <a:rPr lang="en-US" altLang="ja-JP" sz="2400" b="1" i="1" dirty="0" smtClean="0"/>
              <a:t>106(3): 249-260.</a:t>
            </a:r>
            <a:endParaRPr lang="en-US" altLang="ja-JP" sz="2400" dirty="0" smtClean="0"/>
          </a:p>
          <a:p>
            <a:endParaRPr lang="ja-JP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-463453" y="-106114"/>
            <a:ext cx="9607453" cy="5107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おわりに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943100"/>
            <a:ext cx="82804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395536" y="141277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メカジキのノミナル</a:t>
            </a:r>
            <a:r>
              <a:rPr kumimoji="1" lang="en-US" altLang="ja-JP" sz="2400" dirty="0" smtClean="0"/>
              <a:t>CPUE</a:t>
            </a:r>
            <a:r>
              <a:rPr kumimoji="1" lang="ja-JP" altLang="en-US" sz="2400" dirty="0" smtClean="0"/>
              <a:t>の分布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0032" y="134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7</a:t>
            </a:r>
            <a:r>
              <a:rPr kumimoji="1" lang="ja-JP" altLang="en-US" sz="2800" dirty="0" smtClean="0"/>
              <a:t>～</a:t>
            </a:r>
            <a:r>
              <a:rPr kumimoji="1" lang="en-US" altLang="ja-JP" sz="2800" dirty="0" smtClean="0"/>
              <a:t>9</a:t>
            </a:r>
            <a:r>
              <a:rPr kumimoji="1" lang="ja-JP" altLang="en-US" sz="2800" dirty="0" smtClean="0"/>
              <a:t>月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はえ縄漁業データの例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943100"/>
            <a:ext cx="82804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テキスト ボックス 16"/>
          <p:cNvSpPr txBox="1"/>
          <p:nvPr/>
        </p:nvSpPr>
        <p:spPr>
          <a:xfrm>
            <a:off x="395536" y="141277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メカジキのノミナル</a:t>
            </a:r>
            <a:r>
              <a:rPr kumimoji="1" lang="en-US" altLang="ja-JP" sz="2400" dirty="0" smtClean="0"/>
              <a:t>CPUE</a:t>
            </a:r>
            <a:r>
              <a:rPr kumimoji="1" lang="ja-JP" altLang="en-US" sz="2400" dirty="0" smtClean="0"/>
              <a:t>の分布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0032" y="1340768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9</a:t>
            </a:r>
            <a:r>
              <a:rPr kumimoji="1" lang="ja-JP" altLang="en-US" sz="2800" dirty="0" smtClean="0"/>
              <a:t>～</a:t>
            </a:r>
            <a:r>
              <a:rPr kumimoji="1" lang="en-US" altLang="ja-JP" sz="2800" dirty="0" smtClean="0"/>
              <a:t>12</a:t>
            </a:r>
            <a:r>
              <a:rPr kumimoji="1" lang="ja-JP" altLang="en-US" sz="2800" dirty="0" smtClean="0"/>
              <a:t>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はえ縄漁業データの例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本発表の概要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はえ</a:t>
            </a:r>
            <a:r>
              <a:rPr kumimoji="1" lang="ja-JP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縄漁業データでよく</a:t>
            </a:r>
            <a:r>
              <a:rPr lang="ja-JP" altLang="en-US" sz="2800" dirty="0" smtClean="0">
                <a:latin typeface="+mj-lt"/>
                <a:ea typeface="+mj-ea"/>
                <a:cs typeface="+mj-cs"/>
              </a:rPr>
              <a:t>行われる</a:t>
            </a:r>
            <a:endParaRPr kumimoji="1" lang="en-US" altLang="ja-JP" sz="28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ja-JP" altLang="en-US" sz="2800" dirty="0" smtClean="0">
                <a:latin typeface="+mj-lt"/>
                <a:ea typeface="+mj-ea"/>
                <a:cs typeface="+mj-cs"/>
              </a:rPr>
              <a:t>　　　　　　　　　　　　　</a:t>
            </a: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「</a:t>
            </a:r>
            <a:r>
              <a:rPr kumimoji="1" lang="en-US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の標準化</a:t>
            </a: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」の紹介</a:t>
            </a:r>
            <a:endParaRPr kumimoji="1" lang="en-US" altLang="ja-JP" sz="28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514350" lvl="0" indent="-514350">
              <a:buFont typeface="+mj-ea"/>
              <a:buAutoNum type="circleNumDbPlain"/>
            </a:pP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標準化</a:t>
            </a:r>
            <a:r>
              <a:rPr kumimoji="1" lang="en-US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とは？（要旨の内容）</a:t>
            </a:r>
            <a:endParaRPr kumimoji="1" lang="en-US" altLang="ja-JP" sz="28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050925" indent="-514350"/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標準化</a:t>
            </a:r>
            <a:r>
              <a:rPr kumimoji="1" lang="en-US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とは？</a:t>
            </a:r>
            <a:endParaRPr lang="en-US" altLang="ja-JP" sz="2800" dirty="0" smtClean="0">
              <a:latin typeface="+mj-lt"/>
              <a:ea typeface="+mj-ea"/>
              <a:cs typeface="+mj-cs"/>
            </a:endParaRPr>
          </a:p>
          <a:p>
            <a:pPr marL="1050925" indent="-514350"/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標準化</a:t>
            </a:r>
            <a:r>
              <a:rPr kumimoji="1" lang="en-US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CPUE</a:t>
            </a:r>
            <a:r>
              <a:rPr kumimoji="1" lang="ja-JP" alt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の推定</a:t>
            </a:r>
            <a:endParaRPr kumimoji="1" lang="en-US" altLang="ja-JP" sz="28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050925" indent="-514350"/>
            <a:r>
              <a:rPr lang="ja-JP" altLang="en-US" sz="2800" dirty="0" smtClean="0">
                <a:latin typeface="+mj-lt"/>
                <a:ea typeface="+mj-ea"/>
                <a:cs typeface="+mj-cs"/>
              </a:rPr>
              <a:t>推定以前・以後の注意点</a:t>
            </a:r>
            <a:r>
              <a:rPr kumimoji="1" lang="en-US" altLang="ja-JP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ja-JP" sz="2800" dirty="0" smtClean="0">
              <a:latin typeface="+mj-lt"/>
              <a:ea typeface="+mj-ea"/>
              <a:cs typeface="+mj-cs"/>
            </a:endParaRPr>
          </a:p>
          <a:p>
            <a:pPr marL="361950" indent="-361950"/>
            <a:endParaRPr lang="en-US" altLang="ja-JP" sz="2800" dirty="0" smtClean="0">
              <a:latin typeface="+mj-lt"/>
              <a:ea typeface="+mj-ea"/>
              <a:cs typeface="+mj-cs"/>
            </a:endParaRPr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sz="2800" dirty="0" smtClean="0">
                <a:latin typeface="+mj-lt"/>
                <a:ea typeface="+mj-ea"/>
                <a:cs typeface="+mj-cs"/>
              </a:rPr>
              <a:t>サンプルデータを使った実際の手順の紹介        （要旨にはない内容）</a:t>
            </a:r>
            <a:endParaRPr lang="en-US" altLang="ja-JP" sz="2800" dirty="0" smtClean="0">
              <a:latin typeface="+mj-lt"/>
              <a:ea typeface="+mj-ea"/>
              <a:cs typeface="+mj-cs"/>
            </a:endParaRPr>
          </a:p>
          <a:p>
            <a:pPr marL="914400" lvl="1" indent="-514350"/>
            <a:r>
              <a:rPr lang="en-US" altLang="ja-JP" dirty="0" smtClean="0">
                <a:latin typeface="+mj-lt"/>
                <a:ea typeface="+mj-ea"/>
                <a:cs typeface="+mj-cs"/>
              </a:rPr>
              <a:t>SAS </a:t>
            </a:r>
            <a:r>
              <a:rPr lang="ja-JP" altLang="en-US" dirty="0" smtClean="0">
                <a:latin typeface="+mj-lt"/>
                <a:ea typeface="+mj-ea"/>
                <a:cs typeface="+mj-cs"/>
              </a:rPr>
              <a:t>と </a:t>
            </a:r>
            <a:r>
              <a:rPr lang="en-US" altLang="ja-JP" dirty="0" smtClean="0">
                <a:latin typeface="+mj-lt"/>
                <a:ea typeface="+mj-ea"/>
                <a:cs typeface="+mj-cs"/>
              </a:rPr>
              <a:t>R </a:t>
            </a:r>
            <a:r>
              <a:rPr lang="ja-JP" altLang="en-US" dirty="0" smtClean="0">
                <a:latin typeface="+mj-lt"/>
                <a:ea typeface="+mj-ea"/>
                <a:cs typeface="+mj-cs"/>
              </a:rPr>
              <a:t>を使った場合</a:t>
            </a:r>
            <a:endParaRPr lang="en-US" altLang="ja-JP" dirty="0" smtClean="0">
              <a:latin typeface="+mj-lt"/>
              <a:ea typeface="+mj-ea"/>
              <a:cs typeface="+mj-cs"/>
            </a:endParaRPr>
          </a:p>
          <a:p>
            <a:pPr marL="914400" lvl="1" indent="-514350"/>
            <a:r>
              <a:rPr lang="ja-JP" altLang="en-US" dirty="0" smtClean="0">
                <a:latin typeface="+mj-lt"/>
                <a:ea typeface="+mj-ea"/>
                <a:cs typeface="+mj-cs"/>
              </a:rPr>
              <a:t>標準かの効果の検討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" y="0"/>
            <a:ext cx="9144000" cy="6858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0" algn="ctr">
              <a:buNone/>
            </a:pPr>
            <a:endParaRPr lang="en-US" altLang="ja-JP" sz="4800" dirty="0" smtClean="0"/>
          </a:p>
          <a:p>
            <a:pPr lvl="0" algn="ctr">
              <a:buNone/>
            </a:pPr>
            <a:endParaRPr lang="en-US" altLang="ja-JP" sz="4800" dirty="0" smtClean="0"/>
          </a:p>
          <a:p>
            <a:pPr lvl="0" algn="ctr">
              <a:buNone/>
            </a:pPr>
            <a:r>
              <a:rPr lang="ja-JP" altLang="en-US" sz="4800" dirty="0" smtClean="0"/>
              <a:t>①　標準化</a:t>
            </a:r>
            <a:r>
              <a:rPr lang="en-US" altLang="ja-JP" sz="4800" dirty="0" smtClean="0"/>
              <a:t>CPUE</a:t>
            </a:r>
            <a:r>
              <a:rPr lang="ja-JP" altLang="en-US" sz="4800" dirty="0" smtClean="0"/>
              <a:t>とは？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916832"/>
            <a:ext cx="7992888" cy="4608512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ja-JP" altLang="ja-JP" sz="2800" dirty="0" smtClean="0">
                <a:solidFill>
                  <a:schemeClr val="tx1"/>
                </a:solidFill>
              </a:rPr>
              <a:t>ある年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の漁獲量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smtClean="0">
                <a:solidFill>
                  <a:schemeClr val="tx1"/>
                </a:solidFill>
              </a:rPr>
              <a:t>C</a:t>
            </a:r>
            <a:r>
              <a:rPr lang="en-US" altLang="ja-JP" sz="2800" i="1" baseline="-25000" dirty="0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は、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　海</a:t>
            </a:r>
            <a:r>
              <a:rPr lang="ja-JP" altLang="ja-JP" sz="2800" dirty="0" smtClean="0">
                <a:solidFill>
                  <a:schemeClr val="tx1"/>
                </a:solidFill>
              </a:rPr>
              <a:t>の資源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i="1" dirty="0" err="1" smtClean="0">
                <a:solidFill>
                  <a:schemeClr val="tx1"/>
                </a:solidFill>
              </a:rPr>
              <a:t>N</a:t>
            </a:r>
            <a:r>
              <a:rPr lang="en-US" altLang="ja-JP" sz="2800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  <a:r>
              <a:rPr lang="ja-JP" altLang="ja-JP" sz="2800" dirty="0" smtClean="0">
                <a:solidFill>
                  <a:schemeClr val="tx1"/>
                </a:solidFill>
              </a:rPr>
              <a:t>が多いほど、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　</a:t>
            </a:r>
            <a:r>
              <a:rPr lang="ja-JP" altLang="ja-JP" sz="2800" dirty="0" smtClean="0">
                <a:solidFill>
                  <a:schemeClr val="tx1"/>
                </a:solidFill>
              </a:rPr>
              <a:t>漁獲のために費やす努力量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 (</a:t>
            </a:r>
            <a:r>
              <a:rPr lang="en-US" altLang="ja-JP" sz="2800" i="1" dirty="0" err="1" smtClean="0">
                <a:solidFill>
                  <a:schemeClr val="tx1"/>
                </a:solidFill>
              </a:rPr>
              <a:t>E</a:t>
            </a:r>
            <a:r>
              <a:rPr lang="en-US" altLang="ja-JP" sz="2800" i="1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ja-JP" sz="2800" dirty="0" smtClean="0">
                <a:solidFill>
                  <a:schemeClr val="tx1"/>
                </a:solidFill>
              </a:rPr>
              <a:t>) </a:t>
            </a:r>
            <a:r>
              <a:rPr lang="ja-JP" altLang="ja-JP" sz="2800" dirty="0" smtClean="0">
                <a:solidFill>
                  <a:schemeClr val="tx1"/>
                </a:solidFill>
              </a:rPr>
              <a:t>が多</a:t>
            </a:r>
            <a:r>
              <a:rPr lang="ja-JP" altLang="en-US" sz="2800" dirty="0" smtClean="0">
                <a:solidFill>
                  <a:schemeClr val="tx1"/>
                </a:solidFill>
              </a:rPr>
              <a:t>い</a:t>
            </a:r>
            <a:r>
              <a:rPr lang="ja-JP" altLang="ja-JP" sz="2800" dirty="0" smtClean="0">
                <a:solidFill>
                  <a:schemeClr val="tx1"/>
                </a:solidFill>
              </a:rPr>
              <a:t>ほど、多くなる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endParaRPr kumimoji="1" lang="en-US" altLang="ja-JP" sz="2800" dirty="0" smtClean="0">
              <a:solidFill>
                <a:schemeClr val="tx1"/>
              </a:solidFill>
            </a:endParaRPr>
          </a:p>
          <a:p>
            <a:endParaRPr lang="en-US" altLang="ja-JP" sz="2800" dirty="0" smtClean="0">
              <a:solidFill>
                <a:schemeClr val="tx1"/>
              </a:solidFill>
            </a:endParaRPr>
          </a:p>
          <a:p>
            <a:endParaRPr lang="en-US" altLang="ja-JP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ja-JP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sym typeface="Wingdings" pitchFamily="2" charset="2"/>
              </a:rPr>
              <a:t> CPUE (Cy/</a:t>
            </a:r>
            <a:r>
              <a:rPr lang="en-US" altLang="ja-JP" sz="2800" dirty="0" err="1" smtClean="0">
                <a:solidFill>
                  <a:schemeClr val="tx1"/>
                </a:solidFill>
                <a:sym typeface="Wingdings" pitchFamily="2" charset="2"/>
              </a:rPr>
              <a:t>Ey</a:t>
            </a:r>
            <a:r>
              <a:rPr lang="en-US" altLang="ja-JP" sz="28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ja-JP" altLang="en-US" sz="2800" dirty="0" smtClean="0">
                <a:solidFill>
                  <a:schemeClr val="tx1"/>
                </a:solidFill>
                <a:sym typeface="Wingdings" pitchFamily="2" charset="2"/>
              </a:rPr>
              <a:t> は、資源量と比例関係にある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>
            <a:normAutofit/>
          </a:bodyPr>
          <a:lstStyle/>
          <a:p>
            <a:pPr algn="l">
              <a:tabLst>
                <a:tab pos="1609725" algn="l"/>
              </a:tabLst>
            </a:pP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とは？</a:t>
            </a:r>
            <a:endParaRPr kumimoji="1" lang="ja-JP" altLang="en-US" u="sng" dirty="0"/>
          </a:p>
        </p:txBody>
      </p:sp>
      <p:sp>
        <p:nvSpPr>
          <p:cNvPr id="4" name="角丸四角形 3"/>
          <p:cNvSpPr/>
          <p:nvPr/>
        </p:nvSpPr>
        <p:spPr>
          <a:xfrm>
            <a:off x="-324544" y="0"/>
            <a:ext cx="9535445" cy="510778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r">
              <a:buNone/>
            </a:pPr>
            <a:r>
              <a:rPr lang="ja-JP" altLang="en-US" sz="2400" dirty="0" smtClean="0"/>
              <a:t>①　標準化</a:t>
            </a:r>
            <a:r>
              <a:rPr lang="en-US" altLang="ja-JP" sz="2400" dirty="0" smtClean="0"/>
              <a:t>CPUE</a:t>
            </a:r>
            <a:r>
              <a:rPr lang="ja-JP" altLang="en-US" sz="2400" dirty="0" smtClean="0"/>
              <a:t>とは？</a:t>
            </a:r>
            <a:endParaRPr lang="en-US" altLang="ja-JP" sz="24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136914" y="3645024"/>
            <a:ext cx="2011150" cy="584775"/>
            <a:chOff x="2195736" y="4869160"/>
            <a:chExt cx="2011150" cy="58477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195736" y="4869160"/>
              <a:ext cx="5212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smtClean="0"/>
                <a:t>C</a:t>
              </a:r>
              <a:r>
                <a:rPr lang="en-US" altLang="ja-JP" sz="3200" i="1" baseline="-25000" dirty="0" smtClean="0"/>
                <a:t>y</a:t>
              </a:r>
              <a:endParaRPr kumimoji="1" lang="ja-JP" altLang="en-US" sz="32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915816" y="486916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smtClean="0"/>
                <a:t>q</a:t>
              </a:r>
              <a:endParaRPr kumimoji="1" lang="ja-JP" altLang="en-US" sz="32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75856" y="4869160"/>
              <a:ext cx="49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err="1" smtClean="0"/>
                <a:t>E</a:t>
              </a:r>
              <a:r>
                <a:rPr lang="en-US" altLang="ja-JP" sz="3200" i="1" baseline="-25000" dirty="0" err="1" smtClean="0"/>
                <a:t>y</a:t>
              </a:r>
              <a:endParaRPr kumimoji="1" lang="ja-JP" altLang="en-US" sz="3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35896" y="4869160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err="1" smtClean="0"/>
                <a:t>N</a:t>
              </a:r>
              <a:r>
                <a:rPr lang="en-US" altLang="ja-JP" sz="3200" i="1" baseline="-25000" dirty="0" err="1" smtClean="0"/>
                <a:t>y</a:t>
              </a:r>
              <a:endParaRPr kumimoji="1" lang="ja-JP" altLang="en-US" sz="32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627784" y="486916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dirty="0" smtClean="0"/>
                <a:t>=</a:t>
              </a:r>
              <a:endParaRPr kumimoji="1" lang="ja-JP" altLang="en-US" sz="3200" dirty="0"/>
            </a:p>
          </p:txBody>
        </p:sp>
      </p:grpSp>
      <p:sp>
        <p:nvSpPr>
          <p:cNvPr id="11" name="左大かっこ 10"/>
          <p:cNvSpPr/>
          <p:nvPr/>
        </p:nvSpPr>
        <p:spPr>
          <a:xfrm>
            <a:off x="1043608" y="2420888"/>
            <a:ext cx="72008" cy="720080"/>
          </a:xfrm>
          <a:prstGeom prst="lef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467544" y="1052736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9725" algn="l"/>
              </a:tabLst>
              <a:defRPr/>
            </a:pPr>
            <a:r>
              <a:rPr kumimoji="1" lang="ja-JP" alt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資源動向を示す指標</a:t>
            </a:r>
            <a:endParaRPr kumimoji="1" lang="ja-JP" altLang="en-US" sz="4400" b="0" i="0" u="sng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3119096" y="4221088"/>
            <a:ext cx="2011150" cy="1155833"/>
            <a:chOff x="3119096" y="4509120"/>
            <a:chExt cx="2011150" cy="1155833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3119096" y="4509120"/>
              <a:ext cx="5212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smtClean="0"/>
                <a:t>C</a:t>
              </a:r>
              <a:r>
                <a:rPr lang="en-US" altLang="ja-JP" sz="3200" i="1" baseline="-25000" dirty="0" smtClean="0"/>
                <a:t>y</a:t>
              </a:r>
              <a:endParaRPr kumimoji="1" lang="ja-JP" altLang="en-US" sz="3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839176" y="450912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smtClean="0"/>
                <a:t>q</a:t>
              </a:r>
              <a:endParaRPr kumimoji="1" lang="ja-JP" altLang="en-US" sz="3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559256" y="4509120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err="1" smtClean="0"/>
                <a:t>N</a:t>
              </a:r>
              <a:r>
                <a:rPr lang="en-US" altLang="ja-JP" sz="3200" i="1" baseline="-25000" dirty="0" err="1" smtClean="0"/>
                <a:t>y</a:t>
              </a:r>
              <a:endParaRPr kumimoji="1" lang="ja-JP" altLang="en-US" sz="3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181579" y="5080178"/>
              <a:ext cx="49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i="1" dirty="0" err="1" smtClean="0"/>
                <a:t>E</a:t>
              </a:r>
              <a:r>
                <a:rPr lang="en-US" altLang="ja-JP" sz="3200" i="1" baseline="-25000" dirty="0" err="1" smtClean="0"/>
                <a:t>y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551144" y="450912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3200" dirty="0" smtClean="0"/>
                <a:t>=</a:t>
              </a:r>
              <a:endParaRPr kumimoji="1" lang="ja-JP" altLang="en-US" sz="3200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153004" y="5127803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4199216" y="4661847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lvl="0"/>
              <a:r>
                <a:rPr kumimoji="1" lang="ja-JP" altLang="en-US" sz="3200" dirty="0" smtClean="0"/>
                <a:t>　</a:t>
              </a:r>
              <a:endParaRPr kumimoji="1" lang="ja-JP" altLang="en-US" sz="3200" dirty="0"/>
            </a:p>
          </p:txBody>
        </p:sp>
        <p:sp>
          <p:nvSpPr>
            <p:cNvPr id="26" name="フリーフォーム 25"/>
            <p:cNvSpPr/>
            <p:nvPr/>
          </p:nvSpPr>
          <p:spPr>
            <a:xfrm>
              <a:off x="3682664" y="5025707"/>
              <a:ext cx="703580" cy="381000"/>
            </a:xfrm>
            <a:custGeom>
              <a:avLst/>
              <a:gdLst>
                <a:gd name="connsiteX0" fmla="*/ 693420 w 703580"/>
                <a:gd name="connsiteY0" fmla="*/ 0 h 381000"/>
                <a:gd name="connsiteX1" fmla="*/ 647700 w 703580"/>
                <a:gd name="connsiteY1" fmla="*/ 220980 h 381000"/>
                <a:gd name="connsiteX2" fmla="*/ 358140 w 703580"/>
                <a:gd name="connsiteY2" fmla="*/ 350520 h 381000"/>
                <a:gd name="connsiteX3" fmla="*/ 0 w 70358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580" h="381000">
                  <a:moveTo>
                    <a:pt x="693420" y="0"/>
                  </a:moveTo>
                  <a:cubicBezTo>
                    <a:pt x="698500" y="81280"/>
                    <a:pt x="703580" y="162560"/>
                    <a:pt x="647700" y="220980"/>
                  </a:cubicBezTo>
                  <a:cubicBezTo>
                    <a:pt x="591820" y="279400"/>
                    <a:pt x="466090" y="323850"/>
                    <a:pt x="358140" y="350520"/>
                  </a:cubicBezTo>
                  <a:cubicBezTo>
                    <a:pt x="250190" y="377190"/>
                    <a:pt x="125095" y="379095"/>
                    <a:pt x="0" y="38100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691680" y="4229799"/>
            <a:ext cx="139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200" i="1" dirty="0" err="1" smtClean="0"/>
              <a:t>CPUE</a:t>
            </a:r>
            <a:r>
              <a:rPr lang="en-US" altLang="ja-JP" sz="3200" i="1" baseline="-25000" dirty="0" err="1" smtClean="0"/>
              <a:t>y</a:t>
            </a:r>
            <a:r>
              <a:rPr lang="en-US" altLang="ja-JP" sz="3200" i="1" dirty="0" smtClean="0"/>
              <a:t>=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</p:bldLst>
  </p:timing>
</p:sld>
</file>

<file path=ppt/theme/theme1.xml><?xml version="1.0" encoding="utf-8"?>
<a:theme xmlns:a="http://schemas.openxmlformats.org/drawingml/2006/main" name="Office テーマ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3263</Words>
  <Application>Microsoft Office PowerPoint</Application>
  <PresentationFormat>画面に合わせる (4:3)</PresentationFormat>
  <Paragraphs>657</Paragraphs>
  <Slides>40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Office テーマ</vt:lpstr>
      <vt:lpstr>まぐろはえ縄データを用いた　　標準化CPUEの推定</vt:lpstr>
      <vt:lpstr>日本のはえ縄漁業のCPUE</vt:lpstr>
      <vt:lpstr>はえ縄漁業データの例</vt:lpstr>
      <vt:lpstr>はえ縄漁業データの例</vt:lpstr>
      <vt:lpstr>はえ縄漁業データの例</vt:lpstr>
      <vt:lpstr>はえ縄漁業データの例</vt:lpstr>
      <vt:lpstr>本発表の概要</vt:lpstr>
      <vt:lpstr>PowerPoint プレゼンテーション</vt:lpstr>
      <vt:lpstr>CPUEとは？</vt:lpstr>
      <vt:lpstr>漁獲量は、努力量と資源量だけで決まる？</vt:lpstr>
      <vt:lpstr>余計な効果の除去＝CPUEの標準化</vt:lpstr>
      <vt:lpstr>GLMを用いた標準化CPUEの推定</vt:lpstr>
      <vt:lpstr>統計ソフトによるGLMの実行</vt:lpstr>
      <vt:lpstr>glmのコマンド以前・以後 (1)</vt:lpstr>
      <vt:lpstr>年トレンドの抽出①</vt:lpstr>
      <vt:lpstr>年トレンドの抽出②</vt:lpstr>
      <vt:lpstr>PowerPoint プレゼンテーション</vt:lpstr>
      <vt:lpstr>サンプルデータを使った解析例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～説明変数とデータ数の確認～</vt:lpstr>
      <vt:lpstr>～分散分析表 (Type 1, Sequential)～</vt:lpstr>
      <vt:lpstr>PowerPoint プレゼンテーション</vt:lpstr>
      <vt:lpstr>～推定された係数～</vt:lpstr>
      <vt:lpstr>～推定された係数（SAS風の出力)～</vt:lpstr>
      <vt:lpstr>PowerPoint プレゼンテーション</vt:lpstr>
      <vt:lpstr>PowerPoint プレゼンテーション</vt:lpstr>
      <vt:lpstr>PowerPoint プレゼンテーション</vt:lpstr>
      <vt:lpstr>～標準化CPUEのプロット～</vt:lpstr>
      <vt:lpstr>（答えあわせ） 推定された標準化CPUEと真の資源量</vt:lpstr>
      <vt:lpstr>シミュレーションモデルのシナリオ</vt:lpstr>
      <vt:lpstr>何がいけなかったのか？</vt:lpstr>
      <vt:lpstr>緯度・経度を効果にいれた場合</vt:lpstr>
      <vt:lpstr>緯度・経度を効果にいれた場合</vt:lpstr>
      <vt:lpstr>緯度・経度を効果にいれた場合</vt:lpstr>
      <vt:lpstr>標準化CPUE：解釈の難しさ</vt:lpstr>
      <vt:lpstr>CPUE標準化の必要性</vt:lpstr>
      <vt:lpstr>ご静聴ありがとうございました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まぐろはえ縄データを用いた標準化CPUEの推定</dc:title>
  <dc:creator>momoko</dc:creator>
  <cp:lastModifiedBy>momoko</cp:lastModifiedBy>
  <cp:revision>450</cp:revision>
  <dcterms:modified xsi:type="dcterms:W3CDTF">2011-12-13T15:51:33Z</dcterms:modified>
</cp:coreProperties>
</file>