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1" r:id="rId4"/>
    <p:sldId id="257" r:id="rId5"/>
    <p:sldId id="262" r:id="rId6"/>
    <p:sldId id="260" r:id="rId7"/>
    <p:sldId id="263" r:id="rId8"/>
    <p:sldId id="268" r:id="rId9"/>
    <p:sldId id="269" r:id="rId10"/>
    <p:sldId id="270" r:id="rId11"/>
    <p:sldId id="267" r:id="rId12"/>
    <p:sldId id="275" r:id="rId13"/>
    <p:sldId id="277" r:id="rId14"/>
    <p:sldId id="278" r:id="rId15"/>
    <p:sldId id="281" r:id="rId16"/>
    <p:sldId id="282" r:id="rId17"/>
    <p:sldId id="284" r:id="rId18"/>
    <p:sldId id="285" r:id="rId19"/>
    <p:sldId id="286" r:id="rId20"/>
    <p:sldId id="289" r:id="rId21"/>
    <p:sldId id="340" r:id="rId22"/>
    <p:sldId id="287" r:id="rId23"/>
    <p:sldId id="311" r:id="rId24"/>
    <p:sldId id="288" r:id="rId25"/>
    <p:sldId id="312" r:id="rId26"/>
    <p:sldId id="313" r:id="rId27"/>
    <p:sldId id="314" r:id="rId28"/>
    <p:sldId id="315" r:id="rId29"/>
    <p:sldId id="316" r:id="rId30"/>
    <p:sldId id="317" r:id="rId31"/>
    <p:sldId id="318" r:id="rId32"/>
    <p:sldId id="324" r:id="rId33"/>
    <p:sldId id="319" r:id="rId34"/>
    <p:sldId id="320" r:id="rId35"/>
    <p:sldId id="321" r:id="rId36"/>
    <p:sldId id="338" r:id="rId37"/>
    <p:sldId id="322" r:id="rId38"/>
    <p:sldId id="330" r:id="rId39"/>
    <p:sldId id="325" r:id="rId40"/>
    <p:sldId id="331" r:id="rId41"/>
    <p:sldId id="339" r:id="rId42"/>
    <p:sldId id="341" r:id="rId43"/>
    <p:sldId id="323" r:id="rId44"/>
    <p:sldId id="332" r:id="rId45"/>
    <p:sldId id="333" r:id="rId46"/>
    <p:sldId id="334" r:id="rId47"/>
    <p:sldId id="335" r:id="rId48"/>
    <p:sldId id="336" r:id="rId49"/>
    <p:sldId id="342" r:id="rId5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94660"/>
  </p:normalViewPr>
  <p:slideViewPr>
    <p:cSldViewPr snapToGrid="0">
      <p:cViewPr varScale="1">
        <p:scale>
          <a:sx n="88" d="100"/>
          <a:sy n="88"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D60DBBF-28C8-4D3B-BB04-EE36B388B9AA}" type="datetimeFigureOut">
              <a:rPr kumimoji="1" lang="ja-JP" altLang="en-US" smtClean="0"/>
              <a:t>2015/5/11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2212593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60DBBF-28C8-4D3B-BB04-EE36B388B9AA}" type="datetimeFigureOut">
              <a:rPr kumimoji="1" lang="ja-JP" altLang="en-US" smtClean="0"/>
              <a:t>2015/5/11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77681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60DBBF-28C8-4D3B-BB04-EE36B388B9AA}" type="datetimeFigureOut">
              <a:rPr kumimoji="1" lang="ja-JP" altLang="en-US" smtClean="0"/>
              <a:t>2015/5/11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1903419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60DBBF-28C8-4D3B-BB04-EE36B388B9AA}" type="datetimeFigureOut">
              <a:rPr kumimoji="1" lang="ja-JP" altLang="en-US" smtClean="0"/>
              <a:t>2015/5/11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170743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D60DBBF-28C8-4D3B-BB04-EE36B388B9AA}" type="datetimeFigureOut">
              <a:rPr kumimoji="1" lang="ja-JP" altLang="en-US" smtClean="0"/>
              <a:t>2015/5/11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387214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D60DBBF-28C8-4D3B-BB04-EE36B388B9AA}" type="datetimeFigureOut">
              <a:rPr kumimoji="1" lang="ja-JP" altLang="en-US" smtClean="0"/>
              <a:t>2015/5/11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279921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D60DBBF-28C8-4D3B-BB04-EE36B388B9AA}" type="datetimeFigureOut">
              <a:rPr kumimoji="1" lang="ja-JP" altLang="en-US" smtClean="0"/>
              <a:t>2015/5/11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295859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D60DBBF-28C8-4D3B-BB04-EE36B388B9AA}" type="datetimeFigureOut">
              <a:rPr kumimoji="1" lang="ja-JP" altLang="en-US" smtClean="0"/>
              <a:t>2015/5/11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1403199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D60DBBF-28C8-4D3B-BB04-EE36B388B9AA}" type="datetimeFigureOut">
              <a:rPr kumimoji="1" lang="ja-JP" altLang="en-US" smtClean="0"/>
              <a:t>2015/5/11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245820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60DBBF-28C8-4D3B-BB04-EE36B388B9AA}" type="datetimeFigureOut">
              <a:rPr kumimoji="1" lang="ja-JP" altLang="en-US" smtClean="0"/>
              <a:t>2015/5/11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14026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60DBBF-28C8-4D3B-BB04-EE36B388B9AA}" type="datetimeFigureOut">
              <a:rPr kumimoji="1" lang="ja-JP" altLang="en-US" smtClean="0"/>
              <a:t>2015/5/11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1329006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0DBBF-28C8-4D3B-BB04-EE36B388B9AA}" type="datetimeFigureOut">
              <a:rPr kumimoji="1" lang="ja-JP" altLang="en-US" smtClean="0"/>
              <a:t>2015/5/11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3577768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package" Target="../embeddings/Microsoft_Excel_______3.xls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Excel_______1.xlsx"/></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package" Target="../embeddings/Microsoft_Excel_______2.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VPA</a:t>
            </a:r>
            <a:r>
              <a:rPr kumimoji="1" lang="ja-JP" altLang="en-US" dirty="0" smtClean="0"/>
              <a:t>と</a:t>
            </a:r>
            <a:r>
              <a:rPr kumimoji="1" lang="en-US" altLang="ja-JP" dirty="0" smtClean="0"/>
              <a:t>RVPA</a:t>
            </a:r>
            <a:r>
              <a:rPr kumimoji="1" lang="ja-JP" altLang="en-US" dirty="0" smtClean="0"/>
              <a:t>入門</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smtClean="0"/>
          </a:p>
          <a:p>
            <a:r>
              <a:rPr lang="ja-JP" altLang="en-US" dirty="0" smtClean="0"/>
              <a:t>岡村</a:t>
            </a:r>
            <a:r>
              <a:rPr lang="ja-JP" altLang="en-US" dirty="0"/>
              <a:t>寛</a:t>
            </a:r>
            <a:endParaRPr kumimoji="1" lang="ja-JP" altLang="en-US" dirty="0"/>
          </a:p>
        </p:txBody>
      </p:sp>
    </p:spTree>
    <p:extLst>
      <p:ext uri="{BB962C8B-B14F-4D97-AF65-F5344CB8AC3E}">
        <p14:creationId xmlns:p14="http://schemas.microsoft.com/office/powerpoint/2010/main" val="3815565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資源量計算の原理</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00B050"/>
                </a:solidFill>
              </a:rPr>
              <a:t>さらに，</a:t>
            </a:r>
            <a:r>
              <a:rPr kumimoji="1" lang="en-US" altLang="ja-JP" dirty="0" err="1" smtClean="0">
                <a:solidFill>
                  <a:srgbClr val="00B050"/>
                </a:solidFill>
              </a:rPr>
              <a:t>F</a:t>
            </a:r>
            <a:r>
              <a:rPr kumimoji="1" lang="en-US" altLang="ja-JP" baseline="-25000" dirty="0" err="1" smtClean="0">
                <a:solidFill>
                  <a:srgbClr val="00B050"/>
                </a:solidFill>
              </a:rPr>
              <a:t>a</a:t>
            </a:r>
            <a:r>
              <a:rPr lang="en-US" altLang="ja-JP" baseline="-25000" dirty="0" err="1" smtClean="0">
                <a:solidFill>
                  <a:srgbClr val="00B050"/>
                </a:solidFill>
              </a:rPr>
              <a:t>,T</a:t>
            </a:r>
            <a:r>
              <a:rPr lang="en-US" altLang="ja-JP" dirty="0" smtClean="0">
                <a:solidFill>
                  <a:srgbClr val="00B050"/>
                </a:solidFill>
              </a:rPr>
              <a:t> = F</a:t>
            </a:r>
            <a:r>
              <a:rPr lang="en-US" altLang="ja-JP" baseline="-25000" dirty="0" smtClean="0">
                <a:solidFill>
                  <a:srgbClr val="00B050"/>
                </a:solidFill>
              </a:rPr>
              <a:t>a,T-1</a:t>
            </a:r>
            <a:r>
              <a:rPr lang="ja-JP" altLang="en-US" dirty="0" smtClean="0">
                <a:solidFill>
                  <a:srgbClr val="00B050"/>
                </a:solidFill>
              </a:rPr>
              <a:t>と仮定すると，最近年，最高齢の</a:t>
            </a:r>
            <a:r>
              <a:rPr lang="en-US" altLang="ja-JP" dirty="0" smtClean="0">
                <a:solidFill>
                  <a:srgbClr val="00B050"/>
                </a:solidFill>
              </a:rPr>
              <a:t>F</a:t>
            </a:r>
            <a:r>
              <a:rPr lang="ja-JP" altLang="en-US" dirty="0" smtClean="0">
                <a:solidFill>
                  <a:srgbClr val="00B050"/>
                </a:solidFill>
              </a:rPr>
              <a:t>だけが必要</a:t>
            </a:r>
            <a:endParaRPr kumimoji="1" lang="ja-JP" altLang="en-US" baseline="-25000" dirty="0">
              <a:solidFill>
                <a:srgbClr val="00B050"/>
              </a:solidFill>
            </a:endParaRPr>
          </a:p>
        </p:txBody>
      </p:sp>
      <p:graphicFrame>
        <p:nvGraphicFramePr>
          <p:cNvPr id="5" name="オブジェクト 4"/>
          <p:cNvGraphicFramePr>
            <a:graphicFrameLocks noChangeAspect="1"/>
          </p:cNvGraphicFramePr>
          <p:nvPr>
            <p:extLst/>
          </p:nvPr>
        </p:nvGraphicFramePr>
        <p:xfrm>
          <a:off x="1611085" y="2451100"/>
          <a:ext cx="8447315" cy="4057811"/>
        </p:xfrm>
        <a:graphic>
          <a:graphicData uri="http://schemas.openxmlformats.org/presentationml/2006/ole">
            <mc:AlternateContent xmlns:mc="http://schemas.openxmlformats.org/markup-compatibility/2006">
              <mc:Choice xmlns:v="urn:schemas-microsoft-com:vml" Requires="v">
                <p:oleObj spid="_x0000_s5214" name="ワークシート" r:id="rId4" imgW="4324209" imgH="1952815" progId="Excel.Sheet.12">
                  <p:embed/>
                </p:oleObj>
              </mc:Choice>
              <mc:Fallback>
                <p:oleObj name="ワークシート" r:id="rId4" imgW="4324209" imgH="1952815" progId="Excel.Sheet.12">
                  <p:embed/>
                  <p:pic>
                    <p:nvPicPr>
                      <p:cNvPr id="0" name=""/>
                      <p:cNvPicPr/>
                      <p:nvPr/>
                    </p:nvPicPr>
                    <p:blipFill>
                      <a:blip r:embed="rId5"/>
                      <a:stretch>
                        <a:fillRect/>
                      </a:stretch>
                    </p:blipFill>
                    <p:spPr>
                      <a:xfrm>
                        <a:off x="1611085" y="2451100"/>
                        <a:ext cx="8447315" cy="4057811"/>
                      </a:xfrm>
                      <a:prstGeom prst="rect">
                        <a:avLst/>
                      </a:prstGeom>
                    </p:spPr>
                  </p:pic>
                </p:oleObj>
              </mc:Fallback>
            </mc:AlternateContent>
          </a:graphicData>
        </a:graphic>
      </p:graphicFrame>
      <p:cxnSp>
        <p:nvCxnSpPr>
          <p:cNvPr id="6" name="直線矢印コネクタ 5"/>
          <p:cNvCxnSpPr/>
          <p:nvPr/>
        </p:nvCxnSpPr>
        <p:spPr>
          <a:xfrm flipH="1" flipV="1">
            <a:off x="8011886" y="5545593"/>
            <a:ext cx="1175656" cy="6313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H="1">
            <a:off x="7841795" y="5620993"/>
            <a:ext cx="2722" cy="6524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flipV="1">
            <a:off x="6498770" y="5519720"/>
            <a:ext cx="1175656" cy="6313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6417804" y="5643427"/>
            <a:ext cx="2722" cy="6524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8221435" y="5479820"/>
            <a:ext cx="756558" cy="617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H="1" flipV="1">
            <a:off x="8011886" y="4854622"/>
            <a:ext cx="1175656" cy="6313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V="1">
            <a:off x="8221435" y="4795021"/>
            <a:ext cx="756558" cy="617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flipV="1">
            <a:off x="6553200" y="4795021"/>
            <a:ext cx="1175656" cy="6313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5758543" y="1122233"/>
            <a:ext cx="5987321" cy="646331"/>
          </a:xfrm>
          <a:prstGeom prst="rect">
            <a:avLst/>
          </a:prstGeom>
          <a:noFill/>
        </p:spPr>
        <p:txBody>
          <a:bodyPr wrap="square" rtlCol="0">
            <a:spAutoFit/>
          </a:bodyPr>
          <a:lstStyle/>
          <a:p>
            <a:r>
              <a:rPr kumimoji="1" lang="ja-JP" altLang="en-US" dirty="0" smtClean="0">
                <a:solidFill>
                  <a:srgbClr val="C00000"/>
                </a:solidFill>
              </a:rPr>
              <a:t>このとき，</a:t>
            </a:r>
            <a:r>
              <a:rPr kumimoji="1" lang="en-US" altLang="ja-JP" dirty="0" smtClean="0">
                <a:solidFill>
                  <a:srgbClr val="C00000"/>
                </a:solidFill>
              </a:rPr>
              <a:t>F</a:t>
            </a:r>
            <a:r>
              <a:rPr kumimoji="1" lang="en-US" altLang="ja-JP" baseline="-25000" dirty="0" smtClean="0">
                <a:solidFill>
                  <a:srgbClr val="C00000"/>
                </a:solidFill>
              </a:rPr>
              <a:t>A,T</a:t>
            </a:r>
            <a:r>
              <a:rPr kumimoji="1" lang="en-US" altLang="ja-JP" dirty="0" smtClean="0">
                <a:solidFill>
                  <a:srgbClr val="C00000"/>
                </a:solidFill>
              </a:rPr>
              <a:t>=αF</a:t>
            </a:r>
            <a:r>
              <a:rPr kumimoji="1" lang="en-US" altLang="ja-JP" baseline="-25000" dirty="0" smtClean="0">
                <a:solidFill>
                  <a:srgbClr val="C00000"/>
                </a:solidFill>
              </a:rPr>
              <a:t>A-1,T</a:t>
            </a:r>
            <a:r>
              <a:rPr lang="ja-JP" altLang="en-US" dirty="0" smtClean="0">
                <a:solidFill>
                  <a:srgbClr val="C00000"/>
                </a:solidFill>
              </a:rPr>
              <a:t>も成り立つので</a:t>
            </a:r>
            <a:r>
              <a:rPr kumimoji="1" lang="ja-JP" altLang="en-US" dirty="0" smtClean="0">
                <a:solidFill>
                  <a:srgbClr val="C00000"/>
                </a:solidFill>
              </a:rPr>
              <a:t>，そうなるように</a:t>
            </a:r>
            <a:r>
              <a:rPr kumimoji="1" lang="en-US" altLang="ja-JP" dirty="0" smtClean="0">
                <a:solidFill>
                  <a:srgbClr val="C00000"/>
                </a:solidFill>
              </a:rPr>
              <a:t>F</a:t>
            </a:r>
            <a:r>
              <a:rPr kumimoji="1" lang="en-US" altLang="ja-JP" baseline="-25000" dirty="0" smtClean="0">
                <a:solidFill>
                  <a:srgbClr val="C00000"/>
                </a:solidFill>
              </a:rPr>
              <a:t>A,T</a:t>
            </a:r>
            <a:r>
              <a:rPr kumimoji="1" lang="ja-JP" altLang="en-US" dirty="0" smtClean="0">
                <a:solidFill>
                  <a:srgbClr val="C00000"/>
                </a:solidFill>
              </a:rPr>
              <a:t>を選ぶ</a:t>
            </a:r>
            <a:endParaRPr kumimoji="1" lang="en-US" altLang="ja-JP" dirty="0" smtClean="0">
              <a:solidFill>
                <a:srgbClr val="C00000"/>
              </a:solidFill>
            </a:endParaRPr>
          </a:p>
          <a:p>
            <a:r>
              <a:rPr kumimoji="1" lang="ja-JP" altLang="en-US" dirty="0" smtClean="0">
                <a:solidFill>
                  <a:srgbClr val="C00000"/>
                </a:solidFill>
              </a:rPr>
              <a:t>（</a:t>
            </a:r>
            <a:r>
              <a:rPr kumimoji="1" lang="en-US" altLang="ja-JP" dirty="0" smtClean="0">
                <a:solidFill>
                  <a:srgbClr val="C00000"/>
                </a:solidFill>
              </a:rPr>
              <a:t>F</a:t>
            </a:r>
            <a:r>
              <a:rPr kumimoji="1" lang="en-US" altLang="ja-JP" baseline="-25000" dirty="0" smtClean="0">
                <a:solidFill>
                  <a:srgbClr val="C00000"/>
                </a:solidFill>
              </a:rPr>
              <a:t>A,T</a:t>
            </a:r>
            <a:r>
              <a:rPr kumimoji="1" lang="ja-JP" altLang="en-US" dirty="0" smtClean="0">
                <a:solidFill>
                  <a:srgbClr val="C00000"/>
                </a:solidFill>
              </a:rPr>
              <a:t>は自動的に決定される）</a:t>
            </a:r>
            <a:endParaRPr kumimoji="1" lang="ja-JP" altLang="en-US" dirty="0">
              <a:solidFill>
                <a:srgbClr val="C00000"/>
              </a:solidFill>
            </a:endParaRPr>
          </a:p>
        </p:txBody>
      </p:sp>
    </p:spTree>
    <p:extLst>
      <p:ext uri="{BB962C8B-B14F-4D97-AF65-F5344CB8AC3E}">
        <p14:creationId xmlns:p14="http://schemas.microsoft.com/office/powerpoint/2010/main" val="3535542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計算例</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endParaRPr kumimoji="1" lang="en-US" altLang="ja-JP" dirty="0" smtClean="0"/>
          </a:p>
          <a:p>
            <a:pPr marL="0" indent="0">
              <a:buNone/>
            </a:pPr>
            <a:endParaRPr lang="en-US" altLang="ja-JP" dirty="0"/>
          </a:p>
          <a:p>
            <a:pPr marL="0" indent="0">
              <a:buNone/>
            </a:pPr>
            <a:r>
              <a:rPr kumimoji="1" lang="en-US" altLang="ja-JP" dirty="0" smtClean="0"/>
              <a:t>F</a:t>
            </a:r>
            <a:r>
              <a:rPr lang="en-US" altLang="ja-JP" baseline="-25000" dirty="0" smtClean="0"/>
              <a:t>1</a:t>
            </a:r>
            <a:r>
              <a:rPr kumimoji="1" lang="en-US" altLang="ja-JP" baseline="-25000" dirty="0" smtClean="0"/>
              <a:t>,2015</a:t>
            </a:r>
            <a:r>
              <a:rPr kumimoji="1" lang="en-US" altLang="ja-JP" dirty="0" smtClean="0"/>
              <a:t>=0.2    #  </a:t>
            </a:r>
            <a:r>
              <a:rPr kumimoji="1" lang="ja-JP" altLang="en-US" dirty="0" smtClean="0"/>
              <a:t>初期値（仮にこうだとする）</a:t>
            </a:r>
            <a:endParaRPr kumimoji="1" lang="en-US" altLang="ja-JP" dirty="0" smtClean="0"/>
          </a:p>
          <a:p>
            <a:pPr marL="0" indent="0">
              <a:buNone/>
            </a:pPr>
            <a:r>
              <a:rPr lang="en-US" altLang="ja-JP" dirty="0" smtClean="0"/>
              <a:t>N</a:t>
            </a:r>
            <a:r>
              <a:rPr lang="en-US" altLang="ja-JP" baseline="-25000" dirty="0" smtClean="0"/>
              <a:t>1,2015</a:t>
            </a:r>
            <a:r>
              <a:rPr lang="en-US" altLang="ja-JP" dirty="0" smtClean="0"/>
              <a:t> = C</a:t>
            </a:r>
            <a:r>
              <a:rPr lang="en-US" altLang="ja-JP" baseline="-25000" dirty="0" smtClean="0"/>
              <a:t>1,2015</a:t>
            </a:r>
            <a:r>
              <a:rPr lang="en-US" altLang="ja-JP" dirty="0" smtClean="0"/>
              <a:t>exp(M/2)/(1 – </a:t>
            </a:r>
            <a:r>
              <a:rPr lang="en-US" altLang="ja-JP" dirty="0" err="1" smtClean="0"/>
              <a:t>exp</a:t>
            </a:r>
            <a:r>
              <a:rPr lang="en-US" altLang="ja-JP" dirty="0" smtClean="0"/>
              <a:t>(–F</a:t>
            </a:r>
            <a:r>
              <a:rPr lang="en-US" altLang="ja-JP" baseline="-25000" dirty="0" smtClean="0"/>
              <a:t>1,2015</a:t>
            </a:r>
            <a:r>
              <a:rPr lang="en-US" altLang="ja-JP" dirty="0" smtClean="0"/>
              <a:t>))</a:t>
            </a:r>
          </a:p>
          <a:p>
            <a:pPr marL="0" indent="0">
              <a:buNone/>
            </a:pPr>
            <a:r>
              <a:rPr kumimoji="1" lang="en-US" altLang="ja-JP" dirty="0" smtClean="0"/>
              <a:t>= 13×exp(0.4/2)/(1</a:t>
            </a:r>
            <a:r>
              <a:rPr lang="en-US" altLang="ja-JP" dirty="0" smtClean="0"/>
              <a:t> – </a:t>
            </a:r>
            <a:r>
              <a:rPr kumimoji="1" lang="en-US" altLang="ja-JP" dirty="0" err="1" smtClean="0"/>
              <a:t>exp</a:t>
            </a:r>
            <a:r>
              <a:rPr kumimoji="1" lang="en-US" altLang="ja-JP" dirty="0" smtClean="0"/>
              <a:t>(</a:t>
            </a:r>
            <a:r>
              <a:rPr lang="en-US" altLang="ja-JP" dirty="0" smtClean="0"/>
              <a:t>–</a:t>
            </a:r>
            <a:r>
              <a:rPr kumimoji="1" lang="en-US" altLang="ja-JP" dirty="0" smtClean="0"/>
              <a:t>0.2)) = 87.59</a:t>
            </a:r>
          </a:p>
          <a:p>
            <a:pPr marL="0" indent="0">
              <a:buNone/>
            </a:pPr>
            <a:endParaRPr lang="en-US" altLang="ja-JP" dirty="0"/>
          </a:p>
          <a:p>
            <a:pPr marL="0" indent="0">
              <a:buNone/>
            </a:pPr>
            <a:r>
              <a:rPr kumimoji="1" lang="en-US" altLang="ja-JP" dirty="0" smtClean="0"/>
              <a:t>N</a:t>
            </a:r>
            <a:r>
              <a:rPr kumimoji="1" lang="en-US" altLang="ja-JP" baseline="-25000" dirty="0" smtClean="0"/>
              <a:t>a+1,y+1</a:t>
            </a:r>
            <a:r>
              <a:rPr kumimoji="1" lang="en-US" altLang="ja-JP" dirty="0" smtClean="0"/>
              <a:t> = (</a:t>
            </a:r>
            <a:r>
              <a:rPr kumimoji="1" lang="en-US" altLang="ja-JP" dirty="0" err="1" smtClean="0"/>
              <a:t>N</a:t>
            </a:r>
            <a:r>
              <a:rPr kumimoji="1" lang="en-US" altLang="ja-JP" baseline="-25000" dirty="0" err="1" smtClean="0"/>
              <a:t>a,y</a:t>
            </a:r>
            <a:r>
              <a:rPr lang="en-US" altLang="ja-JP" dirty="0" err="1" smtClean="0"/>
              <a:t>×exp</a:t>
            </a:r>
            <a:r>
              <a:rPr lang="en-US" altLang="ja-JP" dirty="0" smtClean="0"/>
              <a:t>(–M/2)</a:t>
            </a:r>
            <a:r>
              <a:rPr lang="en-US" altLang="ja-JP" dirty="0"/>
              <a:t> </a:t>
            </a:r>
            <a:r>
              <a:rPr lang="en-US" altLang="ja-JP" dirty="0" smtClean="0"/>
              <a:t>– </a:t>
            </a:r>
            <a:r>
              <a:rPr kumimoji="1" lang="en-US" altLang="ja-JP" dirty="0" err="1" smtClean="0"/>
              <a:t>C</a:t>
            </a:r>
            <a:r>
              <a:rPr kumimoji="1" lang="en-US" altLang="ja-JP" baseline="-25000" dirty="0" err="1" smtClean="0"/>
              <a:t>a,y</a:t>
            </a:r>
            <a:r>
              <a:rPr kumimoji="1" lang="en-US" altLang="ja-JP" dirty="0" smtClean="0"/>
              <a:t>)</a:t>
            </a:r>
            <a:r>
              <a:rPr kumimoji="1" lang="en-US" altLang="ja-JP" dirty="0" err="1" smtClean="0"/>
              <a:t>exp</a:t>
            </a:r>
            <a:r>
              <a:rPr kumimoji="1" lang="en-US" altLang="ja-JP" dirty="0" smtClean="0"/>
              <a:t>(</a:t>
            </a:r>
            <a:r>
              <a:rPr lang="en-US" altLang="ja-JP" dirty="0" smtClean="0"/>
              <a:t>–</a:t>
            </a:r>
            <a:r>
              <a:rPr kumimoji="1" lang="en-US" altLang="ja-JP" dirty="0" smtClean="0"/>
              <a:t>M/2)</a:t>
            </a:r>
          </a:p>
          <a:p>
            <a:pPr marL="0" indent="0">
              <a:buNone/>
            </a:pPr>
            <a:r>
              <a:rPr lang="en-US" altLang="ja-JP" dirty="0" err="1" smtClean="0"/>
              <a:t>N</a:t>
            </a:r>
            <a:r>
              <a:rPr lang="en-US" altLang="ja-JP" baseline="-25000" dirty="0" err="1" smtClean="0"/>
              <a:t>a,y</a:t>
            </a:r>
            <a:r>
              <a:rPr lang="en-US" altLang="ja-JP" dirty="0" smtClean="0"/>
              <a:t> = N</a:t>
            </a:r>
            <a:r>
              <a:rPr lang="en-US" altLang="ja-JP" baseline="-25000" dirty="0" smtClean="0"/>
              <a:t>a+1,y+1</a:t>
            </a:r>
            <a:r>
              <a:rPr lang="en-US" altLang="ja-JP" dirty="0" smtClean="0"/>
              <a:t>exp(M) + </a:t>
            </a:r>
            <a:r>
              <a:rPr lang="en-US" altLang="ja-JP" dirty="0" err="1" smtClean="0"/>
              <a:t>C</a:t>
            </a:r>
            <a:r>
              <a:rPr lang="en-US" altLang="ja-JP" baseline="-25000" dirty="0" err="1" smtClean="0"/>
              <a:t>a,y</a:t>
            </a:r>
            <a:r>
              <a:rPr lang="en-US" altLang="ja-JP" dirty="0" err="1" smtClean="0"/>
              <a:t>exp</a:t>
            </a:r>
            <a:r>
              <a:rPr lang="en-US" altLang="ja-JP" dirty="0" smtClean="0"/>
              <a:t>(M/2)</a:t>
            </a:r>
          </a:p>
          <a:p>
            <a:pPr marL="0" indent="0">
              <a:buNone/>
            </a:pPr>
            <a:r>
              <a:rPr kumimoji="1" lang="en-US" altLang="ja-JP" dirty="0" smtClean="0"/>
              <a:t>N</a:t>
            </a:r>
            <a:r>
              <a:rPr lang="en-US" altLang="ja-JP" baseline="-25000" dirty="0" smtClean="0"/>
              <a:t>0</a:t>
            </a:r>
            <a:r>
              <a:rPr kumimoji="1" lang="en-US" altLang="ja-JP" baseline="-25000" dirty="0" smtClean="0"/>
              <a:t>,2014</a:t>
            </a:r>
            <a:r>
              <a:rPr kumimoji="1" lang="en-US" altLang="ja-JP" dirty="0" smtClean="0"/>
              <a:t> = N</a:t>
            </a:r>
            <a:r>
              <a:rPr lang="en-US" altLang="ja-JP" baseline="-25000" dirty="0" smtClean="0"/>
              <a:t>1</a:t>
            </a:r>
            <a:r>
              <a:rPr kumimoji="1" lang="en-US" altLang="ja-JP" baseline="-25000" dirty="0" smtClean="0"/>
              <a:t>,2015</a:t>
            </a:r>
            <a:r>
              <a:rPr kumimoji="1" lang="en-US" altLang="ja-JP" dirty="0" smtClean="0"/>
              <a:t>exp(0.4) + 32×exp(0.2) = 169.75</a:t>
            </a:r>
          </a:p>
        </p:txBody>
      </p:sp>
      <p:sp>
        <p:nvSpPr>
          <p:cNvPr id="6" name="テキスト ボックス 5"/>
          <p:cNvSpPr txBox="1"/>
          <p:nvPr/>
        </p:nvSpPr>
        <p:spPr>
          <a:xfrm>
            <a:off x="8730343" y="2275115"/>
            <a:ext cx="2623457" cy="523220"/>
          </a:xfrm>
          <a:prstGeom prst="rect">
            <a:avLst/>
          </a:prstGeom>
          <a:noFill/>
        </p:spPr>
        <p:txBody>
          <a:bodyPr wrap="square" rtlCol="0">
            <a:spAutoFit/>
          </a:bodyPr>
          <a:lstStyle/>
          <a:p>
            <a:r>
              <a:rPr kumimoji="1" lang="en-US" altLang="ja-JP" sz="2800" b="1" dirty="0" smtClean="0">
                <a:solidFill>
                  <a:srgbClr val="0070C0"/>
                </a:solidFill>
              </a:rPr>
              <a:t>M = 0.4</a:t>
            </a:r>
            <a:r>
              <a:rPr kumimoji="1" lang="ja-JP" altLang="en-US" sz="2800" b="1" dirty="0" smtClean="0">
                <a:solidFill>
                  <a:srgbClr val="0070C0"/>
                </a:solidFill>
              </a:rPr>
              <a:t>と仮定</a:t>
            </a:r>
            <a:endParaRPr kumimoji="1" lang="ja-JP" altLang="en-US" sz="2800" b="1" dirty="0">
              <a:solidFill>
                <a:srgbClr val="0070C0"/>
              </a:solidFill>
            </a:endParaRPr>
          </a:p>
        </p:txBody>
      </p:sp>
      <p:graphicFrame>
        <p:nvGraphicFramePr>
          <p:cNvPr id="7" name="表 6"/>
          <p:cNvGraphicFramePr>
            <a:graphicFrameLocks noGrp="1"/>
          </p:cNvGraphicFramePr>
          <p:nvPr>
            <p:extLst>
              <p:ext uri="{D42A27DB-BD31-4B8C-83A1-F6EECF244321}">
                <p14:modId xmlns:p14="http://schemas.microsoft.com/office/powerpoint/2010/main" val="3283524768"/>
              </p:ext>
            </p:extLst>
          </p:nvPr>
        </p:nvGraphicFramePr>
        <p:xfrm>
          <a:off x="6868884" y="376011"/>
          <a:ext cx="3995058" cy="1857375"/>
        </p:xfrm>
        <a:graphic>
          <a:graphicData uri="http://schemas.openxmlformats.org/drawingml/2006/table">
            <a:tbl>
              <a:tblPr>
                <a:tableStyleId>{5C22544A-7EE6-4342-B048-85BDC9FD1C3A}</a:tableStyleId>
              </a:tblPr>
              <a:tblGrid>
                <a:gridCol w="1331686"/>
                <a:gridCol w="1331686"/>
                <a:gridCol w="1331686"/>
              </a:tblGrid>
              <a:tr h="596749">
                <a:tc>
                  <a:txBody>
                    <a:bodyPr/>
                    <a:lstStyle/>
                    <a:p>
                      <a:pPr algn="l" fontAlgn="ctr"/>
                      <a:r>
                        <a:rPr lang="ja-JP" altLang="en-US" sz="4000" u="none" strike="noStrike" dirty="0">
                          <a:effectLst/>
                        </a:rPr>
                        <a:t>　</a:t>
                      </a:r>
                      <a:endParaRPr lang="ja-JP" altLang="en-US"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2014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2015</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0</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32</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64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1</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16</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13</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spTree>
    <p:extLst>
      <p:ext uri="{BB962C8B-B14F-4D97-AF65-F5344CB8AC3E}">
        <p14:creationId xmlns:p14="http://schemas.microsoft.com/office/powerpoint/2010/main" val="4183539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計算例</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endParaRPr kumimoji="1" lang="en-US" altLang="ja-JP" dirty="0" smtClean="0"/>
          </a:p>
          <a:p>
            <a:pPr marL="0" indent="0">
              <a:buNone/>
            </a:pPr>
            <a:endParaRPr lang="en-US" altLang="ja-JP" dirty="0" smtClean="0"/>
          </a:p>
          <a:p>
            <a:pPr marL="0" indent="0">
              <a:buNone/>
            </a:pPr>
            <a:endParaRPr lang="en-US" altLang="ja-JP" dirty="0"/>
          </a:p>
          <a:p>
            <a:pPr marL="0" indent="0">
              <a:buNone/>
            </a:pPr>
            <a:r>
              <a:rPr lang="en-US" altLang="ja-JP" dirty="0" smtClean="0"/>
              <a:t>F</a:t>
            </a:r>
            <a:r>
              <a:rPr lang="en-US" altLang="ja-JP" baseline="-25000" dirty="0" smtClean="0"/>
              <a:t>0,2014</a:t>
            </a:r>
            <a:r>
              <a:rPr lang="en-US" altLang="ja-JP" dirty="0" smtClean="0"/>
              <a:t> = log(N</a:t>
            </a:r>
            <a:r>
              <a:rPr lang="en-US" altLang="ja-JP" baseline="-25000" dirty="0" smtClean="0"/>
              <a:t>0,2014</a:t>
            </a:r>
            <a:r>
              <a:rPr lang="en-US" altLang="ja-JP" dirty="0" smtClean="0"/>
              <a:t>/N</a:t>
            </a:r>
            <a:r>
              <a:rPr lang="en-US" altLang="ja-JP" baseline="-25000" dirty="0" smtClean="0"/>
              <a:t>1,2015</a:t>
            </a:r>
            <a:r>
              <a:rPr lang="en-US" altLang="ja-JP" dirty="0" smtClean="0"/>
              <a:t>) – M = log(169.75/87.59) – 0.4 = 0.262</a:t>
            </a:r>
            <a:endParaRPr lang="en-US" altLang="ja-JP" dirty="0"/>
          </a:p>
          <a:p>
            <a:pPr marL="0" indent="0">
              <a:buNone/>
            </a:pPr>
            <a:endParaRPr lang="en-US" altLang="ja-JP" dirty="0" smtClean="0"/>
          </a:p>
          <a:p>
            <a:pPr marL="0" indent="0">
              <a:buNone/>
            </a:pPr>
            <a:r>
              <a:rPr lang="ja-JP" altLang="en-US" dirty="0" smtClean="0"/>
              <a:t>もし，</a:t>
            </a:r>
            <a:r>
              <a:rPr lang="en-US" altLang="ja-JP" dirty="0" smtClean="0"/>
              <a:t>F</a:t>
            </a:r>
            <a:r>
              <a:rPr lang="en-US" altLang="ja-JP" baseline="-25000" dirty="0"/>
              <a:t>0</a:t>
            </a:r>
            <a:r>
              <a:rPr lang="en-US" altLang="ja-JP" baseline="-25000" dirty="0" smtClean="0"/>
              <a:t>,Y</a:t>
            </a:r>
            <a:r>
              <a:rPr lang="en-US" altLang="ja-JP" dirty="0" smtClean="0"/>
              <a:t> = F</a:t>
            </a:r>
            <a:r>
              <a:rPr lang="en-US" altLang="ja-JP" baseline="-25000" dirty="0"/>
              <a:t>1</a:t>
            </a:r>
            <a:r>
              <a:rPr lang="en-US" altLang="ja-JP" baseline="-25000" dirty="0" smtClean="0"/>
              <a:t>,Y</a:t>
            </a:r>
            <a:r>
              <a:rPr lang="en-US" altLang="ja-JP" dirty="0" smtClean="0"/>
              <a:t> (α=1)</a:t>
            </a:r>
            <a:r>
              <a:rPr lang="ja-JP" altLang="en-US" dirty="0" err="1" smtClean="0"/>
              <a:t>，</a:t>
            </a:r>
            <a:r>
              <a:rPr lang="en-US" altLang="ja-JP" dirty="0" smtClean="0"/>
              <a:t>F</a:t>
            </a:r>
            <a:r>
              <a:rPr lang="en-US" altLang="ja-JP" baseline="-25000" dirty="0" smtClean="0"/>
              <a:t>0,2014</a:t>
            </a:r>
            <a:r>
              <a:rPr lang="en-US" altLang="ja-JP" dirty="0" smtClean="0"/>
              <a:t> = F</a:t>
            </a:r>
            <a:r>
              <a:rPr lang="en-US" altLang="ja-JP" baseline="-25000" dirty="0" smtClean="0"/>
              <a:t>0,2015</a:t>
            </a:r>
            <a:r>
              <a:rPr lang="ja-JP" altLang="en-US" dirty="0" smtClean="0"/>
              <a:t>とすると，</a:t>
            </a:r>
            <a:r>
              <a:rPr lang="en-US" altLang="ja-JP" dirty="0" smtClean="0"/>
              <a:t>F</a:t>
            </a:r>
            <a:r>
              <a:rPr lang="en-US" altLang="ja-JP" baseline="-25000" dirty="0" smtClean="0"/>
              <a:t>0,2014</a:t>
            </a:r>
            <a:r>
              <a:rPr lang="en-US" altLang="ja-JP" dirty="0" smtClean="0"/>
              <a:t> = 0.2</a:t>
            </a:r>
            <a:r>
              <a:rPr lang="ja-JP" altLang="en-US" dirty="0" smtClean="0"/>
              <a:t>となり，</a:t>
            </a:r>
            <a:r>
              <a:rPr lang="ja-JP" altLang="en-US" dirty="0"/>
              <a:t>上</a:t>
            </a:r>
            <a:r>
              <a:rPr lang="ja-JP" altLang="en-US" dirty="0" smtClean="0"/>
              <a:t>の推</a:t>
            </a:r>
            <a:endParaRPr lang="en-US" altLang="ja-JP" dirty="0" smtClean="0"/>
          </a:p>
          <a:p>
            <a:pPr marL="0" indent="0">
              <a:buNone/>
            </a:pPr>
            <a:r>
              <a:rPr lang="ja-JP" altLang="en-US" dirty="0" smtClean="0"/>
              <a:t>定値と合わない</a:t>
            </a:r>
            <a:endParaRPr lang="en-US" altLang="ja-JP" dirty="0" smtClean="0"/>
          </a:p>
          <a:p>
            <a:pPr marL="0" indent="0">
              <a:buNone/>
            </a:pPr>
            <a:endParaRPr lang="en-US" altLang="ja-JP" dirty="0" smtClean="0"/>
          </a:p>
          <a:p>
            <a:pPr marL="0" indent="0">
              <a:buNone/>
            </a:pPr>
            <a:r>
              <a:rPr lang="ja-JP" altLang="en-US" dirty="0" smtClean="0"/>
              <a:t>最初に，</a:t>
            </a:r>
            <a:r>
              <a:rPr lang="en-US" altLang="ja-JP" dirty="0" smtClean="0"/>
              <a:t>F</a:t>
            </a:r>
            <a:r>
              <a:rPr lang="en-US" altLang="ja-JP" baseline="-25000" dirty="0" smtClean="0"/>
              <a:t>1,2015</a:t>
            </a:r>
            <a:r>
              <a:rPr lang="en-US" altLang="ja-JP" dirty="0" smtClean="0"/>
              <a:t> = 0.2</a:t>
            </a:r>
            <a:r>
              <a:rPr lang="ja-JP" altLang="en-US" dirty="0" smtClean="0"/>
              <a:t>にしたので</a:t>
            </a:r>
            <a:r>
              <a:rPr lang="en-US" altLang="ja-JP" dirty="0" smtClean="0"/>
              <a:t>…</a:t>
            </a:r>
            <a:endParaRPr lang="en-US" altLang="ja-JP" dirty="0"/>
          </a:p>
        </p:txBody>
      </p:sp>
      <p:sp>
        <p:nvSpPr>
          <p:cNvPr id="6" name="テキスト ボックス 5"/>
          <p:cNvSpPr txBox="1"/>
          <p:nvPr/>
        </p:nvSpPr>
        <p:spPr>
          <a:xfrm>
            <a:off x="8730343" y="2275114"/>
            <a:ext cx="2623457" cy="523220"/>
          </a:xfrm>
          <a:prstGeom prst="rect">
            <a:avLst/>
          </a:prstGeom>
          <a:noFill/>
        </p:spPr>
        <p:txBody>
          <a:bodyPr wrap="square" rtlCol="0">
            <a:spAutoFit/>
          </a:bodyPr>
          <a:lstStyle/>
          <a:p>
            <a:r>
              <a:rPr kumimoji="1" lang="en-US" altLang="ja-JP" sz="2800" b="1" dirty="0" smtClean="0">
                <a:solidFill>
                  <a:srgbClr val="0070C0"/>
                </a:solidFill>
              </a:rPr>
              <a:t>M = 0.4</a:t>
            </a:r>
            <a:r>
              <a:rPr kumimoji="1" lang="ja-JP" altLang="en-US" sz="2800" b="1" dirty="0" smtClean="0">
                <a:solidFill>
                  <a:srgbClr val="0070C0"/>
                </a:solidFill>
              </a:rPr>
              <a:t>と仮定</a:t>
            </a:r>
            <a:endParaRPr kumimoji="1" lang="ja-JP" altLang="en-US" sz="2800" b="1" dirty="0">
              <a:solidFill>
                <a:srgbClr val="0070C0"/>
              </a:solidFill>
            </a:endParaRPr>
          </a:p>
        </p:txBody>
      </p:sp>
      <p:graphicFrame>
        <p:nvGraphicFramePr>
          <p:cNvPr id="7" name="表 6"/>
          <p:cNvGraphicFramePr>
            <a:graphicFrameLocks noGrp="1"/>
          </p:cNvGraphicFramePr>
          <p:nvPr/>
        </p:nvGraphicFramePr>
        <p:xfrm>
          <a:off x="6868884" y="376011"/>
          <a:ext cx="3995058" cy="1857375"/>
        </p:xfrm>
        <a:graphic>
          <a:graphicData uri="http://schemas.openxmlformats.org/drawingml/2006/table">
            <a:tbl>
              <a:tblPr>
                <a:tableStyleId>{5C22544A-7EE6-4342-B048-85BDC9FD1C3A}</a:tableStyleId>
              </a:tblPr>
              <a:tblGrid>
                <a:gridCol w="1331686"/>
                <a:gridCol w="1331686"/>
                <a:gridCol w="1331686"/>
              </a:tblGrid>
              <a:tr h="596749">
                <a:tc>
                  <a:txBody>
                    <a:bodyPr/>
                    <a:lstStyle/>
                    <a:p>
                      <a:pPr algn="l" fontAlgn="ctr"/>
                      <a:r>
                        <a:rPr lang="ja-JP" altLang="en-US" sz="4000" u="none" strike="noStrike" dirty="0">
                          <a:effectLst/>
                        </a:rPr>
                        <a:t>　</a:t>
                      </a:r>
                      <a:endParaRPr lang="ja-JP" altLang="en-US"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2014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2015</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a:effectLst/>
                        </a:rPr>
                        <a:t>0</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32</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64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1</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16</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13</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spTree>
    <p:extLst>
      <p:ext uri="{BB962C8B-B14F-4D97-AF65-F5344CB8AC3E}">
        <p14:creationId xmlns:p14="http://schemas.microsoft.com/office/powerpoint/2010/main" val="368400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計算例</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marL="0" indent="0">
              <a:buNone/>
            </a:pPr>
            <a:endParaRPr kumimoji="1" lang="en-US" altLang="ja-JP" dirty="0" smtClean="0"/>
          </a:p>
          <a:p>
            <a:pPr marL="0" indent="0">
              <a:buNone/>
            </a:pPr>
            <a:endParaRPr lang="en-US" altLang="ja-JP" dirty="0" smtClean="0"/>
          </a:p>
          <a:p>
            <a:pPr marL="0" indent="0">
              <a:buNone/>
            </a:pPr>
            <a:endParaRPr lang="en-US" altLang="ja-JP" dirty="0"/>
          </a:p>
          <a:p>
            <a:pPr marL="0" indent="0">
              <a:buNone/>
            </a:pPr>
            <a:r>
              <a:rPr lang="en-US" altLang="ja-JP" dirty="0" smtClean="0"/>
              <a:t>FAT &lt;- 0.2; M &lt;- 0.4; CAT &lt;- 13; CA1T1 &lt;- 32; alpha &lt;- 1</a:t>
            </a:r>
          </a:p>
          <a:p>
            <a:pPr marL="0" indent="0">
              <a:buNone/>
            </a:pPr>
            <a:r>
              <a:rPr lang="en-US" altLang="ja-JP" dirty="0" smtClean="0"/>
              <a:t>OBJ &lt;- function(FAT) {</a:t>
            </a:r>
          </a:p>
          <a:p>
            <a:pPr marL="0" indent="0">
              <a:buNone/>
            </a:pPr>
            <a:r>
              <a:rPr lang="en-US" altLang="ja-JP" dirty="0" smtClean="0"/>
              <a:t>  NAT &lt;- CAT*</a:t>
            </a:r>
            <a:r>
              <a:rPr lang="en-US" altLang="ja-JP" dirty="0" err="1" smtClean="0"/>
              <a:t>exp</a:t>
            </a:r>
            <a:r>
              <a:rPr lang="en-US" altLang="ja-JP" dirty="0" smtClean="0"/>
              <a:t>(M/2)/(1-exp(-FAT))</a:t>
            </a:r>
          </a:p>
          <a:p>
            <a:pPr marL="0" indent="0">
              <a:buNone/>
            </a:pPr>
            <a:r>
              <a:rPr lang="en-US" altLang="ja-JP" dirty="0" smtClean="0"/>
              <a:t>  NA1T1 &lt;- NAT*</a:t>
            </a:r>
            <a:r>
              <a:rPr lang="en-US" altLang="ja-JP" dirty="0" err="1" smtClean="0"/>
              <a:t>exp</a:t>
            </a:r>
            <a:r>
              <a:rPr lang="en-US" altLang="ja-JP" dirty="0" smtClean="0"/>
              <a:t>(M)+CA1T1*</a:t>
            </a:r>
            <a:r>
              <a:rPr lang="en-US" altLang="ja-JP" dirty="0" err="1" smtClean="0"/>
              <a:t>exp</a:t>
            </a:r>
            <a:r>
              <a:rPr lang="en-US" altLang="ja-JP" dirty="0" smtClean="0"/>
              <a:t>(M/2)</a:t>
            </a:r>
          </a:p>
          <a:p>
            <a:pPr marL="0" indent="0">
              <a:buNone/>
            </a:pPr>
            <a:r>
              <a:rPr lang="en-US" altLang="ja-JP" dirty="0" smtClean="0"/>
              <a:t>  FA1T1 &lt;- log(NA1T1/NAT)-M</a:t>
            </a:r>
          </a:p>
          <a:p>
            <a:pPr marL="0" indent="0">
              <a:buNone/>
            </a:pPr>
            <a:r>
              <a:rPr lang="en-US" altLang="ja-JP" dirty="0" smtClean="0"/>
              <a:t>  (FAT/FA1T1-alpha)^2</a:t>
            </a:r>
          </a:p>
          <a:p>
            <a:pPr marL="0" indent="0">
              <a:buNone/>
            </a:pPr>
            <a:r>
              <a:rPr lang="en-US" altLang="ja-JP" dirty="0" smtClean="0"/>
              <a:t>}</a:t>
            </a:r>
          </a:p>
          <a:p>
            <a:pPr marL="0" indent="0">
              <a:buNone/>
            </a:pPr>
            <a:r>
              <a:rPr lang="en-US" altLang="ja-JP" dirty="0" smtClean="0"/>
              <a:t>Fest &lt;- optimize(OBJ, c(0,3))$minimum</a:t>
            </a:r>
          </a:p>
        </p:txBody>
      </p:sp>
      <p:sp>
        <p:nvSpPr>
          <p:cNvPr id="6" name="テキスト ボックス 5"/>
          <p:cNvSpPr txBox="1"/>
          <p:nvPr/>
        </p:nvSpPr>
        <p:spPr>
          <a:xfrm>
            <a:off x="8730343" y="2253343"/>
            <a:ext cx="2623457" cy="523220"/>
          </a:xfrm>
          <a:prstGeom prst="rect">
            <a:avLst/>
          </a:prstGeom>
          <a:noFill/>
        </p:spPr>
        <p:txBody>
          <a:bodyPr wrap="square" rtlCol="0">
            <a:spAutoFit/>
          </a:bodyPr>
          <a:lstStyle/>
          <a:p>
            <a:r>
              <a:rPr kumimoji="1" lang="en-US" altLang="ja-JP" sz="2800" b="1" dirty="0" smtClean="0">
                <a:solidFill>
                  <a:srgbClr val="0070C0"/>
                </a:solidFill>
              </a:rPr>
              <a:t>M = 0.4</a:t>
            </a:r>
            <a:r>
              <a:rPr kumimoji="1" lang="ja-JP" altLang="en-US" sz="2800" b="1" dirty="0" smtClean="0">
                <a:solidFill>
                  <a:srgbClr val="0070C0"/>
                </a:solidFill>
              </a:rPr>
              <a:t>と仮定</a:t>
            </a:r>
            <a:endParaRPr kumimoji="1" lang="ja-JP" altLang="en-US" sz="2800" b="1" dirty="0">
              <a:solidFill>
                <a:srgbClr val="0070C0"/>
              </a:solidFill>
            </a:endParaRPr>
          </a:p>
        </p:txBody>
      </p:sp>
      <p:graphicFrame>
        <p:nvGraphicFramePr>
          <p:cNvPr id="7" name="表 6"/>
          <p:cNvGraphicFramePr>
            <a:graphicFrameLocks noGrp="1"/>
          </p:cNvGraphicFramePr>
          <p:nvPr/>
        </p:nvGraphicFramePr>
        <p:xfrm>
          <a:off x="6868884" y="376011"/>
          <a:ext cx="3995058" cy="1857375"/>
        </p:xfrm>
        <a:graphic>
          <a:graphicData uri="http://schemas.openxmlformats.org/drawingml/2006/table">
            <a:tbl>
              <a:tblPr>
                <a:tableStyleId>{5C22544A-7EE6-4342-B048-85BDC9FD1C3A}</a:tableStyleId>
              </a:tblPr>
              <a:tblGrid>
                <a:gridCol w="1331686"/>
                <a:gridCol w="1331686"/>
                <a:gridCol w="1331686"/>
              </a:tblGrid>
              <a:tr h="596749">
                <a:tc>
                  <a:txBody>
                    <a:bodyPr/>
                    <a:lstStyle/>
                    <a:p>
                      <a:pPr algn="l" fontAlgn="ctr"/>
                      <a:r>
                        <a:rPr lang="ja-JP" altLang="en-US" sz="4000" u="none" strike="noStrike" dirty="0">
                          <a:effectLst/>
                        </a:rPr>
                        <a:t>　</a:t>
                      </a:r>
                      <a:endParaRPr lang="ja-JP" altLang="en-US"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2014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2015</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a:effectLst/>
                        </a:rPr>
                        <a:t>0</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32</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64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1</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16</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13</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sp>
        <p:nvSpPr>
          <p:cNvPr id="8" name="テキスト ボックス 7"/>
          <p:cNvSpPr txBox="1"/>
          <p:nvPr/>
        </p:nvSpPr>
        <p:spPr>
          <a:xfrm>
            <a:off x="7805057" y="4968884"/>
            <a:ext cx="3145971" cy="1077218"/>
          </a:xfrm>
          <a:prstGeom prst="rect">
            <a:avLst/>
          </a:prstGeom>
          <a:noFill/>
        </p:spPr>
        <p:txBody>
          <a:bodyPr wrap="square" rtlCol="0">
            <a:spAutoFit/>
          </a:bodyPr>
          <a:lstStyle/>
          <a:p>
            <a:r>
              <a:rPr lang="en-US" altLang="ja-JP" sz="3200" dirty="0"/>
              <a:t>&gt; </a:t>
            </a:r>
            <a:r>
              <a:rPr lang="en-US" altLang="ja-JP" sz="3200" dirty="0" smtClean="0"/>
              <a:t>Fest</a:t>
            </a:r>
            <a:r>
              <a:rPr lang="ja-JP" altLang="en-US" sz="3200" dirty="0"/>
              <a:t> </a:t>
            </a:r>
            <a:r>
              <a:rPr lang="ja-JP" altLang="en-US" sz="3200" dirty="0" smtClean="0"/>
              <a:t>     </a:t>
            </a:r>
            <a:r>
              <a:rPr lang="en-US" altLang="ja-JP" sz="3200" dirty="0" smtClean="0"/>
              <a:t># </a:t>
            </a:r>
            <a:r>
              <a:rPr lang="ja-JP" altLang="en-US" sz="3200" dirty="0" smtClean="0"/>
              <a:t>結果</a:t>
            </a:r>
            <a:endParaRPr lang="en-US" altLang="ja-JP" sz="3200" dirty="0"/>
          </a:p>
          <a:p>
            <a:r>
              <a:rPr lang="en-US" altLang="ja-JP" sz="3200" dirty="0"/>
              <a:t>[1] </a:t>
            </a:r>
            <a:r>
              <a:rPr lang="en-US" altLang="ja-JP" sz="3200" dirty="0" smtClean="0"/>
              <a:t>0.501</a:t>
            </a:r>
            <a:endParaRPr lang="en-US" altLang="ja-JP" sz="3200" dirty="0"/>
          </a:p>
        </p:txBody>
      </p:sp>
      <p:sp>
        <p:nvSpPr>
          <p:cNvPr id="4" name="テキスト ボックス 3"/>
          <p:cNvSpPr txBox="1"/>
          <p:nvPr/>
        </p:nvSpPr>
        <p:spPr>
          <a:xfrm>
            <a:off x="1240971" y="2166258"/>
            <a:ext cx="4746172" cy="523220"/>
          </a:xfrm>
          <a:prstGeom prst="rect">
            <a:avLst/>
          </a:prstGeom>
          <a:noFill/>
        </p:spPr>
        <p:txBody>
          <a:bodyPr wrap="square" rtlCol="0">
            <a:spAutoFit/>
          </a:bodyPr>
          <a:lstStyle/>
          <a:p>
            <a:r>
              <a:rPr kumimoji="1" lang="ja-JP" altLang="en-US" sz="2800" dirty="0" smtClean="0">
                <a:solidFill>
                  <a:srgbClr val="FF0000"/>
                </a:solidFill>
              </a:rPr>
              <a:t>仮定を満たす</a:t>
            </a:r>
            <a:r>
              <a:rPr kumimoji="1" lang="en-US" altLang="ja-JP" sz="2800" dirty="0" smtClean="0">
                <a:solidFill>
                  <a:srgbClr val="FF0000"/>
                </a:solidFill>
              </a:rPr>
              <a:t>F</a:t>
            </a:r>
            <a:r>
              <a:rPr kumimoji="1" lang="ja-JP" altLang="en-US" sz="2800" dirty="0" smtClean="0">
                <a:solidFill>
                  <a:srgbClr val="FF0000"/>
                </a:solidFill>
              </a:rPr>
              <a:t>を探索してやる</a:t>
            </a:r>
            <a:endParaRPr kumimoji="1" lang="ja-JP" altLang="en-US" sz="2800" dirty="0">
              <a:solidFill>
                <a:srgbClr val="FF0000"/>
              </a:solidFill>
            </a:endParaRPr>
          </a:p>
        </p:txBody>
      </p:sp>
    </p:spTree>
    <p:extLst>
      <p:ext uri="{BB962C8B-B14F-4D97-AF65-F5344CB8AC3E}">
        <p14:creationId xmlns:p14="http://schemas.microsoft.com/office/powerpoint/2010/main" val="2432215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計算例</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a:p>
            <a:pPr marL="0" indent="0">
              <a:buNone/>
            </a:pPr>
            <a:endParaRPr lang="en-US" altLang="ja-JP" dirty="0" smtClean="0"/>
          </a:p>
          <a:p>
            <a:pPr marL="0" indent="0">
              <a:buNone/>
            </a:pPr>
            <a:endParaRPr lang="en-US" altLang="ja-JP" dirty="0"/>
          </a:p>
        </p:txBody>
      </p:sp>
      <p:sp>
        <p:nvSpPr>
          <p:cNvPr id="6" name="テキスト ボックス 5"/>
          <p:cNvSpPr txBox="1"/>
          <p:nvPr/>
        </p:nvSpPr>
        <p:spPr>
          <a:xfrm>
            <a:off x="8730343" y="2296885"/>
            <a:ext cx="2623457" cy="523220"/>
          </a:xfrm>
          <a:prstGeom prst="rect">
            <a:avLst/>
          </a:prstGeom>
          <a:noFill/>
        </p:spPr>
        <p:txBody>
          <a:bodyPr wrap="square" rtlCol="0">
            <a:spAutoFit/>
          </a:bodyPr>
          <a:lstStyle/>
          <a:p>
            <a:r>
              <a:rPr kumimoji="1" lang="en-US" altLang="ja-JP" sz="2800" b="1" dirty="0" smtClean="0">
                <a:solidFill>
                  <a:srgbClr val="0070C0"/>
                </a:solidFill>
              </a:rPr>
              <a:t>M = 0.4</a:t>
            </a:r>
            <a:r>
              <a:rPr kumimoji="1" lang="ja-JP" altLang="en-US" sz="2800" b="1" dirty="0" smtClean="0">
                <a:solidFill>
                  <a:srgbClr val="0070C0"/>
                </a:solidFill>
              </a:rPr>
              <a:t>と仮定</a:t>
            </a:r>
            <a:endParaRPr kumimoji="1" lang="ja-JP" altLang="en-US" sz="2800" b="1" dirty="0">
              <a:solidFill>
                <a:srgbClr val="0070C0"/>
              </a:solidFill>
            </a:endParaRPr>
          </a:p>
        </p:txBody>
      </p:sp>
      <p:graphicFrame>
        <p:nvGraphicFramePr>
          <p:cNvPr id="7" name="表 6"/>
          <p:cNvGraphicFramePr>
            <a:graphicFrameLocks noGrp="1"/>
          </p:cNvGraphicFramePr>
          <p:nvPr/>
        </p:nvGraphicFramePr>
        <p:xfrm>
          <a:off x="6868884" y="376011"/>
          <a:ext cx="3995058" cy="1857375"/>
        </p:xfrm>
        <a:graphic>
          <a:graphicData uri="http://schemas.openxmlformats.org/drawingml/2006/table">
            <a:tbl>
              <a:tblPr>
                <a:tableStyleId>{5C22544A-7EE6-4342-B048-85BDC9FD1C3A}</a:tableStyleId>
              </a:tblPr>
              <a:tblGrid>
                <a:gridCol w="1331686"/>
                <a:gridCol w="1331686"/>
                <a:gridCol w="1331686"/>
              </a:tblGrid>
              <a:tr h="596749">
                <a:tc>
                  <a:txBody>
                    <a:bodyPr/>
                    <a:lstStyle/>
                    <a:p>
                      <a:pPr algn="l" fontAlgn="ctr"/>
                      <a:r>
                        <a:rPr lang="ja-JP" altLang="en-US" sz="4000" u="none" strike="noStrike" dirty="0">
                          <a:effectLst/>
                        </a:rPr>
                        <a:t>　</a:t>
                      </a:r>
                      <a:endParaRPr lang="ja-JP" altLang="en-US"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2014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2015</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a:effectLst/>
                        </a:rPr>
                        <a:t>0</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32</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64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1</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16</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13</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9" name="コンテンツ プレースホルダー 3"/>
          <p:cNvGraphicFramePr>
            <a:graphicFrameLocks/>
          </p:cNvGraphicFramePr>
          <p:nvPr>
            <p:extLst>
              <p:ext uri="{D42A27DB-BD31-4B8C-83A1-F6EECF244321}">
                <p14:modId xmlns:p14="http://schemas.microsoft.com/office/powerpoint/2010/main" val="694093478"/>
              </p:ext>
            </p:extLst>
          </p:nvPr>
        </p:nvGraphicFramePr>
        <p:xfrm>
          <a:off x="1284513" y="3733799"/>
          <a:ext cx="4038600" cy="1676400"/>
        </p:xfrm>
        <a:graphic>
          <a:graphicData uri="http://schemas.openxmlformats.org/drawingml/2006/table">
            <a:tbl>
              <a:tblPr>
                <a:tableStyleId>{5C22544A-7EE6-4342-B048-85BDC9FD1C3A}</a:tableStyleId>
              </a:tblPr>
              <a:tblGrid>
                <a:gridCol w="1346200"/>
                <a:gridCol w="1346200"/>
                <a:gridCol w="1346200"/>
              </a:tblGrid>
              <a:tr h="558800">
                <a:tc>
                  <a:txBody>
                    <a:bodyPr/>
                    <a:lstStyle/>
                    <a:p>
                      <a:pPr algn="l" fontAlgn="ctr"/>
                      <a:r>
                        <a:rPr lang="en-US"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F</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2014</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312823130"/>
              </p:ext>
            </p:extLst>
          </p:nvPr>
        </p:nvGraphicFramePr>
        <p:xfrm>
          <a:off x="6945085" y="3755572"/>
          <a:ext cx="3984171" cy="1719942"/>
        </p:xfrm>
        <a:graphic>
          <a:graphicData uri="http://schemas.openxmlformats.org/drawingml/2006/table">
            <a:tbl>
              <a:tblPr>
                <a:tableStyleId>{5C22544A-7EE6-4342-B048-85BDC9FD1C3A}</a:tableStyleId>
              </a:tblPr>
              <a:tblGrid>
                <a:gridCol w="1328057"/>
                <a:gridCol w="1328057"/>
                <a:gridCol w="1328057"/>
              </a:tblGrid>
              <a:tr h="573314">
                <a:tc>
                  <a:txBody>
                    <a:bodyPr/>
                    <a:lstStyle/>
                    <a:p>
                      <a:pPr algn="l" fontAlgn="ctr"/>
                      <a:r>
                        <a:rPr lang="en-US" sz="3200" u="none" strike="noStrike" dirty="0">
                          <a:effectLst/>
                        </a:rPr>
                        <a:t>N</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2014</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smtClean="0">
                          <a:effectLst/>
                        </a:rPr>
                        <a:t>40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cxnSp>
        <p:nvCxnSpPr>
          <p:cNvPr id="12" name="直線コネクタ 11"/>
          <p:cNvCxnSpPr/>
          <p:nvPr/>
        </p:nvCxnSpPr>
        <p:spPr>
          <a:xfrm>
            <a:off x="4648200" y="5410200"/>
            <a:ext cx="10886" cy="522514"/>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4637314" y="5921829"/>
            <a:ext cx="5627915" cy="21771"/>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10276115" y="5404758"/>
            <a:ext cx="0" cy="52795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5007430" y="6063343"/>
            <a:ext cx="5268686" cy="646331"/>
          </a:xfrm>
          <a:prstGeom prst="rect">
            <a:avLst/>
          </a:prstGeom>
          <a:noFill/>
        </p:spPr>
        <p:txBody>
          <a:bodyPr wrap="square" rtlCol="0">
            <a:spAutoFit/>
          </a:bodyPr>
          <a:lstStyle/>
          <a:p>
            <a:r>
              <a:rPr kumimoji="1" lang="en-US" altLang="ja-JP" dirty="0" smtClean="0"/>
              <a:t>N</a:t>
            </a:r>
            <a:r>
              <a:rPr kumimoji="1" lang="en-US" altLang="ja-JP" baseline="-25000" dirty="0" smtClean="0"/>
              <a:t>1,2015</a:t>
            </a:r>
            <a:r>
              <a:rPr kumimoji="1" lang="en-US" altLang="ja-JP" dirty="0" smtClean="0"/>
              <a:t> = C</a:t>
            </a:r>
            <a:r>
              <a:rPr kumimoji="1" lang="en-US" altLang="ja-JP" baseline="-25000" dirty="0" smtClean="0"/>
              <a:t>1,2015</a:t>
            </a:r>
            <a:r>
              <a:rPr kumimoji="1" lang="en-US" altLang="ja-JP" dirty="0" smtClean="0"/>
              <a:t>×exp(M/2)/(1 – </a:t>
            </a:r>
            <a:r>
              <a:rPr kumimoji="1" lang="en-US" altLang="ja-JP" dirty="0" err="1" smtClean="0"/>
              <a:t>exp</a:t>
            </a:r>
            <a:r>
              <a:rPr lang="en-US" altLang="ja-JP" dirty="0" smtClean="0"/>
              <a:t>(-F</a:t>
            </a:r>
            <a:r>
              <a:rPr lang="en-US" altLang="ja-JP" baseline="-25000" dirty="0" smtClean="0"/>
              <a:t>1,2005</a:t>
            </a:r>
            <a:r>
              <a:rPr lang="en-US" altLang="ja-JP" dirty="0" smtClean="0"/>
              <a:t>))</a:t>
            </a:r>
            <a:endParaRPr kumimoji="1" lang="en-US" altLang="ja-JP" dirty="0" smtClean="0"/>
          </a:p>
          <a:p>
            <a:r>
              <a:rPr kumimoji="1" lang="en-US" altLang="ja-JP" dirty="0" smtClean="0"/>
              <a:t>= 13×exp(0.4/2)/(1 – </a:t>
            </a:r>
            <a:r>
              <a:rPr kumimoji="1" lang="en-US" altLang="ja-JP" dirty="0" err="1" smtClean="0"/>
              <a:t>exp</a:t>
            </a:r>
            <a:r>
              <a:rPr lang="en-US" altLang="ja-JP" dirty="0" smtClean="0"/>
              <a:t>(-0.5))</a:t>
            </a:r>
            <a:endParaRPr kumimoji="1" lang="ja-JP" altLang="en-US" dirty="0"/>
          </a:p>
        </p:txBody>
      </p:sp>
    </p:spTree>
    <p:extLst>
      <p:ext uri="{BB962C8B-B14F-4D97-AF65-F5344CB8AC3E}">
        <p14:creationId xmlns:p14="http://schemas.microsoft.com/office/powerpoint/2010/main" val="526717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計算例</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a:p>
            <a:pPr marL="0" indent="0">
              <a:buNone/>
            </a:pPr>
            <a:endParaRPr lang="en-US" altLang="ja-JP" dirty="0" smtClean="0"/>
          </a:p>
          <a:p>
            <a:pPr marL="0" indent="0">
              <a:buNone/>
            </a:pPr>
            <a:endParaRPr lang="en-US" altLang="ja-JP" dirty="0"/>
          </a:p>
        </p:txBody>
      </p:sp>
      <p:sp>
        <p:nvSpPr>
          <p:cNvPr id="6" name="テキスト ボックス 5"/>
          <p:cNvSpPr txBox="1"/>
          <p:nvPr/>
        </p:nvSpPr>
        <p:spPr>
          <a:xfrm>
            <a:off x="8730343" y="2271790"/>
            <a:ext cx="2623457" cy="523220"/>
          </a:xfrm>
          <a:prstGeom prst="rect">
            <a:avLst/>
          </a:prstGeom>
          <a:noFill/>
        </p:spPr>
        <p:txBody>
          <a:bodyPr wrap="square" rtlCol="0">
            <a:spAutoFit/>
          </a:bodyPr>
          <a:lstStyle/>
          <a:p>
            <a:r>
              <a:rPr kumimoji="1" lang="en-US" altLang="ja-JP" sz="2800" b="1" dirty="0" smtClean="0">
                <a:solidFill>
                  <a:srgbClr val="0070C0"/>
                </a:solidFill>
              </a:rPr>
              <a:t>M = 0.4</a:t>
            </a:r>
            <a:r>
              <a:rPr kumimoji="1" lang="ja-JP" altLang="en-US" sz="2800" b="1" dirty="0" smtClean="0">
                <a:solidFill>
                  <a:srgbClr val="0070C0"/>
                </a:solidFill>
              </a:rPr>
              <a:t>と仮定</a:t>
            </a:r>
            <a:endParaRPr kumimoji="1" lang="ja-JP" altLang="en-US" sz="2800" b="1" dirty="0">
              <a:solidFill>
                <a:srgbClr val="0070C0"/>
              </a:solidFill>
            </a:endParaRPr>
          </a:p>
        </p:txBody>
      </p:sp>
      <p:graphicFrame>
        <p:nvGraphicFramePr>
          <p:cNvPr id="7" name="表 6"/>
          <p:cNvGraphicFramePr>
            <a:graphicFrameLocks noGrp="1"/>
          </p:cNvGraphicFramePr>
          <p:nvPr/>
        </p:nvGraphicFramePr>
        <p:xfrm>
          <a:off x="6868884" y="376011"/>
          <a:ext cx="3995058" cy="1857375"/>
        </p:xfrm>
        <a:graphic>
          <a:graphicData uri="http://schemas.openxmlformats.org/drawingml/2006/table">
            <a:tbl>
              <a:tblPr>
                <a:tableStyleId>{5C22544A-7EE6-4342-B048-85BDC9FD1C3A}</a:tableStyleId>
              </a:tblPr>
              <a:tblGrid>
                <a:gridCol w="1331686"/>
                <a:gridCol w="1331686"/>
                <a:gridCol w="1331686"/>
              </a:tblGrid>
              <a:tr h="596749">
                <a:tc>
                  <a:txBody>
                    <a:bodyPr/>
                    <a:lstStyle/>
                    <a:p>
                      <a:pPr algn="l" fontAlgn="ctr"/>
                      <a:r>
                        <a:rPr lang="ja-JP" altLang="en-US" sz="4000" u="none" strike="noStrike" dirty="0">
                          <a:effectLst/>
                        </a:rPr>
                        <a:t>　</a:t>
                      </a:r>
                      <a:endParaRPr lang="ja-JP" altLang="en-US"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2014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2015</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a:effectLst/>
                        </a:rPr>
                        <a:t>0</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32</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64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1</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16</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13</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9" name="コンテンツ プレースホルダー 3"/>
          <p:cNvGraphicFramePr>
            <a:graphicFrameLocks/>
          </p:cNvGraphicFramePr>
          <p:nvPr/>
        </p:nvGraphicFramePr>
        <p:xfrm>
          <a:off x="1284513" y="3733799"/>
          <a:ext cx="4038600" cy="1676400"/>
        </p:xfrm>
        <a:graphic>
          <a:graphicData uri="http://schemas.openxmlformats.org/drawingml/2006/table">
            <a:tbl>
              <a:tblPr>
                <a:tableStyleId>{5C22544A-7EE6-4342-B048-85BDC9FD1C3A}</a:tableStyleId>
              </a:tblPr>
              <a:tblGrid>
                <a:gridCol w="1346200"/>
                <a:gridCol w="1346200"/>
                <a:gridCol w="1346200"/>
              </a:tblGrid>
              <a:tr h="558800">
                <a:tc>
                  <a:txBody>
                    <a:bodyPr/>
                    <a:lstStyle/>
                    <a:p>
                      <a:pPr algn="l" fontAlgn="ctr"/>
                      <a:r>
                        <a:rPr lang="en-US"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F</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2014</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3238038825"/>
              </p:ext>
            </p:extLst>
          </p:nvPr>
        </p:nvGraphicFramePr>
        <p:xfrm>
          <a:off x="6945085" y="3755572"/>
          <a:ext cx="3984171" cy="1719942"/>
        </p:xfrm>
        <a:graphic>
          <a:graphicData uri="http://schemas.openxmlformats.org/drawingml/2006/table">
            <a:tbl>
              <a:tblPr>
                <a:tableStyleId>{5C22544A-7EE6-4342-B048-85BDC9FD1C3A}</a:tableStyleId>
              </a:tblPr>
              <a:tblGrid>
                <a:gridCol w="1328057"/>
                <a:gridCol w="1328057"/>
                <a:gridCol w="1328057"/>
              </a:tblGrid>
              <a:tr h="573314">
                <a:tc>
                  <a:txBody>
                    <a:bodyPr/>
                    <a:lstStyle/>
                    <a:p>
                      <a:pPr algn="l" fontAlgn="ctr"/>
                      <a:r>
                        <a:rPr lang="en-US" sz="3200" u="none" strike="noStrike" dirty="0">
                          <a:effectLst/>
                        </a:rPr>
                        <a:t>N</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2014</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99</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smtClean="0">
                          <a:effectLst/>
                        </a:rPr>
                        <a:t>40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cxnSp>
        <p:nvCxnSpPr>
          <p:cNvPr id="12" name="直線コネクタ 11"/>
          <p:cNvCxnSpPr/>
          <p:nvPr/>
        </p:nvCxnSpPr>
        <p:spPr>
          <a:xfrm>
            <a:off x="4648200" y="5410200"/>
            <a:ext cx="10886" cy="522514"/>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4637314" y="5921829"/>
            <a:ext cx="5627915" cy="21771"/>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10276115" y="5404758"/>
            <a:ext cx="0" cy="52795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9220202" y="4675415"/>
            <a:ext cx="680355" cy="34289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6411685" y="3066853"/>
            <a:ext cx="4942115" cy="646331"/>
          </a:xfrm>
          <a:prstGeom prst="rect">
            <a:avLst/>
          </a:prstGeom>
          <a:noFill/>
        </p:spPr>
        <p:txBody>
          <a:bodyPr wrap="square" rtlCol="0">
            <a:spAutoFit/>
          </a:bodyPr>
          <a:lstStyle/>
          <a:p>
            <a:r>
              <a:rPr kumimoji="1" lang="en-US" altLang="ja-JP" dirty="0" smtClean="0"/>
              <a:t>N</a:t>
            </a:r>
            <a:r>
              <a:rPr kumimoji="1" lang="en-US" altLang="ja-JP" baseline="-25000" dirty="0" smtClean="0"/>
              <a:t>0,2014</a:t>
            </a:r>
            <a:r>
              <a:rPr kumimoji="1" lang="en-US" altLang="ja-JP" dirty="0" smtClean="0"/>
              <a:t> = N</a:t>
            </a:r>
            <a:r>
              <a:rPr kumimoji="1" lang="en-US" altLang="ja-JP" baseline="-25000" dirty="0" smtClean="0"/>
              <a:t>1,2015</a:t>
            </a:r>
            <a:r>
              <a:rPr kumimoji="1" lang="en-US" altLang="ja-JP" dirty="0" smtClean="0"/>
              <a:t>×exp(M)+C</a:t>
            </a:r>
            <a:r>
              <a:rPr kumimoji="1" lang="en-US" altLang="ja-JP" baseline="-25000" dirty="0" smtClean="0"/>
              <a:t>0,2014</a:t>
            </a:r>
            <a:r>
              <a:rPr kumimoji="1" lang="en-US" altLang="ja-JP" dirty="0" smtClean="0"/>
              <a:t>×exp(M/2) </a:t>
            </a:r>
          </a:p>
          <a:p>
            <a:r>
              <a:rPr kumimoji="1" lang="en-US" altLang="ja-JP" dirty="0" smtClean="0"/>
              <a:t>= 40×exp(0.4)+32</a:t>
            </a:r>
            <a:r>
              <a:rPr lang="en-US" altLang="ja-JP" dirty="0" smtClean="0"/>
              <a:t>×exp(0.4/0.2) = 99</a:t>
            </a:r>
            <a:endParaRPr kumimoji="1" lang="ja-JP" altLang="en-US" dirty="0"/>
          </a:p>
        </p:txBody>
      </p:sp>
    </p:spTree>
    <p:extLst>
      <p:ext uri="{BB962C8B-B14F-4D97-AF65-F5344CB8AC3E}">
        <p14:creationId xmlns:p14="http://schemas.microsoft.com/office/powerpoint/2010/main" val="3809781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計算例</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a:p>
            <a:pPr marL="0" indent="0">
              <a:buNone/>
            </a:pPr>
            <a:endParaRPr lang="en-US" altLang="ja-JP" dirty="0" smtClean="0"/>
          </a:p>
          <a:p>
            <a:pPr marL="0" indent="0">
              <a:buNone/>
            </a:pPr>
            <a:endParaRPr lang="en-US" altLang="ja-JP" dirty="0"/>
          </a:p>
        </p:txBody>
      </p:sp>
      <p:sp>
        <p:nvSpPr>
          <p:cNvPr id="6" name="テキスト ボックス 5"/>
          <p:cNvSpPr txBox="1"/>
          <p:nvPr/>
        </p:nvSpPr>
        <p:spPr>
          <a:xfrm>
            <a:off x="8730343" y="2271790"/>
            <a:ext cx="2623457" cy="523220"/>
          </a:xfrm>
          <a:prstGeom prst="rect">
            <a:avLst/>
          </a:prstGeom>
          <a:noFill/>
        </p:spPr>
        <p:txBody>
          <a:bodyPr wrap="square" rtlCol="0">
            <a:spAutoFit/>
          </a:bodyPr>
          <a:lstStyle/>
          <a:p>
            <a:r>
              <a:rPr kumimoji="1" lang="en-US" altLang="ja-JP" sz="2800" b="1" dirty="0" smtClean="0">
                <a:solidFill>
                  <a:srgbClr val="0070C0"/>
                </a:solidFill>
              </a:rPr>
              <a:t>M = 0.4</a:t>
            </a:r>
            <a:r>
              <a:rPr kumimoji="1" lang="ja-JP" altLang="en-US" sz="2800" b="1" dirty="0" smtClean="0">
                <a:solidFill>
                  <a:srgbClr val="0070C0"/>
                </a:solidFill>
              </a:rPr>
              <a:t>と仮定</a:t>
            </a:r>
            <a:endParaRPr kumimoji="1" lang="ja-JP" altLang="en-US" sz="2800" b="1" dirty="0">
              <a:solidFill>
                <a:srgbClr val="0070C0"/>
              </a:solidFill>
            </a:endParaRPr>
          </a:p>
        </p:txBody>
      </p:sp>
      <p:graphicFrame>
        <p:nvGraphicFramePr>
          <p:cNvPr id="7" name="表 6"/>
          <p:cNvGraphicFramePr>
            <a:graphicFrameLocks noGrp="1"/>
          </p:cNvGraphicFramePr>
          <p:nvPr/>
        </p:nvGraphicFramePr>
        <p:xfrm>
          <a:off x="6868884" y="376011"/>
          <a:ext cx="3995058" cy="1857375"/>
        </p:xfrm>
        <a:graphic>
          <a:graphicData uri="http://schemas.openxmlformats.org/drawingml/2006/table">
            <a:tbl>
              <a:tblPr>
                <a:tableStyleId>{5C22544A-7EE6-4342-B048-85BDC9FD1C3A}</a:tableStyleId>
              </a:tblPr>
              <a:tblGrid>
                <a:gridCol w="1331686"/>
                <a:gridCol w="1331686"/>
                <a:gridCol w="1331686"/>
              </a:tblGrid>
              <a:tr h="596749">
                <a:tc>
                  <a:txBody>
                    <a:bodyPr/>
                    <a:lstStyle/>
                    <a:p>
                      <a:pPr algn="l" fontAlgn="ctr"/>
                      <a:r>
                        <a:rPr lang="ja-JP" altLang="en-US" sz="4000" u="none" strike="noStrike" dirty="0">
                          <a:effectLst/>
                        </a:rPr>
                        <a:t>　</a:t>
                      </a:r>
                      <a:endParaRPr lang="ja-JP" altLang="en-US"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2014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2015</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a:effectLst/>
                        </a:rPr>
                        <a:t>0</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32</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64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1</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16</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13</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9" name="コンテンツ プレースホルダー 3"/>
          <p:cNvGraphicFramePr>
            <a:graphicFrameLocks/>
          </p:cNvGraphicFramePr>
          <p:nvPr>
            <p:extLst>
              <p:ext uri="{D42A27DB-BD31-4B8C-83A1-F6EECF244321}">
                <p14:modId xmlns:p14="http://schemas.microsoft.com/office/powerpoint/2010/main" val="877765040"/>
              </p:ext>
            </p:extLst>
          </p:nvPr>
        </p:nvGraphicFramePr>
        <p:xfrm>
          <a:off x="1284513" y="3733799"/>
          <a:ext cx="4038600" cy="1676400"/>
        </p:xfrm>
        <a:graphic>
          <a:graphicData uri="http://schemas.openxmlformats.org/drawingml/2006/table">
            <a:tbl>
              <a:tblPr>
                <a:tableStyleId>{5C22544A-7EE6-4342-B048-85BDC9FD1C3A}</a:tableStyleId>
              </a:tblPr>
              <a:tblGrid>
                <a:gridCol w="1346200"/>
                <a:gridCol w="1346200"/>
                <a:gridCol w="1346200"/>
              </a:tblGrid>
              <a:tr h="558800">
                <a:tc>
                  <a:txBody>
                    <a:bodyPr/>
                    <a:lstStyle/>
                    <a:p>
                      <a:pPr algn="l" fontAlgn="ctr"/>
                      <a:r>
                        <a:rPr lang="en-US"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F</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2014</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4" name="表 3"/>
          <p:cNvGraphicFramePr>
            <a:graphicFrameLocks noGrp="1"/>
          </p:cNvGraphicFramePr>
          <p:nvPr/>
        </p:nvGraphicFramePr>
        <p:xfrm>
          <a:off x="6945085" y="3755572"/>
          <a:ext cx="3984171" cy="1719942"/>
        </p:xfrm>
        <a:graphic>
          <a:graphicData uri="http://schemas.openxmlformats.org/drawingml/2006/table">
            <a:tbl>
              <a:tblPr>
                <a:tableStyleId>{5C22544A-7EE6-4342-B048-85BDC9FD1C3A}</a:tableStyleId>
              </a:tblPr>
              <a:tblGrid>
                <a:gridCol w="1328057"/>
                <a:gridCol w="1328057"/>
                <a:gridCol w="1328057"/>
              </a:tblGrid>
              <a:tr h="573314">
                <a:tc>
                  <a:txBody>
                    <a:bodyPr/>
                    <a:lstStyle/>
                    <a:p>
                      <a:pPr algn="l" fontAlgn="ctr"/>
                      <a:r>
                        <a:rPr lang="en-US" sz="3200" u="none" strike="noStrike" dirty="0">
                          <a:effectLst/>
                        </a:rPr>
                        <a:t>N</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2014</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99</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smtClean="0">
                          <a:effectLst/>
                        </a:rPr>
                        <a:t>40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cxnSp>
        <p:nvCxnSpPr>
          <p:cNvPr id="12" name="直線コネクタ 11"/>
          <p:cNvCxnSpPr/>
          <p:nvPr/>
        </p:nvCxnSpPr>
        <p:spPr>
          <a:xfrm>
            <a:off x="4648200" y="5410200"/>
            <a:ext cx="10886" cy="522514"/>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4637314" y="5921829"/>
            <a:ext cx="5627915" cy="21771"/>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10276115" y="5404758"/>
            <a:ext cx="0" cy="52795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9220202" y="4675415"/>
            <a:ext cx="680355" cy="34289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a:off x="3766457" y="4582886"/>
            <a:ext cx="4822372"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992086" y="2939143"/>
            <a:ext cx="4310743" cy="646331"/>
          </a:xfrm>
          <a:prstGeom prst="rect">
            <a:avLst/>
          </a:prstGeom>
          <a:noFill/>
        </p:spPr>
        <p:txBody>
          <a:bodyPr wrap="square" rtlCol="0">
            <a:spAutoFit/>
          </a:bodyPr>
          <a:lstStyle/>
          <a:p>
            <a:r>
              <a:rPr kumimoji="1" lang="en-US" altLang="ja-JP" dirty="0" smtClean="0"/>
              <a:t>F</a:t>
            </a:r>
            <a:r>
              <a:rPr kumimoji="1" lang="en-US" altLang="ja-JP" baseline="-25000" dirty="0" smtClean="0"/>
              <a:t>0,2014</a:t>
            </a:r>
            <a:r>
              <a:rPr kumimoji="1" lang="en-US" altLang="ja-JP" dirty="0" smtClean="0"/>
              <a:t> = log(N</a:t>
            </a:r>
            <a:r>
              <a:rPr kumimoji="1" lang="en-US" altLang="ja-JP" baseline="-25000" dirty="0" smtClean="0"/>
              <a:t>0,2014</a:t>
            </a:r>
            <a:r>
              <a:rPr kumimoji="1" lang="en-US" altLang="ja-JP" dirty="0" smtClean="0"/>
              <a:t>/N</a:t>
            </a:r>
            <a:r>
              <a:rPr kumimoji="1" lang="en-US" altLang="ja-JP" baseline="-25000" dirty="0" smtClean="0"/>
              <a:t>1,2015</a:t>
            </a:r>
            <a:r>
              <a:rPr kumimoji="1" lang="en-US" altLang="ja-JP" dirty="0" smtClean="0"/>
              <a:t>) – 0.4</a:t>
            </a:r>
          </a:p>
          <a:p>
            <a:r>
              <a:rPr kumimoji="1" lang="en-US" altLang="ja-JP" dirty="0" smtClean="0"/>
              <a:t>= log(99/40) – 0.4 = 0.5</a:t>
            </a:r>
            <a:endParaRPr kumimoji="1" lang="ja-JP" altLang="en-US" dirty="0"/>
          </a:p>
        </p:txBody>
      </p:sp>
    </p:spTree>
    <p:extLst>
      <p:ext uri="{BB962C8B-B14F-4D97-AF65-F5344CB8AC3E}">
        <p14:creationId xmlns:p14="http://schemas.microsoft.com/office/powerpoint/2010/main" val="3753313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計算例</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a:p>
            <a:pPr marL="0" indent="0">
              <a:buNone/>
            </a:pPr>
            <a:endParaRPr lang="en-US" altLang="ja-JP" dirty="0" smtClean="0"/>
          </a:p>
          <a:p>
            <a:pPr marL="0" indent="0">
              <a:buNone/>
            </a:pPr>
            <a:endParaRPr lang="en-US" altLang="ja-JP" dirty="0"/>
          </a:p>
        </p:txBody>
      </p:sp>
      <p:sp>
        <p:nvSpPr>
          <p:cNvPr id="6" name="テキスト ボックス 5"/>
          <p:cNvSpPr txBox="1"/>
          <p:nvPr/>
        </p:nvSpPr>
        <p:spPr>
          <a:xfrm>
            <a:off x="8730343" y="2271790"/>
            <a:ext cx="2623457" cy="523220"/>
          </a:xfrm>
          <a:prstGeom prst="rect">
            <a:avLst/>
          </a:prstGeom>
          <a:noFill/>
        </p:spPr>
        <p:txBody>
          <a:bodyPr wrap="square" rtlCol="0">
            <a:spAutoFit/>
          </a:bodyPr>
          <a:lstStyle/>
          <a:p>
            <a:r>
              <a:rPr kumimoji="1" lang="en-US" altLang="ja-JP" sz="2800" b="1" dirty="0" smtClean="0">
                <a:solidFill>
                  <a:srgbClr val="0070C0"/>
                </a:solidFill>
              </a:rPr>
              <a:t>M = 0.4</a:t>
            </a:r>
            <a:r>
              <a:rPr kumimoji="1" lang="ja-JP" altLang="en-US" sz="2800" b="1" dirty="0" smtClean="0">
                <a:solidFill>
                  <a:srgbClr val="0070C0"/>
                </a:solidFill>
              </a:rPr>
              <a:t>と仮定</a:t>
            </a:r>
            <a:endParaRPr kumimoji="1" lang="ja-JP" altLang="en-US" sz="2800" b="1" dirty="0">
              <a:solidFill>
                <a:srgbClr val="0070C0"/>
              </a:solidFill>
            </a:endParaRPr>
          </a:p>
        </p:txBody>
      </p:sp>
      <p:graphicFrame>
        <p:nvGraphicFramePr>
          <p:cNvPr id="7" name="表 6"/>
          <p:cNvGraphicFramePr>
            <a:graphicFrameLocks noGrp="1"/>
          </p:cNvGraphicFramePr>
          <p:nvPr/>
        </p:nvGraphicFramePr>
        <p:xfrm>
          <a:off x="6868884" y="376011"/>
          <a:ext cx="3995058" cy="1857375"/>
        </p:xfrm>
        <a:graphic>
          <a:graphicData uri="http://schemas.openxmlformats.org/drawingml/2006/table">
            <a:tbl>
              <a:tblPr>
                <a:tableStyleId>{5C22544A-7EE6-4342-B048-85BDC9FD1C3A}</a:tableStyleId>
              </a:tblPr>
              <a:tblGrid>
                <a:gridCol w="1331686"/>
                <a:gridCol w="1331686"/>
                <a:gridCol w="1331686"/>
              </a:tblGrid>
              <a:tr h="596749">
                <a:tc>
                  <a:txBody>
                    <a:bodyPr/>
                    <a:lstStyle/>
                    <a:p>
                      <a:pPr algn="l" fontAlgn="ctr"/>
                      <a:r>
                        <a:rPr lang="ja-JP" altLang="en-US" sz="4000" u="none" strike="noStrike" dirty="0">
                          <a:effectLst/>
                        </a:rPr>
                        <a:t>　</a:t>
                      </a:r>
                      <a:endParaRPr lang="ja-JP" altLang="en-US"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2014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2015</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a:effectLst/>
                        </a:rPr>
                        <a:t>0</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32</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64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1</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16</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13</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9" name="コンテンツ プレースホルダー 3"/>
          <p:cNvGraphicFramePr>
            <a:graphicFrameLocks/>
          </p:cNvGraphicFramePr>
          <p:nvPr/>
        </p:nvGraphicFramePr>
        <p:xfrm>
          <a:off x="1284513" y="3733799"/>
          <a:ext cx="4038600" cy="1676400"/>
        </p:xfrm>
        <a:graphic>
          <a:graphicData uri="http://schemas.openxmlformats.org/drawingml/2006/table">
            <a:tbl>
              <a:tblPr>
                <a:tableStyleId>{5C22544A-7EE6-4342-B048-85BDC9FD1C3A}</a:tableStyleId>
              </a:tblPr>
              <a:tblGrid>
                <a:gridCol w="1346200"/>
                <a:gridCol w="1346200"/>
                <a:gridCol w="1346200"/>
              </a:tblGrid>
              <a:tr h="558800">
                <a:tc>
                  <a:txBody>
                    <a:bodyPr/>
                    <a:lstStyle/>
                    <a:p>
                      <a:pPr algn="l" fontAlgn="ctr"/>
                      <a:r>
                        <a:rPr lang="en-US"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F</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2014</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3797207919"/>
              </p:ext>
            </p:extLst>
          </p:nvPr>
        </p:nvGraphicFramePr>
        <p:xfrm>
          <a:off x="6945085" y="3755572"/>
          <a:ext cx="3984171" cy="1719942"/>
        </p:xfrm>
        <a:graphic>
          <a:graphicData uri="http://schemas.openxmlformats.org/drawingml/2006/table">
            <a:tbl>
              <a:tblPr>
                <a:tableStyleId>{5C22544A-7EE6-4342-B048-85BDC9FD1C3A}</a:tableStyleId>
              </a:tblPr>
              <a:tblGrid>
                <a:gridCol w="1328057"/>
                <a:gridCol w="1328057"/>
                <a:gridCol w="1328057"/>
              </a:tblGrid>
              <a:tr h="573314">
                <a:tc>
                  <a:txBody>
                    <a:bodyPr/>
                    <a:lstStyle/>
                    <a:p>
                      <a:pPr algn="l" fontAlgn="ctr"/>
                      <a:r>
                        <a:rPr lang="en-US" sz="3200" u="none" strike="noStrike" dirty="0">
                          <a:effectLst/>
                        </a:rPr>
                        <a:t>N</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2014</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99</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smtClean="0">
                          <a:effectLst/>
                        </a:rPr>
                        <a:t>40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cxnSp>
        <p:nvCxnSpPr>
          <p:cNvPr id="12" name="直線コネクタ 11"/>
          <p:cNvCxnSpPr/>
          <p:nvPr/>
        </p:nvCxnSpPr>
        <p:spPr>
          <a:xfrm>
            <a:off x="4648200" y="5410200"/>
            <a:ext cx="10886" cy="522514"/>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4637314" y="5921829"/>
            <a:ext cx="5627915" cy="21771"/>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10276115" y="5404758"/>
            <a:ext cx="0" cy="52795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9220202" y="4675415"/>
            <a:ext cx="680355" cy="34289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a:off x="3766457" y="4582886"/>
            <a:ext cx="4822372"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3864429" y="5094514"/>
            <a:ext cx="2503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3864429" y="5192486"/>
            <a:ext cx="2503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757058" y="4781839"/>
            <a:ext cx="0" cy="16844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4637316" y="4773386"/>
            <a:ext cx="10884" cy="1768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45871" y="2359554"/>
            <a:ext cx="3831772" cy="523220"/>
          </a:xfrm>
          <a:prstGeom prst="rect">
            <a:avLst/>
          </a:prstGeom>
          <a:noFill/>
        </p:spPr>
        <p:txBody>
          <a:bodyPr wrap="square" rtlCol="0">
            <a:spAutoFit/>
          </a:bodyPr>
          <a:lstStyle/>
          <a:p>
            <a:r>
              <a:rPr kumimoji="1" lang="en-US" altLang="ja-JP" sz="2800" dirty="0" smtClean="0"/>
              <a:t>F</a:t>
            </a:r>
            <a:r>
              <a:rPr kumimoji="1" lang="en-US" altLang="ja-JP" sz="2800" baseline="-25000" dirty="0" smtClean="0"/>
              <a:t>1,2014</a:t>
            </a:r>
            <a:r>
              <a:rPr kumimoji="1" lang="en-US" altLang="ja-JP" sz="2800" dirty="0" smtClean="0"/>
              <a:t> = F</a:t>
            </a:r>
            <a:r>
              <a:rPr kumimoji="1" lang="en-US" altLang="ja-JP" sz="2800" baseline="-25000" dirty="0" smtClean="0"/>
              <a:t>1,2015</a:t>
            </a:r>
            <a:endParaRPr kumimoji="1" lang="ja-JP" altLang="en-US" sz="2800" baseline="-25000" dirty="0"/>
          </a:p>
        </p:txBody>
      </p:sp>
      <p:sp>
        <p:nvSpPr>
          <p:cNvPr id="25" name="テキスト ボックス 24"/>
          <p:cNvSpPr txBox="1"/>
          <p:nvPr/>
        </p:nvSpPr>
        <p:spPr>
          <a:xfrm>
            <a:off x="2345871" y="3065362"/>
            <a:ext cx="3831772" cy="523220"/>
          </a:xfrm>
          <a:prstGeom prst="rect">
            <a:avLst/>
          </a:prstGeom>
          <a:noFill/>
        </p:spPr>
        <p:txBody>
          <a:bodyPr wrap="square" rtlCol="0">
            <a:spAutoFit/>
          </a:bodyPr>
          <a:lstStyle/>
          <a:p>
            <a:r>
              <a:rPr kumimoji="1" lang="en-US" altLang="ja-JP" sz="2800" dirty="0" smtClean="0"/>
              <a:t>F</a:t>
            </a:r>
            <a:r>
              <a:rPr kumimoji="1" lang="en-US" altLang="ja-JP" sz="2800" baseline="-25000" dirty="0" smtClean="0"/>
              <a:t>1,2015</a:t>
            </a:r>
            <a:r>
              <a:rPr kumimoji="1" lang="en-US" altLang="ja-JP" sz="2800" dirty="0" smtClean="0"/>
              <a:t> = F</a:t>
            </a:r>
            <a:r>
              <a:rPr lang="en-US" altLang="ja-JP" sz="2800" baseline="-25000" dirty="0"/>
              <a:t>0</a:t>
            </a:r>
            <a:r>
              <a:rPr kumimoji="1" lang="en-US" altLang="ja-JP" sz="2800" baseline="-25000" dirty="0" smtClean="0"/>
              <a:t>,2015</a:t>
            </a:r>
            <a:endParaRPr kumimoji="1" lang="ja-JP" altLang="en-US" sz="2800" baseline="-25000" dirty="0"/>
          </a:p>
        </p:txBody>
      </p:sp>
    </p:spTree>
    <p:extLst>
      <p:ext uri="{BB962C8B-B14F-4D97-AF65-F5344CB8AC3E}">
        <p14:creationId xmlns:p14="http://schemas.microsoft.com/office/powerpoint/2010/main" val="760381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計算例</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a:p>
            <a:pPr marL="0" indent="0">
              <a:buNone/>
            </a:pPr>
            <a:endParaRPr lang="en-US" altLang="ja-JP" dirty="0" smtClean="0"/>
          </a:p>
          <a:p>
            <a:pPr marL="0" indent="0">
              <a:buNone/>
            </a:pPr>
            <a:endParaRPr lang="en-US" altLang="ja-JP" dirty="0"/>
          </a:p>
        </p:txBody>
      </p:sp>
      <p:sp>
        <p:nvSpPr>
          <p:cNvPr id="6" name="テキスト ボックス 5"/>
          <p:cNvSpPr txBox="1"/>
          <p:nvPr/>
        </p:nvSpPr>
        <p:spPr>
          <a:xfrm>
            <a:off x="8730343" y="2271790"/>
            <a:ext cx="2623457" cy="523220"/>
          </a:xfrm>
          <a:prstGeom prst="rect">
            <a:avLst/>
          </a:prstGeom>
          <a:noFill/>
        </p:spPr>
        <p:txBody>
          <a:bodyPr wrap="square" rtlCol="0">
            <a:spAutoFit/>
          </a:bodyPr>
          <a:lstStyle/>
          <a:p>
            <a:r>
              <a:rPr kumimoji="1" lang="en-US" altLang="ja-JP" sz="2800" b="1" dirty="0" smtClean="0">
                <a:solidFill>
                  <a:srgbClr val="0070C0"/>
                </a:solidFill>
              </a:rPr>
              <a:t>M = 0.4</a:t>
            </a:r>
            <a:r>
              <a:rPr kumimoji="1" lang="ja-JP" altLang="en-US" sz="2800" b="1" dirty="0" smtClean="0">
                <a:solidFill>
                  <a:srgbClr val="0070C0"/>
                </a:solidFill>
              </a:rPr>
              <a:t>と仮定</a:t>
            </a:r>
            <a:endParaRPr kumimoji="1" lang="ja-JP" altLang="en-US" sz="2800" b="1" dirty="0">
              <a:solidFill>
                <a:srgbClr val="0070C0"/>
              </a:solidFill>
            </a:endParaRPr>
          </a:p>
        </p:txBody>
      </p:sp>
      <p:graphicFrame>
        <p:nvGraphicFramePr>
          <p:cNvPr id="7" name="表 6"/>
          <p:cNvGraphicFramePr>
            <a:graphicFrameLocks noGrp="1"/>
          </p:cNvGraphicFramePr>
          <p:nvPr/>
        </p:nvGraphicFramePr>
        <p:xfrm>
          <a:off x="6868884" y="376011"/>
          <a:ext cx="3995058" cy="1857375"/>
        </p:xfrm>
        <a:graphic>
          <a:graphicData uri="http://schemas.openxmlformats.org/drawingml/2006/table">
            <a:tbl>
              <a:tblPr>
                <a:tableStyleId>{5C22544A-7EE6-4342-B048-85BDC9FD1C3A}</a:tableStyleId>
              </a:tblPr>
              <a:tblGrid>
                <a:gridCol w="1331686"/>
                <a:gridCol w="1331686"/>
                <a:gridCol w="1331686"/>
              </a:tblGrid>
              <a:tr h="596749">
                <a:tc>
                  <a:txBody>
                    <a:bodyPr/>
                    <a:lstStyle/>
                    <a:p>
                      <a:pPr algn="l" fontAlgn="ctr"/>
                      <a:r>
                        <a:rPr lang="ja-JP" altLang="en-US" sz="4000" u="none" strike="noStrike" dirty="0">
                          <a:effectLst/>
                        </a:rPr>
                        <a:t>　</a:t>
                      </a:r>
                      <a:endParaRPr lang="ja-JP" altLang="en-US"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2014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2015</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a:effectLst/>
                        </a:rPr>
                        <a:t>0</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32</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64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1</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16</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13</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9" name="コンテンツ プレースホルダー 3"/>
          <p:cNvGraphicFramePr>
            <a:graphicFrameLocks/>
          </p:cNvGraphicFramePr>
          <p:nvPr/>
        </p:nvGraphicFramePr>
        <p:xfrm>
          <a:off x="1284513" y="3733799"/>
          <a:ext cx="4038600" cy="1676400"/>
        </p:xfrm>
        <a:graphic>
          <a:graphicData uri="http://schemas.openxmlformats.org/drawingml/2006/table">
            <a:tbl>
              <a:tblPr>
                <a:tableStyleId>{5C22544A-7EE6-4342-B048-85BDC9FD1C3A}</a:tableStyleId>
              </a:tblPr>
              <a:tblGrid>
                <a:gridCol w="1346200"/>
                <a:gridCol w="1346200"/>
                <a:gridCol w="1346200"/>
              </a:tblGrid>
              <a:tr h="558800">
                <a:tc>
                  <a:txBody>
                    <a:bodyPr/>
                    <a:lstStyle/>
                    <a:p>
                      <a:pPr algn="l" fontAlgn="ctr"/>
                      <a:r>
                        <a:rPr lang="en-US"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F</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2014</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3593090849"/>
              </p:ext>
            </p:extLst>
          </p:nvPr>
        </p:nvGraphicFramePr>
        <p:xfrm>
          <a:off x="6945085" y="3755572"/>
          <a:ext cx="3984171" cy="1719942"/>
        </p:xfrm>
        <a:graphic>
          <a:graphicData uri="http://schemas.openxmlformats.org/drawingml/2006/table">
            <a:tbl>
              <a:tblPr>
                <a:tableStyleId>{5C22544A-7EE6-4342-B048-85BDC9FD1C3A}</a:tableStyleId>
              </a:tblPr>
              <a:tblGrid>
                <a:gridCol w="1328057"/>
                <a:gridCol w="1328057"/>
                <a:gridCol w="1328057"/>
              </a:tblGrid>
              <a:tr h="573314">
                <a:tc>
                  <a:txBody>
                    <a:bodyPr/>
                    <a:lstStyle/>
                    <a:p>
                      <a:pPr algn="l" fontAlgn="ctr"/>
                      <a:r>
                        <a:rPr lang="en-US" sz="3200" u="none" strike="noStrike" dirty="0">
                          <a:effectLst/>
                        </a:rPr>
                        <a:t>N</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2014</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99</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199</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50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smtClean="0">
                          <a:effectLst/>
                        </a:rPr>
                        <a:t>40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cxnSp>
        <p:nvCxnSpPr>
          <p:cNvPr id="12" name="直線コネクタ 11"/>
          <p:cNvCxnSpPr/>
          <p:nvPr/>
        </p:nvCxnSpPr>
        <p:spPr>
          <a:xfrm>
            <a:off x="4648200" y="5410200"/>
            <a:ext cx="10886" cy="522514"/>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4637314" y="5921829"/>
            <a:ext cx="5627915" cy="21771"/>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10276115" y="5404758"/>
            <a:ext cx="0" cy="52795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9220202" y="4675415"/>
            <a:ext cx="680355" cy="34289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a:off x="3766457" y="4582886"/>
            <a:ext cx="4822372"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3864429" y="5094514"/>
            <a:ext cx="2503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3864429" y="5192486"/>
            <a:ext cx="2503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757058" y="4781839"/>
            <a:ext cx="0" cy="16844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4637316" y="4773386"/>
            <a:ext cx="10884" cy="1768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3320143" y="5323114"/>
            <a:ext cx="0" cy="35786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3341915" y="5659212"/>
            <a:ext cx="5627915" cy="2177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8969830" y="5317672"/>
            <a:ext cx="0" cy="3633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712030" y="6076273"/>
            <a:ext cx="5257800" cy="646331"/>
          </a:xfrm>
          <a:prstGeom prst="rect">
            <a:avLst/>
          </a:prstGeom>
          <a:noFill/>
        </p:spPr>
        <p:txBody>
          <a:bodyPr wrap="square" rtlCol="0">
            <a:spAutoFit/>
          </a:bodyPr>
          <a:lstStyle/>
          <a:p>
            <a:r>
              <a:rPr kumimoji="1" lang="en-US" altLang="ja-JP" dirty="0" smtClean="0"/>
              <a:t>N</a:t>
            </a:r>
            <a:r>
              <a:rPr kumimoji="1" lang="en-US" altLang="ja-JP" baseline="-25000" dirty="0" smtClean="0"/>
              <a:t>1,2014</a:t>
            </a:r>
            <a:r>
              <a:rPr kumimoji="1" lang="en-US" altLang="ja-JP" dirty="0" smtClean="0"/>
              <a:t> = C</a:t>
            </a:r>
            <a:r>
              <a:rPr kumimoji="1" lang="en-US" altLang="ja-JP" baseline="-25000" dirty="0" smtClean="0"/>
              <a:t>1,2014</a:t>
            </a:r>
            <a:r>
              <a:rPr kumimoji="1" lang="en-US" altLang="ja-JP" dirty="0" smtClean="0"/>
              <a:t>×exp(M/2)/(1 – </a:t>
            </a:r>
            <a:r>
              <a:rPr kumimoji="1" lang="en-US" altLang="ja-JP" dirty="0" err="1" smtClean="0"/>
              <a:t>exp</a:t>
            </a:r>
            <a:r>
              <a:rPr lang="en-US" altLang="ja-JP" dirty="0" smtClean="0"/>
              <a:t>(- F</a:t>
            </a:r>
            <a:r>
              <a:rPr lang="en-US" altLang="ja-JP" baseline="-25000" dirty="0" smtClean="0"/>
              <a:t>1,2014</a:t>
            </a:r>
            <a:r>
              <a:rPr lang="en-US" altLang="ja-JP" dirty="0" smtClean="0"/>
              <a:t>))</a:t>
            </a:r>
          </a:p>
          <a:p>
            <a:r>
              <a:rPr kumimoji="1" lang="en-US" altLang="ja-JP" dirty="0" smtClean="0"/>
              <a:t>= 16×exp(0.4/2)/(1 – </a:t>
            </a:r>
            <a:r>
              <a:rPr kumimoji="1" lang="en-US" altLang="ja-JP" dirty="0" err="1" smtClean="0"/>
              <a:t>exp</a:t>
            </a:r>
            <a:r>
              <a:rPr lang="en-US" altLang="ja-JP" dirty="0" smtClean="0"/>
              <a:t>(-0.5)) = 50</a:t>
            </a:r>
            <a:endParaRPr kumimoji="1" lang="ja-JP" altLang="en-US" dirty="0"/>
          </a:p>
        </p:txBody>
      </p:sp>
      <p:sp>
        <p:nvSpPr>
          <p:cNvPr id="25" name="テキスト ボックス 24"/>
          <p:cNvSpPr txBox="1"/>
          <p:nvPr/>
        </p:nvSpPr>
        <p:spPr>
          <a:xfrm>
            <a:off x="3548743" y="2762996"/>
            <a:ext cx="5257800" cy="646331"/>
          </a:xfrm>
          <a:prstGeom prst="rect">
            <a:avLst/>
          </a:prstGeom>
          <a:noFill/>
        </p:spPr>
        <p:txBody>
          <a:bodyPr wrap="square" rtlCol="0">
            <a:spAutoFit/>
          </a:bodyPr>
          <a:lstStyle/>
          <a:p>
            <a:r>
              <a:rPr kumimoji="1" lang="en-US" altLang="ja-JP" dirty="0" smtClean="0"/>
              <a:t>N</a:t>
            </a:r>
            <a:r>
              <a:rPr kumimoji="1" lang="en-US" altLang="ja-JP" baseline="-25000" dirty="0" smtClean="0"/>
              <a:t>0,2015</a:t>
            </a:r>
            <a:r>
              <a:rPr kumimoji="1" lang="en-US" altLang="ja-JP" dirty="0" smtClean="0"/>
              <a:t> = C</a:t>
            </a:r>
            <a:r>
              <a:rPr kumimoji="1" lang="en-US" altLang="ja-JP" baseline="-25000" dirty="0" smtClean="0"/>
              <a:t>0,2015</a:t>
            </a:r>
            <a:r>
              <a:rPr kumimoji="1" lang="en-US" altLang="ja-JP" dirty="0" smtClean="0"/>
              <a:t>×exp(M/2)/(1 – </a:t>
            </a:r>
            <a:r>
              <a:rPr kumimoji="1" lang="en-US" altLang="ja-JP" dirty="0" err="1" smtClean="0"/>
              <a:t>exp</a:t>
            </a:r>
            <a:r>
              <a:rPr lang="en-US" altLang="ja-JP" dirty="0" smtClean="0"/>
              <a:t>(- F</a:t>
            </a:r>
            <a:r>
              <a:rPr lang="en-US" altLang="ja-JP" baseline="-25000" dirty="0" smtClean="0"/>
              <a:t>0,2015</a:t>
            </a:r>
            <a:r>
              <a:rPr lang="en-US" altLang="ja-JP" dirty="0" smtClean="0"/>
              <a:t>))</a:t>
            </a:r>
          </a:p>
          <a:p>
            <a:r>
              <a:rPr kumimoji="1" lang="en-US" altLang="ja-JP" dirty="0" smtClean="0"/>
              <a:t>= 64×exp(0.4/2)/(1 – </a:t>
            </a:r>
            <a:r>
              <a:rPr kumimoji="1" lang="en-US" altLang="ja-JP" dirty="0" err="1" smtClean="0"/>
              <a:t>exp</a:t>
            </a:r>
            <a:r>
              <a:rPr lang="en-US" altLang="ja-JP" dirty="0" smtClean="0"/>
              <a:t>(-0.5)) = 199</a:t>
            </a:r>
            <a:endParaRPr kumimoji="1" lang="ja-JP" altLang="en-US" dirty="0"/>
          </a:p>
        </p:txBody>
      </p:sp>
      <p:cxnSp>
        <p:nvCxnSpPr>
          <p:cNvPr id="26" name="直線コネクタ 25"/>
          <p:cNvCxnSpPr/>
          <p:nvPr/>
        </p:nvCxnSpPr>
        <p:spPr>
          <a:xfrm>
            <a:off x="3320143" y="3603171"/>
            <a:ext cx="0" cy="74374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3320143" y="3592285"/>
            <a:ext cx="6923317" cy="6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10243460" y="3607757"/>
            <a:ext cx="21769" cy="7870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55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計算例</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a:p>
            <a:pPr marL="0" indent="0">
              <a:buNone/>
            </a:pPr>
            <a:endParaRPr lang="en-US" altLang="ja-JP" dirty="0" smtClean="0"/>
          </a:p>
          <a:p>
            <a:pPr marL="0" indent="0">
              <a:buNone/>
            </a:pPr>
            <a:endParaRPr lang="en-US" altLang="ja-JP" dirty="0"/>
          </a:p>
        </p:txBody>
      </p:sp>
      <p:sp>
        <p:nvSpPr>
          <p:cNvPr id="6" name="テキスト ボックス 5"/>
          <p:cNvSpPr txBox="1"/>
          <p:nvPr/>
        </p:nvSpPr>
        <p:spPr>
          <a:xfrm>
            <a:off x="8730343" y="2271790"/>
            <a:ext cx="2623457" cy="523220"/>
          </a:xfrm>
          <a:prstGeom prst="rect">
            <a:avLst/>
          </a:prstGeom>
          <a:noFill/>
        </p:spPr>
        <p:txBody>
          <a:bodyPr wrap="square" rtlCol="0">
            <a:spAutoFit/>
          </a:bodyPr>
          <a:lstStyle/>
          <a:p>
            <a:r>
              <a:rPr kumimoji="1" lang="en-US" altLang="ja-JP" sz="2800" b="1" dirty="0" smtClean="0">
                <a:solidFill>
                  <a:srgbClr val="0070C0"/>
                </a:solidFill>
              </a:rPr>
              <a:t>M = 0.4</a:t>
            </a:r>
            <a:r>
              <a:rPr kumimoji="1" lang="ja-JP" altLang="en-US" sz="2800" b="1" dirty="0" smtClean="0">
                <a:solidFill>
                  <a:srgbClr val="0070C0"/>
                </a:solidFill>
              </a:rPr>
              <a:t>と仮定</a:t>
            </a:r>
            <a:endParaRPr kumimoji="1" lang="ja-JP" altLang="en-US" sz="2800" b="1" dirty="0">
              <a:solidFill>
                <a:srgbClr val="0070C0"/>
              </a:solidFill>
            </a:endParaRPr>
          </a:p>
        </p:txBody>
      </p:sp>
      <p:graphicFrame>
        <p:nvGraphicFramePr>
          <p:cNvPr id="7" name="表 6"/>
          <p:cNvGraphicFramePr>
            <a:graphicFrameLocks noGrp="1"/>
          </p:cNvGraphicFramePr>
          <p:nvPr/>
        </p:nvGraphicFramePr>
        <p:xfrm>
          <a:off x="6868884" y="376011"/>
          <a:ext cx="3995058" cy="1857375"/>
        </p:xfrm>
        <a:graphic>
          <a:graphicData uri="http://schemas.openxmlformats.org/drawingml/2006/table">
            <a:tbl>
              <a:tblPr>
                <a:tableStyleId>{5C22544A-7EE6-4342-B048-85BDC9FD1C3A}</a:tableStyleId>
              </a:tblPr>
              <a:tblGrid>
                <a:gridCol w="1331686"/>
                <a:gridCol w="1331686"/>
                <a:gridCol w="1331686"/>
              </a:tblGrid>
              <a:tr h="596749">
                <a:tc>
                  <a:txBody>
                    <a:bodyPr/>
                    <a:lstStyle/>
                    <a:p>
                      <a:pPr algn="l" fontAlgn="ctr"/>
                      <a:r>
                        <a:rPr lang="ja-JP" altLang="en-US" sz="4000" u="none" strike="noStrike" dirty="0">
                          <a:effectLst/>
                        </a:rPr>
                        <a:t>　</a:t>
                      </a:r>
                      <a:endParaRPr lang="ja-JP" altLang="en-US"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2014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2015</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a:effectLst/>
                        </a:rPr>
                        <a:t>0</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32</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64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1</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16</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13</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9" name="コンテンツ プレースホルダー 3"/>
          <p:cNvGraphicFramePr>
            <a:graphicFrameLocks/>
          </p:cNvGraphicFramePr>
          <p:nvPr/>
        </p:nvGraphicFramePr>
        <p:xfrm>
          <a:off x="1284513" y="3733799"/>
          <a:ext cx="4038600" cy="1676400"/>
        </p:xfrm>
        <a:graphic>
          <a:graphicData uri="http://schemas.openxmlformats.org/drawingml/2006/table">
            <a:tbl>
              <a:tblPr>
                <a:tableStyleId>{5C22544A-7EE6-4342-B048-85BDC9FD1C3A}</a:tableStyleId>
              </a:tblPr>
              <a:tblGrid>
                <a:gridCol w="1346200"/>
                <a:gridCol w="1346200"/>
                <a:gridCol w="1346200"/>
              </a:tblGrid>
              <a:tr h="558800">
                <a:tc>
                  <a:txBody>
                    <a:bodyPr/>
                    <a:lstStyle/>
                    <a:p>
                      <a:pPr algn="l" fontAlgn="ctr"/>
                      <a:r>
                        <a:rPr lang="en-US"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F</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2014</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4" name="表 3"/>
          <p:cNvGraphicFramePr>
            <a:graphicFrameLocks noGrp="1"/>
          </p:cNvGraphicFramePr>
          <p:nvPr/>
        </p:nvGraphicFramePr>
        <p:xfrm>
          <a:off x="6945085" y="3755572"/>
          <a:ext cx="3984171" cy="1719942"/>
        </p:xfrm>
        <a:graphic>
          <a:graphicData uri="http://schemas.openxmlformats.org/drawingml/2006/table">
            <a:tbl>
              <a:tblPr>
                <a:tableStyleId>{5C22544A-7EE6-4342-B048-85BDC9FD1C3A}</a:tableStyleId>
              </a:tblPr>
              <a:tblGrid>
                <a:gridCol w="1328057"/>
                <a:gridCol w="1328057"/>
                <a:gridCol w="1328057"/>
              </a:tblGrid>
              <a:tr h="573314">
                <a:tc>
                  <a:txBody>
                    <a:bodyPr/>
                    <a:lstStyle/>
                    <a:p>
                      <a:pPr algn="l" fontAlgn="ctr"/>
                      <a:r>
                        <a:rPr lang="en-US" sz="3200" u="none" strike="noStrike" dirty="0">
                          <a:effectLst/>
                        </a:rPr>
                        <a:t>N</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2014</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99</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199</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50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smtClean="0">
                          <a:effectLst/>
                        </a:rPr>
                        <a:t>40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sp>
        <p:nvSpPr>
          <p:cNvPr id="5" name="テキスト ボックス 4"/>
          <p:cNvSpPr txBox="1"/>
          <p:nvPr/>
        </p:nvSpPr>
        <p:spPr>
          <a:xfrm>
            <a:off x="1208313" y="5850235"/>
            <a:ext cx="10145487" cy="461665"/>
          </a:xfrm>
          <a:prstGeom prst="rect">
            <a:avLst/>
          </a:prstGeom>
          <a:noFill/>
        </p:spPr>
        <p:txBody>
          <a:bodyPr wrap="square" rtlCol="0">
            <a:spAutoFit/>
          </a:bodyPr>
          <a:lstStyle/>
          <a:p>
            <a:r>
              <a:rPr lang="ja-JP" altLang="en-US" sz="2400" dirty="0" smtClean="0">
                <a:solidFill>
                  <a:srgbClr val="FF0000"/>
                </a:solidFill>
              </a:rPr>
              <a:t>年齢別漁獲尾数といくつかの仮定から，年齢別資源尾数が推定できた！</a:t>
            </a:r>
            <a:endParaRPr kumimoji="1" lang="ja-JP" altLang="en-US" sz="2400" dirty="0">
              <a:solidFill>
                <a:srgbClr val="FF0000"/>
              </a:solidFill>
            </a:endParaRPr>
          </a:p>
        </p:txBody>
      </p:sp>
    </p:spTree>
    <p:extLst>
      <p:ext uri="{BB962C8B-B14F-4D97-AF65-F5344CB8AC3E}">
        <p14:creationId xmlns:p14="http://schemas.microsoft.com/office/powerpoint/2010/main" val="4198140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この研修の目的</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4800" b="1" dirty="0" smtClean="0"/>
              <a:t>コホート解析，管理基準値，</a:t>
            </a:r>
            <a:r>
              <a:rPr kumimoji="1" lang="en-US" altLang="ja-JP" sz="4800" b="1" dirty="0" smtClean="0"/>
              <a:t>ABC</a:t>
            </a:r>
            <a:r>
              <a:rPr kumimoji="1" lang="ja-JP" altLang="en-US" sz="4800" b="1" dirty="0" smtClean="0"/>
              <a:t>計算について，</a:t>
            </a:r>
            <a:r>
              <a:rPr kumimoji="1" lang="en-US" altLang="ja-JP" sz="4800" b="1" dirty="0" smtClean="0"/>
              <a:t>RVPA</a:t>
            </a:r>
            <a:r>
              <a:rPr kumimoji="1" lang="ja-JP" altLang="en-US" sz="4800" b="1" dirty="0" smtClean="0"/>
              <a:t>を使って実際にやってみながら，理解する</a:t>
            </a:r>
            <a:endParaRPr kumimoji="1" lang="en-US" altLang="ja-JP" sz="4800" b="1" dirty="0" smtClean="0"/>
          </a:p>
        </p:txBody>
      </p:sp>
    </p:spTree>
    <p:extLst>
      <p:ext uri="{BB962C8B-B14F-4D97-AF65-F5344CB8AC3E}">
        <p14:creationId xmlns:p14="http://schemas.microsoft.com/office/powerpoint/2010/main" val="29609803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VPA</a:t>
            </a:r>
            <a:r>
              <a:rPr kumimoji="1" lang="ja-JP" altLang="en-US" dirty="0" smtClean="0"/>
              <a:t>の特徴</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年齢別漁獲尾数が正確ならば，</a:t>
            </a:r>
            <a:endParaRPr kumimoji="1" lang="en-US" altLang="ja-JP" dirty="0" smtClean="0"/>
          </a:p>
          <a:p>
            <a:r>
              <a:rPr kumimoji="1" lang="ja-JP" altLang="en-US" dirty="0" smtClean="0"/>
              <a:t>漁獲圧が強いほど推定値の信頼性が高い</a:t>
            </a:r>
            <a:endParaRPr kumimoji="1" lang="en-US" altLang="ja-JP" dirty="0" smtClean="0"/>
          </a:p>
          <a:p>
            <a:r>
              <a:rPr kumimoji="1" lang="ja-JP" altLang="en-US" dirty="0" smtClean="0"/>
              <a:t>最近年，最高齢は仮定の影響を強く受ける．逆に，過去の若齢の部分の信頼性は高くなる</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97107022"/>
              </p:ext>
            </p:extLst>
          </p:nvPr>
        </p:nvGraphicFramePr>
        <p:xfrm>
          <a:off x="3570515" y="3827689"/>
          <a:ext cx="4114800" cy="2686050"/>
        </p:xfrm>
        <a:graphic>
          <a:graphicData uri="http://schemas.openxmlformats.org/drawingml/2006/table">
            <a:tbl>
              <a:tblPr>
                <a:tableStyleId>{5C22544A-7EE6-4342-B048-85BDC9FD1C3A}</a:tableStyleId>
              </a:tblPr>
              <a:tblGrid>
                <a:gridCol w="685800"/>
                <a:gridCol w="685800"/>
                <a:gridCol w="685800"/>
                <a:gridCol w="685800"/>
                <a:gridCol w="685800"/>
                <a:gridCol w="685800"/>
              </a:tblGrid>
              <a:tr h="447675">
                <a:tc>
                  <a:txBody>
                    <a:bodyPr/>
                    <a:lstStyle/>
                    <a:p>
                      <a:pPr algn="ctr" fontAlgn="ctr"/>
                      <a:r>
                        <a:rPr lang="ja-JP" altLang="en-US" sz="2400" u="none" strike="noStrike">
                          <a:effectLst/>
                        </a:rPr>
                        <a:t>　</a:t>
                      </a: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a:effectLst/>
                        </a:rPr>
                        <a:t>2010</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a:effectLst/>
                        </a:rPr>
                        <a:t>2011</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a:effectLst/>
                        </a:rPr>
                        <a:t>2012</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a:effectLst/>
                        </a:rPr>
                        <a:t>2013</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a:effectLst/>
                        </a:rPr>
                        <a:t>2014</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447675">
                <a:tc>
                  <a:txBody>
                    <a:bodyPr/>
                    <a:lstStyle/>
                    <a:p>
                      <a:pPr algn="ctr" fontAlgn="ctr"/>
                      <a:r>
                        <a:rPr lang="en-US" altLang="ja-JP" sz="2400" u="none" strike="noStrike">
                          <a:effectLst/>
                        </a:rPr>
                        <a:t>0</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447675">
                <a:tc>
                  <a:txBody>
                    <a:bodyPr/>
                    <a:lstStyle/>
                    <a:p>
                      <a:pPr algn="ctr" fontAlgn="ctr"/>
                      <a:r>
                        <a:rPr lang="en-US" altLang="ja-JP" sz="2400" u="none" strike="noStrike">
                          <a:effectLst/>
                        </a:rPr>
                        <a:t>1</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447675">
                <a:tc>
                  <a:txBody>
                    <a:bodyPr/>
                    <a:lstStyle/>
                    <a:p>
                      <a:pPr algn="ctr" fontAlgn="ctr"/>
                      <a:r>
                        <a:rPr lang="en-US" altLang="ja-JP" sz="2400" u="none" strike="noStrike">
                          <a:effectLst/>
                        </a:rPr>
                        <a:t>2</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447675">
                <a:tc>
                  <a:txBody>
                    <a:bodyPr/>
                    <a:lstStyle/>
                    <a:p>
                      <a:pPr algn="ctr" fontAlgn="ctr"/>
                      <a:r>
                        <a:rPr lang="en-US" altLang="ja-JP" sz="2400" u="none" strike="noStrike">
                          <a:effectLst/>
                        </a:rPr>
                        <a:t>3</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447675">
                <a:tc>
                  <a:txBody>
                    <a:bodyPr/>
                    <a:lstStyle/>
                    <a:p>
                      <a:pPr algn="ctr" fontAlgn="ctr"/>
                      <a:r>
                        <a:rPr lang="en-US" altLang="ja-JP" sz="2400" u="none" strike="noStrike">
                          <a:effectLst/>
                        </a:rPr>
                        <a:t>4+</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ja-JP" altLang="en-US" sz="2400" u="none" strike="noStrike" dirty="0">
                          <a:effectLst/>
                        </a:rPr>
                        <a:t>　</a:t>
                      </a: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bl>
          </a:graphicData>
        </a:graphic>
      </p:graphicFrame>
      <p:cxnSp>
        <p:nvCxnSpPr>
          <p:cNvPr id="6" name="直線矢印コネクタ 5"/>
          <p:cNvCxnSpPr/>
          <p:nvPr/>
        </p:nvCxnSpPr>
        <p:spPr>
          <a:xfrm>
            <a:off x="4659086" y="4528457"/>
            <a:ext cx="2514600" cy="1648506"/>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332514" y="4702629"/>
            <a:ext cx="816429" cy="461665"/>
          </a:xfrm>
          <a:prstGeom prst="rect">
            <a:avLst/>
          </a:prstGeom>
          <a:noFill/>
        </p:spPr>
        <p:txBody>
          <a:bodyPr wrap="square" rtlCol="0">
            <a:spAutoFit/>
          </a:bodyPr>
          <a:lstStyle/>
          <a:p>
            <a:r>
              <a:rPr kumimoji="1" lang="ja-JP" altLang="en-US" sz="2400" dirty="0" smtClean="0">
                <a:solidFill>
                  <a:srgbClr val="C00000"/>
                </a:solidFill>
              </a:rPr>
              <a:t>高い</a:t>
            </a:r>
            <a:endParaRPr kumimoji="1" lang="ja-JP" altLang="en-US" sz="2400" dirty="0">
              <a:solidFill>
                <a:srgbClr val="C00000"/>
              </a:solidFill>
            </a:endParaRPr>
          </a:p>
        </p:txBody>
      </p:sp>
      <p:sp>
        <p:nvSpPr>
          <p:cNvPr id="8" name="テキスト ボックス 7"/>
          <p:cNvSpPr txBox="1"/>
          <p:nvPr/>
        </p:nvSpPr>
        <p:spPr>
          <a:xfrm>
            <a:off x="7173686" y="5946130"/>
            <a:ext cx="838200" cy="461665"/>
          </a:xfrm>
          <a:prstGeom prst="rect">
            <a:avLst/>
          </a:prstGeom>
          <a:noFill/>
        </p:spPr>
        <p:txBody>
          <a:bodyPr wrap="square" rtlCol="0">
            <a:spAutoFit/>
          </a:bodyPr>
          <a:lstStyle/>
          <a:p>
            <a:r>
              <a:rPr kumimoji="1" lang="ja-JP" altLang="en-US" sz="2400" dirty="0" smtClean="0">
                <a:solidFill>
                  <a:srgbClr val="C00000"/>
                </a:solidFill>
              </a:rPr>
              <a:t>低い</a:t>
            </a:r>
            <a:endParaRPr kumimoji="1" lang="ja-JP" altLang="en-US" sz="2400" dirty="0">
              <a:solidFill>
                <a:srgbClr val="C00000"/>
              </a:solidFill>
            </a:endParaRPr>
          </a:p>
        </p:txBody>
      </p:sp>
      <p:sp>
        <p:nvSpPr>
          <p:cNvPr id="9" name="テキスト ボックス 8"/>
          <p:cNvSpPr txBox="1"/>
          <p:nvPr/>
        </p:nvSpPr>
        <p:spPr>
          <a:xfrm>
            <a:off x="5312229" y="5071961"/>
            <a:ext cx="1382485" cy="523220"/>
          </a:xfrm>
          <a:prstGeom prst="rect">
            <a:avLst/>
          </a:prstGeom>
          <a:noFill/>
        </p:spPr>
        <p:txBody>
          <a:bodyPr wrap="square" rtlCol="0">
            <a:spAutoFit/>
          </a:bodyPr>
          <a:lstStyle/>
          <a:p>
            <a:r>
              <a:rPr kumimoji="1" lang="ja-JP" altLang="en-US" sz="2800" dirty="0" smtClean="0">
                <a:solidFill>
                  <a:srgbClr val="0070C0"/>
                </a:solidFill>
              </a:rPr>
              <a:t>信頼性</a:t>
            </a:r>
            <a:endParaRPr kumimoji="1" lang="ja-JP" altLang="en-US" sz="2800" dirty="0">
              <a:solidFill>
                <a:srgbClr val="0070C0"/>
              </a:solidFill>
            </a:endParaRPr>
          </a:p>
        </p:txBody>
      </p:sp>
    </p:spTree>
    <p:extLst>
      <p:ext uri="{BB962C8B-B14F-4D97-AF65-F5344CB8AC3E}">
        <p14:creationId xmlns:p14="http://schemas.microsoft.com/office/powerpoint/2010/main" val="4015441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プラスグループ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高齢部分の取り扱い</a:t>
            </a:r>
            <a:endParaRPr kumimoji="1" lang="en-US" altLang="ja-JP" dirty="0" smtClean="0"/>
          </a:p>
          <a:p>
            <a:pPr marL="0" indent="0">
              <a:buNone/>
            </a:pPr>
            <a:endParaRPr lang="en-US" altLang="ja-JP" dirty="0"/>
          </a:p>
          <a:p>
            <a:pPr marL="0" indent="0">
              <a:buNone/>
            </a:pPr>
            <a:r>
              <a:rPr kumimoji="1" lang="en-US" altLang="ja-JP" dirty="0" smtClean="0"/>
              <a:t>x</a:t>
            </a:r>
            <a:r>
              <a:rPr kumimoji="1" lang="ja-JP" altLang="en-US" dirty="0" smtClean="0"/>
              <a:t>歳以上は，</a:t>
            </a:r>
            <a:endParaRPr kumimoji="1" lang="en-US" altLang="ja-JP" dirty="0" smtClean="0"/>
          </a:p>
          <a:p>
            <a:pPr marL="0" indent="0">
              <a:buNone/>
            </a:pPr>
            <a:r>
              <a:rPr lang="en-US" altLang="ja-JP" dirty="0" err="1" smtClean="0"/>
              <a:t>N</a:t>
            </a:r>
            <a:r>
              <a:rPr lang="en-US" altLang="ja-JP" baseline="-25000" dirty="0" err="1" smtClean="0"/>
              <a:t>x</a:t>
            </a:r>
            <a:r>
              <a:rPr lang="en-US" altLang="ja-JP" dirty="0" smtClean="0"/>
              <a:t> = N</a:t>
            </a:r>
            <a:r>
              <a:rPr lang="en-US" altLang="ja-JP" baseline="-25000" dirty="0" smtClean="0"/>
              <a:t>x-1</a:t>
            </a:r>
            <a:r>
              <a:rPr lang="en-US" altLang="ja-JP" dirty="0" smtClean="0"/>
              <a:t> S</a:t>
            </a:r>
            <a:r>
              <a:rPr lang="en-US" altLang="ja-JP" baseline="-25000" dirty="0" smtClean="0"/>
              <a:t>x-1</a:t>
            </a:r>
            <a:r>
              <a:rPr lang="en-US" altLang="ja-JP" dirty="0" smtClean="0"/>
              <a:t> + </a:t>
            </a:r>
            <a:r>
              <a:rPr lang="en-US" altLang="ja-JP" dirty="0" err="1" smtClean="0"/>
              <a:t>N</a:t>
            </a:r>
            <a:r>
              <a:rPr lang="en-US" altLang="ja-JP" baseline="-25000" dirty="0" err="1" smtClean="0"/>
              <a:t>x</a:t>
            </a:r>
            <a:r>
              <a:rPr lang="en-US" altLang="ja-JP" dirty="0" smtClean="0"/>
              <a:t> </a:t>
            </a:r>
            <a:r>
              <a:rPr lang="en-US" altLang="ja-JP" dirty="0" err="1" smtClean="0"/>
              <a:t>S</a:t>
            </a:r>
            <a:r>
              <a:rPr lang="en-US" altLang="ja-JP" baseline="-25000" dirty="0" err="1" smtClean="0"/>
              <a:t>x</a:t>
            </a:r>
            <a:endParaRPr lang="en-US" altLang="ja-JP" baseline="-25000" dirty="0" smtClean="0"/>
          </a:p>
          <a:p>
            <a:pPr marL="0" indent="0">
              <a:buNone/>
            </a:pPr>
            <a:r>
              <a:rPr kumimoji="1" lang="ja-JP" altLang="en-US" dirty="0" smtClean="0"/>
              <a:t>とする．</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4143082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RVPA</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en-US" altLang="ja-JP" dirty="0"/>
              <a:t>#  program </a:t>
            </a:r>
            <a:r>
              <a:rPr lang="ja-JP" altLang="en-US" dirty="0"/>
              <a:t>読み込み</a:t>
            </a:r>
          </a:p>
          <a:p>
            <a:pPr marL="0" indent="0">
              <a:buNone/>
            </a:pPr>
            <a:r>
              <a:rPr lang="en-US" altLang="ja-JP" dirty="0" smtClean="0"/>
              <a:t>source</a:t>
            </a:r>
            <a:r>
              <a:rPr lang="en-US" altLang="ja-JP" dirty="0"/>
              <a:t>("rvpa1.2.r")</a:t>
            </a:r>
          </a:p>
          <a:p>
            <a:pPr marL="0" indent="0">
              <a:buNone/>
            </a:pPr>
            <a:r>
              <a:rPr lang="en-US" altLang="ja-JP" dirty="0"/>
              <a:t>#  data</a:t>
            </a:r>
            <a:r>
              <a:rPr lang="ja-JP" altLang="en-US" dirty="0"/>
              <a:t>の読み込み</a:t>
            </a:r>
          </a:p>
          <a:p>
            <a:pPr marL="0" indent="0">
              <a:buNone/>
            </a:pPr>
            <a:r>
              <a:rPr lang="en-US" altLang="ja-JP" dirty="0" err="1" smtClean="0"/>
              <a:t>caa</a:t>
            </a:r>
            <a:r>
              <a:rPr lang="en-US" altLang="ja-JP" dirty="0" smtClean="0"/>
              <a:t> </a:t>
            </a:r>
            <a:r>
              <a:rPr lang="en-US" altLang="ja-JP" dirty="0"/>
              <a:t>&lt;- read.csv("caa.csv",</a:t>
            </a:r>
            <a:r>
              <a:rPr lang="en-US" altLang="ja-JP" dirty="0" err="1"/>
              <a:t>row.names</a:t>
            </a:r>
            <a:r>
              <a:rPr lang="en-US" altLang="ja-JP" dirty="0"/>
              <a:t>=1)</a:t>
            </a:r>
          </a:p>
          <a:p>
            <a:pPr marL="0" indent="0">
              <a:buNone/>
            </a:pPr>
            <a:r>
              <a:rPr lang="en-US" altLang="ja-JP" dirty="0" err="1"/>
              <a:t>maa</a:t>
            </a:r>
            <a:r>
              <a:rPr lang="en-US" altLang="ja-JP" dirty="0"/>
              <a:t> &lt;- read.csv("maa.csv",</a:t>
            </a:r>
            <a:r>
              <a:rPr lang="en-US" altLang="ja-JP" dirty="0" err="1"/>
              <a:t>row.names</a:t>
            </a:r>
            <a:r>
              <a:rPr lang="en-US" altLang="ja-JP" dirty="0"/>
              <a:t>=1)</a:t>
            </a:r>
          </a:p>
          <a:p>
            <a:pPr marL="0" indent="0">
              <a:buNone/>
            </a:pPr>
            <a:r>
              <a:rPr lang="en-US" altLang="ja-JP" dirty="0" err="1"/>
              <a:t>waa</a:t>
            </a:r>
            <a:r>
              <a:rPr lang="en-US" altLang="ja-JP" dirty="0"/>
              <a:t> &lt;- read.csv("waa.csv",</a:t>
            </a:r>
            <a:r>
              <a:rPr lang="en-US" altLang="ja-JP" dirty="0" err="1"/>
              <a:t>row.names</a:t>
            </a:r>
            <a:r>
              <a:rPr lang="en-US" altLang="ja-JP" dirty="0"/>
              <a:t>=1)</a:t>
            </a:r>
          </a:p>
          <a:p>
            <a:pPr marL="0" indent="0">
              <a:buNone/>
            </a:pPr>
            <a:r>
              <a:rPr lang="en-US" altLang="ja-JP" dirty="0"/>
              <a:t>M &lt;- read.csv("M.csv",</a:t>
            </a:r>
            <a:r>
              <a:rPr lang="en-US" altLang="ja-JP" dirty="0" err="1"/>
              <a:t>row.names</a:t>
            </a:r>
            <a:r>
              <a:rPr lang="en-US" altLang="ja-JP" dirty="0"/>
              <a:t>=1)</a:t>
            </a:r>
          </a:p>
          <a:p>
            <a:pPr marL="0" indent="0">
              <a:buNone/>
            </a:pPr>
            <a:r>
              <a:rPr lang="en-US" altLang="ja-JP" dirty="0"/>
              <a:t>index &lt;- read.csv("index.csv",</a:t>
            </a:r>
            <a:r>
              <a:rPr lang="en-US" altLang="ja-JP" dirty="0" err="1"/>
              <a:t>row.names</a:t>
            </a:r>
            <a:r>
              <a:rPr lang="en-US" altLang="ja-JP" dirty="0"/>
              <a:t>=1)</a:t>
            </a:r>
          </a:p>
          <a:p>
            <a:pPr marL="0" indent="0">
              <a:buNone/>
            </a:pPr>
            <a:r>
              <a:rPr lang="en-US" altLang="ja-JP" dirty="0" smtClean="0"/>
              <a:t># data</a:t>
            </a:r>
            <a:r>
              <a:rPr lang="ja-JP" altLang="en-US" dirty="0" smtClean="0"/>
              <a:t>の</a:t>
            </a:r>
            <a:r>
              <a:rPr lang="ja-JP" altLang="en-US" dirty="0"/>
              <a:t>整形</a:t>
            </a:r>
          </a:p>
          <a:p>
            <a:pPr marL="0" indent="0">
              <a:buNone/>
            </a:pPr>
            <a:r>
              <a:rPr lang="en-US" altLang="ja-JP" dirty="0" err="1"/>
              <a:t>dat</a:t>
            </a:r>
            <a:r>
              <a:rPr lang="en-US" altLang="ja-JP" dirty="0"/>
              <a:t> &lt;- </a:t>
            </a:r>
            <a:r>
              <a:rPr lang="en-US" altLang="ja-JP" dirty="0" err="1"/>
              <a:t>data.handler</a:t>
            </a:r>
            <a:r>
              <a:rPr lang="en-US" altLang="ja-JP" dirty="0"/>
              <a:t>(</a:t>
            </a:r>
            <a:r>
              <a:rPr lang="en-US" altLang="ja-JP" dirty="0" err="1"/>
              <a:t>caa</a:t>
            </a:r>
            <a:r>
              <a:rPr lang="en-US" altLang="ja-JP" dirty="0"/>
              <a:t>, </a:t>
            </a:r>
            <a:r>
              <a:rPr lang="en-US" altLang="ja-JP" dirty="0" err="1"/>
              <a:t>waa</a:t>
            </a:r>
            <a:r>
              <a:rPr lang="en-US" altLang="ja-JP" dirty="0"/>
              <a:t>, </a:t>
            </a:r>
            <a:r>
              <a:rPr lang="en-US" altLang="ja-JP" dirty="0" err="1"/>
              <a:t>maa</a:t>
            </a:r>
            <a:r>
              <a:rPr lang="en-US" altLang="ja-JP" dirty="0"/>
              <a:t>, index, M)</a:t>
            </a:r>
          </a:p>
          <a:p>
            <a:pPr marL="0" indent="0">
              <a:buNone/>
            </a:pPr>
            <a:endParaRPr kumimoji="1" lang="ja-JP" altLang="en-US" dirty="0"/>
          </a:p>
        </p:txBody>
      </p:sp>
    </p:spTree>
    <p:extLst>
      <p:ext uri="{BB962C8B-B14F-4D97-AF65-F5344CB8AC3E}">
        <p14:creationId xmlns:p14="http://schemas.microsoft.com/office/powerpoint/2010/main" val="3945087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RVPA</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t># </a:t>
            </a:r>
            <a:r>
              <a:rPr lang="en-US" altLang="ja-JP" dirty="0" err="1" smtClean="0"/>
              <a:t>vpa</a:t>
            </a:r>
            <a:r>
              <a:rPr lang="ja-JP" altLang="en-US" dirty="0" smtClean="0"/>
              <a:t>実行</a:t>
            </a:r>
            <a:endParaRPr lang="en-US" altLang="ja-JP" dirty="0" smtClean="0"/>
          </a:p>
          <a:p>
            <a:pPr marL="0" indent="0">
              <a:buNone/>
            </a:pPr>
            <a:endParaRPr lang="en-US" altLang="ja-JP" dirty="0" smtClean="0"/>
          </a:p>
          <a:p>
            <a:pPr marL="0" indent="0">
              <a:buNone/>
            </a:pPr>
            <a:r>
              <a:rPr lang="en-US" altLang="ja-JP" dirty="0" smtClean="0"/>
              <a:t>vout1 &lt;- </a:t>
            </a:r>
            <a:r>
              <a:rPr lang="en-US" altLang="ja-JP" dirty="0" err="1" smtClean="0"/>
              <a:t>vpa</a:t>
            </a:r>
            <a:r>
              <a:rPr lang="en-US" altLang="ja-JP" dirty="0" smtClean="0"/>
              <a:t>(</a:t>
            </a:r>
            <a:r>
              <a:rPr lang="en-US" altLang="ja-JP" dirty="0" err="1" smtClean="0"/>
              <a:t>dat,tf.year</a:t>
            </a:r>
            <a:r>
              <a:rPr lang="en-US" altLang="ja-JP" dirty="0" smtClean="0"/>
              <a:t>=1997:1999,Pope=</a:t>
            </a:r>
            <a:r>
              <a:rPr lang="en-US" altLang="ja-JP" dirty="0" err="1" smtClean="0"/>
              <a:t>TRUE,fc.year</a:t>
            </a:r>
            <a:r>
              <a:rPr lang="en-US" altLang="ja-JP" dirty="0" smtClean="0"/>
              <a:t>=1998:2000,alpha=1,p.init=0.5) </a:t>
            </a:r>
          </a:p>
          <a:p>
            <a:pPr marL="0" indent="0">
              <a:buNone/>
            </a:pPr>
            <a:endParaRPr lang="en-US" altLang="ja-JP" dirty="0"/>
          </a:p>
          <a:p>
            <a:pPr marL="0" indent="0">
              <a:buNone/>
            </a:pPr>
            <a:r>
              <a:rPr lang="en-US" altLang="ja-JP" dirty="0" smtClean="0"/>
              <a:t># </a:t>
            </a:r>
            <a:r>
              <a:rPr lang="en-US" altLang="ja-JP" dirty="0" err="1" smtClean="0"/>
              <a:t>tf.year</a:t>
            </a:r>
            <a:r>
              <a:rPr lang="en-US" altLang="ja-JP" dirty="0" smtClean="0"/>
              <a:t>: </a:t>
            </a:r>
            <a:r>
              <a:rPr lang="ja-JP" altLang="en-US" dirty="0" smtClean="0"/>
              <a:t>この期間の</a:t>
            </a:r>
            <a:r>
              <a:rPr lang="en-US" altLang="ja-JP" dirty="0" smtClean="0"/>
              <a:t>F</a:t>
            </a:r>
            <a:r>
              <a:rPr lang="ja-JP" altLang="en-US" dirty="0" smtClean="0"/>
              <a:t>の平均と最終年の</a:t>
            </a:r>
            <a:r>
              <a:rPr lang="en-US" altLang="ja-JP" dirty="0" smtClean="0"/>
              <a:t>F</a:t>
            </a:r>
            <a:r>
              <a:rPr lang="ja-JP" altLang="en-US" dirty="0" smtClean="0"/>
              <a:t>が等しいとする</a:t>
            </a:r>
            <a:endParaRPr lang="en-US" altLang="ja-JP" dirty="0" smtClean="0"/>
          </a:p>
          <a:p>
            <a:pPr marL="0" indent="0">
              <a:buNone/>
            </a:pPr>
            <a:r>
              <a:rPr lang="en-US" altLang="ja-JP" dirty="0" smtClean="0"/>
              <a:t># </a:t>
            </a:r>
            <a:r>
              <a:rPr lang="en-US" altLang="ja-JP" dirty="0" err="1" smtClean="0"/>
              <a:t>fc.year</a:t>
            </a:r>
            <a:r>
              <a:rPr lang="en-US" altLang="ja-JP" dirty="0" smtClean="0"/>
              <a:t>: </a:t>
            </a:r>
            <a:r>
              <a:rPr lang="ja-JP" altLang="en-US" dirty="0" smtClean="0"/>
              <a:t>この期間の</a:t>
            </a:r>
            <a:r>
              <a:rPr lang="en-US" altLang="ja-JP" dirty="0" smtClean="0"/>
              <a:t>F</a:t>
            </a:r>
            <a:r>
              <a:rPr lang="ja-JP" altLang="en-US" dirty="0" smtClean="0"/>
              <a:t>の平均を</a:t>
            </a:r>
            <a:r>
              <a:rPr lang="en-US" altLang="ja-JP" dirty="0" err="1" smtClean="0"/>
              <a:t>Fcurrent</a:t>
            </a:r>
            <a:r>
              <a:rPr lang="ja-JP" altLang="en-US" dirty="0" smtClean="0"/>
              <a:t>とする</a:t>
            </a:r>
            <a:endParaRPr lang="en-US" altLang="ja-JP" dirty="0"/>
          </a:p>
        </p:txBody>
      </p:sp>
    </p:spTree>
    <p:extLst>
      <p:ext uri="{BB962C8B-B14F-4D97-AF65-F5344CB8AC3E}">
        <p14:creationId xmlns:p14="http://schemas.microsoft.com/office/powerpoint/2010/main" val="2245488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RVPA</a:t>
            </a:r>
            <a:endParaRPr kumimoji="1" lang="ja-JP" altLang="en-US" dirty="0"/>
          </a:p>
        </p:txBody>
      </p:sp>
      <p:sp>
        <p:nvSpPr>
          <p:cNvPr id="3" name="コンテンツ プレースホルダー 2"/>
          <p:cNvSpPr>
            <a:spLocks noGrp="1"/>
          </p:cNvSpPr>
          <p:nvPr>
            <p:ph idx="1"/>
          </p:nvPr>
        </p:nvSpPr>
        <p:spPr/>
        <p:txBody>
          <a:bodyPr>
            <a:normAutofit fontScale="92500"/>
          </a:bodyPr>
          <a:lstStyle/>
          <a:p>
            <a:pPr marL="0" indent="0">
              <a:buNone/>
            </a:pPr>
            <a:r>
              <a:rPr lang="en-US" altLang="ja-JP" dirty="0" smtClean="0"/>
              <a:t># </a:t>
            </a:r>
            <a:r>
              <a:rPr lang="ja-JP" altLang="en-US" dirty="0" smtClean="0"/>
              <a:t>初期値に注意</a:t>
            </a:r>
            <a:endParaRPr lang="en-US" altLang="ja-JP" dirty="0" smtClean="0"/>
          </a:p>
          <a:p>
            <a:pPr marL="0" indent="0">
              <a:buNone/>
            </a:pPr>
            <a:endParaRPr lang="en-US" altLang="ja-JP" dirty="0" smtClean="0"/>
          </a:p>
          <a:p>
            <a:pPr marL="0" indent="0">
              <a:buNone/>
            </a:pPr>
            <a:r>
              <a:rPr lang="en-US" altLang="ja-JP" dirty="0" smtClean="0"/>
              <a:t>vout11 &lt;- </a:t>
            </a:r>
            <a:r>
              <a:rPr lang="en-US" altLang="ja-JP" dirty="0" err="1" smtClean="0"/>
              <a:t>vpa</a:t>
            </a:r>
            <a:r>
              <a:rPr lang="en-US" altLang="ja-JP" dirty="0" smtClean="0"/>
              <a:t>(</a:t>
            </a:r>
            <a:r>
              <a:rPr lang="en-US" altLang="ja-JP" dirty="0" err="1" smtClean="0"/>
              <a:t>dat,tf.year</a:t>
            </a:r>
            <a:r>
              <a:rPr lang="en-US" altLang="ja-JP" dirty="0" smtClean="0"/>
              <a:t>=1997:1999,Pope=</a:t>
            </a:r>
            <a:r>
              <a:rPr lang="en-US" altLang="ja-JP" dirty="0" err="1" smtClean="0"/>
              <a:t>TRUE,fc.year</a:t>
            </a:r>
            <a:r>
              <a:rPr lang="en-US" altLang="ja-JP" dirty="0" smtClean="0"/>
              <a:t>=1998:2000,alpha=1,p.init=1) </a:t>
            </a:r>
          </a:p>
          <a:p>
            <a:pPr marL="0" indent="0">
              <a:buNone/>
            </a:pPr>
            <a:endParaRPr lang="en-US" altLang="ja-JP" dirty="0"/>
          </a:p>
          <a:p>
            <a:pPr marL="0" indent="0">
              <a:buNone/>
            </a:pPr>
            <a:r>
              <a:rPr lang="fr-FR" altLang="ja-JP" dirty="0" smtClean="0"/>
              <a:t>&gt; vout1$term.f</a:t>
            </a:r>
          </a:p>
          <a:p>
            <a:pPr marL="0" indent="0">
              <a:buNone/>
            </a:pPr>
            <a:r>
              <a:rPr lang="fr-FR" altLang="ja-JP" dirty="0" smtClean="0"/>
              <a:t>[1] 0.6793949</a:t>
            </a:r>
          </a:p>
          <a:p>
            <a:pPr marL="0" indent="0">
              <a:buNone/>
            </a:pPr>
            <a:r>
              <a:rPr lang="fr-FR" altLang="ja-JP" dirty="0" smtClean="0"/>
              <a:t>&gt; vout11$term.f</a:t>
            </a:r>
          </a:p>
          <a:p>
            <a:pPr marL="0" indent="0">
              <a:buNone/>
            </a:pPr>
            <a:r>
              <a:rPr lang="fr-FR" altLang="ja-JP" dirty="0" smtClean="0"/>
              <a:t>[1] 5.720814e-05</a:t>
            </a:r>
            <a:endParaRPr lang="en-US" altLang="ja-JP" dirty="0" smtClean="0"/>
          </a:p>
        </p:txBody>
      </p:sp>
    </p:spTree>
    <p:extLst>
      <p:ext uri="{BB962C8B-B14F-4D97-AF65-F5344CB8AC3E}">
        <p14:creationId xmlns:p14="http://schemas.microsoft.com/office/powerpoint/2010/main" val="3017803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チューニング</a:t>
            </a:r>
            <a:r>
              <a:rPr lang="en-US" altLang="ja-JP" dirty="0" smtClean="0"/>
              <a:t>VPA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5" name="図 4"/>
          <p:cNvPicPr>
            <a:picLocks noChangeAspect="1"/>
          </p:cNvPicPr>
          <p:nvPr/>
        </p:nvPicPr>
        <p:blipFill>
          <a:blip r:embed="rId2"/>
          <a:stretch>
            <a:fillRect/>
          </a:stretch>
        </p:blipFill>
        <p:spPr>
          <a:xfrm>
            <a:off x="3483428" y="1238058"/>
            <a:ext cx="5113812" cy="5099758"/>
          </a:xfrm>
          <a:prstGeom prst="rect">
            <a:avLst/>
          </a:prstGeom>
        </p:spPr>
      </p:pic>
    </p:spTree>
    <p:extLst>
      <p:ext uri="{BB962C8B-B14F-4D97-AF65-F5344CB8AC3E}">
        <p14:creationId xmlns:p14="http://schemas.microsoft.com/office/powerpoint/2010/main" val="40881608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チューニング</a:t>
            </a:r>
            <a:r>
              <a:rPr lang="en-US" altLang="ja-JP" dirty="0" smtClean="0"/>
              <a:t>VPA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仮定（最近年の選択率は等しい）を除く（</a:t>
            </a:r>
            <a:r>
              <a:rPr kumimoji="1" lang="en-US" altLang="ja-JP" dirty="0" smtClean="0"/>
              <a:t>or </a:t>
            </a:r>
            <a:r>
              <a:rPr kumimoji="1" lang="ja-JP" altLang="en-US" dirty="0" smtClean="0"/>
              <a:t>弱める）</a:t>
            </a:r>
            <a:endParaRPr kumimoji="1" lang="en-US" altLang="ja-JP" dirty="0" smtClean="0"/>
          </a:p>
          <a:p>
            <a:r>
              <a:rPr lang="ja-JP" altLang="en-US" dirty="0" smtClean="0"/>
              <a:t>資源量指数と</a:t>
            </a:r>
            <a:r>
              <a:rPr lang="en-US" altLang="ja-JP" dirty="0" smtClean="0"/>
              <a:t>VPA</a:t>
            </a:r>
            <a:r>
              <a:rPr lang="ja-JP" altLang="en-US" dirty="0" smtClean="0"/>
              <a:t>から得られる資源量推定値が近くなるように最近年の</a:t>
            </a:r>
            <a:r>
              <a:rPr lang="en-US" altLang="ja-JP" dirty="0" smtClean="0"/>
              <a:t>F</a:t>
            </a:r>
            <a:r>
              <a:rPr lang="ja-JP" altLang="en-US" dirty="0" smtClean="0"/>
              <a:t>を決めてやる</a:t>
            </a:r>
            <a:endParaRPr lang="en-US" altLang="ja-JP" dirty="0" smtClean="0"/>
          </a:p>
          <a:p>
            <a:pPr marL="0" indent="0" algn="ctr">
              <a:buNone/>
            </a:pPr>
            <a:r>
              <a:rPr lang="en-US" altLang="ja-JP" dirty="0"/>
              <a:t>F</a:t>
            </a:r>
            <a:r>
              <a:rPr lang="en-US" altLang="ja-JP" baseline="-25000" dirty="0"/>
              <a:t>T</a:t>
            </a:r>
            <a:r>
              <a:rPr lang="en-US" altLang="ja-JP" dirty="0"/>
              <a:t> = </a:t>
            </a:r>
            <a:r>
              <a:rPr lang="en-US" altLang="ja-JP" dirty="0" err="1"/>
              <a:t>argmin</a:t>
            </a:r>
            <a:r>
              <a:rPr lang="en-US" altLang="ja-JP" dirty="0"/>
              <a:t> </a:t>
            </a:r>
            <a:r>
              <a:rPr lang="en-US" altLang="ja-JP" dirty="0" err="1"/>
              <a:t>Σ</a:t>
            </a:r>
            <a:r>
              <a:rPr lang="en-US" altLang="ja-JP" baseline="-25000" dirty="0" err="1"/>
              <a:t>t</a:t>
            </a:r>
            <a:r>
              <a:rPr lang="en-US" altLang="ja-JP" dirty="0"/>
              <a:t> (log(</a:t>
            </a:r>
            <a:r>
              <a:rPr lang="en-US" altLang="ja-JP" dirty="0" err="1"/>
              <a:t>Index</a:t>
            </a:r>
            <a:r>
              <a:rPr lang="en-US" altLang="ja-JP" baseline="-25000" dirty="0" err="1"/>
              <a:t>t</a:t>
            </a:r>
            <a:r>
              <a:rPr lang="en-US" altLang="ja-JP" dirty="0"/>
              <a:t>) – log(</a:t>
            </a:r>
            <a:r>
              <a:rPr lang="en-US" altLang="ja-JP" dirty="0" err="1"/>
              <a:t>N</a:t>
            </a:r>
            <a:r>
              <a:rPr lang="en-US" altLang="ja-JP" baseline="-25000" dirty="0" err="1"/>
              <a:t>t</a:t>
            </a:r>
            <a:r>
              <a:rPr lang="en-US" altLang="ja-JP" dirty="0"/>
              <a:t>))</a:t>
            </a:r>
            <a:r>
              <a:rPr lang="en-US" altLang="ja-JP" baseline="30000" dirty="0" smtClean="0"/>
              <a:t>2</a:t>
            </a:r>
            <a:endParaRPr lang="en-US" altLang="ja-JP" dirty="0" smtClean="0"/>
          </a:p>
          <a:p>
            <a:r>
              <a:rPr lang="ja-JP" altLang="en-US" dirty="0" smtClean="0"/>
              <a:t>国内チューニング</a:t>
            </a:r>
            <a:r>
              <a:rPr lang="en-US" altLang="ja-JP" dirty="0" smtClean="0"/>
              <a:t>VPA</a:t>
            </a:r>
            <a:r>
              <a:rPr lang="ja-JP" altLang="en-US" dirty="0" smtClean="0"/>
              <a:t>のオプション</a:t>
            </a:r>
            <a:endParaRPr lang="en-US" altLang="ja-JP" dirty="0" smtClean="0"/>
          </a:p>
          <a:p>
            <a:pPr marL="0" indent="0">
              <a:buNone/>
            </a:pPr>
            <a:r>
              <a:rPr lang="ja-JP" altLang="en-US" dirty="0" smtClean="0"/>
              <a:t>　</a:t>
            </a:r>
            <a:r>
              <a:rPr lang="en-US" altLang="ja-JP" dirty="0" smtClean="0"/>
              <a:t>2</a:t>
            </a:r>
            <a:r>
              <a:rPr lang="ja-JP" altLang="en-US" dirty="0" smtClean="0"/>
              <a:t>段階法</a:t>
            </a:r>
            <a:endParaRPr lang="en-US" altLang="ja-JP" dirty="0" smtClean="0"/>
          </a:p>
          <a:p>
            <a:pPr marL="0" indent="0">
              <a:buNone/>
            </a:pPr>
            <a:r>
              <a:rPr lang="ja-JP" altLang="en-US" dirty="0"/>
              <a:t>　</a:t>
            </a:r>
            <a:r>
              <a:rPr lang="ja-JP" altLang="en-US" dirty="0" smtClean="0"/>
              <a:t>選択率更新法</a:t>
            </a:r>
            <a:endParaRPr lang="en-US" altLang="ja-JP" dirty="0" smtClean="0"/>
          </a:p>
          <a:p>
            <a:pPr marL="0" indent="0">
              <a:buNone/>
            </a:pPr>
            <a:r>
              <a:rPr lang="ja-JP" altLang="en-US" dirty="0" smtClean="0"/>
              <a:t>　全</a:t>
            </a:r>
            <a:r>
              <a:rPr lang="en-US" altLang="ja-JP" dirty="0" smtClean="0"/>
              <a:t>F</a:t>
            </a:r>
            <a:r>
              <a:rPr lang="ja-JP" altLang="en-US" dirty="0" smtClean="0"/>
              <a:t>推定法（最近年の年齢別</a:t>
            </a:r>
            <a:r>
              <a:rPr lang="en-US" altLang="ja-JP" dirty="0" smtClean="0"/>
              <a:t>F</a:t>
            </a:r>
            <a:r>
              <a:rPr lang="ja-JP" altLang="en-US" dirty="0" smtClean="0"/>
              <a:t>をそれぞれ推定）</a:t>
            </a:r>
            <a:endParaRPr lang="en-US" altLang="ja-JP" dirty="0" smtClean="0"/>
          </a:p>
          <a:p>
            <a:pPr marL="0" indent="0" algn="ctr">
              <a:buNone/>
            </a:pPr>
            <a:endParaRPr lang="en-US" altLang="ja-JP" dirty="0"/>
          </a:p>
        </p:txBody>
      </p:sp>
    </p:spTree>
    <p:extLst>
      <p:ext uri="{BB962C8B-B14F-4D97-AF65-F5344CB8AC3E}">
        <p14:creationId xmlns:p14="http://schemas.microsoft.com/office/powerpoint/2010/main" val="36420076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チューニング</a:t>
            </a:r>
            <a:r>
              <a:rPr kumimoji="1" lang="en-US" altLang="ja-JP" dirty="0" smtClean="0"/>
              <a:t>VPA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2</a:t>
            </a:r>
            <a:r>
              <a:rPr lang="ja-JP" altLang="en-US" dirty="0"/>
              <a:t>段階法 － まずチューニングなしで推定して，その選択率を与えた上で，最終</a:t>
            </a:r>
            <a:r>
              <a:rPr lang="ja-JP" altLang="en-US" dirty="0" smtClean="0"/>
              <a:t>年最高齢の</a:t>
            </a:r>
            <a:r>
              <a:rPr lang="en-US" altLang="ja-JP" dirty="0"/>
              <a:t>F</a:t>
            </a:r>
            <a:r>
              <a:rPr lang="ja-JP" altLang="en-US" dirty="0"/>
              <a:t>を推定する</a:t>
            </a:r>
            <a:endParaRPr lang="en-US" altLang="ja-JP" dirty="0"/>
          </a:p>
          <a:p>
            <a:pPr marL="0" indent="0">
              <a:buNone/>
            </a:pPr>
            <a:r>
              <a:rPr lang="ja-JP" altLang="en-US" dirty="0"/>
              <a:t>　</a:t>
            </a:r>
            <a:endParaRPr lang="en-US" altLang="ja-JP" dirty="0" smtClean="0"/>
          </a:p>
          <a:p>
            <a:pPr marL="0" indent="0">
              <a:buNone/>
            </a:pPr>
            <a:r>
              <a:rPr lang="ja-JP" altLang="en-US" dirty="0" smtClean="0"/>
              <a:t>選択率</a:t>
            </a:r>
            <a:r>
              <a:rPr lang="ja-JP" altLang="en-US" dirty="0"/>
              <a:t>更</a:t>
            </a:r>
            <a:r>
              <a:rPr lang="ja-JP" altLang="en-US" dirty="0" smtClean="0"/>
              <a:t>新法 － 最終年の選択率が過去数年の平均と等しくなるように繰り返し計算しな</a:t>
            </a:r>
            <a:r>
              <a:rPr lang="ja-JP" altLang="en-US" dirty="0"/>
              <a:t>が</a:t>
            </a:r>
            <a:r>
              <a:rPr lang="ja-JP" altLang="en-US" dirty="0" smtClean="0"/>
              <a:t>ら，最終年最高齢の</a:t>
            </a:r>
            <a:r>
              <a:rPr lang="en-US" altLang="ja-JP" dirty="0" smtClean="0"/>
              <a:t>F</a:t>
            </a:r>
            <a:r>
              <a:rPr lang="ja-JP" altLang="en-US" dirty="0" smtClean="0"/>
              <a:t>を推定する．</a:t>
            </a:r>
            <a:endParaRPr lang="en-US" altLang="ja-JP" dirty="0"/>
          </a:p>
          <a:p>
            <a:pPr marL="0" indent="0">
              <a:buNone/>
            </a:pPr>
            <a:r>
              <a:rPr lang="ja-JP" altLang="en-US" dirty="0"/>
              <a:t>　</a:t>
            </a:r>
            <a:endParaRPr lang="en-US" altLang="ja-JP" dirty="0" smtClean="0"/>
          </a:p>
          <a:p>
            <a:pPr marL="0" indent="0">
              <a:buNone/>
            </a:pPr>
            <a:r>
              <a:rPr lang="ja-JP" altLang="en-US" dirty="0" smtClean="0"/>
              <a:t>全</a:t>
            </a:r>
            <a:r>
              <a:rPr lang="en-US" altLang="ja-JP" dirty="0" smtClean="0"/>
              <a:t>F</a:t>
            </a:r>
            <a:r>
              <a:rPr lang="ja-JP" altLang="en-US" dirty="0" smtClean="0"/>
              <a:t>推定法 － 最近年</a:t>
            </a:r>
            <a:r>
              <a:rPr lang="ja-JP" altLang="en-US" dirty="0"/>
              <a:t>の年齢別</a:t>
            </a:r>
            <a:r>
              <a:rPr lang="en-US" altLang="ja-JP" dirty="0"/>
              <a:t>F</a:t>
            </a:r>
            <a:r>
              <a:rPr lang="ja-JP" altLang="en-US" dirty="0"/>
              <a:t>をそれぞれ</a:t>
            </a:r>
            <a:r>
              <a:rPr lang="ja-JP" altLang="en-US" dirty="0" smtClean="0"/>
              <a:t>推定</a:t>
            </a:r>
            <a:endParaRPr lang="en-US" altLang="ja-JP" dirty="0"/>
          </a:p>
        </p:txBody>
      </p:sp>
    </p:spTree>
    <p:extLst>
      <p:ext uri="{BB962C8B-B14F-4D97-AF65-F5344CB8AC3E}">
        <p14:creationId xmlns:p14="http://schemas.microsoft.com/office/powerpoint/2010/main" val="38029796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チューニング</a:t>
            </a:r>
            <a:r>
              <a:rPr lang="en-US" altLang="ja-JP" dirty="0"/>
              <a:t>VPA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vout2 </a:t>
            </a:r>
            <a:r>
              <a:rPr lang="en-US" altLang="ja-JP" dirty="0"/>
              <a:t>&lt;- </a:t>
            </a:r>
            <a:r>
              <a:rPr lang="en-US" altLang="ja-JP" dirty="0" err="1" smtClean="0"/>
              <a:t>vpa</a:t>
            </a:r>
            <a:r>
              <a:rPr lang="en-US" altLang="ja-JP" dirty="0" smtClean="0"/>
              <a:t>(</a:t>
            </a:r>
            <a:r>
              <a:rPr lang="en-US" altLang="ja-JP" dirty="0" err="1" smtClean="0"/>
              <a:t>dat,tune</a:t>
            </a:r>
            <a:r>
              <a:rPr lang="en-US" altLang="ja-JP" dirty="0" smtClean="0"/>
              <a:t>=</a:t>
            </a:r>
            <a:r>
              <a:rPr lang="en-US" altLang="ja-JP" dirty="0" err="1" smtClean="0"/>
              <a:t>TRUE,sel.update</a:t>
            </a:r>
            <a:r>
              <a:rPr lang="en-US" altLang="ja-JP" dirty="0" smtClean="0"/>
              <a:t>=</a:t>
            </a:r>
            <a:r>
              <a:rPr lang="en-US" altLang="ja-JP" dirty="0" err="1" smtClean="0"/>
              <a:t>FALSE,Pope</a:t>
            </a:r>
            <a:r>
              <a:rPr lang="en-US" altLang="ja-JP" dirty="0" smtClean="0"/>
              <a:t>=TRUE</a:t>
            </a:r>
            <a:r>
              <a:rPr lang="en-US" altLang="ja-JP" dirty="0"/>
              <a:t>,</a:t>
            </a:r>
          </a:p>
          <a:p>
            <a:pPr marL="0" indent="0">
              <a:buNone/>
            </a:pPr>
            <a:r>
              <a:rPr lang="en-US" altLang="ja-JP" dirty="0"/>
              <a:t>             </a:t>
            </a:r>
            <a:r>
              <a:rPr lang="en-US" altLang="ja-JP" dirty="0" err="1"/>
              <a:t>tf.year</a:t>
            </a:r>
            <a:r>
              <a:rPr lang="en-US" altLang="ja-JP" dirty="0"/>
              <a:t>=</a:t>
            </a:r>
            <a:r>
              <a:rPr lang="en-US" altLang="ja-JP" dirty="0" err="1"/>
              <a:t>NULL,sel.f</a:t>
            </a:r>
            <a:r>
              <a:rPr lang="en-US" altLang="ja-JP" dirty="0"/>
              <a:t>=vout1$saa$"2000</a:t>
            </a:r>
            <a:r>
              <a:rPr lang="en-US" altLang="ja-JP" dirty="0" smtClean="0"/>
              <a:t>",</a:t>
            </a:r>
          </a:p>
          <a:p>
            <a:pPr marL="0" indent="0">
              <a:buNone/>
            </a:pPr>
            <a:r>
              <a:rPr lang="en-US" altLang="ja-JP" dirty="0" smtClean="0"/>
              <a:t>	 </a:t>
            </a:r>
            <a:r>
              <a:rPr lang="en-US" altLang="ja-JP" dirty="0" err="1" smtClean="0"/>
              <a:t>abund</a:t>
            </a:r>
            <a:r>
              <a:rPr lang="en-US" altLang="ja-JP" dirty="0" smtClean="0"/>
              <a:t>=c</a:t>
            </a:r>
            <a:r>
              <a:rPr lang="en-US" altLang="ja-JP" dirty="0"/>
              <a:t>("N"),</a:t>
            </a:r>
            <a:r>
              <a:rPr lang="en-US" altLang="ja-JP" dirty="0" err="1"/>
              <a:t>min.age</a:t>
            </a:r>
            <a:r>
              <a:rPr lang="en-US" altLang="ja-JP" dirty="0"/>
              <a:t>=c(0),</a:t>
            </a:r>
            <a:r>
              <a:rPr lang="en-US" altLang="ja-JP" dirty="0" err="1"/>
              <a:t>max.age</a:t>
            </a:r>
            <a:r>
              <a:rPr lang="en-US" altLang="ja-JP" dirty="0"/>
              <a:t>=c(6), </a:t>
            </a:r>
            <a:endParaRPr lang="en-US" altLang="ja-JP" dirty="0" smtClean="0"/>
          </a:p>
          <a:p>
            <a:pPr marL="0" indent="0">
              <a:buNone/>
            </a:pPr>
            <a:r>
              <a:rPr lang="en-US" altLang="ja-JP" dirty="0"/>
              <a:t>	</a:t>
            </a:r>
            <a:r>
              <a:rPr lang="en-US" altLang="ja-JP" dirty="0" smtClean="0"/>
              <a:t> alpha=1,p.init=0.5,fc.year=1998:2000)</a:t>
            </a:r>
            <a:endParaRPr lang="en-US" altLang="ja-JP" dirty="0"/>
          </a:p>
          <a:p>
            <a:endParaRPr kumimoji="1" lang="ja-JP" altLang="en-US" dirty="0"/>
          </a:p>
        </p:txBody>
      </p:sp>
    </p:spTree>
    <p:extLst>
      <p:ext uri="{BB962C8B-B14F-4D97-AF65-F5344CB8AC3E}">
        <p14:creationId xmlns:p14="http://schemas.microsoft.com/office/powerpoint/2010/main" val="36588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チューニング</a:t>
            </a:r>
            <a:r>
              <a:rPr lang="en-US" altLang="ja-JP" dirty="0"/>
              <a:t>VPA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vout3 &lt;- </a:t>
            </a:r>
            <a:r>
              <a:rPr lang="en-US" altLang="ja-JP" dirty="0" err="1"/>
              <a:t>vpa</a:t>
            </a:r>
            <a:r>
              <a:rPr lang="en-US" altLang="ja-JP" dirty="0"/>
              <a:t>(</a:t>
            </a:r>
            <a:r>
              <a:rPr lang="en-US" altLang="ja-JP" dirty="0" err="1"/>
              <a:t>dat,tune</a:t>
            </a:r>
            <a:r>
              <a:rPr lang="en-US" altLang="ja-JP" dirty="0"/>
              <a:t>=</a:t>
            </a:r>
            <a:r>
              <a:rPr lang="en-US" altLang="ja-JP" dirty="0" err="1"/>
              <a:t>TRUE,sel.update</a:t>
            </a:r>
            <a:r>
              <a:rPr lang="en-US" altLang="ja-JP" dirty="0"/>
              <a:t>=</a:t>
            </a:r>
            <a:r>
              <a:rPr lang="en-US" altLang="ja-JP" dirty="0" err="1"/>
              <a:t>TRUE,Pope</a:t>
            </a:r>
            <a:r>
              <a:rPr lang="en-US" altLang="ja-JP" dirty="0"/>
              <a:t>=TRUE,</a:t>
            </a:r>
          </a:p>
          <a:p>
            <a:pPr marL="0" indent="0">
              <a:buNone/>
            </a:pPr>
            <a:r>
              <a:rPr lang="en-US" altLang="ja-JP" dirty="0"/>
              <a:t>             </a:t>
            </a:r>
            <a:r>
              <a:rPr lang="en-US" altLang="ja-JP" dirty="0" err="1"/>
              <a:t>tf.year</a:t>
            </a:r>
            <a:r>
              <a:rPr lang="en-US" altLang="ja-JP" dirty="0"/>
              <a:t>=1997:1999,sel.f=vout1$saa$"2000", </a:t>
            </a:r>
          </a:p>
          <a:p>
            <a:pPr marL="0" indent="0">
              <a:buNone/>
            </a:pPr>
            <a:r>
              <a:rPr lang="en-US" altLang="ja-JP" dirty="0"/>
              <a:t>             </a:t>
            </a:r>
            <a:r>
              <a:rPr lang="en-US" altLang="ja-JP" dirty="0" err="1"/>
              <a:t>abund</a:t>
            </a:r>
            <a:r>
              <a:rPr lang="en-US" altLang="ja-JP" dirty="0"/>
              <a:t>=c("N"),</a:t>
            </a:r>
            <a:r>
              <a:rPr lang="en-US" altLang="ja-JP" dirty="0" err="1"/>
              <a:t>min.age</a:t>
            </a:r>
            <a:r>
              <a:rPr lang="en-US" altLang="ja-JP" dirty="0"/>
              <a:t>=c(0),</a:t>
            </a:r>
            <a:r>
              <a:rPr lang="en-US" altLang="ja-JP" dirty="0" err="1"/>
              <a:t>max.age</a:t>
            </a:r>
            <a:r>
              <a:rPr lang="en-US" altLang="ja-JP" dirty="0"/>
              <a:t>=c(6), </a:t>
            </a:r>
            <a:endParaRPr lang="en-US" altLang="ja-JP" dirty="0" smtClean="0"/>
          </a:p>
          <a:p>
            <a:pPr marL="0" indent="0">
              <a:buNone/>
            </a:pPr>
            <a:r>
              <a:rPr lang="en-US" altLang="ja-JP" dirty="0"/>
              <a:t>	</a:t>
            </a:r>
            <a:r>
              <a:rPr lang="en-US" altLang="ja-JP" dirty="0" smtClean="0"/>
              <a:t>  alpha=1,p.init=0.5,max.dd </a:t>
            </a:r>
            <a:r>
              <a:rPr lang="en-US" altLang="ja-JP" dirty="0"/>
              <a:t>= </a:t>
            </a:r>
            <a:r>
              <a:rPr lang="en-US" altLang="ja-JP" dirty="0" smtClean="0"/>
              <a:t>0.00001,fc.year=1998:2000)</a:t>
            </a:r>
            <a:endParaRPr lang="en-US" altLang="ja-JP" dirty="0"/>
          </a:p>
        </p:txBody>
      </p:sp>
    </p:spTree>
    <p:extLst>
      <p:ext uri="{BB962C8B-B14F-4D97-AF65-F5344CB8AC3E}">
        <p14:creationId xmlns:p14="http://schemas.microsoft.com/office/powerpoint/2010/main" val="3509744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資源評価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獲る（獲った）魚の量が</a:t>
            </a:r>
            <a:r>
              <a:rPr lang="ja-JP" altLang="en-US" dirty="0"/>
              <a:t>，</a:t>
            </a:r>
            <a:r>
              <a:rPr kumimoji="1" lang="ja-JP" altLang="en-US" dirty="0" smtClean="0"/>
              <a:t>持続的な利用の観点で適切かどうか知る必要がある</a:t>
            </a:r>
            <a:endParaRPr kumimoji="1" lang="en-US" altLang="ja-JP" dirty="0" smtClean="0"/>
          </a:p>
          <a:p>
            <a:r>
              <a:rPr lang="ja-JP" altLang="en-US" dirty="0" smtClean="0"/>
              <a:t>しかし，漁獲量だけが分かっても，海の中の魚の量が不明ならば，漁獲量の適切さは分からない</a:t>
            </a:r>
            <a:endParaRPr lang="en-US" altLang="ja-JP" dirty="0" smtClean="0"/>
          </a:p>
          <a:p>
            <a:r>
              <a:rPr kumimoji="1" lang="ja-JP" altLang="en-US" dirty="0" smtClean="0"/>
              <a:t>もし，海の中の魚の量（資源量）が分かれば</a:t>
            </a:r>
            <a:r>
              <a:rPr kumimoji="1" lang="en-US" altLang="ja-JP" dirty="0" smtClean="0"/>
              <a:t>…</a:t>
            </a:r>
          </a:p>
          <a:p>
            <a:pPr marL="0" indent="0">
              <a:buNone/>
            </a:pPr>
            <a:r>
              <a:rPr lang="ja-JP" altLang="en-US" dirty="0"/>
              <a:t>　</a:t>
            </a:r>
            <a:r>
              <a:rPr lang="ja-JP" altLang="en-US" dirty="0" smtClean="0"/>
              <a:t>漁獲量 </a:t>
            </a:r>
            <a:r>
              <a:rPr lang="en-US" altLang="ja-JP" dirty="0" smtClean="0"/>
              <a:t>= 1000</a:t>
            </a:r>
            <a:r>
              <a:rPr lang="ja-JP" altLang="en-US" dirty="0" smtClean="0"/>
              <a:t>トン</a:t>
            </a:r>
            <a:endParaRPr lang="en-US" altLang="ja-JP" dirty="0" smtClean="0"/>
          </a:p>
          <a:p>
            <a:pPr marL="0" indent="0">
              <a:buNone/>
            </a:pPr>
            <a:r>
              <a:rPr kumimoji="1" lang="ja-JP" altLang="en-US" dirty="0"/>
              <a:t>　</a:t>
            </a:r>
            <a:r>
              <a:rPr kumimoji="1" lang="ja-JP" altLang="en-US" dirty="0" smtClean="0"/>
              <a:t>資源量 </a:t>
            </a:r>
            <a:r>
              <a:rPr kumimoji="1" lang="en-US" altLang="ja-JP" dirty="0" smtClean="0"/>
              <a:t>= 10000</a:t>
            </a:r>
            <a:r>
              <a:rPr kumimoji="1" lang="ja-JP" altLang="en-US" dirty="0" smtClean="0"/>
              <a:t>トン   漁獲量の割合 </a:t>
            </a:r>
            <a:r>
              <a:rPr kumimoji="1" lang="en-US" altLang="ja-JP" dirty="0" smtClean="0"/>
              <a:t>1000/10000 = 10%    </a:t>
            </a:r>
            <a:r>
              <a:rPr kumimoji="1" lang="ja-JP" altLang="en-US" b="1" dirty="0" smtClean="0">
                <a:solidFill>
                  <a:srgbClr val="00B050"/>
                </a:solidFill>
              </a:rPr>
              <a:t>良さそう</a:t>
            </a:r>
            <a:r>
              <a:rPr kumimoji="1" lang="en-US" altLang="ja-JP" b="1" dirty="0" smtClean="0">
                <a:solidFill>
                  <a:srgbClr val="00B050"/>
                </a:solidFill>
                <a:sym typeface="Wingdings" panose="05000000000000000000" pitchFamily="2" charset="2"/>
              </a:rPr>
              <a:t></a:t>
            </a:r>
            <a:endParaRPr lang="en-US" altLang="ja-JP" b="1" dirty="0" smtClean="0">
              <a:solidFill>
                <a:srgbClr val="00B050"/>
              </a:solidFill>
            </a:endParaRPr>
          </a:p>
          <a:p>
            <a:pPr marL="0" indent="0">
              <a:buNone/>
            </a:pPr>
            <a:r>
              <a:rPr kumimoji="1" lang="ja-JP" altLang="en-US" dirty="0"/>
              <a:t>　</a:t>
            </a:r>
            <a:r>
              <a:rPr kumimoji="1" lang="ja-JP" altLang="en-US" dirty="0" smtClean="0"/>
              <a:t>資源量 </a:t>
            </a:r>
            <a:r>
              <a:rPr kumimoji="1" lang="en-US" altLang="ja-JP" dirty="0" smtClean="0"/>
              <a:t>= 1001</a:t>
            </a:r>
            <a:r>
              <a:rPr kumimoji="1" lang="ja-JP" altLang="en-US" dirty="0" smtClean="0"/>
              <a:t>トン     漁獲量の割合  </a:t>
            </a:r>
            <a:r>
              <a:rPr kumimoji="1" lang="en-US" altLang="ja-JP" dirty="0" smtClean="0"/>
              <a:t>1000/1001 = 99.9%</a:t>
            </a:r>
            <a:r>
              <a:rPr kumimoji="1" lang="ja-JP" altLang="en-US" dirty="0" smtClean="0"/>
              <a:t>　</a:t>
            </a:r>
            <a:r>
              <a:rPr lang="ja-JP" altLang="en-US" b="1" dirty="0" smtClean="0">
                <a:solidFill>
                  <a:srgbClr val="FF0000"/>
                </a:solidFill>
              </a:rPr>
              <a:t>悪そう</a:t>
            </a:r>
            <a:r>
              <a:rPr lang="en-US" altLang="ja-JP" b="1" dirty="0" smtClean="0">
                <a:solidFill>
                  <a:srgbClr val="FF0000"/>
                </a:solidFill>
                <a:sym typeface="Wingdings" panose="05000000000000000000" pitchFamily="2" charset="2"/>
              </a:rPr>
              <a:t></a:t>
            </a:r>
            <a:endParaRPr kumimoji="1" lang="en-US" altLang="ja-JP" b="1" dirty="0" smtClean="0">
              <a:solidFill>
                <a:srgbClr val="FF0000"/>
              </a:solidFill>
            </a:endParaRPr>
          </a:p>
        </p:txBody>
      </p:sp>
      <p:sp>
        <p:nvSpPr>
          <p:cNvPr id="4" name="テキスト ボックス 3"/>
          <p:cNvSpPr txBox="1"/>
          <p:nvPr/>
        </p:nvSpPr>
        <p:spPr>
          <a:xfrm>
            <a:off x="2356757" y="5850235"/>
            <a:ext cx="7478486" cy="461665"/>
          </a:xfrm>
          <a:prstGeom prst="rect">
            <a:avLst/>
          </a:prstGeom>
          <a:noFill/>
        </p:spPr>
        <p:txBody>
          <a:bodyPr wrap="square" rtlCol="0">
            <a:spAutoFit/>
          </a:bodyPr>
          <a:lstStyle/>
          <a:p>
            <a:r>
              <a:rPr kumimoji="1" lang="ja-JP" altLang="en-US" sz="2400" b="1" dirty="0" smtClean="0">
                <a:solidFill>
                  <a:srgbClr val="FF0000"/>
                </a:solidFill>
              </a:rPr>
              <a:t>同じ漁獲量でも，海の中の資源量によ</a:t>
            </a:r>
            <a:r>
              <a:rPr lang="ja-JP" altLang="en-US" sz="2400" b="1" dirty="0" smtClean="0">
                <a:solidFill>
                  <a:srgbClr val="FF0000"/>
                </a:solidFill>
              </a:rPr>
              <a:t>って評価は変わる</a:t>
            </a:r>
            <a:endParaRPr kumimoji="1" lang="ja-JP" altLang="en-US" sz="2400" b="1" dirty="0">
              <a:solidFill>
                <a:srgbClr val="FF0000"/>
              </a:solidFill>
            </a:endParaRPr>
          </a:p>
        </p:txBody>
      </p:sp>
    </p:spTree>
    <p:extLst>
      <p:ext uri="{BB962C8B-B14F-4D97-AF65-F5344CB8AC3E}">
        <p14:creationId xmlns:p14="http://schemas.microsoft.com/office/powerpoint/2010/main" val="60985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チューニング</a:t>
            </a:r>
            <a:r>
              <a:rPr lang="en-US" altLang="ja-JP" dirty="0"/>
              <a:t>VPA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vout4 &lt;- </a:t>
            </a:r>
            <a:r>
              <a:rPr lang="en-US" altLang="ja-JP" dirty="0" err="1"/>
              <a:t>vpa</a:t>
            </a:r>
            <a:r>
              <a:rPr lang="en-US" altLang="ja-JP" dirty="0"/>
              <a:t>(</a:t>
            </a:r>
            <a:r>
              <a:rPr lang="en-US" altLang="ja-JP" dirty="0" err="1"/>
              <a:t>dat,tune</a:t>
            </a:r>
            <a:r>
              <a:rPr lang="en-US" altLang="ja-JP" dirty="0"/>
              <a:t>=</a:t>
            </a:r>
            <a:r>
              <a:rPr lang="en-US" altLang="ja-JP" dirty="0" err="1"/>
              <a:t>TRUE,sel.update</a:t>
            </a:r>
            <a:r>
              <a:rPr lang="en-US" altLang="ja-JP" dirty="0"/>
              <a:t>=</a:t>
            </a:r>
            <a:r>
              <a:rPr lang="en-US" altLang="ja-JP" dirty="0" err="1"/>
              <a:t>FALSE,term.F</a:t>
            </a:r>
            <a:r>
              <a:rPr lang="en-US" altLang="ja-JP" dirty="0"/>
              <a:t>="all",</a:t>
            </a:r>
          </a:p>
          <a:p>
            <a:pPr marL="0" indent="0">
              <a:buNone/>
            </a:pPr>
            <a:r>
              <a:rPr lang="en-US" altLang="ja-JP" dirty="0"/>
              <a:t>             </a:t>
            </a:r>
            <a:r>
              <a:rPr lang="en-US" altLang="ja-JP" dirty="0" err="1"/>
              <a:t>tf.year</a:t>
            </a:r>
            <a:r>
              <a:rPr lang="en-US" altLang="ja-JP" dirty="0"/>
              <a:t>=</a:t>
            </a:r>
            <a:r>
              <a:rPr lang="en-US" altLang="ja-JP" dirty="0" err="1"/>
              <a:t>NULL,sel.f</a:t>
            </a:r>
            <a:r>
              <a:rPr lang="en-US" altLang="ja-JP" dirty="0"/>
              <a:t>=NULL,</a:t>
            </a:r>
          </a:p>
          <a:p>
            <a:pPr marL="0" indent="0">
              <a:buNone/>
            </a:pPr>
            <a:r>
              <a:rPr lang="en-US" altLang="ja-JP" dirty="0"/>
              <a:t>             </a:t>
            </a:r>
            <a:r>
              <a:rPr lang="en-US" altLang="ja-JP" dirty="0" err="1"/>
              <a:t>abund</a:t>
            </a:r>
            <a:r>
              <a:rPr lang="en-US" altLang="ja-JP" dirty="0"/>
              <a:t>=c("N"),</a:t>
            </a:r>
            <a:r>
              <a:rPr lang="en-US" altLang="ja-JP" dirty="0" err="1"/>
              <a:t>min.age</a:t>
            </a:r>
            <a:r>
              <a:rPr lang="en-US" altLang="ja-JP" dirty="0"/>
              <a:t>=c(0),</a:t>
            </a:r>
            <a:r>
              <a:rPr lang="en-US" altLang="ja-JP" dirty="0" err="1"/>
              <a:t>max.age</a:t>
            </a:r>
            <a:r>
              <a:rPr lang="en-US" altLang="ja-JP" dirty="0"/>
              <a:t>=c(6), </a:t>
            </a:r>
            <a:endParaRPr lang="en-US" altLang="ja-JP" dirty="0" smtClean="0"/>
          </a:p>
          <a:p>
            <a:pPr marL="0" indent="0">
              <a:buNone/>
            </a:pPr>
            <a:r>
              <a:rPr lang="en-US" altLang="ja-JP" dirty="0"/>
              <a:t>	</a:t>
            </a:r>
            <a:r>
              <a:rPr lang="en-US" altLang="ja-JP" dirty="0" smtClean="0"/>
              <a:t>  alpha=1,p.init=0.5,fc.year=1998:2000)</a:t>
            </a:r>
            <a:endParaRPr lang="en-US" altLang="ja-JP" dirty="0"/>
          </a:p>
        </p:txBody>
      </p:sp>
    </p:spTree>
    <p:extLst>
      <p:ext uri="{BB962C8B-B14F-4D97-AF65-F5344CB8AC3E}">
        <p14:creationId xmlns:p14="http://schemas.microsoft.com/office/powerpoint/2010/main" val="42191833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チューニング</a:t>
            </a:r>
            <a:r>
              <a:rPr lang="en-US" altLang="ja-JP" dirty="0"/>
              <a:t>VPA</a:t>
            </a:r>
            <a:endParaRPr kumimoji="1" lang="ja-JP" altLang="en-US" dirty="0"/>
          </a:p>
        </p:txBody>
      </p:sp>
      <p:sp>
        <p:nvSpPr>
          <p:cNvPr id="3" name="コンテンツ プレースホルダー 2"/>
          <p:cNvSpPr>
            <a:spLocks noGrp="1"/>
          </p:cNvSpPr>
          <p:nvPr>
            <p:ph idx="1"/>
          </p:nvPr>
        </p:nvSpPr>
        <p:spPr>
          <a:xfrm>
            <a:off x="838200" y="1825625"/>
            <a:ext cx="4452257" cy="4351338"/>
          </a:xfrm>
        </p:spPr>
        <p:txBody>
          <a:bodyPr/>
          <a:lstStyle/>
          <a:p>
            <a:pPr marL="0" indent="0">
              <a:buNone/>
            </a:pPr>
            <a:r>
              <a:rPr lang="en-US" altLang="ja-JP" dirty="0"/>
              <a:t>plot(names(</a:t>
            </a:r>
            <a:r>
              <a:rPr lang="en-US" altLang="ja-JP" dirty="0" err="1"/>
              <a:t>dat$index</a:t>
            </a:r>
            <a:r>
              <a:rPr lang="en-US" altLang="ja-JP" dirty="0"/>
              <a:t>),</a:t>
            </a:r>
            <a:r>
              <a:rPr lang="en-US" altLang="ja-JP" dirty="0" err="1"/>
              <a:t>as.numeric</a:t>
            </a:r>
            <a:r>
              <a:rPr lang="en-US" altLang="ja-JP" dirty="0"/>
              <a:t>(</a:t>
            </a:r>
            <a:r>
              <a:rPr lang="en-US" altLang="ja-JP" dirty="0" err="1"/>
              <a:t>dat$index</a:t>
            </a:r>
            <a:r>
              <a:rPr lang="en-US" altLang="ja-JP" dirty="0"/>
              <a:t>),</a:t>
            </a:r>
            <a:r>
              <a:rPr lang="en-US" altLang="ja-JP" dirty="0" err="1"/>
              <a:t>xlab</a:t>
            </a:r>
            <a:r>
              <a:rPr lang="en-US" altLang="ja-JP" dirty="0"/>
              <a:t>="Year",</a:t>
            </a:r>
            <a:r>
              <a:rPr lang="en-US" altLang="ja-JP" dirty="0" err="1"/>
              <a:t>ylab</a:t>
            </a:r>
            <a:r>
              <a:rPr lang="en-US" altLang="ja-JP" dirty="0"/>
              <a:t>="</a:t>
            </a:r>
            <a:r>
              <a:rPr lang="en-US" altLang="ja-JP" dirty="0" err="1"/>
              <a:t>Index",col</a:t>
            </a:r>
            <a:r>
              <a:rPr lang="en-US" altLang="ja-JP" dirty="0"/>
              <a:t>="red",</a:t>
            </a:r>
            <a:r>
              <a:rPr lang="en-US" altLang="ja-JP" dirty="0" err="1"/>
              <a:t>cex</a:t>
            </a:r>
            <a:r>
              <a:rPr lang="en-US" altLang="ja-JP" dirty="0"/>
              <a:t>=2,pch=16,main="vout3")</a:t>
            </a:r>
          </a:p>
          <a:p>
            <a:pPr marL="0" indent="0">
              <a:buNone/>
            </a:pPr>
            <a:endParaRPr lang="en-US" altLang="ja-JP" dirty="0" smtClean="0"/>
          </a:p>
          <a:p>
            <a:pPr marL="0" indent="0">
              <a:buNone/>
            </a:pPr>
            <a:r>
              <a:rPr lang="en-US" altLang="ja-JP" dirty="0" smtClean="0"/>
              <a:t>lines(names(</a:t>
            </a:r>
            <a:r>
              <a:rPr lang="en-US" altLang="ja-JP" dirty="0" err="1" smtClean="0"/>
              <a:t>dat$index</a:t>
            </a:r>
            <a:r>
              <a:rPr lang="en-US" altLang="ja-JP" dirty="0"/>
              <a:t>),vout3$pred.index,lwd=3,col="blue")</a:t>
            </a:r>
            <a:endParaRPr kumimoji="1" lang="ja-JP" altLang="en-US" dirty="0"/>
          </a:p>
        </p:txBody>
      </p:sp>
      <p:pic>
        <p:nvPicPr>
          <p:cNvPr id="6" name="図 5"/>
          <p:cNvPicPr>
            <a:picLocks noChangeAspect="1"/>
          </p:cNvPicPr>
          <p:nvPr/>
        </p:nvPicPr>
        <p:blipFill>
          <a:blip r:embed="rId2"/>
          <a:stretch>
            <a:fillRect/>
          </a:stretch>
        </p:blipFill>
        <p:spPr>
          <a:xfrm>
            <a:off x="5290457" y="620483"/>
            <a:ext cx="6063343" cy="6046679"/>
          </a:xfrm>
          <a:prstGeom prst="rect">
            <a:avLst/>
          </a:prstGeom>
        </p:spPr>
      </p:pic>
    </p:spTree>
    <p:extLst>
      <p:ext uri="{BB962C8B-B14F-4D97-AF65-F5344CB8AC3E}">
        <p14:creationId xmlns:p14="http://schemas.microsoft.com/office/powerpoint/2010/main" val="37970579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残差診断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err="1"/>
              <a:t>resid</a:t>
            </a:r>
            <a:r>
              <a:rPr lang="en-US" altLang="ja-JP" dirty="0"/>
              <a:t> &lt;- </a:t>
            </a:r>
            <a:r>
              <a:rPr lang="en-US" altLang="ja-JP" dirty="0" err="1"/>
              <a:t>as.numeric</a:t>
            </a:r>
            <a:r>
              <a:rPr lang="en-US" altLang="ja-JP" dirty="0"/>
              <a:t>(log(vout3$pred.index) - log(</a:t>
            </a:r>
            <a:r>
              <a:rPr lang="en-US" altLang="ja-JP" dirty="0" err="1"/>
              <a:t>dat$index</a:t>
            </a:r>
            <a:r>
              <a:rPr lang="en-US" altLang="ja-JP" dirty="0"/>
              <a:t>))</a:t>
            </a:r>
          </a:p>
          <a:p>
            <a:pPr marL="0" indent="0">
              <a:buNone/>
            </a:pPr>
            <a:r>
              <a:rPr lang="en-US" altLang="ja-JP" dirty="0"/>
              <a:t>plot(</a:t>
            </a:r>
            <a:r>
              <a:rPr lang="en-US" altLang="ja-JP" dirty="0" err="1"/>
              <a:t>resid,type</a:t>
            </a:r>
            <a:r>
              <a:rPr lang="en-US" altLang="ja-JP" dirty="0"/>
              <a:t>="b")</a:t>
            </a:r>
          </a:p>
          <a:p>
            <a:pPr marL="0" indent="0">
              <a:buNone/>
            </a:pPr>
            <a:r>
              <a:rPr lang="en-US" altLang="ja-JP" dirty="0" err="1"/>
              <a:t>acf</a:t>
            </a:r>
            <a:r>
              <a:rPr lang="en-US" altLang="ja-JP" dirty="0"/>
              <a:t>(</a:t>
            </a:r>
            <a:r>
              <a:rPr lang="en-US" altLang="ja-JP" dirty="0" err="1"/>
              <a:t>resid</a:t>
            </a:r>
            <a:r>
              <a:rPr lang="en-US" altLang="ja-JP" dirty="0"/>
              <a:t>) </a:t>
            </a:r>
            <a:endParaRPr kumimoji="1" lang="ja-JP" altLang="en-US" dirty="0"/>
          </a:p>
        </p:txBody>
      </p:sp>
      <p:pic>
        <p:nvPicPr>
          <p:cNvPr id="4" name="図 3"/>
          <p:cNvPicPr>
            <a:picLocks noChangeAspect="1"/>
          </p:cNvPicPr>
          <p:nvPr/>
        </p:nvPicPr>
        <p:blipFill>
          <a:blip r:embed="rId2"/>
          <a:stretch>
            <a:fillRect/>
          </a:stretch>
        </p:blipFill>
        <p:spPr>
          <a:xfrm>
            <a:off x="2847703" y="189629"/>
            <a:ext cx="6450968" cy="6433239"/>
          </a:xfrm>
          <a:prstGeom prst="rect">
            <a:avLst/>
          </a:prstGeom>
          <a:solidFill>
            <a:schemeClr val="bg1"/>
          </a:solidFill>
        </p:spPr>
      </p:pic>
    </p:spTree>
    <p:extLst>
      <p:ext uri="{BB962C8B-B14F-4D97-AF65-F5344CB8AC3E}">
        <p14:creationId xmlns:p14="http://schemas.microsoft.com/office/powerpoint/2010/main" val="105710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ブートストラップ法</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ある量（資源量）の分布を知りたい</a:t>
            </a:r>
            <a:endParaRPr lang="en-US" altLang="ja-JP" dirty="0" smtClean="0"/>
          </a:p>
          <a:p>
            <a:pPr marL="0" indent="0">
              <a:buNone/>
            </a:pPr>
            <a:endParaRPr kumimoji="1" lang="en-US" altLang="ja-JP" dirty="0"/>
          </a:p>
          <a:p>
            <a:pPr marL="0" indent="0">
              <a:buNone/>
            </a:pPr>
            <a:r>
              <a:rPr lang="ja-JP" altLang="en-US" dirty="0" smtClean="0"/>
              <a:t>データ </a:t>
            </a:r>
            <a:r>
              <a:rPr lang="en-US" altLang="ja-JP" dirty="0"/>
              <a:t>x</a:t>
            </a:r>
            <a:r>
              <a:rPr lang="en-US" altLang="ja-JP" baseline="-25000" dirty="0" smtClean="0"/>
              <a:t>1</a:t>
            </a:r>
            <a:r>
              <a:rPr lang="en-US" altLang="ja-JP" dirty="0" smtClean="0"/>
              <a:t>, x</a:t>
            </a:r>
            <a:r>
              <a:rPr lang="en-US" altLang="ja-JP" baseline="-25000" dirty="0" smtClean="0"/>
              <a:t>2</a:t>
            </a:r>
            <a:r>
              <a:rPr lang="en-US" altLang="ja-JP" dirty="0" smtClean="0"/>
              <a:t>, …, </a:t>
            </a:r>
            <a:r>
              <a:rPr lang="en-US" altLang="ja-JP" dirty="0" err="1" smtClean="0"/>
              <a:t>x</a:t>
            </a:r>
            <a:r>
              <a:rPr lang="en-US" altLang="ja-JP" baseline="-25000" dirty="0" err="1" smtClean="0"/>
              <a:t>n</a:t>
            </a:r>
            <a:r>
              <a:rPr lang="en-US" altLang="ja-JP" dirty="0" smtClean="0"/>
              <a:t>  </a:t>
            </a:r>
            <a:r>
              <a:rPr lang="ja-JP" altLang="en-US" dirty="0" smtClean="0"/>
              <a:t>→ </a:t>
            </a:r>
            <a:r>
              <a:rPr lang="en-US" altLang="ja-JP" dirty="0" smtClean="0"/>
              <a:t>m</a:t>
            </a:r>
            <a:endParaRPr lang="en-US" altLang="ja-JP" baseline="-25000" dirty="0" smtClean="0"/>
          </a:p>
          <a:p>
            <a:pPr marL="0" indent="0">
              <a:buNone/>
            </a:pPr>
            <a:endParaRPr lang="en-US" altLang="ja-JP" dirty="0" smtClean="0"/>
          </a:p>
          <a:p>
            <a:pPr marL="0" indent="0">
              <a:buNone/>
            </a:pPr>
            <a:r>
              <a:rPr lang="en-US" altLang="ja-JP" dirty="0" smtClean="0"/>
              <a:t>x</a:t>
            </a:r>
            <a:r>
              <a:rPr kumimoji="1" lang="en-US" altLang="ja-JP" baseline="-25000" dirty="0" smtClean="0"/>
              <a:t>1</a:t>
            </a:r>
            <a:r>
              <a:rPr kumimoji="1" lang="en-US" altLang="ja-JP" baseline="30000" dirty="0" smtClean="0"/>
              <a:t>*1</a:t>
            </a:r>
            <a:r>
              <a:rPr kumimoji="1" lang="en-US" altLang="ja-JP" dirty="0" smtClean="0"/>
              <a:t>=x</a:t>
            </a:r>
            <a:r>
              <a:rPr kumimoji="1" lang="en-US" altLang="ja-JP" baseline="-25000" dirty="0" smtClean="0"/>
              <a:t>9</a:t>
            </a:r>
            <a:r>
              <a:rPr kumimoji="1" lang="en-US" altLang="ja-JP" dirty="0" smtClean="0"/>
              <a:t>, x</a:t>
            </a:r>
            <a:r>
              <a:rPr kumimoji="1" lang="en-US" altLang="ja-JP" baseline="-25000" dirty="0" smtClean="0"/>
              <a:t>2</a:t>
            </a:r>
            <a:r>
              <a:rPr kumimoji="1" lang="en-US" altLang="ja-JP" baseline="30000" dirty="0" smtClean="0"/>
              <a:t>*1</a:t>
            </a:r>
            <a:r>
              <a:rPr kumimoji="1" lang="en-US" altLang="ja-JP" dirty="0" smtClean="0"/>
              <a:t>=x</a:t>
            </a:r>
            <a:r>
              <a:rPr kumimoji="1" lang="en-US" altLang="ja-JP" baseline="-25000" dirty="0" smtClean="0"/>
              <a:t>1</a:t>
            </a:r>
            <a:r>
              <a:rPr kumimoji="1" lang="en-US" altLang="ja-JP" dirty="0" smtClean="0"/>
              <a:t>, …, </a:t>
            </a:r>
            <a:r>
              <a:rPr lang="en-US" altLang="ja-JP" dirty="0" err="1" smtClean="0"/>
              <a:t>x</a:t>
            </a:r>
            <a:r>
              <a:rPr lang="en-US" altLang="ja-JP" baseline="-25000" dirty="0" err="1" smtClean="0"/>
              <a:t>n</a:t>
            </a:r>
            <a:r>
              <a:rPr kumimoji="1" lang="en-US" altLang="ja-JP" baseline="30000" dirty="0" smtClean="0"/>
              <a:t>*1</a:t>
            </a:r>
            <a:r>
              <a:rPr kumimoji="1" lang="en-US" altLang="ja-JP" dirty="0" smtClean="0"/>
              <a:t>=x</a:t>
            </a:r>
            <a:r>
              <a:rPr kumimoji="1" lang="en-US" altLang="ja-JP" baseline="-25000" dirty="0" smtClean="0"/>
              <a:t>8</a:t>
            </a:r>
            <a:r>
              <a:rPr kumimoji="1" lang="en-US" altLang="ja-JP" dirty="0" smtClean="0"/>
              <a:t>  </a:t>
            </a:r>
            <a:r>
              <a:rPr kumimoji="1" lang="ja-JP" altLang="en-US" dirty="0" smtClean="0"/>
              <a:t>→ </a:t>
            </a:r>
            <a:r>
              <a:rPr kumimoji="1" lang="en-US" altLang="ja-JP" dirty="0" smtClean="0"/>
              <a:t>m</a:t>
            </a:r>
            <a:r>
              <a:rPr kumimoji="1" lang="en-US" altLang="ja-JP" baseline="30000" dirty="0" smtClean="0"/>
              <a:t>*1</a:t>
            </a:r>
          </a:p>
          <a:p>
            <a:pPr marL="0" indent="0">
              <a:buNone/>
            </a:pPr>
            <a:r>
              <a:rPr lang="en-US" altLang="ja-JP" dirty="0" smtClean="0"/>
              <a:t>x</a:t>
            </a:r>
            <a:r>
              <a:rPr lang="en-US" altLang="ja-JP" baseline="-25000" dirty="0" smtClean="0"/>
              <a:t>1</a:t>
            </a:r>
            <a:r>
              <a:rPr lang="en-US" altLang="ja-JP" baseline="30000" dirty="0" smtClean="0"/>
              <a:t>*2</a:t>
            </a:r>
            <a:r>
              <a:rPr lang="en-US" altLang="ja-JP" dirty="0" smtClean="0"/>
              <a:t>=x</a:t>
            </a:r>
            <a:r>
              <a:rPr lang="en-US" altLang="ja-JP" baseline="-25000" dirty="0" smtClean="0"/>
              <a:t>5</a:t>
            </a:r>
            <a:r>
              <a:rPr lang="en-US" altLang="ja-JP" dirty="0" smtClean="0"/>
              <a:t>, x</a:t>
            </a:r>
            <a:r>
              <a:rPr lang="en-US" altLang="ja-JP" baseline="-25000" dirty="0" smtClean="0"/>
              <a:t>2</a:t>
            </a:r>
            <a:r>
              <a:rPr lang="en-US" altLang="ja-JP" baseline="30000" dirty="0" smtClean="0"/>
              <a:t>*2</a:t>
            </a:r>
            <a:r>
              <a:rPr lang="en-US" altLang="ja-JP" dirty="0" smtClean="0"/>
              <a:t>=x</a:t>
            </a:r>
            <a:r>
              <a:rPr lang="en-US" altLang="ja-JP" baseline="-25000" dirty="0" smtClean="0"/>
              <a:t>8</a:t>
            </a:r>
            <a:r>
              <a:rPr lang="en-US" altLang="ja-JP" dirty="0" smtClean="0"/>
              <a:t>, …, </a:t>
            </a:r>
            <a:r>
              <a:rPr lang="en-US" altLang="ja-JP" dirty="0" err="1" smtClean="0"/>
              <a:t>x</a:t>
            </a:r>
            <a:r>
              <a:rPr lang="en-US" altLang="ja-JP" baseline="-25000" dirty="0" err="1" smtClean="0"/>
              <a:t>n</a:t>
            </a:r>
            <a:r>
              <a:rPr lang="en-US" altLang="ja-JP" baseline="30000" dirty="0" smtClean="0"/>
              <a:t>*2</a:t>
            </a:r>
            <a:r>
              <a:rPr lang="en-US" altLang="ja-JP" dirty="0" smtClean="0"/>
              <a:t>=x</a:t>
            </a:r>
            <a:r>
              <a:rPr lang="en-US" altLang="ja-JP" baseline="-25000" dirty="0" smtClean="0"/>
              <a:t>7</a:t>
            </a:r>
            <a:r>
              <a:rPr lang="en-US" altLang="ja-JP" dirty="0" smtClean="0"/>
              <a:t>  </a:t>
            </a:r>
            <a:r>
              <a:rPr lang="ja-JP" altLang="en-US" dirty="0" smtClean="0"/>
              <a:t>→ </a:t>
            </a:r>
            <a:r>
              <a:rPr lang="en-US" altLang="ja-JP" dirty="0" smtClean="0"/>
              <a:t>m</a:t>
            </a:r>
            <a:r>
              <a:rPr lang="en-US" altLang="ja-JP" baseline="30000" dirty="0" smtClean="0"/>
              <a:t>*2</a:t>
            </a:r>
          </a:p>
          <a:p>
            <a:pPr marL="0" indent="0">
              <a:buNone/>
            </a:pPr>
            <a:r>
              <a:rPr kumimoji="1" lang="en-US" altLang="ja-JP" dirty="0" smtClean="0"/>
              <a:t>…</a:t>
            </a:r>
          </a:p>
          <a:p>
            <a:pPr marL="0" indent="0">
              <a:buNone/>
            </a:pPr>
            <a:r>
              <a:rPr lang="en-US" altLang="ja-JP" dirty="0" smtClean="0"/>
              <a:t>x</a:t>
            </a:r>
            <a:r>
              <a:rPr lang="en-US" altLang="ja-JP" baseline="-25000" dirty="0" smtClean="0"/>
              <a:t>1</a:t>
            </a:r>
            <a:r>
              <a:rPr lang="en-US" altLang="ja-JP" baseline="30000" dirty="0" smtClean="0"/>
              <a:t>*B</a:t>
            </a:r>
            <a:r>
              <a:rPr lang="en-US" altLang="ja-JP" dirty="0" smtClean="0"/>
              <a:t>=x</a:t>
            </a:r>
            <a:r>
              <a:rPr lang="en-US" altLang="ja-JP" baseline="-25000" dirty="0" smtClean="0"/>
              <a:t>4</a:t>
            </a:r>
            <a:r>
              <a:rPr lang="en-US" altLang="ja-JP" dirty="0" smtClean="0"/>
              <a:t>, x</a:t>
            </a:r>
            <a:r>
              <a:rPr lang="en-US" altLang="ja-JP" baseline="-25000" dirty="0" smtClean="0"/>
              <a:t>2</a:t>
            </a:r>
            <a:r>
              <a:rPr lang="en-US" altLang="ja-JP" baseline="30000" dirty="0" smtClean="0"/>
              <a:t>*B</a:t>
            </a:r>
            <a:r>
              <a:rPr lang="en-US" altLang="ja-JP" dirty="0" smtClean="0"/>
              <a:t>=x</a:t>
            </a:r>
            <a:r>
              <a:rPr lang="en-US" altLang="ja-JP" baseline="-25000" dirty="0" smtClean="0"/>
              <a:t>4</a:t>
            </a:r>
            <a:r>
              <a:rPr lang="en-US" altLang="ja-JP" dirty="0" smtClean="0"/>
              <a:t>, </a:t>
            </a:r>
            <a:r>
              <a:rPr lang="en-US" altLang="ja-JP" dirty="0"/>
              <a:t>…, </a:t>
            </a:r>
            <a:r>
              <a:rPr lang="en-US" altLang="ja-JP" dirty="0" err="1" smtClean="0"/>
              <a:t>x</a:t>
            </a:r>
            <a:r>
              <a:rPr lang="en-US" altLang="ja-JP" baseline="-25000" dirty="0" err="1" smtClean="0"/>
              <a:t>n</a:t>
            </a:r>
            <a:r>
              <a:rPr lang="en-US" altLang="ja-JP" baseline="30000" dirty="0" smtClean="0"/>
              <a:t>*B</a:t>
            </a:r>
            <a:r>
              <a:rPr lang="en-US" altLang="ja-JP" dirty="0" smtClean="0"/>
              <a:t>=x</a:t>
            </a:r>
            <a:r>
              <a:rPr lang="en-US" altLang="ja-JP" baseline="-25000" dirty="0" smtClean="0"/>
              <a:t>7</a:t>
            </a:r>
            <a:r>
              <a:rPr lang="en-US" altLang="ja-JP" dirty="0" smtClean="0"/>
              <a:t>  </a:t>
            </a:r>
            <a:r>
              <a:rPr lang="ja-JP" altLang="en-US" dirty="0" smtClean="0"/>
              <a:t>→ </a:t>
            </a:r>
            <a:r>
              <a:rPr lang="en-US" altLang="ja-JP" dirty="0" smtClean="0"/>
              <a:t>m</a:t>
            </a:r>
            <a:r>
              <a:rPr lang="en-US" altLang="ja-JP" baseline="30000" dirty="0" smtClean="0"/>
              <a:t>*B</a:t>
            </a:r>
            <a:endParaRPr lang="en-US" altLang="ja-JP" baseline="30000" dirty="0"/>
          </a:p>
        </p:txBody>
      </p:sp>
    </p:spTree>
    <p:extLst>
      <p:ext uri="{BB962C8B-B14F-4D97-AF65-F5344CB8AC3E}">
        <p14:creationId xmlns:p14="http://schemas.microsoft.com/office/powerpoint/2010/main" val="2664765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ブートストラップ法</a:t>
            </a:r>
            <a:endParaRPr kumimoji="1" lang="ja-JP" altLang="en-US" dirty="0"/>
          </a:p>
        </p:txBody>
      </p:sp>
      <p:sp>
        <p:nvSpPr>
          <p:cNvPr id="3" name="コンテンツ プレースホルダー 2"/>
          <p:cNvSpPr>
            <a:spLocks noGrp="1"/>
          </p:cNvSpPr>
          <p:nvPr>
            <p:ph idx="1"/>
          </p:nvPr>
        </p:nvSpPr>
        <p:spPr>
          <a:xfrm>
            <a:off x="838200" y="1825625"/>
            <a:ext cx="4735286" cy="4351338"/>
          </a:xfrm>
        </p:spPr>
        <p:txBody>
          <a:bodyPr/>
          <a:lstStyle/>
          <a:p>
            <a:pPr marL="0" indent="0">
              <a:buNone/>
            </a:pPr>
            <a:r>
              <a:rPr lang="en-US" altLang="ja-JP" dirty="0"/>
              <a:t>x &lt;- </a:t>
            </a:r>
            <a:r>
              <a:rPr lang="en-US" altLang="ja-JP" dirty="0" err="1"/>
              <a:t>rnorm</a:t>
            </a:r>
            <a:r>
              <a:rPr lang="en-US" altLang="ja-JP" dirty="0"/>
              <a:t>(10)</a:t>
            </a:r>
          </a:p>
          <a:p>
            <a:pPr marL="0" indent="0">
              <a:buNone/>
            </a:pPr>
            <a:r>
              <a:rPr lang="en-US" altLang="ja-JP" dirty="0"/>
              <a:t>m &lt;- mean(x)</a:t>
            </a:r>
          </a:p>
          <a:p>
            <a:pPr marL="0" indent="0">
              <a:buNone/>
            </a:pPr>
            <a:endParaRPr lang="en-US" altLang="ja-JP" dirty="0"/>
          </a:p>
          <a:p>
            <a:pPr marL="0" indent="0">
              <a:buNone/>
            </a:pPr>
            <a:r>
              <a:rPr lang="en-US" altLang="ja-JP" dirty="0" err="1"/>
              <a:t>bx</a:t>
            </a:r>
            <a:r>
              <a:rPr lang="en-US" altLang="ja-JP" dirty="0"/>
              <a:t> &lt;- matrix(sample(x,10000,replace=TRUE),</a:t>
            </a:r>
            <a:r>
              <a:rPr lang="en-US" altLang="ja-JP" dirty="0" err="1"/>
              <a:t>ncol</a:t>
            </a:r>
            <a:r>
              <a:rPr lang="en-US" altLang="ja-JP" dirty="0"/>
              <a:t>=10)</a:t>
            </a:r>
          </a:p>
          <a:p>
            <a:pPr marL="0" indent="0">
              <a:buNone/>
            </a:pPr>
            <a:r>
              <a:rPr lang="en-US" altLang="ja-JP" dirty="0" err="1"/>
              <a:t>bm</a:t>
            </a:r>
            <a:r>
              <a:rPr lang="en-US" altLang="ja-JP" dirty="0"/>
              <a:t> &lt;- </a:t>
            </a:r>
            <a:r>
              <a:rPr lang="en-US" altLang="ja-JP" dirty="0" err="1" smtClean="0"/>
              <a:t>rowMeans</a:t>
            </a:r>
            <a:r>
              <a:rPr lang="en-US" altLang="ja-JP" dirty="0" smtClean="0"/>
              <a:t>(</a:t>
            </a:r>
            <a:r>
              <a:rPr lang="en-US" altLang="ja-JP" dirty="0" err="1" smtClean="0"/>
              <a:t>bx</a:t>
            </a:r>
            <a:r>
              <a:rPr lang="en-US" altLang="ja-JP" dirty="0"/>
              <a:t>)</a:t>
            </a:r>
          </a:p>
          <a:p>
            <a:pPr marL="0" indent="0">
              <a:buNone/>
            </a:pPr>
            <a:endParaRPr kumimoji="1" lang="ja-JP" altLang="en-US" dirty="0"/>
          </a:p>
        </p:txBody>
      </p:sp>
      <p:pic>
        <p:nvPicPr>
          <p:cNvPr id="5" name="図 4"/>
          <p:cNvPicPr>
            <a:picLocks noChangeAspect="1"/>
          </p:cNvPicPr>
          <p:nvPr/>
        </p:nvPicPr>
        <p:blipFill>
          <a:blip r:embed="rId2"/>
          <a:stretch>
            <a:fillRect/>
          </a:stretch>
        </p:blipFill>
        <p:spPr>
          <a:xfrm>
            <a:off x="5669143" y="740228"/>
            <a:ext cx="6209211" cy="5893934"/>
          </a:xfrm>
          <a:prstGeom prst="rect">
            <a:avLst/>
          </a:prstGeom>
        </p:spPr>
      </p:pic>
    </p:spTree>
    <p:extLst>
      <p:ext uri="{BB962C8B-B14F-4D97-AF65-F5344CB8AC3E}">
        <p14:creationId xmlns:p14="http://schemas.microsoft.com/office/powerpoint/2010/main" val="7240206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ブートストラップ法</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kumimoji="1" lang="en-US" altLang="ja-JP" dirty="0" smtClean="0"/>
              <a:t>VPA</a:t>
            </a:r>
            <a:r>
              <a:rPr kumimoji="1" lang="ja-JP" altLang="en-US" dirty="0" smtClean="0"/>
              <a:t>では，残差をリサンプリングする</a:t>
            </a:r>
            <a:endParaRPr kumimoji="1" lang="en-US" altLang="ja-JP" dirty="0" smtClean="0"/>
          </a:p>
          <a:p>
            <a:pPr marL="0" indent="0" algn="ctr">
              <a:buNone/>
            </a:pPr>
            <a:r>
              <a:rPr lang="en-US" altLang="ja-JP" dirty="0" smtClean="0"/>
              <a:t>index</a:t>
            </a:r>
            <a:r>
              <a:rPr lang="en-US" altLang="ja-JP" baseline="30000" dirty="0" smtClean="0"/>
              <a:t>*</a:t>
            </a:r>
            <a:r>
              <a:rPr lang="en-US" altLang="ja-JP" dirty="0" smtClean="0"/>
              <a:t> = log(</a:t>
            </a:r>
            <a:r>
              <a:rPr lang="en-US" altLang="ja-JP" dirty="0" err="1" smtClean="0"/>
              <a:t>qN</a:t>
            </a:r>
            <a:r>
              <a:rPr lang="en-US" altLang="ja-JP" dirty="0" smtClean="0"/>
              <a:t>)+e</a:t>
            </a:r>
            <a:r>
              <a:rPr lang="en-US" altLang="ja-JP" baseline="30000" dirty="0" smtClean="0"/>
              <a:t>*</a:t>
            </a:r>
          </a:p>
          <a:p>
            <a:pPr marL="0" indent="0">
              <a:buNone/>
            </a:pPr>
            <a:r>
              <a:rPr lang="ja-JP" altLang="en-US" dirty="0" smtClean="0"/>
              <a:t>として新しい</a:t>
            </a:r>
            <a:r>
              <a:rPr lang="en-US" altLang="ja-JP" dirty="0" smtClean="0"/>
              <a:t>index</a:t>
            </a:r>
            <a:r>
              <a:rPr lang="ja-JP" altLang="en-US" dirty="0" smtClean="0"/>
              <a:t>を作ってやり，それに対して</a:t>
            </a:r>
            <a:r>
              <a:rPr lang="en-US" altLang="ja-JP" dirty="0" err="1" smtClean="0"/>
              <a:t>vpa</a:t>
            </a:r>
            <a:r>
              <a:rPr lang="ja-JP" altLang="en-US" dirty="0" smtClean="0"/>
              <a:t>計算を行って，資源量推定を繰り返す</a:t>
            </a:r>
            <a:endParaRPr lang="en-US" altLang="ja-JP" dirty="0" smtClean="0"/>
          </a:p>
          <a:p>
            <a:pPr marL="0" indent="0">
              <a:buNone/>
            </a:pPr>
            <a:endParaRPr lang="en-US" altLang="ja-JP" dirty="0"/>
          </a:p>
          <a:p>
            <a:pPr marL="0" indent="0">
              <a:buNone/>
            </a:pPr>
            <a:r>
              <a:rPr lang="en-US" altLang="ja-JP" dirty="0"/>
              <a:t>boot.sim1 &lt;- </a:t>
            </a:r>
            <a:r>
              <a:rPr lang="en-US" altLang="ja-JP" dirty="0" err="1"/>
              <a:t>boo.vpa</a:t>
            </a:r>
            <a:r>
              <a:rPr lang="en-US" altLang="ja-JP" dirty="0"/>
              <a:t>(vout3,B=1000,method="n")</a:t>
            </a:r>
          </a:p>
          <a:p>
            <a:pPr marL="0" indent="0">
              <a:buNone/>
            </a:pPr>
            <a:r>
              <a:rPr lang="en-US" altLang="ja-JP" dirty="0"/>
              <a:t>Year &lt;- </a:t>
            </a:r>
            <a:r>
              <a:rPr lang="en-US" altLang="ja-JP" dirty="0" err="1"/>
              <a:t>colnames</a:t>
            </a:r>
            <a:r>
              <a:rPr lang="en-US" altLang="ja-JP" dirty="0"/>
              <a:t>(</a:t>
            </a:r>
            <a:r>
              <a:rPr lang="en-US" altLang="ja-JP" dirty="0" err="1"/>
              <a:t>dat$caa</a:t>
            </a:r>
            <a:r>
              <a:rPr lang="en-US" altLang="ja-JP" dirty="0"/>
              <a:t>)</a:t>
            </a:r>
          </a:p>
          <a:p>
            <a:pPr marL="0" indent="0">
              <a:buNone/>
            </a:pPr>
            <a:r>
              <a:rPr lang="en-US" altLang="ja-JP" dirty="0" err="1"/>
              <a:t>ssb.boot</a:t>
            </a:r>
            <a:r>
              <a:rPr lang="en-US" altLang="ja-JP" dirty="0"/>
              <a:t> &lt;- </a:t>
            </a:r>
            <a:r>
              <a:rPr lang="en-US" altLang="ja-JP" dirty="0" err="1"/>
              <a:t>sapply</a:t>
            </a:r>
            <a:r>
              <a:rPr lang="en-US" altLang="ja-JP" dirty="0"/>
              <a:t>(boot.sim1,function(x) </a:t>
            </a:r>
            <a:r>
              <a:rPr lang="en-US" altLang="ja-JP" dirty="0" err="1"/>
              <a:t>colSums</a:t>
            </a:r>
            <a:r>
              <a:rPr lang="en-US" altLang="ja-JP" dirty="0"/>
              <a:t>(</a:t>
            </a:r>
            <a:r>
              <a:rPr lang="en-US" altLang="ja-JP" dirty="0" err="1"/>
              <a:t>x$ssb</a:t>
            </a:r>
            <a:r>
              <a:rPr lang="en-US" altLang="ja-JP" dirty="0"/>
              <a:t>))</a:t>
            </a:r>
          </a:p>
          <a:p>
            <a:pPr marL="0" indent="0">
              <a:buNone/>
            </a:pPr>
            <a:r>
              <a:rPr lang="en-US" altLang="ja-JP" dirty="0"/>
              <a:t>x &lt;- t(apply(ssb.boot,1,quantile,probs=c(0.05,0.5,0.95</a:t>
            </a:r>
            <a:r>
              <a:rPr lang="en-US" altLang="ja-JP" dirty="0" smtClean="0"/>
              <a:t>)))</a:t>
            </a:r>
            <a:endParaRPr lang="en-US" altLang="ja-JP" dirty="0"/>
          </a:p>
          <a:p>
            <a:pPr marL="0" indent="0">
              <a:buNone/>
            </a:pPr>
            <a:endParaRPr kumimoji="1" lang="ja-JP" altLang="en-US" dirty="0"/>
          </a:p>
        </p:txBody>
      </p:sp>
      <p:pic>
        <p:nvPicPr>
          <p:cNvPr id="6" name="図 5"/>
          <p:cNvPicPr>
            <a:picLocks noChangeAspect="1"/>
          </p:cNvPicPr>
          <p:nvPr/>
        </p:nvPicPr>
        <p:blipFill>
          <a:blip r:embed="rId2"/>
          <a:stretch>
            <a:fillRect/>
          </a:stretch>
        </p:blipFill>
        <p:spPr>
          <a:xfrm>
            <a:off x="2599508" y="0"/>
            <a:ext cx="6876900" cy="6858000"/>
          </a:xfrm>
          <a:prstGeom prst="rect">
            <a:avLst/>
          </a:prstGeom>
          <a:solidFill>
            <a:schemeClr val="bg1"/>
          </a:solidFill>
        </p:spPr>
      </p:pic>
    </p:spTree>
    <p:extLst>
      <p:ext uri="{BB962C8B-B14F-4D97-AF65-F5344CB8AC3E}">
        <p14:creationId xmlns:p14="http://schemas.microsoft.com/office/powerpoint/2010/main" val="412248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管理基準</a:t>
            </a:r>
            <a:r>
              <a:rPr lang="ja-JP" altLang="en-US" dirty="0"/>
              <a:t>値</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資源量と漁獲係数が分かった</a:t>
            </a:r>
            <a:endParaRPr kumimoji="1" lang="en-US" altLang="ja-JP" dirty="0" smtClean="0"/>
          </a:p>
          <a:p>
            <a:r>
              <a:rPr lang="ja-JP" altLang="en-US" dirty="0" smtClean="0"/>
              <a:t>その漁獲係数が適当なものか，獲り過ぎか，どうしたら分かるか？</a:t>
            </a:r>
            <a:endParaRPr lang="en-US" altLang="ja-JP" dirty="0" smtClean="0"/>
          </a:p>
          <a:p>
            <a:pPr marL="0" indent="0">
              <a:buNone/>
            </a:pPr>
            <a:r>
              <a:rPr lang="ja-JP" altLang="en-US" dirty="0"/>
              <a:t>→　基準値が必要</a:t>
            </a:r>
            <a:endParaRPr lang="en-US" altLang="ja-JP" dirty="0"/>
          </a:p>
          <a:p>
            <a:endParaRPr lang="en-US" altLang="ja-JP" dirty="0" smtClean="0"/>
          </a:p>
          <a:p>
            <a:r>
              <a:rPr lang="ja-JP" altLang="en-US" dirty="0" smtClean="0"/>
              <a:t>平衡状態を仮定して，その</a:t>
            </a:r>
            <a:r>
              <a:rPr lang="en-US" altLang="ja-JP" dirty="0" smtClean="0"/>
              <a:t>F</a:t>
            </a:r>
            <a:r>
              <a:rPr lang="ja-JP" altLang="en-US" dirty="0" smtClean="0"/>
              <a:t>で獲り続けた結果がどうなるかを考える</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1706715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管理基準値</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Fmax</a:t>
            </a:r>
            <a:endParaRPr kumimoji="1" lang="en-US" altLang="ja-JP" dirty="0" smtClean="0"/>
          </a:p>
          <a:p>
            <a:pPr marL="0" indent="0">
              <a:buNone/>
            </a:pPr>
            <a:endParaRPr lang="en-US" altLang="ja-JP" dirty="0"/>
          </a:p>
          <a:p>
            <a:pPr marL="0" indent="0">
              <a:buNone/>
            </a:pPr>
            <a:r>
              <a:rPr kumimoji="1" lang="en-US" altLang="ja-JP" dirty="0" smtClean="0"/>
              <a:t>YPR (Yield </a:t>
            </a:r>
            <a:r>
              <a:rPr lang="en-US" altLang="ja-JP" dirty="0"/>
              <a:t>P</a:t>
            </a:r>
            <a:r>
              <a:rPr kumimoji="1" lang="en-US" altLang="ja-JP" dirty="0" smtClean="0"/>
              <a:t>er Recruit)</a:t>
            </a:r>
            <a:r>
              <a:rPr kumimoji="1" lang="ja-JP" altLang="en-US" dirty="0" smtClean="0"/>
              <a:t>が最大になるもの</a:t>
            </a:r>
            <a:endParaRPr kumimoji="1" lang="en-US" altLang="ja-JP" dirty="0" smtClean="0"/>
          </a:p>
          <a:p>
            <a:pPr marL="0" indent="0">
              <a:buNone/>
            </a:pPr>
            <a:endParaRPr lang="en-US" altLang="ja-JP" dirty="0" smtClean="0"/>
          </a:p>
          <a:p>
            <a:pPr marL="0" indent="0">
              <a:buNone/>
            </a:pPr>
            <a:r>
              <a:rPr lang="en-US" altLang="ja-JP" dirty="0"/>
              <a:t>RA[1] &lt;- 1</a:t>
            </a:r>
          </a:p>
          <a:p>
            <a:pPr marL="0" indent="0">
              <a:buNone/>
            </a:pPr>
            <a:r>
              <a:rPr lang="en-US" altLang="ja-JP" dirty="0"/>
              <a:t>for (a in 2:A)  RA[a] &lt;- RA[a-1]*</a:t>
            </a:r>
            <a:r>
              <a:rPr lang="en-US" altLang="ja-JP" dirty="0" err="1" smtClean="0"/>
              <a:t>exp</a:t>
            </a:r>
            <a:r>
              <a:rPr lang="en-US" altLang="ja-JP" dirty="0" smtClean="0"/>
              <a:t>(</a:t>
            </a:r>
            <a:r>
              <a:rPr lang="en-US" altLang="ja-JP" dirty="0"/>
              <a:t>-</a:t>
            </a:r>
            <a:r>
              <a:rPr lang="en-US" altLang="ja-JP" dirty="0" err="1" smtClean="0"/>
              <a:t>maa</a:t>
            </a:r>
            <a:r>
              <a:rPr lang="en-US" altLang="ja-JP" dirty="0" smtClean="0"/>
              <a:t>[a-1]-</a:t>
            </a:r>
            <a:r>
              <a:rPr lang="en-US" altLang="ja-JP" dirty="0" err="1" smtClean="0"/>
              <a:t>sel</a:t>
            </a:r>
            <a:r>
              <a:rPr lang="en-US" altLang="ja-JP" dirty="0" smtClean="0"/>
              <a:t>[a-1]*F)</a:t>
            </a:r>
            <a:endParaRPr lang="en-US" altLang="ja-JP" dirty="0"/>
          </a:p>
          <a:p>
            <a:pPr marL="0" indent="0">
              <a:buNone/>
            </a:pPr>
            <a:r>
              <a:rPr lang="en-US" altLang="ja-JP" dirty="0" smtClean="0"/>
              <a:t>YPR </a:t>
            </a:r>
            <a:r>
              <a:rPr lang="en-US" altLang="ja-JP" dirty="0"/>
              <a:t>&lt;- </a:t>
            </a:r>
            <a:r>
              <a:rPr lang="en-US" altLang="ja-JP" dirty="0" smtClean="0"/>
              <a:t>RA*</a:t>
            </a:r>
            <a:r>
              <a:rPr lang="en-US" altLang="ja-JP" dirty="0" err="1" smtClean="0"/>
              <a:t>waa</a:t>
            </a:r>
            <a:r>
              <a:rPr lang="en-US" altLang="ja-JP" dirty="0" smtClean="0"/>
              <a:t>*(1-exp(-</a:t>
            </a:r>
            <a:r>
              <a:rPr lang="en-US" altLang="ja-JP" dirty="0" err="1" smtClean="0"/>
              <a:t>sel</a:t>
            </a:r>
            <a:r>
              <a:rPr lang="en-US" altLang="ja-JP" dirty="0" smtClean="0"/>
              <a:t>*</a:t>
            </a:r>
            <a:r>
              <a:rPr lang="en-US" altLang="ja-JP" dirty="0" err="1" smtClean="0"/>
              <a:t>Fmed</a:t>
            </a:r>
            <a:r>
              <a:rPr lang="en-US" altLang="ja-JP" dirty="0" smtClean="0"/>
              <a:t>))*</a:t>
            </a:r>
            <a:r>
              <a:rPr lang="en-US" altLang="ja-JP" dirty="0" err="1" smtClean="0"/>
              <a:t>exp</a:t>
            </a:r>
            <a:r>
              <a:rPr lang="en-US" altLang="ja-JP" dirty="0" smtClean="0"/>
              <a:t>(-M/2)</a:t>
            </a:r>
            <a:endParaRPr lang="en-US" altLang="ja-JP" dirty="0"/>
          </a:p>
          <a:p>
            <a:pPr marL="0" indent="0">
              <a:buNone/>
            </a:pPr>
            <a:r>
              <a:rPr lang="en-US" altLang="ja-JP" dirty="0" smtClean="0"/>
              <a:t>max YPR</a:t>
            </a:r>
            <a:endParaRPr lang="en-US" altLang="ja-JP" dirty="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pic>
        <p:nvPicPr>
          <p:cNvPr id="6" name="図 5"/>
          <p:cNvPicPr>
            <a:picLocks noChangeAspect="1"/>
          </p:cNvPicPr>
          <p:nvPr/>
        </p:nvPicPr>
        <p:blipFill>
          <a:blip r:embed="rId2"/>
          <a:stretch>
            <a:fillRect/>
          </a:stretch>
        </p:blipFill>
        <p:spPr>
          <a:xfrm>
            <a:off x="2798310" y="0"/>
            <a:ext cx="6868328" cy="6858000"/>
          </a:xfrm>
          <a:prstGeom prst="rect">
            <a:avLst/>
          </a:prstGeom>
        </p:spPr>
      </p:pic>
    </p:spTree>
    <p:extLst>
      <p:ext uri="{BB962C8B-B14F-4D97-AF65-F5344CB8AC3E}">
        <p14:creationId xmlns:p14="http://schemas.microsoft.com/office/powerpoint/2010/main" val="211564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管理基準値</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F0.1  YPR</a:t>
            </a:r>
            <a:r>
              <a:rPr kumimoji="1" lang="ja-JP" altLang="en-US" dirty="0" smtClean="0"/>
              <a:t>曲線の傾きが原点の</a:t>
            </a:r>
            <a:r>
              <a:rPr kumimoji="1" lang="en-US" altLang="ja-JP" dirty="0" smtClean="0"/>
              <a:t>1/10</a:t>
            </a:r>
            <a:r>
              <a:rPr kumimoji="1" lang="ja-JP" altLang="en-US" dirty="0" smtClean="0"/>
              <a:t>になる</a:t>
            </a:r>
            <a:r>
              <a:rPr kumimoji="1" lang="en-US" altLang="ja-JP" dirty="0" smtClean="0"/>
              <a:t>F</a:t>
            </a:r>
            <a:endParaRPr kumimoji="1" lang="ja-JP" altLang="en-US" dirty="0"/>
          </a:p>
        </p:txBody>
      </p:sp>
      <p:pic>
        <p:nvPicPr>
          <p:cNvPr id="4" name="図 3"/>
          <p:cNvPicPr>
            <a:picLocks noChangeAspect="1"/>
          </p:cNvPicPr>
          <p:nvPr/>
        </p:nvPicPr>
        <p:blipFill>
          <a:blip r:embed="rId2"/>
          <a:stretch>
            <a:fillRect/>
          </a:stretch>
        </p:blipFill>
        <p:spPr>
          <a:xfrm>
            <a:off x="2827367" y="0"/>
            <a:ext cx="6876900" cy="6858000"/>
          </a:xfrm>
          <a:prstGeom prst="rect">
            <a:avLst/>
          </a:prstGeom>
          <a:solidFill>
            <a:schemeClr val="bg1"/>
          </a:solidFill>
        </p:spPr>
      </p:pic>
    </p:spTree>
    <p:extLst>
      <p:ext uri="{BB962C8B-B14F-4D97-AF65-F5344CB8AC3E}">
        <p14:creationId xmlns:p14="http://schemas.microsoft.com/office/powerpoint/2010/main" val="109911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管理基準値</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Fmed</a:t>
            </a:r>
            <a:endParaRPr kumimoji="1" lang="en-US" altLang="ja-JP" dirty="0" smtClean="0"/>
          </a:p>
          <a:p>
            <a:pPr marL="0" indent="0">
              <a:buNone/>
            </a:pPr>
            <a:endParaRPr lang="en-US" altLang="ja-JP" dirty="0"/>
          </a:p>
          <a:p>
            <a:pPr marL="0" indent="0">
              <a:buNone/>
            </a:pPr>
            <a:r>
              <a:rPr kumimoji="1" lang="en-US" altLang="ja-JP" dirty="0" err="1" smtClean="0"/>
              <a:t>F</a:t>
            </a:r>
            <a:r>
              <a:rPr lang="en-US" altLang="ja-JP" dirty="0" err="1" smtClean="0"/>
              <a:t>med</a:t>
            </a:r>
            <a:r>
              <a:rPr lang="ja-JP" altLang="en-US" dirty="0" smtClean="0"/>
              <a:t>で漁獲し続けると，過去の</a:t>
            </a:r>
            <a:r>
              <a:rPr lang="en-US" altLang="ja-JP" dirty="0" smtClean="0"/>
              <a:t>SSB/R = SPR</a:t>
            </a:r>
            <a:r>
              <a:rPr lang="ja-JP" altLang="en-US" dirty="0" smtClean="0"/>
              <a:t>の中央値で維持される</a:t>
            </a:r>
            <a:endParaRPr lang="en-US" altLang="ja-JP" dirty="0" smtClean="0"/>
          </a:p>
          <a:p>
            <a:pPr marL="0" indent="0">
              <a:buNone/>
            </a:pPr>
            <a:endParaRPr kumimoji="1" lang="en-US" altLang="ja-JP" dirty="0" smtClean="0"/>
          </a:p>
          <a:p>
            <a:pPr marL="0" indent="0">
              <a:buNone/>
            </a:pPr>
            <a:r>
              <a:rPr kumimoji="1" lang="en-US" altLang="ja-JP" dirty="0" smtClean="0"/>
              <a:t>RA[1] &lt;- 1</a:t>
            </a:r>
          </a:p>
          <a:p>
            <a:pPr marL="0" indent="0">
              <a:buNone/>
            </a:pPr>
            <a:r>
              <a:rPr lang="en-US" altLang="ja-JP" dirty="0" smtClean="0"/>
              <a:t>for (a in 2:A)  RA[a] &lt;- RA[a-1]*</a:t>
            </a:r>
            <a:r>
              <a:rPr lang="en-US" altLang="ja-JP" dirty="0" err="1" smtClean="0"/>
              <a:t>exp</a:t>
            </a:r>
            <a:r>
              <a:rPr lang="en-US" altLang="ja-JP" dirty="0" smtClean="0"/>
              <a:t>(</a:t>
            </a:r>
            <a:r>
              <a:rPr lang="en-US" altLang="ja-JP" dirty="0"/>
              <a:t>-</a:t>
            </a:r>
            <a:r>
              <a:rPr lang="en-US" altLang="ja-JP" dirty="0" err="1" smtClean="0"/>
              <a:t>maa</a:t>
            </a:r>
            <a:r>
              <a:rPr lang="en-US" altLang="ja-JP" dirty="0" smtClean="0"/>
              <a:t>[a-1]</a:t>
            </a:r>
            <a:r>
              <a:rPr lang="en-US" altLang="ja-JP" dirty="0"/>
              <a:t>-</a:t>
            </a:r>
            <a:r>
              <a:rPr lang="en-US" altLang="ja-JP" dirty="0" err="1" smtClean="0"/>
              <a:t>sel</a:t>
            </a:r>
            <a:r>
              <a:rPr lang="en-US" altLang="ja-JP" dirty="0" smtClean="0"/>
              <a:t>[a-1]*F)</a:t>
            </a:r>
          </a:p>
          <a:p>
            <a:pPr marL="0" indent="0">
              <a:buNone/>
            </a:pPr>
            <a:r>
              <a:rPr lang="en-US" altLang="ja-JP" dirty="0" smtClean="0"/>
              <a:t>SPR &lt;- RA*</a:t>
            </a:r>
            <a:r>
              <a:rPr lang="en-US" altLang="ja-JP" dirty="0" err="1" smtClean="0"/>
              <a:t>waa</a:t>
            </a:r>
            <a:r>
              <a:rPr lang="en-US" altLang="ja-JP" dirty="0" smtClean="0"/>
              <a:t>*</a:t>
            </a:r>
            <a:r>
              <a:rPr lang="en-US" altLang="ja-JP" dirty="0" err="1" smtClean="0"/>
              <a:t>maa</a:t>
            </a:r>
            <a:endParaRPr lang="en-US" altLang="ja-JP" dirty="0" smtClean="0"/>
          </a:p>
          <a:p>
            <a:pPr marL="0" indent="0">
              <a:buNone/>
            </a:pPr>
            <a:r>
              <a:rPr lang="en-US" altLang="ja-JP" dirty="0" smtClean="0"/>
              <a:t>min(SPR-median(SSB/R))^2</a:t>
            </a:r>
          </a:p>
        </p:txBody>
      </p:sp>
      <p:sp>
        <p:nvSpPr>
          <p:cNvPr id="4" name="テキスト ボックス 3"/>
          <p:cNvSpPr txBox="1"/>
          <p:nvPr/>
        </p:nvSpPr>
        <p:spPr>
          <a:xfrm>
            <a:off x="6871062" y="5253633"/>
            <a:ext cx="3474720" cy="923330"/>
          </a:xfrm>
          <a:prstGeom prst="rect">
            <a:avLst/>
          </a:prstGeom>
          <a:noFill/>
        </p:spPr>
        <p:txBody>
          <a:bodyPr wrap="square" rtlCol="0">
            <a:spAutoFit/>
          </a:bodyPr>
          <a:lstStyle/>
          <a:p>
            <a:r>
              <a:rPr kumimoji="1" lang="en-US" altLang="ja-JP" dirty="0" smtClean="0"/>
              <a:t>median</a:t>
            </a:r>
            <a:r>
              <a:rPr kumimoji="1" lang="ja-JP" altLang="en-US" dirty="0" smtClean="0"/>
              <a:t>以外をとることも可能</a:t>
            </a:r>
            <a:endParaRPr kumimoji="1" lang="en-US" altLang="ja-JP" dirty="0" smtClean="0"/>
          </a:p>
          <a:p>
            <a:r>
              <a:rPr lang="en-US" altLang="ja-JP" dirty="0" smtClean="0"/>
              <a:t>high = </a:t>
            </a:r>
            <a:r>
              <a:rPr lang="ja-JP" altLang="en-US" dirty="0" smtClean="0"/>
              <a:t>上側</a:t>
            </a:r>
            <a:r>
              <a:rPr lang="en-US" altLang="ja-JP" dirty="0" smtClean="0"/>
              <a:t>10%</a:t>
            </a:r>
          </a:p>
          <a:p>
            <a:r>
              <a:rPr kumimoji="1" lang="en-US" altLang="ja-JP" dirty="0" smtClean="0"/>
              <a:t>low = </a:t>
            </a:r>
            <a:r>
              <a:rPr kumimoji="1" lang="ja-JP" altLang="en-US" dirty="0" smtClean="0"/>
              <a:t>下側</a:t>
            </a:r>
            <a:r>
              <a:rPr kumimoji="1" lang="en-US" altLang="ja-JP" dirty="0" smtClean="0"/>
              <a:t>10%</a:t>
            </a:r>
            <a:endParaRPr kumimoji="1" lang="ja-JP" altLang="en-US" dirty="0"/>
          </a:p>
        </p:txBody>
      </p:sp>
      <p:pic>
        <p:nvPicPr>
          <p:cNvPr id="5" name="図 4"/>
          <p:cNvPicPr>
            <a:picLocks noChangeAspect="1"/>
          </p:cNvPicPr>
          <p:nvPr/>
        </p:nvPicPr>
        <p:blipFill>
          <a:blip r:embed="rId2"/>
          <a:stretch>
            <a:fillRect/>
          </a:stretch>
        </p:blipFill>
        <p:spPr>
          <a:xfrm>
            <a:off x="2801242" y="0"/>
            <a:ext cx="6876899" cy="6858000"/>
          </a:xfrm>
          <a:prstGeom prst="rect">
            <a:avLst/>
          </a:prstGeom>
          <a:solidFill>
            <a:schemeClr val="bg1"/>
          </a:solidFill>
        </p:spPr>
      </p:pic>
    </p:spTree>
    <p:extLst>
      <p:ext uri="{BB962C8B-B14F-4D97-AF65-F5344CB8AC3E}">
        <p14:creationId xmlns:p14="http://schemas.microsoft.com/office/powerpoint/2010/main" val="281405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海の中の資源量を知る方法</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直接推定 </a:t>
            </a:r>
            <a:r>
              <a:rPr lang="ja-JP" altLang="en-US" dirty="0" smtClean="0"/>
              <a:t>　魚探，目視調査，標識放流法</a:t>
            </a:r>
            <a:endParaRPr lang="en-US" altLang="ja-JP" dirty="0" smtClean="0"/>
          </a:p>
          <a:p>
            <a:pPr marL="0" indent="0">
              <a:buNone/>
            </a:pPr>
            <a:endParaRPr lang="en-US" altLang="ja-JP" dirty="0" smtClean="0"/>
          </a:p>
          <a:p>
            <a:r>
              <a:rPr lang="ja-JP" altLang="en-US" dirty="0" smtClean="0"/>
              <a:t>漁獲情報を利用</a:t>
            </a:r>
            <a:endParaRPr lang="en-US" altLang="ja-JP" dirty="0"/>
          </a:p>
          <a:p>
            <a:pPr marL="0" indent="0">
              <a:buNone/>
            </a:pPr>
            <a:r>
              <a:rPr kumimoji="1" lang="ja-JP" altLang="en-US" dirty="0" smtClean="0"/>
              <a:t>　</a:t>
            </a:r>
            <a:r>
              <a:rPr kumimoji="1" lang="ja-JP" altLang="en-US" dirty="0" smtClean="0">
                <a:solidFill>
                  <a:srgbClr val="00B050"/>
                </a:solidFill>
              </a:rPr>
              <a:t>資源量指数に基づく方法</a:t>
            </a:r>
            <a:endParaRPr kumimoji="1" lang="en-US" altLang="ja-JP" dirty="0" smtClean="0">
              <a:solidFill>
                <a:srgbClr val="00B050"/>
              </a:solidFill>
            </a:endParaRPr>
          </a:p>
          <a:p>
            <a:pPr marL="0" indent="0">
              <a:buNone/>
            </a:pPr>
            <a:r>
              <a:rPr lang="ja-JP" altLang="en-US" dirty="0" smtClean="0"/>
              <a:t>　個体群モデル（プロダクションモデルなど）を適用する</a:t>
            </a:r>
            <a:endParaRPr lang="en-US" altLang="ja-JP" dirty="0" smtClean="0"/>
          </a:p>
          <a:p>
            <a:pPr marL="0" indent="0">
              <a:buNone/>
            </a:pPr>
            <a:r>
              <a:rPr lang="ja-JP" altLang="en-US" dirty="0"/>
              <a:t>　</a:t>
            </a:r>
            <a:r>
              <a:rPr lang="ja-JP" altLang="en-US" dirty="0" smtClean="0"/>
              <a:t>デルーリー法</a:t>
            </a:r>
            <a:endParaRPr lang="en-US" altLang="ja-JP" dirty="0" smtClean="0"/>
          </a:p>
          <a:p>
            <a:pPr marL="0" indent="0">
              <a:buNone/>
            </a:pPr>
            <a:r>
              <a:rPr lang="ja-JP" altLang="en-US" dirty="0"/>
              <a:t>　</a:t>
            </a:r>
            <a:r>
              <a:rPr lang="ja-JP" altLang="en-US" dirty="0" smtClean="0">
                <a:solidFill>
                  <a:srgbClr val="00B050"/>
                </a:solidFill>
              </a:rPr>
              <a:t>資源量指数を必要としない方法</a:t>
            </a:r>
            <a:endParaRPr lang="en-US" altLang="ja-JP" dirty="0" smtClean="0">
              <a:solidFill>
                <a:srgbClr val="00B050"/>
              </a:solidFill>
            </a:endParaRPr>
          </a:p>
          <a:p>
            <a:pPr marL="0" indent="0">
              <a:buNone/>
            </a:pPr>
            <a:r>
              <a:rPr lang="ja-JP" altLang="en-US" dirty="0" smtClean="0"/>
              <a:t>　年齢別漁獲尾数から推定する</a:t>
            </a:r>
            <a:r>
              <a:rPr lang="ja-JP" altLang="en-US" dirty="0"/>
              <a:t>（</a:t>
            </a:r>
            <a:r>
              <a:rPr lang="ja-JP" altLang="en-US" dirty="0" smtClean="0"/>
              <a:t>コホート解析，</a:t>
            </a:r>
            <a:r>
              <a:rPr lang="en-US" altLang="ja-JP" dirty="0" smtClean="0"/>
              <a:t>Virtual Population Analysis</a:t>
            </a:r>
            <a:r>
              <a:rPr lang="ja-JP" altLang="en-US" dirty="0" smtClean="0"/>
              <a:t>）</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10589179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管理基準値</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en-US" altLang="ja-JP" dirty="0" smtClean="0"/>
              <a:t>F%SPR</a:t>
            </a:r>
          </a:p>
          <a:p>
            <a:endParaRPr lang="en-US" altLang="ja-JP" dirty="0"/>
          </a:p>
          <a:p>
            <a:pPr marL="0" indent="0">
              <a:buNone/>
            </a:pPr>
            <a:r>
              <a:rPr kumimoji="1" lang="ja-JP" altLang="en-US" dirty="0" smtClean="0"/>
              <a:t>漁獲がないときの</a:t>
            </a:r>
            <a:r>
              <a:rPr kumimoji="1" lang="en-US" altLang="ja-JP" dirty="0" smtClean="0"/>
              <a:t>SPR (=SPR0)</a:t>
            </a:r>
            <a:r>
              <a:rPr kumimoji="1" lang="ja-JP" altLang="en-US" dirty="0" smtClean="0"/>
              <a:t>の</a:t>
            </a:r>
            <a:r>
              <a:rPr kumimoji="1" lang="en-US" altLang="ja-JP" dirty="0" smtClean="0"/>
              <a:t>X%</a:t>
            </a:r>
            <a:r>
              <a:rPr kumimoji="1" lang="ja-JP" altLang="en-US" dirty="0" smtClean="0"/>
              <a:t>の</a:t>
            </a:r>
            <a:r>
              <a:rPr kumimoji="1" lang="en-US" altLang="ja-JP" dirty="0" smtClean="0"/>
              <a:t>SPR</a:t>
            </a:r>
            <a:r>
              <a:rPr kumimoji="1" lang="ja-JP" altLang="en-US" dirty="0" err="1" smtClean="0"/>
              <a:t>に維</a:t>
            </a:r>
            <a:r>
              <a:rPr kumimoji="1" lang="ja-JP" altLang="en-US" dirty="0" smtClean="0"/>
              <a:t>持する</a:t>
            </a:r>
            <a:r>
              <a:rPr lang="ja-JP" altLang="en-US" dirty="0" smtClean="0"/>
              <a:t>漁獲係数</a:t>
            </a:r>
            <a:endParaRPr lang="en-US" altLang="ja-JP" dirty="0" smtClean="0"/>
          </a:p>
          <a:p>
            <a:pPr marL="0" indent="0">
              <a:buNone/>
            </a:pPr>
            <a:endParaRPr kumimoji="1" lang="en-US" altLang="ja-JP" dirty="0"/>
          </a:p>
          <a:p>
            <a:pPr marL="0" indent="0">
              <a:buNone/>
            </a:pPr>
            <a:r>
              <a:rPr lang="en-US" altLang="ja-JP" dirty="0"/>
              <a:t>SPR0 &lt;- sum(</a:t>
            </a:r>
            <a:r>
              <a:rPr lang="en-US" altLang="ja-JP" dirty="0" err="1"/>
              <a:t>calc.rel.abund</a:t>
            </a:r>
            <a:r>
              <a:rPr lang="en-US" altLang="ja-JP" dirty="0"/>
              <a:t>(t(</a:t>
            </a:r>
            <a:r>
              <a:rPr lang="en-US" altLang="ja-JP" dirty="0" err="1"/>
              <a:t>sel</a:t>
            </a:r>
            <a:r>
              <a:rPr lang="en-US" altLang="ja-JP" dirty="0"/>
              <a:t>),0,na,M,waa,maa,max.age=</a:t>
            </a:r>
            <a:r>
              <a:rPr lang="en-US" altLang="ja-JP" dirty="0" err="1"/>
              <a:t>max.age,Pope</a:t>
            </a:r>
            <a:r>
              <a:rPr lang="en-US" altLang="ja-JP" dirty="0"/>
              <a:t>=Pope)$</a:t>
            </a:r>
            <a:r>
              <a:rPr lang="en-US" altLang="ja-JP" dirty="0" err="1"/>
              <a:t>spr</a:t>
            </a:r>
            <a:r>
              <a:rPr lang="en-US" altLang="ja-JP" dirty="0" smtClean="0"/>
              <a:t>)</a:t>
            </a:r>
            <a:endParaRPr lang="en-US" altLang="ja-JP" dirty="0"/>
          </a:p>
          <a:p>
            <a:pPr marL="0" indent="0">
              <a:buNone/>
            </a:pPr>
            <a:r>
              <a:rPr lang="en-US" altLang="ja-JP" dirty="0" err="1"/>
              <a:t>est.Fpspr</a:t>
            </a:r>
            <a:r>
              <a:rPr lang="en-US" altLang="ja-JP" dirty="0"/>
              <a:t> &lt;- function(Fr) sum(</a:t>
            </a:r>
            <a:r>
              <a:rPr lang="en-US" altLang="ja-JP" dirty="0" err="1"/>
              <a:t>calc.rel.abund</a:t>
            </a:r>
            <a:r>
              <a:rPr lang="en-US" altLang="ja-JP" dirty="0"/>
              <a:t>(t(</a:t>
            </a:r>
            <a:r>
              <a:rPr lang="en-US" altLang="ja-JP" dirty="0" err="1"/>
              <a:t>sel</a:t>
            </a:r>
            <a:r>
              <a:rPr lang="en-US" altLang="ja-JP" dirty="0"/>
              <a:t>),</a:t>
            </a:r>
            <a:r>
              <a:rPr lang="en-US" altLang="ja-JP" dirty="0" err="1"/>
              <a:t>Fr,na,M,waa,maa,max.age</a:t>
            </a:r>
            <a:r>
              <a:rPr lang="en-US" altLang="ja-JP" dirty="0"/>
              <a:t>=</a:t>
            </a:r>
            <a:r>
              <a:rPr lang="en-US" altLang="ja-JP" dirty="0" err="1"/>
              <a:t>max.age,Pope</a:t>
            </a:r>
            <a:r>
              <a:rPr lang="en-US" altLang="ja-JP" dirty="0"/>
              <a:t>=Pope)$</a:t>
            </a:r>
            <a:r>
              <a:rPr lang="en-US" altLang="ja-JP" dirty="0" err="1"/>
              <a:t>spr</a:t>
            </a:r>
            <a:r>
              <a:rPr lang="en-US" altLang="ja-JP" dirty="0"/>
              <a:t>)/</a:t>
            </a:r>
            <a:r>
              <a:rPr lang="en-US" altLang="ja-JP" dirty="0" smtClean="0"/>
              <a:t>SPR0-0.4</a:t>
            </a:r>
            <a:endParaRPr lang="en-US" altLang="ja-JP" dirty="0"/>
          </a:p>
          <a:p>
            <a:pPr marL="0" indent="0">
              <a:buNone/>
            </a:pPr>
            <a:r>
              <a:rPr lang="en-US" altLang="ja-JP" dirty="0" err="1"/>
              <a:t>Fpspr</a:t>
            </a:r>
            <a:r>
              <a:rPr lang="en-US" altLang="ja-JP" dirty="0"/>
              <a:t> &lt;- </a:t>
            </a:r>
            <a:r>
              <a:rPr lang="en-US" altLang="ja-JP" dirty="0" err="1"/>
              <a:t>uniroot</a:t>
            </a:r>
            <a:r>
              <a:rPr lang="en-US" altLang="ja-JP" dirty="0"/>
              <a:t>(</a:t>
            </a:r>
            <a:r>
              <a:rPr lang="en-US" altLang="ja-JP" dirty="0" err="1"/>
              <a:t>est.Fpspr,c</a:t>
            </a:r>
            <a:r>
              <a:rPr lang="en-US" altLang="ja-JP" dirty="0"/>
              <a:t>(0,1))$root</a:t>
            </a:r>
          </a:p>
          <a:p>
            <a:pPr marL="0" indent="0">
              <a:buNone/>
            </a:pPr>
            <a:endParaRPr kumimoji="1" lang="ja-JP" altLang="en-US" dirty="0"/>
          </a:p>
        </p:txBody>
      </p:sp>
      <p:pic>
        <p:nvPicPr>
          <p:cNvPr id="4" name="図 3"/>
          <p:cNvPicPr>
            <a:picLocks noChangeAspect="1"/>
          </p:cNvPicPr>
          <p:nvPr/>
        </p:nvPicPr>
        <p:blipFill>
          <a:blip r:embed="rId2"/>
          <a:stretch>
            <a:fillRect/>
          </a:stretch>
        </p:blipFill>
        <p:spPr>
          <a:xfrm>
            <a:off x="2782388" y="-20233"/>
            <a:ext cx="6897189" cy="6878233"/>
          </a:xfrm>
          <a:prstGeom prst="rect">
            <a:avLst/>
          </a:prstGeom>
          <a:solidFill>
            <a:schemeClr val="bg1"/>
          </a:solidFill>
        </p:spPr>
      </p:pic>
    </p:spTree>
    <p:extLst>
      <p:ext uri="{BB962C8B-B14F-4D97-AF65-F5344CB8AC3E}">
        <p14:creationId xmlns:p14="http://schemas.microsoft.com/office/powerpoint/2010/main" val="109391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管理基準値</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FMSY</a:t>
            </a:r>
          </a:p>
          <a:p>
            <a:pPr marL="0" indent="0">
              <a:buNone/>
            </a:pPr>
            <a:r>
              <a:rPr lang="ja-JP" altLang="en-US" dirty="0"/>
              <a:t>仮定</a:t>
            </a:r>
            <a:r>
              <a:rPr lang="ja-JP" altLang="en-US" dirty="0" smtClean="0"/>
              <a:t>した再生産関係のもとで，漁獲量が最大になる</a:t>
            </a:r>
            <a:r>
              <a:rPr lang="en-US" altLang="ja-JP" dirty="0" smtClean="0"/>
              <a:t>F</a:t>
            </a:r>
            <a:r>
              <a:rPr lang="ja-JP" altLang="en-US" dirty="0" smtClean="0"/>
              <a:t>を求める</a:t>
            </a:r>
            <a:endParaRPr lang="en-US" altLang="ja-JP" dirty="0" smtClean="0"/>
          </a:p>
          <a:p>
            <a:pPr marL="0" indent="0">
              <a:buNone/>
            </a:pPr>
            <a:endParaRPr kumimoji="1" lang="en-US" altLang="ja-JP" dirty="0"/>
          </a:p>
          <a:p>
            <a:pPr marL="0" indent="0">
              <a:buNone/>
            </a:pPr>
            <a:r>
              <a:rPr lang="ja-JP" altLang="en-US" dirty="0" smtClean="0"/>
              <a:t>再生産曲線を</a:t>
            </a:r>
            <a:r>
              <a:rPr lang="en-US" altLang="ja-JP" dirty="0" smtClean="0"/>
              <a:t>Hockey-stick</a:t>
            </a:r>
            <a:r>
              <a:rPr lang="ja-JP" altLang="en-US" dirty="0" smtClean="0"/>
              <a:t>曲線にした場合，</a:t>
            </a:r>
            <a:r>
              <a:rPr lang="en-US" altLang="ja-JP" dirty="0" smtClean="0"/>
              <a:t>YPR</a:t>
            </a:r>
            <a:r>
              <a:rPr lang="ja-JP" altLang="en-US" dirty="0" smtClean="0"/>
              <a:t>が得られる</a:t>
            </a:r>
            <a:r>
              <a:rPr lang="en-US" altLang="ja-JP" dirty="0" smtClean="0"/>
              <a:t>SSB</a:t>
            </a:r>
            <a:r>
              <a:rPr lang="ja-JP" altLang="en-US" dirty="0" smtClean="0"/>
              <a:t>が折れ点の右側なら，</a:t>
            </a:r>
            <a:r>
              <a:rPr lang="en-US" altLang="ja-JP" dirty="0" err="1" smtClean="0"/>
              <a:t>SSBmsy</a:t>
            </a:r>
            <a:r>
              <a:rPr lang="en-US" altLang="ja-JP" dirty="0" smtClean="0"/>
              <a:t>=</a:t>
            </a:r>
            <a:r>
              <a:rPr lang="en-US" altLang="ja-JP" dirty="0" err="1" smtClean="0"/>
              <a:t>SSBmax</a:t>
            </a:r>
            <a:r>
              <a:rPr lang="ja-JP" altLang="en-US" dirty="0" err="1" smtClean="0"/>
              <a:t>，</a:t>
            </a:r>
            <a:r>
              <a:rPr lang="ja-JP" altLang="en-US" dirty="0" smtClean="0"/>
              <a:t>左側なら</a:t>
            </a:r>
            <a:r>
              <a:rPr lang="en-US" altLang="ja-JP" dirty="0" err="1" smtClean="0"/>
              <a:t>SSBmsy</a:t>
            </a:r>
            <a:r>
              <a:rPr lang="en-US" altLang="ja-JP" dirty="0" smtClean="0"/>
              <a:t>=</a:t>
            </a:r>
            <a:r>
              <a:rPr lang="ja-JP" altLang="en-US" dirty="0" smtClean="0"/>
              <a:t>折れ点，となる</a:t>
            </a:r>
            <a:endParaRPr lang="en-US" altLang="ja-JP" dirty="0" smtClean="0"/>
          </a:p>
          <a:p>
            <a:pPr marL="0" indent="0">
              <a:buNone/>
            </a:pPr>
            <a:endParaRPr kumimoji="1" lang="en-US" altLang="ja-JP" dirty="0" smtClean="0"/>
          </a:p>
          <a:p>
            <a:pPr marL="0" indent="0">
              <a:buNone/>
            </a:pPr>
            <a:r>
              <a:rPr kumimoji="1" lang="en-US" altLang="ja-JP" dirty="0" err="1" smtClean="0"/>
              <a:t>SSBmsy</a:t>
            </a:r>
            <a:r>
              <a:rPr kumimoji="1" lang="en-US" altLang="ja-JP" dirty="0" smtClean="0"/>
              <a:t>=</a:t>
            </a:r>
            <a:r>
              <a:rPr kumimoji="1" lang="ja-JP" altLang="en-US" dirty="0" smtClean="0"/>
              <a:t>折れ点の</a:t>
            </a:r>
            <a:r>
              <a:rPr lang="ja-JP" altLang="en-US" dirty="0"/>
              <a:t>とき，加入変動を入れると， </a:t>
            </a:r>
            <a:r>
              <a:rPr kumimoji="1" lang="en-US" altLang="ja-JP" dirty="0" err="1" smtClean="0"/>
              <a:t>SSBmsy</a:t>
            </a:r>
            <a:r>
              <a:rPr kumimoji="1" lang="ja-JP" altLang="en-US" dirty="0" smtClean="0"/>
              <a:t>は折れ点の右側に動く</a:t>
            </a:r>
            <a:endParaRPr kumimoji="1" lang="en-US" altLang="ja-JP" dirty="0" smtClean="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8774237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管理基準</a:t>
            </a:r>
            <a:r>
              <a:rPr lang="ja-JP" altLang="en-US" dirty="0"/>
              <a:t>値</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err="1"/>
              <a:t>res.msy</a:t>
            </a:r>
            <a:r>
              <a:rPr lang="en-US" altLang="ja-JP" dirty="0"/>
              <a:t> &lt;- </a:t>
            </a:r>
            <a:r>
              <a:rPr lang="en-US" altLang="ja-JP" dirty="0" smtClean="0"/>
              <a:t>MSY.EST(vout3,SR.rel=“</a:t>
            </a:r>
            <a:r>
              <a:rPr lang="en-US" altLang="ja-JP" dirty="0" err="1" smtClean="0"/>
              <a:t>HS”,sigma</a:t>
            </a:r>
            <a:r>
              <a:rPr lang="en-US" altLang="ja-JP" dirty="0" smtClean="0"/>
              <a:t>=0)</a:t>
            </a:r>
          </a:p>
          <a:p>
            <a:pPr marL="0" indent="0">
              <a:buNone/>
            </a:pPr>
            <a:r>
              <a:rPr lang="en-US" altLang="ja-JP" dirty="0" err="1"/>
              <a:t>res.msy</a:t>
            </a:r>
            <a:r>
              <a:rPr lang="en-US" altLang="ja-JP" dirty="0"/>
              <a:t> &lt;- MSY.EST(vout3,SR.rel=“</a:t>
            </a:r>
            <a:r>
              <a:rPr lang="en-US" altLang="ja-JP" dirty="0" err="1"/>
              <a:t>HS”,</a:t>
            </a:r>
            <a:r>
              <a:rPr lang="en-US" altLang="ja-JP" dirty="0" err="1" smtClean="0"/>
              <a:t>sigma</a:t>
            </a:r>
            <a:r>
              <a:rPr lang="en-US" altLang="ja-JP" dirty="0" smtClean="0"/>
              <a:t>=0.5)</a:t>
            </a:r>
            <a:endParaRPr lang="en-US" altLang="ja-JP" dirty="0"/>
          </a:p>
          <a:p>
            <a:pPr marL="0" indent="0">
              <a:buNone/>
            </a:pPr>
            <a:endParaRPr lang="en-US" altLang="ja-JP" dirty="0"/>
          </a:p>
        </p:txBody>
      </p:sp>
      <p:pic>
        <p:nvPicPr>
          <p:cNvPr id="4" name="図 3"/>
          <p:cNvPicPr>
            <a:picLocks noChangeAspect="1"/>
          </p:cNvPicPr>
          <p:nvPr/>
        </p:nvPicPr>
        <p:blipFill>
          <a:blip r:embed="rId2"/>
          <a:stretch>
            <a:fillRect/>
          </a:stretch>
        </p:blipFill>
        <p:spPr>
          <a:xfrm>
            <a:off x="2797628" y="91447"/>
            <a:ext cx="6955971" cy="6602776"/>
          </a:xfrm>
          <a:prstGeom prst="rect">
            <a:avLst/>
          </a:prstGeom>
        </p:spPr>
      </p:pic>
    </p:spTree>
    <p:extLst>
      <p:ext uri="{BB962C8B-B14F-4D97-AF65-F5344CB8AC3E}">
        <p14:creationId xmlns:p14="http://schemas.microsoft.com/office/powerpoint/2010/main" val="367168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RVPA</a:t>
            </a:r>
            <a:r>
              <a:rPr kumimoji="1" lang="ja-JP" altLang="en-US" dirty="0" smtClean="0"/>
              <a:t>による計算</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err="1"/>
              <a:t>byear</a:t>
            </a:r>
            <a:r>
              <a:rPr lang="en-US" altLang="ja-JP" dirty="0"/>
              <a:t> &lt;- </a:t>
            </a:r>
            <a:r>
              <a:rPr lang="en-US" altLang="ja-JP" dirty="0" smtClean="0"/>
              <a:t>1998:2000    #   </a:t>
            </a:r>
            <a:r>
              <a:rPr lang="ja-JP" altLang="en-US" dirty="0" smtClean="0"/>
              <a:t>生物パラメータ（体重や成熟率）を平均する期間</a:t>
            </a:r>
            <a:endParaRPr lang="en-US" altLang="ja-JP" dirty="0"/>
          </a:p>
          <a:p>
            <a:pPr marL="0" indent="0">
              <a:buNone/>
            </a:pPr>
            <a:r>
              <a:rPr lang="en-US" altLang="ja-JP" dirty="0" err="1"/>
              <a:t>rps.year</a:t>
            </a:r>
            <a:r>
              <a:rPr lang="en-US" altLang="ja-JP" dirty="0"/>
              <a:t> &lt;- </a:t>
            </a:r>
            <a:r>
              <a:rPr lang="en-US" altLang="ja-JP" dirty="0" smtClean="0"/>
              <a:t>1991:2000  #  RPS</a:t>
            </a:r>
            <a:r>
              <a:rPr lang="ja-JP" altLang="en-US" dirty="0" smtClean="0"/>
              <a:t>のどの期間を参照するか</a:t>
            </a:r>
            <a:endParaRPr lang="en-US" altLang="ja-JP" dirty="0" smtClean="0"/>
          </a:p>
          <a:p>
            <a:pPr marL="0" indent="0">
              <a:buNone/>
            </a:pPr>
            <a:endParaRPr lang="en-US" altLang="ja-JP" dirty="0"/>
          </a:p>
          <a:p>
            <a:pPr marL="0" indent="0">
              <a:buNone/>
            </a:pPr>
            <a:r>
              <a:rPr lang="en-US" altLang="ja-JP" dirty="0"/>
              <a:t>rout &lt;- </a:t>
            </a:r>
            <a:r>
              <a:rPr lang="en-US" altLang="ja-JP" dirty="0" err="1" smtClean="0"/>
              <a:t>ref.F</a:t>
            </a:r>
            <a:r>
              <a:rPr lang="en-US" altLang="ja-JP" dirty="0" smtClean="0"/>
              <a:t>(vout3,waa.year=</a:t>
            </a:r>
            <a:r>
              <a:rPr lang="en-US" altLang="ja-JP" dirty="0" err="1" smtClean="0"/>
              <a:t>byear,maa.year</a:t>
            </a:r>
            <a:r>
              <a:rPr lang="en-US" altLang="ja-JP" dirty="0" smtClean="0"/>
              <a:t>=</a:t>
            </a:r>
            <a:r>
              <a:rPr lang="en-US" altLang="ja-JP" dirty="0" err="1" smtClean="0"/>
              <a:t>byear</a:t>
            </a:r>
            <a:r>
              <a:rPr lang="en-US" altLang="ja-JP" dirty="0"/>
              <a:t>,</a:t>
            </a:r>
          </a:p>
          <a:p>
            <a:pPr marL="0" indent="0">
              <a:buNone/>
            </a:pPr>
            <a:r>
              <a:rPr lang="en-US" altLang="ja-JP" dirty="0"/>
              <a:t>                </a:t>
            </a:r>
            <a:r>
              <a:rPr lang="en-US" altLang="ja-JP" dirty="0" err="1"/>
              <a:t>M.year</a:t>
            </a:r>
            <a:r>
              <a:rPr lang="en-US" altLang="ja-JP" dirty="0"/>
              <a:t>=</a:t>
            </a:r>
            <a:r>
              <a:rPr lang="en-US" altLang="ja-JP" dirty="0" err="1"/>
              <a:t>byear,rps.year</a:t>
            </a:r>
            <a:r>
              <a:rPr lang="en-US" altLang="ja-JP" dirty="0"/>
              <a:t>=</a:t>
            </a:r>
            <a:r>
              <a:rPr lang="en-US" altLang="ja-JP" dirty="0" err="1"/>
              <a:t>rps.year</a:t>
            </a:r>
            <a:r>
              <a:rPr lang="en-US" altLang="ja-JP" dirty="0"/>
              <a:t>,</a:t>
            </a:r>
          </a:p>
          <a:p>
            <a:pPr marL="0" indent="0">
              <a:buNone/>
            </a:pPr>
            <a:r>
              <a:rPr lang="en-US" altLang="ja-JP" dirty="0"/>
              <a:t>                </a:t>
            </a:r>
            <a:r>
              <a:rPr lang="en-US" altLang="ja-JP" dirty="0" err="1"/>
              <a:t>max.age</a:t>
            </a:r>
            <a:r>
              <a:rPr lang="en-US" altLang="ja-JP" dirty="0"/>
              <a:t>=</a:t>
            </a:r>
            <a:r>
              <a:rPr lang="en-US" altLang="ja-JP" dirty="0" err="1"/>
              <a:t>Inf,pSPR</a:t>
            </a:r>
            <a:r>
              <a:rPr lang="en-US" altLang="ja-JP" dirty="0"/>
              <a:t>=c(20,25,30,40</a:t>
            </a:r>
            <a:r>
              <a:rPr lang="en-US" altLang="ja-JP" dirty="0" smtClean="0"/>
              <a:t>),</a:t>
            </a:r>
            <a:r>
              <a:rPr lang="en-US" altLang="ja-JP" dirty="0" err="1" smtClean="0"/>
              <a:t>Fspr.init</a:t>
            </a:r>
            <a:r>
              <a:rPr lang="en-US" altLang="ja-JP" dirty="0" smtClean="0"/>
              <a:t>=0.2</a:t>
            </a:r>
            <a:r>
              <a:rPr lang="en-US" altLang="ja-JP" dirty="0"/>
              <a:t>)</a:t>
            </a:r>
          </a:p>
          <a:p>
            <a:pPr marL="0" indent="0">
              <a:buNone/>
            </a:pPr>
            <a:r>
              <a:rPr lang="en-US" altLang="ja-JP" dirty="0" err="1"/>
              <a:t>rout$summary</a:t>
            </a:r>
            <a:r>
              <a:rPr lang="en-US" altLang="ja-JP" dirty="0"/>
              <a:t> </a:t>
            </a:r>
            <a:r>
              <a:rPr lang="en-US" altLang="ja-JP" dirty="0" smtClean="0"/>
              <a:t> #</a:t>
            </a:r>
            <a:r>
              <a:rPr lang="ja-JP" altLang="en-US" dirty="0"/>
              <a:t>　結果</a:t>
            </a:r>
            <a:r>
              <a:rPr lang="ja-JP" altLang="en-US" dirty="0" smtClean="0"/>
              <a:t>の</a:t>
            </a:r>
            <a:r>
              <a:rPr lang="ja-JP" altLang="en-US" dirty="0"/>
              <a:t>要約</a:t>
            </a:r>
            <a:endParaRPr lang="en-US" altLang="ja-JP" dirty="0"/>
          </a:p>
        </p:txBody>
      </p:sp>
    </p:spTree>
    <p:extLst>
      <p:ext uri="{BB962C8B-B14F-4D97-AF65-F5344CB8AC3E}">
        <p14:creationId xmlns:p14="http://schemas.microsoft.com/office/powerpoint/2010/main" val="28648083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管理基準値</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5" name="図 4"/>
          <p:cNvPicPr>
            <a:picLocks noChangeAspect="1"/>
          </p:cNvPicPr>
          <p:nvPr/>
        </p:nvPicPr>
        <p:blipFill>
          <a:blip r:embed="rId2"/>
          <a:stretch>
            <a:fillRect/>
          </a:stretch>
        </p:blipFill>
        <p:spPr>
          <a:xfrm>
            <a:off x="4208962" y="1"/>
            <a:ext cx="7353300" cy="6858000"/>
          </a:xfrm>
          <a:prstGeom prst="rect">
            <a:avLst/>
          </a:prstGeom>
        </p:spPr>
      </p:pic>
    </p:spTree>
    <p:extLst>
      <p:ext uri="{BB962C8B-B14F-4D97-AF65-F5344CB8AC3E}">
        <p14:creationId xmlns:p14="http://schemas.microsoft.com/office/powerpoint/2010/main" val="25977287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将来予測</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ある</a:t>
            </a:r>
            <a:r>
              <a:rPr kumimoji="1" lang="en-US" altLang="ja-JP" dirty="0" smtClean="0"/>
              <a:t>F</a:t>
            </a:r>
            <a:r>
              <a:rPr kumimoji="1" lang="ja-JP" altLang="en-US" dirty="0" smtClean="0"/>
              <a:t>で漁獲していったとき，将来の資源量や漁獲量はどうなるかを見る</a:t>
            </a:r>
            <a:endParaRPr kumimoji="1" lang="en-US" altLang="ja-JP" dirty="0" smtClean="0"/>
          </a:p>
          <a:p>
            <a:endParaRPr lang="en-US" altLang="ja-JP" dirty="0"/>
          </a:p>
          <a:p>
            <a:pPr marL="0" indent="0">
              <a:buNone/>
            </a:pPr>
            <a:r>
              <a:rPr lang="en-US" altLang="ja-JP" dirty="0" smtClean="0"/>
              <a:t>N</a:t>
            </a:r>
            <a:r>
              <a:rPr lang="en-US" altLang="ja-JP" baseline="-25000" dirty="0" smtClean="0"/>
              <a:t>a</a:t>
            </a:r>
            <a:r>
              <a:rPr lang="en-US" altLang="ja-JP" dirty="0" smtClean="0"/>
              <a:t> </a:t>
            </a:r>
            <a:r>
              <a:rPr lang="ja-JP" altLang="en-US" dirty="0" smtClean="0"/>
              <a:t>→  </a:t>
            </a:r>
            <a:r>
              <a:rPr lang="en-US" altLang="ja-JP" dirty="0" err="1" smtClean="0"/>
              <a:t>N</a:t>
            </a:r>
            <a:r>
              <a:rPr lang="en-US" altLang="ja-JP" baseline="-25000" dirty="0" err="1" smtClean="0"/>
              <a:t>a</a:t>
            </a:r>
            <a:r>
              <a:rPr lang="en-US" altLang="ja-JP" dirty="0" err="1" smtClean="0"/>
              <a:t>×exp</a:t>
            </a:r>
            <a:r>
              <a:rPr lang="en-US" altLang="ja-JP" dirty="0" smtClean="0"/>
              <a:t>(-M/2)  </a:t>
            </a:r>
            <a:r>
              <a:rPr lang="ja-JP" altLang="en-US" dirty="0" smtClean="0"/>
              <a:t>→   </a:t>
            </a:r>
            <a:r>
              <a:rPr lang="en-US" altLang="ja-JP" dirty="0" err="1" smtClean="0"/>
              <a:t>N</a:t>
            </a:r>
            <a:r>
              <a:rPr lang="en-US" altLang="ja-JP" baseline="-25000" dirty="0" err="1" smtClean="0"/>
              <a:t>a</a:t>
            </a:r>
            <a:r>
              <a:rPr lang="en-US" altLang="ja-JP" dirty="0" err="1" smtClean="0"/>
              <a:t>×exp</a:t>
            </a:r>
            <a:r>
              <a:rPr lang="en-US" altLang="ja-JP" dirty="0" smtClean="0"/>
              <a:t>(-M/2) – C</a:t>
            </a:r>
            <a:r>
              <a:rPr lang="en-US" altLang="ja-JP" baseline="-25000" dirty="0" smtClean="0"/>
              <a:t>a</a:t>
            </a:r>
            <a:r>
              <a:rPr lang="en-US" altLang="ja-JP" dirty="0" smtClean="0"/>
              <a:t> </a:t>
            </a:r>
          </a:p>
          <a:p>
            <a:pPr marL="0" indent="0">
              <a:buNone/>
            </a:pPr>
            <a:r>
              <a:rPr lang="ja-JP" altLang="en-US" dirty="0" smtClean="0"/>
              <a:t>→ </a:t>
            </a:r>
            <a:r>
              <a:rPr lang="en-US" altLang="ja-JP" dirty="0" smtClean="0"/>
              <a:t>[</a:t>
            </a:r>
            <a:r>
              <a:rPr lang="en-US" altLang="ja-JP" dirty="0" err="1" smtClean="0"/>
              <a:t>N</a:t>
            </a:r>
            <a:r>
              <a:rPr lang="en-US" altLang="ja-JP" baseline="-25000" dirty="0" err="1" smtClean="0"/>
              <a:t>a</a:t>
            </a:r>
            <a:r>
              <a:rPr lang="en-US" altLang="ja-JP" dirty="0" err="1" smtClean="0"/>
              <a:t>×exp</a:t>
            </a:r>
            <a:r>
              <a:rPr lang="en-US" altLang="ja-JP" dirty="0"/>
              <a:t>(-M/2) – </a:t>
            </a:r>
            <a:r>
              <a:rPr lang="en-US" altLang="ja-JP" dirty="0" smtClean="0"/>
              <a:t>C</a:t>
            </a:r>
            <a:r>
              <a:rPr lang="en-US" altLang="ja-JP" baseline="-25000" dirty="0" smtClean="0"/>
              <a:t>a</a:t>
            </a:r>
            <a:r>
              <a:rPr lang="en-US" altLang="ja-JP" dirty="0" smtClean="0"/>
              <a:t>]×</a:t>
            </a:r>
            <a:r>
              <a:rPr lang="en-US" altLang="ja-JP" dirty="0" err="1" smtClean="0"/>
              <a:t>exp</a:t>
            </a:r>
            <a:r>
              <a:rPr lang="en-US" altLang="ja-JP" dirty="0" smtClean="0"/>
              <a:t>(-M/2)</a:t>
            </a:r>
          </a:p>
          <a:p>
            <a:pPr marL="0" indent="0">
              <a:buNone/>
            </a:pPr>
            <a:endParaRPr kumimoji="1" lang="en-US" altLang="ja-JP" dirty="0"/>
          </a:p>
          <a:p>
            <a:pPr marL="0" indent="0">
              <a:buNone/>
            </a:pPr>
            <a:r>
              <a:rPr lang="en-US" altLang="ja-JP" dirty="0" smtClean="0"/>
              <a:t>C</a:t>
            </a:r>
            <a:r>
              <a:rPr lang="en-US" altLang="ja-JP" baseline="-25000" dirty="0" smtClean="0"/>
              <a:t>a</a:t>
            </a:r>
            <a:r>
              <a:rPr lang="en-US" altLang="ja-JP" dirty="0" smtClean="0"/>
              <a:t> = </a:t>
            </a:r>
            <a:r>
              <a:rPr lang="en-US" altLang="ja-JP" dirty="0" err="1"/>
              <a:t>N</a:t>
            </a:r>
            <a:r>
              <a:rPr lang="en-US" altLang="ja-JP" baseline="-25000" dirty="0" err="1"/>
              <a:t>a</a:t>
            </a:r>
            <a:r>
              <a:rPr lang="en-US" altLang="ja-JP" dirty="0" err="1"/>
              <a:t>×exp</a:t>
            </a:r>
            <a:r>
              <a:rPr lang="en-US" altLang="ja-JP" dirty="0"/>
              <a:t>(-M/2</a:t>
            </a:r>
            <a:r>
              <a:rPr lang="en-US" altLang="ja-JP" dirty="0" smtClean="0"/>
              <a:t>)×[1 – </a:t>
            </a:r>
            <a:r>
              <a:rPr lang="en-US" altLang="ja-JP" dirty="0" err="1" smtClean="0"/>
              <a:t>exp</a:t>
            </a:r>
            <a:r>
              <a:rPr lang="en-US" altLang="ja-JP" dirty="0" smtClean="0"/>
              <a:t>(-F)]</a:t>
            </a:r>
          </a:p>
          <a:p>
            <a:pPr marL="0" indent="0">
              <a:buNone/>
            </a:pPr>
            <a:endParaRPr kumimoji="1" lang="en-US" altLang="ja-JP" dirty="0"/>
          </a:p>
          <a:p>
            <a:pPr marL="0" indent="0">
              <a:buNone/>
            </a:pPr>
            <a:endParaRPr kumimoji="1" lang="en-US" altLang="ja-JP" dirty="0" smtClean="0"/>
          </a:p>
        </p:txBody>
      </p:sp>
    </p:spTree>
    <p:extLst>
      <p:ext uri="{BB962C8B-B14F-4D97-AF65-F5344CB8AC3E}">
        <p14:creationId xmlns:p14="http://schemas.microsoft.com/office/powerpoint/2010/main" val="23264342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将来予測</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altLang="ja-JP" dirty="0" err="1"/>
              <a:t>naa.f</a:t>
            </a:r>
            <a:r>
              <a:rPr lang="en-US" altLang="ja-JP" dirty="0"/>
              <a:t> &lt;- matrix(</a:t>
            </a:r>
            <a:r>
              <a:rPr lang="en-US" altLang="ja-JP" dirty="0" err="1"/>
              <a:t>NA,nrow</a:t>
            </a:r>
            <a:r>
              <a:rPr lang="en-US" altLang="ja-JP" dirty="0"/>
              <a:t>=7,ncol=11</a:t>
            </a:r>
            <a:r>
              <a:rPr lang="en-US" altLang="ja-JP" dirty="0" smtClean="0"/>
              <a:t>);  </a:t>
            </a:r>
            <a:r>
              <a:rPr lang="en-US" altLang="ja-JP" dirty="0" err="1" smtClean="0"/>
              <a:t>naa.f</a:t>
            </a:r>
            <a:r>
              <a:rPr lang="en-US" altLang="ja-JP" dirty="0"/>
              <a:t>[,1] &lt;- </a:t>
            </a:r>
            <a:r>
              <a:rPr lang="en-US" altLang="ja-JP" dirty="0" err="1"/>
              <a:t>as.numeric</a:t>
            </a:r>
            <a:r>
              <a:rPr lang="en-US" altLang="ja-JP" dirty="0"/>
              <a:t>(</a:t>
            </a:r>
            <a:r>
              <a:rPr lang="en-US" altLang="ja-JP" dirty="0" err="1"/>
              <a:t>unlist</a:t>
            </a:r>
            <a:r>
              <a:rPr lang="en-US" altLang="ja-JP" dirty="0"/>
              <a:t>(vout3$naa["2000"]))</a:t>
            </a:r>
          </a:p>
          <a:p>
            <a:pPr marL="0" indent="0">
              <a:buNone/>
            </a:pPr>
            <a:r>
              <a:rPr lang="en-US" altLang="ja-JP" dirty="0" err="1"/>
              <a:t>ssb.f</a:t>
            </a:r>
            <a:r>
              <a:rPr lang="en-US" altLang="ja-JP" dirty="0"/>
              <a:t> &lt;- numeric(11</a:t>
            </a:r>
            <a:r>
              <a:rPr lang="en-US" altLang="ja-JP" dirty="0" smtClean="0"/>
              <a:t>);  </a:t>
            </a:r>
            <a:r>
              <a:rPr lang="en-US" altLang="ja-JP" dirty="0" err="1" smtClean="0"/>
              <a:t>ssb.f</a:t>
            </a:r>
            <a:r>
              <a:rPr lang="en-US" altLang="ja-JP" dirty="0" smtClean="0"/>
              <a:t>[1</a:t>
            </a:r>
            <a:r>
              <a:rPr lang="en-US" altLang="ja-JP" dirty="0"/>
              <a:t>] &lt;-  sum(</a:t>
            </a:r>
            <a:r>
              <a:rPr lang="en-US" altLang="ja-JP" dirty="0" err="1"/>
              <a:t>as.numeric</a:t>
            </a:r>
            <a:r>
              <a:rPr lang="en-US" altLang="ja-JP" dirty="0"/>
              <a:t>(</a:t>
            </a:r>
            <a:r>
              <a:rPr lang="en-US" altLang="ja-JP" dirty="0" err="1"/>
              <a:t>unlist</a:t>
            </a:r>
            <a:r>
              <a:rPr lang="en-US" altLang="ja-JP" dirty="0"/>
              <a:t>(vout3$ssb["2000"])))</a:t>
            </a:r>
          </a:p>
          <a:p>
            <a:pPr marL="0" indent="0">
              <a:buNone/>
            </a:pPr>
            <a:r>
              <a:rPr lang="en-US" altLang="ja-JP" dirty="0" err="1"/>
              <a:t>rps.med</a:t>
            </a:r>
            <a:r>
              <a:rPr lang="en-US" altLang="ja-JP" dirty="0"/>
              <a:t> &lt;- median(</a:t>
            </a:r>
            <a:r>
              <a:rPr lang="en-US" altLang="ja-JP" dirty="0" err="1"/>
              <a:t>as.numeric</a:t>
            </a:r>
            <a:r>
              <a:rPr lang="en-US" altLang="ja-JP" dirty="0"/>
              <a:t>(</a:t>
            </a:r>
            <a:r>
              <a:rPr lang="en-US" altLang="ja-JP" dirty="0" err="1"/>
              <a:t>rps</a:t>
            </a:r>
            <a:r>
              <a:rPr lang="en-US" altLang="ja-JP" dirty="0" smtClean="0"/>
              <a:t>))</a:t>
            </a:r>
            <a:endParaRPr lang="en-US" altLang="ja-JP" dirty="0"/>
          </a:p>
          <a:p>
            <a:pPr marL="0" indent="0">
              <a:buNone/>
            </a:pPr>
            <a:r>
              <a:rPr lang="en-US" altLang="ja-JP" dirty="0" err="1"/>
              <a:t>F.f</a:t>
            </a:r>
            <a:r>
              <a:rPr lang="en-US" altLang="ja-JP" dirty="0"/>
              <a:t> &lt;-  </a:t>
            </a:r>
            <a:r>
              <a:rPr lang="en-US" altLang="ja-JP" dirty="0" smtClean="0"/>
              <a:t>vout3$Fc.at.age</a:t>
            </a:r>
            <a:endParaRPr lang="en-US" altLang="ja-JP" dirty="0"/>
          </a:p>
          <a:p>
            <a:pPr marL="0" indent="0">
              <a:buNone/>
            </a:pPr>
            <a:r>
              <a:rPr lang="en-US" altLang="ja-JP" dirty="0"/>
              <a:t>for (</a:t>
            </a:r>
            <a:r>
              <a:rPr lang="en-US" altLang="ja-JP" dirty="0" err="1"/>
              <a:t>i</a:t>
            </a:r>
            <a:r>
              <a:rPr lang="en-US" altLang="ja-JP" dirty="0"/>
              <a:t> in 1:10){</a:t>
            </a:r>
          </a:p>
          <a:p>
            <a:pPr marL="0" indent="0">
              <a:buNone/>
            </a:pPr>
            <a:r>
              <a:rPr lang="en-US" altLang="ja-JP" dirty="0"/>
              <a:t>  </a:t>
            </a:r>
            <a:r>
              <a:rPr lang="en-US" altLang="ja-JP" dirty="0" err="1"/>
              <a:t>pred.n</a:t>
            </a:r>
            <a:r>
              <a:rPr lang="en-US" altLang="ja-JP" dirty="0"/>
              <a:t> &lt;- </a:t>
            </a:r>
            <a:r>
              <a:rPr lang="en-US" altLang="ja-JP" dirty="0" err="1"/>
              <a:t>naa.f</a:t>
            </a:r>
            <a:r>
              <a:rPr lang="en-US" altLang="ja-JP" dirty="0"/>
              <a:t>[,</a:t>
            </a:r>
            <a:r>
              <a:rPr lang="en-US" altLang="ja-JP" dirty="0" err="1"/>
              <a:t>i</a:t>
            </a:r>
            <a:r>
              <a:rPr lang="en-US" altLang="ja-JP" dirty="0"/>
              <a:t>]*</a:t>
            </a:r>
            <a:r>
              <a:rPr lang="en-US" altLang="ja-JP" dirty="0" err="1"/>
              <a:t>exp</a:t>
            </a:r>
            <a:r>
              <a:rPr lang="en-US" altLang="ja-JP" dirty="0"/>
              <a:t>(-M-</a:t>
            </a:r>
            <a:r>
              <a:rPr lang="en-US" altLang="ja-JP" dirty="0" err="1"/>
              <a:t>F.f</a:t>
            </a:r>
            <a:r>
              <a:rPr lang="en-US" altLang="ja-JP" dirty="0"/>
              <a:t>)</a:t>
            </a:r>
          </a:p>
          <a:p>
            <a:pPr marL="0" indent="0">
              <a:buNone/>
            </a:pPr>
            <a:r>
              <a:rPr lang="en-US" altLang="ja-JP" dirty="0"/>
              <a:t>  </a:t>
            </a:r>
            <a:r>
              <a:rPr lang="en-US" altLang="ja-JP" dirty="0" err="1"/>
              <a:t>naa.f</a:t>
            </a:r>
            <a:r>
              <a:rPr lang="en-US" altLang="ja-JP" dirty="0"/>
              <a:t>[2:7,i+1] &lt;- </a:t>
            </a:r>
            <a:r>
              <a:rPr lang="en-US" altLang="ja-JP" dirty="0" err="1"/>
              <a:t>pred.n</a:t>
            </a:r>
            <a:r>
              <a:rPr lang="en-US" altLang="ja-JP" dirty="0"/>
              <a:t>[1:6]</a:t>
            </a:r>
          </a:p>
          <a:p>
            <a:pPr marL="0" indent="0">
              <a:buNone/>
            </a:pPr>
            <a:r>
              <a:rPr lang="en-US" altLang="ja-JP" dirty="0"/>
              <a:t>  </a:t>
            </a:r>
            <a:r>
              <a:rPr lang="en-US" altLang="ja-JP" dirty="0" err="1"/>
              <a:t>naa.f</a:t>
            </a:r>
            <a:r>
              <a:rPr lang="en-US" altLang="ja-JP" dirty="0"/>
              <a:t>[7,i+1] &lt;- </a:t>
            </a:r>
            <a:r>
              <a:rPr lang="en-US" altLang="ja-JP" dirty="0" err="1"/>
              <a:t>naa.f</a:t>
            </a:r>
            <a:r>
              <a:rPr lang="en-US" altLang="ja-JP" dirty="0"/>
              <a:t>[7,i+1]+</a:t>
            </a:r>
            <a:r>
              <a:rPr lang="en-US" altLang="ja-JP" dirty="0" err="1"/>
              <a:t>pred.n</a:t>
            </a:r>
            <a:r>
              <a:rPr lang="en-US" altLang="ja-JP" dirty="0"/>
              <a:t>[7]</a:t>
            </a:r>
          </a:p>
          <a:p>
            <a:pPr marL="0" indent="0">
              <a:buNone/>
            </a:pPr>
            <a:r>
              <a:rPr lang="en-US" altLang="ja-JP" dirty="0"/>
              <a:t>  </a:t>
            </a:r>
            <a:r>
              <a:rPr lang="en-US" altLang="ja-JP" dirty="0" err="1"/>
              <a:t>naa.f</a:t>
            </a:r>
            <a:r>
              <a:rPr lang="en-US" altLang="ja-JP" dirty="0"/>
              <a:t>[1,i+1] &lt;- </a:t>
            </a:r>
            <a:r>
              <a:rPr lang="en-US" altLang="ja-JP" dirty="0" err="1"/>
              <a:t>rps.med</a:t>
            </a:r>
            <a:r>
              <a:rPr lang="en-US" altLang="ja-JP" dirty="0"/>
              <a:t>*</a:t>
            </a:r>
            <a:r>
              <a:rPr lang="en-US" altLang="ja-JP" dirty="0" err="1"/>
              <a:t>ssb.f</a:t>
            </a:r>
            <a:r>
              <a:rPr lang="en-US" altLang="ja-JP" dirty="0"/>
              <a:t>[</a:t>
            </a:r>
            <a:r>
              <a:rPr lang="en-US" altLang="ja-JP" dirty="0" err="1"/>
              <a:t>i</a:t>
            </a:r>
            <a:r>
              <a:rPr lang="en-US" altLang="ja-JP" dirty="0"/>
              <a:t>]</a:t>
            </a:r>
          </a:p>
          <a:p>
            <a:pPr marL="0" indent="0">
              <a:buNone/>
            </a:pPr>
            <a:r>
              <a:rPr lang="en-US" altLang="ja-JP" dirty="0"/>
              <a:t>  </a:t>
            </a:r>
            <a:r>
              <a:rPr lang="en-US" altLang="ja-JP" dirty="0" err="1"/>
              <a:t>ssb.f</a:t>
            </a:r>
            <a:r>
              <a:rPr lang="en-US" altLang="ja-JP" dirty="0"/>
              <a:t>[i+1] &lt;- sum(</a:t>
            </a:r>
            <a:r>
              <a:rPr lang="en-US" altLang="ja-JP" dirty="0" err="1"/>
              <a:t>naa.f</a:t>
            </a:r>
            <a:r>
              <a:rPr lang="en-US" altLang="ja-JP" dirty="0"/>
              <a:t>[,i+1]*</a:t>
            </a:r>
            <a:r>
              <a:rPr lang="en-US" altLang="ja-JP" dirty="0" err="1"/>
              <a:t>waa</a:t>
            </a:r>
            <a:r>
              <a:rPr lang="en-US" altLang="ja-JP" dirty="0"/>
              <a:t>*</a:t>
            </a:r>
            <a:r>
              <a:rPr lang="en-US" altLang="ja-JP" dirty="0" err="1"/>
              <a:t>maa</a:t>
            </a:r>
            <a:r>
              <a:rPr lang="en-US" altLang="ja-JP" dirty="0"/>
              <a:t>)</a:t>
            </a:r>
          </a:p>
          <a:p>
            <a:pPr marL="0" indent="0">
              <a:buNone/>
            </a:pPr>
            <a:r>
              <a:rPr lang="en-US" altLang="ja-JP" dirty="0"/>
              <a:t>}</a:t>
            </a:r>
            <a:endParaRPr lang="en-US" altLang="ja-JP" dirty="0" smtClean="0"/>
          </a:p>
        </p:txBody>
      </p:sp>
      <p:pic>
        <p:nvPicPr>
          <p:cNvPr id="5" name="図 4"/>
          <p:cNvPicPr>
            <a:picLocks noChangeAspect="1"/>
          </p:cNvPicPr>
          <p:nvPr/>
        </p:nvPicPr>
        <p:blipFill>
          <a:blip r:embed="rId2"/>
          <a:stretch>
            <a:fillRect/>
          </a:stretch>
        </p:blipFill>
        <p:spPr>
          <a:xfrm>
            <a:off x="2612570" y="126325"/>
            <a:ext cx="6904911" cy="6546618"/>
          </a:xfrm>
          <a:prstGeom prst="rect">
            <a:avLst/>
          </a:prstGeom>
          <a:solidFill>
            <a:schemeClr val="bg1"/>
          </a:solidFill>
        </p:spPr>
      </p:pic>
    </p:spTree>
    <p:extLst>
      <p:ext uri="{BB962C8B-B14F-4D97-AF65-F5344CB8AC3E}">
        <p14:creationId xmlns:p14="http://schemas.microsoft.com/office/powerpoint/2010/main" val="279713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RVPA </a:t>
            </a:r>
            <a:r>
              <a:rPr kumimoji="1" lang="ja-JP" altLang="en-US" dirty="0" smtClean="0"/>
              <a:t>将来予測</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marL="0" indent="0">
              <a:buNone/>
            </a:pPr>
            <a:r>
              <a:rPr lang="en-US" altLang="ja-JP" dirty="0" err="1"/>
              <a:t>fout</a:t>
            </a:r>
            <a:r>
              <a:rPr lang="en-US" altLang="ja-JP" dirty="0"/>
              <a:t> &lt;- </a:t>
            </a:r>
            <a:r>
              <a:rPr lang="en-US" altLang="ja-JP" dirty="0" err="1"/>
              <a:t>future.vpa</a:t>
            </a:r>
            <a:r>
              <a:rPr lang="en-US" altLang="ja-JP" dirty="0"/>
              <a:t>(vout3,</a:t>
            </a:r>
          </a:p>
          <a:p>
            <a:pPr marL="0" indent="0">
              <a:buNone/>
            </a:pPr>
            <a:r>
              <a:rPr lang="en-US" altLang="ja-JP" dirty="0" smtClean="0"/>
              <a:t>	</a:t>
            </a:r>
            <a:r>
              <a:rPr lang="en-US" altLang="ja-JP" dirty="0" err="1" smtClean="0"/>
              <a:t>currentF</a:t>
            </a:r>
            <a:r>
              <a:rPr lang="en-US" altLang="ja-JP" dirty="0" smtClean="0"/>
              <a:t>=NULL</a:t>
            </a:r>
            <a:r>
              <a:rPr lang="en-US" altLang="ja-JP" dirty="0"/>
              <a:t>, </a:t>
            </a:r>
          </a:p>
          <a:p>
            <a:pPr marL="0" indent="0">
              <a:buNone/>
            </a:pPr>
            <a:r>
              <a:rPr lang="en-US" altLang="ja-JP" dirty="0" smtClean="0"/>
              <a:t>	multi=</a:t>
            </a:r>
            <a:r>
              <a:rPr lang="en-US" altLang="ja-JP" dirty="0" err="1" smtClean="0"/>
              <a:t>rout$summary$Fmed</a:t>
            </a:r>
            <a:r>
              <a:rPr lang="en-US" altLang="ja-JP" dirty="0" smtClean="0"/>
              <a:t>[3</a:t>
            </a:r>
            <a:r>
              <a:rPr lang="en-US" altLang="ja-JP" dirty="0"/>
              <a:t>], </a:t>
            </a:r>
            <a:endParaRPr lang="en-US" altLang="ja-JP" dirty="0" smtClean="0"/>
          </a:p>
          <a:p>
            <a:pPr marL="0" indent="0">
              <a:buNone/>
            </a:pPr>
            <a:r>
              <a:rPr lang="en-US" altLang="ja-JP" dirty="0"/>
              <a:t>	</a:t>
            </a:r>
            <a:r>
              <a:rPr lang="en-US" altLang="ja-JP" dirty="0" err="1" smtClean="0"/>
              <a:t>nyear</a:t>
            </a:r>
            <a:r>
              <a:rPr lang="en-US" altLang="ja-JP" dirty="0" smtClean="0"/>
              <a:t>=15,start.year=2001,N=1000</a:t>
            </a:r>
            <a:r>
              <a:rPr lang="en-US" altLang="ja-JP" dirty="0"/>
              <a:t>,</a:t>
            </a:r>
          </a:p>
          <a:p>
            <a:pPr marL="0" indent="0">
              <a:buNone/>
            </a:pPr>
            <a:r>
              <a:rPr lang="en-US" altLang="ja-JP" dirty="0" smtClean="0"/>
              <a:t>	</a:t>
            </a:r>
            <a:r>
              <a:rPr lang="en-US" altLang="ja-JP" dirty="0" err="1" smtClean="0"/>
              <a:t>ABC.year</a:t>
            </a:r>
            <a:r>
              <a:rPr lang="en-US" altLang="ja-JP" dirty="0" smtClean="0"/>
              <a:t>=2002</a:t>
            </a:r>
            <a:r>
              <a:rPr lang="en-US" altLang="ja-JP" dirty="0"/>
              <a:t>, </a:t>
            </a:r>
            <a:endParaRPr lang="en-US" altLang="ja-JP" dirty="0" smtClean="0"/>
          </a:p>
          <a:p>
            <a:pPr marL="0" indent="0">
              <a:buNone/>
            </a:pPr>
            <a:r>
              <a:rPr lang="en-US" altLang="ja-JP" dirty="0"/>
              <a:t>	</a:t>
            </a:r>
            <a:r>
              <a:rPr lang="en-US" altLang="ja-JP" dirty="0" err="1" smtClean="0"/>
              <a:t>waa.year</a:t>
            </a:r>
            <a:r>
              <a:rPr lang="en-US" altLang="ja-JP" dirty="0" smtClean="0"/>
              <a:t>=</a:t>
            </a:r>
            <a:r>
              <a:rPr lang="en-US" altLang="ja-JP" dirty="0" err="1" smtClean="0"/>
              <a:t>byear,maa.year</a:t>
            </a:r>
            <a:r>
              <a:rPr lang="en-US" altLang="ja-JP" dirty="0" smtClean="0"/>
              <a:t>=</a:t>
            </a:r>
            <a:r>
              <a:rPr lang="en-US" altLang="ja-JP" dirty="0" err="1" smtClean="0"/>
              <a:t>byear,M.year</a:t>
            </a:r>
            <a:r>
              <a:rPr lang="en-US" altLang="ja-JP" dirty="0" smtClean="0"/>
              <a:t>=</a:t>
            </a:r>
            <a:r>
              <a:rPr lang="en-US" altLang="ja-JP" dirty="0" err="1" smtClean="0"/>
              <a:t>byear</a:t>
            </a:r>
            <a:r>
              <a:rPr lang="en-US" altLang="ja-JP" dirty="0"/>
              <a:t>,</a:t>
            </a:r>
          </a:p>
          <a:p>
            <a:pPr marL="0" indent="0">
              <a:buNone/>
            </a:pPr>
            <a:r>
              <a:rPr lang="en-US" altLang="ja-JP" dirty="0" smtClean="0"/>
              <a:t>	</a:t>
            </a:r>
            <a:r>
              <a:rPr lang="en-US" altLang="ja-JP" dirty="0" err="1" smtClean="0"/>
              <a:t>rec.new</a:t>
            </a:r>
            <a:r>
              <a:rPr lang="en-US" altLang="ja-JP" dirty="0" smtClean="0"/>
              <a:t>=NULL</a:t>
            </a:r>
            <a:r>
              <a:rPr lang="en-US" altLang="ja-JP" dirty="0"/>
              <a:t>,</a:t>
            </a:r>
          </a:p>
          <a:p>
            <a:pPr marL="0" indent="0">
              <a:buNone/>
            </a:pPr>
            <a:r>
              <a:rPr lang="en-US" altLang="ja-JP" dirty="0" smtClean="0"/>
              <a:t>	</a:t>
            </a:r>
            <a:r>
              <a:rPr lang="en-US" altLang="ja-JP" dirty="0" err="1" smtClean="0"/>
              <a:t>recfunc</a:t>
            </a:r>
            <a:r>
              <a:rPr lang="en-US" altLang="ja-JP" dirty="0" smtClean="0"/>
              <a:t>=</a:t>
            </a:r>
            <a:r>
              <a:rPr lang="en-US" altLang="ja-JP" dirty="0" err="1" smtClean="0"/>
              <a:t>RPS.simple.rec</a:t>
            </a:r>
            <a:r>
              <a:rPr lang="en-US" altLang="ja-JP" dirty="0" smtClean="0"/>
              <a:t>,</a:t>
            </a:r>
          </a:p>
          <a:p>
            <a:pPr marL="0" indent="0">
              <a:buNone/>
            </a:pPr>
            <a:r>
              <a:rPr lang="en-US" altLang="ja-JP" dirty="0"/>
              <a:t>	</a:t>
            </a:r>
            <a:r>
              <a:rPr lang="en-US" altLang="ja-JP" dirty="0" err="1" smtClean="0"/>
              <a:t>rec.arg</a:t>
            </a:r>
            <a:r>
              <a:rPr lang="en-US" altLang="ja-JP" dirty="0" smtClean="0"/>
              <a:t>=list(</a:t>
            </a:r>
            <a:r>
              <a:rPr lang="en-US" altLang="ja-JP" dirty="0" err="1" smtClean="0"/>
              <a:t>rps.year</a:t>
            </a:r>
            <a:r>
              <a:rPr lang="en-US" altLang="ja-JP" dirty="0" smtClean="0"/>
              <a:t>=</a:t>
            </a:r>
            <a:r>
              <a:rPr lang="en-US" altLang="ja-JP" dirty="0" err="1" smtClean="0"/>
              <a:t>rps.year</a:t>
            </a:r>
            <a:r>
              <a:rPr lang="en-US" altLang="ja-JP" dirty="0"/>
              <a:t>,</a:t>
            </a:r>
          </a:p>
          <a:p>
            <a:pPr marL="0" indent="0">
              <a:buNone/>
            </a:pPr>
            <a:r>
              <a:rPr lang="en-US" altLang="ja-JP" dirty="0" smtClean="0"/>
              <a:t>	</a:t>
            </a:r>
            <a:r>
              <a:rPr lang="en-US" altLang="ja-JP" dirty="0" err="1" smtClean="0"/>
              <a:t>upper.ssb</a:t>
            </a:r>
            <a:r>
              <a:rPr lang="en-US" altLang="ja-JP" dirty="0" smtClean="0"/>
              <a:t>=</a:t>
            </a:r>
            <a:r>
              <a:rPr lang="en-US" altLang="ja-JP" dirty="0" err="1" smtClean="0"/>
              <a:t>Inf,bias.corrected</a:t>
            </a:r>
            <a:r>
              <a:rPr lang="en-US" altLang="ja-JP" dirty="0" smtClean="0"/>
              <a:t>=</a:t>
            </a:r>
            <a:r>
              <a:rPr lang="en-US" altLang="ja-JP" dirty="0" err="1" smtClean="0"/>
              <a:t>TRUE,rpsmean</a:t>
            </a:r>
            <a:r>
              <a:rPr lang="en-US" altLang="ja-JP" dirty="0" smtClean="0"/>
              <a:t>=FALSE</a:t>
            </a:r>
            <a:r>
              <a:rPr lang="en-US" altLang="ja-JP" dirty="0"/>
              <a:t>,</a:t>
            </a:r>
          </a:p>
          <a:p>
            <a:pPr marL="0" indent="0">
              <a:buNone/>
            </a:pPr>
            <a:r>
              <a:rPr lang="en-US" altLang="ja-JP" dirty="0" smtClean="0"/>
              <a:t>	</a:t>
            </a:r>
            <a:r>
              <a:rPr lang="en-US" altLang="ja-JP" dirty="0" err="1" smtClean="0"/>
              <a:t>upper.recruit</a:t>
            </a:r>
            <a:r>
              <a:rPr lang="en-US" altLang="ja-JP" dirty="0" smtClean="0"/>
              <a:t>=</a:t>
            </a:r>
            <a:r>
              <a:rPr lang="en-US" altLang="ja-JP" dirty="0" err="1" smtClean="0"/>
              <a:t>Inf</a:t>
            </a:r>
            <a:r>
              <a:rPr lang="en-US" altLang="ja-JP" dirty="0"/>
              <a:t>))</a:t>
            </a:r>
          </a:p>
          <a:p>
            <a:endParaRPr kumimoji="1" lang="ja-JP" altLang="en-US" dirty="0"/>
          </a:p>
        </p:txBody>
      </p:sp>
    </p:spTree>
    <p:extLst>
      <p:ext uri="{BB962C8B-B14F-4D97-AF65-F5344CB8AC3E}">
        <p14:creationId xmlns:p14="http://schemas.microsoft.com/office/powerpoint/2010/main" val="21702057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ABC</a:t>
            </a:r>
            <a:r>
              <a:rPr kumimoji="1" lang="ja-JP" altLang="en-US" dirty="0" smtClean="0"/>
              <a:t>計算</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err="1"/>
              <a:t>SSBcur.sim</a:t>
            </a:r>
            <a:r>
              <a:rPr lang="en-US" altLang="ja-JP" dirty="0"/>
              <a:t> &lt;- rev(</a:t>
            </a:r>
            <a:r>
              <a:rPr lang="en-US" altLang="ja-JP" dirty="0" err="1"/>
              <a:t>colSums</a:t>
            </a:r>
            <a:r>
              <a:rPr lang="en-US" altLang="ja-JP" dirty="0"/>
              <a:t>(vout3$ssb))[1]</a:t>
            </a:r>
          </a:p>
          <a:p>
            <a:pPr marL="0" indent="0">
              <a:buNone/>
            </a:pPr>
            <a:r>
              <a:rPr lang="en-US" altLang="ja-JP" dirty="0" err="1"/>
              <a:t>ABC.sim</a:t>
            </a:r>
            <a:r>
              <a:rPr lang="en-US" altLang="ja-JP" dirty="0"/>
              <a:t> &lt;- </a:t>
            </a:r>
            <a:r>
              <a:rPr lang="en-US" altLang="ja-JP" dirty="0" err="1"/>
              <a:t>getABC</a:t>
            </a:r>
            <a:r>
              <a:rPr lang="en-US" altLang="ja-JP" dirty="0"/>
              <a:t>(</a:t>
            </a:r>
            <a:r>
              <a:rPr lang="en-US" altLang="ja-JP" dirty="0" err="1"/>
              <a:t>res.vpa</a:t>
            </a:r>
            <a:r>
              <a:rPr lang="en-US" altLang="ja-JP" dirty="0"/>
              <a:t>=vout3, </a:t>
            </a:r>
            <a:endParaRPr lang="ja-JP" altLang="en-US" dirty="0"/>
          </a:p>
          <a:p>
            <a:pPr marL="0" indent="0">
              <a:buNone/>
            </a:pPr>
            <a:r>
              <a:rPr lang="ja-JP" altLang="en-US" dirty="0"/>
              <a:t>                  </a:t>
            </a:r>
            <a:r>
              <a:rPr lang="en-US" altLang="ja-JP" dirty="0" err="1"/>
              <a:t>res.ref</a:t>
            </a:r>
            <a:r>
              <a:rPr lang="en-US" altLang="ja-JP" dirty="0"/>
              <a:t>=rout, </a:t>
            </a:r>
            <a:endParaRPr lang="ja-JP" altLang="en-US" dirty="0"/>
          </a:p>
          <a:p>
            <a:pPr marL="0" indent="0">
              <a:buNone/>
            </a:pPr>
            <a:r>
              <a:rPr lang="ja-JP" altLang="en-US" dirty="0"/>
              <a:t>                  </a:t>
            </a:r>
            <a:r>
              <a:rPr lang="en-US" altLang="ja-JP" dirty="0" err="1"/>
              <a:t>res.future</a:t>
            </a:r>
            <a:r>
              <a:rPr lang="en-US" altLang="ja-JP" dirty="0"/>
              <a:t>=</a:t>
            </a:r>
            <a:r>
              <a:rPr lang="en-US" altLang="ja-JP" dirty="0" err="1"/>
              <a:t>fout</a:t>
            </a:r>
            <a:r>
              <a:rPr lang="en-US" altLang="ja-JP" dirty="0"/>
              <a:t>, </a:t>
            </a:r>
            <a:endParaRPr lang="en-US" altLang="ja-JP" dirty="0" smtClean="0"/>
          </a:p>
          <a:p>
            <a:pPr marL="0" indent="0">
              <a:buNone/>
            </a:pPr>
            <a:r>
              <a:rPr lang="en-US" altLang="ja-JP" dirty="0" smtClean="0"/>
              <a:t>	      </a:t>
            </a:r>
            <a:r>
              <a:rPr lang="en-US" altLang="ja-JP" dirty="0" err="1" smtClean="0"/>
              <a:t>target.year</a:t>
            </a:r>
            <a:r>
              <a:rPr lang="en-US" altLang="ja-JP" dirty="0" smtClean="0"/>
              <a:t>=2005</a:t>
            </a:r>
            <a:r>
              <a:rPr lang="en-US" altLang="ja-JP" dirty="0"/>
              <a:t>, </a:t>
            </a:r>
            <a:r>
              <a:rPr lang="en-US" altLang="ja-JP" dirty="0" err="1" smtClean="0"/>
              <a:t>Blim</a:t>
            </a:r>
            <a:r>
              <a:rPr lang="en-US" altLang="ja-JP" dirty="0" smtClean="0"/>
              <a:t>=200,N=1000,SSBcur=</a:t>
            </a:r>
            <a:r>
              <a:rPr lang="en-US" altLang="ja-JP" dirty="0" err="1" smtClean="0"/>
              <a:t>SSBcur.sim</a:t>
            </a:r>
            <a:r>
              <a:rPr lang="en-US" altLang="ja-JP" dirty="0"/>
              <a:t>,</a:t>
            </a:r>
          </a:p>
          <a:p>
            <a:pPr marL="0" indent="0">
              <a:buNone/>
            </a:pPr>
            <a:r>
              <a:rPr lang="en-US" altLang="ja-JP" dirty="0" smtClean="0"/>
              <a:t>	      </a:t>
            </a:r>
            <a:r>
              <a:rPr lang="en-US" altLang="ja-JP" dirty="0" err="1" smtClean="0"/>
              <a:t>ref.case</a:t>
            </a:r>
            <a:r>
              <a:rPr lang="en-US" altLang="ja-JP" dirty="0" smtClean="0"/>
              <a:t>=c</a:t>
            </a:r>
            <a:r>
              <a:rPr lang="en-US" altLang="ja-JP" dirty="0"/>
              <a:t>("</a:t>
            </a:r>
            <a:r>
              <a:rPr lang="en-US" altLang="ja-JP" dirty="0" err="1"/>
              <a:t>Fcurrent</a:t>
            </a:r>
            <a:r>
              <a:rPr lang="en-US" altLang="ja-JP" dirty="0"/>
              <a:t>","</a:t>
            </a:r>
            <a:r>
              <a:rPr lang="en-US" altLang="ja-JP" dirty="0" err="1"/>
              <a:t>Fmed</a:t>
            </a:r>
            <a:r>
              <a:rPr lang="en-US" altLang="ja-JP" dirty="0" smtClean="0"/>
              <a:t>"),multi=c(1,1</a:t>
            </a:r>
            <a:r>
              <a:rPr lang="en-US" altLang="ja-JP" dirty="0"/>
              <a:t>)) </a:t>
            </a:r>
            <a:endParaRPr lang="en-US" altLang="ja-JP" dirty="0" smtClean="0"/>
          </a:p>
          <a:p>
            <a:pPr marL="0" indent="0">
              <a:buNone/>
            </a:pPr>
            <a:r>
              <a:rPr lang="en-US" altLang="ja-JP" dirty="0" err="1" smtClean="0"/>
              <a:t>ABC.sim$ABC</a:t>
            </a:r>
            <a:r>
              <a:rPr lang="en-US" altLang="ja-JP" dirty="0" smtClean="0"/>
              <a:t> </a:t>
            </a:r>
            <a:r>
              <a:rPr lang="en-US" altLang="ja-JP" dirty="0"/>
              <a:t># </a:t>
            </a:r>
            <a:r>
              <a:rPr lang="ja-JP" altLang="en-US" dirty="0"/>
              <a:t>要約表</a:t>
            </a:r>
          </a:p>
          <a:p>
            <a:pPr marL="0" indent="0">
              <a:buNone/>
            </a:pPr>
            <a:endParaRPr kumimoji="1" lang="ja-JP" altLang="en-US" dirty="0"/>
          </a:p>
        </p:txBody>
      </p:sp>
    </p:spTree>
    <p:extLst>
      <p:ext uri="{BB962C8B-B14F-4D97-AF65-F5344CB8AC3E}">
        <p14:creationId xmlns:p14="http://schemas.microsoft.com/office/powerpoint/2010/main" val="1570759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4800" dirty="0" smtClean="0"/>
              <a:t>VPA</a:t>
            </a:r>
            <a:r>
              <a:rPr kumimoji="1" lang="ja-JP" altLang="en-US" sz="4800" dirty="0" smtClean="0"/>
              <a:t>による資源評価について理解した</a:t>
            </a:r>
            <a:endParaRPr kumimoji="1" lang="en-US" altLang="ja-JP" sz="4800" dirty="0" smtClean="0"/>
          </a:p>
          <a:p>
            <a:r>
              <a:rPr lang="ja-JP" altLang="en-US" sz="4800" dirty="0" smtClean="0"/>
              <a:t>管理基準値について理解した</a:t>
            </a:r>
            <a:endParaRPr lang="en-US" altLang="ja-JP" sz="4800" dirty="0" smtClean="0"/>
          </a:p>
          <a:p>
            <a:r>
              <a:rPr kumimoji="1" lang="ja-JP" altLang="en-US" sz="4800" dirty="0" smtClean="0"/>
              <a:t>将来予測，</a:t>
            </a:r>
            <a:r>
              <a:rPr kumimoji="1" lang="en-US" altLang="ja-JP" sz="4800" dirty="0" smtClean="0"/>
              <a:t>ABC</a:t>
            </a:r>
            <a:r>
              <a:rPr kumimoji="1" lang="ja-JP" altLang="en-US" sz="4800" dirty="0" smtClean="0"/>
              <a:t>について理解した</a:t>
            </a:r>
            <a:endParaRPr kumimoji="1" lang="en-US" altLang="ja-JP" sz="4800" dirty="0" smtClean="0"/>
          </a:p>
          <a:p>
            <a:r>
              <a:rPr lang="en-US" altLang="ja-JP" sz="4800" dirty="0" smtClean="0"/>
              <a:t>RVPA</a:t>
            </a:r>
            <a:r>
              <a:rPr lang="ja-JP" altLang="en-US" sz="4800" dirty="0" smtClean="0"/>
              <a:t>の使い方をマスターした</a:t>
            </a:r>
            <a:endParaRPr kumimoji="1" lang="ja-JP" altLang="en-US" sz="4800" dirty="0"/>
          </a:p>
        </p:txBody>
      </p:sp>
    </p:spTree>
    <p:extLst>
      <p:ext uri="{BB962C8B-B14F-4D97-AF65-F5344CB8AC3E}">
        <p14:creationId xmlns:p14="http://schemas.microsoft.com/office/powerpoint/2010/main" val="3394944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コホート解析</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31366053"/>
              </p:ext>
            </p:extLst>
          </p:nvPr>
        </p:nvGraphicFramePr>
        <p:xfrm>
          <a:off x="1871330" y="1892597"/>
          <a:ext cx="7889360" cy="4295550"/>
        </p:xfrm>
        <a:graphic>
          <a:graphicData uri="http://schemas.openxmlformats.org/drawingml/2006/table">
            <a:tbl>
              <a:tblPr>
                <a:tableStyleId>{5C22544A-7EE6-4342-B048-85BDC9FD1C3A}</a:tableStyleId>
              </a:tblPr>
              <a:tblGrid>
                <a:gridCol w="1179115"/>
                <a:gridCol w="1565009"/>
                <a:gridCol w="1286309"/>
                <a:gridCol w="1286309"/>
                <a:gridCol w="1286309"/>
                <a:gridCol w="1286309"/>
              </a:tblGrid>
              <a:tr h="715925">
                <a:tc>
                  <a:txBody>
                    <a:bodyPr/>
                    <a:lstStyle/>
                    <a:p>
                      <a:pPr algn="ctr" fontAlgn="ctr"/>
                      <a:r>
                        <a:rPr lang="ja-JP" altLang="en-US" sz="2400" u="none" strike="noStrike" dirty="0">
                          <a:effectLst/>
                        </a:rPr>
                        <a:t>　</a:t>
                      </a: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a:effectLst/>
                        </a:rPr>
                        <a:t>2010</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dirty="0">
                          <a:effectLst/>
                        </a:rPr>
                        <a:t>2011</a:t>
                      </a:r>
                      <a:endParaRPr lang="en-US" altLang="ja-JP"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dirty="0">
                          <a:effectLst/>
                        </a:rPr>
                        <a:t>2012</a:t>
                      </a:r>
                      <a:endParaRPr lang="en-US" altLang="ja-JP"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dirty="0">
                          <a:effectLst/>
                        </a:rPr>
                        <a:t>2013</a:t>
                      </a:r>
                      <a:endParaRPr lang="en-US" altLang="ja-JP"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dirty="0">
                          <a:effectLst/>
                        </a:rPr>
                        <a:t>2014</a:t>
                      </a:r>
                      <a:endParaRPr lang="en-US" altLang="ja-JP"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715925">
                <a:tc>
                  <a:txBody>
                    <a:bodyPr/>
                    <a:lstStyle/>
                    <a:p>
                      <a:pPr algn="ctr" fontAlgn="ctr"/>
                      <a:r>
                        <a:rPr lang="en-US" altLang="ja-JP" sz="2400" u="none" strike="noStrike">
                          <a:effectLst/>
                        </a:rPr>
                        <a:t>0</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a:effectLst/>
                        </a:rPr>
                        <a:t>2983</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715925">
                <a:tc>
                  <a:txBody>
                    <a:bodyPr/>
                    <a:lstStyle/>
                    <a:p>
                      <a:pPr algn="ctr" fontAlgn="ctr"/>
                      <a:r>
                        <a:rPr lang="en-US" altLang="ja-JP" sz="2400" u="none" strike="noStrike">
                          <a:effectLst/>
                        </a:rPr>
                        <a:t>1</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dirty="0">
                          <a:effectLst/>
                        </a:rPr>
                        <a:t>2241</a:t>
                      </a:r>
                      <a:endParaRPr lang="en-US" altLang="ja-JP"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715925">
                <a:tc>
                  <a:txBody>
                    <a:bodyPr/>
                    <a:lstStyle/>
                    <a:p>
                      <a:pPr algn="ctr" fontAlgn="ctr"/>
                      <a:r>
                        <a:rPr lang="en-US" altLang="ja-JP" sz="2400" u="none" strike="noStrike">
                          <a:effectLst/>
                        </a:rPr>
                        <a:t>2</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dirty="0">
                          <a:effectLst/>
                        </a:rPr>
                        <a:t>1229</a:t>
                      </a:r>
                      <a:endParaRPr lang="en-US" altLang="ja-JP"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715925">
                <a:tc>
                  <a:txBody>
                    <a:bodyPr/>
                    <a:lstStyle/>
                    <a:p>
                      <a:pPr algn="ctr" fontAlgn="ctr"/>
                      <a:r>
                        <a:rPr lang="en-US" altLang="ja-JP" sz="2400" u="none" strike="noStrike">
                          <a:effectLst/>
                        </a:rPr>
                        <a:t>3</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dirty="0">
                          <a:effectLst/>
                        </a:rPr>
                        <a:t>638</a:t>
                      </a:r>
                      <a:endParaRPr lang="en-US" altLang="ja-JP"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715925">
                <a:tc>
                  <a:txBody>
                    <a:bodyPr/>
                    <a:lstStyle/>
                    <a:p>
                      <a:pPr algn="ctr" fontAlgn="ctr"/>
                      <a:r>
                        <a:rPr lang="en-US" altLang="ja-JP" sz="2400" u="none" strike="noStrike" dirty="0" smtClean="0">
                          <a:effectLst/>
                        </a:rPr>
                        <a:t>4</a:t>
                      </a:r>
                      <a:endParaRPr lang="en-US" altLang="ja-JP"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ja-JP" altLang="en-US" sz="2400" u="none" strike="noStrike" dirty="0">
                          <a:effectLst/>
                        </a:rPr>
                        <a:t>　</a:t>
                      </a: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ja-JP" altLang="en-US" sz="2400" u="none" strike="noStrike" dirty="0">
                          <a:effectLst/>
                        </a:rPr>
                        <a:t>　</a:t>
                      </a: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ja-JP" altLang="en-US" sz="2400" u="none" strike="noStrike" dirty="0">
                          <a:effectLst/>
                        </a:rPr>
                        <a:t>　</a:t>
                      </a: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ja-JP" altLang="en-US" sz="2400" u="none" strike="noStrike" dirty="0">
                          <a:effectLst/>
                        </a:rPr>
                        <a:t>　</a:t>
                      </a: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dirty="0">
                          <a:effectLst/>
                        </a:rPr>
                        <a:t>150</a:t>
                      </a:r>
                      <a:endParaRPr lang="en-US" altLang="ja-JP"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bl>
          </a:graphicData>
        </a:graphic>
      </p:graphicFrame>
      <p:cxnSp>
        <p:nvCxnSpPr>
          <p:cNvPr id="6" name="直線矢印コネクタ 5"/>
          <p:cNvCxnSpPr/>
          <p:nvPr/>
        </p:nvCxnSpPr>
        <p:spPr>
          <a:xfrm flipH="1" flipV="1">
            <a:off x="3984172" y="3113316"/>
            <a:ext cx="4898571" cy="2601684"/>
          </a:xfrm>
          <a:prstGeom prst="straightConnector1">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9437913" y="5715000"/>
            <a:ext cx="2329543" cy="461665"/>
          </a:xfrm>
          <a:prstGeom prst="rect">
            <a:avLst/>
          </a:prstGeom>
          <a:noFill/>
        </p:spPr>
        <p:txBody>
          <a:bodyPr wrap="square" rtlCol="0">
            <a:spAutoFit/>
          </a:bodyPr>
          <a:lstStyle/>
          <a:p>
            <a:r>
              <a:rPr lang="en-US" altLang="ja-JP" sz="2400" b="1" dirty="0" smtClean="0">
                <a:solidFill>
                  <a:schemeClr val="accent2">
                    <a:lumMod val="75000"/>
                  </a:schemeClr>
                </a:solidFill>
              </a:rPr>
              <a:t>2010</a:t>
            </a:r>
            <a:r>
              <a:rPr kumimoji="1" lang="ja-JP" altLang="en-US" sz="2400" b="1" dirty="0" smtClean="0">
                <a:solidFill>
                  <a:schemeClr val="accent2">
                    <a:lumMod val="75000"/>
                  </a:schemeClr>
                </a:solidFill>
              </a:rPr>
              <a:t>年生まれ群</a:t>
            </a:r>
            <a:endParaRPr kumimoji="1" lang="ja-JP" altLang="en-US" sz="2400" b="1" dirty="0">
              <a:solidFill>
                <a:schemeClr val="accent2">
                  <a:lumMod val="75000"/>
                </a:schemeClr>
              </a:solidFill>
            </a:endParaRPr>
          </a:p>
        </p:txBody>
      </p:sp>
      <p:sp>
        <p:nvSpPr>
          <p:cNvPr id="9" name="テキスト ボックス 8"/>
          <p:cNvSpPr txBox="1"/>
          <p:nvPr/>
        </p:nvSpPr>
        <p:spPr>
          <a:xfrm>
            <a:off x="5029200" y="1197429"/>
            <a:ext cx="6433457" cy="738664"/>
          </a:xfrm>
          <a:prstGeom prst="rect">
            <a:avLst/>
          </a:prstGeom>
          <a:noFill/>
        </p:spPr>
        <p:txBody>
          <a:bodyPr wrap="square" rtlCol="0">
            <a:spAutoFit/>
          </a:bodyPr>
          <a:lstStyle/>
          <a:p>
            <a:r>
              <a:rPr lang="ja-JP" altLang="en-US" sz="2400" dirty="0">
                <a:solidFill>
                  <a:srgbClr val="00B050"/>
                </a:solidFill>
              </a:rPr>
              <a:t>コホート（年級群） </a:t>
            </a:r>
            <a:r>
              <a:rPr lang="en-US" altLang="ja-JP" sz="2400" dirty="0">
                <a:solidFill>
                  <a:srgbClr val="00B050"/>
                </a:solidFill>
              </a:rPr>
              <a:t>= </a:t>
            </a:r>
            <a:r>
              <a:rPr lang="ja-JP" altLang="en-US" sz="2400" dirty="0">
                <a:solidFill>
                  <a:srgbClr val="00B050"/>
                </a:solidFill>
              </a:rPr>
              <a:t>同じ年に生まれた個体群</a:t>
            </a:r>
          </a:p>
          <a:p>
            <a:endParaRPr kumimoji="1" lang="ja-JP" altLang="en-US" dirty="0"/>
          </a:p>
        </p:txBody>
      </p:sp>
    </p:spTree>
    <p:extLst>
      <p:ext uri="{BB962C8B-B14F-4D97-AF65-F5344CB8AC3E}">
        <p14:creationId xmlns:p14="http://schemas.microsoft.com/office/powerpoint/2010/main" val="807991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個体群動態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加入   </a:t>
            </a:r>
            <a:r>
              <a:rPr lang="en-US" altLang="ja-JP" dirty="0" smtClean="0"/>
              <a:t>R</a:t>
            </a:r>
            <a:r>
              <a:rPr lang="en-US" altLang="ja-JP" baseline="-25000" dirty="0" smtClean="0"/>
              <a:t>0</a:t>
            </a:r>
          </a:p>
          <a:p>
            <a:pPr marL="0" indent="0">
              <a:buNone/>
            </a:pPr>
            <a:r>
              <a:rPr kumimoji="1" lang="ja-JP" altLang="en-US" dirty="0" smtClean="0"/>
              <a:t>翌年    </a:t>
            </a:r>
            <a:r>
              <a:rPr kumimoji="1" lang="en-US" altLang="ja-JP" dirty="0" smtClean="0"/>
              <a:t>N</a:t>
            </a:r>
            <a:r>
              <a:rPr kumimoji="1" lang="en-US" altLang="ja-JP" baseline="-25000" dirty="0" smtClean="0"/>
              <a:t>1</a:t>
            </a:r>
            <a:r>
              <a:rPr kumimoji="1" lang="en-US" altLang="ja-JP" dirty="0" smtClean="0"/>
              <a:t> = </a:t>
            </a:r>
            <a:r>
              <a:rPr lang="en-US" altLang="ja-JP" dirty="0" smtClean="0"/>
              <a:t>R</a:t>
            </a:r>
            <a:r>
              <a:rPr lang="en-US" altLang="ja-JP" baseline="-25000" dirty="0" smtClean="0"/>
              <a:t>0</a:t>
            </a:r>
            <a:r>
              <a:rPr lang="en-US" altLang="ja-JP" dirty="0" smtClean="0"/>
              <a:t> S</a:t>
            </a:r>
            <a:endParaRPr lang="en-US" altLang="ja-JP" baseline="-25000" dirty="0" smtClean="0"/>
          </a:p>
          <a:p>
            <a:pPr marL="0" indent="0">
              <a:buNone/>
            </a:pPr>
            <a:r>
              <a:rPr lang="ja-JP" altLang="en-US" dirty="0" smtClean="0"/>
              <a:t>翌々年   </a:t>
            </a:r>
            <a:r>
              <a:rPr lang="en-US" altLang="ja-JP" dirty="0" smtClean="0"/>
              <a:t>N</a:t>
            </a:r>
            <a:r>
              <a:rPr lang="en-US" altLang="ja-JP" baseline="-25000" dirty="0" smtClean="0"/>
              <a:t>2</a:t>
            </a:r>
            <a:r>
              <a:rPr lang="en-US" altLang="ja-JP" dirty="0" smtClean="0"/>
              <a:t> = N</a:t>
            </a:r>
            <a:r>
              <a:rPr lang="en-US" altLang="ja-JP" baseline="-25000" dirty="0" smtClean="0"/>
              <a:t>1</a:t>
            </a:r>
            <a:r>
              <a:rPr lang="en-US" altLang="ja-JP" dirty="0" smtClean="0"/>
              <a:t> S = R</a:t>
            </a:r>
            <a:r>
              <a:rPr lang="en-US" altLang="ja-JP" baseline="-25000" dirty="0" smtClean="0"/>
              <a:t>0</a:t>
            </a:r>
            <a:r>
              <a:rPr lang="en-US" altLang="ja-JP" dirty="0" smtClean="0"/>
              <a:t> S</a:t>
            </a:r>
            <a:r>
              <a:rPr lang="en-US" altLang="ja-JP" baseline="30000" dirty="0" smtClean="0"/>
              <a:t>2</a:t>
            </a:r>
            <a:endParaRPr lang="en-US" altLang="ja-JP" baseline="-25000" dirty="0" smtClean="0"/>
          </a:p>
          <a:p>
            <a:pPr marL="0" indent="0">
              <a:buNone/>
            </a:pPr>
            <a:r>
              <a:rPr kumimoji="1" lang="en-US" altLang="ja-JP" dirty="0" smtClean="0"/>
              <a:t>…</a:t>
            </a:r>
          </a:p>
          <a:p>
            <a:pPr marL="0" indent="0">
              <a:buNone/>
            </a:pPr>
            <a:r>
              <a:rPr lang="ja-JP" altLang="en-US" dirty="0" smtClean="0"/>
              <a:t>今    </a:t>
            </a:r>
            <a:r>
              <a:rPr lang="en-US" altLang="ja-JP" dirty="0" err="1" smtClean="0"/>
              <a:t>N</a:t>
            </a:r>
            <a:r>
              <a:rPr lang="en-US" altLang="ja-JP" baseline="-25000" dirty="0" err="1" smtClean="0"/>
              <a:t>t</a:t>
            </a:r>
            <a:r>
              <a:rPr lang="en-US" altLang="ja-JP" dirty="0" smtClean="0"/>
              <a:t> = N</a:t>
            </a:r>
            <a:r>
              <a:rPr lang="en-US" altLang="ja-JP" baseline="-25000" dirty="0" smtClean="0"/>
              <a:t>t-1</a:t>
            </a:r>
            <a:r>
              <a:rPr lang="en-US" altLang="ja-JP" dirty="0" smtClean="0"/>
              <a:t> S = R</a:t>
            </a:r>
            <a:r>
              <a:rPr lang="en-US" altLang="ja-JP" baseline="-25000" dirty="0" smtClean="0"/>
              <a:t>0</a:t>
            </a:r>
            <a:r>
              <a:rPr lang="en-US" altLang="ja-JP" dirty="0" smtClean="0"/>
              <a:t> S</a:t>
            </a:r>
            <a:r>
              <a:rPr lang="en-US" altLang="ja-JP" baseline="30000" dirty="0" smtClean="0"/>
              <a:t>t</a:t>
            </a:r>
            <a:r>
              <a:rPr lang="en-US" altLang="ja-JP" dirty="0" smtClean="0"/>
              <a:t> </a:t>
            </a:r>
            <a:endParaRPr lang="en-US" altLang="ja-JP" baseline="-25000" dirty="0" smtClean="0"/>
          </a:p>
          <a:p>
            <a:pPr marL="0" indent="0">
              <a:buNone/>
            </a:pPr>
            <a:endParaRPr lang="en-US" altLang="ja-JP" baseline="-25000" dirty="0"/>
          </a:p>
          <a:p>
            <a:pPr marL="0" indent="0">
              <a:buNone/>
            </a:pPr>
            <a:r>
              <a:rPr lang="en-US" altLang="ja-JP" dirty="0" smtClean="0"/>
              <a:t>S: </a:t>
            </a:r>
            <a:r>
              <a:rPr lang="ja-JP" altLang="en-US" dirty="0" smtClean="0"/>
              <a:t>生残率</a:t>
            </a:r>
            <a:endParaRPr lang="en-US" altLang="ja-JP" dirty="0"/>
          </a:p>
          <a:p>
            <a:pPr marL="0" indent="0">
              <a:buNone/>
            </a:pPr>
            <a:endParaRPr kumimoji="1" lang="ja-JP" altLang="en-US" dirty="0"/>
          </a:p>
        </p:txBody>
      </p:sp>
    </p:spTree>
    <p:extLst>
      <p:ext uri="{BB962C8B-B14F-4D97-AF65-F5344CB8AC3E}">
        <p14:creationId xmlns:p14="http://schemas.microsoft.com/office/powerpoint/2010/main" val="335363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資源量計算の原理</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最高齢の漁獲尾数</a:t>
            </a:r>
            <a:r>
              <a:rPr lang="ja-JP" altLang="en-US" dirty="0" smtClean="0"/>
              <a:t>（</a:t>
            </a:r>
            <a:r>
              <a:rPr lang="en-US" altLang="ja-JP" dirty="0" smtClean="0"/>
              <a:t>=166</a:t>
            </a:r>
            <a:r>
              <a:rPr lang="ja-JP" altLang="en-US" dirty="0" smtClean="0"/>
              <a:t>尾）</a:t>
            </a:r>
            <a:r>
              <a:rPr kumimoji="1" lang="ja-JP" altLang="en-US" dirty="0" smtClean="0"/>
              <a:t>は既知とする</a:t>
            </a:r>
            <a:endParaRPr kumimoji="1" lang="en-US" altLang="ja-JP" dirty="0" smtClean="0"/>
          </a:p>
          <a:p>
            <a:pPr marL="0" indent="0">
              <a:buNone/>
            </a:pPr>
            <a:endParaRPr lang="en-US" altLang="ja-JP" dirty="0"/>
          </a:p>
          <a:p>
            <a:pPr marL="0" indent="0">
              <a:buNone/>
            </a:pPr>
            <a:endParaRPr kumimoji="1" lang="ja-JP" altLang="en-US" dirty="0"/>
          </a:p>
        </p:txBody>
      </p:sp>
      <p:pic>
        <p:nvPicPr>
          <p:cNvPr id="5" name="図 4"/>
          <p:cNvPicPr>
            <a:picLocks noChangeAspect="1"/>
          </p:cNvPicPr>
          <p:nvPr/>
        </p:nvPicPr>
        <p:blipFill>
          <a:blip r:embed="rId2"/>
          <a:stretch>
            <a:fillRect/>
          </a:stretch>
        </p:blipFill>
        <p:spPr>
          <a:xfrm>
            <a:off x="3083441" y="2636874"/>
            <a:ext cx="4712327" cy="4221125"/>
          </a:xfrm>
          <a:prstGeom prst="rect">
            <a:avLst/>
          </a:prstGeom>
        </p:spPr>
      </p:pic>
      <p:cxnSp>
        <p:nvCxnSpPr>
          <p:cNvPr id="7" name="直線矢印コネクタ 6"/>
          <p:cNvCxnSpPr/>
          <p:nvPr/>
        </p:nvCxnSpPr>
        <p:spPr>
          <a:xfrm flipH="1">
            <a:off x="5780314" y="4321629"/>
            <a:ext cx="10886" cy="10994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987142" y="4615543"/>
            <a:ext cx="1808623" cy="923330"/>
          </a:xfrm>
          <a:prstGeom prst="rect">
            <a:avLst/>
          </a:prstGeom>
          <a:noFill/>
        </p:spPr>
        <p:txBody>
          <a:bodyPr wrap="square" rtlCol="0">
            <a:spAutoFit/>
          </a:bodyPr>
          <a:lstStyle/>
          <a:p>
            <a:r>
              <a:rPr kumimoji="1" lang="ja-JP" altLang="en-US" dirty="0" smtClean="0"/>
              <a:t>漁獲尾数  </a:t>
            </a:r>
            <a:r>
              <a:rPr lang="en-US" altLang="ja-JP" b="1" dirty="0" smtClean="0">
                <a:solidFill>
                  <a:srgbClr val="7030A0"/>
                </a:solidFill>
              </a:rPr>
              <a:t>C</a:t>
            </a:r>
            <a:r>
              <a:rPr lang="en-US" altLang="ja-JP" b="1" baseline="-25000" dirty="0" smtClean="0">
                <a:solidFill>
                  <a:srgbClr val="7030A0"/>
                </a:solidFill>
              </a:rPr>
              <a:t>a</a:t>
            </a:r>
            <a:r>
              <a:rPr lang="en-US" altLang="ja-JP" b="1" dirty="0" smtClean="0">
                <a:solidFill>
                  <a:srgbClr val="7030A0"/>
                </a:solidFill>
              </a:rPr>
              <a:t>  638</a:t>
            </a:r>
            <a:r>
              <a:rPr lang="ja-JP" altLang="en-US" b="1" dirty="0" smtClean="0">
                <a:solidFill>
                  <a:srgbClr val="7030A0"/>
                </a:solidFill>
              </a:rPr>
              <a:t>尾</a:t>
            </a:r>
            <a:endParaRPr lang="ja-JP" altLang="en-US" b="1" baseline="-25000" dirty="0">
              <a:solidFill>
                <a:srgbClr val="7030A0"/>
              </a:solidFill>
            </a:endParaRPr>
          </a:p>
          <a:p>
            <a:endParaRPr kumimoji="1" lang="ja-JP" altLang="en-US" dirty="0"/>
          </a:p>
        </p:txBody>
      </p:sp>
      <p:cxnSp>
        <p:nvCxnSpPr>
          <p:cNvPr id="10" name="直線矢印コネクタ 9"/>
          <p:cNvCxnSpPr/>
          <p:nvPr/>
        </p:nvCxnSpPr>
        <p:spPr>
          <a:xfrm>
            <a:off x="4038600" y="3200400"/>
            <a:ext cx="1219200" cy="7402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517571" y="3109920"/>
            <a:ext cx="1262743" cy="369332"/>
          </a:xfrm>
          <a:prstGeom prst="rect">
            <a:avLst/>
          </a:prstGeom>
          <a:noFill/>
        </p:spPr>
        <p:txBody>
          <a:bodyPr wrap="square" rtlCol="0">
            <a:spAutoFit/>
          </a:bodyPr>
          <a:lstStyle/>
          <a:p>
            <a:r>
              <a:rPr kumimoji="1" lang="ja-JP" altLang="en-US" dirty="0" smtClean="0"/>
              <a:t>自然死亡</a:t>
            </a:r>
            <a:endParaRPr kumimoji="1" lang="ja-JP" altLang="en-US" dirty="0"/>
          </a:p>
        </p:txBody>
      </p:sp>
      <p:cxnSp>
        <p:nvCxnSpPr>
          <p:cNvPr id="12" name="直線矢印コネクタ 11"/>
          <p:cNvCxnSpPr/>
          <p:nvPr/>
        </p:nvCxnSpPr>
        <p:spPr>
          <a:xfrm>
            <a:off x="6057864" y="5434209"/>
            <a:ext cx="1348304" cy="4918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533025" y="5302562"/>
            <a:ext cx="1262743" cy="369332"/>
          </a:xfrm>
          <a:prstGeom prst="rect">
            <a:avLst/>
          </a:prstGeom>
          <a:noFill/>
        </p:spPr>
        <p:txBody>
          <a:bodyPr wrap="square" rtlCol="0">
            <a:spAutoFit/>
          </a:bodyPr>
          <a:lstStyle/>
          <a:p>
            <a:r>
              <a:rPr kumimoji="1" lang="ja-JP" altLang="en-US" dirty="0" smtClean="0"/>
              <a:t>自然死亡</a:t>
            </a:r>
            <a:endParaRPr kumimoji="1" lang="ja-JP" altLang="en-US" dirty="0"/>
          </a:p>
        </p:txBody>
      </p:sp>
      <p:sp>
        <p:nvSpPr>
          <p:cNvPr id="15" name="テキスト ボックス 14"/>
          <p:cNvSpPr txBox="1"/>
          <p:nvPr/>
        </p:nvSpPr>
        <p:spPr>
          <a:xfrm>
            <a:off x="7795766" y="6233025"/>
            <a:ext cx="888746" cy="369332"/>
          </a:xfrm>
          <a:prstGeom prst="rect">
            <a:avLst/>
          </a:prstGeom>
          <a:noFill/>
        </p:spPr>
        <p:txBody>
          <a:bodyPr wrap="square" rtlCol="0">
            <a:spAutoFit/>
          </a:bodyPr>
          <a:lstStyle/>
          <a:p>
            <a:r>
              <a:rPr kumimoji="1" lang="en-US" altLang="ja-JP" b="1" dirty="0" smtClean="0">
                <a:solidFill>
                  <a:srgbClr val="7030A0"/>
                </a:solidFill>
              </a:rPr>
              <a:t>166</a:t>
            </a:r>
            <a:r>
              <a:rPr kumimoji="1" lang="ja-JP" altLang="en-US" b="1" dirty="0" smtClean="0">
                <a:solidFill>
                  <a:srgbClr val="7030A0"/>
                </a:solidFill>
              </a:rPr>
              <a:t>尾</a:t>
            </a:r>
            <a:endParaRPr kumimoji="1" lang="ja-JP" altLang="en-US" b="1" dirty="0">
              <a:solidFill>
                <a:srgbClr val="7030A0"/>
              </a:solidFill>
            </a:endParaRPr>
          </a:p>
        </p:txBody>
      </p:sp>
      <p:sp>
        <p:nvSpPr>
          <p:cNvPr id="19" name="テキスト ボックス 18"/>
          <p:cNvSpPr txBox="1"/>
          <p:nvPr/>
        </p:nvSpPr>
        <p:spPr>
          <a:xfrm>
            <a:off x="3350223" y="2693455"/>
            <a:ext cx="767479" cy="369332"/>
          </a:xfrm>
          <a:prstGeom prst="rect">
            <a:avLst/>
          </a:prstGeom>
          <a:noFill/>
        </p:spPr>
        <p:txBody>
          <a:bodyPr wrap="square" rtlCol="0">
            <a:spAutoFit/>
          </a:bodyPr>
          <a:lstStyle/>
          <a:p>
            <a:r>
              <a:rPr kumimoji="1" lang="en-US" altLang="ja-JP" b="1" dirty="0" smtClean="0">
                <a:solidFill>
                  <a:srgbClr val="C00000"/>
                </a:solidFill>
              </a:rPr>
              <a:t>N</a:t>
            </a:r>
            <a:r>
              <a:rPr kumimoji="1" lang="en-US" altLang="ja-JP" b="1" baseline="-25000" dirty="0" smtClean="0">
                <a:solidFill>
                  <a:srgbClr val="C00000"/>
                </a:solidFill>
              </a:rPr>
              <a:t>a</a:t>
            </a:r>
            <a:endParaRPr kumimoji="1" lang="ja-JP" altLang="en-US" b="1" baseline="-25000" dirty="0">
              <a:solidFill>
                <a:srgbClr val="C00000"/>
              </a:solidFill>
            </a:endParaRPr>
          </a:p>
        </p:txBody>
      </p:sp>
      <p:sp>
        <p:nvSpPr>
          <p:cNvPr id="20" name="テキスト ボックス 19"/>
          <p:cNvSpPr txBox="1"/>
          <p:nvPr/>
        </p:nvSpPr>
        <p:spPr>
          <a:xfrm>
            <a:off x="5987143" y="4028785"/>
            <a:ext cx="2182277" cy="369332"/>
          </a:xfrm>
          <a:prstGeom prst="rect">
            <a:avLst/>
          </a:prstGeom>
          <a:noFill/>
        </p:spPr>
        <p:txBody>
          <a:bodyPr wrap="square" rtlCol="0">
            <a:spAutoFit/>
          </a:bodyPr>
          <a:lstStyle/>
          <a:p>
            <a:r>
              <a:rPr kumimoji="1" lang="en-US" altLang="ja-JP" dirty="0" smtClean="0"/>
              <a:t>N = </a:t>
            </a:r>
            <a:r>
              <a:rPr kumimoji="1" lang="en-US" altLang="ja-JP" dirty="0" err="1" smtClean="0"/>
              <a:t>N</a:t>
            </a:r>
            <a:r>
              <a:rPr kumimoji="1" lang="en-US" altLang="ja-JP" baseline="-25000" dirty="0" err="1" smtClean="0"/>
              <a:t>a</a:t>
            </a:r>
            <a:r>
              <a:rPr lang="en-US" altLang="ja-JP" dirty="0" err="1"/>
              <a:t>exp</a:t>
            </a:r>
            <a:r>
              <a:rPr lang="en-US" altLang="ja-JP" dirty="0"/>
              <a:t>(</a:t>
            </a:r>
            <a:r>
              <a:rPr lang="en-US" altLang="ja-JP" dirty="0" smtClean="0"/>
              <a:t>– </a:t>
            </a:r>
            <a:r>
              <a:rPr lang="en-US" altLang="ja-JP" dirty="0"/>
              <a:t>M/2)</a:t>
            </a:r>
            <a:endParaRPr kumimoji="1" lang="ja-JP" altLang="en-US" baseline="-25000" dirty="0"/>
          </a:p>
        </p:txBody>
      </p:sp>
      <p:sp>
        <p:nvSpPr>
          <p:cNvPr id="21" name="テキスト ボックス 20"/>
          <p:cNvSpPr txBox="1"/>
          <p:nvPr/>
        </p:nvSpPr>
        <p:spPr>
          <a:xfrm>
            <a:off x="7472696" y="4975991"/>
            <a:ext cx="2349719" cy="369332"/>
          </a:xfrm>
          <a:prstGeom prst="rect">
            <a:avLst/>
          </a:prstGeom>
          <a:noFill/>
        </p:spPr>
        <p:txBody>
          <a:bodyPr wrap="square" rtlCol="0">
            <a:spAutoFit/>
          </a:bodyPr>
          <a:lstStyle/>
          <a:p>
            <a:r>
              <a:rPr kumimoji="1" lang="en-US" altLang="ja-JP" dirty="0" smtClean="0"/>
              <a:t>N = </a:t>
            </a:r>
            <a:r>
              <a:rPr kumimoji="1" lang="en-US" altLang="ja-JP" dirty="0" err="1" smtClean="0"/>
              <a:t>N</a:t>
            </a:r>
            <a:r>
              <a:rPr kumimoji="1" lang="en-US" altLang="ja-JP" baseline="-25000" dirty="0" err="1" smtClean="0"/>
              <a:t>a</a:t>
            </a:r>
            <a:r>
              <a:rPr lang="en-US" altLang="ja-JP" dirty="0" err="1" smtClean="0"/>
              <a:t>exp</a:t>
            </a:r>
            <a:r>
              <a:rPr lang="en-US" altLang="ja-JP" dirty="0"/>
              <a:t>(</a:t>
            </a:r>
            <a:r>
              <a:rPr lang="en-US" altLang="ja-JP" dirty="0" smtClean="0"/>
              <a:t>– </a:t>
            </a:r>
            <a:r>
              <a:rPr lang="en-US" altLang="ja-JP" dirty="0"/>
              <a:t>M/2</a:t>
            </a:r>
            <a:r>
              <a:rPr lang="en-US" altLang="ja-JP" dirty="0" smtClean="0"/>
              <a:t>) </a:t>
            </a:r>
            <a:r>
              <a:rPr kumimoji="1" lang="en-US" altLang="ja-JP" dirty="0" smtClean="0"/>
              <a:t>– C</a:t>
            </a:r>
            <a:r>
              <a:rPr kumimoji="1" lang="en-US" altLang="ja-JP" baseline="-25000" dirty="0" smtClean="0"/>
              <a:t>a</a:t>
            </a:r>
            <a:endParaRPr kumimoji="1" lang="ja-JP" altLang="en-US" baseline="-25000" dirty="0"/>
          </a:p>
        </p:txBody>
      </p:sp>
      <p:sp>
        <p:nvSpPr>
          <p:cNvPr id="22" name="テキスト ボックス 21"/>
          <p:cNvSpPr txBox="1"/>
          <p:nvPr/>
        </p:nvSpPr>
        <p:spPr>
          <a:xfrm>
            <a:off x="7795766" y="5780176"/>
            <a:ext cx="3878356" cy="369332"/>
          </a:xfrm>
          <a:prstGeom prst="rect">
            <a:avLst/>
          </a:prstGeom>
          <a:noFill/>
        </p:spPr>
        <p:txBody>
          <a:bodyPr wrap="square" rtlCol="0">
            <a:spAutoFit/>
          </a:bodyPr>
          <a:lstStyle/>
          <a:p>
            <a:r>
              <a:rPr kumimoji="1" lang="en-US" altLang="ja-JP" b="1" dirty="0" smtClean="0">
                <a:solidFill>
                  <a:srgbClr val="7030A0"/>
                </a:solidFill>
              </a:rPr>
              <a:t>N</a:t>
            </a:r>
            <a:r>
              <a:rPr kumimoji="1" lang="en-US" altLang="ja-JP" b="1" baseline="-25000" dirty="0" smtClean="0">
                <a:solidFill>
                  <a:srgbClr val="7030A0"/>
                </a:solidFill>
              </a:rPr>
              <a:t>a+1</a:t>
            </a:r>
            <a:r>
              <a:rPr kumimoji="1" lang="en-US" altLang="ja-JP" dirty="0" smtClean="0"/>
              <a:t> = (</a:t>
            </a:r>
            <a:r>
              <a:rPr kumimoji="1" lang="en-US" altLang="ja-JP" dirty="0" err="1" smtClean="0"/>
              <a:t>N</a:t>
            </a:r>
            <a:r>
              <a:rPr kumimoji="1" lang="en-US" altLang="ja-JP" baseline="-25000" dirty="0" err="1" smtClean="0"/>
              <a:t>a</a:t>
            </a:r>
            <a:r>
              <a:rPr lang="en-US" altLang="ja-JP" dirty="0" err="1"/>
              <a:t>exp</a:t>
            </a:r>
            <a:r>
              <a:rPr lang="en-US" altLang="ja-JP" dirty="0"/>
              <a:t>(</a:t>
            </a:r>
            <a:r>
              <a:rPr lang="en-US" altLang="ja-JP" dirty="0" smtClean="0"/>
              <a:t>– </a:t>
            </a:r>
            <a:r>
              <a:rPr lang="en-US" altLang="ja-JP" dirty="0"/>
              <a:t>M/2)</a:t>
            </a:r>
            <a:r>
              <a:rPr kumimoji="1" lang="en-US" altLang="ja-JP" dirty="0" smtClean="0"/>
              <a:t> – C</a:t>
            </a:r>
            <a:r>
              <a:rPr kumimoji="1" lang="en-US" altLang="ja-JP" baseline="-25000" dirty="0" smtClean="0"/>
              <a:t>a</a:t>
            </a:r>
            <a:r>
              <a:rPr kumimoji="1" lang="en-US" altLang="ja-JP" dirty="0" smtClean="0"/>
              <a:t>)</a:t>
            </a:r>
            <a:r>
              <a:rPr kumimoji="1" lang="en-US" altLang="ja-JP" dirty="0" err="1" smtClean="0"/>
              <a:t>exp</a:t>
            </a:r>
            <a:r>
              <a:rPr kumimoji="1" lang="en-US" altLang="ja-JP" dirty="0" smtClean="0"/>
              <a:t>(</a:t>
            </a:r>
            <a:r>
              <a:rPr lang="en-US" altLang="ja-JP" dirty="0" smtClean="0"/>
              <a:t>–</a:t>
            </a:r>
            <a:r>
              <a:rPr kumimoji="1" lang="en-US" altLang="ja-JP" dirty="0" smtClean="0"/>
              <a:t>M/2)</a:t>
            </a:r>
            <a:endParaRPr kumimoji="1" lang="ja-JP" altLang="en-US" dirty="0"/>
          </a:p>
        </p:txBody>
      </p:sp>
      <p:cxnSp>
        <p:nvCxnSpPr>
          <p:cNvPr id="24" name="直線矢印コネクタ 23"/>
          <p:cNvCxnSpPr/>
          <p:nvPr/>
        </p:nvCxnSpPr>
        <p:spPr>
          <a:xfrm>
            <a:off x="3918857" y="6412644"/>
            <a:ext cx="3553839" cy="30477"/>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369857" y="6441631"/>
            <a:ext cx="1157689" cy="369332"/>
          </a:xfrm>
          <a:prstGeom prst="rect">
            <a:avLst/>
          </a:prstGeom>
          <a:noFill/>
        </p:spPr>
        <p:txBody>
          <a:bodyPr wrap="square" rtlCol="0">
            <a:spAutoFit/>
          </a:bodyPr>
          <a:lstStyle/>
          <a:p>
            <a:r>
              <a:rPr kumimoji="1" lang="en-US" altLang="ja-JP" dirty="0" smtClean="0"/>
              <a:t>1</a:t>
            </a:r>
            <a:r>
              <a:rPr kumimoji="1" lang="ja-JP" altLang="en-US" dirty="0" smtClean="0"/>
              <a:t>年間</a:t>
            </a:r>
            <a:endParaRPr kumimoji="1" lang="ja-JP" altLang="en-US" dirty="0"/>
          </a:p>
        </p:txBody>
      </p:sp>
      <p:sp>
        <p:nvSpPr>
          <p:cNvPr id="26" name="テキスト ボックス 25"/>
          <p:cNvSpPr txBox="1"/>
          <p:nvPr/>
        </p:nvSpPr>
        <p:spPr>
          <a:xfrm>
            <a:off x="8588829" y="2814050"/>
            <a:ext cx="2144398" cy="646331"/>
          </a:xfrm>
          <a:prstGeom prst="rect">
            <a:avLst/>
          </a:prstGeom>
          <a:noFill/>
        </p:spPr>
        <p:txBody>
          <a:bodyPr wrap="square" rtlCol="0">
            <a:spAutoFit/>
          </a:bodyPr>
          <a:lstStyle/>
          <a:p>
            <a:r>
              <a:rPr kumimoji="1" lang="ja-JP" altLang="en-US" dirty="0" smtClean="0"/>
              <a:t>瞬間死亡率 </a:t>
            </a:r>
            <a:r>
              <a:rPr kumimoji="1" lang="en-US" altLang="ja-JP" dirty="0" smtClean="0"/>
              <a:t>M = 0.2</a:t>
            </a:r>
          </a:p>
          <a:p>
            <a:r>
              <a:rPr kumimoji="1" lang="en-US" altLang="ja-JP" dirty="0" err="1" smtClean="0"/>
              <a:t>exp</a:t>
            </a:r>
            <a:r>
              <a:rPr kumimoji="1" lang="en-US" altLang="ja-JP" dirty="0" smtClean="0"/>
              <a:t>(-0.2/2) </a:t>
            </a:r>
            <a:r>
              <a:rPr kumimoji="1" lang="en-US" altLang="ja-JP" dirty="0" smtClean="0">
                <a:latin typeface="Times New Roman" panose="02020603050405020304" pitchFamily="18" charset="0"/>
                <a:cs typeface="Times New Roman" panose="02020603050405020304" pitchFamily="18" charset="0"/>
              </a:rPr>
              <a:t>≈ 0.9</a:t>
            </a:r>
            <a:endParaRPr kumimoji="1" lang="ja-JP" altLang="en-US" dirty="0"/>
          </a:p>
        </p:txBody>
      </p:sp>
      <p:grpSp>
        <p:nvGrpSpPr>
          <p:cNvPr id="35" name="グループ化 34"/>
          <p:cNvGrpSpPr/>
          <p:nvPr/>
        </p:nvGrpSpPr>
        <p:grpSpPr>
          <a:xfrm>
            <a:off x="1730828" y="3226318"/>
            <a:ext cx="5319086" cy="3091856"/>
            <a:chOff x="1730828" y="3226318"/>
            <a:chExt cx="5319086" cy="3091856"/>
          </a:xfrm>
        </p:grpSpPr>
        <p:sp>
          <p:nvSpPr>
            <p:cNvPr id="16" name="テキスト ボックス 15"/>
            <p:cNvSpPr txBox="1"/>
            <p:nvPr/>
          </p:nvSpPr>
          <p:spPr>
            <a:xfrm>
              <a:off x="3248856" y="4975991"/>
              <a:ext cx="2307772" cy="369332"/>
            </a:xfrm>
            <a:prstGeom prst="rect">
              <a:avLst/>
            </a:prstGeom>
            <a:noFill/>
          </p:spPr>
          <p:txBody>
            <a:bodyPr wrap="square" rtlCol="0">
              <a:spAutoFit/>
            </a:bodyPr>
            <a:lstStyle/>
            <a:p>
              <a:r>
                <a:rPr kumimoji="1" lang="en-US" altLang="ja-JP" dirty="0" smtClean="0"/>
                <a:t>166×exp(M/2)=183</a:t>
              </a:r>
              <a:endParaRPr kumimoji="1" lang="ja-JP" altLang="en-US" dirty="0"/>
            </a:p>
          </p:txBody>
        </p:sp>
        <p:sp>
          <p:nvSpPr>
            <p:cNvPr id="17" name="テキスト ボックス 16"/>
            <p:cNvSpPr txBox="1"/>
            <p:nvPr/>
          </p:nvSpPr>
          <p:spPr>
            <a:xfrm>
              <a:off x="4019669" y="4029115"/>
              <a:ext cx="1674896" cy="369332"/>
            </a:xfrm>
            <a:prstGeom prst="rect">
              <a:avLst/>
            </a:prstGeom>
            <a:noFill/>
          </p:spPr>
          <p:txBody>
            <a:bodyPr wrap="square" rtlCol="0">
              <a:spAutoFit/>
            </a:bodyPr>
            <a:lstStyle/>
            <a:p>
              <a:r>
                <a:rPr kumimoji="1" lang="en-US" altLang="ja-JP" dirty="0" smtClean="0"/>
                <a:t>183+638</a:t>
              </a:r>
              <a:endParaRPr kumimoji="1" lang="ja-JP" altLang="en-US" dirty="0"/>
            </a:p>
          </p:txBody>
        </p:sp>
        <p:sp>
          <p:nvSpPr>
            <p:cNvPr id="18" name="テキスト ボックス 17"/>
            <p:cNvSpPr txBox="1"/>
            <p:nvPr/>
          </p:nvSpPr>
          <p:spPr>
            <a:xfrm>
              <a:off x="1730828" y="3226318"/>
              <a:ext cx="2307772" cy="369332"/>
            </a:xfrm>
            <a:prstGeom prst="rect">
              <a:avLst/>
            </a:prstGeom>
            <a:noFill/>
          </p:spPr>
          <p:txBody>
            <a:bodyPr wrap="square" rtlCol="0">
              <a:spAutoFit/>
            </a:bodyPr>
            <a:lstStyle/>
            <a:p>
              <a:r>
                <a:rPr kumimoji="1" lang="en-US" altLang="ja-JP" dirty="0" smtClean="0"/>
                <a:t>166×exp(M/2)=907</a:t>
              </a:r>
              <a:endParaRPr kumimoji="1" lang="ja-JP" altLang="en-US" dirty="0"/>
            </a:p>
          </p:txBody>
        </p:sp>
        <p:cxnSp>
          <p:nvCxnSpPr>
            <p:cNvPr id="28" name="直線矢印コネクタ 27"/>
            <p:cNvCxnSpPr/>
            <p:nvPr/>
          </p:nvCxnSpPr>
          <p:spPr>
            <a:xfrm flipH="1" flipV="1">
              <a:off x="5169120" y="5534738"/>
              <a:ext cx="1880794" cy="7834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V="1">
              <a:off x="4784075" y="4382892"/>
              <a:ext cx="1344" cy="556672"/>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7" idx="1"/>
            </p:cNvCxnSpPr>
            <p:nvPr/>
          </p:nvCxnSpPr>
          <p:spPr>
            <a:xfrm flipH="1" flipV="1">
              <a:off x="3151201" y="3595650"/>
              <a:ext cx="868468" cy="618131"/>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テキスト ボックス 35"/>
          <p:cNvSpPr txBox="1"/>
          <p:nvPr/>
        </p:nvSpPr>
        <p:spPr>
          <a:xfrm>
            <a:off x="2914912" y="2397603"/>
            <a:ext cx="1703858" cy="369332"/>
          </a:xfrm>
          <a:prstGeom prst="rect">
            <a:avLst/>
          </a:prstGeom>
          <a:noFill/>
        </p:spPr>
        <p:txBody>
          <a:bodyPr wrap="square" rtlCol="0">
            <a:spAutoFit/>
          </a:bodyPr>
          <a:lstStyle/>
          <a:p>
            <a:r>
              <a:rPr lang="ja-JP" altLang="en-US" dirty="0">
                <a:solidFill>
                  <a:schemeClr val="accent4">
                    <a:lumMod val="75000"/>
                  </a:schemeClr>
                </a:solidFill>
              </a:rPr>
              <a:t>知</a:t>
            </a:r>
            <a:r>
              <a:rPr lang="ja-JP" altLang="en-US" dirty="0" smtClean="0">
                <a:solidFill>
                  <a:schemeClr val="accent4">
                    <a:lumMod val="75000"/>
                  </a:schemeClr>
                </a:solidFill>
              </a:rPr>
              <a:t>りたいも</a:t>
            </a:r>
            <a:r>
              <a:rPr lang="ja-JP" altLang="en-US" dirty="0">
                <a:solidFill>
                  <a:schemeClr val="accent4">
                    <a:lumMod val="75000"/>
                  </a:schemeClr>
                </a:solidFill>
              </a:rPr>
              <a:t>の</a:t>
            </a:r>
            <a:endParaRPr kumimoji="1" lang="ja-JP" altLang="en-US" dirty="0">
              <a:solidFill>
                <a:schemeClr val="accent4">
                  <a:lumMod val="75000"/>
                </a:schemeClr>
              </a:solidFill>
            </a:endParaRPr>
          </a:p>
        </p:txBody>
      </p:sp>
    </p:spTree>
    <p:extLst>
      <p:ext uri="{BB962C8B-B14F-4D97-AF65-F5344CB8AC3E}">
        <p14:creationId xmlns:p14="http://schemas.microsoft.com/office/powerpoint/2010/main" val="266411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オブジェクト 34"/>
          <p:cNvGraphicFramePr>
            <a:graphicFrameLocks noChangeAspect="1"/>
          </p:cNvGraphicFramePr>
          <p:nvPr>
            <p:extLst/>
          </p:nvPr>
        </p:nvGraphicFramePr>
        <p:xfrm>
          <a:off x="1991840" y="2470564"/>
          <a:ext cx="8208317" cy="3706399"/>
        </p:xfrm>
        <a:graphic>
          <a:graphicData uri="http://schemas.openxmlformats.org/presentationml/2006/ole">
            <mc:AlternateContent xmlns:mc="http://schemas.openxmlformats.org/markup-compatibility/2006">
              <mc:Choice xmlns:v="urn:schemas-microsoft-com:vml" Requires="v">
                <p:oleObj spid="_x0000_s3166" name="ワークシート" r:id="rId4" imgW="4324209" imgH="1952815" progId="Excel.Sheet.12">
                  <p:embed/>
                </p:oleObj>
              </mc:Choice>
              <mc:Fallback>
                <p:oleObj name="ワークシート" r:id="rId4" imgW="4324209" imgH="1952815" progId="Excel.Sheet.12">
                  <p:embed/>
                  <p:pic>
                    <p:nvPicPr>
                      <p:cNvPr id="0" name=""/>
                      <p:cNvPicPr/>
                      <p:nvPr/>
                    </p:nvPicPr>
                    <p:blipFill>
                      <a:blip r:embed="rId5"/>
                      <a:stretch>
                        <a:fillRect/>
                      </a:stretch>
                    </p:blipFill>
                    <p:spPr>
                      <a:xfrm>
                        <a:off x="1991840" y="2470564"/>
                        <a:ext cx="8208317" cy="3706399"/>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ja-JP" altLang="en-US" dirty="0"/>
              <a:t>資源量計算の原理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最高齢，最近年の資源量もしくは</a:t>
            </a:r>
            <a:r>
              <a:rPr lang="ja-JP" altLang="en-US" b="1" dirty="0" smtClean="0">
                <a:solidFill>
                  <a:srgbClr val="FF0000"/>
                </a:solidFill>
              </a:rPr>
              <a:t>漁獲係数</a:t>
            </a:r>
            <a:r>
              <a:rPr lang="ja-JP" altLang="en-US" dirty="0" smtClean="0"/>
              <a:t>が分かればよい</a:t>
            </a:r>
            <a:endParaRPr kumimoji="1" lang="ja-JP" altLang="en-US" dirty="0"/>
          </a:p>
        </p:txBody>
      </p:sp>
      <p:cxnSp>
        <p:nvCxnSpPr>
          <p:cNvPr id="7" name="直線矢印コネクタ 6"/>
          <p:cNvCxnSpPr/>
          <p:nvPr/>
        </p:nvCxnSpPr>
        <p:spPr>
          <a:xfrm flipH="1" flipV="1">
            <a:off x="8262617" y="5267093"/>
            <a:ext cx="1157498" cy="4546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flipV="1">
            <a:off x="6788254" y="5246913"/>
            <a:ext cx="1223403" cy="57694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flipV="1">
            <a:off x="5418365" y="5246913"/>
            <a:ext cx="1369889" cy="57694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flipV="1">
            <a:off x="4076695" y="5267093"/>
            <a:ext cx="1341670" cy="5567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flipV="1">
            <a:off x="6890431" y="4659087"/>
            <a:ext cx="1121226" cy="494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flipV="1">
            <a:off x="5418365" y="4008078"/>
            <a:ext cx="1175656" cy="6313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4076695" y="3388010"/>
            <a:ext cx="1088572" cy="60704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flipV="1">
            <a:off x="8113835" y="4556003"/>
            <a:ext cx="1306280" cy="59724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H="1" flipV="1">
            <a:off x="8134135" y="3987463"/>
            <a:ext cx="1306277" cy="65198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flipV="1">
            <a:off x="8093539" y="3329714"/>
            <a:ext cx="1346873" cy="65358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6977744" y="1269349"/>
            <a:ext cx="4586402" cy="461665"/>
          </a:xfrm>
          <a:prstGeom prst="rect">
            <a:avLst/>
          </a:prstGeom>
          <a:noFill/>
        </p:spPr>
        <p:txBody>
          <a:bodyPr wrap="square" rtlCol="0">
            <a:spAutoFit/>
          </a:bodyPr>
          <a:lstStyle/>
          <a:p>
            <a:r>
              <a:rPr kumimoji="1" lang="en-US" altLang="ja-JP" sz="2400" dirty="0" err="1" smtClean="0">
                <a:solidFill>
                  <a:schemeClr val="accent6">
                    <a:lumMod val="75000"/>
                  </a:schemeClr>
                </a:solidFill>
              </a:rPr>
              <a:t>N</a:t>
            </a:r>
            <a:r>
              <a:rPr kumimoji="1" lang="en-US" altLang="ja-JP" sz="2400" baseline="-25000" dirty="0" err="1" smtClean="0">
                <a:solidFill>
                  <a:schemeClr val="accent6">
                    <a:lumMod val="75000"/>
                  </a:schemeClr>
                </a:solidFill>
              </a:rPr>
              <a:t>a,y</a:t>
            </a:r>
            <a:r>
              <a:rPr kumimoji="1" lang="en-US" altLang="ja-JP" sz="2400" dirty="0" smtClean="0">
                <a:solidFill>
                  <a:schemeClr val="accent6">
                    <a:lumMod val="75000"/>
                  </a:schemeClr>
                </a:solidFill>
              </a:rPr>
              <a:t> = </a:t>
            </a:r>
            <a:r>
              <a:rPr kumimoji="1" lang="en-US" altLang="ja-JP" sz="2400" dirty="0" err="1" smtClean="0">
                <a:solidFill>
                  <a:schemeClr val="accent6">
                    <a:lumMod val="75000"/>
                  </a:schemeClr>
                </a:solidFill>
              </a:rPr>
              <a:t>C</a:t>
            </a:r>
            <a:r>
              <a:rPr kumimoji="1" lang="en-US" altLang="ja-JP" sz="2400" baseline="-25000" dirty="0" err="1" smtClean="0">
                <a:solidFill>
                  <a:schemeClr val="accent6">
                    <a:lumMod val="75000"/>
                  </a:schemeClr>
                </a:solidFill>
              </a:rPr>
              <a:t>a,y</a:t>
            </a:r>
            <a:r>
              <a:rPr kumimoji="1" lang="en-US" altLang="ja-JP" sz="2400" dirty="0" err="1" smtClean="0">
                <a:solidFill>
                  <a:schemeClr val="accent6">
                    <a:lumMod val="75000"/>
                  </a:schemeClr>
                </a:solidFill>
              </a:rPr>
              <a:t>exp</a:t>
            </a:r>
            <a:r>
              <a:rPr kumimoji="1" lang="en-US" altLang="ja-JP" sz="2400" dirty="0" smtClean="0">
                <a:solidFill>
                  <a:schemeClr val="accent6">
                    <a:lumMod val="75000"/>
                  </a:schemeClr>
                </a:solidFill>
              </a:rPr>
              <a:t>(M/2)/(1 – </a:t>
            </a:r>
            <a:r>
              <a:rPr kumimoji="1" lang="en-US" altLang="ja-JP" sz="2400" dirty="0" err="1" smtClean="0">
                <a:solidFill>
                  <a:schemeClr val="accent6">
                    <a:lumMod val="75000"/>
                  </a:schemeClr>
                </a:solidFill>
              </a:rPr>
              <a:t>exp</a:t>
            </a:r>
            <a:r>
              <a:rPr lang="en-US" altLang="ja-JP" sz="2400" dirty="0" smtClean="0">
                <a:solidFill>
                  <a:schemeClr val="accent6">
                    <a:lumMod val="75000"/>
                  </a:schemeClr>
                </a:solidFill>
              </a:rPr>
              <a:t>(– </a:t>
            </a:r>
            <a:r>
              <a:rPr lang="en-US" altLang="ja-JP" sz="2400" dirty="0" err="1" smtClean="0">
                <a:solidFill>
                  <a:schemeClr val="accent6">
                    <a:lumMod val="75000"/>
                  </a:schemeClr>
                </a:solidFill>
              </a:rPr>
              <a:t>F</a:t>
            </a:r>
            <a:r>
              <a:rPr lang="en-US" altLang="ja-JP" sz="2400" baseline="-25000" dirty="0" err="1" smtClean="0">
                <a:solidFill>
                  <a:schemeClr val="accent6">
                    <a:lumMod val="75000"/>
                  </a:schemeClr>
                </a:solidFill>
              </a:rPr>
              <a:t>a,y</a:t>
            </a:r>
            <a:r>
              <a:rPr lang="en-US" altLang="ja-JP" sz="2400" dirty="0" smtClean="0">
                <a:solidFill>
                  <a:schemeClr val="accent6">
                    <a:lumMod val="75000"/>
                  </a:schemeClr>
                </a:solidFill>
              </a:rPr>
              <a:t>))</a:t>
            </a:r>
            <a:endParaRPr kumimoji="1" lang="ja-JP" altLang="en-US" sz="2400" dirty="0">
              <a:solidFill>
                <a:schemeClr val="accent6">
                  <a:lumMod val="75000"/>
                </a:schemeClr>
              </a:solidFill>
            </a:endParaRPr>
          </a:p>
        </p:txBody>
      </p:sp>
    </p:spTree>
    <p:extLst>
      <p:ext uri="{BB962C8B-B14F-4D97-AF65-F5344CB8AC3E}">
        <p14:creationId xmlns:p14="http://schemas.microsoft.com/office/powerpoint/2010/main" val="3974001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資源量計算の原理</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solidFill>
                  <a:srgbClr val="00B050"/>
                </a:solidFill>
              </a:rPr>
              <a:t>F</a:t>
            </a:r>
            <a:r>
              <a:rPr kumimoji="1" lang="en-US" altLang="ja-JP" baseline="-25000" dirty="0" smtClean="0">
                <a:solidFill>
                  <a:srgbClr val="00B050"/>
                </a:solidFill>
              </a:rPr>
              <a:t>A</a:t>
            </a:r>
            <a:r>
              <a:rPr kumimoji="1" lang="en-US" altLang="ja-JP" dirty="0" smtClean="0">
                <a:solidFill>
                  <a:srgbClr val="00B050"/>
                </a:solidFill>
              </a:rPr>
              <a:t> = αF</a:t>
            </a:r>
            <a:r>
              <a:rPr kumimoji="1" lang="en-US" altLang="ja-JP" baseline="-25000" dirty="0" smtClean="0">
                <a:solidFill>
                  <a:srgbClr val="00B050"/>
                </a:solidFill>
              </a:rPr>
              <a:t>A-1</a:t>
            </a:r>
            <a:r>
              <a:rPr lang="ja-JP" altLang="en-US" dirty="0" smtClean="0">
                <a:solidFill>
                  <a:srgbClr val="00B050"/>
                </a:solidFill>
              </a:rPr>
              <a:t>という仮定をおくと最近</a:t>
            </a:r>
            <a:r>
              <a:rPr lang="ja-JP" altLang="en-US" smtClean="0">
                <a:solidFill>
                  <a:srgbClr val="00B050"/>
                </a:solidFill>
              </a:rPr>
              <a:t>年，の</a:t>
            </a:r>
            <a:r>
              <a:rPr lang="en-US" altLang="ja-JP" dirty="0" smtClean="0">
                <a:solidFill>
                  <a:srgbClr val="00B050"/>
                </a:solidFill>
              </a:rPr>
              <a:t>F</a:t>
            </a:r>
            <a:r>
              <a:rPr lang="ja-JP" altLang="en-US" dirty="0" err="1" smtClean="0">
                <a:solidFill>
                  <a:srgbClr val="00B050"/>
                </a:solidFill>
              </a:rPr>
              <a:t>だけ</a:t>
            </a:r>
            <a:r>
              <a:rPr lang="ja-JP" altLang="en-US" dirty="0" smtClean="0">
                <a:solidFill>
                  <a:srgbClr val="00B050"/>
                </a:solidFill>
              </a:rPr>
              <a:t>仮定すれば良い</a:t>
            </a:r>
            <a:endParaRPr kumimoji="1" lang="en-US" altLang="ja-JP" baseline="-25000" dirty="0" smtClean="0">
              <a:solidFill>
                <a:srgbClr val="00B050"/>
              </a:solidFill>
            </a:endParaRPr>
          </a:p>
          <a:p>
            <a:pPr marL="0" indent="0">
              <a:buNone/>
            </a:pPr>
            <a:endParaRPr kumimoji="1" lang="en-US" altLang="ja-JP" dirty="0" smtClean="0"/>
          </a:p>
          <a:p>
            <a:pPr marL="0" indent="0">
              <a:buNone/>
            </a:pPr>
            <a:endParaRPr kumimoji="1" lang="ja-JP" altLang="en-US" dirty="0"/>
          </a:p>
        </p:txBody>
      </p:sp>
      <p:graphicFrame>
        <p:nvGraphicFramePr>
          <p:cNvPr id="4" name="オブジェクト 3"/>
          <p:cNvGraphicFramePr>
            <a:graphicFrameLocks noChangeAspect="1"/>
          </p:cNvGraphicFramePr>
          <p:nvPr>
            <p:extLst/>
          </p:nvPr>
        </p:nvGraphicFramePr>
        <p:xfrm>
          <a:off x="1970288" y="2586037"/>
          <a:ext cx="8251423" cy="3725863"/>
        </p:xfrm>
        <a:graphic>
          <a:graphicData uri="http://schemas.openxmlformats.org/presentationml/2006/ole">
            <mc:AlternateContent xmlns:mc="http://schemas.openxmlformats.org/markup-compatibility/2006">
              <mc:Choice xmlns:v="urn:schemas-microsoft-com:vml" Requires="v">
                <p:oleObj spid="_x0000_s4190" name="ワークシート" r:id="rId4" imgW="4324209" imgH="1952815" progId="Excel.Sheet.12">
                  <p:embed/>
                </p:oleObj>
              </mc:Choice>
              <mc:Fallback>
                <p:oleObj name="ワークシート" r:id="rId4" imgW="4324209" imgH="1952815" progId="Excel.Sheet.12">
                  <p:embed/>
                  <p:pic>
                    <p:nvPicPr>
                      <p:cNvPr id="0" name=""/>
                      <p:cNvPicPr/>
                      <p:nvPr/>
                    </p:nvPicPr>
                    <p:blipFill>
                      <a:blip r:embed="rId5"/>
                      <a:stretch>
                        <a:fillRect/>
                      </a:stretch>
                    </p:blipFill>
                    <p:spPr>
                      <a:xfrm>
                        <a:off x="1970288" y="2586037"/>
                        <a:ext cx="8251423" cy="3725863"/>
                      </a:xfrm>
                      <a:prstGeom prst="rect">
                        <a:avLst/>
                      </a:prstGeom>
                    </p:spPr>
                  </p:pic>
                </p:oleObj>
              </mc:Fallback>
            </mc:AlternateContent>
          </a:graphicData>
        </a:graphic>
      </p:graphicFrame>
      <p:cxnSp>
        <p:nvCxnSpPr>
          <p:cNvPr id="5" name="直線矢印コネクタ 4"/>
          <p:cNvCxnSpPr/>
          <p:nvPr/>
        </p:nvCxnSpPr>
        <p:spPr>
          <a:xfrm flipH="1" flipV="1">
            <a:off x="8172450" y="5297377"/>
            <a:ext cx="1175656" cy="6313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a:off x="8063592" y="5400670"/>
            <a:ext cx="2722" cy="6524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flipV="1">
            <a:off x="6711017" y="5400670"/>
            <a:ext cx="1175656" cy="6313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6604881" y="5412911"/>
            <a:ext cx="2722" cy="6524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flipV="1">
            <a:off x="5249584" y="5432314"/>
            <a:ext cx="1175656" cy="6313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774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23634</TotalTime>
  <Words>1891</Words>
  <Application>Microsoft Office PowerPoint</Application>
  <PresentationFormat>ワイド画面</PresentationFormat>
  <Paragraphs>540</Paragraphs>
  <Slides>49</Slides>
  <Notes>0</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49</vt:i4>
      </vt:variant>
    </vt:vector>
  </HeadingPairs>
  <TitlesOfParts>
    <vt:vector size="58" baseType="lpstr">
      <vt:lpstr>ＭＳ Ｐゴシック</vt:lpstr>
      <vt:lpstr>Arabic Typesetting</vt:lpstr>
      <vt:lpstr>Arial</vt:lpstr>
      <vt:lpstr>Calibri</vt:lpstr>
      <vt:lpstr>Calibri Light</vt:lpstr>
      <vt:lpstr>Times New Roman</vt:lpstr>
      <vt:lpstr>Wingdings</vt:lpstr>
      <vt:lpstr>Office テーマ</vt:lpstr>
      <vt:lpstr>ワークシート</vt:lpstr>
      <vt:lpstr>VPAとRVPA入門</vt:lpstr>
      <vt:lpstr>この研修の目的</vt:lpstr>
      <vt:lpstr>資源評価</vt:lpstr>
      <vt:lpstr>海の中の資源量を知る方法</vt:lpstr>
      <vt:lpstr>コホート解析</vt:lpstr>
      <vt:lpstr>個体群動態</vt:lpstr>
      <vt:lpstr>資源量計算の原理</vt:lpstr>
      <vt:lpstr>資源量計算の原理</vt:lpstr>
      <vt:lpstr>資源量計算の原理</vt:lpstr>
      <vt:lpstr>資源量計算の原理</vt:lpstr>
      <vt:lpstr>計算例</vt:lpstr>
      <vt:lpstr>計算例</vt:lpstr>
      <vt:lpstr>計算例</vt:lpstr>
      <vt:lpstr>計算例</vt:lpstr>
      <vt:lpstr>計算例</vt:lpstr>
      <vt:lpstr>計算例</vt:lpstr>
      <vt:lpstr>計算例</vt:lpstr>
      <vt:lpstr>計算例</vt:lpstr>
      <vt:lpstr>計算例</vt:lpstr>
      <vt:lpstr>VPAの特徴</vt:lpstr>
      <vt:lpstr>プラスグループ</vt:lpstr>
      <vt:lpstr>RVPA</vt:lpstr>
      <vt:lpstr>RVPA</vt:lpstr>
      <vt:lpstr>RVPA</vt:lpstr>
      <vt:lpstr>チューニングVPA</vt:lpstr>
      <vt:lpstr>チューニングVPA</vt:lpstr>
      <vt:lpstr>チューニングVPA</vt:lpstr>
      <vt:lpstr>チューニングVPA</vt:lpstr>
      <vt:lpstr>チューニングVPA</vt:lpstr>
      <vt:lpstr>チューニングVPA</vt:lpstr>
      <vt:lpstr>チューニングVPA</vt:lpstr>
      <vt:lpstr>残差診断</vt:lpstr>
      <vt:lpstr>ブートストラップ法</vt:lpstr>
      <vt:lpstr>ブートストラップ法</vt:lpstr>
      <vt:lpstr>ブートストラップ法</vt:lpstr>
      <vt:lpstr>管理基準値</vt:lpstr>
      <vt:lpstr>管理基準値</vt:lpstr>
      <vt:lpstr>管理基準値</vt:lpstr>
      <vt:lpstr>管理基準値</vt:lpstr>
      <vt:lpstr>管理基準値</vt:lpstr>
      <vt:lpstr>管理基準値</vt:lpstr>
      <vt:lpstr>管理基準値</vt:lpstr>
      <vt:lpstr>RVPAによる計算</vt:lpstr>
      <vt:lpstr>管理基準値</vt:lpstr>
      <vt:lpstr>将来予測</vt:lpstr>
      <vt:lpstr>将来予測</vt:lpstr>
      <vt:lpstr>RVPA 将来予測</vt:lpstr>
      <vt:lpstr>ABC計算</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RVPA入門</dc:title>
  <dc:creator>HIROSHI OKAMURA</dc:creator>
  <cp:lastModifiedBy>HIROSHI OKAMURA</cp:lastModifiedBy>
  <cp:revision>129</cp:revision>
  <dcterms:created xsi:type="dcterms:W3CDTF">2015-04-23T20:51:24Z</dcterms:created>
  <dcterms:modified xsi:type="dcterms:W3CDTF">2015-05-11T06:25:51Z</dcterms:modified>
</cp:coreProperties>
</file>