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7" r:id="rId2"/>
    <p:sldId id="287" r:id="rId3"/>
    <p:sldId id="259" r:id="rId4"/>
    <p:sldId id="260" r:id="rId5"/>
    <p:sldId id="308" r:id="rId6"/>
    <p:sldId id="263" r:id="rId7"/>
    <p:sldId id="279" r:id="rId8"/>
    <p:sldId id="288" r:id="rId9"/>
    <p:sldId id="264" r:id="rId10"/>
    <p:sldId id="262" r:id="rId11"/>
    <p:sldId id="266" r:id="rId12"/>
    <p:sldId id="267" r:id="rId13"/>
    <p:sldId id="280" r:id="rId14"/>
    <p:sldId id="281" r:id="rId15"/>
    <p:sldId id="306" r:id="rId16"/>
    <p:sldId id="307" r:id="rId17"/>
    <p:sldId id="289" r:id="rId18"/>
    <p:sldId id="290" r:id="rId19"/>
    <p:sldId id="304" r:id="rId20"/>
    <p:sldId id="305" r:id="rId21"/>
    <p:sldId id="272" r:id="rId22"/>
    <p:sldId id="270" r:id="rId23"/>
    <p:sldId id="291" r:id="rId24"/>
    <p:sldId id="277" r:id="rId25"/>
    <p:sldId id="278" r:id="rId26"/>
    <p:sldId id="282" r:id="rId27"/>
    <p:sldId id="283" r:id="rId28"/>
    <p:sldId id="286" r:id="rId29"/>
    <p:sldId id="292" r:id="rId30"/>
    <p:sldId id="293" r:id="rId31"/>
    <p:sldId id="294" r:id="rId32"/>
    <p:sldId id="295" r:id="rId33"/>
    <p:sldId id="296" r:id="rId34"/>
    <p:sldId id="298" r:id="rId35"/>
    <p:sldId id="297" r:id="rId36"/>
    <p:sldId id="299" r:id="rId37"/>
    <p:sldId id="300" r:id="rId38"/>
    <p:sldId id="301" r:id="rId39"/>
    <p:sldId id="302" r:id="rId40"/>
    <p:sldId id="303" r:id="rId41"/>
    <p:sldId id="309" r:id="rId42"/>
    <p:sldId id="310" r:id="rId43"/>
  </p:sldIdLst>
  <p:sldSz cx="8297863" cy="9906000"/>
  <p:notesSz cx="6484938" cy="9491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6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48" autoAdjust="0"/>
    <p:restoredTop sz="74149" autoAdjust="0"/>
  </p:normalViewPr>
  <p:slideViewPr>
    <p:cSldViewPr snapToGrid="0">
      <p:cViewPr varScale="1">
        <p:scale>
          <a:sx n="45" d="100"/>
          <a:sy n="45" d="100"/>
        </p:scale>
        <p:origin x="101" y="48"/>
      </p:cViewPr>
      <p:guideLst>
        <p:guide orient="horz" pos="3120"/>
        <p:guide pos="26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10140" cy="476232"/>
          </a:xfrm>
          <a:prstGeom prst="rect">
            <a:avLst/>
          </a:prstGeom>
        </p:spPr>
        <p:txBody>
          <a:bodyPr vert="horz" lIns="91269" tIns="45634" rIns="91269" bIns="4563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73299" y="0"/>
            <a:ext cx="2810140" cy="476232"/>
          </a:xfrm>
          <a:prstGeom prst="rect">
            <a:avLst/>
          </a:prstGeom>
        </p:spPr>
        <p:txBody>
          <a:bodyPr vert="horz" lIns="91269" tIns="45634" rIns="91269" bIns="45634" rtlCol="0"/>
          <a:lstStyle>
            <a:lvl1pPr algn="r">
              <a:defRPr sz="1300"/>
            </a:lvl1pPr>
          </a:lstStyle>
          <a:p>
            <a:fld id="{5EC0075E-6F41-49DC-8DA5-F58E3A1FD804}" type="datetimeFigureOut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901825" y="1185863"/>
            <a:ext cx="2681288" cy="3203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9" tIns="45634" rIns="91269" bIns="4563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8495" y="4567863"/>
            <a:ext cx="5187950" cy="3737342"/>
          </a:xfrm>
          <a:prstGeom prst="rect">
            <a:avLst/>
          </a:prstGeom>
        </p:spPr>
        <p:txBody>
          <a:bodyPr vert="horz" lIns="91269" tIns="45634" rIns="91269" bIns="4563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015436"/>
            <a:ext cx="2810140" cy="476230"/>
          </a:xfrm>
          <a:prstGeom prst="rect">
            <a:avLst/>
          </a:prstGeom>
        </p:spPr>
        <p:txBody>
          <a:bodyPr vert="horz" lIns="91269" tIns="45634" rIns="91269" bIns="4563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73299" y="9015436"/>
            <a:ext cx="2810140" cy="476230"/>
          </a:xfrm>
          <a:prstGeom prst="rect">
            <a:avLst/>
          </a:prstGeom>
        </p:spPr>
        <p:txBody>
          <a:bodyPr vert="horz" lIns="91269" tIns="45634" rIns="91269" bIns="45634" rtlCol="0" anchor="b"/>
          <a:lstStyle>
            <a:lvl1pPr algn="r">
              <a:defRPr sz="1300"/>
            </a:lvl1pPr>
          </a:lstStyle>
          <a:p>
            <a:fld id="{70B7BA60-A3BE-4404-AEB6-E6ED3A2D0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1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7BA60-A3BE-4404-AEB6-E6ED3A2D0DD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12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シミュレーションの仮定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自然死亡係数 </a:t>
            </a:r>
            <a:r>
              <a:rPr kumimoji="1" lang="en-US" altLang="ja-JP" dirty="0" smtClean="0"/>
              <a:t>0.4,</a:t>
            </a:r>
          </a:p>
          <a:p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の平均は</a:t>
            </a:r>
            <a:r>
              <a:rPr kumimoji="1" lang="en-US" altLang="ja-JP" dirty="0" smtClean="0"/>
              <a:t>0.32  </a:t>
            </a:r>
          </a:p>
          <a:p>
            <a:r>
              <a:rPr kumimoji="1" lang="en-US" altLang="ja-JP" dirty="0" smtClean="0"/>
              <a:t>=&gt;  Z=0.72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7BA60-A3BE-4404-AEB6-E6ED3A2D0DD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0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340" y="1621191"/>
            <a:ext cx="7053184" cy="3448756"/>
          </a:xfrm>
        </p:spPr>
        <p:txBody>
          <a:bodyPr anchor="b"/>
          <a:lstStyle>
            <a:lvl1pPr algn="ctr">
              <a:defRPr sz="54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233" y="5202944"/>
            <a:ext cx="6223397" cy="2391656"/>
          </a:xfrm>
        </p:spPr>
        <p:txBody>
          <a:bodyPr/>
          <a:lstStyle>
            <a:lvl1pPr marL="0" indent="0" algn="ctr">
              <a:buNone/>
              <a:defRPr sz="2178"/>
            </a:lvl1pPr>
            <a:lvl2pPr marL="414909" indent="0" algn="ctr">
              <a:buNone/>
              <a:defRPr sz="1815"/>
            </a:lvl2pPr>
            <a:lvl3pPr marL="829818" indent="0" algn="ctr">
              <a:buNone/>
              <a:defRPr sz="1634"/>
            </a:lvl3pPr>
            <a:lvl4pPr marL="1244727" indent="0" algn="ctr">
              <a:buNone/>
              <a:defRPr sz="1452"/>
            </a:lvl4pPr>
            <a:lvl5pPr marL="1659636" indent="0" algn="ctr">
              <a:buNone/>
              <a:defRPr sz="1452"/>
            </a:lvl5pPr>
            <a:lvl6pPr marL="2074545" indent="0" algn="ctr">
              <a:buNone/>
              <a:defRPr sz="1452"/>
            </a:lvl6pPr>
            <a:lvl7pPr marL="2489454" indent="0" algn="ctr">
              <a:buNone/>
              <a:defRPr sz="1452"/>
            </a:lvl7pPr>
            <a:lvl8pPr marL="2904363" indent="0" algn="ctr">
              <a:buNone/>
              <a:defRPr sz="1452"/>
            </a:lvl8pPr>
            <a:lvl9pPr marL="3319272" indent="0" algn="ctr">
              <a:buNone/>
              <a:defRPr sz="145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065A-81DE-4A3A-ABD0-167285883F40}" type="datetime1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8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3B90-6756-4BDC-92C6-B5EA69FC98F7}" type="datetime1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28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8159" y="527403"/>
            <a:ext cx="1789227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0478" y="527403"/>
            <a:ext cx="5263957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5FA9-8F7E-4D11-A5A5-CAF8F4B0C0ED}" type="datetime1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4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968D-A2EC-4EFB-945C-EEE26B40CC54}" type="datetime1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78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157" y="2469624"/>
            <a:ext cx="7156907" cy="4120620"/>
          </a:xfrm>
        </p:spPr>
        <p:txBody>
          <a:bodyPr anchor="b"/>
          <a:lstStyle>
            <a:lvl1pPr>
              <a:defRPr sz="54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157" y="6629226"/>
            <a:ext cx="7156907" cy="2166937"/>
          </a:xfrm>
        </p:spPr>
        <p:txBody>
          <a:bodyPr/>
          <a:lstStyle>
            <a:lvl1pPr marL="0" indent="0">
              <a:buNone/>
              <a:defRPr sz="2178">
                <a:solidFill>
                  <a:schemeClr val="tx1"/>
                </a:solidFill>
              </a:defRPr>
            </a:lvl1pPr>
            <a:lvl2pPr marL="414909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2pPr>
            <a:lvl3pPr marL="829818" indent="0">
              <a:buNone/>
              <a:defRPr sz="1634">
                <a:solidFill>
                  <a:schemeClr val="tx1">
                    <a:tint val="75000"/>
                  </a:schemeClr>
                </a:solidFill>
              </a:defRPr>
            </a:lvl3pPr>
            <a:lvl4pPr marL="124472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63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454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9454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436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9272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63FF-7478-418D-8AF4-393A4AC2CF04}" type="datetime1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42427" y="131181"/>
            <a:ext cx="2252003" cy="52740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64A6956B-FAD2-4C51-A3EB-F3D8E311217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828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478" y="2637014"/>
            <a:ext cx="3526592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0793" y="2637014"/>
            <a:ext cx="3526592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EA41-B299-4023-B504-CD605C08CBFE}" type="datetime1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83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59" y="527405"/>
            <a:ext cx="7156907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60" y="2428347"/>
            <a:ext cx="3510384" cy="1190095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09" indent="0">
              <a:buNone/>
              <a:defRPr sz="1815" b="1"/>
            </a:lvl2pPr>
            <a:lvl3pPr marL="829818" indent="0">
              <a:buNone/>
              <a:defRPr sz="1634" b="1"/>
            </a:lvl3pPr>
            <a:lvl4pPr marL="1244727" indent="0">
              <a:buNone/>
              <a:defRPr sz="1452" b="1"/>
            </a:lvl4pPr>
            <a:lvl5pPr marL="1659636" indent="0">
              <a:buNone/>
              <a:defRPr sz="1452" b="1"/>
            </a:lvl5pPr>
            <a:lvl6pPr marL="2074545" indent="0">
              <a:buNone/>
              <a:defRPr sz="1452" b="1"/>
            </a:lvl6pPr>
            <a:lvl7pPr marL="2489454" indent="0">
              <a:buNone/>
              <a:defRPr sz="1452" b="1"/>
            </a:lvl7pPr>
            <a:lvl8pPr marL="2904363" indent="0">
              <a:buNone/>
              <a:defRPr sz="1452" b="1"/>
            </a:lvl8pPr>
            <a:lvl9pPr marL="3319272" indent="0">
              <a:buNone/>
              <a:defRPr sz="145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60" y="3618442"/>
            <a:ext cx="3510384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0793" y="2428347"/>
            <a:ext cx="3527673" cy="1190095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09" indent="0">
              <a:buNone/>
              <a:defRPr sz="1815" b="1"/>
            </a:lvl2pPr>
            <a:lvl3pPr marL="829818" indent="0">
              <a:buNone/>
              <a:defRPr sz="1634" b="1"/>
            </a:lvl3pPr>
            <a:lvl4pPr marL="1244727" indent="0">
              <a:buNone/>
              <a:defRPr sz="1452" b="1"/>
            </a:lvl4pPr>
            <a:lvl5pPr marL="1659636" indent="0">
              <a:buNone/>
              <a:defRPr sz="1452" b="1"/>
            </a:lvl5pPr>
            <a:lvl6pPr marL="2074545" indent="0">
              <a:buNone/>
              <a:defRPr sz="1452" b="1"/>
            </a:lvl6pPr>
            <a:lvl7pPr marL="2489454" indent="0">
              <a:buNone/>
              <a:defRPr sz="1452" b="1"/>
            </a:lvl7pPr>
            <a:lvl8pPr marL="2904363" indent="0">
              <a:buNone/>
              <a:defRPr sz="1452" b="1"/>
            </a:lvl8pPr>
            <a:lvl9pPr marL="3319272" indent="0">
              <a:buNone/>
              <a:defRPr sz="145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0793" y="3618442"/>
            <a:ext cx="352767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730F-9E19-4250-B34D-4AE19D95B5E5}" type="datetime1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11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36BD-49AF-4EEB-B468-FEE451572B04}" type="datetime1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86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9BEB-9745-4EAF-8F83-2214FA3C4EDF}" type="datetime1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59" y="660400"/>
            <a:ext cx="2676277" cy="2311400"/>
          </a:xfrm>
        </p:spPr>
        <p:txBody>
          <a:bodyPr anchor="b"/>
          <a:lstStyle>
            <a:lvl1pPr>
              <a:defRPr sz="290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7673" y="1426283"/>
            <a:ext cx="4200793" cy="7039681"/>
          </a:xfrm>
        </p:spPr>
        <p:txBody>
          <a:bodyPr/>
          <a:lstStyle>
            <a:lvl1pPr>
              <a:defRPr sz="2904"/>
            </a:lvl1pPr>
            <a:lvl2pPr>
              <a:defRPr sz="2541"/>
            </a:lvl2pPr>
            <a:lvl3pPr>
              <a:defRPr sz="2178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59" y="2971800"/>
            <a:ext cx="2676277" cy="5505627"/>
          </a:xfrm>
        </p:spPr>
        <p:txBody>
          <a:bodyPr/>
          <a:lstStyle>
            <a:lvl1pPr marL="0" indent="0">
              <a:buNone/>
              <a:defRPr sz="1452"/>
            </a:lvl1pPr>
            <a:lvl2pPr marL="414909" indent="0">
              <a:buNone/>
              <a:defRPr sz="1271"/>
            </a:lvl2pPr>
            <a:lvl3pPr marL="829818" indent="0">
              <a:buNone/>
              <a:defRPr sz="1089"/>
            </a:lvl3pPr>
            <a:lvl4pPr marL="1244727" indent="0">
              <a:buNone/>
              <a:defRPr sz="907"/>
            </a:lvl4pPr>
            <a:lvl5pPr marL="1659636" indent="0">
              <a:buNone/>
              <a:defRPr sz="907"/>
            </a:lvl5pPr>
            <a:lvl6pPr marL="2074545" indent="0">
              <a:buNone/>
              <a:defRPr sz="907"/>
            </a:lvl6pPr>
            <a:lvl7pPr marL="2489454" indent="0">
              <a:buNone/>
              <a:defRPr sz="907"/>
            </a:lvl7pPr>
            <a:lvl8pPr marL="2904363" indent="0">
              <a:buNone/>
              <a:defRPr sz="907"/>
            </a:lvl8pPr>
            <a:lvl9pPr marL="3319272" indent="0">
              <a:buNone/>
              <a:defRPr sz="9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5585-3F06-46B0-9EBD-2782D1FA2677}" type="datetime1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97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59" y="660400"/>
            <a:ext cx="2676277" cy="2311400"/>
          </a:xfrm>
        </p:spPr>
        <p:txBody>
          <a:bodyPr anchor="b"/>
          <a:lstStyle>
            <a:lvl1pPr>
              <a:defRPr sz="290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7673" y="1426283"/>
            <a:ext cx="4200793" cy="7039681"/>
          </a:xfrm>
        </p:spPr>
        <p:txBody>
          <a:bodyPr anchor="t"/>
          <a:lstStyle>
            <a:lvl1pPr marL="0" indent="0">
              <a:buNone/>
              <a:defRPr sz="2904"/>
            </a:lvl1pPr>
            <a:lvl2pPr marL="414909" indent="0">
              <a:buNone/>
              <a:defRPr sz="2541"/>
            </a:lvl2pPr>
            <a:lvl3pPr marL="829818" indent="0">
              <a:buNone/>
              <a:defRPr sz="2178"/>
            </a:lvl3pPr>
            <a:lvl4pPr marL="1244727" indent="0">
              <a:buNone/>
              <a:defRPr sz="1815"/>
            </a:lvl4pPr>
            <a:lvl5pPr marL="1659636" indent="0">
              <a:buNone/>
              <a:defRPr sz="1815"/>
            </a:lvl5pPr>
            <a:lvl6pPr marL="2074545" indent="0">
              <a:buNone/>
              <a:defRPr sz="1815"/>
            </a:lvl6pPr>
            <a:lvl7pPr marL="2489454" indent="0">
              <a:buNone/>
              <a:defRPr sz="1815"/>
            </a:lvl7pPr>
            <a:lvl8pPr marL="2904363" indent="0">
              <a:buNone/>
              <a:defRPr sz="1815"/>
            </a:lvl8pPr>
            <a:lvl9pPr marL="3319272" indent="0">
              <a:buNone/>
              <a:defRPr sz="181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59" y="2971800"/>
            <a:ext cx="2676277" cy="5505627"/>
          </a:xfrm>
        </p:spPr>
        <p:txBody>
          <a:bodyPr/>
          <a:lstStyle>
            <a:lvl1pPr marL="0" indent="0">
              <a:buNone/>
              <a:defRPr sz="1452"/>
            </a:lvl1pPr>
            <a:lvl2pPr marL="414909" indent="0">
              <a:buNone/>
              <a:defRPr sz="1271"/>
            </a:lvl2pPr>
            <a:lvl3pPr marL="829818" indent="0">
              <a:buNone/>
              <a:defRPr sz="1089"/>
            </a:lvl3pPr>
            <a:lvl4pPr marL="1244727" indent="0">
              <a:buNone/>
              <a:defRPr sz="907"/>
            </a:lvl4pPr>
            <a:lvl5pPr marL="1659636" indent="0">
              <a:buNone/>
              <a:defRPr sz="907"/>
            </a:lvl5pPr>
            <a:lvl6pPr marL="2074545" indent="0">
              <a:buNone/>
              <a:defRPr sz="907"/>
            </a:lvl6pPr>
            <a:lvl7pPr marL="2489454" indent="0">
              <a:buNone/>
              <a:defRPr sz="907"/>
            </a:lvl7pPr>
            <a:lvl8pPr marL="2904363" indent="0">
              <a:buNone/>
              <a:defRPr sz="907"/>
            </a:lvl8pPr>
            <a:lvl9pPr marL="3319272" indent="0">
              <a:buNone/>
              <a:defRPr sz="9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A6FB-9980-4A3D-B3DB-1E63E39A32A4}" type="datetime1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62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0478" y="464342"/>
            <a:ext cx="7156907" cy="95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478" y="1608083"/>
            <a:ext cx="7156907" cy="791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78" y="9181397"/>
            <a:ext cx="186701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CC75-0EEE-4F63-8C7A-64ECBD4BF932}" type="datetime1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8667" y="9181397"/>
            <a:ext cx="280052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45860" y="0"/>
            <a:ext cx="225200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u="sng">
                <a:solidFill>
                  <a:schemeClr val="tx1"/>
                </a:solidFill>
              </a:defRPr>
            </a:lvl1pPr>
          </a:lstStyle>
          <a:p>
            <a:fld id="{64A6956B-FAD2-4C51-A3EB-F3D8E311217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262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829818" rtl="0" eaLnBrk="1" latinLnBrk="0" hangingPunct="1">
        <a:lnSpc>
          <a:spcPct val="90000"/>
        </a:lnSpc>
        <a:spcBef>
          <a:spcPct val="0"/>
        </a:spcBef>
        <a:buNone/>
        <a:defRPr kumimoji="1" sz="3993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829818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22364" indent="-207455" algn="l" defTabSz="829818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37273" indent="-207455" algn="l" defTabSz="829818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52182" indent="-207455" algn="l" defTabSz="829818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67091" indent="-207455" algn="l" defTabSz="829818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000" indent="-207455" algn="l" defTabSz="829818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696909" indent="-207455" algn="l" defTabSz="829818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3111818" indent="-207455" algn="l" defTabSz="829818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526727" indent="-207455" algn="l" defTabSz="829818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1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818" rtl="0" eaLnBrk="1" latinLnBrk="0" hangingPunct="1">
        <a:defRPr kumimoji="1" sz="1634" kern="1200">
          <a:solidFill>
            <a:schemeClr val="tx1"/>
          </a:solidFill>
          <a:latin typeface="+mn-lt"/>
          <a:ea typeface="+mn-ea"/>
          <a:cs typeface="+mn-cs"/>
        </a:defRPr>
      </a:lvl1pPr>
      <a:lvl2pPr marL="414909" algn="l" defTabSz="829818" rtl="0" eaLnBrk="1" latinLnBrk="0" hangingPunct="1">
        <a:defRPr kumimoji="1" sz="1634" kern="1200">
          <a:solidFill>
            <a:schemeClr val="tx1"/>
          </a:solidFill>
          <a:latin typeface="+mn-lt"/>
          <a:ea typeface="+mn-ea"/>
          <a:cs typeface="+mn-cs"/>
        </a:defRPr>
      </a:lvl2pPr>
      <a:lvl3pPr marL="829818" algn="l" defTabSz="829818" rtl="0" eaLnBrk="1" latinLnBrk="0" hangingPunct="1">
        <a:defRPr kumimoji="1" sz="1634" kern="1200">
          <a:solidFill>
            <a:schemeClr val="tx1"/>
          </a:solidFill>
          <a:latin typeface="+mn-lt"/>
          <a:ea typeface="+mn-ea"/>
          <a:cs typeface="+mn-cs"/>
        </a:defRPr>
      </a:lvl3pPr>
      <a:lvl4pPr marL="1244727" algn="l" defTabSz="829818" rtl="0" eaLnBrk="1" latinLnBrk="0" hangingPunct="1">
        <a:defRPr kumimoji="1" sz="1634" kern="1200">
          <a:solidFill>
            <a:schemeClr val="tx1"/>
          </a:solidFill>
          <a:latin typeface="+mn-lt"/>
          <a:ea typeface="+mn-ea"/>
          <a:cs typeface="+mn-cs"/>
        </a:defRPr>
      </a:lvl4pPr>
      <a:lvl5pPr marL="1659636" algn="l" defTabSz="829818" rtl="0" eaLnBrk="1" latinLnBrk="0" hangingPunct="1">
        <a:defRPr kumimoji="1" sz="1634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algn="l" defTabSz="829818" rtl="0" eaLnBrk="1" latinLnBrk="0" hangingPunct="1">
        <a:defRPr kumimoji="1"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489454" algn="l" defTabSz="829818" rtl="0" eaLnBrk="1" latinLnBrk="0" hangingPunct="1">
        <a:defRPr kumimoji="1"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2904363" algn="l" defTabSz="829818" rtl="0" eaLnBrk="1" latinLnBrk="0" hangingPunct="1">
        <a:defRPr kumimoji="1"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319272" algn="l" defTabSz="829818" rtl="0" eaLnBrk="1" latinLnBrk="0" hangingPunct="1">
        <a:defRPr kumimoji="1" sz="1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37128" y="1453624"/>
            <a:ext cx="7156907" cy="1899176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③　実習：</a:t>
            </a:r>
            <a:r>
              <a:rPr lang="en-US" altLang="ja-JP" sz="4800" dirty="0"/>
              <a:t>R</a:t>
            </a:r>
            <a:r>
              <a:rPr lang="ja-JP" altLang="en-US" sz="4800" dirty="0"/>
              <a:t>を使ってみよう</a:t>
            </a:r>
            <a:r>
              <a:rPr lang="en-US" altLang="ja-JP" sz="4800" dirty="0"/>
              <a:t/>
            </a:r>
            <a:br>
              <a:rPr lang="en-US" altLang="ja-JP" sz="4800" dirty="0"/>
            </a:br>
            <a:endParaRPr kumimoji="1" lang="ja-JP" altLang="en-US" sz="4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70857" y="3294743"/>
            <a:ext cx="65459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 smtClean="0"/>
              <a:t>データ</a:t>
            </a:r>
            <a:r>
              <a:rPr lang="ja-JP" altLang="en-US" sz="4400" dirty="0"/>
              <a:t>の</a:t>
            </a:r>
            <a:r>
              <a:rPr lang="ja-JP" altLang="en-US" sz="4400" dirty="0" smtClean="0"/>
              <a:t>読み込み</a:t>
            </a:r>
            <a:endParaRPr lang="en-US" altLang="ja-JP" sz="4400" dirty="0" smtClean="0"/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kumimoji="1" lang="ja-JP" altLang="en-US" sz="4400" dirty="0" smtClean="0"/>
              <a:t>データの整形とプロット</a:t>
            </a:r>
            <a:endParaRPr kumimoji="1" lang="en-US" altLang="ja-JP" sz="4400" dirty="0" smtClean="0"/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en-US" altLang="ja-JP" sz="4400" dirty="0" smtClean="0"/>
              <a:t>Catch curve analysis</a:t>
            </a: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 smtClean="0"/>
              <a:t>時空間データのプロット</a:t>
            </a:r>
            <a:endParaRPr lang="en-US" altLang="ja-JP" sz="4400" dirty="0" smtClean="0"/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/>
              <a:t>簡単な</a:t>
            </a:r>
            <a:r>
              <a:rPr lang="en-US" altLang="ja-JP" sz="4400" dirty="0"/>
              <a:t>CPUE</a:t>
            </a:r>
            <a:r>
              <a:rPr lang="ja-JP" altLang="en-US" sz="4400" dirty="0"/>
              <a:t>解析</a:t>
            </a:r>
            <a:endParaRPr lang="en-US" altLang="ja-JP" sz="4400" dirty="0"/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endParaRPr lang="en-US" altLang="ja-JP" sz="4400" dirty="0" smtClean="0"/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endParaRPr kumimoji="1" lang="ja-JP" altLang="en-US" sz="4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3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データのプロット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none">
            <a:no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 smtClean="0">
                <a:solidFill>
                  <a:prstClr val="black"/>
                </a:solidFill>
              </a:rPr>
              <a:t># </a:t>
            </a:r>
            <a:r>
              <a:rPr lang="ja-JP" altLang="en-US" sz="3200" dirty="0" smtClean="0">
                <a:solidFill>
                  <a:prstClr val="black"/>
                </a:solidFill>
              </a:rPr>
              <a:t>もう少し格好良く</a:t>
            </a:r>
            <a:r>
              <a:rPr lang="en-US" altLang="ja-JP" sz="3200" dirty="0" smtClean="0">
                <a:solidFill>
                  <a:prstClr val="black"/>
                </a:solidFill>
              </a:rPr>
              <a:t>&amp;</a:t>
            </a:r>
            <a:r>
              <a:rPr lang="ja-JP" altLang="en-US" sz="3200" dirty="0" smtClean="0">
                <a:solidFill>
                  <a:prstClr val="black"/>
                </a:solidFill>
              </a:rPr>
              <a:t>省スペースにする</a:t>
            </a:r>
            <a:endParaRPr lang="en-US" altLang="ja-JP" sz="3200" dirty="0" smtClean="0">
              <a:solidFill>
                <a:prstClr val="black"/>
              </a:solidFill>
            </a:endParaRP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>
                <a:solidFill>
                  <a:srgbClr val="FF0000"/>
                </a:solidFill>
              </a:rPr>
              <a:t>par(</a:t>
            </a:r>
            <a:r>
              <a:rPr lang="en-US" altLang="ja-JP" dirty="0" smtClean="0">
                <a:solidFill>
                  <a:prstClr val="black"/>
                </a:solidFill>
              </a:rPr>
              <a:t>mar=c(4,4,1,1)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sz="3200" dirty="0" smtClean="0"/>
              <a:t>　</a:t>
            </a:r>
            <a:r>
              <a:rPr lang="en-US" altLang="ja-JP" sz="3200" dirty="0" smtClean="0"/>
              <a:t># mar=margin</a:t>
            </a:r>
            <a:endParaRPr lang="en-US" altLang="ja-JP" dirty="0" smtClean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>
                <a:solidFill>
                  <a:prstClr val="black"/>
                </a:solidFill>
              </a:rPr>
              <a:t>plot(1991:2000,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 smtClean="0">
                <a:solidFill>
                  <a:prstClr val="black"/>
                </a:solidFill>
              </a:rPr>
              <a:t>           </a:t>
            </a:r>
            <a:r>
              <a:rPr lang="en-US" altLang="ja-JP" dirty="0" err="1" smtClean="0">
                <a:solidFill>
                  <a:prstClr val="black"/>
                </a:solidFill>
              </a:rPr>
              <a:t>colSums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err="1" smtClean="0">
                <a:solidFill>
                  <a:prstClr val="black"/>
                </a:solidFill>
              </a:rPr>
              <a:t>caa</a:t>
            </a:r>
            <a:r>
              <a:rPr lang="en-US" altLang="ja-JP" dirty="0" smtClean="0">
                <a:solidFill>
                  <a:prstClr val="black"/>
                </a:solidFill>
              </a:rPr>
              <a:t>),</a:t>
            </a:r>
            <a:r>
              <a:rPr lang="en-US" altLang="ja-JP" dirty="0" smtClean="0">
                <a:solidFill>
                  <a:srgbClr val="FF0000"/>
                </a:solidFill>
              </a:rPr>
              <a:t>type=</a:t>
            </a:r>
            <a:r>
              <a:rPr lang="en-US" altLang="ja-JP" dirty="0" smtClean="0">
                <a:solidFill>
                  <a:prstClr val="black"/>
                </a:solidFill>
              </a:rPr>
              <a:t>"b", 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 smtClean="0">
                <a:solidFill>
                  <a:prstClr val="black"/>
                </a:solidFill>
              </a:rPr>
              <a:t>           </a:t>
            </a:r>
            <a:r>
              <a:rPr lang="en-US" altLang="ja-JP" dirty="0" err="1" smtClean="0">
                <a:solidFill>
                  <a:srgbClr val="FF0000"/>
                </a:solidFill>
              </a:rPr>
              <a:t>xlab</a:t>
            </a:r>
            <a:r>
              <a:rPr lang="en-US" altLang="ja-JP" dirty="0" smtClean="0">
                <a:solidFill>
                  <a:srgbClr val="FF0000"/>
                </a:solidFill>
              </a:rPr>
              <a:t>=</a:t>
            </a:r>
            <a:r>
              <a:rPr lang="en-US" altLang="ja-JP" dirty="0" smtClean="0">
                <a:solidFill>
                  <a:prstClr val="black"/>
                </a:solidFill>
              </a:rPr>
              <a:t>"Year",</a:t>
            </a:r>
            <a:r>
              <a:rPr lang="en-US" altLang="ja-JP" dirty="0" err="1" smtClean="0">
                <a:solidFill>
                  <a:srgbClr val="FF0000"/>
                </a:solidFill>
              </a:rPr>
              <a:t>ylab</a:t>
            </a:r>
            <a:r>
              <a:rPr lang="en-US" altLang="ja-JP" dirty="0" smtClean="0">
                <a:solidFill>
                  <a:srgbClr val="FF0000"/>
                </a:solidFill>
              </a:rPr>
              <a:t>=</a:t>
            </a:r>
            <a:r>
              <a:rPr lang="en-US" altLang="ja-JP" dirty="0" smtClean="0">
                <a:solidFill>
                  <a:prstClr val="black"/>
                </a:solidFill>
              </a:rPr>
              <a:t>"Catch number",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 smtClean="0">
                <a:solidFill>
                  <a:prstClr val="black"/>
                </a:solidFill>
              </a:rPr>
              <a:t>          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err="1" smtClean="0">
                <a:solidFill>
                  <a:srgbClr val="FF0000"/>
                </a:solidFill>
              </a:rPr>
              <a:t>ylim</a:t>
            </a:r>
            <a:r>
              <a:rPr lang="en-US" altLang="ja-JP" dirty="0" smtClean="0">
                <a:solidFill>
                  <a:srgbClr val="FF0000"/>
                </a:solidFill>
              </a:rPr>
              <a:t>=</a:t>
            </a:r>
            <a:r>
              <a:rPr lang="en-US" altLang="ja-JP" dirty="0" smtClean="0">
                <a:solidFill>
                  <a:prstClr val="black"/>
                </a:solidFill>
              </a:rPr>
              <a:t>c(0,</a:t>
            </a:r>
            <a:r>
              <a:rPr lang="en-US" altLang="ja-JP" dirty="0" smtClean="0">
                <a:solidFill>
                  <a:srgbClr val="FF0000"/>
                </a:solidFill>
              </a:rPr>
              <a:t>max(</a:t>
            </a:r>
            <a:r>
              <a:rPr lang="en-US" altLang="ja-JP" dirty="0" err="1" smtClean="0">
                <a:solidFill>
                  <a:prstClr val="black"/>
                </a:solidFill>
              </a:rPr>
              <a:t>colSums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err="1" smtClean="0">
                <a:solidFill>
                  <a:prstClr val="black"/>
                </a:solidFill>
              </a:rPr>
              <a:t>caa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en-US" altLang="ja-JP" dirty="0" smtClean="0">
                <a:solidFill>
                  <a:prstClr val="black"/>
                </a:solidFill>
              </a:rPr>
              <a:t>))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3" y="5354254"/>
            <a:ext cx="7209275" cy="4354546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30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データのプロット（棒グラフ）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none">
            <a:noAutofit/>
          </a:bodyPr>
          <a:lstStyle/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kumimoji="1" lang="en-US" altLang="ja-JP" dirty="0" err="1" smtClean="0">
                <a:solidFill>
                  <a:srgbClr val="FF0000"/>
                </a:solidFill>
              </a:rPr>
              <a:t>barplot</a:t>
            </a:r>
            <a:r>
              <a:rPr kumimoji="1"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/>
              <a:t>colSums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caa</a:t>
            </a:r>
            <a:r>
              <a:rPr lang="en-US" altLang="ja-JP" dirty="0" smtClean="0"/>
              <a:t>),col="</a:t>
            </a:r>
            <a:r>
              <a:rPr lang="en-US" altLang="ja-JP" dirty="0" err="1" smtClean="0"/>
              <a:t>lightblue</a:t>
            </a:r>
            <a:r>
              <a:rPr lang="en-US" altLang="ja-JP" dirty="0" smtClean="0"/>
              <a:t>"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87" y="2471646"/>
            <a:ext cx="6795766" cy="3066023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734587" y="5952566"/>
            <a:ext cx="7118495" cy="376517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たいていの作図関数での色の指定は </a:t>
            </a:r>
            <a:r>
              <a:rPr kumimoji="1" lang="en-US" altLang="ja-JP" sz="2800" dirty="0" smtClean="0"/>
              <a:t>"col=" </a:t>
            </a:r>
            <a:r>
              <a:rPr kumimoji="1" lang="ja-JP" altLang="en-US" sz="2800" dirty="0" smtClean="0"/>
              <a:t>という引数でできる</a:t>
            </a: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 smtClean="0"/>
              <a:t>R</a:t>
            </a:r>
            <a:r>
              <a:rPr lang="ja-JP" altLang="en-US" sz="2800" dirty="0" smtClean="0"/>
              <a:t>における色の名前は，数字</a:t>
            </a:r>
            <a:r>
              <a:rPr lang="en-US" altLang="ja-JP" sz="2800" dirty="0" smtClean="0"/>
              <a:t>(1=</a:t>
            </a:r>
            <a:r>
              <a:rPr lang="ja-JP" altLang="en-US" sz="2800" dirty="0" smtClean="0"/>
              <a:t>黒，</a:t>
            </a:r>
            <a:r>
              <a:rPr lang="en-US" altLang="ja-JP" sz="2800" dirty="0" smtClean="0"/>
              <a:t>2=</a:t>
            </a:r>
            <a:r>
              <a:rPr lang="ja-JP" altLang="en-US" sz="2800" dirty="0" smtClean="0"/>
              <a:t>赤，</a:t>
            </a:r>
            <a:r>
              <a:rPr lang="en-US" altLang="ja-JP" sz="2800" dirty="0" smtClean="0"/>
              <a:t>3=</a:t>
            </a:r>
            <a:r>
              <a:rPr lang="ja-JP" altLang="en-US" sz="2800" dirty="0" smtClean="0"/>
              <a:t>緑，</a:t>
            </a:r>
            <a:r>
              <a:rPr lang="en-US" altLang="ja-JP" sz="2800" dirty="0" smtClean="0"/>
              <a:t>4=</a:t>
            </a:r>
            <a:r>
              <a:rPr lang="ja-JP" altLang="en-US" sz="2800" dirty="0" smtClean="0"/>
              <a:t>青</a:t>
            </a:r>
            <a:r>
              <a:rPr lang="ja-JP" altLang="en-US" sz="2800" dirty="0" err="1" smtClean="0"/>
              <a:t>，．．</a:t>
            </a:r>
            <a:r>
              <a:rPr lang="ja-JP" altLang="en-US" sz="2800" dirty="0" smtClean="0"/>
              <a:t>）でも，上のように名前でも指定できる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同様に，</a:t>
            </a:r>
            <a:r>
              <a:rPr lang="en-US" altLang="ja-JP" sz="2800" dirty="0" err="1" smtClean="0"/>
              <a:t>xlab</a:t>
            </a:r>
            <a:r>
              <a:rPr lang="en-US" altLang="ja-JP" sz="2800" dirty="0" smtClean="0"/>
              <a:t>, </a:t>
            </a:r>
            <a:r>
              <a:rPr lang="en-US" altLang="ja-JP" sz="2800" dirty="0" err="1" smtClean="0"/>
              <a:t>ylab</a:t>
            </a:r>
            <a:r>
              <a:rPr lang="en-US" altLang="ja-JP" sz="2800" dirty="0" smtClean="0"/>
              <a:t> (x, y</a:t>
            </a:r>
            <a:r>
              <a:rPr lang="ja-JP" altLang="en-US" sz="2800" dirty="0" smtClean="0"/>
              <a:t>軸のラベル</a:t>
            </a:r>
            <a:r>
              <a:rPr lang="en-US" altLang="ja-JP" sz="2800" dirty="0" smtClean="0"/>
              <a:t>)</a:t>
            </a:r>
            <a:r>
              <a:rPr lang="ja-JP" altLang="en-US" sz="2800" dirty="0" err="1" smtClean="0"/>
              <a:t>，</a:t>
            </a:r>
            <a:r>
              <a:rPr lang="en-US" altLang="ja-JP" sz="2800" dirty="0" err="1" smtClean="0"/>
              <a:t>xlim</a:t>
            </a:r>
            <a:r>
              <a:rPr lang="en-US" altLang="ja-JP" sz="2800" dirty="0" smtClean="0"/>
              <a:t>, </a:t>
            </a:r>
            <a:r>
              <a:rPr lang="en-US" altLang="ja-JP" sz="2800" dirty="0" err="1" smtClean="0"/>
              <a:t>ylim</a:t>
            </a:r>
            <a:r>
              <a:rPr lang="en-US" altLang="ja-JP" sz="2800" dirty="0" smtClean="0"/>
              <a:t> (x, y</a:t>
            </a:r>
            <a:r>
              <a:rPr lang="ja-JP" altLang="en-US" sz="2800" dirty="0" smtClean="0"/>
              <a:t>軸の範囲</a:t>
            </a:r>
            <a:r>
              <a:rPr lang="en-US" altLang="ja-JP" sz="2800" dirty="0" smtClean="0"/>
              <a:t>) </a:t>
            </a:r>
            <a:r>
              <a:rPr lang="ja-JP" altLang="en-US" sz="2800" dirty="0" smtClean="0"/>
              <a:t>なども共通のことが多い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81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行方向への平均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none">
            <a:noAutofit/>
          </a:bodyPr>
          <a:lstStyle/>
          <a:p>
            <a:pPr marL="0" indent="0">
              <a:buNone/>
            </a:pPr>
            <a:r>
              <a:rPr lang="en-US" altLang="ja-JP" sz="3200" dirty="0" smtClean="0">
                <a:solidFill>
                  <a:prstClr val="black"/>
                </a:solidFill>
              </a:rPr>
              <a:t># </a:t>
            </a:r>
            <a:r>
              <a:rPr lang="ja-JP" altLang="en-US" sz="3200" dirty="0" smtClean="0">
                <a:solidFill>
                  <a:prstClr val="black"/>
                </a:solidFill>
              </a:rPr>
              <a:t>年齢別漁獲尾数の年平均となる</a:t>
            </a:r>
            <a:endParaRPr lang="en-US" altLang="ja-JP" sz="3200" dirty="0">
              <a:solidFill>
                <a:prstClr val="black"/>
              </a:solidFill>
            </a:endParaRP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err="1" smtClean="0">
                <a:solidFill>
                  <a:srgbClr val="FF0000"/>
                </a:solidFill>
              </a:rPr>
              <a:t>rowMeans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prstClr val="black"/>
                </a:solidFill>
              </a:rPr>
              <a:t>caa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2000" dirty="0"/>
              <a:t>[1] 179.288680 115.704227  66.045344  28.820419  11.910463   5.295344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2000" dirty="0"/>
              <a:t>[7]   </a:t>
            </a:r>
            <a:r>
              <a:rPr lang="en-US" altLang="ja-JP" sz="2000" dirty="0" smtClean="0"/>
              <a:t>4.085709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ja-JP" sz="1800" dirty="0"/>
          </a:p>
          <a:p>
            <a:pPr marL="0" indent="0">
              <a:buClr>
                <a:srgbClr val="FF0000"/>
              </a:buClr>
              <a:buNone/>
            </a:pPr>
            <a:endParaRPr lang="en-US" altLang="ja-JP" sz="1800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ja-JP" sz="1800" dirty="0"/>
          </a:p>
          <a:p>
            <a:pPr marL="0" indent="0">
              <a:buClr>
                <a:srgbClr val="FF0000"/>
              </a:buClr>
              <a:buNone/>
            </a:pPr>
            <a:endParaRPr lang="en-US" altLang="ja-JP" sz="1800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ja-JP" sz="1800" dirty="0"/>
          </a:p>
          <a:p>
            <a:pPr marL="0" indent="0">
              <a:buClr>
                <a:srgbClr val="FF0000"/>
              </a:buClr>
              <a:buNone/>
            </a:pPr>
            <a:endParaRPr lang="en-US" altLang="ja-JP" sz="1800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ja-JP" sz="1800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267309" y="4362793"/>
            <a:ext cx="7763244" cy="507590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800" dirty="0" smtClean="0"/>
              <a:t>行方向・列方向へのデータ処理関数</a:t>
            </a: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 err="1" smtClean="0">
                <a:solidFill>
                  <a:srgbClr val="FF0000"/>
                </a:solidFill>
              </a:rPr>
              <a:t>colSums</a:t>
            </a:r>
            <a:r>
              <a:rPr lang="en-US" altLang="ja-JP" sz="2800" dirty="0" smtClean="0">
                <a:solidFill>
                  <a:srgbClr val="FF0000"/>
                </a:solidFill>
              </a:rPr>
              <a:t>, </a:t>
            </a:r>
            <a:r>
              <a:rPr lang="en-US" altLang="ja-JP" sz="2800" dirty="0" err="1" smtClean="0">
                <a:solidFill>
                  <a:srgbClr val="FF0000"/>
                </a:solidFill>
              </a:rPr>
              <a:t>rowSums</a:t>
            </a:r>
            <a:r>
              <a:rPr lang="en-US" altLang="ja-JP" sz="2800" dirty="0" smtClean="0"/>
              <a:t>: </a:t>
            </a:r>
            <a:r>
              <a:rPr lang="ja-JP" altLang="en-US" sz="2800" dirty="0" smtClean="0"/>
              <a:t>列，行方向への足し算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 err="1" smtClean="0">
                <a:solidFill>
                  <a:srgbClr val="FF0000"/>
                </a:solidFill>
              </a:rPr>
              <a:t>colMeans</a:t>
            </a:r>
            <a:r>
              <a:rPr lang="en-US" altLang="ja-JP" sz="2800" dirty="0" smtClean="0">
                <a:solidFill>
                  <a:srgbClr val="FF0000"/>
                </a:solidFill>
              </a:rPr>
              <a:t>, </a:t>
            </a:r>
            <a:r>
              <a:rPr lang="en-US" altLang="ja-JP" sz="2800" dirty="0" err="1" smtClean="0">
                <a:solidFill>
                  <a:srgbClr val="FF0000"/>
                </a:solidFill>
              </a:rPr>
              <a:t>rowMeans</a:t>
            </a:r>
            <a:r>
              <a:rPr lang="en-US" altLang="ja-JP" sz="2800" dirty="0" smtClean="0"/>
              <a:t>:</a:t>
            </a:r>
            <a:r>
              <a:rPr lang="ja-JP" altLang="en-US" sz="2800" dirty="0"/>
              <a:t>列，行</a:t>
            </a:r>
            <a:r>
              <a:rPr lang="ja-JP" altLang="en-US" sz="2800" dirty="0" smtClean="0"/>
              <a:t>方向で平均する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>
                <a:solidFill>
                  <a:srgbClr val="FF0000"/>
                </a:solidFill>
              </a:rPr>
              <a:t>apply</a:t>
            </a:r>
            <a:r>
              <a:rPr kumimoji="1" lang="en-US" altLang="ja-JP" sz="2800" dirty="0" smtClean="0"/>
              <a:t>: </a:t>
            </a:r>
            <a:r>
              <a:rPr kumimoji="1" lang="ja-JP" altLang="en-US" sz="2800" dirty="0" smtClean="0"/>
              <a:t>列・行方向に任意の関数を適用する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（使い方）　</a:t>
            </a:r>
            <a:endParaRPr lang="en-US" altLang="ja-JP" sz="2800" dirty="0" smtClean="0"/>
          </a:p>
          <a:p>
            <a:r>
              <a:rPr lang="en-US" altLang="ja-JP" sz="2800" dirty="0" smtClean="0"/>
              <a:t>     apply(</a:t>
            </a:r>
            <a:r>
              <a:rPr lang="ja-JP" altLang="en-US" sz="2800" dirty="0" smtClean="0"/>
              <a:t>行列</a:t>
            </a:r>
            <a:r>
              <a:rPr lang="en-US" altLang="ja-JP" sz="2800" dirty="0" smtClean="0"/>
              <a:t>, 1(=</a:t>
            </a:r>
            <a:r>
              <a:rPr lang="ja-JP" altLang="en-US" sz="2800" dirty="0" smtClean="0"/>
              <a:t>列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または</a:t>
            </a:r>
            <a:r>
              <a:rPr lang="en-US" altLang="ja-JP" sz="2800" dirty="0" smtClean="0"/>
              <a:t>2(=</a:t>
            </a:r>
            <a:r>
              <a:rPr lang="ja-JP" altLang="en-US" sz="2800" dirty="0" smtClean="0"/>
              <a:t>行</a:t>
            </a:r>
            <a:r>
              <a:rPr lang="en-US" altLang="ja-JP" sz="2800" dirty="0" smtClean="0"/>
              <a:t>), </a:t>
            </a:r>
            <a:r>
              <a:rPr lang="ja-JP" altLang="en-US" sz="2800" dirty="0" smtClean="0"/>
              <a:t>関数名</a:t>
            </a:r>
            <a:r>
              <a:rPr lang="en-US" altLang="ja-JP" sz="2800" dirty="0" smtClean="0"/>
              <a:t>)</a:t>
            </a:r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つまり，</a:t>
            </a:r>
            <a:r>
              <a:rPr kumimoji="1" lang="en-US" altLang="ja-JP" sz="2800" dirty="0" err="1" smtClean="0"/>
              <a:t>rowMeans</a:t>
            </a:r>
            <a:r>
              <a:rPr kumimoji="1" lang="en-US" altLang="ja-JP" sz="2800" dirty="0" smtClean="0"/>
              <a:t>(</a:t>
            </a:r>
            <a:r>
              <a:rPr kumimoji="1" lang="en-US" altLang="ja-JP" sz="2800" dirty="0" err="1" smtClean="0"/>
              <a:t>caa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は，</a:t>
            </a:r>
            <a:r>
              <a:rPr kumimoji="1" lang="en-US" altLang="ja-JP" sz="2800" dirty="0" smtClean="0"/>
              <a:t>apply(</a:t>
            </a:r>
            <a:r>
              <a:rPr kumimoji="1" lang="en-US" altLang="ja-JP" sz="2800" dirty="0" err="1" smtClean="0"/>
              <a:t>caa</a:t>
            </a:r>
            <a:r>
              <a:rPr kumimoji="1" lang="en-US" altLang="ja-JP" sz="2800" dirty="0" smtClean="0"/>
              <a:t>, 1, mean)</a:t>
            </a:r>
            <a:r>
              <a:rPr kumimoji="1" lang="ja-JP" altLang="en-US" sz="2800" dirty="0" smtClean="0"/>
              <a:t>と同じ</a:t>
            </a:r>
            <a:endParaRPr kumimoji="1"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7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様々な</a:t>
            </a:r>
            <a:r>
              <a:rPr kumimoji="1" lang="ja-JP" altLang="en-US" dirty="0" smtClean="0"/>
              <a:t>データのプロット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# </a:t>
            </a:r>
            <a:r>
              <a:rPr kumimoji="1" lang="ja-JP" altLang="en-US" dirty="0" smtClean="0"/>
              <a:t>年齢別体重</a:t>
            </a:r>
            <a:endParaRPr kumimoji="1" lang="en-US" altLang="ja-JP" dirty="0" smtClean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/>
              <a:t>plot(</a:t>
            </a:r>
            <a:r>
              <a:rPr lang="en-US" altLang="ja-JP" dirty="0" err="1" smtClean="0">
                <a:solidFill>
                  <a:srgbClr val="FF0000"/>
                </a:solidFill>
              </a:rPr>
              <a:t>waa</a:t>
            </a:r>
            <a:r>
              <a:rPr lang="en-US" altLang="ja-JP" dirty="0" smtClean="0"/>
              <a:t>[,1],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</a:t>
            </a:r>
            <a:r>
              <a:rPr lang="en-US" altLang="ja-JP" dirty="0" err="1" smtClean="0"/>
              <a:t>rowMeans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waa</a:t>
            </a:r>
            <a:r>
              <a:rPr lang="en-US" altLang="ja-JP" dirty="0" smtClean="0"/>
              <a:t>[,-1]),</a:t>
            </a:r>
          </a:p>
          <a:p>
            <a:pPr marL="0" indent="0">
              <a:buClr>
                <a:srgbClr val="FF0000"/>
              </a:buClr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         type="b",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</a:t>
            </a:r>
            <a:r>
              <a:rPr kumimoji="1" lang="en-US" altLang="ja-JP" dirty="0" err="1" smtClean="0"/>
              <a:t>xlab</a:t>
            </a:r>
            <a:r>
              <a:rPr lang="en-US" altLang="ja-JP" dirty="0" smtClean="0"/>
              <a:t>="Age",</a:t>
            </a:r>
            <a:r>
              <a:rPr lang="en-US" altLang="ja-JP" dirty="0" err="1" smtClean="0"/>
              <a:t>ylab</a:t>
            </a:r>
            <a:r>
              <a:rPr lang="en-US" altLang="ja-JP" dirty="0" smtClean="0"/>
              <a:t>="Weight"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95" y="5249768"/>
            <a:ext cx="6641272" cy="4011461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604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478" y="1608083"/>
            <a:ext cx="7727385" cy="791428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# </a:t>
            </a:r>
            <a:r>
              <a:rPr kumimoji="1" lang="ja-JP" altLang="en-US" dirty="0" smtClean="0"/>
              <a:t>年齢別成熟率</a:t>
            </a:r>
            <a:endParaRPr kumimoji="1" lang="en-US" altLang="ja-JP" dirty="0" smtClean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/>
              <a:t>plot(</a:t>
            </a:r>
            <a:r>
              <a:rPr lang="en-US" altLang="ja-JP" dirty="0" err="1" smtClean="0">
                <a:solidFill>
                  <a:srgbClr val="FF0000"/>
                </a:solidFill>
              </a:rPr>
              <a:t>maa</a:t>
            </a:r>
            <a:r>
              <a:rPr lang="en-US" altLang="ja-JP" dirty="0" smtClean="0"/>
              <a:t>[,1],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</a:t>
            </a:r>
            <a:r>
              <a:rPr lang="en-US" altLang="ja-JP" dirty="0" err="1" smtClean="0"/>
              <a:t>rowMeans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maa</a:t>
            </a:r>
            <a:r>
              <a:rPr lang="en-US" altLang="ja-JP" dirty="0" smtClean="0"/>
              <a:t>[,-1]),</a:t>
            </a:r>
          </a:p>
          <a:p>
            <a:pPr marL="0" indent="0">
              <a:buClr>
                <a:srgbClr val="FF0000"/>
              </a:buClr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         type="b",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</a:t>
            </a:r>
            <a:r>
              <a:rPr kumimoji="1" lang="en-US" altLang="ja-JP" dirty="0" err="1" smtClean="0"/>
              <a:t>xlab</a:t>
            </a:r>
            <a:r>
              <a:rPr lang="en-US" altLang="ja-JP" dirty="0" smtClean="0"/>
              <a:t>="Age",</a:t>
            </a:r>
            <a:r>
              <a:rPr lang="en-US" altLang="ja-JP" dirty="0" err="1" smtClean="0"/>
              <a:t>ylab</a:t>
            </a:r>
            <a:r>
              <a:rPr lang="en-US" altLang="ja-JP" dirty="0" smtClean="0"/>
              <a:t>="Maturity rate"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49" y="5321419"/>
            <a:ext cx="6954990" cy="4200953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7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478" y="1608083"/>
            <a:ext cx="7443969" cy="7914289"/>
          </a:xfrm>
        </p:spPr>
        <p:txBody>
          <a:bodyPr/>
          <a:lstStyle/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>
                <a:solidFill>
                  <a:prstClr val="black"/>
                </a:solidFill>
              </a:rPr>
              <a:t>plot(0:6, </a:t>
            </a:r>
            <a:r>
              <a:rPr lang="en-US" altLang="ja-JP" dirty="0" err="1" smtClean="0">
                <a:solidFill>
                  <a:srgbClr val="FF0000"/>
                </a:solidFill>
              </a:rPr>
              <a:t>rowMeans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caa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en-US" altLang="ja-JP" dirty="0" smtClean="0">
                <a:solidFill>
                  <a:prstClr val="black"/>
                </a:solidFill>
              </a:rPr>
              <a:t>, type="b",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 smtClean="0">
                <a:solidFill>
                  <a:prstClr val="black"/>
                </a:solidFill>
              </a:rPr>
              <a:t>            </a:t>
            </a:r>
            <a:r>
              <a:rPr lang="en-US" altLang="ja-JP" dirty="0" err="1" smtClean="0">
                <a:solidFill>
                  <a:prstClr val="black"/>
                </a:solidFill>
              </a:rPr>
              <a:t>xlab</a:t>
            </a:r>
            <a:r>
              <a:rPr lang="en-US" altLang="ja-JP" dirty="0" smtClean="0">
                <a:solidFill>
                  <a:prstClr val="black"/>
                </a:solidFill>
              </a:rPr>
              <a:t>="Ages",</a:t>
            </a:r>
            <a:r>
              <a:rPr lang="en-US" altLang="ja-JP" dirty="0" err="1" smtClean="0">
                <a:solidFill>
                  <a:prstClr val="black"/>
                </a:solidFill>
              </a:rPr>
              <a:t>ylab</a:t>
            </a:r>
            <a:r>
              <a:rPr lang="en-US" altLang="ja-JP" dirty="0" smtClean="0">
                <a:solidFill>
                  <a:prstClr val="black"/>
                </a:solidFill>
              </a:rPr>
              <a:t>="Mean catch")</a:t>
            </a:r>
            <a:endParaRPr lang="en-US" altLang="ja-JP" sz="1800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50" y="3175928"/>
            <a:ext cx="7238759" cy="437235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886636" y="3496238"/>
            <a:ext cx="4751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高齢魚ほど，平均的な漁獲尾数は</a:t>
            </a:r>
            <a:endParaRPr kumimoji="1" lang="en-US" altLang="ja-JP" sz="2400" dirty="0" smtClean="0"/>
          </a:p>
          <a:p>
            <a:r>
              <a:rPr lang="ja-JP" altLang="en-US" sz="2400" dirty="0"/>
              <a:t>少</a:t>
            </a:r>
            <a:r>
              <a:rPr lang="ja-JP" altLang="en-US" sz="2400" dirty="0" smtClean="0"/>
              <a:t>なくなる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607950" y="865413"/>
            <a:ext cx="702979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9818">
              <a:lnSpc>
                <a:spcPct val="90000"/>
              </a:lnSpc>
              <a:spcBef>
                <a:spcPts val="907"/>
              </a:spcBef>
            </a:pPr>
            <a:r>
              <a:rPr lang="en-US" altLang="ja-JP" sz="3200" dirty="0">
                <a:solidFill>
                  <a:prstClr val="black"/>
                </a:solidFill>
              </a:rPr>
              <a:t># </a:t>
            </a:r>
            <a:r>
              <a:rPr lang="ja-JP" altLang="en-US" sz="3200" dirty="0">
                <a:solidFill>
                  <a:prstClr val="black"/>
                </a:solidFill>
              </a:rPr>
              <a:t>年齢別漁獲尾数の年</a:t>
            </a:r>
            <a:r>
              <a:rPr lang="ja-JP" altLang="en-US" sz="3200" dirty="0" smtClean="0">
                <a:solidFill>
                  <a:prstClr val="black"/>
                </a:solidFill>
              </a:rPr>
              <a:t>平均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23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478" y="1608083"/>
            <a:ext cx="7443969" cy="7914289"/>
          </a:xfrm>
        </p:spPr>
        <p:txBody>
          <a:bodyPr/>
          <a:lstStyle/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err="1" smtClean="0">
                <a:solidFill>
                  <a:srgbClr val="FF0000"/>
                </a:solidFill>
              </a:rPr>
              <a:t>matplot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1991:2000, t(</a:t>
            </a:r>
            <a:r>
              <a:rPr lang="en-US" altLang="ja-JP" dirty="0" err="1" smtClean="0">
                <a:solidFill>
                  <a:prstClr val="black"/>
                </a:solidFill>
              </a:rPr>
              <a:t>caa</a:t>
            </a:r>
            <a:r>
              <a:rPr lang="en-US" altLang="ja-JP" dirty="0" smtClean="0">
                <a:solidFill>
                  <a:prstClr val="black"/>
                </a:solidFill>
              </a:rPr>
              <a:t>), type="b",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 smtClean="0">
                <a:solidFill>
                  <a:prstClr val="black"/>
                </a:solidFill>
              </a:rPr>
              <a:t>            </a:t>
            </a:r>
            <a:r>
              <a:rPr lang="en-US" altLang="ja-JP" dirty="0" err="1" smtClean="0">
                <a:solidFill>
                  <a:prstClr val="black"/>
                </a:solidFill>
              </a:rPr>
              <a:t>xlab</a:t>
            </a:r>
            <a:r>
              <a:rPr lang="en-US" altLang="ja-JP" dirty="0" smtClean="0">
                <a:solidFill>
                  <a:prstClr val="black"/>
                </a:solidFill>
              </a:rPr>
              <a:t>="Year",</a:t>
            </a:r>
            <a:r>
              <a:rPr lang="en-US" altLang="ja-JP" dirty="0" err="1" smtClean="0">
                <a:solidFill>
                  <a:prstClr val="black"/>
                </a:solidFill>
              </a:rPr>
              <a:t>ylab</a:t>
            </a:r>
            <a:r>
              <a:rPr lang="en-US" altLang="ja-JP" dirty="0" smtClean="0">
                <a:solidFill>
                  <a:prstClr val="black"/>
                </a:solidFill>
              </a:rPr>
              <a:t>="Catch </a:t>
            </a:r>
            <a:r>
              <a:rPr lang="en-US" altLang="ja-JP" dirty="0" err="1" smtClean="0">
                <a:solidFill>
                  <a:prstClr val="black"/>
                </a:solidFill>
              </a:rPr>
              <a:t>Num</a:t>
            </a:r>
            <a:r>
              <a:rPr lang="en-US" altLang="ja-JP" dirty="0" smtClean="0">
                <a:solidFill>
                  <a:prstClr val="black"/>
                </a:solidFill>
              </a:rPr>
              <a:t>"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endParaRPr lang="en-US" altLang="ja-JP" sz="1800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07950" y="865413"/>
            <a:ext cx="702979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29818">
              <a:lnSpc>
                <a:spcPct val="90000"/>
              </a:lnSpc>
              <a:spcBef>
                <a:spcPts val="907"/>
              </a:spcBef>
            </a:pPr>
            <a:r>
              <a:rPr lang="en-US" altLang="ja-JP" sz="3200" dirty="0">
                <a:solidFill>
                  <a:prstClr val="black"/>
                </a:solidFill>
              </a:rPr>
              <a:t># </a:t>
            </a:r>
            <a:r>
              <a:rPr lang="ja-JP" altLang="en-US" sz="3200" dirty="0">
                <a:solidFill>
                  <a:prstClr val="black"/>
                </a:solidFill>
              </a:rPr>
              <a:t>年齢別漁獲尾数</a:t>
            </a:r>
            <a:r>
              <a:rPr lang="ja-JP" altLang="en-US" sz="3200" dirty="0" smtClean="0">
                <a:solidFill>
                  <a:prstClr val="black"/>
                </a:solidFill>
              </a:rPr>
              <a:t>の行列のプロット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2" y="3677435"/>
            <a:ext cx="78390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14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70857" y="3294743"/>
            <a:ext cx="65459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データ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</a:rPr>
              <a:t>の</a:t>
            </a:r>
            <a:r>
              <a:rPr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読み込み</a:t>
            </a:r>
            <a:endParaRPr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kumimoji="1"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データの整形とプロット</a:t>
            </a:r>
            <a:endParaRPr kumimoji="1"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en-US" altLang="ja-JP" sz="4400" u="sng" dirty="0" smtClean="0">
                <a:solidFill>
                  <a:srgbClr val="FF0000"/>
                </a:solidFill>
              </a:rPr>
              <a:t>Catch curve analysis</a:t>
            </a: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時空間データのプロット</a:t>
            </a:r>
            <a:endParaRPr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</a:rPr>
              <a:t>簡単な</a:t>
            </a:r>
            <a:r>
              <a:rPr lang="en-US" altLang="ja-JP" sz="4400" dirty="0">
                <a:solidFill>
                  <a:schemeClr val="bg1">
                    <a:lumMod val="50000"/>
                  </a:schemeClr>
                </a:solidFill>
              </a:rPr>
              <a:t>CPUE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</a:rPr>
              <a:t>解析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endParaRPr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endParaRPr kumimoji="1" lang="ja-JP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5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Catch Curve Analysis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70478" y="1608083"/>
            <a:ext cx="7393651" cy="7914289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高齢魚ほど平均的</a:t>
            </a:r>
            <a:r>
              <a:rPr lang="ja-JP" altLang="en-US" sz="3200" dirty="0"/>
              <a:t>な漁獲</a:t>
            </a:r>
            <a:r>
              <a:rPr lang="ja-JP" altLang="en-US" sz="3200" dirty="0" smtClean="0"/>
              <a:t>尾数が少なくなっていた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>
                <a:sym typeface="Wingdings" panose="05000000000000000000" pitchFamily="2" charset="2"/>
              </a:rPr>
              <a:t> </a:t>
            </a:r>
            <a:r>
              <a:rPr lang="ja-JP" altLang="en-US" sz="3200" dirty="0" smtClean="0">
                <a:sym typeface="Wingdings" panose="05000000000000000000" pitchFamily="2" charset="2"/>
              </a:rPr>
              <a:t>自然</a:t>
            </a:r>
            <a:r>
              <a:rPr lang="ja-JP" altLang="en-US" sz="3200" dirty="0">
                <a:sym typeface="Wingdings" panose="05000000000000000000" pitchFamily="2" charset="2"/>
              </a:rPr>
              <a:t>死亡や漁獲により，数が減る</a:t>
            </a:r>
            <a:r>
              <a:rPr lang="ja-JP" altLang="en-US" sz="3200" dirty="0" smtClean="0">
                <a:sym typeface="Wingdings" panose="05000000000000000000" pitchFamily="2" charset="2"/>
              </a:rPr>
              <a:t>から</a:t>
            </a:r>
            <a:endParaRPr lang="en-US" altLang="ja-JP" sz="3200" dirty="0" smtClean="0">
              <a:sym typeface="Wingdings" panose="05000000000000000000" pitchFamily="2" charset="2"/>
            </a:endParaRPr>
          </a:p>
          <a:p>
            <a:r>
              <a:rPr lang="ja-JP" altLang="en-US" sz="3200" dirty="0" smtClean="0">
                <a:sym typeface="Wingdings" panose="05000000000000000000" pitchFamily="2" charset="2"/>
              </a:rPr>
              <a:t>漁獲</a:t>
            </a:r>
            <a:r>
              <a:rPr lang="ja-JP" altLang="en-US" sz="3200" dirty="0">
                <a:sym typeface="Wingdings" panose="05000000000000000000" pitchFamily="2" charset="2"/>
              </a:rPr>
              <a:t>尾数の少なく</a:t>
            </a:r>
            <a:r>
              <a:rPr lang="ja-JP" altLang="en-US" sz="3200" dirty="0" smtClean="0">
                <a:sym typeface="Wingdings" panose="05000000000000000000" pitchFamily="2" charset="2"/>
              </a:rPr>
              <a:t>なる度合から，   　　　どの</a:t>
            </a:r>
            <a:r>
              <a:rPr lang="ja-JP" altLang="en-US" sz="3200" dirty="0">
                <a:sym typeface="Wingdings" panose="05000000000000000000" pitchFamily="2" charset="2"/>
              </a:rPr>
              <a:t>くらいの魚</a:t>
            </a:r>
            <a:r>
              <a:rPr lang="ja-JP" altLang="en-US" sz="3200" dirty="0" smtClean="0">
                <a:sym typeface="Wingdings" panose="05000000000000000000" pitchFamily="2" charset="2"/>
              </a:rPr>
              <a:t>が</a:t>
            </a:r>
            <a:r>
              <a:rPr lang="ja-JP" altLang="en-US" sz="3200" dirty="0">
                <a:sym typeface="Wingdings" panose="05000000000000000000" pitchFamily="2" charset="2"/>
              </a:rPr>
              <a:t>生き残っている</a:t>
            </a:r>
            <a:r>
              <a:rPr lang="ja-JP" altLang="en-US" sz="3200" dirty="0" smtClean="0">
                <a:sym typeface="Wingdings" panose="05000000000000000000" pitchFamily="2" charset="2"/>
              </a:rPr>
              <a:t>か　　　</a:t>
            </a:r>
            <a:r>
              <a:rPr lang="en-US" altLang="ja-JP" sz="3200" dirty="0" smtClean="0">
                <a:sym typeface="Wingdings" panose="05000000000000000000" pitchFamily="2" charset="2"/>
              </a:rPr>
              <a:t>	</a:t>
            </a:r>
            <a:r>
              <a:rPr lang="ja-JP" altLang="en-US" sz="3200" dirty="0" smtClean="0">
                <a:sym typeface="Wingdings" panose="05000000000000000000" pitchFamily="2" charset="2"/>
              </a:rPr>
              <a:t>　　　　　　　　　　　推定</a:t>
            </a:r>
            <a:r>
              <a:rPr lang="ja-JP" altLang="en-US" sz="3200" dirty="0">
                <a:sym typeface="Wingdings" panose="05000000000000000000" pitchFamily="2" charset="2"/>
              </a:rPr>
              <a:t>できないか</a:t>
            </a:r>
            <a:r>
              <a:rPr lang="ja-JP" altLang="en-US" sz="3200" dirty="0" smtClean="0">
                <a:sym typeface="Wingdings" panose="05000000000000000000" pitchFamily="2" charset="2"/>
              </a:rPr>
              <a:t>？</a:t>
            </a:r>
            <a:endParaRPr lang="en-US" altLang="ja-JP" sz="3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ja-JP" altLang="en-US" sz="3200" dirty="0">
                <a:sym typeface="Wingdings" panose="05000000000000000000" pitchFamily="2" charset="2"/>
              </a:rPr>
              <a:t>　</a:t>
            </a:r>
            <a:r>
              <a:rPr lang="ja-JP" altLang="en-US" sz="3200" dirty="0" smtClean="0">
                <a:sym typeface="Wingdings" panose="05000000000000000000" pitchFamily="2" charset="2"/>
              </a:rPr>
              <a:t>　　　　　（</a:t>
            </a:r>
            <a:r>
              <a:rPr lang="en-US" altLang="ja-JP" sz="3200" dirty="0" smtClean="0">
                <a:sym typeface="Wingdings" panose="05000000000000000000" pitchFamily="2" charset="2"/>
              </a:rPr>
              <a:t>Catch Curve Analysis</a:t>
            </a:r>
            <a:r>
              <a:rPr lang="ja-JP" altLang="en-US" sz="3200" dirty="0" smtClean="0">
                <a:sym typeface="Wingdings" panose="05000000000000000000" pitchFamily="2" charset="2"/>
              </a:rPr>
              <a:t>）</a:t>
            </a:r>
            <a:endParaRPr lang="ja-JP" altLang="en-US" sz="3200" dirty="0"/>
          </a:p>
          <a:p>
            <a:endParaRPr kumimoji="1" lang="ja-JP" altLang="en-US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26" y="5533645"/>
            <a:ext cx="7238759" cy="4372355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78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Catch Curve Analysis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478" y="1608083"/>
            <a:ext cx="7409740" cy="1816761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毎年の新規加入量は一定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毎年・各年齢の一定割合</a:t>
            </a:r>
            <a:r>
              <a:rPr lang="en-US" altLang="ja-JP" sz="3200" dirty="0" smtClean="0">
                <a:solidFill>
                  <a:srgbClr val="FF0000"/>
                </a:solidFill>
              </a:rPr>
              <a:t>S</a:t>
            </a:r>
            <a:r>
              <a:rPr lang="ja-JP" altLang="en-US" sz="3200" dirty="0" err="1" smtClean="0"/>
              <a:t>だけ</a:t>
            </a:r>
            <a:r>
              <a:rPr lang="ja-JP" altLang="en-US" sz="3200" dirty="0" smtClean="0"/>
              <a:t>生き残る</a:t>
            </a:r>
            <a:endParaRPr lang="en-US" altLang="ja-JP" sz="32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363288" y="2909454"/>
            <a:ext cx="5087389" cy="58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0</a:t>
            </a:r>
            <a:r>
              <a:rPr kumimoji="1" lang="ja-JP" altLang="en-US" sz="3200" dirty="0" smtClean="0"/>
              <a:t>歳の加入尾数</a:t>
            </a:r>
            <a:r>
              <a:rPr kumimoji="1" lang="en-US" altLang="ja-JP" sz="3200" dirty="0" smtClean="0"/>
              <a:t>: N</a:t>
            </a:r>
            <a:r>
              <a:rPr kumimoji="1" lang="en-US" altLang="ja-JP" sz="3200" baseline="-25000" dirty="0" smtClean="0"/>
              <a:t>0</a:t>
            </a:r>
            <a:endParaRPr kumimoji="1" lang="ja-JP" altLang="en-US" sz="3200" baseline="-25000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227234" y="2862310"/>
            <a:ext cx="19676" cy="3660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363289" y="3873733"/>
            <a:ext cx="2626821" cy="5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歳の生き残り</a:t>
            </a:r>
            <a:endParaRPr kumimoji="1" lang="ja-JP" altLang="en-US" sz="2800" dirty="0"/>
          </a:p>
        </p:txBody>
      </p:sp>
      <p:cxnSp>
        <p:nvCxnSpPr>
          <p:cNvPr id="10" name="直線矢印コネクタ 9"/>
          <p:cNvCxnSpPr>
            <a:stCxn id="5" idx="3"/>
            <a:endCxn id="8" idx="3"/>
          </p:cNvCxnSpPr>
          <p:nvPr/>
        </p:nvCxnSpPr>
        <p:spPr>
          <a:xfrm flipH="1">
            <a:off x="3990110" y="3200397"/>
            <a:ext cx="2460567" cy="9578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363288" y="4876751"/>
            <a:ext cx="1280161" cy="530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22133" y="4792711"/>
            <a:ext cx="4605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</a:t>
            </a:r>
            <a:r>
              <a:rPr lang="ja-JP" altLang="en-US" sz="2800" dirty="0" smtClean="0"/>
              <a:t>歳</a:t>
            </a:r>
            <a:r>
              <a:rPr lang="ja-JP" altLang="en-US" sz="2800" dirty="0"/>
              <a:t>の生き残り</a:t>
            </a:r>
            <a:r>
              <a:rPr lang="en-US" altLang="ja-JP" sz="2800" dirty="0"/>
              <a:t>:</a:t>
            </a:r>
            <a:r>
              <a:rPr lang="ja-JP" altLang="en-US" sz="2800" dirty="0"/>
              <a:t> 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N</a:t>
            </a:r>
            <a:r>
              <a:rPr lang="en-US" altLang="ja-JP" sz="2800" baseline="-25000" dirty="0" smtClean="0"/>
              <a:t>2</a:t>
            </a:r>
            <a:r>
              <a:rPr lang="en-US" altLang="ja-JP" sz="2800" dirty="0" smtClean="0"/>
              <a:t> = N</a:t>
            </a:r>
            <a:r>
              <a:rPr lang="en-US" altLang="ja-JP" sz="2800" baseline="-25000" dirty="0" smtClean="0"/>
              <a:t>1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× </a:t>
            </a:r>
            <a:r>
              <a:rPr lang="en-US" altLang="ja-JP" sz="2800" dirty="0" smtClean="0"/>
              <a:t>S = N</a:t>
            </a:r>
            <a:r>
              <a:rPr lang="en-US" altLang="ja-JP" sz="2800" baseline="-25000" dirty="0" smtClean="0"/>
              <a:t>0</a:t>
            </a:r>
            <a:r>
              <a:rPr lang="en-US" altLang="ja-JP" sz="2800" dirty="0" smtClean="0"/>
              <a:t> × S</a:t>
            </a:r>
            <a:r>
              <a:rPr lang="en-US" altLang="ja-JP" sz="2800" baseline="30000" dirty="0" smtClean="0"/>
              <a:t>2</a:t>
            </a:r>
            <a:endParaRPr kumimoji="1" lang="ja-JP" altLang="en-US" sz="2800" dirty="0"/>
          </a:p>
        </p:txBody>
      </p:sp>
      <p:cxnSp>
        <p:nvCxnSpPr>
          <p:cNvPr id="13" name="直線矢印コネクタ 12"/>
          <p:cNvCxnSpPr>
            <a:stCxn id="8" idx="3"/>
            <a:endCxn id="11" idx="3"/>
          </p:cNvCxnSpPr>
          <p:nvPr/>
        </p:nvCxnSpPr>
        <p:spPr>
          <a:xfrm flipH="1">
            <a:off x="2643449" y="4158224"/>
            <a:ext cx="1346661" cy="9838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1" idx="3"/>
            <a:endCxn id="17" idx="3"/>
          </p:cNvCxnSpPr>
          <p:nvPr/>
        </p:nvCxnSpPr>
        <p:spPr>
          <a:xfrm flipH="1">
            <a:off x="1911929" y="5142088"/>
            <a:ext cx="731520" cy="90293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1363288" y="5809148"/>
            <a:ext cx="548641" cy="47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22302" y="5787135"/>
            <a:ext cx="4605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x</a:t>
            </a:r>
            <a:r>
              <a:rPr lang="ja-JP" altLang="en-US" sz="2800" dirty="0" smtClean="0"/>
              <a:t>歳</a:t>
            </a:r>
            <a:r>
              <a:rPr lang="ja-JP" altLang="en-US" sz="2800" dirty="0"/>
              <a:t>の生き残り</a:t>
            </a:r>
            <a:r>
              <a:rPr lang="en-US" altLang="ja-JP" sz="2800" dirty="0"/>
              <a:t>:</a:t>
            </a:r>
            <a:r>
              <a:rPr lang="ja-JP" altLang="en-US" sz="2800" dirty="0"/>
              <a:t> </a:t>
            </a:r>
            <a:r>
              <a:rPr lang="en-US" altLang="ja-JP" sz="2800" dirty="0"/>
              <a:t> </a:t>
            </a:r>
            <a:r>
              <a:rPr lang="en-US" altLang="ja-JP" sz="2800" dirty="0" err="1" smtClean="0"/>
              <a:t>Nx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= N</a:t>
            </a:r>
            <a:r>
              <a:rPr lang="en-US" altLang="ja-JP" sz="2800" baseline="-25000" dirty="0" smtClean="0"/>
              <a:t>0 </a:t>
            </a:r>
            <a:r>
              <a:rPr lang="en-US" altLang="ja-JP" sz="2800" dirty="0" smtClean="0"/>
              <a:t>× </a:t>
            </a:r>
            <a:r>
              <a:rPr lang="en-US" altLang="ja-JP" sz="2800" dirty="0" err="1" smtClean="0"/>
              <a:t>S</a:t>
            </a:r>
            <a:r>
              <a:rPr lang="en-US" altLang="ja-JP" sz="2800" baseline="30000" dirty="0" err="1" smtClean="0"/>
              <a:t>x</a:t>
            </a:r>
            <a:endParaRPr kumimoji="1" lang="ja-JP" altLang="en-US" sz="2800" dirty="0"/>
          </a:p>
        </p:txBody>
      </p:sp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444061" y="6758058"/>
            <a:ext cx="7409740" cy="98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125" indent="-365125" algn="l" defTabSz="829818" rtl="0" eaLnBrk="1" latinLnBrk="0" hangingPunct="1">
              <a:lnSpc>
                <a:spcPct val="90000"/>
              </a:lnSpc>
              <a:spcBef>
                <a:spcPts val="907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364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273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2182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7091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2000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6909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1818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6727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全</a:t>
            </a:r>
            <a:r>
              <a:rPr lang="ja-JP" altLang="en-US" sz="3200" dirty="0" smtClean="0"/>
              <a:t>ての年齢を同じ割合 </a:t>
            </a:r>
            <a:r>
              <a:rPr lang="en-US" altLang="ja-JP" sz="3200" dirty="0" smtClean="0"/>
              <a:t>C </a:t>
            </a:r>
            <a:r>
              <a:rPr lang="ja-JP" altLang="en-US" sz="3200" dirty="0" err="1" smtClean="0"/>
              <a:t>だけ</a:t>
            </a:r>
            <a:r>
              <a:rPr lang="ja-JP" altLang="en-US" sz="3200" dirty="0" smtClean="0"/>
              <a:t>漁獲しているなら，</a:t>
            </a:r>
            <a:r>
              <a:rPr lang="en-US" altLang="ja-JP" sz="3200" dirty="0" smtClean="0"/>
              <a:t>x</a:t>
            </a:r>
            <a:r>
              <a:rPr lang="ja-JP" altLang="en-US" sz="3200" dirty="0" smtClean="0"/>
              <a:t>歳の漁獲尾数 </a:t>
            </a:r>
            <a:r>
              <a:rPr lang="en-US" altLang="ja-JP" sz="3200" dirty="0" err="1" smtClean="0"/>
              <a:t>C</a:t>
            </a:r>
            <a:r>
              <a:rPr lang="en-US" altLang="ja-JP" sz="3200" baseline="-25000" dirty="0" err="1" smtClean="0"/>
              <a:t>x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は</a:t>
            </a:r>
            <a:endParaRPr lang="en-US" altLang="ja-JP" sz="32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0477" y="7873354"/>
            <a:ext cx="7283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 smtClean="0"/>
              <a:t>C</a:t>
            </a:r>
            <a:r>
              <a:rPr lang="en-US" altLang="ja-JP" sz="3200" baseline="-25000" dirty="0" err="1" smtClean="0"/>
              <a:t>x</a:t>
            </a:r>
            <a:r>
              <a:rPr lang="en-US" altLang="ja-JP" sz="3200" dirty="0" smtClean="0"/>
              <a:t> = C × N</a:t>
            </a:r>
            <a:r>
              <a:rPr lang="en-US" altLang="ja-JP" sz="3200" baseline="-25000" dirty="0" smtClean="0"/>
              <a:t>0 </a:t>
            </a:r>
            <a:r>
              <a:rPr lang="en-US" altLang="ja-JP" sz="3200" dirty="0" smtClean="0"/>
              <a:t>× </a:t>
            </a:r>
            <a:r>
              <a:rPr lang="en-US" altLang="ja-JP" sz="3200" dirty="0" err="1" smtClean="0"/>
              <a:t>S</a:t>
            </a:r>
            <a:r>
              <a:rPr lang="en-US" altLang="ja-JP" sz="3200" baseline="30000" dirty="0" err="1" smtClean="0"/>
              <a:t>x</a:t>
            </a:r>
            <a:endParaRPr lang="en-US" altLang="ja-JP" sz="3200" dirty="0" smtClean="0"/>
          </a:p>
          <a:p>
            <a:pPr algn="ctr"/>
            <a:r>
              <a:rPr lang="en-US" altLang="ja-JP" sz="3200" dirty="0" smtClean="0"/>
              <a:t>log (</a:t>
            </a:r>
            <a:r>
              <a:rPr lang="en-US" altLang="ja-JP" sz="3200" dirty="0" err="1" smtClean="0"/>
              <a:t>C</a:t>
            </a:r>
            <a:r>
              <a:rPr lang="en-US" altLang="ja-JP" sz="3200" baseline="-25000" dirty="0" err="1" smtClean="0"/>
              <a:t>x</a:t>
            </a:r>
            <a:r>
              <a:rPr lang="en-US" altLang="ja-JP" sz="3200" dirty="0" smtClean="0"/>
              <a:t>) = log(C) + log(N</a:t>
            </a:r>
            <a:r>
              <a:rPr lang="en-US" altLang="ja-JP" sz="3200" baseline="-25000" dirty="0" smtClean="0"/>
              <a:t>0</a:t>
            </a:r>
            <a:r>
              <a:rPr lang="en-US" altLang="ja-JP" sz="3200" dirty="0" smtClean="0"/>
              <a:t>) + x× log (S)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13565" y="386799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N</a:t>
            </a:r>
            <a:r>
              <a:rPr lang="en-US" altLang="ja-JP" sz="2800" baseline="-25000" dirty="0"/>
              <a:t>1</a:t>
            </a:r>
            <a:r>
              <a:rPr lang="en-US" altLang="ja-JP" sz="2800" dirty="0"/>
              <a:t> = N</a:t>
            </a:r>
            <a:r>
              <a:rPr lang="en-US" altLang="ja-JP" sz="2800" baseline="-25000" dirty="0"/>
              <a:t>0</a:t>
            </a:r>
            <a:r>
              <a:rPr lang="en-US" altLang="ja-JP" sz="2800" dirty="0"/>
              <a:t> × </a:t>
            </a:r>
            <a:r>
              <a:rPr lang="en-US" altLang="ja-JP" sz="2800" dirty="0" smtClean="0"/>
              <a:t>S</a:t>
            </a:r>
            <a:endParaRPr lang="ja-JP" altLang="en-US" sz="2800" dirty="0"/>
          </a:p>
        </p:txBody>
      </p:sp>
      <p:cxnSp>
        <p:nvCxnSpPr>
          <p:cNvPr id="34" name="直線コネクタ 33"/>
          <p:cNvCxnSpPr/>
          <p:nvPr/>
        </p:nvCxnSpPr>
        <p:spPr>
          <a:xfrm flipV="1">
            <a:off x="2643449" y="8950572"/>
            <a:ext cx="2467031" cy="10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1044173" y="8961120"/>
            <a:ext cx="1233516" cy="10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529227" y="8929070"/>
            <a:ext cx="1724652" cy="6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474160" y="8929070"/>
            <a:ext cx="5349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   =        b          +    a x</a:t>
            </a:r>
            <a:endParaRPr kumimoji="1" lang="ja-JP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5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70857" y="3294743"/>
            <a:ext cx="65459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u="sng" dirty="0" smtClean="0">
                <a:solidFill>
                  <a:srgbClr val="FF0000"/>
                </a:solidFill>
              </a:rPr>
              <a:t>データ</a:t>
            </a:r>
            <a:r>
              <a:rPr lang="ja-JP" altLang="en-US" sz="4400" u="sng" dirty="0">
                <a:solidFill>
                  <a:srgbClr val="FF0000"/>
                </a:solidFill>
              </a:rPr>
              <a:t>の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読み込み</a:t>
            </a:r>
            <a:endParaRPr lang="en-US" altLang="ja-JP" sz="4400" u="sng" dirty="0" smtClean="0">
              <a:solidFill>
                <a:srgbClr val="FF0000"/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kumimoji="1"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データの整形とプロット</a:t>
            </a:r>
            <a:endParaRPr kumimoji="1"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>
                    <a:lumMod val="50000"/>
                  </a:schemeClr>
                </a:solidFill>
              </a:rPr>
              <a:t>Catch curve analysis</a:t>
            </a: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時空間データのプロット</a:t>
            </a:r>
            <a:endParaRPr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</a:rPr>
              <a:t>簡単な</a:t>
            </a:r>
            <a:r>
              <a:rPr lang="en-US" altLang="ja-JP" sz="4400" dirty="0">
                <a:solidFill>
                  <a:schemeClr val="bg1">
                    <a:lumMod val="50000"/>
                  </a:schemeClr>
                </a:solidFill>
              </a:rPr>
              <a:t>CPUE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</a:rPr>
              <a:t>解析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endParaRPr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endParaRPr kumimoji="1" lang="ja-JP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5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54099" y="391900"/>
            <a:ext cx="7283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 smtClean="0"/>
              <a:t>C</a:t>
            </a:r>
            <a:r>
              <a:rPr lang="en-US" altLang="ja-JP" sz="3200" baseline="-25000" dirty="0" err="1" smtClean="0"/>
              <a:t>x</a:t>
            </a:r>
            <a:r>
              <a:rPr lang="en-US" altLang="ja-JP" sz="3200" dirty="0" smtClean="0"/>
              <a:t> = C × N</a:t>
            </a:r>
            <a:r>
              <a:rPr lang="en-US" altLang="ja-JP" sz="3200" baseline="-25000" dirty="0" smtClean="0"/>
              <a:t>0 </a:t>
            </a:r>
            <a:r>
              <a:rPr lang="en-US" altLang="ja-JP" sz="3200" dirty="0" smtClean="0"/>
              <a:t>× </a:t>
            </a:r>
            <a:r>
              <a:rPr lang="en-US" altLang="ja-JP" sz="3200" dirty="0" err="1" smtClean="0"/>
              <a:t>S</a:t>
            </a:r>
            <a:r>
              <a:rPr lang="en-US" altLang="ja-JP" sz="3200" baseline="30000" dirty="0" err="1" smtClean="0"/>
              <a:t>x</a:t>
            </a:r>
            <a:endParaRPr lang="en-US" altLang="ja-JP" sz="3200" dirty="0" smtClean="0"/>
          </a:p>
          <a:p>
            <a:pPr algn="ctr"/>
            <a:r>
              <a:rPr lang="en-US" altLang="ja-JP" sz="3200" dirty="0" smtClean="0"/>
              <a:t>log (</a:t>
            </a:r>
            <a:r>
              <a:rPr lang="en-US" altLang="ja-JP" sz="3200" dirty="0" err="1" smtClean="0"/>
              <a:t>C</a:t>
            </a:r>
            <a:r>
              <a:rPr lang="en-US" altLang="ja-JP" sz="3200" baseline="-25000" dirty="0" err="1" smtClean="0"/>
              <a:t>x</a:t>
            </a:r>
            <a:r>
              <a:rPr lang="en-US" altLang="ja-JP" sz="3200" dirty="0" smtClean="0"/>
              <a:t>) = log(C) + log(N</a:t>
            </a:r>
            <a:r>
              <a:rPr lang="en-US" altLang="ja-JP" sz="3200" baseline="-25000" dirty="0" smtClean="0"/>
              <a:t>0</a:t>
            </a:r>
            <a:r>
              <a:rPr lang="en-US" altLang="ja-JP" sz="3200" dirty="0" smtClean="0"/>
              <a:t>) + x× log (S)</a:t>
            </a: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2527071" y="1469118"/>
            <a:ext cx="2467031" cy="10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927795" y="1479666"/>
            <a:ext cx="1233516" cy="10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5412849" y="1447616"/>
            <a:ext cx="1724652" cy="6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357782" y="1447616"/>
            <a:ext cx="5349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   =        b          +    a x</a:t>
            </a:r>
            <a:endParaRPr kumimoji="1" lang="ja-JP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87102" y="2383407"/>
            <a:ext cx="7283323" cy="165562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dirty="0" smtClean="0"/>
              <a:t>log (</a:t>
            </a:r>
            <a:r>
              <a:rPr kumimoji="1" lang="en-US" altLang="ja-JP" sz="2800" dirty="0" err="1" smtClean="0"/>
              <a:t>Cx</a:t>
            </a:r>
            <a:r>
              <a:rPr kumimoji="1" lang="en-US" altLang="ja-JP" sz="2800" dirty="0" smtClean="0"/>
              <a:t>) (</a:t>
            </a:r>
            <a:r>
              <a:rPr kumimoji="1" lang="ja-JP" altLang="en-US" sz="2800" dirty="0" smtClean="0"/>
              <a:t>年齢別漁獲尾数の</a:t>
            </a:r>
            <a:r>
              <a:rPr lang="en-US" altLang="ja-JP" sz="2800" dirty="0" smtClean="0"/>
              <a:t>log</a:t>
            </a:r>
            <a:r>
              <a:rPr lang="ja-JP" altLang="en-US" sz="2800" dirty="0" smtClean="0"/>
              <a:t>）に対して，年齢</a:t>
            </a:r>
            <a:r>
              <a:rPr lang="en-US" altLang="ja-JP" sz="2800" dirty="0" smtClean="0"/>
              <a:t>(x)</a:t>
            </a:r>
            <a:r>
              <a:rPr lang="ja-JP" altLang="en-US" sz="2800" dirty="0" smtClean="0"/>
              <a:t>を回帰させたものの傾きが</a:t>
            </a:r>
            <a:r>
              <a:rPr lang="en-US" altLang="ja-JP" sz="2800" dirty="0" smtClean="0"/>
              <a:t>log (S)</a:t>
            </a:r>
            <a:r>
              <a:rPr lang="ja-JP" altLang="en-US" sz="2800" dirty="0" smtClean="0"/>
              <a:t>となる．</a:t>
            </a:r>
            <a:endParaRPr lang="en-US" altLang="ja-JP" sz="2800" dirty="0" smtClean="0"/>
          </a:p>
          <a:p>
            <a:r>
              <a:rPr kumimoji="1" lang="en-US" altLang="ja-JP" sz="2800" dirty="0" smtClean="0">
                <a:sym typeface="Wingdings" panose="05000000000000000000" pitchFamily="2" charset="2"/>
              </a:rPr>
              <a:t> </a:t>
            </a:r>
            <a:r>
              <a:rPr kumimoji="1" lang="en-US" altLang="ja-JP" sz="2800" dirty="0" err="1" smtClean="0">
                <a:sym typeface="Wingdings" panose="05000000000000000000" pitchFamily="2" charset="2"/>
              </a:rPr>
              <a:t>exp</a:t>
            </a:r>
            <a:r>
              <a:rPr kumimoji="1" lang="en-US" altLang="ja-JP" sz="2800" dirty="0" smtClean="0">
                <a:sym typeface="Wingdings" panose="05000000000000000000" pitchFamily="2" charset="2"/>
              </a:rPr>
              <a:t>(</a:t>
            </a:r>
            <a:r>
              <a:rPr kumimoji="1" lang="ja-JP" altLang="en-US" sz="2800" dirty="0" smtClean="0">
                <a:sym typeface="Wingdings" panose="05000000000000000000" pitchFamily="2" charset="2"/>
              </a:rPr>
              <a:t>傾き</a:t>
            </a:r>
            <a:r>
              <a:rPr kumimoji="1" lang="en-US" altLang="ja-JP" sz="2800" dirty="0" smtClean="0">
                <a:sym typeface="Wingdings" panose="05000000000000000000" pitchFamily="2" charset="2"/>
              </a:rPr>
              <a:t>)</a:t>
            </a:r>
            <a:r>
              <a:rPr kumimoji="1" lang="ja-JP" altLang="en-US" sz="2800" dirty="0" smtClean="0">
                <a:sym typeface="Wingdings" panose="05000000000000000000" pitchFamily="2" charset="2"/>
              </a:rPr>
              <a:t>が生き残り率となる</a:t>
            </a:r>
            <a:endParaRPr kumimoji="1" lang="ja-JP" altLang="en-US" sz="28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587102" y="4266934"/>
            <a:ext cx="7443969" cy="7914289"/>
          </a:xfrm>
          <a:prstGeom prst="rect">
            <a:avLst/>
          </a:prstGeom>
        </p:spPr>
        <p:txBody>
          <a:bodyPr/>
          <a:lstStyle>
            <a:lvl1pPr marL="365125" indent="-365125" algn="l" defTabSz="829818" rtl="0" eaLnBrk="1" latinLnBrk="0" hangingPunct="1">
              <a:lnSpc>
                <a:spcPct val="90000"/>
              </a:lnSpc>
              <a:spcBef>
                <a:spcPts val="907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364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273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2182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7091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2000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6909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1818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6727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>
                <a:solidFill>
                  <a:prstClr val="black"/>
                </a:solidFill>
              </a:rPr>
              <a:t>plot(0:6, </a:t>
            </a:r>
            <a:r>
              <a:rPr lang="en-US" altLang="ja-JP" dirty="0" smtClean="0">
                <a:solidFill>
                  <a:srgbClr val="FF0000"/>
                </a:solidFill>
              </a:rPr>
              <a:t>log(</a:t>
            </a:r>
            <a:r>
              <a:rPr lang="en-US" altLang="ja-JP" dirty="0" err="1" smtClean="0">
                <a:solidFill>
                  <a:prstClr val="black"/>
                </a:solidFill>
              </a:rPr>
              <a:t>rowMeans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err="1" smtClean="0">
                <a:solidFill>
                  <a:prstClr val="black"/>
                </a:solidFill>
              </a:rPr>
              <a:t>caa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en-US" altLang="ja-JP" dirty="0" smtClean="0">
                <a:solidFill>
                  <a:prstClr val="black"/>
                </a:solidFill>
              </a:rPr>
              <a:t>, 	type="b", </a:t>
            </a:r>
            <a:r>
              <a:rPr lang="en-US" altLang="ja-JP" dirty="0" err="1" smtClean="0">
                <a:solidFill>
                  <a:prstClr val="black"/>
                </a:solidFill>
              </a:rPr>
              <a:t>xlab</a:t>
            </a:r>
            <a:r>
              <a:rPr lang="en-US" altLang="ja-JP" dirty="0" smtClean="0">
                <a:solidFill>
                  <a:prstClr val="black"/>
                </a:solidFill>
              </a:rPr>
              <a:t>="Ages",   	</a:t>
            </a:r>
            <a:r>
              <a:rPr lang="en-US" altLang="ja-JP" dirty="0" err="1" smtClean="0">
                <a:solidFill>
                  <a:prstClr val="black"/>
                </a:solidFill>
              </a:rPr>
              <a:t>ylab</a:t>
            </a:r>
            <a:r>
              <a:rPr lang="en-US" altLang="ja-JP" dirty="0" smtClean="0">
                <a:solidFill>
                  <a:prstClr val="black"/>
                </a:solidFill>
              </a:rPr>
              <a:t>="log(Mean catch)")</a:t>
            </a:r>
            <a:endParaRPr lang="en-US" altLang="ja-JP" sz="1800" dirty="0" smtClean="0"/>
          </a:p>
          <a:p>
            <a:endParaRPr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95" y="5987844"/>
            <a:ext cx="6295736" cy="362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93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b="1" dirty="0" smtClean="0"/>
              <a:t>回帰式</a:t>
            </a:r>
            <a:r>
              <a:rPr lang="ja-JP" altLang="en-US" dirty="0"/>
              <a:t>を</a:t>
            </a:r>
            <a:r>
              <a:rPr lang="ja-JP" altLang="en-US" b="1" dirty="0" smtClean="0"/>
              <a:t>あてはめる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478" y="1608084"/>
            <a:ext cx="7443969" cy="8297916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>
                <a:solidFill>
                  <a:prstClr val="black"/>
                </a:solidFill>
              </a:rPr>
              <a:t>x &lt;- 0:6 </a:t>
            </a:r>
            <a:r>
              <a:rPr lang="en-US" altLang="ja-JP" sz="3200" dirty="0" smtClean="0">
                <a:solidFill>
                  <a:prstClr val="black"/>
                </a:solidFill>
              </a:rPr>
              <a:t># </a:t>
            </a:r>
            <a:r>
              <a:rPr lang="ja-JP" altLang="en-US" sz="3200" dirty="0" smtClean="0">
                <a:solidFill>
                  <a:prstClr val="black"/>
                </a:solidFill>
              </a:rPr>
              <a:t>年齢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>
                <a:solidFill>
                  <a:prstClr val="black"/>
                </a:solidFill>
              </a:rPr>
              <a:t>y &lt;- log(</a:t>
            </a:r>
            <a:r>
              <a:rPr lang="en-US" altLang="ja-JP" dirty="0" err="1" smtClean="0">
                <a:solidFill>
                  <a:prstClr val="black"/>
                </a:solidFill>
              </a:rPr>
              <a:t>rowMeans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err="1" smtClean="0">
                <a:solidFill>
                  <a:prstClr val="black"/>
                </a:solidFill>
              </a:rPr>
              <a:t>caa</a:t>
            </a:r>
            <a:r>
              <a:rPr lang="en-US" altLang="ja-JP" dirty="0" smtClean="0">
                <a:solidFill>
                  <a:prstClr val="black"/>
                </a:solidFill>
              </a:rPr>
              <a:t>)) </a:t>
            </a:r>
            <a:r>
              <a:rPr lang="en-US" altLang="ja-JP" sz="3200" dirty="0" smtClean="0">
                <a:solidFill>
                  <a:prstClr val="black"/>
                </a:solidFill>
              </a:rPr>
              <a:t># log(</a:t>
            </a:r>
            <a:r>
              <a:rPr lang="en-US" altLang="ja-JP" sz="3200" dirty="0" err="1" smtClean="0">
                <a:solidFill>
                  <a:prstClr val="black"/>
                </a:solidFill>
              </a:rPr>
              <a:t>caa</a:t>
            </a:r>
            <a:r>
              <a:rPr lang="en-US" altLang="ja-JP" sz="3200" dirty="0" smtClean="0">
                <a:solidFill>
                  <a:prstClr val="black"/>
                </a:solidFill>
              </a:rPr>
              <a:t>)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>
                <a:solidFill>
                  <a:prstClr val="black"/>
                </a:solidFill>
              </a:rPr>
              <a:t>res &lt;- </a:t>
            </a:r>
            <a:r>
              <a:rPr lang="en-US" altLang="ja-JP" dirty="0" smtClean="0">
                <a:solidFill>
                  <a:srgbClr val="FF0000"/>
                </a:solidFill>
              </a:rPr>
              <a:t>lm(</a:t>
            </a:r>
            <a:r>
              <a:rPr lang="en-US" altLang="ja-JP" dirty="0" err="1" smtClean="0">
                <a:solidFill>
                  <a:prstClr val="black"/>
                </a:solidFill>
              </a:rPr>
              <a:t>y~x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en-US" altLang="ja-JP" dirty="0" smtClean="0">
                <a:solidFill>
                  <a:prstClr val="black"/>
                </a:solidFill>
              </a:rPr>
              <a:t> </a:t>
            </a:r>
            <a:r>
              <a:rPr lang="ja-JP" altLang="en-US" dirty="0" smtClean="0">
                <a:solidFill>
                  <a:prstClr val="black"/>
                </a:solidFill>
              </a:rPr>
              <a:t>　</a:t>
            </a:r>
            <a:r>
              <a:rPr lang="en-US" altLang="ja-JP" sz="3200" dirty="0" smtClean="0">
                <a:solidFill>
                  <a:prstClr val="black"/>
                </a:solidFill>
              </a:rPr>
              <a:t># y</a:t>
            </a:r>
            <a:r>
              <a:rPr lang="ja-JP" altLang="en-US" sz="3200" dirty="0" smtClean="0">
                <a:solidFill>
                  <a:prstClr val="black"/>
                </a:solidFill>
              </a:rPr>
              <a:t>を</a:t>
            </a:r>
            <a:r>
              <a:rPr lang="en-US" altLang="ja-JP" sz="3200" dirty="0" smtClean="0">
                <a:solidFill>
                  <a:prstClr val="black"/>
                </a:solidFill>
              </a:rPr>
              <a:t>x</a:t>
            </a:r>
            <a:r>
              <a:rPr lang="ja-JP" altLang="en-US" sz="3200" dirty="0" smtClean="0">
                <a:solidFill>
                  <a:prstClr val="black"/>
                </a:solidFill>
              </a:rPr>
              <a:t>に対して回帰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>
                <a:solidFill>
                  <a:prstClr val="black"/>
                </a:solidFill>
              </a:rPr>
              <a:t>res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>
                <a:solidFill>
                  <a:prstClr val="black"/>
                </a:solidFill>
              </a:rPr>
              <a:t>Call: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>
                <a:solidFill>
                  <a:prstClr val="black"/>
                </a:solidFill>
              </a:rPr>
              <a:t>lm(formula = y ~ x)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ja-JP" sz="3200" dirty="0">
              <a:solidFill>
                <a:prstClr val="black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>
                <a:solidFill>
                  <a:prstClr val="black"/>
                </a:solidFill>
              </a:rPr>
              <a:t>Coefficients: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>
                <a:solidFill>
                  <a:prstClr val="black"/>
                </a:solidFill>
              </a:rPr>
              <a:t>(Intercept)            x 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>
                <a:solidFill>
                  <a:prstClr val="black"/>
                </a:solidFill>
              </a:rPr>
              <a:t>     5.3518      -0.6866  </a:t>
            </a:r>
            <a:endParaRPr lang="en-US" altLang="ja-JP" sz="3200" dirty="0" smtClean="0">
              <a:solidFill>
                <a:prstClr val="black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altLang="ja-JP" sz="3200" dirty="0">
              <a:solidFill>
                <a:prstClr val="black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altLang="ja-JP" sz="3200" dirty="0" smtClean="0">
              <a:solidFill>
                <a:prstClr val="black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>
                <a:solidFill>
                  <a:prstClr val="black"/>
                </a:solidFill>
              </a:rPr>
              <a:t>&gt; </a:t>
            </a:r>
            <a:r>
              <a:rPr lang="en-US" altLang="ja-JP" dirty="0" err="1">
                <a:solidFill>
                  <a:prstClr val="black"/>
                </a:solidFill>
              </a:rPr>
              <a:t>exp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err="1">
                <a:solidFill>
                  <a:prstClr val="black"/>
                </a:solidFill>
              </a:rPr>
              <a:t>res$coef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>
                <a:solidFill>
                  <a:prstClr val="black"/>
                </a:solidFill>
              </a:rPr>
              <a:t>        x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>
                <a:solidFill>
                  <a:prstClr val="black"/>
                </a:solidFill>
              </a:rPr>
              <a:t>0.5032655 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ja-JP" dirty="0" smtClean="0">
              <a:solidFill>
                <a:prstClr val="black"/>
              </a:solidFill>
            </a:endParaRP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endParaRPr lang="en-US" altLang="ja-JP" dirty="0" smtClean="0">
              <a:solidFill>
                <a:prstClr val="black"/>
              </a:solidFill>
            </a:endParaRP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endParaRPr lang="en-US" altLang="ja-JP" dirty="0" smtClean="0">
              <a:solidFill>
                <a:prstClr val="black"/>
              </a:solidFill>
            </a:endParaRP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endParaRPr lang="en-US" altLang="ja-JP" sz="1800" dirty="0" smtClean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86362" y="6670883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↑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切片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1179" y="6670883"/>
            <a:ext cx="9412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↑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傾き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39305" y="8778907"/>
            <a:ext cx="3813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←　生き残り率 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= 50%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370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>
                <a:solidFill>
                  <a:prstClr val="black"/>
                </a:solidFill>
              </a:rPr>
              <a:t>plot(0:6, log(</a:t>
            </a:r>
            <a:r>
              <a:rPr lang="en-US" altLang="ja-JP" dirty="0" err="1">
                <a:solidFill>
                  <a:prstClr val="black"/>
                </a:solidFill>
              </a:rPr>
              <a:t>rowMeans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err="1">
                <a:solidFill>
                  <a:prstClr val="black"/>
                </a:solidFill>
              </a:rPr>
              <a:t>caa</a:t>
            </a:r>
            <a:r>
              <a:rPr lang="en-US" altLang="ja-JP" dirty="0">
                <a:solidFill>
                  <a:prstClr val="black"/>
                </a:solidFill>
              </a:rPr>
              <a:t>)), 	type="b", </a:t>
            </a:r>
            <a:r>
              <a:rPr lang="en-US" altLang="ja-JP" dirty="0" err="1">
                <a:solidFill>
                  <a:prstClr val="black"/>
                </a:solidFill>
              </a:rPr>
              <a:t>xlab</a:t>
            </a:r>
            <a:r>
              <a:rPr lang="en-US" altLang="ja-JP" dirty="0">
                <a:solidFill>
                  <a:prstClr val="black"/>
                </a:solidFill>
              </a:rPr>
              <a:t>="Ages",   	</a:t>
            </a:r>
            <a:r>
              <a:rPr lang="en-US" altLang="ja-JP" dirty="0" err="1">
                <a:solidFill>
                  <a:prstClr val="black"/>
                </a:solidFill>
              </a:rPr>
              <a:t>ylab</a:t>
            </a:r>
            <a:r>
              <a:rPr lang="en-US" altLang="ja-JP" dirty="0">
                <a:solidFill>
                  <a:prstClr val="black"/>
                </a:solidFill>
              </a:rPr>
              <a:t>="log(Mean catch</a:t>
            </a:r>
            <a:r>
              <a:rPr lang="en-US" altLang="ja-JP" dirty="0" smtClean="0">
                <a:solidFill>
                  <a:prstClr val="black"/>
                </a:solidFill>
              </a:rPr>
              <a:t>)")</a:t>
            </a: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endParaRPr lang="en-US" altLang="ja-JP" sz="1800" dirty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kumimoji="1" lang="en-US" altLang="ja-JP" dirty="0" err="1" smtClean="0">
                <a:solidFill>
                  <a:srgbClr val="FF0000"/>
                </a:solidFill>
              </a:rPr>
              <a:t>abline</a:t>
            </a:r>
            <a:r>
              <a:rPr kumimoji="1" lang="en-US" altLang="ja-JP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dirty="0" err="1" smtClean="0"/>
              <a:t>res,col</a:t>
            </a:r>
            <a:r>
              <a:rPr kumimoji="1" lang="en-US" altLang="ja-JP" dirty="0" smtClean="0"/>
              <a:t>=2,lwd=2</a:t>
            </a:r>
            <a:r>
              <a:rPr kumimoji="1" lang="en-US" altLang="ja-JP" dirty="0" smtClean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570478" y="464342"/>
            <a:ext cx="7156907" cy="957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b="1" dirty="0" smtClean="0"/>
              <a:t>グラフに回帰式を追加する</a:t>
            </a:r>
            <a:endParaRPr kumimoji="1" lang="ja-JP" altLang="en-US" b="1" dirty="0"/>
          </a:p>
        </p:txBody>
      </p:sp>
      <p:sp>
        <p:nvSpPr>
          <p:cNvPr id="7" name="角丸四角形 6"/>
          <p:cNvSpPr/>
          <p:nvPr/>
        </p:nvSpPr>
        <p:spPr>
          <a:xfrm>
            <a:off x="267309" y="7919884"/>
            <a:ext cx="7763244" cy="1986115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dirty="0" err="1" smtClean="0"/>
              <a:t>abline</a:t>
            </a:r>
            <a:r>
              <a:rPr kumimoji="1" lang="ja-JP" altLang="en-US" sz="2800" dirty="0" smtClean="0"/>
              <a:t>関数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 smtClean="0"/>
              <a:t>lm</a:t>
            </a:r>
            <a:r>
              <a:rPr lang="ja-JP" altLang="en-US" sz="2800" dirty="0" smtClean="0"/>
              <a:t>関数の結果を与えると，その予測直線を引く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 smtClean="0"/>
              <a:t>a=XX, b=XX</a:t>
            </a:r>
            <a:r>
              <a:rPr lang="ja-JP" altLang="en-US" sz="2800" dirty="0" smtClean="0"/>
              <a:t>と設定すると，切片</a:t>
            </a:r>
            <a:r>
              <a:rPr lang="en-US" altLang="ja-JP" sz="2800" dirty="0" smtClean="0"/>
              <a:t>=a</a:t>
            </a:r>
            <a:r>
              <a:rPr lang="ja-JP" altLang="en-US" sz="2800" dirty="0" err="1" smtClean="0"/>
              <a:t>，</a:t>
            </a:r>
            <a:r>
              <a:rPr lang="ja-JP" altLang="en-US" sz="2800" dirty="0" smtClean="0"/>
              <a:t>傾き</a:t>
            </a:r>
            <a:r>
              <a:rPr lang="en-US" altLang="ja-JP" sz="2800" dirty="0" smtClean="0"/>
              <a:t>=b</a:t>
            </a:r>
            <a:r>
              <a:rPr lang="ja-JP" altLang="en-US" sz="2800" dirty="0" smtClean="0"/>
              <a:t>の直線を引く</a:t>
            </a:r>
            <a:endParaRPr lang="en-US" altLang="ja-JP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31" y="4350774"/>
            <a:ext cx="5639473" cy="33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695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70857" y="3294743"/>
            <a:ext cx="654594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データ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</a:rPr>
              <a:t>の</a:t>
            </a:r>
            <a:r>
              <a:rPr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読み込み</a:t>
            </a:r>
            <a:endParaRPr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kumimoji="1"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データの整形とプロット</a:t>
            </a:r>
            <a:endParaRPr kumimoji="1"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>
                    <a:lumMod val="50000"/>
                  </a:schemeClr>
                </a:solidFill>
              </a:rPr>
              <a:t>Catch curve analysis</a:t>
            </a: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u="sng" dirty="0" smtClean="0">
                <a:solidFill>
                  <a:srgbClr val="FF0000"/>
                </a:solidFill>
              </a:rPr>
              <a:t>時空間データのプロット</a:t>
            </a:r>
            <a:endParaRPr lang="en-US" altLang="ja-JP" sz="4400" u="sng" dirty="0" smtClean="0">
              <a:solidFill>
                <a:srgbClr val="FF0000"/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簡単な</a:t>
            </a:r>
            <a:r>
              <a:rPr lang="en-US" altLang="ja-JP" sz="4400" dirty="0" smtClean="0">
                <a:solidFill>
                  <a:schemeClr val="bg1">
                    <a:lumMod val="50000"/>
                  </a:schemeClr>
                </a:solidFill>
              </a:rPr>
              <a:t>CPUE</a:t>
            </a:r>
            <a:r>
              <a:rPr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解析</a:t>
            </a:r>
            <a:endParaRPr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endParaRPr kumimoji="1" lang="ja-JP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4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/>
              <a:t>データの読み込み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none">
            <a:no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# </a:t>
            </a:r>
            <a:r>
              <a:rPr kumimoji="1" lang="ja-JP" altLang="en-US" sz="3200" dirty="0" smtClean="0"/>
              <a:t>今度は</a:t>
            </a:r>
            <a:r>
              <a:rPr kumimoji="1" lang="en-US" altLang="ja-JP" sz="3200" dirty="0" smtClean="0"/>
              <a:t>testdata.csv</a:t>
            </a:r>
            <a:r>
              <a:rPr kumimoji="1" lang="ja-JP" altLang="en-US" sz="3200" dirty="0" smtClean="0"/>
              <a:t>を読み込む</a:t>
            </a:r>
            <a:endParaRPr kumimoji="1" lang="en-US" altLang="ja-JP" sz="3200" dirty="0" smtClean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err="1" smtClean="0"/>
              <a:t>tdat</a:t>
            </a:r>
            <a:r>
              <a:rPr lang="en-US" altLang="ja-JP" dirty="0" smtClean="0"/>
              <a:t> &lt;- read.csv(</a:t>
            </a:r>
            <a:r>
              <a:rPr lang="en-US" altLang="ja-JP" dirty="0" smtClean="0">
                <a:solidFill>
                  <a:srgbClr val="FF0000"/>
                </a:solidFill>
              </a:rPr>
              <a:t>"testdata.csv"</a:t>
            </a:r>
            <a:r>
              <a:rPr lang="en-US" altLang="ja-JP" dirty="0" smtClean="0"/>
              <a:t>)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>
                <a:solidFill>
                  <a:srgbClr val="FF0000"/>
                </a:solidFill>
              </a:rPr>
              <a:t>dim(</a:t>
            </a:r>
            <a:r>
              <a:rPr lang="en-US" altLang="ja-JP" dirty="0" err="1" smtClean="0">
                <a:solidFill>
                  <a:srgbClr val="FF0000"/>
                </a:solidFill>
              </a:rPr>
              <a:t>tdat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/>
              <a:t>head(</a:t>
            </a:r>
            <a:r>
              <a:rPr lang="en-US" altLang="ja-JP" dirty="0" err="1" smtClean="0"/>
              <a:t>tdat</a:t>
            </a:r>
            <a:r>
              <a:rPr lang="en-US" altLang="ja-JP" dirty="0" smtClean="0"/>
              <a:t>)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/>
              <a:t> </a:t>
            </a:r>
            <a:r>
              <a:rPr lang="en-US" altLang="ja-JP" sz="3200" dirty="0" err="1"/>
              <a:t>lon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lat</a:t>
            </a:r>
            <a:r>
              <a:rPr lang="en-US" altLang="ja-JP" sz="3200" dirty="0"/>
              <a:t> year   </a:t>
            </a:r>
            <a:r>
              <a:rPr lang="en-US" altLang="ja-JP" sz="3200" dirty="0" smtClean="0"/>
              <a:t>N  # </a:t>
            </a:r>
            <a:r>
              <a:rPr lang="ja-JP" altLang="en-US" sz="3200" dirty="0" smtClean="0"/>
              <a:t>経度，緯度，年，</a:t>
            </a:r>
            <a:r>
              <a:rPr lang="en-US" altLang="ja-JP" sz="3200" dirty="0" smtClean="0"/>
              <a:t>CPUE</a:t>
            </a:r>
            <a:endParaRPr lang="en-US" altLang="ja-JP" sz="3200" dirty="0"/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/>
              <a:t>1 138  35 1990   2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/>
              <a:t>2 148  37 1990 125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/>
              <a:t>3 144  36 1990  42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/>
              <a:t>4 145  40 1990  19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/>
              <a:t>5 140  30 1990  57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/>
              <a:t>6 141  35 1990  40</a:t>
            </a:r>
            <a:endParaRPr lang="en-US" altLang="ja-JP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4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/>
              <a:t>データの概観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none">
            <a:no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#</a:t>
            </a:r>
            <a:r>
              <a:rPr lang="ja-JP" altLang="en-US" sz="3200" dirty="0"/>
              <a:t> </a:t>
            </a:r>
            <a:r>
              <a:rPr lang="ja-JP" altLang="en-US" sz="3200" dirty="0" smtClean="0"/>
              <a:t>年ごとや緯度経度ごとに平均や合計を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#          </a:t>
            </a:r>
            <a:r>
              <a:rPr lang="ja-JP" altLang="en-US" sz="3200" dirty="0" smtClean="0"/>
              <a:t>算出したい </a:t>
            </a:r>
            <a:r>
              <a:rPr lang="en-US" altLang="ja-JP" sz="3200" dirty="0" smtClean="0">
                <a:sym typeface="Wingdings" panose="05000000000000000000" pitchFamily="2" charset="2"/>
              </a:rPr>
              <a:t> </a:t>
            </a:r>
            <a:r>
              <a:rPr lang="en-US" altLang="ja-JP" sz="3200" dirty="0" err="1" smtClean="0">
                <a:sym typeface="Wingdings" panose="05000000000000000000" pitchFamily="2" charset="2"/>
              </a:rPr>
              <a:t>tapply</a:t>
            </a:r>
            <a:r>
              <a:rPr lang="en-US" altLang="ja-JP" sz="3200" dirty="0" smtClean="0">
                <a:sym typeface="Wingdings" panose="05000000000000000000" pitchFamily="2" charset="2"/>
              </a:rPr>
              <a:t> </a:t>
            </a:r>
            <a:r>
              <a:rPr lang="ja-JP" altLang="en-US" sz="3200" dirty="0" smtClean="0">
                <a:sym typeface="Wingdings" panose="05000000000000000000" pitchFamily="2" charset="2"/>
              </a:rPr>
              <a:t>関数を使う</a:t>
            </a:r>
            <a:endParaRPr lang="en-US" altLang="ja-JP" sz="3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ja-JP" sz="3200" dirty="0" smtClean="0">
                <a:sym typeface="Wingdings" panose="05000000000000000000" pitchFamily="2" charset="2"/>
              </a:rPr>
              <a:t>#  </a:t>
            </a:r>
            <a:r>
              <a:rPr lang="en-US" altLang="ja-JP" sz="3200" dirty="0" err="1" smtClean="0">
                <a:sym typeface="Wingdings" panose="05000000000000000000" pitchFamily="2" charset="2"/>
              </a:rPr>
              <a:t>tapply</a:t>
            </a:r>
            <a:r>
              <a:rPr lang="ja-JP" altLang="en-US" sz="3200" dirty="0" smtClean="0">
                <a:sym typeface="Wingdings" panose="05000000000000000000" pitchFamily="2" charset="2"/>
              </a:rPr>
              <a:t>（集計したいもの</a:t>
            </a:r>
            <a:r>
              <a:rPr lang="en-US" altLang="ja-JP" sz="3200" dirty="0" smtClean="0">
                <a:sym typeface="Wingdings" panose="05000000000000000000" pitchFamily="2" charset="2"/>
              </a:rPr>
              <a:t>, </a:t>
            </a:r>
            <a:r>
              <a:rPr lang="ja-JP" altLang="en-US" sz="3200" dirty="0" smtClean="0">
                <a:sym typeface="Wingdings" panose="05000000000000000000" pitchFamily="2" charset="2"/>
              </a:rPr>
              <a:t>ラベル</a:t>
            </a:r>
            <a:r>
              <a:rPr lang="en-US" altLang="ja-JP" sz="3200" dirty="0" smtClean="0">
                <a:sym typeface="Wingdings" panose="05000000000000000000" pitchFamily="2" charset="2"/>
              </a:rPr>
              <a:t>, </a:t>
            </a:r>
            <a:r>
              <a:rPr lang="ja-JP" altLang="en-US" sz="3200" dirty="0" smtClean="0">
                <a:sym typeface="Wingdings" panose="05000000000000000000" pitchFamily="2" charset="2"/>
              </a:rPr>
              <a:t>関数）</a:t>
            </a:r>
            <a:endParaRPr lang="en-US" altLang="ja-JP" sz="3200" dirty="0" smtClean="0">
              <a:sym typeface="Wingdings" panose="05000000000000000000" pitchFamily="2" charset="2"/>
            </a:endParaRP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/>
              <a:t>x &lt;-</a:t>
            </a:r>
            <a:r>
              <a:rPr lang="en-US" altLang="ja-JP" dirty="0" smtClean="0">
                <a:solidFill>
                  <a:schemeClr val="accent1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tapply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/>
              <a:t>tdat$N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tdat$year</a:t>
            </a:r>
            <a:r>
              <a:rPr lang="en-US" altLang="ja-JP" dirty="0" smtClean="0"/>
              <a:t>, </a:t>
            </a:r>
            <a:r>
              <a:rPr lang="en-US" altLang="ja-JP" dirty="0"/>
              <a:t>mean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/>
              <a:t>plot(names(x), x, type="b",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</a:t>
            </a:r>
            <a:r>
              <a:rPr lang="en-US" altLang="ja-JP" dirty="0" err="1" smtClean="0"/>
              <a:t>xlab</a:t>
            </a:r>
            <a:r>
              <a:rPr lang="en-US" altLang="ja-JP" dirty="0" smtClean="0"/>
              <a:t>="Year",</a:t>
            </a:r>
            <a:r>
              <a:rPr lang="en-US" altLang="ja-JP" dirty="0" err="1" smtClean="0"/>
              <a:t>ylab</a:t>
            </a:r>
            <a:r>
              <a:rPr lang="en-US" altLang="ja-JP" dirty="0" smtClean="0"/>
              <a:t>="CPUE")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28" y="5383161"/>
            <a:ext cx="6652254" cy="396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125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none">
            <a:no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#</a:t>
            </a:r>
            <a:r>
              <a:rPr lang="ja-JP" altLang="en-US" sz="3200" dirty="0"/>
              <a:t> </a:t>
            </a:r>
            <a:r>
              <a:rPr lang="ja-JP" altLang="en-US" sz="3200" dirty="0" smtClean="0"/>
              <a:t>緯度ごとの平均</a:t>
            </a:r>
            <a:endParaRPr lang="en-US" altLang="ja-JP" sz="3200" dirty="0" smtClean="0"/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x &lt;- </a:t>
            </a:r>
            <a:r>
              <a:rPr lang="en-US" altLang="ja-JP" dirty="0" err="1" smtClean="0"/>
              <a:t>tapply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tdat$N</a:t>
            </a:r>
            <a:r>
              <a:rPr lang="en-US" altLang="ja-JP" dirty="0"/>
              <a:t>, </a:t>
            </a:r>
            <a:r>
              <a:rPr lang="en-US" altLang="ja-JP" dirty="0" err="1" smtClean="0"/>
              <a:t>tdat$</a:t>
            </a:r>
            <a:r>
              <a:rPr lang="en-US" altLang="ja-JP" dirty="0" err="1" smtClean="0">
                <a:solidFill>
                  <a:srgbClr val="FF0000"/>
                </a:solidFill>
              </a:rPr>
              <a:t>lat</a:t>
            </a:r>
            <a:r>
              <a:rPr lang="en-US" altLang="ja-JP" dirty="0" smtClean="0"/>
              <a:t>, </a:t>
            </a:r>
            <a:r>
              <a:rPr lang="en-US" altLang="ja-JP" dirty="0"/>
              <a:t>mean)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plot(names(x), x, type="b",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</a:t>
            </a:r>
            <a:r>
              <a:rPr lang="en-US" altLang="ja-JP" dirty="0" err="1" smtClean="0"/>
              <a:t>xlab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Lat</a:t>
            </a:r>
            <a:r>
              <a:rPr lang="en-US" altLang="ja-JP" dirty="0" smtClean="0"/>
              <a:t>",</a:t>
            </a:r>
            <a:r>
              <a:rPr lang="en-US" altLang="ja-JP" dirty="0" err="1" smtClean="0"/>
              <a:t>ylab</a:t>
            </a:r>
            <a:r>
              <a:rPr lang="en-US" altLang="ja-JP" dirty="0" smtClean="0"/>
              <a:t>="CPUE")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9" y="4779553"/>
            <a:ext cx="7329217" cy="436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80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none">
            <a:no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#</a:t>
            </a:r>
            <a:r>
              <a:rPr lang="ja-JP" altLang="en-US" sz="3200" dirty="0"/>
              <a:t> 経</a:t>
            </a:r>
            <a:r>
              <a:rPr lang="ja-JP" altLang="en-US" sz="3200" dirty="0" smtClean="0"/>
              <a:t>度ごとの平均</a:t>
            </a:r>
            <a:endParaRPr lang="en-US" altLang="ja-JP" sz="3200" dirty="0" smtClean="0"/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x &lt;- </a:t>
            </a:r>
            <a:r>
              <a:rPr lang="en-US" altLang="ja-JP" dirty="0" err="1" smtClean="0"/>
              <a:t>tapply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tdat$N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tdat$</a:t>
            </a:r>
            <a:r>
              <a:rPr lang="en-US" altLang="ja-JP" dirty="0" err="1" smtClean="0">
                <a:solidFill>
                  <a:srgbClr val="FF0000"/>
                </a:solidFill>
              </a:rPr>
              <a:t>lon</a:t>
            </a:r>
            <a:r>
              <a:rPr lang="en-US" altLang="ja-JP" dirty="0" smtClean="0"/>
              <a:t>, mean)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plot(names(x), x, type="b",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 smtClean="0"/>
              <a:t>xlab</a:t>
            </a:r>
            <a:r>
              <a:rPr lang="en-US" altLang="ja-JP" dirty="0" smtClean="0"/>
              <a:t>="Lon",</a:t>
            </a:r>
            <a:r>
              <a:rPr lang="en-US" altLang="ja-JP" dirty="0" err="1" smtClean="0"/>
              <a:t>ylab</a:t>
            </a:r>
            <a:r>
              <a:rPr lang="en-US" altLang="ja-JP" dirty="0" smtClean="0"/>
              <a:t>="CPUE")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91" y="4840134"/>
            <a:ext cx="7190196" cy="428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749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478" y="609601"/>
            <a:ext cx="7156907" cy="8912772"/>
          </a:xfrm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#</a:t>
            </a:r>
            <a:r>
              <a:rPr lang="ja-JP" altLang="en-US" sz="3200" dirty="0"/>
              <a:t> </a:t>
            </a:r>
            <a:r>
              <a:rPr lang="ja-JP" altLang="en-US" sz="3200" dirty="0" smtClean="0"/>
              <a:t>経度・経度ごとの平均</a:t>
            </a:r>
            <a:endParaRPr lang="en-US" altLang="ja-JP" sz="3200" dirty="0" smtClean="0"/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/>
              <a:t>x &lt;- </a:t>
            </a:r>
            <a:r>
              <a:rPr lang="en-US" altLang="ja-JP" dirty="0" err="1" smtClean="0"/>
              <a:t>tapply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tdat$N</a:t>
            </a:r>
            <a:r>
              <a:rPr lang="en-US" altLang="ja-JP" dirty="0" smtClean="0"/>
              <a:t>,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ja-JP" altLang="en-US" dirty="0" smtClean="0"/>
              <a:t>　　</a:t>
            </a:r>
            <a:r>
              <a:rPr lang="en-US" altLang="ja-JP" dirty="0" smtClean="0">
                <a:solidFill>
                  <a:srgbClr val="FF0000"/>
                </a:solidFill>
              </a:rPr>
              <a:t> list(</a:t>
            </a:r>
            <a:r>
              <a:rPr lang="en-US" altLang="ja-JP" dirty="0" err="1" smtClean="0">
                <a:solidFill>
                  <a:srgbClr val="FF0000"/>
                </a:solidFill>
              </a:rPr>
              <a:t>tdat$lon,tdat$lat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en-US" altLang="ja-JP" dirty="0" smtClean="0"/>
              <a:t>,mean)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 smtClean="0"/>
              <a:t># </a:t>
            </a:r>
            <a:r>
              <a:rPr lang="ja-JP" altLang="en-US" sz="3200" dirty="0" smtClean="0"/>
              <a:t>これを</a:t>
            </a:r>
            <a:r>
              <a:rPr lang="en-US" altLang="ja-JP" sz="3200" dirty="0" smtClean="0"/>
              <a:t>2</a:t>
            </a:r>
            <a:r>
              <a:rPr lang="ja-JP" altLang="en-US" sz="3200" dirty="0" smtClean="0"/>
              <a:t>次元平面上にプロットしてみる</a:t>
            </a:r>
            <a:endParaRPr lang="en-US" altLang="ja-JP" sz="3200" dirty="0" smtClean="0"/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x1 &lt;- </a:t>
            </a:r>
            <a:r>
              <a:rPr lang="en-US" altLang="ja-JP" dirty="0" err="1" smtClean="0"/>
              <a:t>as.numeric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dimnames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smtClean="0"/>
              <a:t>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en-US" altLang="ja-JP" dirty="0" smtClean="0"/>
              <a:t>[[1]])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y1 &lt;- </a:t>
            </a:r>
            <a:r>
              <a:rPr lang="en-US" altLang="ja-JP" dirty="0" err="1" smtClean="0"/>
              <a:t>as.numeric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dimnames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smtClean="0"/>
              <a:t>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en-US" altLang="ja-JP" dirty="0" smtClean="0"/>
              <a:t>[[2]])</a:t>
            </a:r>
            <a:endParaRPr lang="en-US" altLang="ja-JP" dirty="0"/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>
                <a:solidFill>
                  <a:srgbClr val="FF0000"/>
                </a:solidFill>
              </a:rPr>
              <a:t>image(</a:t>
            </a:r>
            <a:r>
              <a:rPr lang="en-US" altLang="ja-JP" dirty="0" smtClean="0"/>
              <a:t>x1,y1, x</a:t>
            </a:r>
            <a:r>
              <a:rPr lang="en-US" altLang="ja-JP" dirty="0"/>
              <a:t>, </a:t>
            </a:r>
            <a:r>
              <a:rPr lang="en-US" altLang="ja-JP" dirty="0" err="1"/>
              <a:t>xlab</a:t>
            </a:r>
            <a:r>
              <a:rPr lang="en-US" altLang="ja-JP" dirty="0"/>
              <a:t>="Lon",</a:t>
            </a:r>
            <a:r>
              <a:rPr lang="en-US" altLang="ja-JP" dirty="0" err="1"/>
              <a:t>ylab</a:t>
            </a:r>
            <a:r>
              <a:rPr lang="en-US" altLang="ja-JP" dirty="0"/>
              <a:t>="</a:t>
            </a:r>
            <a:r>
              <a:rPr lang="en-US" altLang="ja-JP" dirty="0" err="1"/>
              <a:t>Lat</a:t>
            </a:r>
            <a:r>
              <a:rPr lang="en-US" altLang="ja-JP" dirty="0" smtClean="0"/>
              <a:t>",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col=rev(</a:t>
            </a:r>
            <a:r>
              <a:rPr lang="en-US" altLang="ja-JP" dirty="0" err="1" smtClean="0"/>
              <a:t>heat.colors</a:t>
            </a:r>
            <a:r>
              <a:rPr lang="en-US" altLang="ja-JP" dirty="0" smtClean="0"/>
              <a:t>(12))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5473700"/>
            <a:ext cx="70104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859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478" y="609601"/>
            <a:ext cx="7156907" cy="4586513"/>
          </a:xfrm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#</a:t>
            </a:r>
            <a:r>
              <a:rPr lang="ja-JP" altLang="en-US" sz="3200" dirty="0"/>
              <a:t> </a:t>
            </a:r>
            <a:r>
              <a:rPr lang="ja-JP" altLang="en-US" sz="3200" dirty="0" smtClean="0"/>
              <a:t>地図を上書き</a:t>
            </a:r>
            <a:r>
              <a:rPr lang="ja-JP" altLang="en-US" sz="3200" dirty="0" smtClean="0"/>
              <a:t>する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2800" dirty="0" smtClean="0"/>
              <a:t># </a:t>
            </a:r>
            <a:r>
              <a:rPr lang="ja-JP" altLang="en-US" sz="2800" dirty="0" smtClean="0"/>
              <a:t>インストールしておいたライブラリを呼び出す</a:t>
            </a:r>
            <a:endParaRPr lang="en-US" altLang="ja-JP" sz="2800" dirty="0" smtClean="0"/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>
                <a:solidFill>
                  <a:srgbClr val="FF0000"/>
                </a:solidFill>
              </a:rPr>
              <a:t>library(maps</a:t>
            </a:r>
            <a:r>
              <a:rPr lang="en-US" altLang="ja-JP" dirty="0" smtClean="0">
                <a:solidFill>
                  <a:srgbClr val="FF0000"/>
                </a:solidFill>
              </a:rPr>
              <a:t>) 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>
                <a:solidFill>
                  <a:srgbClr val="FF0000"/>
                </a:solidFill>
              </a:rPr>
              <a:t>map</a:t>
            </a:r>
            <a:r>
              <a:rPr lang="en-US" altLang="ja-JP" dirty="0">
                <a:solidFill>
                  <a:srgbClr val="FF0000"/>
                </a:solidFill>
              </a:rPr>
              <a:t>('world2</a:t>
            </a:r>
            <a:r>
              <a:rPr lang="en-US" altLang="ja-JP" dirty="0" smtClean="0">
                <a:solidFill>
                  <a:srgbClr val="FF0000"/>
                </a:solidFill>
              </a:rPr>
              <a:t>',lwd=2,add=T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2" y="5357585"/>
            <a:ext cx="70104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53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「作業ディレクトリ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を決める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データの入出力をする場合，このディレクトリ（フォルダ）上に読み込むデータを置いたり，また，出力されるデータが置かれたりします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今までのＲのオブジェクト（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Rdata</a:t>
            </a:r>
            <a:r>
              <a:rPr kumimoji="1" lang="ja-JP" altLang="en-US" dirty="0" smtClean="0"/>
              <a:t>）</a:t>
            </a:r>
            <a:r>
              <a:rPr lang="ja-JP" altLang="en-US" dirty="0" smtClean="0"/>
              <a:t>や履歴（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Rhistory</a:t>
            </a:r>
            <a:r>
              <a:rPr lang="ja-JP" altLang="en-US" dirty="0" smtClean="0"/>
              <a:t>）が</a:t>
            </a:r>
            <a:r>
              <a:rPr kumimoji="1" lang="ja-JP" altLang="en-US" dirty="0" smtClean="0"/>
              <a:t>このフォルダ内で保存されます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エディタで作成したスクリプトも，このフォルダに保存されます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086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478" y="609601"/>
            <a:ext cx="7156907" cy="4586513"/>
          </a:xfrm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#</a:t>
            </a:r>
            <a:r>
              <a:rPr lang="ja-JP" altLang="en-US" sz="3200" dirty="0"/>
              <a:t> </a:t>
            </a:r>
            <a:r>
              <a:rPr lang="ja-JP" altLang="en-US" sz="3200" dirty="0" smtClean="0"/>
              <a:t>年によって分布がどう変わるか？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# x3</a:t>
            </a:r>
            <a:r>
              <a:rPr lang="ja-JP" altLang="en-US" sz="3200" dirty="0" smtClean="0"/>
              <a:t>は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次元の配列となる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x3 </a:t>
            </a:r>
            <a:r>
              <a:rPr lang="en-US" altLang="ja-JP" dirty="0"/>
              <a:t>&lt;- </a:t>
            </a:r>
            <a:r>
              <a:rPr lang="en-US" altLang="ja-JP" dirty="0" err="1"/>
              <a:t>tapply</a:t>
            </a:r>
            <a:r>
              <a:rPr lang="en-US" altLang="ja-JP" dirty="0"/>
              <a:t>(</a:t>
            </a:r>
            <a:r>
              <a:rPr lang="en-US" altLang="ja-JP" dirty="0" err="1"/>
              <a:t>tdat$N</a:t>
            </a:r>
            <a:r>
              <a:rPr lang="en-US" altLang="ja-JP" dirty="0"/>
              <a:t>,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/>
              <a:t>     </a:t>
            </a:r>
            <a:r>
              <a:rPr lang="ja-JP" altLang="en-US" dirty="0"/>
              <a:t>　　</a:t>
            </a:r>
            <a:r>
              <a:rPr lang="en-US" altLang="ja-JP" dirty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list(</a:t>
            </a:r>
            <a:r>
              <a:rPr lang="en-US" altLang="ja-JP" dirty="0" err="1" smtClean="0">
                <a:solidFill>
                  <a:srgbClr val="FF0000"/>
                </a:solidFill>
              </a:rPr>
              <a:t>tdat$lon,tdat$lat,tdat$year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en-US" altLang="ja-JP" dirty="0" smtClean="0"/>
              <a:t>,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mean)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years &lt;- </a:t>
            </a:r>
            <a:r>
              <a:rPr lang="en-US" altLang="ja-JP" dirty="0" err="1" smtClean="0"/>
              <a:t>dimnames</a:t>
            </a:r>
            <a:r>
              <a:rPr lang="en-US" altLang="ja-JP" dirty="0" smtClean="0"/>
              <a:t>(x3)[[3]]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/>
              <a:t>image(x1,y1, </a:t>
            </a:r>
            <a:r>
              <a:rPr lang="en-US" altLang="ja-JP" dirty="0" smtClean="0">
                <a:solidFill>
                  <a:srgbClr val="FF0000"/>
                </a:solidFill>
              </a:rPr>
              <a:t>x3[,,1]</a:t>
            </a:r>
            <a:r>
              <a:rPr lang="en-US" altLang="ja-JP" dirty="0" smtClean="0"/>
              <a:t>, </a:t>
            </a:r>
            <a:r>
              <a:rPr lang="en-US" altLang="ja-JP" dirty="0" err="1"/>
              <a:t>xlab</a:t>
            </a:r>
            <a:r>
              <a:rPr lang="en-US" altLang="ja-JP" dirty="0"/>
              <a:t>="Lon</a:t>
            </a:r>
            <a:r>
              <a:rPr lang="en-US" altLang="ja-JP" dirty="0" smtClean="0"/>
              <a:t>",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 smtClean="0"/>
              <a:t>     </a:t>
            </a:r>
            <a:r>
              <a:rPr lang="en-US" altLang="ja-JP" dirty="0" err="1" smtClean="0"/>
              <a:t>ylab</a:t>
            </a:r>
            <a:r>
              <a:rPr lang="en-US" altLang="ja-JP" dirty="0"/>
              <a:t>="</a:t>
            </a:r>
            <a:r>
              <a:rPr lang="en-US" altLang="ja-JP" dirty="0" err="1"/>
              <a:t>Lat</a:t>
            </a:r>
            <a:r>
              <a:rPr lang="en-US" altLang="ja-JP" dirty="0" smtClean="0"/>
              <a:t>", </a:t>
            </a:r>
            <a:r>
              <a:rPr lang="en-US" altLang="ja-JP" dirty="0"/>
              <a:t>col=rev(</a:t>
            </a:r>
            <a:r>
              <a:rPr lang="en-US" altLang="ja-JP" dirty="0" err="1"/>
              <a:t>heat.colors</a:t>
            </a:r>
            <a:r>
              <a:rPr lang="en-US" altLang="ja-JP" dirty="0"/>
              <a:t>(12)))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/>
              <a:t>map('world2',lwd=2,add=T)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title(years[1])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ja-JP" dirty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endParaRPr lang="en-US" altLang="ja-JP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6640739"/>
            <a:ext cx="63627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25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478" y="609601"/>
            <a:ext cx="7156907" cy="4586513"/>
          </a:xfrm>
        </p:spPr>
        <p:txBody>
          <a:bodyPr wrap="none">
            <a:no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image(x1,y1, x3[,,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], </a:t>
            </a:r>
            <a:r>
              <a:rPr lang="en-US" altLang="ja-JP" dirty="0" err="1" smtClean="0"/>
              <a:t>xlab</a:t>
            </a:r>
            <a:r>
              <a:rPr lang="en-US" altLang="ja-JP" dirty="0" smtClean="0"/>
              <a:t>="Lon",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 smtClean="0"/>
              <a:t>     </a:t>
            </a:r>
            <a:r>
              <a:rPr lang="en-US" altLang="ja-JP" dirty="0" err="1" smtClean="0"/>
              <a:t>ylab</a:t>
            </a:r>
            <a:r>
              <a:rPr lang="en-US" altLang="ja-JP" dirty="0"/>
              <a:t>="</a:t>
            </a:r>
            <a:r>
              <a:rPr lang="en-US" altLang="ja-JP" dirty="0" err="1"/>
              <a:t>Lat</a:t>
            </a:r>
            <a:r>
              <a:rPr lang="en-US" altLang="ja-JP" dirty="0" smtClean="0"/>
              <a:t>", </a:t>
            </a:r>
            <a:r>
              <a:rPr lang="en-US" altLang="ja-JP" dirty="0"/>
              <a:t>col=rev(</a:t>
            </a:r>
            <a:r>
              <a:rPr lang="en-US" altLang="ja-JP" dirty="0" err="1"/>
              <a:t>heat.colors</a:t>
            </a:r>
            <a:r>
              <a:rPr lang="en-US" altLang="ja-JP" dirty="0"/>
              <a:t>(12)))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/>
              <a:t>map('world2',lwd=2,add=T)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title(years[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])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ja-JP" dirty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endParaRPr lang="en-US" altLang="ja-JP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4" y="6219826"/>
            <a:ext cx="63627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492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478" y="609601"/>
            <a:ext cx="7156907" cy="4586513"/>
          </a:xfrm>
        </p:spPr>
        <p:txBody>
          <a:bodyPr wrap="none">
            <a:no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altLang="ja-JP" dirty="0" smtClean="0"/>
              <a:t># for</a:t>
            </a:r>
            <a:r>
              <a:rPr lang="ja-JP" altLang="en-US" dirty="0" smtClean="0"/>
              <a:t>文による繰り返し</a:t>
            </a:r>
            <a:endParaRPr lang="en-US" altLang="ja-JP" dirty="0" smtClean="0"/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>
                <a:solidFill>
                  <a:srgbClr val="FF0000"/>
                </a:solidFill>
              </a:rPr>
              <a:t>for(</a:t>
            </a:r>
            <a:r>
              <a:rPr lang="en-US" altLang="ja-JP" dirty="0" err="1" smtClean="0">
                <a:solidFill>
                  <a:srgbClr val="FF0000"/>
                </a:solidFill>
              </a:rPr>
              <a:t>i</a:t>
            </a:r>
            <a:r>
              <a:rPr lang="en-US" altLang="ja-JP" dirty="0" smtClean="0">
                <a:solidFill>
                  <a:srgbClr val="FF0000"/>
                </a:solidFill>
              </a:rPr>
              <a:t> in 1:length(years)){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 </a:t>
            </a:r>
            <a:r>
              <a:rPr lang="en-US" altLang="ja-JP" dirty="0" smtClean="0"/>
              <a:t>image(x1,y1, x3[,,</a:t>
            </a:r>
            <a:r>
              <a:rPr lang="en-US" altLang="ja-JP" dirty="0" err="1" smtClean="0">
                <a:solidFill>
                  <a:srgbClr val="FF0000"/>
                </a:solidFill>
              </a:rPr>
              <a:t>i</a:t>
            </a:r>
            <a:r>
              <a:rPr lang="en-US" altLang="ja-JP" dirty="0" smtClean="0"/>
              <a:t>], </a:t>
            </a:r>
            <a:r>
              <a:rPr lang="en-US" altLang="ja-JP" dirty="0" err="1" smtClean="0"/>
              <a:t>xlab</a:t>
            </a:r>
            <a:r>
              <a:rPr lang="en-US" altLang="ja-JP" dirty="0" smtClean="0"/>
              <a:t>="Lon",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 smtClean="0"/>
              <a:t>      </a:t>
            </a:r>
            <a:r>
              <a:rPr lang="en-US" altLang="ja-JP" dirty="0" err="1" smtClean="0"/>
              <a:t>ylab</a:t>
            </a:r>
            <a:r>
              <a:rPr lang="en-US" altLang="ja-JP" dirty="0"/>
              <a:t>="</a:t>
            </a:r>
            <a:r>
              <a:rPr lang="en-US" altLang="ja-JP" dirty="0" err="1"/>
              <a:t>Lat</a:t>
            </a:r>
            <a:r>
              <a:rPr lang="en-US" altLang="ja-JP" dirty="0" smtClean="0"/>
              <a:t>", </a:t>
            </a:r>
            <a:r>
              <a:rPr lang="en-US" altLang="ja-JP" dirty="0"/>
              <a:t>col=rev(</a:t>
            </a:r>
            <a:r>
              <a:rPr lang="en-US" altLang="ja-JP" dirty="0" err="1"/>
              <a:t>heat.colors</a:t>
            </a:r>
            <a:r>
              <a:rPr lang="en-US" altLang="ja-JP" dirty="0"/>
              <a:t>(12)))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 map</a:t>
            </a:r>
            <a:r>
              <a:rPr lang="en-US" altLang="ja-JP" dirty="0"/>
              <a:t>('world2',lwd=2,add=T)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 title(years[</a:t>
            </a:r>
            <a:r>
              <a:rPr lang="en-US" altLang="ja-JP" dirty="0" err="1" smtClean="0">
                <a:solidFill>
                  <a:srgbClr val="FF0000"/>
                </a:solidFill>
              </a:rPr>
              <a:t>i</a:t>
            </a:r>
            <a:r>
              <a:rPr lang="en-US" altLang="ja-JP" dirty="0" smtClean="0"/>
              <a:t>])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>
                <a:solidFill>
                  <a:srgbClr val="FF0000"/>
                </a:solidFill>
              </a:rPr>
              <a:t>}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altLang="ja-JP" dirty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734587" y="5413829"/>
            <a:ext cx="7118495" cy="430391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複数の図が一気に描画されるので，最後の図しか見ることはできない</a:t>
            </a: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「</a:t>
            </a:r>
            <a:r>
              <a:rPr lang="en-US" altLang="ja-JP" sz="2800" dirty="0" smtClean="0"/>
              <a:t>R Graphics</a:t>
            </a:r>
            <a:r>
              <a:rPr lang="ja-JP" altLang="en-US" sz="2800" dirty="0" smtClean="0"/>
              <a:t>」を選択した状態で，メニューの「履歴」→「記録」をクリックすると，過去の図を見ることができるようになる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「記録」にチェックを入れた状態で，もう一度コマンドを実施→</a:t>
            </a:r>
            <a:r>
              <a:rPr lang="en-US" altLang="ja-JP" sz="2800" dirty="0" err="1" smtClean="0"/>
              <a:t>PageUp</a:t>
            </a:r>
            <a:endParaRPr lang="en-US" altLang="ja-JP" sz="28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685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478" y="391887"/>
            <a:ext cx="7156907" cy="4804228"/>
          </a:xfrm>
        </p:spPr>
        <p:txBody>
          <a:bodyPr wrap="none">
            <a:no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 smtClean="0"/>
              <a:t># for</a:t>
            </a:r>
            <a:r>
              <a:rPr lang="ja-JP" altLang="en-US" sz="3200" dirty="0" smtClean="0"/>
              <a:t>文による繰り返し</a:t>
            </a:r>
            <a:r>
              <a:rPr lang="en-US" altLang="ja-JP" sz="3200" dirty="0" smtClean="0"/>
              <a:t>&amp;</a:t>
            </a:r>
            <a:r>
              <a:rPr lang="ja-JP" altLang="en-US" sz="3200" dirty="0" smtClean="0"/>
              <a:t>複数図を１画面に</a:t>
            </a:r>
            <a:endParaRPr lang="en-US" altLang="ja-JP" sz="3200" dirty="0" smtClean="0"/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>
                <a:solidFill>
                  <a:srgbClr val="FF0000"/>
                </a:solidFill>
              </a:rPr>
              <a:t>par(</a:t>
            </a:r>
            <a:r>
              <a:rPr lang="en-US" altLang="ja-JP" dirty="0" err="1" smtClean="0">
                <a:solidFill>
                  <a:srgbClr val="FF0000"/>
                </a:solidFill>
              </a:rPr>
              <a:t>mfrow</a:t>
            </a:r>
            <a:r>
              <a:rPr lang="en-US" altLang="ja-JP" dirty="0" smtClean="0">
                <a:solidFill>
                  <a:srgbClr val="FF0000"/>
                </a:solidFill>
              </a:rPr>
              <a:t>=c(4,4),mar=c(2,2,1,0.5))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for(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in 1:length(years)){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 image(x1,y1, x3[,,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], </a:t>
            </a:r>
            <a:r>
              <a:rPr lang="en-US" altLang="ja-JP" dirty="0" err="1" smtClean="0"/>
              <a:t>xlab</a:t>
            </a:r>
            <a:r>
              <a:rPr lang="en-US" altLang="ja-JP" dirty="0" smtClean="0"/>
              <a:t>="Lon",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 smtClean="0"/>
              <a:t>      </a:t>
            </a:r>
            <a:r>
              <a:rPr lang="en-US" altLang="ja-JP" dirty="0" err="1" smtClean="0"/>
              <a:t>ylab</a:t>
            </a:r>
            <a:r>
              <a:rPr lang="en-US" altLang="ja-JP" dirty="0"/>
              <a:t>="</a:t>
            </a:r>
            <a:r>
              <a:rPr lang="en-US" altLang="ja-JP" dirty="0" err="1"/>
              <a:t>Lat</a:t>
            </a:r>
            <a:r>
              <a:rPr lang="en-US" altLang="ja-JP" dirty="0" smtClean="0"/>
              <a:t>", </a:t>
            </a:r>
            <a:r>
              <a:rPr lang="en-US" altLang="ja-JP" dirty="0"/>
              <a:t>col=rev(</a:t>
            </a:r>
            <a:r>
              <a:rPr lang="en-US" altLang="ja-JP" dirty="0" err="1"/>
              <a:t>heat.colors</a:t>
            </a:r>
            <a:r>
              <a:rPr lang="en-US" altLang="ja-JP" dirty="0"/>
              <a:t>(12)))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 map</a:t>
            </a:r>
            <a:r>
              <a:rPr lang="en-US" altLang="ja-JP" dirty="0"/>
              <a:t>('world2',lwd=2,add=T)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 title(years[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/>
              <a:t>}</a:t>
            </a:r>
            <a:endParaRPr lang="en-US" altLang="ja-JP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ja-JP" dirty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46743" y="8200571"/>
            <a:ext cx="7866743" cy="1517171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par(</a:t>
            </a:r>
            <a:r>
              <a:rPr kumimoji="1" lang="en-US" altLang="ja-JP" sz="2800" dirty="0" err="1" smtClean="0"/>
              <a:t>mfrow</a:t>
            </a:r>
            <a:r>
              <a:rPr kumimoji="1" lang="en-US" altLang="ja-JP" sz="2800" dirty="0" smtClean="0"/>
              <a:t>=c(4,4)) </a:t>
            </a:r>
            <a:r>
              <a:rPr kumimoji="1" lang="ja-JP" altLang="en-US" sz="2800" dirty="0" smtClean="0"/>
              <a:t>コマンドを使うと，１枚のパネルに</a:t>
            </a:r>
            <a:r>
              <a:rPr kumimoji="1" lang="en-US" altLang="ja-JP" sz="2800" dirty="0" smtClean="0"/>
              <a:t>16</a:t>
            </a:r>
            <a:r>
              <a:rPr kumimoji="1" lang="ja-JP" altLang="en-US" sz="2800" dirty="0" smtClean="0"/>
              <a:t>枚の図が書けるようになる</a:t>
            </a: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 smtClean="0"/>
              <a:t>mar= </a:t>
            </a:r>
            <a:r>
              <a:rPr lang="ja-JP" altLang="en-US" sz="2800" dirty="0" smtClean="0"/>
              <a:t>のオプションは，</a:t>
            </a:r>
            <a:r>
              <a:rPr lang="en-US" altLang="ja-JP" sz="2800" dirty="0" smtClean="0"/>
              <a:t>margin (</a:t>
            </a:r>
            <a:r>
              <a:rPr lang="ja-JP" altLang="en-US" sz="2800" dirty="0" smtClean="0"/>
              <a:t>余白）の大きさ</a:t>
            </a:r>
            <a:endParaRPr lang="en-US" altLang="ja-JP" sz="28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234" y="5261022"/>
            <a:ext cx="5632449" cy="275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6875463" y="5890008"/>
            <a:ext cx="1238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漁場の位置が東に移動している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861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70857" y="3294743"/>
            <a:ext cx="654594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データ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</a:rPr>
              <a:t>の</a:t>
            </a:r>
            <a:r>
              <a:rPr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読み込み</a:t>
            </a:r>
            <a:endParaRPr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kumimoji="1"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データの整形とプロット</a:t>
            </a:r>
            <a:endParaRPr kumimoji="1"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>
                    <a:lumMod val="50000"/>
                  </a:schemeClr>
                </a:solidFill>
              </a:rPr>
              <a:t>Catch curve analysis</a:t>
            </a: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時空間データのプロット</a:t>
            </a:r>
            <a:endParaRPr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u="sng" dirty="0" smtClean="0">
                <a:solidFill>
                  <a:srgbClr val="FF0000"/>
                </a:solidFill>
              </a:rPr>
              <a:t>簡単な</a:t>
            </a:r>
            <a:r>
              <a:rPr lang="en-US" altLang="ja-JP" sz="4400" u="sng" dirty="0" smtClean="0">
                <a:solidFill>
                  <a:srgbClr val="FF0000"/>
                </a:solidFill>
              </a:rPr>
              <a:t>CPUE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解析</a:t>
            </a:r>
            <a:endParaRPr lang="en-US" altLang="ja-JP" sz="4400" u="sng" dirty="0" smtClean="0">
              <a:solidFill>
                <a:srgbClr val="FF0000"/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endParaRPr kumimoji="1" lang="ja-JP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年による</a:t>
            </a:r>
            <a:r>
              <a:rPr kumimoji="1" lang="en-US" altLang="ja-JP" dirty="0" smtClean="0"/>
              <a:t>CPUE</a:t>
            </a:r>
            <a:r>
              <a:rPr kumimoji="1" lang="ja-JP" altLang="en-US" dirty="0" smtClean="0"/>
              <a:t>の変化は，漁場位置の変化か？資源量の変化か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478" y="2020529"/>
            <a:ext cx="7156907" cy="7501843"/>
          </a:xfrm>
        </p:spPr>
        <p:txBody>
          <a:bodyPr/>
          <a:lstStyle/>
          <a:p>
            <a:r>
              <a:rPr kumimoji="1" lang="en-US" altLang="ja-JP" dirty="0" smtClean="0"/>
              <a:t>CPUE</a:t>
            </a:r>
            <a:r>
              <a:rPr kumimoji="1" lang="ja-JP" altLang="en-US" dirty="0" smtClean="0"/>
              <a:t>は増加したのちに減少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漁場の位置は，年々東へ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5" y="2788942"/>
            <a:ext cx="3874914" cy="222644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569092" y="3226915"/>
            <a:ext cx="324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←</a:t>
            </a:r>
            <a:r>
              <a:rPr kumimoji="1" lang="en-US" altLang="ja-JP" sz="2800" dirty="0" smtClean="0"/>
              <a:t>CPUE</a:t>
            </a:r>
            <a:r>
              <a:rPr kumimoji="1" lang="ja-JP" altLang="en-US" sz="2800" dirty="0" smtClean="0"/>
              <a:t>の年トレンド</a:t>
            </a:r>
            <a:endParaRPr kumimoji="1" lang="ja-JP" alt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1" y="5073642"/>
            <a:ext cx="3941908" cy="238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4593321" y="5858640"/>
            <a:ext cx="319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←</a:t>
            </a:r>
            <a:r>
              <a:rPr kumimoji="1" lang="en-US" altLang="ja-JP" sz="2800" dirty="0" smtClean="0"/>
              <a:t>CPUE</a:t>
            </a:r>
            <a:r>
              <a:rPr kumimoji="1" lang="ja-JP" altLang="en-US" sz="2800" dirty="0" smtClean="0"/>
              <a:t>の空間分布</a:t>
            </a:r>
            <a:endParaRPr kumimoji="1" lang="ja-JP" altLang="en-US" sz="28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18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490" y="464342"/>
            <a:ext cx="7680960" cy="95731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アプローチ</a:t>
            </a:r>
            <a:r>
              <a:rPr lang="en-US" altLang="ja-JP" dirty="0" smtClean="0"/>
              <a:t>A. </a:t>
            </a:r>
            <a:r>
              <a:rPr lang="ja-JP" altLang="en-US" dirty="0" smtClean="0"/>
              <a:t>同じ海域で</a:t>
            </a:r>
            <a:r>
              <a:rPr lang="en-US" altLang="ja-JP" dirty="0" smtClean="0"/>
              <a:t>CPUE</a:t>
            </a:r>
            <a:r>
              <a:rPr lang="ja-JP" altLang="en-US" dirty="0" smtClean="0"/>
              <a:t>のトレンドを比較してみる</a:t>
            </a:r>
            <a:endParaRPr kumimoji="1" lang="ja-JP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54" y="1698513"/>
            <a:ext cx="4603088" cy="27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3581400" y="2876550"/>
            <a:ext cx="584200" cy="641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51497" y="2001440"/>
            <a:ext cx="3155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東経</a:t>
            </a:r>
            <a:r>
              <a:rPr kumimoji="1" lang="en-US" altLang="ja-JP" sz="2000" dirty="0" smtClean="0"/>
              <a:t>150-160</a:t>
            </a:r>
            <a:r>
              <a:rPr kumimoji="1" lang="ja-JP" altLang="en-US" sz="2000" dirty="0" smtClean="0"/>
              <a:t>度・北緯</a:t>
            </a:r>
            <a:r>
              <a:rPr kumimoji="1" lang="en-US" altLang="ja-JP" sz="2000" dirty="0" smtClean="0"/>
              <a:t>25-35</a:t>
            </a:r>
            <a:r>
              <a:rPr kumimoji="1" lang="ja-JP" altLang="en-US" sz="2000" dirty="0" smtClean="0"/>
              <a:t>度の範囲でデータを取り出してみる</a:t>
            </a:r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98474" y="4758492"/>
            <a:ext cx="81993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sz="3200" dirty="0" smtClean="0"/>
              <a:t>  tdat2 &lt;-</a:t>
            </a:r>
            <a:r>
              <a:rPr lang="en-US" altLang="ja-JP" sz="3200" dirty="0" smtClean="0">
                <a:solidFill>
                  <a:schemeClr val="accent5"/>
                </a:solidFill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</a:rPr>
              <a:t>subset(</a:t>
            </a:r>
            <a:r>
              <a:rPr lang="en-US" altLang="ja-JP" sz="3200" dirty="0" err="1" smtClean="0"/>
              <a:t>tdat</a:t>
            </a:r>
            <a:r>
              <a:rPr lang="en-US" altLang="ja-JP" sz="3200" dirty="0" smtClean="0"/>
              <a:t>, </a:t>
            </a:r>
          </a:p>
          <a:p>
            <a:pPr>
              <a:buClr>
                <a:srgbClr val="FF0000"/>
              </a:buClr>
            </a:pPr>
            <a:r>
              <a:rPr lang="en-US" altLang="ja-JP" sz="3200" dirty="0" smtClean="0"/>
              <a:t>    </a:t>
            </a:r>
            <a:r>
              <a:rPr lang="en-US" altLang="ja-JP" sz="3200" dirty="0" smtClean="0">
                <a:solidFill>
                  <a:schemeClr val="accent5"/>
                </a:solidFill>
              </a:rPr>
              <a:t> </a:t>
            </a:r>
            <a:r>
              <a:rPr lang="en-US" altLang="ja-JP" sz="3200" dirty="0" err="1" smtClean="0">
                <a:solidFill>
                  <a:srgbClr val="FF0000"/>
                </a:solidFill>
              </a:rPr>
              <a:t>lon</a:t>
            </a:r>
            <a:r>
              <a:rPr lang="en-US" altLang="ja-JP" sz="3200" dirty="0" smtClean="0">
                <a:solidFill>
                  <a:srgbClr val="FF0000"/>
                </a:solidFill>
              </a:rPr>
              <a:t>&gt;149 &amp; </a:t>
            </a:r>
            <a:r>
              <a:rPr lang="en-US" altLang="ja-JP" sz="3200" dirty="0" err="1" smtClean="0">
                <a:solidFill>
                  <a:srgbClr val="FF0000"/>
                </a:solidFill>
              </a:rPr>
              <a:t>lon</a:t>
            </a:r>
            <a:r>
              <a:rPr lang="en-US" altLang="ja-JP" sz="3200" dirty="0" smtClean="0">
                <a:solidFill>
                  <a:srgbClr val="FF0000"/>
                </a:solidFill>
              </a:rPr>
              <a:t>&lt;161 &amp; </a:t>
            </a:r>
            <a:r>
              <a:rPr lang="en-US" altLang="ja-JP" sz="3200" dirty="0" err="1" smtClean="0">
                <a:solidFill>
                  <a:srgbClr val="FF0000"/>
                </a:solidFill>
              </a:rPr>
              <a:t>lat</a:t>
            </a:r>
            <a:r>
              <a:rPr lang="en-US" altLang="ja-JP" sz="3200" dirty="0" smtClean="0">
                <a:solidFill>
                  <a:srgbClr val="FF0000"/>
                </a:solidFill>
              </a:rPr>
              <a:t>&gt;24 &amp; </a:t>
            </a:r>
            <a:r>
              <a:rPr lang="en-US" altLang="ja-JP" sz="3200" dirty="0" err="1" smtClean="0">
                <a:solidFill>
                  <a:srgbClr val="FF0000"/>
                </a:solidFill>
              </a:rPr>
              <a:t>lat</a:t>
            </a:r>
            <a:r>
              <a:rPr lang="en-US" altLang="ja-JP" sz="3200" dirty="0" smtClean="0">
                <a:solidFill>
                  <a:srgbClr val="FF0000"/>
                </a:solidFill>
              </a:rPr>
              <a:t>&lt;36)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sz="3200" dirty="0" smtClean="0"/>
              <a:t>cpue2 </a:t>
            </a:r>
            <a:r>
              <a:rPr lang="en-US" altLang="ja-JP" sz="3200" dirty="0"/>
              <a:t>&lt;- </a:t>
            </a:r>
            <a:r>
              <a:rPr lang="en-US" altLang="ja-JP" sz="3200" dirty="0" err="1" smtClean="0"/>
              <a:t>tapply</a:t>
            </a:r>
            <a:r>
              <a:rPr lang="en-US" altLang="ja-JP" sz="3200" dirty="0" smtClean="0"/>
              <a:t>(tdat2$N</a:t>
            </a:r>
            <a:r>
              <a:rPr lang="en-US" altLang="ja-JP" sz="3200" dirty="0"/>
              <a:t>, </a:t>
            </a:r>
            <a:r>
              <a:rPr lang="en-US" altLang="ja-JP" sz="3200" dirty="0" smtClean="0"/>
              <a:t>tdat2$year</a:t>
            </a:r>
            <a:r>
              <a:rPr lang="en-US" altLang="ja-JP" sz="3200" dirty="0"/>
              <a:t>, mean)</a:t>
            </a:r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sz="3200" dirty="0" smtClean="0"/>
              <a:t>plot(names(cpue2), cpue2/mean(cpue2),      	type</a:t>
            </a:r>
            <a:r>
              <a:rPr lang="en-US" altLang="ja-JP" sz="3200" dirty="0"/>
              <a:t>="b", </a:t>
            </a:r>
            <a:r>
              <a:rPr lang="en-US" altLang="ja-JP" sz="3200" dirty="0" err="1" smtClean="0"/>
              <a:t>xlab</a:t>
            </a:r>
            <a:r>
              <a:rPr lang="en-US" altLang="ja-JP" sz="3200" dirty="0"/>
              <a:t>="Year",</a:t>
            </a:r>
            <a:r>
              <a:rPr lang="en-US" altLang="ja-JP" sz="3200" dirty="0" err="1"/>
              <a:t>ylab</a:t>
            </a:r>
            <a:r>
              <a:rPr lang="en-US" altLang="ja-JP" sz="3200" dirty="0"/>
              <a:t>="CPUE</a:t>
            </a:r>
            <a:r>
              <a:rPr lang="en-US" altLang="ja-JP" sz="3200" dirty="0" smtClean="0"/>
              <a:t>",    	</a:t>
            </a:r>
            <a:r>
              <a:rPr lang="en-US" altLang="ja-JP" sz="3200" dirty="0" err="1" smtClean="0"/>
              <a:t>ylim</a:t>
            </a:r>
            <a:r>
              <a:rPr lang="en-US" altLang="ja-JP" sz="3200" dirty="0" smtClean="0"/>
              <a:t>=c(0,2))</a:t>
            </a:r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sz="3200" dirty="0" smtClean="0"/>
              <a:t>cpue1 </a:t>
            </a:r>
            <a:r>
              <a:rPr lang="en-US" altLang="ja-JP" sz="3200" dirty="0"/>
              <a:t>&lt;- </a:t>
            </a:r>
            <a:r>
              <a:rPr lang="en-US" altLang="ja-JP" sz="3200" dirty="0" err="1" smtClean="0"/>
              <a:t>tapply</a:t>
            </a:r>
            <a:r>
              <a:rPr lang="en-US" altLang="ja-JP" sz="3200" dirty="0" smtClean="0"/>
              <a:t>(</a:t>
            </a:r>
            <a:r>
              <a:rPr lang="en-US" altLang="ja-JP" sz="3200" dirty="0" err="1" smtClean="0"/>
              <a:t>tdat$N</a:t>
            </a:r>
            <a:r>
              <a:rPr lang="en-US" altLang="ja-JP" sz="3200" dirty="0"/>
              <a:t>, </a:t>
            </a:r>
            <a:r>
              <a:rPr lang="en-US" altLang="ja-JP" sz="3200" dirty="0" err="1" smtClean="0"/>
              <a:t>tdat$year</a:t>
            </a:r>
            <a:r>
              <a:rPr lang="en-US" altLang="ja-JP" sz="3200" dirty="0"/>
              <a:t>, mean</a:t>
            </a:r>
            <a:r>
              <a:rPr lang="en-US" altLang="ja-JP" sz="3200" dirty="0" smtClean="0"/>
              <a:t>)</a:t>
            </a:r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sz="3200" dirty="0" smtClean="0"/>
              <a:t>points(names(cpue1),cpue1/mean(cpue1), </a:t>
            </a:r>
          </a:p>
          <a:p>
            <a:pPr>
              <a:buClr>
                <a:srgbClr val="FF0000"/>
              </a:buClr>
            </a:pPr>
            <a:r>
              <a:rPr lang="en-US" altLang="ja-JP" sz="3200" dirty="0" smtClean="0"/>
              <a:t>                 type="b",</a:t>
            </a:r>
            <a:r>
              <a:rPr lang="en-US" altLang="ja-JP" sz="3200" dirty="0" err="1" smtClean="0"/>
              <a:t>pch</a:t>
            </a:r>
            <a:r>
              <a:rPr lang="en-US" altLang="ja-JP" sz="3200" dirty="0" smtClean="0"/>
              <a:t>=2,col=2)</a:t>
            </a:r>
            <a:endParaRPr lang="en-US" altLang="ja-JP" sz="32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607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39150" y="580387"/>
            <a:ext cx="76528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sz="3200" dirty="0" smtClean="0"/>
              <a:t>  legend("</a:t>
            </a:r>
            <a:r>
              <a:rPr lang="en-US" altLang="ja-JP" sz="3200" dirty="0" err="1" smtClean="0"/>
              <a:t>bottomleft</a:t>
            </a:r>
            <a:r>
              <a:rPr lang="en-US" altLang="ja-JP" sz="3200" dirty="0" smtClean="0"/>
              <a:t>",</a:t>
            </a:r>
            <a:r>
              <a:rPr lang="en-US" altLang="ja-JP" sz="3200" dirty="0" err="1" smtClean="0"/>
              <a:t>pch</a:t>
            </a:r>
            <a:r>
              <a:rPr lang="en-US" altLang="ja-JP" sz="3200" dirty="0" smtClean="0"/>
              <a:t>=1:2,col=1:2,</a:t>
            </a:r>
          </a:p>
          <a:p>
            <a:pPr>
              <a:buClr>
                <a:srgbClr val="FF0000"/>
              </a:buClr>
            </a:pPr>
            <a:r>
              <a:rPr lang="en-US" altLang="ja-JP" sz="3200" dirty="0"/>
              <a:t> </a:t>
            </a:r>
            <a:r>
              <a:rPr lang="en-US" altLang="ja-JP" sz="3200" dirty="0" smtClean="0"/>
              <a:t>                 legend=c("</a:t>
            </a:r>
            <a:r>
              <a:rPr lang="ja-JP" altLang="en-US" sz="3200" dirty="0" smtClean="0"/>
              <a:t>一部海域</a:t>
            </a:r>
            <a:r>
              <a:rPr lang="en-US" altLang="ja-JP" sz="3200" dirty="0" smtClean="0"/>
              <a:t>","</a:t>
            </a:r>
            <a:r>
              <a:rPr lang="ja-JP" altLang="en-US" sz="3200" dirty="0" smtClean="0"/>
              <a:t>全海域</a:t>
            </a:r>
            <a:r>
              <a:rPr lang="en-US" altLang="ja-JP" sz="3200" dirty="0" smtClean="0"/>
              <a:t>"))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0" y="1707269"/>
            <a:ext cx="7174524" cy="485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角丸四角形 11"/>
          <p:cNvSpPr/>
          <p:nvPr/>
        </p:nvSpPr>
        <p:spPr>
          <a:xfrm>
            <a:off x="162335" y="6931742"/>
            <a:ext cx="8051120" cy="2786001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一部海域だけで見た場合と，全海域で見た場合で，</a:t>
            </a:r>
            <a:r>
              <a:rPr lang="ja-JP" altLang="en-US" sz="2800" dirty="0"/>
              <a:t>傾向</a:t>
            </a:r>
            <a:r>
              <a:rPr lang="ja-JP" altLang="en-US" sz="2800" dirty="0" smtClean="0"/>
              <a:t>はかなり異なる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全海域のデータを使うと，漁場の移動の影響が年の</a:t>
            </a:r>
            <a:r>
              <a:rPr lang="en-US" altLang="ja-JP" sz="2800" dirty="0" smtClean="0"/>
              <a:t>CPUE</a:t>
            </a:r>
            <a:r>
              <a:rPr lang="ja-JP" altLang="en-US" sz="2800" dirty="0" smtClean="0"/>
              <a:t>の変化だと，誤って捉えられてしまう</a:t>
            </a:r>
            <a:endParaRPr lang="en-US" altLang="ja-JP" sz="2800" dirty="0" smtClean="0"/>
          </a:p>
          <a:p>
            <a:r>
              <a:rPr lang="en-US" altLang="ja-JP" sz="2800" dirty="0" smtClean="0">
                <a:sym typeface="Wingdings" panose="05000000000000000000" pitchFamily="2" charset="2"/>
              </a:rPr>
              <a:t> </a:t>
            </a:r>
            <a:r>
              <a:rPr lang="ja-JP" altLang="en-US" sz="2800" dirty="0" smtClean="0">
                <a:sym typeface="Wingdings" panose="05000000000000000000" pitchFamily="2" charset="2"/>
              </a:rPr>
              <a:t>これを，統計的にきちんと解析する（標準化）</a:t>
            </a:r>
            <a:endParaRPr lang="en-US" altLang="ja-JP" sz="28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8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490" y="464342"/>
            <a:ext cx="7680960" cy="95731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アプローチ</a:t>
            </a:r>
            <a:r>
              <a:rPr kumimoji="1" lang="en-US" altLang="ja-JP" dirty="0" smtClean="0"/>
              <a:t>B</a:t>
            </a:r>
            <a:r>
              <a:rPr lang="en-US" altLang="ja-JP" dirty="0" smtClean="0"/>
              <a:t>. </a:t>
            </a:r>
            <a:r>
              <a:rPr lang="ja-JP" altLang="en-US" dirty="0" smtClean="0"/>
              <a:t>一般化線形モデル（</a:t>
            </a:r>
            <a:r>
              <a:rPr lang="en-US" altLang="ja-JP" dirty="0" smtClean="0"/>
              <a:t>GLM</a:t>
            </a:r>
            <a:r>
              <a:rPr lang="ja-JP" altLang="en-US" dirty="0" smtClean="0"/>
              <a:t>）　　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　　を用いた解析</a:t>
            </a:r>
            <a:r>
              <a:rPr lang="en-US" altLang="ja-JP" dirty="0" smtClean="0"/>
              <a:t> (CPUE</a:t>
            </a:r>
            <a:r>
              <a:rPr lang="ja-JP" altLang="en-US" dirty="0" smtClean="0"/>
              <a:t>標準化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8474" y="1677668"/>
            <a:ext cx="819938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sz="3200" dirty="0" err="1" smtClean="0"/>
              <a:t>gres</a:t>
            </a:r>
            <a:r>
              <a:rPr lang="en-US" altLang="ja-JP" sz="3200" dirty="0" smtClean="0"/>
              <a:t> &lt;- </a:t>
            </a:r>
            <a:r>
              <a:rPr lang="en-US" altLang="ja-JP" sz="3200" dirty="0" err="1" smtClean="0">
                <a:solidFill>
                  <a:srgbClr val="FF0000"/>
                </a:solidFill>
              </a:rPr>
              <a:t>glm</a:t>
            </a:r>
            <a:r>
              <a:rPr lang="en-US" altLang="ja-JP" sz="3200" dirty="0" smtClean="0">
                <a:solidFill>
                  <a:srgbClr val="FF0000"/>
                </a:solidFill>
              </a:rPr>
              <a:t>(</a:t>
            </a:r>
            <a:r>
              <a:rPr lang="en-US" altLang="ja-JP" sz="3200" dirty="0" err="1" smtClean="0">
                <a:solidFill>
                  <a:srgbClr val="FF0000"/>
                </a:solidFill>
              </a:rPr>
              <a:t>N~factor</a:t>
            </a:r>
            <a:r>
              <a:rPr lang="en-US" altLang="ja-JP" sz="3200" dirty="0" smtClean="0">
                <a:solidFill>
                  <a:srgbClr val="FF0000"/>
                </a:solidFill>
              </a:rPr>
              <a:t>(year</a:t>
            </a:r>
            <a:r>
              <a:rPr lang="en-US" altLang="ja-JP" sz="3200" dirty="0" smtClean="0">
                <a:solidFill>
                  <a:srgbClr val="FF0000"/>
                </a:solidFill>
              </a:rPr>
              <a:t>)+factor(</a:t>
            </a:r>
            <a:r>
              <a:rPr lang="en-US" altLang="ja-JP" sz="3200" dirty="0" err="1" smtClean="0">
                <a:solidFill>
                  <a:srgbClr val="FF0000"/>
                </a:solidFill>
              </a:rPr>
              <a:t>lon</a:t>
            </a:r>
            <a:r>
              <a:rPr lang="en-US" altLang="ja-JP" sz="3200" dirty="0" smtClean="0">
                <a:solidFill>
                  <a:srgbClr val="FF0000"/>
                </a:solidFill>
              </a:rPr>
              <a:t>)+   	     	</a:t>
            </a:r>
            <a:r>
              <a:rPr lang="en-US" altLang="ja-JP" sz="3200" dirty="0" smtClean="0">
                <a:solidFill>
                  <a:srgbClr val="FF0000"/>
                </a:solidFill>
              </a:rPr>
              <a:t>   factor(</a:t>
            </a:r>
            <a:r>
              <a:rPr lang="en-US" altLang="ja-JP" sz="3200" dirty="0" err="1" smtClean="0">
                <a:solidFill>
                  <a:srgbClr val="FF0000"/>
                </a:solidFill>
              </a:rPr>
              <a:t>lat</a:t>
            </a:r>
            <a:r>
              <a:rPr lang="en-US" altLang="ja-JP" sz="3200" dirty="0" smtClean="0">
                <a:solidFill>
                  <a:srgbClr val="FF0000"/>
                </a:solidFill>
              </a:rPr>
              <a:t>), </a:t>
            </a:r>
            <a:r>
              <a:rPr lang="en-US" altLang="ja-JP" sz="3200" dirty="0" smtClean="0">
                <a:solidFill>
                  <a:srgbClr val="FF0000"/>
                </a:solidFill>
              </a:rPr>
              <a:t>data=</a:t>
            </a:r>
            <a:r>
              <a:rPr lang="en-US" altLang="ja-JP" sz="3200" dirty="0" err="1" smtClean="0">
                <a:solidFill>
                  <a:srgbClr val="FF0000"/>
                </a:solidFill>
              </a:rPr>
              <a:t>tdat,family</a:t>
            </a:r>
            <a:r>
              <a:rPr lang="en-US" altLang="ja-JP" sz="3200" dirty="0" smtClean="0">
                <a:solidFill>
                  <a:srgbClr val="FF0000"/>
                </a:solidFill>
              </a:rPr>
              <a:t>="</a:t>
            </a:r>
            <a:r>
              <a:rPr lang="en-US" altLang="ja-JP" sz="3200" dirty="0" err="1" smtClean="0">
                <a:solidFill>
                  <a:srgbClr val="FF0000"/>
                </a:solidFill>
              </a:rPr>
              <a:t>poisson</a:t>
            </a:r>
            <a:r>
              <a:rPr lang="en-US" altLang="ja-JP" sz="3200" dirty="0" smtClean="0">
                <a:solidFill>
                  <a:srgbClr val="FF0000"/>
                </a:solidFill>
              </a:rPr>
              <a:t>")</a:t>
            </a:r>
          </a:p>
          <a:p>
            <a:pPr marL="365125" indent="-365125"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sz="3200" dirty="0" smtClean="0"/>
              <a:t>cpue3 &lt;- </a:t>
            </a:r>
            <a:r>
              <a:rPr lang="en-US" altLang="ja-JP" sz="3200" dirty="0" err="1" smtClean="0"/>
              <a:t>exp</a:t>
            </a:r>
            <a:r>
              <a:rPr lang="en-US" altLang="ja-JP" sz="3200" dirty="0" smtClean="0"/>
              <a:t>(c(0,gres$coef[2:16]))</a:t>
            </a:r>
          </a:p>
          <a:p>
            <a:pPr marL="365125" indent="-365125"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sz="3200" dirty="0" smtClean="0"/>
              <a:t>plot(cpue3/mean(cpue3),type="b")</a:t>
            </a:r>
          </a:p>
          <a:p>
            <a:pPr marL="365125" indent="-365125"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sz="3200" dirty="0" smtClean="0"/>
              <a:t>points(cpue2/mean(cpue2),type="b",</a:t>
            </a:r>
            <a:r>
              <a:rPr lang="en-US" altLang="ja-JP" sz="3200" dirty="0" err="1" smtClean="0"/>
              <a:t>pch</a:t>
            </a:r>
            <a:r>
              <a:rPr lang="en-US" altLang="ja-JP" sz="3200" dirty="0" smtClean="0"/>
              <a:t>=2)</a:t>
            </a:r>
          </a:p>
          <a:p>
            <a:pPr marL="365125" indent="-365125"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sz="3200" dirty="0" smtClean="0"/>
              <a:t>points(cpue1/mean(cpue1),type="b",</a:t>
            </a:r>
            <a:r>
              <a:rPr lang="en-US" altLang="ja-JP" sz="3200" dirty="0" err="1" smtClean="0"/>
              <a:t>pch</a:t>
            </a:r>
            <a:r>
              <a:rPr lang="en-US" altLang="ja-JP" sz="3200" dirty="0" smtClean="0"/>
              <a:t>=3)</a:t>
            </a:r>
          </a:p>
          <a:p>
            <a:pPr marL="365125" indent="-365125"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sz="3200" dirty="0" smtClean="0"/>
              <a:t>legend("</a:t>
            </a:r>
            <a:r>
              <a:rPr lang="en-US" altLang="ja-JP" sz="3200" dirty="0" err="1" smtClean="0"/>
              <a:t>topright</a:t>
            </a:r>
            <a:r>
              <a:rPr lang="en-US" altLang="ja-JP" sz="3200" dirty="0" smtClean="0"/>
              <a:t>", </a:t>
            </a:r>
            <a:r>
              <a:rPr lang="en-US" altLang="ja-JP" sz="3200" dirty="0" err="1" smtClean="0"/>
              <a:t>pch</a:t>
            </a:r>
            <a:r>
              <a:rPr lang="en-US" altLang="ja-JP" sz="3200" dirty="0" smtClean="0"/>
              <a:t>=1:3,</a:t>
            </a:r>
          </a:p>
          <a:p>
            <a:pPr>
              <a:buClr>
                <a:srgbClr val="FF0000"/>
              </a:buClr>
            </a:pPr>
            <a:r>
              <a:rPr lang="en-US" altLang="ja-JP" sz="3200" dirty="0" smtClean="0"/>
              <a:t>             legend=c("GLM","</a:t>
            </a:r>
            <a:r>
              <a:rPr lang="ja-JP" altLang="en-US" sz="3200" dirty="0" smtClean="0"/>
              <a:t>一部海域</a:t>
            </a:r>
            <a:r>
              <a:rPr lang="en-US" altLang="ja-JP" sz="3200" dirty="0" smtClean="0"/>
              <a:t>","</a:t>
            </a:r>
            <a:r>
              <a:rPr lang="ja-JP" altLang="en-US" sz="3200" dirty="0" smtClean="0"/>
              <a:t>全海域</a:t>
            </a:r>
            <a:r>
              <a:rPr lang="en-US" altLang="ja-JP" sz="3200" dirty="0" smtClean="0"/>
              <a:t>"))</a:t>
            </a:r>
          </a:p>
          <a:p>
            <a:pPr marL="365125" indent="-365125">
              <a:buClr>
                <a:srgbClr val="FF0000"/>
              </a:buClr>
              <a:buFont typeface="Calibri" panose="020F0502020204030204" pitchFamily="34" charset="0"/>
              <a:buChar char="˃"/>
            </a:pPr>
            <a:endParaRPr lang="en-US" altLang="ja-JP" sz="3200" dirty="0" smtClean="0"/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endParaRPr lang="en-US" altLang="ja-JP" sz="32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05" y="5922792"/>
            <a:ext cx="55721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7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CPUE</a:t>
            </a:r>
            <a:r>
              <a:rPr kumimoji="1" lang="ja-JP" altLang="en-US" dirty="0" smtClean="0"/>
              <a:t>標準化とは？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統計的な手法（</a:t>
            </a:r>
            <a:r>
              <a:rPr kumimoji="1" lang="en-US" altLang="ja-JP" sz="3200" dirty="0" smtClean="0"/>
              <a:t>GLM</a:t>
            </a:r>
            <a:r>
              <a:rPr kumimoji="1" lang="ja-JP" altLang="en-US" sz="3200" dirty="0" smtClean="0"/>
              <a:t>等）を用いて，応答変数に影響を与える様々な要因を特定し，その中から</a:t>
            </a:r>
            <a:r>
              <a:rPr lang="ja-JP" altLang="en-US" sz="3200" dirty="0" smtClean="0"/>
              <a:t>資源量指数を取り出すこと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例データでの応答変数＝</a:t>
            </a:r>
            <a:r>
              <a:rPr kumimoji="1" lang="en-US" altLang="ja-JP" sz="3200" dirty="0" smtClean="0"/>
              <a:t>N</a:t>
            </a:r>
          </a:p>
          <a:p>
            <a:r>
              <a:rPr kumimoji="1" lang="ja-JP" altLang="en-US" sz="3200" dirty="0" smtClean="0"/>
              <a:t>資源量指数＝年による</a:t>
            </a:r>
            <a:r>
              <a:rPr kumimoji="1" lang="en-US" altLang="ja-JP" sz="3200" dirty="0" smtClean="0"/>
              <a:t>CPUE</a:t>
            </a:r>
            <a:r>
              <a:rPr kumimoji="1" lang="ja-JP" altLang="en-US" sz="3200" dirty="0" smtClean="0"/>
              <a:t>の変化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そのほかの要因＝</a:t>
            </a:r>
            <a:r>
              <a:rPr lang="ja-JP" altLang="en-US" sz="3200" dirty="0" smtClean="0"/>
              <a:t>緯度，経度</a:t>
            </a: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8640" y="5641145"/>
            <a:ext cx="7195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>
                <a:solidFill>
                  <a:srgbClr val="FF0000"/>
                </a:solidFill>
              </a:rPr>
              <a:t>N~</a:t>
            </a:r>
            <a:r>
              <a:rPr lang="en-US" altLang="ja-JP" sz="3600" u="sng" dirty="0" err="1">
                <a:solidFill>
                  <a:srgbClr val="FF0000"/>
                </a:solidFill>
              </a:rPr>
              <a:t>factor</a:t>
            </a:r>
            <a:r>
              <a:rPr lang="en-US" altLang="ja-JP" sz="3600" u="sng" dirty="0">
                <a:solidFill>
                  <a:srgbClr val="FF0000"/>
                </a:solidFill>
              </a:rPr>
              <a:t>(year)</a:t>
            </a:r>
            <a:r>
              <a:rPr lang="en-US" altLang="ja-JP" sz="3600" dirty="0">
                <a:solidFill>
                  <a:srgbClr val="FF0000"/>
                </a:solidFill>
              </a:rPr>
              <a:t>+</a:t>
            </a:r>
            <a:r>
              <a:rPr lang="en-US" altLang="ja-JP" sz="3600" u="sng" dirty="0">
                <a:solidFill>
                  <a:srgbClr val="FF0000"/>
                </a:solidFill>
              </a:rPr>
              <a:t>factor(</a:t>
            </a:r>
            <a:r>
              <a:rPr lang="en-US" altLang="ja-JP" sz="3600" u="sng" dirty="0" err="1">
                <a:solidFill>
                  <a:srgbClr val="FF0000"/>
                </a:solidFill>
              </a:rPr>
              <a:t>lon</a:t>
            </a:r>
            <a:r>
              <a:rPr lang="en-US" altLang="ja-JP" sz="3600" u="sng" dirty="0" smtClean="0">
                <a:solidFill>
                  <a:srgbClr val="FF0000"/>
                </a:solidFill>
              </a:rPr>
              <a:t>)+factor(</a:t>
            </a:r>
            <a:r>
              <a:rPr lang="en-US" altLang="ja-JP" sz="3600" u="sng" dirty="0" err="1" smtClean="0">
                <a:solidFill>
                  <a:srgbClr val="FF0000"/>
                </a:solidFill>
              </a:rPr>
              <a:t>lat</a:t>
            </a:r>
            <a:r>
              <a:rPr lang="en-US" altLang="ja-JP" sz="3600" u="sng" dirty="0">
                <a:solidFill>
                  <a:srgbClr val="FF0000"/>
                </a:solidFill>
              </a:rPr>
              <a:t>)</a:t>
            </a:r>
            <a:endParaRPr kumimoji="1" lang="ja-JP" altLang="en-US" sz="3600" u="sng" dirty="0">
              <a:solidFill>
                <a:srgbClr val="FF0000"/>
              </a:solidFill>
            </a:endParaRPr>
          </a:p>
        </p:txBody>
      </p:sp>
      <p:sp>
        <p:nvSpPr>
          <p:cNvPr id="5" name="線吹き出し 1 (枠付き) 4"/>
          <p:cNvSpPr/>
          <p:nvPr/>
        </p:nvSpPr>
        <p:spPr>
          <a:xfrm>
            <a:off x="548640" y="6685673"/>
            <a:ext cx="1702191" cy="513470"/>
          </a:xfrm>
          <a:prstGeom prst="borderCallout1">
            <a:avLst>
              <a:gd name="adj1" fmla="val -1798"/>
              <a:gd name="adj2" fmla="val 5686"/>
              <a:gd name="adj3" fmla="val -92979"/>
              <a:gd name="adj4" fmla="val 14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応答変数</a:t>
            </a:r>
            <a:endParaRPr kumimoji="1" lang="ja-JP" altLang="en-US" sz="2800" dirty="0"/>
          </a:p>
        </p:txBody>
      </p:sp>
      <p:sp>
        <p:nvSpPr>
          <p:cNvPr id="12" name="線吹き出し 1 (枠付き) 11"/>
          <p:cNvSpPr/>
          <p:nvPr/>
        </p:nvSpPr>
        <p:spPr>
          <a:xfrm>
            <a:off x="1636541" y="7625863"/>
            <a:ext cx="2509783" cy="1180511"/>
          </a:xfrm>
          <a:prstGeom prst="borderCallout1">
            <a:avLst>
              <a:gd name="adj1" fmla="val -1798"/>
              <a:gd name="adj2" fmla="val 53620"/>
              <a:gd name="adj3" fmla="val -122338"/>
              <a:gd name="adj4" fmla="val 449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取り出したい「年」の要素</a:t>
            </a:r>
            <a:endParaRPr kumimoji="1" lang="ja-JP" altLang="en-US" sz="2800" dirty="0"/>
          </a:p>
        </p:txBody>
      </p:sp>
      <p:sp>
        <p:nvSpPr>
          <p:cNvPr id="13" name="線吹き出し 1 (枠付き) 12"/>
          <p:cNvSpPr/>
          <p:nvPr/>
        </p:nvSpPr>
        <p:spPr>
          <a:xfrm>
            <a:off x="4926037" y="7625862"/>
            <a:ext cx="2509783" cy="1349326"/>
          </a:xfrm>
          <a:prstGeom prst="borderCallout1">
            <a:avLst>
              <a:gd name="adj1" fmla="val -1798"/>
              <a:gd name="adj2" fmla="val 53620"/>
              <a:gd name="adj3" fmla="val -109827"/>
              <a:gd name="adj4" fmla="val 298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応答変数に影響を与える他の要因</a:t>
            </a:r>
            <a:endParaRPr kumimoji="1" lang="ja-JP" altLang="en-US" sz="28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4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0479" y="464342"/>
            <a:ext cx="6721276" cy="1760698"/>
          </a:xfrm>
        </p:spPr>
        <p:txBody>
          <a:bodyPr>
            <a:normAutofit/>
          </a:bodyPr>
          <a:lstStyle/>
          <a:p>
            <a:r>
              <a:rPr kumimoji="1" lang="ja-JP" altLang="en-US" sz="3600" b="1" dirty="0" smtClean="0"/>
              <a:t>作業ディレクトリ（</a:t>
            </a:r>
            <a:r>
              <a:rPr lang="en-US" altLang="ja-JP" sz="3600" b="1" dirty="0" smtClean="0"/>
              <a:t>kensyu2015</a:t>
            </a:r>
            <a:r>
              <a:rPr lang="ja-JP" altLang="en-US" sz="3600" b="1" dirty="0" smtClean="0"/>
              <a:t>）にデータ</a:t>
            </a:r>
            <a:r>
              <a:rPr lang="en-US" altLang="ja-JP" sz="3600" b="1" dirty="0" smtClean="0"/>
              <a:t>(data.zip)</a:t>
            </a:r>
            <a:r>
              <a:rPr lang="ja-JP" altLang="en-US" sz="3600" b="1" dirty="0" err="1" smtClean="0"/>
              <a:t>を置</a:t>
            </a:r>
            <a:r>
              <a:rPr lang="ja-JP" altLang="en-US" sz="3600" b="1" dirty="0" smtClean="0"/>
              <a:t>いて展開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478" y="2225040"/>
            <a:ext cx="7156907" cy="7297332"/>
          </a:xfrm>
        </p:spPr>
        <p:txBody>
          <a:bodyPr/>
          <a:lstStyle/>
          <a:p>
            <a:r>
              <a:rPr kumimoji="1" lang="en-US" altLang="ja-JP" dirty="0" smtClean="0"/>
              <a:t>zip</a:t>
            </a:r>
            <a:r>
              <a:rPr kumimoji="1" lang="ja-JP" altLang="en-US" dirty="0" smtClean="0"/>
              <a:t>ファイルを右クリック→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「全て展開</a:t>
            </a:r>
            <a:r>
              <a:rPr kumimoji="1" lang="ja-JP" altLang="en-US" dirty="0" err="1" smtClean="0"/>
              <a:t>．．</a:t>
            </a:r>
            <a:r>
              <a:rPr kumimoji="1" lang="ja-JP" altLang="en-US" dirty="0" smtClean="0"/>
              <a:t>」で，展開できる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data</a:t>
            </a:r>
            <a:r>
              <a:rPr lang="ja-JP" altLang="en-US" dirty="0" smtClean="0"/>
              <a:t>フォルダの中身（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ファイル）を全て，</a:t>
            </a:r>
            <a:r>
              <a:rPr lang="en-US" altLang="ja-JP" dirty="0" smtClean="0"/>
              <a:t>kensyu2015</a:t>
            </a:r>
            <a:r>
              <a:rPr lang="ja-JP" altLang="en-US" dirty="0" smtClean="0"/>
              <a:t>フォルダに移動させる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676" t="1289" r="54724" b="55155"/>
          <a:stretch/>
        </p:blipFill>
        <p:spPr>
          <a:xfrm>
            <a:off x="1082040" y="5788572"/>
            <a:ext cx="6797040" cy="3733800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3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CPUE</a:t>
            </a:r>
            <a:r>
              <a:rPr kumimoji="1" lang="ja-JP" altLang="en-US" dirty="0" smtClean="0"/>
              <a:t>標準化についての参考文献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490" y="1608083"/>
            <a:ext cx="7821636" cy="8131003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Maunder, </a:t>
            </a:r>
            <a:r>
              <a:rPr lang="en-US" altLang="ja-JP" sz="3200" dirty="0"/>
              <a:t>Punt AE. </a:t>
            </a:r>
            <a:r>
              <a:rPr lang="en-US" altLang="ja-JP" sz="3200" dirty="0" smtClean="0"/>
              <a:t>2004. Standardizing </a:t>
            </a:r>
            <a:r>
              <a:rPr lang="en-US" altLang="ja-JP" sz="3200" dirty="0"/>
              <a:t>Catch and Effort Data: A Review of Recent Approaches. Fish. Res. </a:t>
            </a:r>
            <a:r>
              <a:rPr lang="en-US" altLang="ja-JP" sz="3200" dirty="0" smtClean="0"/>
              <a:t>70, 141-159</a:t>
            </a:r>
            <a:endParaRPr lang="en-US" altLang="ja-JP" sz="3200" dirty="0"/>
          </a:p>
          <a:p>
            <a:r>
              <a:rPr lang="ja-JP" altLang="en-US" sz="3200" dirty="0" smtClean="0"/>
              <a:t>庄野</a:t>
            </a:r>
            <a:r>
              <a:rPr lang="en-US" altLang="ja-JP" sz="3200" dirty="0" smtClean="0"/>
              <a:t>. 2004. </a:t>
            </a:r>
            <a:r>
              <a:rPr lang="en-US" altLang="ja-JP" sz="3200" dirty="0"/>
              <a:t>CPUE</a:t>
            </a:r>
            <a:r>
              <a:rPr lang="ja-JP" altLang="en-US" sz="3200" dirty="0"/>
              <a:t>標準化に用いられる統計学的アプローチに関する</a:t>
            </a:r>
            <a:r>
              <a:rPr lang="ja-JP" altLang="en-US" sz="3200" dirty="0" smtClean="0"/>
              <a:t>総説</a:t>
            </a:r>
            <a:r>
              <a:rPr lang="en-US" altLang="ja-JP" sz="3200" dirty="0" smtClean="0"/>
              <a:t>. </a:t>
            </a:r>
            <a:r>
              <a:rPr lang="ja-JP" altLang="en-US" sz="3200" dirty="0" smtClean="0"/>
              <a:t>水産</a:t>
            </a:r>
            <a:r>
              <a:rPr lang="ja-JP" altLang="en-US" sz="3200" dirty="0"/>
              <a:t>海洋研究 </a:t>
            </a:r>
            <a:r>
              <a:rPr lang="en-US" altLang="ja-JP" sz="3200" dirty="0" smtClean="0"/>
              <a:t>68, 106-120</a:t>
            </a:r>
            <a:r>
              <a:rPr lang="en-US" altLang="ja-JP" sz="3200" dirty="0"/>
              <a:t> </a:t>
            </a:r>
            <a:endParaRPr lang="en-US" altLang="ja-JP" sz="3200" dirty="0" smtClean="0"/>
          </a:p>
          <a:p>
            <a:r>
              <a:rPr lang="ja-JP" altLang="en-US" sz="3200" dirty="0"/>
              <a:t>大気海洋研究所共同利用</a:t>
            </a:r>
            <a:r>
              <a:rPr lang="ja-JP" altLang="en-US" sz="3200" dirty="0" smtClean="0"/>
              <a:t>シンポジウム発表</a:t>
            </a:r>
            <a:r>
              <a:rPr lang="ja-JP" altLang="en-US" sz="3200" dirty="0"/>
              <a:t>資料 「日本延縄漁業データを用いた標準化</a:t>
            </a:r>
            <a:r>
              <a:rPr lang="en-US" altLang="ja-JP" sz="3200" dirty="0"/>
              <a:t>CPUE</a:t>
            </a:r>
            <a:r>
              <a:rPr lang="ja-JP" altLang="en-US" sz="3200" dirty="0" smtClean="0"/>
              <a:t>」 </a:t>
            </a:r>
            <a:r>
              <a:rPr lang="en-US" altLang="ja-JP" sz="3200" dirty="0"/>
              <a:t>http://cse.fra.affrc.go.jp/ichimomo/Tuna/glm_longline_presentation.pdf</a:t>
            </a:r>
          </a:p>
          <a:p>
            <a:endParaRPr kumimoji="1" lang="en-US" altLang="ja-JP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1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補足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# </a:t>
            </a:r>
            <a:r>
              <a:rPr kumimoji="1" lang="ja-JP" altLang="en-US" dirty="0" smtClean="0"/>
              <a:t>等高線図のプロット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70478" y="2418735"/>
            <a:ext cx="7156907" cy="710363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365125" indent="-365125" algn="l" defTabSz="829818" rtl="0" eaLnBrk="1" latinLnBrk="0" hangingPunct="1">
              <a:lnSpc>
                <a:spcPct val="90000"/>
              </a:lnSpc>
              <a:spcBef>
                <a:spcPts val="907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364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273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2182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7091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2000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6909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1818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6727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 smtClean="0"/>
              <a:t>#</a:t>
            </a:r>
            <a:r>
              <a:rPr lang="ja-JP" altLang="en-US" sz="3200" dirty="0" smtClean="0"/>
              <a:t> 経度・経度ごとの平均</a:t>
            </a:r>
            <a:endParaRPr lang="en-US" altLang="ja-JP" sz="3200" dirty="0" smtClean="0"/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x &lt;- </a:t>
            </a:r>
            <a:r>
              <a:rPr lang="en-US" altLang="ja-JP" dirty="0" err="1" smtClean="0"/>
              <a:t>tapply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tdat$N</a:t>
            </a:r>
            <a:r>
              <a:rPr lang="en-US" altLang="ja-JP" dirty="0" smtClean="0"/>
              <a:t>,</a:t>
            </a:r>
          </a:p>
          <a:p>
            <a:pPr marL="0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ja-JP" dirty="0" smtClean="0"/>
              <a:t> 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 list(</a:t>
            </a:r>
            <a:r>
              <a:rPr lang="en-US" altLang="ja-JP" dirty="0" err="1" smtClean="0"/>
              <a:t>tdat$lon,tdat$lat</a:t>
            </a:r>
            <a:r>
              <a:rPr lang="en-US" altLang="ja-JP" dirty="0" smtClean="0"/>
              <a:t>),mean)</a:t>
            </a:r>
          </a:p>
          <a:p>
            <a:pPr marL="0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ja-JP" sz="3200" dirty="0" smtClean="0"/>
              <a:t># </a:t>
            </a:r>
            <a:r>
              <a:rPr lang="ja-JP" altLang="en-US" sz="3200" dirty="0" smtClean="0"/>
              <a:t>これを</a:t>
            </a:r>
            <a:r>
              <a:rPr lang="en-US" altLang="ja-JP" sz="3200" dirty="0" smtClean="0"/>
              <a:t>2</a:t>
            </a:r>
            <a:r>
              <a:rPr lang="ja-JP" altLang="en-US" sz="3200" dirty="0" smtClean="0"/>
              <a:t>次元平面上にプロットしてみる</a:t>
            </a:r>
            <a:endParaRPr lang="en-US" altLang="ja-JP" sz="3200" dirty="0" smtClean="0"/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x1 &lt;- </a:t>
            </a:r>
            <a:r>
              <a:rPr lang="en-US" altLang="ja-JP" dirty="0" err="1" smtClean="0"/>
              <a:t>as.numeric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dimnames</a:t>
            </a:r>
            <a:r>
              <a:rPr lang="en-US" altLang="ja-JP" dirty="0" smtClean="0"/>
              <a:t>(x)[[1]])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y1 &lt;- </a:t>
            </a:r>
            <a:r>
              <a:rPr lang="en-US" altLang="ja-JP" dirty="0" err="1" smtClean="0"/>
              <a:t>as.numeric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dimnames</a:t>
            </a:r>
            <a:r>
              <a:rPr lang="en-US" altLang="ja-JP" dirty="0" smtClean="0"/>
              <a:t>(x)[[2]])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image(x1,y1, x, </a:t>
            </a:r>
            <a:r>
              <a:rPr lang="en-US" altLang="ja-JP" dirty="0" err="1" smtClean="0"/>
              <a:t>xlab</a:t>
            </a:r>
            <a:r>
              <a:rPr lang="en-US" altLang="ja-JP" dirty="0" smtClean="0"/>
              <a:t>="Lon",</a:t>
            </a:r>
            <a:r>
              <a:rPr lang="en-US" altLang="ja-JP" dirty="0" err="1" smtClean="0"/>
              <a:t>ylab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Lat</a:t>
            </a:r>
            <a:r>
              <a:rPr lang="en-US" altLang="ja-JP" dirty="0" smtClean="0"/>
              <a:t>",</a:t>
            </a:r>
          </a:p>
          <a:p>
            <a:pPr marL="0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ja-JP" dirty="0" smtClean="0"/>
              <a:t>                col=rev(</a:t>
            </a:r>
            <a:r>
              <a:rPr lang="en-US" altLang="ja-JP" dirty="0" err="1" smtClean="0"/>
              <a:t>heat.colors</a:t>
            </a:r>
            <a:r>
              <a:rPr lang="en-US" altLang="ja-JP" dirty="0" smtClean="0"/>
              <a:t>(12)))</a:t>
            </a:r>
            <a:endParaRPr lang="en-US" altLang="ja-JP" dirty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>
                <a:solidFill>
                  <a:srgbClr val="FF0000"/>
                </a:solidFill>
              </a:rPr>
              <a:t>contour(x1,y1,x,add=TRUE)</a:t>
            </a:r>
          </a:p>
        </p:txBody>
      </p:sp>
    </p:spTree>
    <p:extLst>
      <p:ext uri="{BB962C8B-B14F-4D97-AF65-F5344CB8AC3E}">
        <p14:creationId xmlns:p14="http://schemas.microsoft.com/office/powerpoint/2010/main" val="2123695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補足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70478" y="1637071"/>
            <a:ext cx="7156907" cy="788530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365125" indent="-365125" algn="l" defTabSz="829818" rtl="0" eaLnBrk="1" latinLnBrk="0" hangingPunct="1">
              <a:lnSpc>
                <a:spcPct val="90000"/>
              </a:lnSpc>
              <a:spcBef>
                <a:spcPts val="907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364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273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2182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7091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2000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6909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1818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6727" indent="-207455" algn="l" defTabSz="829818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kumimoji="1" sz="16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 smtClean="0"/>
              <a:t># </a:t>
            </a:r>
            <a:r>
              <a:rPr lang="ja-JP" altLang="en-US" sz="3200" dirty="0" smtClean="0"/>
              <a:t>解像度の高い日本地図</a:t>
            </a:r>
            <a:endParaRPr lang="en-US" altLang="ja-JP" sz="3200" dirty="0" smtClean="0"/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library(</a:t>
            </a:r>
            <a:r>
              <a:rPr lang="en-US" altLang="ja-JP" dirty="0" err="1" smtClean="0"/>
              <a:t>mapdata</a:t>
            </a:r>
            <a:r>
              <a:rPr lang="en-US" altLang="ja-JP" dirty="0" smtClean="0"/>
              <a:t>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map("japan")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err="1" smtClean="0"/>
              <a:t>map.axes</a:t>
            </a:r>
            <a:r>
              <a:rPr lang="en-US" altLang="ja-JP" dirty="0" smtClean="0"/>
              <a:t>()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endParaRPr lang="en-US" altLang="ja-JP" dirty="0" smtClean="0"/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/>
              <a:t>map("japan",</a:t>
            </a:r>
            <a:r>
              <a:rPr lang="en-US" altLang="ja-JP" dirty="0" err="1"/>
              <a:t>xlim</a:t>
            </a:r>
            <a:r>
              <a:rPr lang="en-US" altLang="ja-JP" dirty="0"/>
              <a:t>=c(135,140</a:t>
            </a:r>
            <a:r>
              <a:rPr lang="en-US" altLang="ja-JP" dirty="0" smtClean="0"/>
              <a:t>),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</a:t>
            </a:r>
            <a:r>
              <a:rPr lang="en-US" altLang="ja-JP" dirty="0" err="1" smtClean="0"/>
              <a:t>ylim</a:t>
            </a:r>
            <a:r>
              <a:rPr lang="en-US" altLang="ja-JP" dirty="0" smtClean="0"/>
              <a:t>=c(32,35</a:t>
            </a:r>
            <a:r>
              <a:rPr lang="en-US" altLang="ja-JP" dirty="0"/>
              <a:t>),fill=</a:t>
            </a:r>
            <a:r>
              <a:rPr lang="en-US" altLang="ja-JP" dirty="0" err="1"/>
              <a:t>T,col</a:t>
            </a:r>
            <a:r>
              <a:rPr lang="en-US" altLang="ja-JP" dirty="0"/>
              <a:t>="gray")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err="1" smtClean="0"/>
              <a:t>map.axes</a:t>
            </a:r>
            <a:r>
              <a:rPr lang="en-US" altLang="ja-JP" dirty="0" smtClean="0"/>
              <a:t>()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r>
              <a:rPr lang="en-US" altLang="ja-JP" dirty="0" smtClean="0"/>
              <a:t>points(137, 33)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˃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720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作業ディレクトリに移動する</a:t>
            </a:r>
            <a:endParaRPr kumimoji="1" lang="ja-JP" altLang="en-US" b="1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を立ち上げ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kensyu2015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「作業ディレクトリ」に指定する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「ファイル」→「ディレクトリの変更」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→作成したフォルダを選ぶ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4150" y="4204126"/>
            <a:ext cx="3485991" cy="338511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3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 smtClean="0"/>
              <a:t>R</a:t>
            </a:r>
            <a:r>
              <a:rPr lang="ja-JP" altLang="en-US" b="1" dirty="0" smtClean="0"/>
              <a:t>のコマンドによるデータの読み込み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none">
            <a:no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# data</a:t>
            </a:r>
            <a:r>
              <a:rPr kumimoji="1" lang="ja-JP" altLang="en-US" sz="3200" dirty="0" smtClean="0"/>
              <a:t>フォルダの中の年齢別漁獲尾数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　　　　　</a:t>
            </a:r>
            <a:r>
              <a:rPr kumimoji="1" lang="ja-JP" altLang="en-US" sz="3200" dirty="0" smtClean="0"/>
              <a:t>データ（</a:t>
            </a:r>
            <a:r>
              <a:rPr kumimoji="1" lang="en-US" altLang="ja-JP" sz="3200" dirty="0" smtClean="0"/>
              <a:t>caa.csv</a:t>
            </a:r>
            <a:r>
              <a:rPr kumimoji="1" lang="ja-JP" altLang="en-US" sz="3200" dirty="0" smtClean="0"/>
              <a:t>）を読み込む</a:t>
            </a:r>
            <a:endParaRPr kumimoji="1" lang="en-US" altLang="ja-JP" sz="3200" dirty="0" smtClean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err="1" smtClean="0"/>
              <a:t>caa</a:t>
            </a:r>
            <a:r>
              <a:rPr lang="en-US" altLang="ja-JP" dirty="0" smtClean="0"/>
              <a:t> &lt;- </a:t>
            </a:r>
            <a:r>
              <a:rPr lang="en-US" altLang="ja-JP" dirty="0" smtClean="0">
                <a:solidFill>
                  <a:srgbClr val="FF0000"/>
                </a:solidFill>
              </a:rPr>
              <a:t>read.csv(</a:t>
            </a:r>
            <a:r>
              <a:rPr lang="en-US" altLang="ja-JP" dirty="0" smtClean="0"/>
              <a:t>"caa.csv"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kumimoji="1" lang="en-US" altLang="ja-JP" dirty="0" err="1" smtClean="0"/>
              <a:t>caa</a:t>
            </a:r>
            <a:endParaRPr kumimoji="1" lang="en-US" altLang="ja-JP" dirty="0" smtClean="0"/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dirty="0"/>
              <a:t> </a:t>
            </a:r>
            <a:r>
              <a:rPr lang="en-US" altLang="ja-JP" sz="1800" dirty="0"/>
              <a:t>X      X1991      X1992      X1993      X1994      X1995      X1996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1800" dirty="0"/>
              <a:t>1 0 199.874276 216.596467 267.690569 218.698390 165.560323 249.248457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1800" dirty="0"/>
              <a:t>2 1 129.461780 121.415250 162.962634 158.666333 154.135672  95.753371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1800" dirty="0"/>
              <a:t>3 2  72.371953  71.295753  82.083224  85.462795  98.075615  </a:t>
            </a:r>
            <a:r>
              <a:rPr lang="en-US" altLang="ja-JP" sz="1800" dirty="0" smtClean="0"/>
              <a:t>76.984231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1800" dirty="0" smtClean="0"/>
              <a:t>....</a:t>
            </a:r>
          </a:p>
          <a:p>
            <a:pPr lvl="0"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err="1" smtClean="0">
                <a:solidFill>
                  <a:prstClr val="black"/>
                </a:solidFill>
              </a:rPr>
              <a:t>caa</a:t>
            </a:r>
            <a:r>
              <a:rPr lang="en-US" altLang="ja-JP" dirty="0" smtClean="0">
                <a:solidFill>
                  <a:srgbClr val="FF0000"/>
                </a:solidFill>
              </a:rPr>
              <a:t>[,1]</a:t>
            </a:r>
            <a:r>
              <a:rPr lang="ja-JP" altLang="en-US" dirty="0">
                <a:solidFill>
                  <a:prstClr val="black"/>
                </a:solidFill>
              </a:rPr>
              <a:t>　</a:t>
            </a:r>
            <a:r>
              <a:rPr lang="en-US" altLang="ja-JP" sz="3200" dirty="0" smtClean="0">
                <a:solidFill>
                  <a:prstClr val="black"/>
                </a:solidFill>
              </a:rPr>
              <a:t># </a:t>
            </a:r>
            <a:r>
              <a:rPr lang="ja-JP" altLang="en-US" sz="3200" dirty="0" smtClean="0">
                <a:solidFill>
                  <a:prstClr val="black"/>
                </a:solidFill>
              </a:rPr>
              <a:t>１列目のデータだけ見る</a:t>
            </a:r>
            <a:endParaRPr lang="en-US" altLang="ja-JP" dirty="0">
              <a:solidFill>
                <a:prstClr val="black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1800" dirty="0"/>
              <a:t>[1] 0 1 2 3 4 5 </a:t>
            </a:r>
            <a:r>
              <a:rPr lang="en-US" altLang="ja-JP" sz="1800" dirty="0" smtClean="0"/>
              <a:t>6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ja-JP" sz="1800" dirty="0" smtClean="0"/>
          </a:p>
          <a:p>
            <a:pPr lvl="0"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err="1" smtClean="0">
                <a:solidFill>
                  <a:prstClr val="black"/>
                </a:solidFill>
              </a:rPr>
              <a:t>caa</a:t>
            </a:r>
            <a:r>
              <a:rPr lang="en-US" altLang="ja-JP" dirty="0" smtClean="0">
                <a:solidFill>
                  <a:srgbClr val="FF0000"/>
                </a:solidFill>
              </a:rPr>
              <a:t>[1,]</a:t>
            </a:r>
            <a:r>
              <a:rPr lang="ja-JP" altLang="en-US" dirty="0">
                <a:solidFill>
                  <a:prstClr val="black"/>
                </a:solidFill>
              </a:rPr>
              <a:t>　</a:t>
            </a:r>
            <a:r>
              <a:rPr lang="en-US" altLang="ja-JP" sz="3200" dirty="0">
                <a:solidFill>
                  <a:prstClr val="black"/>
                </a:solidFill>
              </a:rPr>
              <a:t># </a:t>
            </a:r>
            <a:r>
              <a:rPr lang="ja-JP" altLang="en-US" sz="3200" dirty="0" smtClean="0">
                <a:solidFill>
                  <a:prstClr val="black"/>
                </a:solidFill>
              </a:rPr>
              <a:t>１行目</a:t>
            </a:r>
            <a:r>
              <a:rPr lang="ja-JP" altLang="en-US" sz="3200" dirty="0">
                <a:solidFill>
                  <a:prstClr val="black"/>
                </a:solidFill>
              </a:rPr>
              <a:t>のデータだけ</a:t>
            </a:r>
            <a:r>
              <a:rPr lang="ja-JP" altLang="en-US" sz="3200" dirty="0" smtClean="0">
                <a:solidFill>
                  <a:prstClr val="black"/>
                </a:solidFill>
              </a:rPr>
              <a:t>見る</a:t>
            </a:r>
            <a:endParaRPr lang="en-US" altLang="ja-JP" dirty="0">
              <a:solidFill>
                <a:prstClr val="black"/>
              </a:solidFill>
            </a:endParaRPr>
          </a:p>
          <a:p>
            <a:pPr marL="0" lvl="0" indent="0">
              <a:buClr>
                <a:srgbClr val="FF0000"/>
              </a:buClr>
              <a:buNone/>
            </a:pPr>
            <a:r>
              <a:rPr lang="en-US" altLang="ja-JP" sz="1800" dirty="0">
                <a:solidFill>
                  <a:prstClr val="black"/>
                </a:solidFill>
              </a:rPr>
              <a:t> X    X1991    X1992    X1993    X1994    X1995    X1996    X1997</a:t>
            </a:r>
          </a:p>
          <a:p>
            <a:pPr marL="0" lvl="0" indent="0">
              <a:buClr>
                <a:srgbClr val="FF0000"/>
              </a:buClr>
              <a:buNone/>
            </a:pPr>
            <a:r>
              <a:rPr lang="en-US" altLang="ja-JP" sz="1800" dirty="0">
                <a:solidFill>
                  <a:prstClr val="black"/>
                </a:solidFill>
              </a:rPr>
              <a:t>1 0 199.8743 216.5965 267.6906 218.6984 165.5603 249.2485 187.9007</a:t>
            </a:r>
          </a:p>
          <a:p>
            <a:pPr marL="0" lvl="0" indent="0">
              <a:buClr>
                <a:srgbClr val="FF0000"/>
              </a:buClr>
              <a:buNone/>
            </a:pPr>
            <a:r>
              <a:rPr lang="en-US" altLang="ja-JP" sz="1800" dirty="0">
                <a:solidFill>
                  <a:prstClr val="black"/>
                </a:solidFill>
              </a:rPr>
              <a:t>     X1998   X1999    X2000</a:t>
            </a:r>
          </a:p>
          <a:p>
            <a:pPr marL="0" lvl="0" indent="0">
              <a:buClr>
                <a:srgbClr val="FF0000"/>
              </a:buClr>
              <a:buNone/>
            </a:pPr>
            <a:r>
              <a:rPr lang="en-US" altLang="ja-JP" sz="1800" dirty="0">
                <a:solidFill>
                  <a:prstClr val="black"/>
                </a:solidFill>
              </a:rPr>
              <a:t>1 130.2869 79.9196 77.11111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ja-JP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08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none">
            <a:no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# </a:t>
            </a:r>
            <a:r>
              <a:rPr lang="ja-JP" altLang="en-US" sz="3200" dirty="0"/>
              <a:t>同様</a:t>
            </a:r>
            <a:r>
              <a:rPr lang="ja-JP" altLang="en-US" sz="3200" dirty="0" smtClean="0"/>
              <a:t>に，他のデータも読み込んでみる</a:t>
            </a:r>
            <a:endParaRPr lang="en-US" altLang="ja-JP" sz="3200" dirty="0" smtClean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err="1" smtClean="0"/>
              <a:t>maa</a:t>
            </a:r>
            <a:r>
              <a:rPr lang="en-US" altLang="ja-JP" dirty="0" smtClean="0"/>
              <a:t> &lt;- read.csv("maa.csv")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# </a:t>
            </a:r>
            <a:r>
              <a:rPr lang="ja-JP" altLang="en-US" dirty="0" smtClean="0"/>
              <a:t>成熟率</a:t>
            </a:r>
            <a:endParaRPr lang="en-US" altLang="ja-JP" dirty="0" smtClean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err="1" smtClean="0"/>
              <a:t>waa</a:t>
            </a:r>
            <a:r>
              <a:rPr lang="en-US" altLang="ja-JP" dirty="0" smtClean="0"/>
              <a:t> &lt;- read.csv("waa.csv") # </a:t>
            </a:r>
            <a:r>
              <a:rPr lang="ja-JP" altLang="en-US" dirty="0" smtClean="0"/>
              <a:t>体重</a:t>
            </a:r>
            <a:endParaRPr lang="en-US" altLang="ja-JP" dirty="0" smtClean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/>
              <a:t>index &lt;- read.csv("index.csv")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</a:t>
            </a:r>
            <a:r>
              <a:rPr lang="en-US" altLang="ja-JP" dirty="0" smtClean="0"/>
              <a:t># </a:t>
            </a:r>
            <a:r>
              <a:rPr lang="ja-JP" altLang="en-US" dirty="0" smtClean="0"/>
              <a:t>資源量指数</a:t>
            </a:r>
            <a:endParaRPr lang="en-US" altLang="ja-JP" dirty="0" smtClean="0"/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endParaRPr lang="en-US" altLang="ja-JP" dirty="0">
              <a:solidFill>
                <a:prstClr val="black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altLang="ja-JP" sz="1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90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70857" y="3294743"/>
            <a:ext cx="65459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データ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</a:rPr>
              <a:t>の</a:t>
            </a:r>
            <a:r>
              <a:rPr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読み込み</a:t>
            </a:r>
            <a:endParaRPr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kumimoji="1" lang="ja-JP" altLang="en-US" sz="4400" u="sng" dirty="0" smtClean="0">
                <a:solidFill>
                  <a:srgbClr val="FF0000"/>
                </a:solidFill>
              </a:rPr>
              <a:t>データの整形とプロット</a:t>
            </a:r>
            <a:endParaRPr kumimoji="1" lang="en-US" altLang="ja-JP" sz="4400" u="sng" dirty="0" smtClean="0">
              <a:solidFill>
                <a:srgbClr val="FF0000"/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>
                    <a:lumMod val="50000"/>
                  </a:schemeClr>
                </a:solidFill>
              </a:rPr>
              <a:t>Catch curve analysis</a:t>
            </a: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>
                    <a:lumMod val="50000"/>
                  </a:schemeClr>
                </a:solidFill>
              </a:rPr>
              <a:t>時空間データのプロット</a:t>
            </a:r>
            <a:endParaRPr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</a:rPr>
              <a:t>簡単な</a:t>
            </a:r>
            <a:r>
              <a:rPr lang="en-US" altLang="ja-JP" sz="4400" dirty="0">
                <a:solidFill>
                  <a:schemeClr val="bg1">
                    <a:lumMod val="50000"/>
                  </a:schemeClr>
                </a:solidFill>
              </a:rPr>
              <a:t>CPUE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</a:rPr>
              <a:t>解析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endParaRPr lang="en-US" altLang="ja-JP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23888" indent="-623888">
              <a:spcBef>
                <a:spcPts val="1200"/>
              </a:spcBef>
              <a:buFont typeface="+mj-lt"/>
              <a:buAutoNum type="arabicPeriod"/>
            </a:pPr>
            <a:endParaRPr kumimoji="1" lang="ja-JP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2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データの整形＆概観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none">
            <a:noAutofit/>
          </a:bodyPr>
          <a:lstStyle/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kumimoji="1" lang="en-US" altLang="ja-JP" dirty="0" err="1" smtClean="0"/>
              <a:t>caa</a:t>
            </a:r>
            <a:r>
              <a:rPr kumimoji="1" lang="en-US" altLang="ja-JP" dirty="0" smtClean="0"/>
              <a:t> &lt;- </a:t>
            </a:r>
            <a:r>
              <a:rPr kumimoji="1" lang="en-US" altLang="ja-JP" dirty="0" err="1" smtClean="0"/>
              <a:t>caa</a:t>
            </a:r>
            <a:r>
              <a:rPr kumimoji="1" lang="en-US" altLang="ja-JP" dirty="0" smtClean="0"/>
              <a:t>[,</a:t>
            </a:r>
            <a:r>
              <a:rPr kumimoji="1" lang="en-US" altLang="ja-JP" dirty="0" smtClean="0">
                <a:solidFill>
                  <a:srgbClr val="FF0000"/>
                </a:solidFill>
              </a:rPr>
              <a:t>-1</a:t>
            </a:r>
            <a:r>
              <a:rPr kumimoji="1" lang="en-US" altLang="ja-JP" dirty="0" smtClean="0"/>
              <a:t>]  </a:t>
            </a:r>
            <a:r>
              <a:rPr lang="en-US" altLang="ja-JP" sz="3200" dirty="0" smtClean="0"/>
              <a:t># </a:t>
            </a:r>
            <a:r>
              <a:rPr lang="en-US" altLang="ja-JP" sz="3200" dirty="0"/>
              <a:t>1</a:t>
            </a:r>
            <a:r>
              <a:rPr lang="ja-JP" altLang="en-US" sz="3200" dirty="0"/>
              <a:t>列目を</a:t>
            </a:r>
            <a:r>
              <a:rPr lang="ja-JP" altLang="en-US" sz="3200" dirty="0" smtClean="0"/>
              <a:t>削除</a:t>
            </a:r>
            <a:endParaRPr kumimoji="1" lang="en-US" altLang="ja-JP" dirty="0" smtClean="0"/>
          </a:p>
          <a:p>
            <a:pPr marL="0" indent="0">
              <a:buClr>
                <a:srgbClr val="FF0000"/>
              </a:buClr>
              <a:buNone/>
            </a:pPr>
            <a:endParaRPr lang="en-US" altLang="ja-JP" dirty="0"/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>
                <a:solidFill>
                  <a:prstClr val="black"/>
                </a:solidFill>
              </a:rPr>
              <a:t># </a:t>
            </a:r>
            <a:r>
              <a:rPr lang="ja-JP" altLang="en-US" sz="3200" dirty="0">
                <a:solidFill>
                  <a:prstClr val="black"/>
                </a:solidFill>
              </a:rPr>
              <a:t>列方向に</a:t>
            </a:r>
            <a:r>
              <a:rPr lang="ja-JP" altLang="en-US" sz="3200" dirty="0" smtClean="0">
                <a:solidFill>
                  <a:prstClr val="black"/>
                </a:solidFill>
              </a:rPr>
              <a:t>足し合わせる</a:t>
            </a:r>
            <a:endParaRPr lang="en-US" altLang="ja-JP" sz="3200" dirty="0" smtClean="0">
              <a:solidFill>
                <a:prstClr val="black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3200" dirty="0" smtClean="0">
                <a:solidFill>
                  <a:prstClr val="black"/>
                </a:solidFill>
              </a:rPr>
              <a:t>#                    </a:t>
            </a:r>
            <a:r>
              <a:rPr lang="ja-JP" altLang="en-US" sz="3200" dirty="0" smtClean="0">
                <a:solidFill>
                  <a:prstClr val="black"/>
                </a:solidFill>
              </a:rPr>
              <a:t>→毎年の総漁獲尾数を見る</a:t>
            </a:r>
            <a:endParaRPr lang="en-US" altLang="ja-JP" sz="3200" dirty="0">
              <a:solidFill>
                <a:prstClr val="black"/>
              </a:solidFill>
            </a:endParaRP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err="1" smtClean="0">
                <a:solidFill>
                  <a:srgbClr val="FF0000"/>
                </a:solidFill>
              </a:rPr>
              <a:t>colSums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prstClr val="black"/>
                </a:solidFill>
              </a:rPr>
              <a:t>caa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1800" dirty="0"/>
              <a:t> X1991    X1992    X1993    X1994    X1995    X1996    X1997    X1998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1800" dirty="0"/>
              <a:t>452.1437 464.3551 580.7432 523.5706 486.2701 483.0708 430.4363 313.8851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1800" dirty="0"/>
              <a:t>   X1999    X2000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ja-JP" sz="1800" dirty="0"/>
              <a:t>212.4737 164.5533 </a:t>
            </a:r>
            <a:endParaRPr lang="en-US" altLang="ja-JP" sz="1800" dirty="0" smtClean="0"/>
          </a:p>
          <a:p>
            <a:pPr lvl="0">
              <a:buClr>
                <a:srgbClr val="FF0000"/>
              </a:buClr>
              <a:buFont typeface="Symbol" panose="05050102010706020507" pitchFamily="18" charset="2"/>
              <a:buChar char="&gt;"/>
            </a:pPr>
            <a:r>
              <a:rPr lang="en-US" altLang="ja-JP" dirty="0" smtClean="0">
                <a:solidFill>
                  <a:srgbClr val="FF0000"/>
                </a:solidFill>
              </a:rPr>
              <a:t>plot(</a:t>
            </a:r>
            <a:r>
              <a:rPr lang="en-US" altLang="ja-JP" dirty="0" err="1" smtClean="0">
                <a:solidFill>
                  <a:prstClr val="black"/>
                </a:solidFill>
              </a:rPr>
              <a:t>colSums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err="1" smtClean="0">
                <a:solidFill>
                  <a:prstClr val="black"/>
                </a:solidFill>
              </a:rPr>
              <a:t>caa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en-US" altLang="ja-JP" dirty="0" smtClean="0">
                <a:solidFill>
                  <a:prstClr val="black"/>
                </a:solidFill>
              </a:rPr>
              <a:t> </a:t>
            </a:r>
            <a:r>
              <a:rPr lang="en-US" altLang="ja-JP" sz="3200" dirty="0" smtClean="0">
                <a:solidFill>
                  <a:prstClr val="black"/>
                </a:solidFill>
              </a:rPr>
              <a:t># </a:t>
            </a:r>
            <a:r>
              <a:rPr lang="ja-JP" altLang="en-US" sz="3200" dirty="0" smtClean="0">
                <a:solidFill>
                  <a:prstClr val="black"/>
                </a:solidFill>
              </a:rPr>
              <a:t>プロットする</a:t>
            </a:r>
            <a:endParaRPr lang="en-US" altLang="ja-JP" sz="1800" dirty="0">
              <a:solidFill>
                <a:prstClr val="black"/>
              </a:solidFill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altLang="ja-JP" sz="1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57" y="6678361"/>
            <a:ext cx="4708471" cy="2844011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56B-FAD2-4C51-A3EB-F3D8E311217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86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952</TotalTime>
  <Words>1773</Words>
  <Application>Microsoft Office PowerPoint</Application>
  <PresentationFormat>ユーザー設定</PresentationFormat>
  <Paragraphs>383</Paragraphs>
  <Slides>42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50" baseType="lpstr">
      <vt:lpstr>ＭＳ Ｐゴシック</vt:lpstr>
      <vt:lpstr>Arial</vt:lpstr>
      <vt:lpstr>Calibri</vt:lpstr>
      <vt:lpstr>Calibri Light</vt:lpstr>
      <vt:lpstr>Symbol</vt:lpstr>
      <vt:lpstr>Times New Roman</vt:lpstr>
      <vt:lpstr>Wingdings</vt:lpstr>
      <vt:lpstr>Office テーマ</vt:lpstr>
      <vt:lpstr>③　実習：Rを使ってみよう </vt:lpstr>
      <vt:lpstr>PowerPoint プレゼンテーション</vt:lpstr>
      <vt:lpstr>「作業ディレクトリ」を決める</vt:lpstr>
      <vt:lpstr>作業ディレクトリ（kensyu2015）にデータ(data.zip)を置いて展開</vt:lpstr>
      <vt:lpstr>作業ディレクトリに移動する</vt:lpstr>
      <vt:lpstr>Rのコマンドによるデータの読み込み</vt:lpstr>
      <vt:lpstr>PowerPoint プレゼンテーション</vt:lpstr>
      <vt:lpstr>PowerPoint プレゼンテーション</vt:lpstr>
      <vt:lpstr>データの整形＆概観</vt:lpstr>
      <vt:lpstr>データのプロット</vt:lpstr>
      <vt:lpstr>データのプロット（棒グラフ）</vt:lpstr>
      <vt:lpstr>行方向への平均</vt:lpstr>
      <vt:lpstr>様々なデータのプロット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Catch Curve Analysis</vt:lpstr>
      <vt:lpstr>Catch Curve Analysis</vt:lpstr>
      <vt:lpstr>PowerPoint プレゼンテーション</vt:lpstr>
      <vt:lpstr>回帰式をあてはめる</vt:lpstr>
      <vt:lpstr>グラフに回帰式を追加する</vt:lpstr>
      <vt:lpstr>PowerPoint プレゼンテーション</vt:lpstr>
      <vt:lpstr>データの読み込み</vt:lpstr>
      <vt:lpstr>データの概観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年によるCPUEの変化は，漁場位置の変化か？資源量の変化か？</vt:lpstr>
      <vt:lpstr>アプローチA. 同じ海域でCPUEのトレンドを比較してみる</vt:lpstr>
      <vt:lpstr>PowerPoint プレゼンテーション</vt:lpstr>
      <vt:lpstr>アプローチB. 一般化線形モデル（GLM）　　 　　　を用いた解析 (CPUE標準化)</vt:lpstr>
      <vt:lpstr>CPUE標準化とは？</vt:lpstr>
      <vt:lpstr>CPUE標準化についての参考文献</vt:lpstr>
      <vt:lpstr>補足1</vt:lpstr>
      <vt:lpstr>補足2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実習①　 データの読み込み</dc:title>
  <dc:creator>momoko</dc:creator>
  <cp:lastModifiedBy>momoko</cp:lastModifiedBy>
  <cp:revision>153</cp:revision>
  <cp:lastPrinted>2015-05-11T04:30:30Z</cp:lastPrinted>
  <dcterms:created xsi:type="dcterms:W3CDTF">2015-04-27T21:11:07Z</dcterms:created>
  <dcterms:modified xsi:type="dcterms:W3CDTF">2015-05-13T03:54:41Z</dcterms:modified>
</cp:coreProperties>
</file>