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99" r:id="rId5"/>
    <p:sldId id="300" r:id="rId6"/>
    <p:sldId id="289" r:id="rId7"/>
    <p:sldId id="290" r:id="rId8"/>
    <p:sldId id="291" r:id="rId9"/>
    <p:sldId id="258" r:id="rId10"/>
    <p:sldId id="261" r:id="rId11"/>
    <p:sldId id="269" r:id="rId12"/>
    <p:sldId id="270" r:id="rId13"/>
    <p:sldId id="271" r:id="rId14"/>
    <p:sldId id="272" r:id="rId15"/>
    <p:sldId id="26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66" r:id="rId31"/>
    <p:sldId id="287" r:id="rId32"/>
    <p:sldId id="288" r:id="rId33"/>
    <p:sldId id="294" r:id="rId34"/>
    <p:sldId id="292" r:id="rId35"/>
    <p:sldId id="293" r:id="rId36"/>
    <p:sldId id="296" r:id="rId37"/>
    <p:sldId id="297" r:id="rId38"/>
    <p:sldId id="298" r:id="rId3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66FF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1" autoAdjust="0"/>
    <p:restoredTop sz="94660"/>
  </p:normalViewPr>
  <p:slideViewPr>
    <p:cSldViewPr snapToGrid="0">
      <p:cViewPr varScale="1">
        <p:scale>
          <a:sx n="81" d="100"/>
          <a:sy n="81" d="100"/>
        </p:scale>
        <p:origin x="-102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2DB6-E14E-4D67-9CAD-34228DD788C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BDF1-3974-49A6-AFE9-445D2B77D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1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2DB6-E14E-4D67-9CAD-34228DD788C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BDF1-3974-49A6-AFE9-445D2B77D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98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2DB6-E14E-4D67-9CAD-34228DD788C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BDF1-3974-49A6-AFE9-445D2B77D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88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2DB6-E14E-4D67-9CAD-34228DD788C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BDF1-3974-49A6-AFE9-445D2B77D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1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2DB6-E14E-4D67-9CAD-34228DD788C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BDF1-3974-49A6-AFE9-445D2B77D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59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2DB6-E14E-4D67-9CAD-34228DD788C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BDF1-3974-49A6-AFE9-445D2B77D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8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2DB6-E14E-4D67-9CAD-34228DD788C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BDF1-3974-49A6-AFE9-445D2B77D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3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2DB6-E14E-4D67-9CAD-34228DD788C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BDF1-3974-49A6-AFE9-445D2B77D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47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2DB6-E14E-4D67-9CAD-34228DD788C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BDF1-3974-49A6-AFE9-445D2B77D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85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2DB6-E14E-4D67-9CAD-34228DD788C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BDF1-3974-49A6-AFE9-445D2B77D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4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2DB6-E14E-4D67-9CAD-34228DD788C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BDF1-3974-49A6-AFE9-445D2B77D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38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12DB6-E14E-4D67-9CAD-34228DD788C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BDF1-3974-49A6-AFE9-445D2B77D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48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kumimoji="1" lang="ja-JP" altLang="en-US" dirty="0" smtClean="0"/>
              <a:t>デルリー法を用いた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資源量推定手法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dirty="0" smtClean="0"/>
              <a:t>西嶋　翔太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（中央水産研究所 資源管理研究センター </a:t>
            </a:r>
            <a:endParaRPr lang="en-US" altLang="ja-JP" sz="3200" dirty="0" smtClean="0"/>
          </a:p>
          <a:p>
            <a:r>
              <a:rPr lang="ja-JP" altLang="en-US" sz="3200" dirty="0" smtClean="0"/>
              <a:t>資源管理グループ）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622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043" y="2647100"/>
            <a:ext cx="5596954" cy="3846199"/>
          </a:xfrm>
          <a:prstGeom prst="rect">
            <a:avLst/>
          </a:prstGeom>
        </p:spPr>
      </p:pic>
      <p:sp>
        <p:nvSpPr>
          <p:cNvPr id="3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 smtClean="0"/>
              <a:t>DeLury</a:t>
            </a:r>
            <a:r>
              <a:rPr lang="ja-JP" altLang="en-US" dirty="0" smtClean="0"/>
              <a:t>法 第一モデル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493159" y="1690688"/>
                <a:ext cx="4022833" cy="1130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ja-JP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altLang="ja-JP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59" y="1690688"/>
                <a:ext cx="4022833" cy="11301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71356" y="1229023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資源尾数は初期値から漁獲によって減少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0468" y="3025263"/>
            <a:ext cx="4810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CPUE</a:t>
            </a:r>
            <a:r>
              <a:rPr kumimoji="1" lang="ja-JP" altLang="en-US" sz="2400" dirty="0" smtClean="0"/>
              <a:t>は</a:t>
            </a:r>
            <a:r>
              <a:rPr lang="ja-JP" altLang="en-US" sz="2400" dirty="0" smtClean="0"/>
              <a:t>個体数</a:t>
            </a:r>
            <a:r>
              <a:rPr lang="en-US" altLang="ja-JP" sz="2400" dirty="0" smtClean="0"/>
              <a:t>N</a:t>
            </a:r>
            <a:r>
              <a:rPr lang="ja-JP" altLang="en-US" sz="2400" dirty="0" smtClean="0"/>
              <a:t>と漁具能率</a:t>
            </a:r>
            <a:r>
              <a:rPr lang="en-US" altLang="ja-JP" sz="2400" dirty="0" smtClean="0"/>
              <a:t>q</a:t>
            </a:r>
            <a:r>
              <a:rPr lang="ja-JP" altLang="en-US" sz="2400" dirty="0" smtClean="0"/>
              <a:t>の積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14736" y="3630792"/>
                <a:ext cx="2046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𝐶𝑃𝑈𝐸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400" i="1" smtClean="0">
                          <a:latin typeface="Cambria Math"/>
                        </a:rPr>
                        <m:t>=</m:t>
                      </m:r>
                      <m:r>
                        <a:rPr lang="en-US" altLang="ja-JP" sz="2400" i="1" smtClean="0">
                          <a:latin typeface="Cambria Math"/>
                        </a:rPr>
                        <m:t>𝑞</m:t>
                      </m:r>
                      <m:sSub>
                        <m:sSubPr>
                          <m:ctrlPr>
                            <a:rPr lang="en-US" altLang="ja-JP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6" y="3630792"/>
                <a:ext cx="204677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058273" y="3663245"/>
                <a:ext cx="25092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kumimoji="1" lang="en-US" altLang="ja-JP" sz="2400" i="1" smtClean="0">
                        <a:latin typeface="Cambria Math"/>
                      </a:rPr>
                      <m:t>=</m:t>
                    </m:r>
                    <m:r>
                      <a:rPr lang="en-US" altLang="ja-JP" sz="2400" i="1" smtClean="0">
                        <a:latin typeface="Cambria Math"/>
                      </a:rPr>
                      <m:t>𝑞</m:t>
                    </m:r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より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273" y="3663245"/>
                <a:ext cx="250921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893" t="-10526" r="-267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482885" y="432245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上の式を代入して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05045" y="4913354"/>
                <a:ext cx="31625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𝐶𝑃𝑈𝐸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400" i="1" smtClean="0">
                          <a:latin typeface="Cambria Math"/>
                        </a:rPr>
                        <m:t>=</m:t>
                      </m:r>
                      <m:r>
                        <a:rPr lang="en-US" altLang="ja-JP" sz="2400" i="1" smtClean="0">
                          <a:latin typeface="Cambria Math"/>
                        </a:rPr>
                        <m:t>𝑞</m:t>
                      </m:r>
                      <m:r>
                        <a:rPr lang="en-US" altLang="ja-JP" sz="240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𝐶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5" y="4913354"/>
                <a:ext cx="3162597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8155364" y="6211096"/>
            <a:ext cx="17235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累積漁獲量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 rot="16200000">
            <a:off x="5439047" y="4301906"/>
            <a:ext cx="10166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CPUE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51441" y="1728773"/>
            <a:ext cx="5933034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CPUE</a:t>
            </a:r>
            <a:r>
              <a:rPr lang="ja-JP" altLang="en-US" sz="2000" dirty="0" smtClean="0"/>
              <a:t>を目的変数、</a:t>
            </a:r>
            <a:r>
              <a:rPr lang="en-US" altLang="ja-JP" sz="2000" dirty="0" smtClean="0"/>
              <a:t>CC</a:t>
            </a:r>
            <a:r>
              <a:rPr lang="ja-JP" altLang="en-US" sz="2000" dirty="0" smtClean="0"/>
              <a:t>を説明変数とした単回帰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X</a:t>
            </a:r>
            <a:r>
              <a:rPr lang="ja-JP" altLang="en-US" sz="2000" dirty="0" smtClean="0"/>
              <a:t>切片が初期資源尾数</a:t>
            </a:r>
            <a:endParaRPr lang="en-US" altLang="ja-JP" sz="2000" dirty="0" smtClean="0"/>
          </a:p>
          <a:p>
            <a:r>
              <a:rPr lang="en-US" altLang="ja-JP" sz="2000" dirty="0"/>
              <a:t> 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CPUE</a:t>
            </a:r>
            <a:r>
              <a:rPr lang="ja-JP" altLang="en-US" sz="2000" dirty="0" smtClean="0"/>
              <a:t>がゼロ</a:t>
            </a:r>
            <a:r>
              <a:rPr lang="ja-JP" altLang="en-US" sz="2000" dirty="0"/>
              <a:t>と</a:t>
            </a:r>
            <a:r>
              <a:rPr lang="ja-JP" altLang="en-US" sz="2000" dirty="0" smtClean="0"/>
              <a:t>なる累積漁獲尾数）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傾き</a:t>
            </a:r>
            <a:r>
              <a:rPr lang="ja-JP" altLang="en-US" sz="2000" dirty="0" smtClean="0"/>
              <a:t>が大きさが漁具能率</a:t>
            </a:r>
            <a:endParaRPr lang="en-US" altLang="ja-JP" sz="2000" dirty="0" smtClean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1106364" y="5041051"/>
            <a:ext cx="0" cy="5891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0763285" y="4592781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N0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57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464" y="1521096"/>
            <a:ext cx="9185259" cy="548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305156" y="1253971"/>
            <a:ext cx="114279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model &lt;- lm(</a:t>
            </a:r>
            <a:r>
              <a:rPr lang="en-US" altLang="ja-JP" sz="2000" dirty="0" err="1"/>
              <a:t>cpue~cumcatch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subdata</a:t>
            </a:r>
            <a:r>
              <a:rPr lang="en-US" altLang="ja-JP" sz="2000" dirty="0"/>
              <a:t>) #</a:t>
            </a:r>
            <a:r>
              <a:rPr lang="ja-JP" altLang="en-US" sz="2000" dirty="0"/>
              <a:t>累積漁獲尾数で線形回帰</a:t>
            </a:r>
          </a:p>
          <a:p>
            <a:r>
              <a:rPr lang="en-US" altLang="ja-JP" sz="2000" dirty="0" smtClean="0"/>
              <a:t>q1[</a:t>
            </a:r>
            <a:r>
              <a:rPr lang="en-US" altLang="ja-JP" sz="2000" dirty="0" err="1" smtClean="0"/>
              <a:t>i</a:t>
            </a:r>
            <a:r>
              <a:rPr lang="en-US" altLang="ja-JP" sz="2000" dirty="0"/>
              <a:t>] &lt;- -</a:t>
            </a:r>
            <a:r>
              <a:rPr lang="en-US" altLang="ja-JP" sz="2000" dirty="0" err="1"/>
              <a:t>as.numeric</a:t>
            </a:r>
            <a:r>
              <a:rPr lang="en-US" altLang="ja-JP" sz="2000" dirty="0"/>
              <a:t>(</a:t>
            </a:r>
            <a:r>
              <a:rPr lang="en-US" altLang="ja-JP" sz="2000" dirty="0" err="1"/>
              <a:t>model$coefficients</a:t>
            </a:r>
            <a:r>
              <a:rPr lang="en-US" altLang="ja-JP" sz="2000" dirty="0"/>
              <a:t>[2]) #</a:t>
            </a:r>
            <a:r>
              <a:rPr lang="ja-JP" altLang="en-US" sz="2000" dirty="0"/>
              <a:t>傾きにマイナスをかけたものが漁具能率</a:t>
            </a:r>
          </a:p>
          <a:p>
            <a:r>
              <a:rPr lang="en-US" altLang="ja-JP" sz="2000" dirty="0" smtClean="0"/>
              <a:t>N1[</a:t>
            </a:r>
            <a:r>
              <a:rPr lang="en-US" altLang="ja-JP" sz="2000" dirty="0" err="1" smtClean="0"/>
              <a:t>i</a:t>
            </a:r>
            <a:r>
              <a:rPr lang="en-US" altLang="ja-JP" sz="2000" dirty="0"/>
              <a:t>] &lt;- </a:t>
            </a:r>
            <a:r>
              <a:rPr lang="en-US" altLang="ja-JP" sz="2000" dirty="0" err="1"/>
              <a:t>as.numeric</a:t>
            </a:r>
            <a:r>
              <a:rPr lang="en-US" altLang="ja-JP" sz="2000" dirty="0"/>
              <a:t>(</a:t>
            </a:r>
            <a:r>
              <a:rPr lang="en-US" altLang="ja-JP" sz="2000" dirty="0" err="1"/>
              <a:t>model$coefficients</a:t>
            </a:r>
            <a:r>
              <a:rPr lang="en-US" altLang="ja-JP" sz="2000" dirty="0"/>
              <a:t>[1])/q1[</a:t>
            </a:r>
            <a:r>
              <a:rPr lang="en-US" altLang="ja-JP" sz="2000" dirty="0" err="1"/>
              <a:t>i</a:t>
            </a:r>
            <a:r>
              <a:rPr lang="en-US" altLang="ja-JP" sz="2000" dirty="0"/>
              <a:t>] #</a:t>
            </a:r>
            <a:r>
              <a:rPr lang="ja-JP" altLang="en-US" sz="2000" dirty="0"/>
              <a:t>切片を漁具能率で割ったものが初期資源尾数</a:t>
            </a: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線形回帰でパラメータ推定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4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4" y="1145709"/>
            <a:ext cx="6605784" cy="563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残差のヒストグラム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91866" y="1841789"/>
            <a:ext cx="5044190" cy="193899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残差の２乗の合計が最小化するようにパラメータ推定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正規分布に従うことを仮定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この場合、あまりあってない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1937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480" y="2211584"/>
            <a:ext cx="5640083" cy="429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 smtClean="0"/>
              <a:t>DeLury</a:t>
            </a:r>
            <a:r>
              <a:rPr lang="ja-JP" altLang="en-US" dirty="0" smtClean="0"/>
              <a:t>法 第二モデル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493159" y="1690688"/>
                <a:ext cx="4889095" cy="3016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func>
                        <m:funcPr>
                          <m:ctrlPr>
                            <a:rPr lang="en-US" altLang="ja-JP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(−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ja-JP" sz="2400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−2</m:t>
                          </m:r>
                        </m:sub>
                      </m:sSub>
                      <m:func>
                        <m:func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(−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(−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ja-JP" sz="240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(−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𝑞</m:t>
                          </m:r>
                          <m:nary>
                            <m:naryPr>
                              <m:chr m:val="∑"/>
                              <m:ctrlPr>
                                <a:rPr lang="en-US" altLang="ja-JP" sz="24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ja-JP" sz="2400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ja-JP" sz="2400" b="0" dirty="0" smtClean="0"/>
              </a:p>
              <a:p>
                <a:endParaRPr lang="en-US" altLang="ja-JP" sz="2400" b="0" dirty="0" smtClean="0"/>
              </a:p>
              <a:p>
                <a:endParaRPr lang="en-US" altLang="ja-JP" sz="2400" b="0" dirty="0" smtClean="0"/>
              </a:p>
              <a:p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59" y="1690688"/>
                <a:ext cx="4889095" cy="30164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71356" y="1229023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累積「努力量」で資源尾数の変化を表す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14736" y="3630792"/>
                <a:ext cx="2046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𝐶𝑃𝑈𝐸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400" i="1" smtClean="0">
                          <a:latin typeface="Cambria Math"/>
                        </a:rPr>
                        <m:t>=</m:t>
                      </m:r>
                      <m:r>
                        <a:rPr lang="en-US" altLang="ja-JP" sz="2400" i="1" smtClean="0">
                          <a:latin typeface="Cambria Math"/>
                        </a:rPr>
                        <m:t>𝑞</m:t>
                      </m:r>
                      <m:sSub>
                        <m:sSubPr>
                          <m:ctrlPr>
                            <a:rPr lang="en-US" altLang="ja-JP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6" y="3630792"/>
                <a:ext cx="204677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462337" y="414779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に</a:t>
            </a:r>
            <a:r>
              <a:rPr kumimoji="1" lang="ja-JP" altLang="en-US" sz="2400" dirty="0" smtClean="0"/>
              <a:t>上の式を代入して対数をとる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74223" y="4882532"/>
                <a:ext cx="4686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𝐶𝑃𝑈𝐸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kumimoji="1" lang="en-US" altLang="ja-JP" sz="240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𝐶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3" y="4882532"/>
                <a:ext cx="4686155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8155364" y="6211096"/>
            <a:ext cx="17235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累積努力量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 rot="16200000">
            <a:off x="4353014" y="4075878"/>
            <a:ext cx="318869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CPUE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対数スケール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17515" y="1687677"/>
            <a:ext cx="6555000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Log(CPUE)</a:t>
            </a:r>
            <a:r>
              <a:rPr lang="ja-JP" altLang="en-US" sz="2000" dirty="0" smtClean="0"/>
              <a:t>を目的変数、</a:t>
            </a:r>
            <a:r>
              <a:rPr lang="en-US" altLang="ja-JP" sz="2000" dirty="0" smtClean="0"/>
              <a:t>CE</a:t>
            </a:r>
            <a:r>
              <a:rPr lang="ja-JP" altLang="en-US" sz="2000" dirty="0" smtClean="0"/>
              <a:t>を説明変数とした単回帰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傾きが大きさが漁具能率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自然死亡を考慮しやすい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34677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1569185"/>
            <a:ext cx="73247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174668" y="1272924"/>
            <a:ext cx="12037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model &lt;- lm(log(</a:t>
            </a:r>
            <a:r>
              <a:rPr lang="en-US" altLang="ja-JP" dirty="0" err="1"/>
              <a:t>cpue</a:t>
            </a:r>
            <a:r>
              <a:rPr lang="en-US" altLang="ja-JP" dirty="0"/>
              <a:t>)~cumeffort1, </a:t>
            </a:r>
            <a:r>
              <a:rPr lang="en-US" altLang="ja-JP" dirty="0" err="1"/>
              <a:t>subdata</a:t>
            </a:r>
            <a:r>
              <a:rPr lang="en-US" altLang="ja-JP" dirty="0"/>
              <a:t>) #</a:t>
            </a:r>
            <a:r>
              <a:rPr lang="ja-JP" altLang="en-US" dirty="0"/>
              <a:t>累積努力量で線形回帰</a:t>
            </a:r>
          </a:p>
          <a:p>
            <a:r>
              <a:rPr lang="ja-JP" altLang="en-US" dirty="0"/>
              <a:t> </a:t>
            </a:r>
            <a:r>
              <a:rPr lang="en-US" altLang="ja-JP" dirty="0" smtClean="0"/>
              <a:t>q2[</a:t>
            </a:r>
            <a:r>
              <a:rPr lang="en-US" altLang="ja-JP" dirty="0" err="1" smtClean="0"/>
              <a:t>i</a:t>
            </a:r>
            <a:r>
              <a:rPr lang="en-US" altLang="ja-JP" dirty="0"/>
              <a:t>] &lt;- -</a:t>
            </a:r>
            <a:r>
              <a:rPr lang="en-US" altLang="ja-JP" dirty="0" err="1"/>
              <a:t>as.numeric</a:t>
            </a:r>
            <a:r>
              <a:rPr lang="en-US" altLang="ja-JP" dirty="0"/>
              <a:t>(</a:t>
            </a:r>
            <a:r>
              <a:rPr lang="en-US" altLang="ja-JP" dirty="0" err="1"/>
              <a:t>model$coefficients</a:t>
            </a:r>
            <a:r>
              <a:rPr lang="en-US" altLang="ja-JP" dirty="0"/>
              <a:t>[2]) #</a:t>
            </a:r>
            <a:r>
              <a:rPr lang="ja-JP" altLang="en-US" dirty="0"/>
              <a:t>傾きにマイナスをかけたものが漁具能率</a:t>
            </a:r>
          </a:p>
          <a:p>
            <a:r>
              <a:rPr lang="ja-JP" altLang="en-US" dirty="0"/>
              <a:t> </a:t>
            </a:r>
            <a:r>
              <a:rPr lang="en-US" altLang="ja-JP" dirty="0" smtClean="0"/>
              <a:t>N2[</a:t>
            </a:r>
            <a:r>
              <a:rPr lang="en-US" altLang="ja-JP" dirty="0" err="1" smtClean="0"/>
              <a:t>i</a:t>
            </a:r>
            <a:r>
              <a:rPr lang="en-US" altLang="ja-JP" dirty="0"/>
              <a:t>] &lt;- </a:t>
            </a:r>
            <a:r>
              <a:rPr lang="en-US" altLang="ja-JP" dirty="0" err="1"/>
              <a:t>exp</a:t>
            </a:r>
            <a:r>
              <a:rPr lang="en-US" altLang="ja-JP" dirty="0"/>
              <a:t>(</a:t>
            </a:r>
            <a:r>
              <a:rPr lang="en-US" altLang="ja-JP" dirty="0" err="1"/>
              <a:t>as.numeric</a:t>
            </a:r>
            <a:r>
              <a:rPr lang="en-US" altLang="ja-JP" dirty="0"/>
              <a:t>(</a:t>
            </a:r>
            <a:r>
              <a:rPr lang="en-US" altLang="ja-JP" dirty="0" err="1"/>
              <a:t>model$coefficients</a:t>
            </a:r>
            <a:r>
              <a:rPr lang="en-US" altLang="ja-JP" dirty="0"/>
              <a:t>[1]))/q2[</a:t>
            </a:r>
            <a:r>
              <a:rPr lang="en-US" altLang="ja-JP" dirty="0" err="1"/>
              <a:t>i</a:t>
            </a:r>
            <a:r>
              <a:rPr lang="en-US" altLang="ja-JP" dirty="0"/>
              <a:t>] #</a:t>
            </a:r>
            <a:r>
              <a:rPr lang="ja-JP" altLang="en-US" dirty="0"/>
              <a:t>切片の</a:t>
            </a:r>
            <a:r>
              <a:rPr lang="en-US" altLang="ja-JP" dirty="0" err="1" smtClean="0"/>
              <a:t>exp</a:t>
            </a:r>
            <a:r>
              <a:rPr lang="ja-JP" altLang="en-US" dirty="0" smtClean="0"/>
              <a:t>を</a:t>
            </a:r>
            <a:r>
              <a:rPr lang="ja-JP" altLang="en-US" dirty="0"/>
              <a:t>漁具能率で割ったものが初期資源尾数</a:t>
            </a: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線形回帰でパラメータ推定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20683" y="2349820"/>
            <a:ext cx="1755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1: </a:t>
            </a:r>
            <a:r>
              <a:rPr lang="ja-JP" altLang="en-US" sz="2000" dirty="0" smtClean="0"/>
              <a:t>第一モデル</a:t>
            </a:r>
            <a:endParaRPr lang="en-US" altLang="ja-JP" sz="2000" dirty="0" smtClean="0"/>
          </a:p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2: 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第二モデル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6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46" y="765672"/>
            <a:ext cx="8997914" cy="6183322"/>
          </a:xfrm>
          <a:prstGeom prst="rect">
            <a:avLst/>
          </a:prstGeom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残差のヒストグラム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29568" y="1588166"/>
            <a:ext cx="3262432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対数をとることで改善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28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CPUE</a:t>
            </a:r>
            <a:r>
              <a:rPr lang="ja-JP" altLang="en-US" dirty="0" smtClean="0"/>
              <a:t>が期の中間の値と考える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493159" y="1690688"/>
                <a:ext cx="4846583" cy="311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func>
                        <m:funcPr>
                          <m:ctrlPr>
                            <a:rPr lang="en-US" altLang="ja-JP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(−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ja-JP" sz="2400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−2</m:t>
                          </m:r>
                        </m:sub>
                      </m:sSub>
                      <m:func>
                        <m:func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(−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(−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ja-JP" sz="240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(−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2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2400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ja-JP" sz="2400" b="0" dirty="0" smtClean="0"/>
              </a:p>
              <a:p>
                <a:endParaRPr lang="en-US" altLang="ja-JP" sz="2400" b="0" dirty="0" smtClean="0"/>
              </a:p>
              <a:p>
                <a:endParaRPr lang="en-US" altLang="ja-JP" sz="2400" b="0" dirty="0" smtClean="0"/>
              </a:p>
              <a:p>
                <a:endParaRPr kumimoji="1" lang="ja-JP" altLang="en-US" sz="2400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59" y="1690688"/>
                <a:ext cx="4846583" cy="3112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371356" y="1229023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累積努力量に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当月の努力量の半分を足す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037742" y="2569013"/>
            <a:ext cx="472611" cy="9961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43401" y="3937324"/>
                <a:ext cx="56016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𝐶𝑃𝑈𝐸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kumimoji="1" lang="en-US" altLang="ja-JP" sz="240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sz="2400" i="1">
                          <a:latin typeface="Cambria Math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𝑞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01" y="3937324"/>
                <a:ext cx="560166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/>
          <p:cNvSpPr/>
          <p:nvPr/>
        </p:nvSpPr>
        <p:spPr>
          <a:xfrm>
            <a:off x="6808331" y="4654193"/>
            <a:ext cx="49350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残差</a:t>
            </a:r>
            <a:r>
              <a:rPr lang="ja-JP" altLang="en-US" sz="2000" dirty="0" smtClean="0"/>
              <a:t>平方和を比較</a:t>
            </a:r>
            <a:endParaRPr lang="en-US" altLang="ja-JP" sz="2000" dirty="0" smtClean="0"/>
          </a:p>
          <a:p>
            <a:r>
              <a:rPr lang="en-US" altLang="ja-JP" sz="2000" dirty="0" smtClean="0"/>
              <a:t>&gt; </a:t>
            </a:r>
            <a:r>
              <a:rPr lang="en-US" altLang="ja-JP" sz="2000" dirty="0"/>
              <a:t>sum(residual2^2) #CPUE</a:t>
            </a:r>
            <a:r>
              <a:rPr lang="ja-JP" altLang="en-US" sz="2000" dirty="0"/>
              <a:t>が初期</a:t>
            </a:r>
          </a:p>
          <a:p>
            <a:r>
              <a:rPr lang="en-US" altLang="ja-JP" sz="2000" dirty="0"/>
              <a:t>[1] 1.722724</a:t>
            </a:r>
          </a:p>
          <a:p>
            <a:r>
              <a:rPr lang="en-US" altLang="ja-JP" sz="2000" dirty="0"/>
              <a:t>&gt; sum(residual3^2) #CPUE</a:t>
            </a:r>
            <a:r>
              <a:rPr lang="ja-JP" altLang="en-US" sz="2000" dirty="0"/>
              <a:t>が中間</a:t>
            </a:r>
          </a:p>
          <a:p>
            <a:r>
              <a:rPr lang="en-US" altLang="ja-JP" sz="2000" dirty="0"/>
              <a:t>[1] 1.587048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39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二項分布モデル</a:t>
            </a:r>
            <a:r>
              <a:rPr lang="en-US" altLang="ja-JP" dirty="0" smtClean="0"/>
              <a:t>-</a:t>
            </a:r>
            <a:r>
              <a:rPr lang="ja-JP" altLang="en-US" dirty="0" smtClean="0"/>
              <a:t>漁獲の確率を扱う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1356" y="1229023"/>
            <a:ext cx="6340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あるとき、１００回釣りをして４０回釣れた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別のとき、</a:t>
            </a:r>
            <a:r>
              <a:rPr lang="ja-JP" altLang="en-US" sz="2400" dirty="0" smtClean="0"/>
              <a:t>１０回釣りをしたら１回釣れた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１回の釣れる確率は？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9920" y="2706769"/>
            <a:ext cx="616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正規分布</a:t>
            </a:r>
            <a:r>
              <a:rPr lang="en-US" altLang="ja-JP" sz="2400" dirty="0" smtClean="0"/>
              <a:t>: 40/100</a:t>
            </a:r>
            <a:r>
              <a:rPr lang="ja-JP" altLang="en-US" sz="2400" dirty="0" smtClean="0"/>
              <a:t>と</a:t>
            </a:r>
            <a:r>
              <a:rPr lang="en-US" altLang="ja-JP" sz="2400" dirty="0" smtClean="0"/>
              <a:t>1/10</a:t>
            </a:r>
            <a:r>
              <a:rPr lang="ja-JP" altLang="en-US" sz="2400" dirty="0" err="1" smtClean="0"/>
              <a:t>の幾</a:t>
            </a:r>
            <a:r>
              <a:rPr lang="ja-JP" altLang="en-US" sz="2400" dirty="0" smtClean="0"/>
              <a:t>何平均  </a:t>
            </a:r>
            <a:r>
              <a:rPr lang="en-US" altLang="ja-JP" sz="2400" dirty="0" smtClean="0"/>
              <a:t>(=0.2)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469481" y="3264716"/>
            <a:ext cx="7708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/>
              <a:t>&gt;</a:t>
            </a:r>
            <a:r>
              <a:rPr lang="en-US" altLang="ja-JP" sz="2000" dirty="0" err="1" smtClean="0"/>
              <a:t>exp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as.numeric</a:t>
            </a:r>
            <a:r>
              <a:rPr lang="en-US" altLang="ja-JP" sz="2000" dirty="0" smtClean="0"/>
              <a:t>(lm(log(c(40,1</a:t>
            </a:r>
            <a:r>
              <a:rPr lang="en-US" altLang="ja-JP" sz="2000" dirty="0"/>
              <a:t>)/c(100,10))~1)$coefficients))</a:t>
            </a:r>
          </a:p>
          <a:p>
            <a:r>
              <a:rPr lang="en-US" altLang="ja-JP" sz="2000" u="sng" dirty="0">
                <a:solidFill>
                  <a:srgbClr val="FF0000"/>
                </a:solidFill>
              </a:rPr>
              <a:t>[1] 0.2</a:t>
            </a:r>
            <a:endParaRPr lang="ja-JP" altLang="en-US" sz="2000" u="sng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8758" y="4389995"/>
            <a:ext cx="536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二項分布</a:t>
            </a:r>
            <a:r>
              <a:rPr lang="en-US" altLang="ja-JP" sz="2400" dirty="0" smtClean="0"/>
              <a:t>: 40/100</a:t>
            </a:r>
            <a:r>
              <a:rPr lang="ja-JP" altLang="en-US" sz="2400" dirty="0" smtClean="0"/>
              <a:t>の方に近い値となる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460401" y="4960491"/>
            <a:ext cx="117144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/>
              <a:t>&gt; </a:t>
            </a:r>
            <a:r>
              <a:rPr lang="en-US" altLang="ja-JP" sz="2000" dirty="0" err="1" smtClean="0"/>
              <a:t>coef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&lt;- </a:t>
            </a:r>
            <a:r>
              <a:rPr lang="en-US" altLang="ja-JP" sz="2000" dirty="0" err="1"/>
              <a:t>as.numeric</a:t>
            </a:r>
            <a:r>
              <a:rPr lang="en-US" altLang="ja-JP" sz="2000" dirty="0"/>
              <a:t>(</a:t>
            </a:r>
            <a:r>
              <a:rPr lang="en-US" altLang="ja-JP" sz="2000" dirty="0" err="1"/>
              <a:t>glm</a:t>
            </a:r>
            <a:r>
              <a:rPr lang="en-US" altLang="ja-JP" sz="2000" dirty="0"/>
              <a:t>(</a:t>
            </a:r>
            <a:r>
              <a:rPr lang="en-US" altLang="ja-JP" sz="2000" dirty="0" err="1"/>
              <a:t>cbind</a:t>
            </a:r>
            <a:r>
              <a:rPr lang="en-US" altLang="ja-JP" sz="2000" dirty="0"/>
              <a:t>(c(40,1),c(100,10)-c(40,1))~1,family="binomial")$coefficients) </a:t>
            </a:r>
            <a:endParaRPr lang="en-US" altLang="ja-JP" sz="2000" dirty="0" smtClean="0"/>
          </a:p>
          <a:p>
            <a:r>
              <a:rPr lang="en-US" altLang="ja-JP" sz="2000" dirty="0" smtClean="0"/>
              <a:t>&gt; </a:t>
            </a:r>
            <a:r>
              <a:rPr lang="en-US" altLang="ja-JP" sz="2000" dirty="0" err="1"/>
              <a:t>exp</a:t>
            </a:r>
            <a:r>
              <a:rPr lang="en-US" altLang="ja-JP" sz="2000" dirty="0"/>
              <a:t>(</a:t>
            </a:r>
            <a:r>
              <a:rPr lang="en-US" altLang="ja-JP" sz="2000" dirty="0" err="1"/>
              <a:t>coef</a:t>
            </a:r>
            <a:r>
              <a:rPr lang="en-US" altLang="ja-JP" sz="2000" dirty="0"/>
              <a:t>)/(1+exp(</a:t>
            </a:r>
            <a:r>
              <a:rPr lang="en-US" altLang="ja-JP" sz="2000" dirty="0" err="1"/>
              <a:t>coef</a:t>
            </a:r>
            <a:r>
              <a:rPr lang="en-US" altLang="ja-JP" sz="2000" dirty="0"/>
              <a:t>)) </a:t>
            </a:r>
            <a:endParaRPr lang="en-US" altLang="ja-JP" sz="2000" dirty="0" smtClean="0"/>
          </a:p>
          <a:p>
            <a:r>
              <a:rPr lang="en-US" altLang="ja-JP" sz="2000" u="sng" dirty="0" smtClean="0">
                <a:solidFill>
                  <a:srgbClr val="FF0000"/>
                </a:solidFill>
              </a:rPr>
              <a:t>[</a:t>
            </a:r>
            <a:r>
              <a:rPr lang="en-US" altLang="ja-JP" sz="2000" u="sng" dirty="0">
                <a:solidFill>
                  <a:srgbClr val="FF0000"/>
                </a:solidFill>
              </a:rPr>
              <a:t>1] 0.3727273</a:t>
            </a:r>
          </a:p>
        </p:txBody>
      </p:sp>
    </p:spTree>
    <p:extLst>
      <p:ext uri="{BB962C8B-B14F-4D97-AF65-F5344CB8AC3E}">
        <p14:creationId xmlns:p14="http://schemas.microsoft.com/office/powerpoint/2010/main" val="39426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99" y="3046166"/>
            <a:ext cx="762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二項分布モデル</a:t>
            </a:r>
            <a:r>
              <a:rPr lang="en-US" altLang="ja-JP" dirty="0" smtClean="0"/>
              <a:t>-</a:t>
            </a:r>
            <a:r>
              <a:rPr lang="ja-JP" altLang="en-US" dirty="0" smtClean="0"/>
              <a:t>漁獲の確率を扱う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1356" y="12290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漁獲</a:t>
            </a:r>
            <a:r>
              <a:rPr lang="ja-JP" altLang="en-US" sz="2400" dirty="0" smtClean="0"/>
              <a:t>確率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352753" y="1187262"/>
                <a:ext cx="2893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40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1−</m:t>
                      </m:r>
                      <m:func>
                        <m:funcPr>
                          <m:ctrlPr>
                            <a:rPr lang="en-US" altLang="ja-JP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(−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ja-JP" sz="2400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753" y="1187262"/>
                <a:ext cx="289348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400468" y="2018411"/>
            <a:ext cx="3206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Ct</a:t>
            </a:r>
            <a:r>
              <a:rPr lang="ja-JP" altLang="en-US" sz="2400" dirty="0" smtClean="0"/>
              <a:t>獲れる確率 </a:t>
            </a:r>
            <a:r>
              <a:rPr lang="en-US" altLang="ja-JP" sz="2400" dirty="0" smtClean="0"/>
              <a:t>(=</a:t>
            </a:r>
            <a:r>
              <a:rPr lang="ja-JP" altLang="en-US" sz="2400" dirty="0" smtClean="0"/>
              <a:t>尤度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3902425" y="2018410"/>
                <a:ext cx="3110787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kumimoji="1" lang="en-US" altLang="ja-JP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ja-JP" sz="2400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425" y="2018410"/>
                <a:ext cx="3110787" cy="9221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398758" y="3064649"/>
            <a:ext cx="6612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対数尤度の合計が最大になる様に</a:t>
            </a:r>
            <a:r>
              <a:rPr lang="en-US" altLang="ja-JP" sz="2400" dirty="0" smtClean="0"/>
              <a:t>N0</a:t>
            </a:r>
            <a:r>
              <a:rPr lang="ja-JP" altLang="en-US" sz="2400" dirty="0" smtClean="0"/>
              <a:t>と</a:t>
            </a:r>
            <a:r>
              <a:rPr lang="en-US" altLang="ja-JP" sz="2400" dirty="0" smtClean="0"/>
              <a:t>q</a:t>
            </a:r>
            <a:r>
              <a:rPr lang="ja-JP" altLang="en-US" sz="2400" dirty="0" smtClean="0"/>
              <a:t>を推定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01932" y="6396028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正規分布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 rot="16200000">
            <a:off x="1290556" y="4586063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二項分布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87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二項分布モデルの問題点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1356" y="12290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漁獲</a:t>
            </a:r>
            <a:r>
              <a:rPr lang="ja-JP" altLang="en-US" sz="2400" dirty="0" smtClean="0"/>
              <a:t>確率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352753" y="1187262"/>
                <a:ext cx="2893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40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1−</m:t>
                      </m:r>
                      <m:func>
                        <m:funcPr>
                          <m:ctrlPr>
                            <a:rPr lang="en-US" altLang="ja-JP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(−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ja-JP" sz="2400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753" y="1187262"/>
                <a:ext cx="2893484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59372" y="1782109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漁獲尾数の平均（期待値）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611323" y="1750622"/>
                <a:ext cx="2062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 </m:t>
                      </m:r>
                      <m:r>
                        <a:rPr kumimoji="1" lang="en-US" altLang="ja-JP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323" y="1750622"/>
                <a:ext cx="2062488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367936" y="233519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漁獲尾数の分散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619887" y="2303708"/>
                <a:ext cx="31325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 </m:t>
                      </m:r>
                      <m:r>
                        <a:rPr kumimoji="1" lang="en-US" altLang="ja-JP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/>
                        </a:rPr>
                        <m:t>(1−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sz="2400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887" y="2303708"/>
                <a:ext cx="313258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417596" y="3052665"/>
            <a:ext cx="10517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00FF"/>
                </a:solidFill>
              </a:rPr>
              <a:t>分散に関するパラメータがない！ ⇒ 過分散（二項分布以上の分散）の問題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ja-JP" altLang="en-US" dirty="0"/>
              <a:t>本日の内容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09610" y="1410598"/>
            <a:ext cx="595387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/>
              <a:t>DeLury</a:t>
            </a:r>
            <a:r>
              <a:rPr lang="ja-JP" altLang="en-US" sz="2800" dirty="0" smtClean="0"/>
              <a:t>法</a:t>
            </a:r>
            <a:endParaRPr lang="en-US" altLang="ja-JP" sz="28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ja-JP" sz="2800" dirty="0" err="1" smtClean="0"/>
              <a:t>DeLury</a:t>
            </a:r>
            <a:r>
              <a:rPr lang="ja-JP" altLang="en-US" sz="2800" dirty="0" smtClean="0"/>
              <a:t>法の概要</a:t>
            </a:r>
            <a:endParaRPr lang="en-US" altLang="ja-JP" sz="28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第一モデル</a:t>
            </a:r>
            <a:endParaRPr lang="en-US" altLang="ja-JP" sz="28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第二</a:t>
            </a:r>
            <a:r>
              <a:rPr kumimoji="1" lang="ja-JP" altLang="en-US" sz="2800" dirty="0" smtClean="0"/>
              <a:t>モデル</a:t>
            </a:r>
            <a:endParaRPr kumimoji="1" lang="en-US" altLang="ja-JP" sz="28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kumimoji="1" lang="ja-JP" altLang="en-US" sz="2800" dirty="0" smtClean="0"/>
              <a:t>中間期モデル</a:t>
            </a:r>
            <a:endParaRPr kumimoji="1" lang="en-US" altLang="ja-JP" sz="28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ja-JP" altLang="en-US" sz="2800" dirty="0"/>
              <a:t>二項分布</a:t>
            </a:r>
            <a:r>
              <a:rPr lang="ja-JP" altLang="en-US" sz="2800" dirty="0" smtClean="0"/>
              <a:t>モデル</a:t>
            </a:r>
            <a:endParaRPr lang="en-US" altLang="ja-JP" sz="28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kumimoji="1" lang="ja-JP" altLang="en-US" sz="2800" dirty="0" smtClean="0"/>
              <a:t>二項分布の正規近似モデル</a:t>
            </a:r>
            <a:endParaRPr kumimoji="1" lang="en-US" altLang="ja-JP" sz="28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ja-JP" altLang="en-US" sz="2800" dirty="0"/>
              <a:t>漁具</a:t>
            </a:r>
            <a:r>
              <a:rPr lang="ja-JP" altLang="en-US" sz="2800" dirty="0" smtClean="0"/>
              <a:t>能率の変動要因解析</a:t>
            </a:r>
            <a:endParaRPr kumimoji="1" lang="en-US" altLang="ja-JP" sz="2800" dirty="0" smtClean="0"/>
          </a:p>
          <a:p>
            <a:pPr marL="971550" lvl="1" indent="-514350">
              <a:buFont typeface="+mj-lt"/>
              <a:buAutoNum type="arabicPeriod"/>
            </a:pPr>
            <a:endParaRPr kumimoji="1"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smtClean="0"/>
              <a:t>VPA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チューニング</a:t>
            </a:r>
            <a:r>
              <a:rPr lang="en-US" altLang="ja-JP" sz="2800" dirty="0" smtClean="0"/>
              <a:t>VPA</a:t>
            </a:r>
            <a:endParaRPr lang="en-US" altLang="ja-JP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ja-JP" sz="2800" dirty="0" err="1" smtClean="0"/>
              <a:t>DeLury</a:t>
            </a:r>
            <a:r>
              <a:rPr lang="ja-JP" altLang="en-US" sz="2800" dirty="0" smtClean="0"/>
              <a:t>法</a:t>
            </a:r>
            <a:r>
              <a:rPr lang="ja-JP" altLang="en-US" sz="2800" dirty="0"/>
              <a:t>に</a:t>
            </a:r>
            <a:r>
              <a:rPr lang="ja-JP" altLang="en-US" sz="2800" dirty="0" smtClean="0"/>
              <a:t>よるチューニング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0356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35" y="1302061"/>
            <a:ext cx="73247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二項分布の想定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1356" y="1229023"/>
            <a:ext cx="450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漁獲確率</a:t>
            </a:r>
            <a:r>
              <a:rPr lang="en-US" altLang="ja-JP" sz="2400" dirty="0" smtClean="0"/>
              <a:t>0.5</a:t>
            </a:r>
            <a:r>
              <a:rPr lang="ja-JP" altLang="en-US" sz="2400" dirty="0" smtClean="0"/>
              <a:t>で</a:t>
            </a:r>
            <a:r>
              <a:rPr lang="en-US" altLang="ja-JP" sz="2400" dirty="0" smtClean="0"/>
              <a:t>100</a:t>
            </a:r>
            <a:r>
              <a:rPr lang="ja-JP" altLang="en-US" sz="2400" dirty="0" smtClean="0"/>
              <a:t>匹いるとき</a:t>
            </a:r>
            <a:r>
              <a:rPr lang="en-US" altLang="ja-JP" sz="2400" dirty="0" smtClean="0"/>
              <a:t>…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9098" y="2018411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期待値は</a:t>
            </a:r>
            <a:r>
              <a:rPr kumimoji="1" lang="en-US" altLang="ja-JP" sz="2400" dirty="0" smtClean="0"/>
              <a:t>50</a:t>
            </a:r>
            <a:r>
              <a:rPr kumimoji="1" lang="ja-JP" altLang="en-US" sz="2400" dirty="0" smtClean="0"/>
              <a:t>匹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7388" y="2879717"/>
            <a:ext cx="515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2</a:t>
            </a:r>
            <a:r>
              <a:rPr kumimoji="1" lang="en-US" altLang="ja-JP" sz="2400" dirty="0" smtClean="0"/>
              <a:t>0</a:t>
            </a:r>
            <a:r>
              <a:rPr kumimoji="1" lang="ja-JP" altLang="en-US" sz="2400" dirty="0" smtClean="0"/>
              <a:t>匹以下になる確率は</a:t>
            </a:r>
            <a:r>
              <a:rPr kumimoji="1" lang="en-US" altLang="ja-JP" sz="2400" dirty="0" smtClean="0"/>
              <a:t>0.0001</a:t>
            </a:r>
            <a:r>
              <a:rPr kumimoji="1" lang="ja-JP" altLang="en-US" sz="2400" dirty="0" smtClean="0"/>
              <a:t>以下！</a:t>
            </a:r>
            <a:endParaRPr kumimoji="1" lang="ja-JP" altLang="en-US" sz="2400" dirty="0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7263828" y="2506898"/>
            <a:ext cx="10274" cy="3482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1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445" y="1281520"/>
            <a:ext cx="73247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過分散</a:t>
            </a:r>
            <a:r>
              <a:rPr lang="ja-JP" altLang="en-US" dirty="0" smtClean="0"/>
              <a:t>の場合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1356" y="216395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様々な要因で変化する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9098" y="3405401"/>
            <a:ext cx="5351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100</a:t>
            </a:r>
            <a:r>
              <a:rPr kumimoji="1" lang="ja-JP" altLang="en-US" sz="2400" dirty="0" smtClean="0"/>
              <a:t>匹いるとき期待値は</a:t>
            </a:r>
            <a:r>
              <a:rPr kumimoji="1" lang="en-US" altLang="ja-JP" sz="2400" dirty="0" smtClean="0"/>
              <a:t>50</a:t>
            </a:r>
            <a:r>
              <a:rPr kumimoji="1" lang="ja-JP" altLang="en-US" sz="2400" dirty="0" smtClean="0"/>
              <a:t>匹だけど</a:t>
            </a:r>
            <a:r>
              <a:rPr lang="en-US" altLang="ja-JP" sz="2400" dirty="0"/>
              <a:t>…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7388" y="4266707"/>
            <a:ext cx="402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2</a:t>
            </a:r>
            <a:r>
              <a:rPr kumimoji="1" lang="en-US" altLang="ja-JP" sz="2400" dirty="0" smtClean="0"/>
              <a:t>0</a:t>
            </a:r>
            <a:r>
              <a:rPr kumimoji="1" lang="ja-JP" altLang="en-US" sz="2400" dirty="0" smtClean="0"/>
              <a:t>匹以下になる確率は</a:t>
            </a:r>
            <a:r>
              <a:rPr kumimoji="1" lang="en-US" altLang="ja-JP" sz="2400" dirty="0" smtClean="0"/>
              <a:t>9%</a:t>
            </a:r>
            <a:r>
              <a:rPr kumimoji="1" lang="ja-JP" altLang="en-US" sz="2400" dirty="0" smtClean="0"/>
              <a:t>！</a:t>
            </a:r>
            <a:endParaRPr kumimoji="1" lang="ja-JP" altLang="en-US" sz="2400" dirty="0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7263828" y="2506898"/>
            <a:ext cx="10274" cy="3482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>
            <a:off x="7272392" y="2474366"/>
            <a:ext cx="10274" cy="3482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9646" y="1371149"/>
            <a:ext cx="399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漁獲確率の平均は</a:t>
            </a:r>
            <a:r>
              <a:rPr lang="en-US" altLang="ja-JP" sz="2400" dirty="0" smtClean="0"/>
              <a:t>0.5</a:t>
            </a:r>
            <a:r>
              <a:rPr lang="ja-JP" altLang="en-US" sz="2400" dirty="0" smtClean="0"/>
              <a:t>だけど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70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二項分布モデルの問題点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1356" y="12290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漁獲</a:t>
            </a:r>
            <a:r>
              <a:rPr lang="ja-JP" altLang="en-US" sz="2400" dirty="0" smtClean="0"/>
              <a:t>確率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352753" y="1187262"/>
                <a:ext cx="2893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40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1−</m:t>
                      </m:r>
                      <m:func>
                        <m:funcPr>
                          <m:ctrlPr>
                            <a:rPr lang="en-US" altLang="ja-JP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(−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ja-JP" sz="2400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753" y="1187262"/>
                <a:ext cx="2893484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59372" y="1782109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漁獲尾数の平均（期待値）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611323" y="1750622"/>
                <a:ext cx="2062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 </m:t>
                      </m:r>
                      <m:r>
                        <a:rPr kumimoji="1" lang="en-US" altLang="ja-JP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323" y="1750622"/>
                <a:ext cx="2062488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367936" y="233519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漁獲尾数の分散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619887" y="2303708"/>
                <a:ext cx="31325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 </m:t>
                      </m:r>
                      <m:r>
                        <a:rPr kumimoji="1" lang="en-US" altLang="ja-JP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/>
                        </a:rPr>
                        <m:t>(1−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sz="2400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887" y="2303708"/>
                <a:ext cx="313258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417596" y="3052665"/>
            <a:ext cx="10517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00FF"/>
                </a:solidFill>
              </a:rPr>
              <a:t>分散に関するパラメータがない！ ⇒ 過分散（二項分布以上の分散）の問題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6160" y="3677669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00FF"/>
                </a:solidFill>
              </a:rPr>
              <a:t>過分散を無視すると、想定内にすべきことを想定外にしてしまう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0964" y="4882736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計算が複雑・難しい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特に</a:t>
            </a:r>
            <a:r>
              <a:rPr lang="en-US" altLang="ja-JP" sz="2400" dirty="0" smtClean="0"/>
              <a:t>Excel</a:t>
            </a:r>
            <a:r>
              <a:rPr lang="ja-JP" altLang="en-US" sz="2400" dirty="0" smtClean="0"/>
              <a:t>では</a:t>
            </a:r>
            <a:r>
              <a:rPr lang="en-US" altLang="ja-JP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173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二項分布の正規近似モデル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1356" y="12290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漁獲</a:t>
            </a:r>
            <a:r>
              <a:rPr lang="ja-JP" altLang="en-US" sz="2400" dirty="0" smtClean="0"/>
              <a:t>確率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352753" y="1187262"/>
                <a:ext cx="2893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40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1−</m:t>
                      </m:r>
                      <m:func>
                        <m:funcPr>
                          <m:ctrlPr>
                            <a:rPr lang="en-US" altLang="ja-JP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(−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ja-JP" sz="2400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753" y="1187262"/>
                <a:ext cx="2893484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59372" y="1782109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漁獲尾数の平均（期待値）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611323" y="1750622"/>
                <a:ext cx="2062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 </m:t>
                      </m:r>
                      <m:r>
                        <a:rPr kumimoji="1" lang="en-US" altLang="ja-JP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323" y="1750622"/>
                <a:ext cx="2062488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367936" y="233519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漁獲尾数の分散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619887" y="2303708"/>
                <a:ext cx="34727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 </m:t>
                      </m:r>
                      <m:r>
                        <a:rPr kumimoji="1" lang="en-US" altLang="ja-JP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/>
                        </a:rPr>
                        <m:t>(1−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ja-JP" alt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887" y="2303708"/>
                <a:ext cx="3472746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8332342" y="1648927"/>
            <a:ext cx="2818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過分散パラメータ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（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だと二項分布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7983020" y="2095928"/>
            <a:ext cx="349322" cy="3287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76500" y="300129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正規分布</a:t>
            </a:r>
            <a:r>
              <a:rPr lang="ja-JP" altLang="en-US" sz="2400" dirty="0"/>
              <a:t>の尤度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13709" y="3484956"/>
                <a:ext cx="6525633" cy="1884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kumimoji="1" lang="ja-JP" altLang="en-US" sz="2400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2400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ja-JP" altLang="en-US" sz="2400" i="1">
                                  <a:latin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altLang="ja-JP" sz="2400" i="1" dirty="0">
                                  <a:latin typeface="Cambria Math"/>
                                </a:rPr>
                                <m:t> 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altLang="ja-JP" sz="2400">
                          <a:latin typeface="Cambria Math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400" i="1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09" y="3484956"/>
                <a:ext cx="6525633" cy="18846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415886" y="5927675"/>
            <a:ext cx="893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対数尤度の総和が最大化するように</a:t>
            </a:r>
            <a:r>
              <a:rPr lang="en-US" altLang="ja-JP" sz="2400" dirty="0" smtClean="0"/>
              <a:t>N0, q</a:t>
            </a:r>
            <a:r>
              <a:rPr lang="ja-JP" altLang="en-US" sz="2400" dirty="0" smtClean="0"/>
              <a:t>とともに</a:t>
            </a:r>
            <a:r>
              <a:rPr lang="en-US" altLang="ja-JP" sz="2400" dirty="0" smtClean="0">
                <a:solidFill>
                  <a:srgbClr val="FF0000"/>
                </a:solidFill>
              </a:rPr>
              <a:t>σ</a:t>
            </a:r>
            <a:r>
              <a:rPr lang="ja-JP" altLang="en-US" sz="2400" dirty="0" smtClean="0">
                <a:solidFill>
                  <a:srgbClr val="FF0000"/>
                </a:solidFill>
              </a:rPr>
              <a:t>も推定する</a:t>
            </a:r>
            <a:endParaRPr lang="en-US" altLang="ja-JP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5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0" y="832209"/>
            <a:ext cx="11897456" cy="594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推定値</a:t>
            </a: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84254" y="108849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400" dirty="0"/>
              <a:t>&gt; sigma</a:t>
            </a:r>
          </a:p>
          <a:p>
            <a:r>
              <a:rPr lang="en-US" altLang="ja-JP" sz="2400" dirty="0"/>
              <a:t>[1] </a:t>
            </a:r>
            <a:r>
              <a:rPr lang="en-US" altLang="ja-JP" sz="2400" dirty="0" smtClean="0"/>
              <a:t>16.53959</a:t>
            </a:r>
            <a:endParaRPr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15889" y="983378"/>
            <a:ext cx="37369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1: </a:t>
            </a:r>
            <a:r>
              <a:rPr lang="ja-JP" altLang="en-US" sz="2000" dirty="0" smtClean="0"/>
              <a:t>正規分布</a:t>
            </a:r>
            <a:endParaRPr lang="en-US" altLang="ja-JP" sz="2000" dirty="0" smtClean="0"/>
          </a:p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2: 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二項分布</a:t>
            </a:r>
            <a:endParaRPr kumimoji="1" lang="en-US" altLang="ja-JP" sz="2000" dirty="0" smtClean="0">
              <a:solidFill>
                <a:srgbClr val="FF0000"/>
              </a:solidFill>
            </a:endParaRPr>
          </a:p>
          <a:p>
            <a:r>
              <a:rPr lang="en-US" altLang="ja-JP" sz="2000" dirty="0" smtClean="0">
                <a:solidFill>
                  <a:srgbClr val="00B050"/>
                </a:solidFill>
              </a:rPr>
              <a:t>3: </a:t>
            </a:r>
            <a:r>
              <a:rPr lang="ja-JP" altLang="en-US" sz="2000" dirty="0" smtClean="0">
                <a:solidFill>
                  <a:srgbClr val="00B050"/>
                </a:solidFill>
              </a:rPr>
              <a:t>二項分布</a:t>
            </a:r>
            <a:r>
              <a:rPr lang="en-US" altLang="ja-JP" sz="2000" dirty="0" smtClean="0">
                <a:solidFill>
                  <a:srgbClr val="00B050"/>
                </a:solidFill>
              </a:rPr>
              <a:t>+</a:t>
            </a:r>
            <a:r>
              <a:rPr lang="ja-JP" altLang="en-US" sz="2000" dirty="0" smtClean="0">
                <a:solidFill>
                  <a:srgbClr val="00B050"/>
                </a:solidFill>
              </a:rPr>
              <a:t>過分散の正規近似</a:t>
            </a:r>
            <a:endParaRPr kumimoji="1" lang="en-US" altLang="ja-JP" sz="2000" dirty="0" smtClean="0">
              <a:solidFill>
                <a:srgbClr val="00B050"/>
              </a:solidFill>
            </a:endParaRPr>
          </a:p>
          <a:p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44" y="864677"/>
            <a:ext cx="11342666" cy="567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5617686" y="6334384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二項分布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 rot="16200000">
            <a:off x="-507174" y="3322361"/>
            <a:ext cx="17235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過</a:t>
            </a:r>
            <a:r>
              <a:rPr kumimoji="1" lang="ja-JP" altLang="en-US" sz="2400" dirty="0" smtClean="0"/>
              <a:t>分散あり</a:t>
            </a:r>
            <a:endParaRPr kumimoji="1" lang="ja-JP" altLang="en-US" sz="2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推定値</a:t>
            </a:r>
            <a:r>
              <a:rPr lang="ja-JP" altLang="en-US" dirty="0" smtClean="0"/>
              <a:t>の</a:t>
            </a:r>
            <a:r>
              <a:rPr lang="ja-JP" altLang="en-US" dirty="0"/>
              <a:t>比較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80309" y="1490677"/>
            <a:ext cx="20313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初期資源尾数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86149" y="1488967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漁具能率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87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3" y="1291787"/>
            <a:ext cx="73247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 smtClean="0"/>
              <a:t>DeLury</a:t>
            </a:r>
            <a:r>
              <a:rPr lang="ja-JP" altLang="en-US" dirty="0" smtClean="0"/>
              <a:t>法からさらにわかること</a:t>
            </a:r>
            <a:endParaRPr lang="en-US" altLang="ja-JP" dirty="0" smtClean="0"/>
          </a:p>
          <a:p>
            <a:r>
              <a:rPr lang="en-US" altLang="ja-JP" dirty="0" smtClean="0"/>
              <a:t>―</a:t>
            </a:r>
            <a:r>
              <a:rPr lang="ja-JP" altLang="en-US" dirty="0" smtClean="0"/>
              <a:t>漁具能率の変動要因</a:t>
            </a:r>
            <a:r>
              <a:rPr lang="ja-JP" altLang="en-US" dirty="0" err="1" smtClean="0"/>
              <a:t>ー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29067" y="590558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漁具能率はなぜ変動するのか？</a:t>
            </a:r>
            <a:endParaRPr lang="en-US" altLang="ja-JP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6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27381" y="116633"/>
            <a:ext cx="11041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漁具能率</a:t>
            </a:r>
            <a:r>
              <a:rPr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</a:t>
            </a:r>
            <a:r>
              <a:rPr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個体数の関係</a:t>
            </a:r>
            <a:endParaRPr kumimoji="1"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2700898" y="1648519"/>
            <a:ext cx="8483668" cy="1872000"/>
            <a:chOff x="2025673" y="1648519"/>
            <a:chExt cx="6362751" cy="2068513"/>
          </a:xfrm>
        </p:grpSpPr>
        <p:sp>
          <p:nvSpPr>
            <p:cNvPr id="1148" name="Freeform 158"/>
            <p:cNvSpPr>
              <a:spLocks/>
            </p:cNvSpPr>
            <p:nvPr/>
          </p:nvSpPr>
          <p:spPr bwMode="auto">
            <a:xfrm>
              <a:off x="2090760" y="1724719"/>
              <a:ext cx="1744663" cy="1916113"/>
            </a:xfrm>
            <a:custGeom>
              <a:avLst/>
              <a:gdLst>
                <a:gd name="T0" fmla="*/ 2 w 161"/>
                <a:gd name="T1" fmla="*/ 172 h 177"/>
                <a:gd name="T2" fmla="*/ 5 w 161"/>
                <a:gd name="T3" fmla="*/ 165 h 177"/>
                <a:gd name="T4" fmla="*/ 8 w 161"/>
                <a:gd name="T5" fmla="*/ 159 h 177"/>
                <a:gd name="T6" fmla="*/ 11 w 161"/>
                <a:gd name="T7" fmla="*/ 153 h 177"/>
                <a:gd name="T8" fmla="*/ 14 w 161"/>
                <a:gd name="T9" fmla="*/ 148 h 177"/>
                <a:gd name="T10" fmla="*/ 18 w 161"/>
                <a:gd name="T11" fmla="*/ 144 h 177"/>
                <a:gd name="T12" fmla="*/ 21 w 161"/>
                <a:gd name="T13" fmla="*/ 139 h 177"/>
                <a:gd name="T14" fmla="*/ 24 w 161"/>
                <a:gd name="T15" fmla="*/ 135 h 177"/>
                <a:gd name="T16" fmla="*/ 27 w 161"/>
                <a:gd name="T17" fmla="*/ 131 h 177"/>
                <a:gd name="T18" fmla="*/ 31 w 161"/>
                <a:gd name="T19" fmla="*/ 126 h 177"/>
                <a:gd name="T20" fmla="*/ 34 w 161"/>
                <a:gd name="T21" fmla="*/ 122 h 177"/>
                <a:gd name="T22" fmla="*/ 37 w 161"/>
                <a:gd name="T23" fmla="*/ 119 h 177"/>
                <a:gd name="T24" fmla="*/ 40 w 161"/>
                <a:gd name="T25" fmla="*/ 115 h 177"/>
                <a:gd name="T26" fmla="*/ 44 w 161"/>
                <a:gd name="T27" fmla="*/ 111 h 177"/>
                <a:gd name="T28" fmla="*/ 47 w 161"/>
                <a:gd name="T29" fmla="*/ 107 h 177"/>
                <a:gd name="T30" fmla="*/ 50 w 161"/>
                <a:gd name="T31" fmla="*/ 104 h 177"/>
                <a:gd name="T32" fmla="*/ 53 w 161"/>
                <a:gd name="T33" fmla="*/ 100 h 177"/>
                <a:gd name="T34" fmla="*/ 56 w 161"/>
                <a:gd name="T35" fmla="*/ 97 h 177"/>
                <a:gd name="T36" fmla="*/ 60 w 161"/>
                <a:gd name="T37" fmla="*/ 93 h 177"/>
                <a:gd name="T38" fmla="*/ 63 w 161"/>
                <a:gd name="T39" fmla="*/ 90 h 177"/>
                <a:gd name="T40" fmla="*/ 66 w 161"/>
                <a:gd name="T41" fmla="*/ 87 h 177"/>
                <a:gd name="T42" fmla="*/ 69 w 161"/>
                <a:gd name="T43" fmla="*/ 83 h 177"/>
                <a:gd name="T44" fmla="*/ 73 w 161"/>
                <a:gd name="T45" fmla="*/ 80 h 177"/>
                <a:gd name="T46" fmla="*/ 76 w 161"/>
                <a:gd name="T47" fmla="*/ 77 h 177"/>
                <a:gd name="T48" fmla="*/ 79 w 161"/>
                <a:gd name="T49" fmla="*/ 74 h 177"/>
                <a:gd name="T50" fmla="*/ 82 w 161"/>
                <a:gd name="T51" fmla="*/ 70 h 177"/>
                <a:gd name="T52" fmla="*/ 86 w 161"/>
                <a:gd name="T53" fmla="*/ 67 h 177"/>
                <a:gd name="T54" fmla="*/ 89 w 161"/>
                <a:gd name="T55" fmla="*/ 64 h 177"/>
                <a:gd name="T56" fmla="*/ 92 w 161"/>
                <a:gd name="T57" fmla="*/ 61 h 177"/>
                <a:gd name="T58" fmla="*/ 95 w 161"/>
                <a:gd name="T59" fmla="*/ 58 h 177"/>
                <a:gd name="T60" fmla="*/ 98 w 161"/>
                <a:gd name="T61" fmla="*/ 55 h 177"/>
                <a:gd name="T62" fmla="*/ 102 w 161"/>
                <a:gd name="T63" fmla="*/ 52 h 177"/>
                <a:gd name="T64" fmla="*/ 105 w 161"/>
                <a:gd name="T65" fmla="*/ 49 h 177"/>
                <a:gd name="T66" fmla="*/ 108 w 161"/>
                <a:gd name="T67" fmla="*/ 46 h 177"/>
                <a:gd name="T68" fmla="*/ 111 w 161"/>
                <a:gd name="T69" fmla="*/ 43 h 177"/>
                <a:gd name="T70" fmla="*/ 115 w 161"/>
                <a:gd name="T71" fmla="*/ 40 h 177"/>
                <a:gd name="T72" fmla="*/ 118 w 161"/>
                <a:gd name="T73" fmla="*/ 38 h 177"/>
                <a:gd name="T74" fmla="*/ 121 w 161"/>
                <a:gd name="T75" fmla="*/ 35 h 177"/>
                <a:gd name="T76" fmla="*/ 124 w 161"/>
                <a:gd name="T77" fmla="*/ 32 h 177"/>
                <a:gd name="T78" fmla="*/ 127 w 161"/>
                <a:gd name="T79" fmla="*/ 29 h 177"/>
                <a:gd name="T80" fmla="*/ 131 w 161"/>
                <a:gd name="T81" fmla="*/ 26 h 177"/>
                <a:gd name="T82" fmla="*/ 134 w 161"/>
                <a:gd name="T83" fmla="*/ 23 h 177"/>
                <a:gd name="T84" fmla="*/ 137 w 161"/>
                <a:gd name="T85" fmla="*/ 21 h 177"/>
                <a:gd name="T86" fmla="*/ 140 w 161"/>
                <a:gd name="T87" fmla="*/ 18 h 177"/>
                <a:gd name="T88" fmla="*/ 144 w 161"/>
                <a:gd name="T89" fmla="*/ 15 h 177"/>
                <a:gd name="T90" fmla="*/ 147 w 161"/>
                <a:gd name="T91" fmla="*/ 12 h 177"/>
                <a:gd name="T92" fmla="*/ 150 w 161"/>
                <a:gd name="T93" fmla="*/ 10 h 177"/>
                <a:gd name="T94" fmla="*/ 153 w 161"/>
                <a:gd name="T95" fmla="*/ 7 h 177"/>
                <a:gd name="T96" fmla="*/ 157 w 161"/>
                <a:gd name="T97" fmla="*/ 4 h 177"/>
                <a:gd name="T98" fmla="*/ 160 w 161"/>
                <a:gd name="T99" fmla="*/ 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177">
                  <a:moveTo>
                    <a:pt x="0" y="177"/>
                  </a:moveTo>
                  <a:lnTo>
                    <a:pt x="2" y="172"/>
                  </a:lnTo>
                  <a:lnTo>
                    <a:pt x="3" y="168"/>
                  </a:lnTo>
                  <a:lnTo>
                    <a:pt x="5" y="165"/>
                  </a:lnTo>
                  <a:lnTo>
                    <a:pt x="6" y="162"/>
                  </a:lnTo>
                  <a:lnTo>
                    <a:pt x="8" y="159"/>
                  </a:lnTo>
                  <a:lnTo>
                    <a:pt x="10" y="156"/>
                  </a:lnTo>
                  <a:lnTo>
                    <a:pt x="11" y="153"/>
                  </a:lnTo>
                  <a:lnTo>
                    <a:pt x="13" y="151"/>
                  </a:lnTo>
                  <a:lnTo>
                    <a:pt x="14" y="148"/>
                  </a:lnTo>
                  <a:lnTo>
                    <a:pt x="16" y="146"/>
                  </a:lnTo>
                  <a:lnTo>
                    <a:pt x="18" y="144"/>
                  </a:lnTo>
                  <a:lnTo>
                    <a:pt x="19" y="141"/>
                  </a:lnTo>
                  <a:lnTo>
                    <a:pt x="21" y="139"/>
                  </a:lnTo>
                  <a:lnTo>
                    <a:pt x="23" y="137"/>
                  </a:lnTo>
                  <a:lnTo>
                    <a:pt x="24" y="135"/>
                  </a:lnTo>
                  <a:lnTo>
                    <a:pt x="26" y="133"/>
                  </a:lnTo>
                  <a:lnTo>
                    <a:pt x="27" y="131"/>
                  </a:lnTo>
                  <a:lnTo>
                    <a:pt x="29" y="128"/>
                  </a:lnTo>
                  <a:lnTo>
                    <a:pt x="31" y="126"/>
                  </a:lnTo>
                  <a:lnTo>
                    <a:pt x="32" y="124"/>
                  </a:lnTo>
                  <a:lnTo>
                    <a:pt x="34" y="122"/>
                  </a:lnTo>
                  <a:lnTo>
                    <a:pt x="35" y="120"/>
                  </a:lnTo>
                  <a:lnTo>
                    <a:pt x="37" y="119"/>
                  </a:lnTo>
                  <a:lnTo>
                    <a:pt x="39" y="117"/>
                  </a:lnTo>
                  <a:lnTo>
                    <a:pt x="40" y="115"/>
                  </a:lnTo>
                  <a:lnTo>
                    <a:pt x="42" y="113"/>
                  </a:lnTo>
                  <a:lnTo>
                    <a:pt x="44" y="111"/>
                  </a:lnTo>
                  <a:lnTo>
                    <a:pt x="45" y="109"/>
                  </a:lnTo>
                  <a:lnTo>
                    <a:pt x="47" y="107"/>
                  </a:lnTo>
                  <a:lnTo>
                    <a:pt x="48" y="106"/>
                  </a:lnTo>
                  <a:lnTo>
                    <a:pt x="50" y="104"/>
                  </a:lnTo>
                  <a:lnTo>
                    <a:pt x="52" y="102"/>
                  </a:lnTo>
                  <a:lnTo>
                    <a:pt x="53" y="100"/>
                  </a:lnTo>
                  <a:lnTo>
                    <a:pt x="55" y="99"/>
                  </a:lnTo>
                  <a:lnTo>
                    <a:pt x="56" y="97"/>
                  </a:lnTo>
                  <a:lnTo>
                    <a:pt x="58" y="95"/>
                  </a:lnTo>
                  <a:lnTo>
                    <a:pt x="60" y="93"/>
                  </a:lnTo>
                  <a:lnTo>
                    <a:pt x="61" y="92"/>
                  </a:lnTo>
                  <a:lnTo>
                    <a:pt x="63" y="90"/>
                  </a:lnTo>
                  <a:lnTo>
                    <a:pt x="65" y="88"/>
                  </a:lnTo>
                  <a:lnTo>
                    <a:pt x="66" y="87"/>
                  </a:lnTo>
                  <a:lnTo>
                    <a:pt x="68" y="85"/>
                  </a:lnTo>
                  <a:lnTo>
                    <a:pt x="69" y="83"/>
                  </a:lnTo>
                  <a:lnTo>
                    <a:pt x="71" y="82"/>
                  </a:lnTo>
                  <a:lnTo>
                    <a:pt x="73" y="80"/>
                  </a:lnTo>
                  <a:lnTo>
                    <a:pt x="74" y="78"/>
                  </a:lnTo>
                  <a:lnTo>
                    <a:pt x="76" y="77"/>
                  </a:lnTo>
                  <a:lnTo>
                    <a:pt x="77" y="75"/>
                  </a:lnTo>
                  <a:lnTo>
                    <a:pt x="79" y="74"/>
                  </a:lnTo>
                  <a:lnTo>
                    <a:pt x="81" y="72"/>
                  </a:lnTo>
                  <a:lnTo>
                    <a:pt x="82" y="70"/>
                  </a:lnTo>
                  <a:lnTo>
                    <a:pt x="84" y="69"/>
                  </a:lnTo>
                  <a:lnTo>
                    <a:pt x="86" y="67"/>
                  </a:lnTo>
                  <a:lnTo>
                    <a:pt x="87" y="66"/>
                  </a:lnTo>
                  <a:lnTo>
                    <a:pt x="89" y="64"/>
                  </a:lnTo>
                  <a:lnTo>
                    <a:pt x="90" y="63"/>
                  </a:lnTo>
                  <a:lnTo>
                    <a:pt x="92" y="61"/>
                  </a:lnTo>
                  <a:lnTo>
                    <a:pt x="94" y="60"/>
                  </a:lnTo>
                  <a:lnTo>
                    <a:pt x="95" y="58"/>
                  </a:lnTo>
                  <a:lnTo>
                    <a:pt x="97" y="57"/>
                  </a:lnTo>
                  <a:lnTo>
                    <a:pt x="98" y="55"/>
                  </a:lnTo>
                  <a:lnTo>
                    <a:pt x="100" y="54"/>
                  </a:lnTo>
                  <a:lnTo>
                    <a:pt x="102" y="52"/>
                  </a:lnTo>
                  <a:lnTo>
                    <a:pt x="103" y="51"/>
                  </a:lnTo>
                  <a:lnTo>
                    <a:pt x="105" y="49"/>
                  </a:lnTo>
                  <a:lnTo>
                    <a:pt x="106" y="48"/>
                  </a:lnTo>
                  <a:lnTo>
                    <a:pt x="108" y="46"/>
                  </a:lnTo>
                  <a:lnTo>
                    <a:pt x="110" y="45"/>
                  </a:lnTo>
                  <a:lnTo>
                    <a:pt x="111" y="43"/>
                  </a:lnTo>
                  <a:lnTo>
                    <a:pt x="113" y="42"/>
                  </a:lnTo>
                  <a:lnTo>
                    <a:pt x="115" y="40"/>
                  </a:lnTo>
                  <a:lnTo>
                    <a:pt x="116" y="39"/>
                  </a:lnTo>
                  <a:lnTo>
                    <a:pt x="118" y="38"/>
                  </a:lnTo>
                  <a:lnTo>
                    <a:pt x="119" y="36"/>
                  </a:lnTo>
                  <a:lnTo>
                    <a:pt x="121" y="35"/>
                  </a:lnTo>
                  <a:lnTo>
                    <a:pt x="123" y="33"/>
                  </a:lnTo>
                  <a:lnTo>
                    <a:pt x="124" y="32"/>
                  </a:lnTo>
                  <a:lnTo>
                    <a:pt x="126" y="30"/>
                  </a:lnTo>
                  <a:lnTo>
                    <a:pt x="127" y="29"/>
                  </a:lnTo>
                  <a:lnTo>
                    <a:pt x="129" y="28"/>
                  </a:lnTo>
                  <a:lnTo>
                    <a:pt x="131" y="26"/>
                  </a:lnTo>
                  <a:lnTo>
                    <a:pt x="132" y="25"/>
                  </a:lnTo>
                  <a:lnTo>
                    <a:pt x="134" y="23"/>
                  </a:lnTo>
                  <a:lnTo>
                    <a:pt x="136" y="22"/>
                  </a:lnTo>
                  <a:lnTo>
                    <a:pt x="137" y="21"/>
                  </a:lnTo>
                  <a:lnTo>
                    <a:pt x="139" y="19"/>
                  </a:lnTo>
                  <a:lnTo>
                    <a:pt x="140" y="18"/>
                  </a:lnTo>
                  <a:lnTo>
                    <a:pt x="142" y="16"/>
                  </a:lnTo>
                  <a:lnTo>
                    <a:pt x="144" y="15"/>
                  </a:lnTo>
                  <a:lnTo>
                    <a:pt x="145" y="14"/>
                  </a:lnTo>
                  <a:lnTo>
                    <a:pt x="147" y="12"/>
                  </a:lnTo>
                  <a:lnTo>
                    <a:pt x="148" y="11"/>
                  </a:lnTo>
                  <a:lnTo>
                    <a:pt x="150" y="10"/>
                  </a:lnTo>
                  <a:lnTo>
                    <a:pt x="152" y="8"/>
                  </a:lnTo>
                  <a:lnTo>
                    <a:pt x="153" y="7"/>
                  </a:lnTo>
                  <a:lnTo>
                    <a:pt x="155" y="6"/>
                  </a:lnTo>
                  <a:lnTo>
                    <a:pt x="157" y="4"/>
                  </a:lnTo>
                  <a:lnTo>
                    <a:pt x="158" y="3"/>
                  </a:lnTo>
                  <a:lnTo>
                    <a:pt x="160" y="2"/>
                  </a:lnTo>
                  <a:lnTo>
                    <a:pt x="161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72" name="Rectangle 182"/>
            <p:cNvSpPr>
              <a:spLocks noChangeArrowheads="1"/>
            </p:cNvSpPr>
            <p:nvPr/>
          </p:nvSpPr>
          <p:spPr bwMode="auto">
            <a:xfrm>
              <a:off x="2025673" y="1648519"/>
              <a:ext cx="1884363" cy="206851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73" name="Freeform 183"/>
            <p:cNvSpPr>
              <a:spLocks/>
            </p:cNvSpPr>
            <p:nvPr/>
          </p:nvSpPr>
          <p:spPr bwMode="auto">
            <a:xfrm>
              <a:off x="4344291" y="2688332"/>
              <a:ext cx="1744663" cy="0"/>
            </a:xfrm>
            <a:custGeom>
              <a:avLst/>
              <a:gdLst>
                <a:gd name="T0" fmla="*/ 2 w 161"/>
                <a:gd name="T1" fmla="*/ 5 w 161"/>
                <a:gd name="T2" fmla="*/ 8 w 161"/>
                <a:gd name="T3" fmla="*/ 11 w 161"/>
                <a:gd name="T4" fmla="*/ 14 w 161"/>
                <a:gd name="T5" fmla="*/ 18 w 161"/>
                <a:gd name="T6" fmla="*/ 21 w 161"/>
                <a:gd name="T7" fmla="*/ 24 w 161"/>
                <a:gd name="T8" fmla="*/ 27 w 161"/>
                <a:gd name="T9" fmla="*/ 31 w 161"/>
                <a:gd name="T10" fmla="*/ 34 w 161"/>
                <a:gd name="T11" fmla="*/ 37 w 161"/>
                <a:gd name="T12" fmla="*/ 40 w 161"/>
                <a:gd name="T13" fmla="*/ 44 w 161"/>
                <a:gd name="T14" fmla="*/ 47 w 161"/>
                <a:gd name="T15" fmla="*/ 50 w 161"/>
                <a:gd name="T16" fmla="*/ 53 w 161"/>
                <a:gd name="T17" fmla="*/ 56 w 161"/>
                <a:gd name="T18" fmla="*/ 60 w 161"/>
                <a:gd name="T19" fmla="*/ 63 w 161"/>
                <a:gd name="T20" fmla="*/ 66 w 161"/>
                <a:gd name="T21" fmla="*/ 69 w 161"/>
                <a:gd name="T22" fmla="*/ 73 w 161"/>
                <a:gd name="T23" fmla="*/ 76 w 161"/>
                <a:gd name="T24" fmla="*/ 79 w 161"/>
                <a:gd name="T25" fmla="*/ 82 w 161"/>
                <a:gd name="T26" fmla="*/ 86 w 161"/>
                <a:gd name="T27" fmla="*/ 89 w 161"/>
                <a:gd name="T28" fmla="*/ 92 w 161"/>
                <a:gd name="T29" fmla="*/ 95 w 161"/>
                <a:gd name="T30" fmla="*/ 98 w 161"/>
                <a:gd name="T31" fmla="*/ 102 w 161"/>
                <a:gd name="T32" fmla="*/ 105 w 161"/>
                <a:gd name="T33" fmla="*/ 108 w 161"/>
                <a:gd name="T34" fmla="*/ 111 w 161"/>
                <a:gd name="T35" fmla="*/ 115 w 161"/>
                <a:gd name="T36" fmla="*/ 118 w 161"/>
                <a:gd name="T37" fmla="*/ 121 w 161"/>
                <a:gd name="T38" fmla="*/ 124 w 161"/>
                <a:gd name="T39" fmla="*/ 127 w 161"/>
                <a:gd name="T40" fmla="*/ 131 w 161"/>
                <a:gd name="T41" fmla="*/ 134 w 161"/>
                <a:gd name="T42" fmla="*/ 137 w 161"/>
                <a:gd name="T43" fmla="*/ 140 w 161"/>
                <a:gd name="T44" fmla="*/ 144 w 161"/>
                <a:gd name="T45" fmla="*/ 147 w 161"/>
                <a:gd name="T46" fmla="*/ 150 w 161"/>
                <a:gd name="T47" fmla="*/ 153 w 161"/>
                <a:gd name="T48" fmla="*/ 157 w 161"/>
                <a:gd name="T49" fmla="*/ 160 w 16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</a:cxnLst>
              <a:rect l="0" t="0" r="r" b="b"/>
              <a:pathLst>
                <a:path w="161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6" y="0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4" y="0"/>
                  </a:lnTo>
                  <a:lnTo>
                    <a:pt x="76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81" y="0"/>
                  </a:lnTo>
                  <a:lnTo>
                    <a:pt x="82" y="0"/>
                  </a:lnTo>
                  <a:lnTo>
                    <a:pt x="84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4" y="0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98" y="0"/>
                  </a:lnTo>
                  <a:lnTo>
                    <a:pt x="100" y="0"/>
                  </a:lnTo>
                  <a:lnTo>
                    <a:pt x="102" y="0"/>
                  </a:lnTo>
                  <a:lnTo>
                    <a:pt x="103" y="0"/>
                  </a:lnTo>
                  <a:lnTo>
                    <a:pt x="105" y="0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110" y="0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5" y="0"/>
                  </a:lnTo>
                  <a:lnTo>
                    <a:pt x="116" y="0"/>
                  </a:lnTo>
                  <a:lnTo>
                    <a:pt x="118" y="0"/>
                  </a:lnTo>
                  <a:lnTo>
                    <a:pt x="119" y="0"/>
                  </a:lnTo>
                  <a:lnTo>
                    <a:pt x="121" y="0"/>
                  </a:lnTo>
                  <a:lnTo>
                    <a:pt x="123" y="0"/>
                  </a:lnTo>
                  <a:lnTo>
                    <a:pt x="124" y="0"/>
                  </a:lnTo>
                  <a:lnTo>
                    <a:pt x="126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6" y="0"/>
                  </a:lnTo>
                  <a:lnTo>
                    <a:pt x="137" y="0"/>
                  </a:lnTo>
                  <a:lnTo>
                    <a:pt x="139" y="0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4" y="0"/>
                  </a:lnTo>
                  <a:lnTo>
                    <a:pt x="145" y="0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50" y="0"/>
                  </a:lnTo>
                  <a:lnTo>
                    <a:pt x="152" y="0"/>
                  </a:lnTo>
                  <a:lnTo>
                    <a:pt x="153" y="0"/>
                  </a:lnTo>
                  <a:lnTo>
                    <a:pt x="155" y="0"/>
                  </a:lnTo>
                  <a:lnTo>
                    <a:pt x="157" y="0"/>
                  </a:lnTo>
                  <a:lnTo>
                    <a:pt x="158" y="0"/>
                  </a:lnTo>
                  <a:lnTo>
                    <a:pt x="160" y="0"/>
                  </a:lnTo>
                  <a:lnTo>
                    <a:pt x="161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96" name="Rectangle 205"/>
            <p:cNvSpPr>
              <a:spLocks noChangeArrowheads="1"/>
            </p:cNvSpPr>
            <p:nvPr/>
          </p:nvSpPr>
          <p:spPr bwMode="auto">
            <a:xfrm>
              <a:off x="4279203" y="1648519"/>
              <a:ext cx="1884363" cy="206851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97" name="Freeform 206"/>
            <p:cNvSpPr>
              <a:spLocks/>
            </p:cNvSpPr>
            <p:nvPr/>
          </p:nvSpPr>
          <p:spPr bwMode="auto">
            <a:xfrm>
              <a:off x="6591373" y="1724719"/>
              <a:ext cx="1720850" cy="1916113"/>
            </a:xfrm>
            <a:custGeom>
              <a:avLst/>
              <a:gdLst>
                <a:gd name="T0" fmla="*/ 1 w 159"/>
                <a:gd name="T1" fmla="*/ 74 h 177"/>
                <a:gd name="T2" fmla="*/ 4 w 159"/>
                <a:gd name="T3" fmla="*/ 119 h 177"/>
                <a:gd name="T4" fmla="*/ 8 w 159"/>
                <a:gd name="T5" fmla="*/ 135 h 177"/>
                <a:gd name="T6" fmla="*/ 11 w 159"/>
                <a:gd name="T7" fmla="*/ 145 h 177"/>
                <a:gd name="T8" fmla="*/ 14 w 159"/>
                <a:gd name="T9" fmla="*/ 151 h 177"/>
                <a:gd name="T10" fmla="*/ 17 w 159"/>
                <a:gd name="T11" fmla="*/ 155 h 177"/>
                <a:gd name="T12" fmla="*/ 21 w 159"/>
                <a:gd name="T13" fmla="*/ 158 h 177"/>
                <a:gd name="T14" fmla="*/ 24 w 159"/>
                <a:gd name="T15" fmla="*/ 160 h 177"/>
                <a:gd name="T16" fmla="*/ 27 w 159"/>
                <a:gd name="T17" fmla="*/ 162 h 177"/>
                <a:gd name="T18" fmla="*/ 30 w 159"/>
                <a:gd name="T19" fmla="*/ 164 h 177"/>
                <a:gd name="T20" fmla="*/ 33 w 159"/>
                <a:gd name="T21" fmla="*/ 165 h 177"/>
                <a:gd name="T22" fmla="*/ 37 w 159"/>
                <a:gd name="T23" fmla="*/ 166 h 177"/>
                <a:gd name="T24" fmla="*/ 40 w 159"/>
                <a:gd name="T25" fmla="*/ 167 h 177"/>
                <a:gd name="T26" fmla="*/ 43 w 159"/>
                <a:gd name="T27" fmla="*/ 168 h 177"/>
                <a:gd name="T28" fmla="*/ 46 w 159"/>
                <a:gd name="T29" fmla="*/ 169 h 177"/>
                <a:gd name="T30" fmla="*/ 50 w 159"/>
                <a:gd name="T31" fmla="*/ 170 h 177"/>
                <a:gd name="T32" fmla="*/ 53 w 159"/>
                <a:gd name="T33" fmla="*/ 170 h 177"/>
                <a:gd name="T34" fmla="*/ 56 w 159"/>
                <a:gd name="T35" fmla="*/ 171 h 177"/>
                <a:gd name="T36" fmla="*/ 59 w 159"/>
                <a:gd name="T37" fmla="*/ 171 h 177"/>
                <a:gd name="T38" fmla="*/ 63 w 159"/>
                <a:gd name="T39" fmla="*/ 172 h 177"/>
                <a:gd name="T40" fmla="*/ 66 w 159"/>
                <a:gd name="T41" fmla="*/ 172 h 177"/>
                <a:gd name="T42" fmla="*/ 69 w 159"/>
                <a:gd name="T43" fmla="*/ 172 h 177"/>
                <a:gd name="T44" fmla="*/ 72 w 159"/>
                <a:gd name="T45" fmla="*/ 173 h 177"/>
                <a:gd name="T46" fmla="*/ 75 w 159"/>
                <a:gd name="T47" fmla="*/ 173 h 177"/>
                <a:gd name="T48" fmla="*/ 79 w 159"/>
                <a:gd name="T49" fmla="*/ 173 h 177"/>
                <a:gd name="T50" fmla="*/ 82 w 159"/>
                <a:gd name="T51" fmla="*/ 174 h 177"/>
                <a:gd name="T52" fmla="*/ 85 w 159"/>
                <a:gd name="T53" fmla="*/ 174 h 177"/>
                <a:gd name="T54" fmla="*/ 88 w 159"/>
                <a:gd name="T55" fmla="*/ 174 h 177"/>
                <a:gd name="T56" fmla="*/ 92 w 159"/>
                <a:gd name="T57" fmla="*/ 174 h 177"/>
                <a:gd name="T58" fmla="*/ 95 w 159"/>
                <a:gd name="T59" fmla="*/ 175 h 177"/>
                <a:gd name="T60" fmla="*/ 98 w 159"/>
                <a:gd name="T61" fmla="*/ 175 h 177"/>
                <a:gd name="T62" fmla="*/ 101 w 159"/>
                <a:gd name="T63" fmla="*/ 175 h 177"/>
                <a:gd name="T64" fmla="*/ 104 w 159"/>
                <a:gd name="T65" fmla="*/ 175 h 177"/>
                <a:gd name="T66" fmla="*/ 108 w 159"/>
                <a:gd name="T67" fmla="*/ 175 h 177"/>
                <a:gd name="T68" fmla="*/ 111 w 159"/>
                <a:gd name="T69" fmla="*/ 176 h 177"/>
                <a:gd name="T70" fmla="*/ 114 w 159"/>
                <a:gd name="T71" fmla="*/ 176 h 177"/>
                <a:gd name="T72" fmla="*/ 117 w 159"/>
                <a:gd name="T73" fmla="*/ 176 h 177"/>
                <a:gd name="T74" fmla="*/ 121 w 159"/>
                <a:gd name="T75" fmla="*/ 176 h 177"/>
                <a:gd name="T76" fmla="*/ 124 w 159"/>
                <a:gd name="T77" fmla="*/ 176 h 177"/>
                <a:gd name="T78" fmla="*/ 127 w 159"/>
                <a:gd name="T79" fmla="*/ 176 h 177"/>
                <a:gd name="T80" fmla="*/ 130 w 159"/>
                <a:gd name="T81" fmla="*/ 176 h 177"/>
                <a:gd name="T82" fmla="*/ 134 w 159"/>
                <a:gd name="T83" fmla="*/ 177 h 177"/>
                <a:gd name="T84" fmla="*/ 137 w 159"/>
                <a:gd name="T85" fmla="*/ 177 h 177"/>
                <a:gd name="T86" fmla="*/ 140 w 159"/>
                <a:gd name="T87" fmla="*/ 177 h 177"/>
                <a:gd name="T88" fmla="*/ 143 w 159"/>
                <a:gd name="T89" fmla="*/ 177 h 177"/>
                <a:gd name="T90" fmla="*/ 146 w 159"/>
                <a:gd name="T91" fmla="*/ 177 h 177"/>
                <a:gd name="T92" fmla="*/ 150 w 159"/>
                <a:gd name="T93" fmla="*/ 177 h 177"/>
                <a:gd name="T94" fmla="*/ 153 w 159"/>
                <a:gd name="T95" fmla="*/ 177 h 177"/>
                <a:gd name="T96" fmla="*/ 156 w 159"/>
                <a:gd name="T97" fmla="*/ 177 h 177"/>
                <a:gd name="T98" fmla="*/ 159 w 159"/>
                <a:gd name="T9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177">
                  <a:moveTo>
                    <a:pt x="0" y="0"/>
                  </a:moveTo>
                  <a:lnTo>
                    <a:pt x="1" y="74"/>
                  </a:lnTo>
                  <a:lnTo>
                    <a:pt x="3" y="103"/>
                  </a:lnTo>
                  <a:lnTo>
                    <a:pt x="4" y="119"/>
                  </a:lnTo>
                  <a:lnTo>
                    <a:pt x="6" y="128"/>
                  </a:lnTo>
                  <a:lnTo>
                    <a:pt x="8" y="135"/>
                  </a:lnTo>
                  <a:lnTo>
                    <a:pt x="9" y="141"/>
                  </a:lnTo>
                  <a:lnTo>
                    <a:pt x="11" y="145"/>
                  </a:lnTo>
                  <a:lnTo>
                    <a:pt x="12" y="148"/>
                  </a:lnTo>
                  <a:lnTo>
                    <a:pt x="14" y="151"/>
                  </a:lnTo>
                  <a:lnTo>
                    <a:pt x="16" y="153"/>
                  </a:lnTo>
                  <a:lnTo>
                    <a:pt x="17" y="155"/>
                  </a:lnTo>
                  <a:lnTo>
                    <a:pt x="19" y="156"/>
                  </a:lnTo>
                  <a:lnTo>
                    <a:pt x="21" y="158"/>
                  </a:lnTo>
                  <a:lnTo>
                    <a:pt x="22" y="159"/>
                  </a:lnTo>
                  <a:lnTo>
                    <a:pt x="24" y="160"/>
                  </a:lnTo>
                  <a:lnTo>
                    <a:pt x="25" y="161"/>
                  </a:lnTo>
                  <a:lnTo>
                    <a:pt x="27" y="162"/>
                  </a:lnTo>
                  <a:lnTo>
                    <a:pt x="29" y="163"/>
                  </a:lnTo>
                  <a:lnTo>
                    <a:pt x="30" y="164"/>
                  </a:lnTo>
                  <a:lnTo>
                    <a:pt x="32" y="165"/>
                  </a:lnTo>
                  <a:lnTo>
                    <a:pt x="33" y="165"/>
                  </a:lnTo>
                  <a:lnTo>
                    <a:pt x="35" y="166"/>
                  </a:lnTo>
                  <a:lnTo>
                    <a:pt x="37" y="166"/>
                  </a:lnTo>
                  <a:lnTo>
                    <a:pt x="38" y="167"/>
                  </a:lnTo>
                  <a:lnTo>
                    <a:pt x="40" y="167"/>
                  </a:lnTo>
                  <a:lnTo>
                    <a:pt x="42" y="168"/>
                  </a:lnTo>
                  <a:lnTo>
                    <a:pt x="43" y="168"/>
                  </a:lnTo>
                  <a:lnTo>
                    <a:pt x="45" y="169"/>
                  </a:lnTo>
                  <a:lnTo>
                    <a:pt x="46" y="169"/>
                  </a:lnTo>
                  <a:lnTo>
                    <a:pt x="48" y="169"/>
                  </a:lnTo>
                  <a:lnTo>
                    <a:pt x="50" y="170"/>
                  </a:lnTo>
                  <a:lnTo>
                    <a:pt x="51" y="170"/>
                  </a:lnTo>
                  <a:lnTo>
                    <a:pt x="53" y="170"/>
                  </a:lnTo>
                  <a:lnTo>
                    <a:pt x="54" y="170"/>
                  </a:lnTo>
                  <a:lnTo>
                    <a:pt x="56" y="171"/>
                  </a:lnTo>
                  <a:lnTo>
                    <a:pt x="58" y="171"/>
                  </a:lnTo>
                  <a:lnTo>
                    <a:pt x="59" y="171"/>
                  </a:lnTo>
                  <a:lnTo>
                    <a:pt x="61" y="171"/>
                  </a:lnTo>
                  <a:lnTo>
                    <a:pt x="63" y="172"/>
                  </a:lnTo>
                  <a:lnTo>
                    <a:pt x="64" y="172"/>
                  </a:lnTo>
                  <a:lnTo>
                    <a:pt x="66" y="172"/>
                  </a:lnTo>
                  <a:lnTo>
                    <a:pt x="67" y="172"/>
                  </a:lnTo>
                  <a:lnTo>
                    <a:pt x="69" y="172"/>
                  </a:lnTo>
                  <a:lnTo>
                    <a:pt x="71" y="173"/>
                  </a:lnTo>
                  <a:lnTo>
                    <a:pt x="72" y="173"/>
                  </a:lnTo>
                  <a:lnTo>
                    <a:pt x="74" y="173"/>
                  </a:lnTo>
                  <a:lnTo>
                    <a:pt x="75" y="173"/>
                  </a:lnTo>
                  <a:lnTo>
                    <a:pt x="77" y="173"/>
                  </a:lnTo>
                  <a:lnTo>
                    <a:pt x="79" y="173"/>
                  </a:lnTo>
                  <a:lnTo>
                    <a:pt x="80" y="174"/>
                  </a:lnTo>
                  <a:lnTo>
                    <a:pt x="82" y="174"/>
                  </a:lnTo>
                  <a:lnTo>
                    <a:pt x="84" y="174"/>
                  </a:lnTo>
                  <a:lnTo>
                    <a:pt x="85" y="174"/>
                  </a:lnTo>
                  <a:lnTo>
                    <a:pt x="87" y="174"/>
                  </a:lnTo>
                  <a:lnTo>
                    <a:pt x="88" y="174"/>
                  </a:lnTo>
                  <a:lnTo>
                    <a:pt x="90" y="174"/>
                  </a:lnTo>
                  <a:lnTo>
                    <a:pt x="92" y="174"/>
                  </a:lnTo>
                  <a:lnTo>
                    <a:pt x="93" y="175"/>
                  </a:lnTo>
                  <a:lnTo>
                    <a:pt x="95" y="175"/>
                  </a:lnTo>
                  <a:lnTo>
                    <a:pt x="96" y="175"/>
                  </a:lnTo>
                  <a:lnTo>
                    <a:pt x="98" y="175"/>
                  </a:lnTo>
                  <a:lnTo>
                    <a:pt x="100" y="175"/>
                  </a:lnTo>
                  <a:lnTo>
                    <a:pt x="101" y="175"/>
                  </a:lnTo>
                  <a:lnTo>
                    <a:pt x="103" y="175"/>
                  </a:lnTo>
                  <a:lnTo>
                    <a:pt x="104" y="175"/>
                  </a:lnTo>
                  <a:lnTo>
                    <a:pt x="106" y="175"/>
                  </a:lnTo>
                  <a:lnTo>
                    <a:pt x="108" y="175"/>
                  </a:lnTo>
                  <a:lnTo>
                    <a:pt x="109" y="176"/>
                  </a:lnTo>
                  <a:lnTo>
                    <a:pt x="111" y="176"/>
                  </a:lnTo>
                  <a:lnTo>
                    <a:pt x="113" y="176"/>
                  </a:lnTo>
                  <a:lnTo>
                    <a:pt x="114" y="176"/>
                  </a:lnTo>
                  <a:lnTo>
                    <a:pt x="116" y="176"/>
                  </a:lnTo>
                  <a:lnTo>
                    <a:pt x="117" y="176"/>
                  </a:lnTo>
                  <a:lnTo>
                    <a:pt x="119" y="176"/>
                  </a:lnTo>
                  <a:lnTo>
                    <a:pt x="121" y="176"/>
                  </a:lnTo>
                  <a:lnTo>
                    <a:pt x="122" y="176"/>
                  </a:lnTo>
                  <a:lnTo>
                    <a:pt x="124" y="176"/>
                  </a:lnTo>
                  <a:lnTo>
                    <a:pt x="125" y="176"/>
                  </a:lnTo>
                  <a:lnTo>
                    <a:pt x="127" y="176"/>
                  </a:lnTo>
                  <a:lnTo>
                    <a:pt x="129" y="176"/>
                  </a:lnTo>
                  <a:lnTo>
                    <a:pt x="130" y="176"/>
                  </a:lnTo>
                  <a:lnTo>
                    <a:pt x="132" y="177"/>
                  </a:lnTo>
                  <a:lnTo>
                    <a:pt x="134" y="177"/>
                  </a:lnTo>
                  <a:lnTo>
                    <a:pt x="135" y="177"/>
                  </a:lnTo>
                  <a:lnTo>
                    <a:pt x="137" y="177"/>
                  </a:lnTo>
                  <a:lnTo>
                    <a:pt x="138" y="177"/>
                  </a:lnTo>
                  <a:lnTo>
                    <a:pt x="140" y="177"/>
                  </a:lnTo>
                  <a:lnTo>
                    <a:pt x="142" y="177"/>
                  </a:lnTo>
                  <a:lnTo>
                    <a:pt x="143" y="177"/>
                  </a:lnTo>
                  <a:lnTo>
                    <a:pt x="145" y="177"/>
                  </a:lnTo>
                  <a:lnTo>
                    <a:pt x="146" y="177"/>
                  </a:lnTo>
                  <a:lnTo>
                    <a:pt x="148" y="177"/>
                  </a:lnTo>
                  <a:lnTo>
                    <a:pt x="150" y="177"/>
                  </a:lnTo>
                  <a:lnTo>
                    <a:pt x="151" y="177"/>
                  </a:lnTo>
                  <a:lnTo>
                    <a:pt x="153" y="177"/>
                  </a:lnTo>
                  <a:lnTo>
                    <a:pt x="155" y="177"/>
                  </a:lnTo>
                  <a:lnTo>
                    <a:pt x="156" y="177"/>
                  </a:lnTo>
                  <a:lnTo>
                    <a:pt x="158" y="177"/>
                  </a:lnTo>
                  <a:lnTo>
                    <a:pt x="159" y="177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21" name="Rectangle 230"/>
            <p:cNvSpPr>
              <a:spLocks noChangeArrowheads="1"/>
            </p:cNvSpPr>
            <p:nvPr/>
          </p:nvSpPr>
          <p:spPr bwMode="auto">
            <a:xfrm>
              <a:off x="6504061" y="1648519"/>
              <a:ext cx="1884363" cy="206851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2700898" y="4293304"/>
            <a:ext cx="8483668" cy="1872000"/>
            <a:chOff x="2025673" y="4312815"/>
            <a:chExt cx="6362751" cy="2068513"/>
          </a:xfrm>
        </p:grpSpPr>
        <p:sp>
          <p:nvSpPr>
            <p:cNvPr id="1222" name="Freeform 231"/>
            <p:cNvSpPr>
              <a:spLocks/>
            </p:cNvSpPr>
            <p:nvPr/>
          </p:nvSpPr>
          <p:spPr bwMode="auto">
            <a:xfrm>
              <a:off x="2090760" y="4389015"/>
              <a:ext cx="1744663" cy="1916113"/>
            </a:xfrm>
            <a:custGeom>
              <a:avLst/>
              <a:gdLst>
                <a:gd name="T0" fmla="*/ 2 w 161"/>
                <a:gd name="T1" fmla="*/ 177 h 177"/>
                <a:gd name="T2" fmla="*/ 5 w 161"/>
                <a:gd name="T3" fmla="*/ 177 h 177"/>
                <a:gd name="T4" fmla="*/ 8 w 161"/>
                <a:gd name="T5" fmla="*/ 176 h 177"/>
                <a:gd name="T6" fmla="*/ 11 w 161"/>
                <a:gd name="T7" fmla="*/ 176 h 177"/>
                <a:gd name="T8" fmla="*/ 14 w 161"/>
                <a:gd name="T9" fmla="*/ 175 h 177"/>
                <a:gd name="T10" fmla="*/ 18 w 161"/>
                <a:gd name="T11" fmla="*/ 174 h 177"/>
                <a:gd name="T12" fmla="*/ 21 w 161"/>
                <a:gd name="T13" fmla="*/ 172 h 177"/>
                <a:gd name="T14" fmla="*/ 24 w 161"/>
                <a:gd name="T15" fmla="*/ 171 h 177"/>
                <a:gd name="T16" fmla="*/ 27 w 161"/>
                <a:gd name="T17" fmla="*/ 169 h 177"/>
                <a:gd name="T18" fmla="*/ 31 w 161"/>
                <a:gd name="T19" fmla="*/ 168 h 177"/>
                <a:gd name="T20" fmla="*/ 34 w 161"/>
                <a:gd name="T21" fmla="*/ 166 h 177"/>
                <a:gd name="T22" fmla="*/ 37 w 161"/>
                <a:gd name="T23" fmla="*/ 164 h 177"/>
                <a:gd name="T24" fmla="*/ 40 w 161"/>
                <a:gd name="T25" fmla="*/ 162 h 177"/>
                <a:gd name="T26" fmla="*/ 44 w 161"/>
                <a:gd name="T27" fmla="*/ 159 h 177"/>
                <a:gd name="T28" fmla="*/ 47 w 161"/>
                <a:gd name="T29" fmla="*/ 157 h 177"/>
                <a:gd name="T30" fmla="*/ 50 w 161"/>
                <a:gd name="T31" fmla="*/ 155 h 177"/>
                <a:gd name="T32" fmla="*/ 53 w 161"/>
                <a:gd name="T33" fmla="*/ 152 h 177"/>
                <a:gd name="T34" fmla="*/ 56 w 161"/>
                <a:gd name="T35" fmla="*/ 149 h 177"/>
                <a:gd name="T36" fmla="*/ 60 w 161"/>
                <a:gd name="T37" fmla="*/ 146 h 177"/>
                <a:gd name="T38" fmla="*/ 63 w 161"/>
                <a:gd name="T39" fmla="*/ 143 h 177"/>
                <a:gd name="T40" fmla="*/ 66 w 161"/>
                <a:gd name="T41" fmla="*/ 140 h 177"/>
                <a:gd name="T42" fmla="*/ 69 w 161"/>
                <a:gd name="T43" fmla="*/ 137 h 177"/>
                <a:gd name="T44" fmla="*/ 73 w 161"/>
                <a:gd name="T45" fmla="*/ 134 h 177"/>
                <a:gd name="T46" fmla="*/ 76 w 161"/>
                <a:gd name="T47" fmla="*/ 130 h 177"/>
                <a:gd name="T48" fmla="*/ 79 w 161"/>
                <a:gd name="T49" fmla="*/ 127 h 177"/>
                <a:gd name="T50" fmla="*/ 82 w 161"/>
                <a:gd name="T51" fmla="*/ 123 h 177"/>
                <a:gd name="T52" fmla="*/ 86 w 161"/>
                <a:gd name="T53" fmla="*/ 119 h 177"/>
                <a:gd name="T54" fmla="*/ 89 w 161"/>
                <a:gd name="T55" fmla="*/ 115 h 177"/>
                <a:gd name="T56" fmla="*/ 92 w 161"/>
                <a:gd name="T57" fmla="*/ 111 h 177"/>
                <a:gd name="T58" fmla="*/ 95 w 161"/>
                <a:gd name="T59" fmla="*/ 107 h 177"/>
                <a:gd name="T60" fmla="*/ 98 w 161"/>
                <a:gd name="T61" fmla="*/ 103 h 177"/>
                <a:gd name="T62" fmla="*/ 102 w 161"/>
                <a:gd name="T63" fmla="*/ 98 h 177"/>
                <a:gd name="T64" fmla="*/ 105 w 161"/>
                <a:gd name="T65" fmla="*/ 94 h 177"/>
                <a:gd name="T66" fmla="*/ 108 w 161"/>
                <a:gd name="T67" fmla="*/ 90 h 177"/>
                <a:gd name="T68" fmla="*/ 111 w 161"/>
                <a:gd name="T69" fmla="*/ 85 h 177"/>
                <a:gd name="T70" fmla="*/ 115 w 161"/>
                <a:gd name="T71" fmla="*/ 80 h 177"/>
                <a:gd name="T72" fmla="*/ 118 w 161"/>
                <a:gd name="T73" fmla="*/ 75 h 177"/>
                <a:gd name="T74" fmla="*/ 121 w 161"/>
                <a:gd name="T75" fmla="*/ 70 h 177"/>
                <a:gd name="T76" fmla="*/ 124 w 161"/>
                <a:gd name="T77" fmla="*/ 65 h 177"/>
                <a:gd name="T78" fmla="*/ 127 w 161"/>
                <a:gd name="T79" fmla="*/ 60 h 177"/>
                <a:gd name="T80" fmla="*/ 131 w 161"/>
                <a:gd name="T81" fmla="*/ 55 h 177"/>
                <a:gd name="T82" fmla="*/ 134 w 161"/>
                <a:gd name="T83" fmla="*/ 50 h 177"/>
                <a:gd name="T84" fmla="*/ 137 w 161"/>
                <a:gd name="T85" fmla="*/ 44 h 177"/>
                <a:gd name="T86" fmla="*/ 140 w 161"/>
                <a:gd name="T87" fmla="*/ 39 h 177"/>
                <a:gd name="T88" fmla="*/ 144 w 161"/>
                <a:gd name="T89" fmla="*/ 33 h 177"/>
                <a:gd name="T90" fmla="*/ 147 w 161"/>
                <a:gd name="T91" fmla="*/ 27 h 177"/>
                <a:gd name="T92" fmla="*/ 150 w 161"/>
                <a:gd name="T93" fmla="*/ 21 h 177"/>
                <a:gd name="T94" fmla="*/ 153 w 161"/>
                <a:gd name="T95" fmla="*/ 15 h 177"/>
                <a:gd name="T96" fmla="*/ 157 w 161"/>
                <a:gd name="T97" fmla="*/ 9 h 177"/>
                <a:gd name="T98" fmla="*/ 160 w 161"/>
                <a:gd name="T99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177">
                  <a:moveTo>
                    <a:pt x="0" y="177"/>
                  </a:moveTo>
                  <a:lnTo>
                    <a:pt x="2" y="177"/>
                  </a:lnTo>
                  <a:lnTo>
                    <a:pt x="3" y="177"/>
                  </a:lnTo>
                  <a:lnTo>
                    <a:pt x="5" y="177"/>
                  </a:lnTo>
                  <a:lnTo>
                    <a:pt x="6" y="177"/>
                  </a:lnTo>
                  <a:lnTo>
                    <a:pt x="8" y="176"/>
                  </a:lnTo>
                  <a:lnTo>
                    <a:pt x="10" y="176"/>
                  </a:lnTo>
                  <a:lnTo>
                    <a:pt x="11" y="176"/>
                  </a:lnTo>
                  <a:lnTo>
                    <a:pt x="13" y="175"/>
                  </a:lnTo>
                  <a:lnTo>
                    <a:pt x="14" y="175"/>
                  </a:lnTo>
                  <a:lnTo>
                    <a:pt x="16" y="174"/>
                  </a:lnTo>
                  <a:lnTo>
                    <a:pt x="18" y="174"/>
                  </a:lnTo>
                  <a:lnTo>
                    <a:pt x="19" y="173"/>
                  </a:lnTo>
                  <a:lnTo>
                    <a:pt x="21" y="172"/>
                  </a:lnTo>
                  <a:lnTo>
                    <a:pt x="23" y="172"/>
                  </a:lnTo>
                  <a:lnTo>
                    <a:pt x="24" y="171"/>
                  </a:lnTo>
                  <a:lnTo>
                    <a:pt x="26" y="170"/>
                  </a:lnTo>
                  <a:lnTo>
                    <a:pt x="27" y="169"/>
                  </a:lnTo>
                  <a:lnTo>
                    <a:pt x="29" y="169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4" y="166"/>
                  </a:lnTo>
                  <a:lnTo>
                    <a:pt x="35" y="165"/>
                  </a:lnTo>
                  <a:lnTo>
                    <a:pt x="37" y="164"/>
                  </a:lnTo>
                  <a:lnTo>
                    <a:pt x="39" y="163"/>
                  </a:lnTo>
                  <a:lnTo>
                    <a:pt x="40" y="162"/>
                  </a:lnTo>
                  <a:lnTo>
                    <a:pt x="42" y="161"/>
                  </a:lnTo>
                  <a:lnTo>
                    <a:pt x="44" y="159"/>
                  </a:lnTo>
                  <a:lnTo>
                    <a:pt x="45" y="158"/>
                  </a:lnTo>
                  <a:lnTo>
                    <a:pt x="47" y="157"/>
                  </a:lnTo>
                  <a:lnTo>
                    <a:pt x="48" y="156"/>
                  </a:lnTo>
                  <a:lnTo>
                    <a:pt x="50" y="155"/>
                  </a:lnTo>
                  <a:lnTo>
                    <a:pt x="52" y="153"/>
                  </a:lnTo>
                  <a:lnTo>
                    <a:pt x="53" y="152"/>
                  </a:lnTo>
                  <a:lnTo>
                    <a:pt x="55" y="151"/>
                  </a:lnTo>
                  <a:lnTo>
                    <a:pt x="56" y="149"/>
                  </a:lnTo>
                  <a:lnTo>
                    <a:pt x="58" y="148"/>
                  </a:lnTo>
                  <a:lnTo>
                    <a:pt x="60" y="146"/>
                  </a:lnTo>
                  <a:lnTo>
                    <a:pt x="61" y="145"/>
                  </a:lnTo>
                  <a:lnTo>
                    <a:pt x="63" y="143"/>
                  </a:lnTo>
                  <a:lnTo>
                    <a:pt x="65" y="142"/>
                  </a:lnTo>
                  <a:lnTo>
                    <a:pt x="66" y="140"/>
                  </a:lnTo>
                  <a:lnTo>
                    <a:pt x="68" y="139"/>
                  </a:lnTo>
                  <a:lnTo>
                    <a:pt x="69" y="137"/>
                  </a:lnTo>
                  <a:lnTo>
                    <a:pt x="71" y="135"/>
                  </a:lnTo>
                  <a:lnTo>
                    <a:pt x="73" y="134"/>
                  </a:lnTo>
                  <a:lnTo>
                    <a:pt x="74" y="132"/>
                  </a:lnTo>
                  <a:lnTo>
                    <a:pt x="76" y="130"/>
                  </a:lnTo>
                  <a:lnTo>
                    <a:pt x="77" y="128"/>
                  </a:lnTo>
                  <a:lnTo>
                    <a:pt x="79" y="127"/>
                  </a:lnTo>
                  <a:lnTo>
                    <a:pt x="81" y="125"/>
                  </a:lnTo>
                  <a:lnTo>
                    <a:pt x="82" y="123"/>
                  </a:lnTo>
                  <a:lnTo>
                    <a:pt x="84" y="121"/>
                  </a:lnTo>
                  <a:lnTo>
                    <a:pt x="86" y="119"/>
                  </a:lnTo>
                  <a:lnTo>
                    <a:pt x="87" y="117"/>
                  </a:lnTo>
                  <a:lnTo>
                    <a:pt x="89" y="115"/>
                  </a:lnTo>
                  <a:lnTo>
                    <a:pt x="90" y="113"/>
                  </a:lnTo>
                  <a:lnTo>
                    <a:pt x="92" y="111"/>
                  </a:lnTo>
                  <a:lnTo>
                    <a:pt x="94" y="109"/>
                  </a:lnTo>
                  <a:lnTo>
                    <a:pt x="95" y="107"/>
                  </a:lnTo>
                  <a:lnTo>
                    <a:pt x="97" y="105"/>
                  </a:lnTo>
                  <a:lnTo>
                    <a:pt x="98" y="103"/>
                  </a:lnTo>
                  <a:lnTo>
                    <a:pt x="100" y="101"/>
                  </a:lnTo>
                  <a:lnTo>
                    <a:pt x="102" y="98"/>
                  </a:lnTo>
                  <a:lnTo>
                    <a:pt x="103" y="96"/>
                  </a:lnTo>
                  <a:lnTo>
                    <a:pt x="105" y="94"/>
                  </a:lnTo>
                  <a:lnTo>
                    <a:pt x="106" y="92"/>
                  </a:lnTo>
                  <a:lnTo>
                    <a:pt x="108" y="90"/>
                  </a:lnTo>
                  <a:lnTo>
                    <a:pt x="110" y="87"/>
                  </a:lnTo>
                  <a:lnTo>
                    <a:pt x="111" y="85"/>
                  </a:lnTo>
                  <a:lnTo>
                    <a:pt x="113" y="83"/>
                  </a:lnTo>
                  <a:lnTo>
                    <a:pt x="115" y="80"/>
                  </a:lnTo>
                  <a:lnTo>
                    <a:pt x="116" y="78"/>
                  </a:lnTo>
                  <a:lnTo>
                    <a:pt x="118" y="75"/>
                  </a:lnTo>
                  <a:lnTo>
                    <a:pt x="119" y="73"/>
                  </a:lnTo>
                  <a:lnTo>
                    <a:pt x="121" y="70"/>
                  </a:lnTo>
                  <a:lnTo>
                    <a:pt x="123" y="68"/>
                  </a:lnTo>
                  <a:lnTo>
                    <a:pt x="124" y="65"/>
                  </a:lnTo>
                  <a:lnTo>
                    <a:pt x="126" y="63"/>
                  </a:lnTo>
                  <a:lnTo>
                    <a:pt x="127" y="60"/>
                  </a:lnTo>
                  <a:lnTo>
                    <a:pt x="129" y="58"/>
                  </a:lnTo>
                  <a:lnTo>
                    <a:pt x="131" y="55"/>
                  </a:lnTo>
                  <a:lnTo>
                    <a:pt x="132" y="52"/>
                  </a:lnTo>
                  <a:lnTo>
                    <a:pt x="134" y="50"/>
                  </a:lnTo>
                  <a:lnTo>
                    <a:pt x="136" y="47"/>
                  </a:lnTo>
                  <a:lnTo>
                    <a:pt x="137" y="44"/>
                  </a:lnTo>
                  <a:lnTo>
                    <a:pt x="139" y="41"/>
                  </a:lnTo>
                  <a:lnTo>
                    <a:pt x="140" y="39"/>
                  </a:lnTo>
                  <a:lnTo>
                    <a:pt x="142" y="36"/>
                  </a:lnTo>
                  <a:lnTo>
                    <a:pt x="144" y="33"/>
                  </a:lnTo>
                  <a:lnTo>
                    <a:pt x="145" y="30"/>
                  </a:lnTo>
                  <a:lnTo>
                    <a:pt x="147" y="27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2" y="18"/>
                  </a:lnTo>
                  <a:lnTo>
                    <a:pt x="153" y="15"/>
                  </a:lnTo>
                  <a:lnTo>
                    <a:pt x="155" y="12"/>
                  </a:lnTo>
                  <a:lnTo>
                    <a:pt x="157" y="9"/>
                  </a:lnTo>
                  <a:lnTo>
                    <a:pt x="158" y="6"/>
                  </a:lnTo>
                  <a:lnTo>
                    <a:pt x="160" y="3"/>
                  </a:lnTo>
                  <a:lnTo>
                    <a:pt x="161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33" name="Line 242"/>
            <p:cNvSpPr>
              <a:spLocks noChangeShapeType="1"/>
            </p:cNvSpPr>
            <p:nvPr/>
          </p:nvSpPr>
          <p:spPr bwMode="auto">
            <a:xfrm flipV="1">
              <a:off x="2025673" y="4389015"/>
              <a:ext cx="0" cy="191611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46" name="Rectangle 255"/>
            <p:cNvSpPr>
              <a:spLocks noChangeArrowheads="1"/>
            </p:cNvSpPr>
            <p:nvPr/>
          </p:nvSpPr>
          <p:spPr bwMode="auto">
            <a:xfrm>
              <a:off x="2025673" y="4312815"/>
              <a:ext cx="1884363" cy="206851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47" name="Freeform 256"/>
            <p:cNvSpPr>
              <a:spLocks/>
            </p:cNvSpPr>
            <p:nvPr/>
          </p:nvSpPr>
          <p:spPr bwMode="auto">
            <a:xfrm>
              <a:off x="4344291" y="4389015"/>
              <a:ext cx="1744663" cy="1916113"/>
            </a:xfrm>
            <a:custGeom>
              <a:avLst/>
              <a:gdLst>
                <a:gd name="T0" fmla="*/ 2 w 161"/>
                <a:gd name="T1" fmla="*/ 176 h 177"/>
                <a:gd name="T2" fmla="*/ 5 w 161"/>
                <a:gd name="T3" fmla="*/ 172 h 177"/>
                <a:gd name="T4" fmla="*/ 8 w 161"/>
                <a:gd name="T5" fmla="*/ 169 h 177"/>
                <a:gd name="T6" fmla="*/ 11 w 161"/>
                <a:gd name="T7" fmla="*/ 165 h 177"/>
                <a:gd name="T8" fmla="*/ 14 w 161"/>
                <a:gd name="T9" fmla="*/ 161 h 177"/>
                <a:gd name="T10" fmla="*/ 18 w 161"/>
                <a:gd name="T11" fmla="*/ 158 h 177"/>
                <a:gd name="T12" fmla="*/ 21 w 161"/>
                <a:gd name="T13" fmla="*/ 154 h 177"/>
                <a:gd name="T14" fmla="*/ 24 w 161"/>
                <a:gd name="T15" fmla="*/ 151 h 177"/>
                <a:gd name="T16" fmla="*/ 27 w 161"/>
                <a:gd name="T17" fmla="*/ 147 h 177"/>
                <a:gd name="T18" fmla="*/ 31 w 161"/>
                <a:gd name="T19" fmla="*/ 144 h 177"/>
                <a:gd name="T20" fmla="*/ 34 w 161"/>
                <a:gd name="T21" fmla="*/ 140 h 177"/>
                <a:gd name="T22" fmla="*/ 37 w 161"/>
                <a:gd name="T23" fmla="*/ 137 h 177"/>
                <a:gd name="T24" fmla="*/ 40 w 161"/>
                <a:gd name="T25" fmla="*/ 133 h 177"/>
                <a:gd name="T26" fmla="*/ 44 w 161"/>
                <a:gd name="T27" fmla="*/ 130 h 177"/>
                <a:gd name="T28" fmla="*/ 47 w 161"/>
                <a:gd name="T29" fmla="*/ 126 h 177"/>
                <a:gd name="T30" fmla="*/ 50 w 161"/>
                <a:gd name="T31" fmla="*/ 122 h 177"/>
                <a:gd name="T32" fmla="*/ 53 w 161"/>
                <a:gd name="T33" fmla="*/ 119 h 177"/>
                <a:gd name="T34" fmla="*/ 56 w 161"/>
                <a:gd name="T35" fmla="*/ 115 h 177"/>
                <a:gd name="T36" fmla="*/ 60 w 161"/>
                <a:gd name="T37" fmla="*/ 112 h 177"/>
                <a:gd name="T38" fmla="*/ 63 w 161"/>
                <a:gd name="T39" fmla="*/ 108 h 177"/>
                <a:gd name="T40" fmla="*/ 66 w 161"/>
                <a:gd name="T41" fmla="*/ 105 h 177"/>
                <a:gd name="T42" fmla="*/ 69 w 161"/>
                <a:gd name="T43" fmla="*/ 101 h 177"/>
                <a:gd name="T44" fmla="*/ 73 w 161"/>
                <a:gd name="T45" fmla="*/ 98 h 177"/>
                <a:gd name="T46" fmla="*/ 76 w 161"/>
                <a:gd name="T47" fmla="*/ 94 h 177"/>
                <a:gd name="T48" fmla="*/ 79 w 161"/>
                <a:gd name="T49" fmla="*/ 91 h 177"/>
                <a:gd name="T50" fmla="*/ 82 w 161"/>
                <a:gd name="T51" fmla="*/ 87 h 177"/>
                <a:gd name="T52" fmla="*/ 86 w 161"/>
                <a:gd name="T53" fmla="*/ 84 h 177"/>
                <a:gd name="T54" fmla="*/ 89 w 161"/>
                <a:gd name="T55" fmla="*/ 80 h 177"/>
                <a:gd name="T56" fmla="*/ 92 w 161"/>
                <a:gd name="T57" fmla="*/ 76 h 177"/>
                <a:gd name="T58" fmla="*/ 95 w 161"/>
                <a:gd name="T59" fmla="*/ 73 h 177"/>
                <a:gd name="T60" fmla="*/ 98 w 161"/>
                <a:gd name="T61" fmla="*/ 69 h 177"/>
                <a:gd name="T62" fmla="*/ 102 w 161"/>
                <a:gd name="T63" fmla="*/ 66 h 177"/>
                <a:gd name="T64" fmla="*/ 105 w 161"/>
                <a:gd name="T65" fmla="*/ 62 h 177"/>
                <a:gd name="T66" fmla="*/ 108 w 161"/>
                <a:gd name="T67" fmla="*/ 59 h 177"/>
                <a:gd name="T68" fmla="*/ 111 w 161"/>
                <a:gd name="T69" fmla="*/ 55 h 177"/>
                <a:gd name="T70" fmla="*/ 115 w 161"/>
                <a:gd name="T71" fmla="*/ 52 h 177"/>
                <a:gd name="T72" fmla="*/ 118 w 161"/>
                <a:gd name="T73" fmla="*/ 48 h 177"/>
                <a:gd name="T74" fmla="*/ 121 w 161"/>
                <a:gd name="T75" fmla="*/ 45 h 177"/>
                <a:gd name="T76" fmla="*/ 124 w 161"/>
                <a:gd name="T77" fmla="*/ 41 h 177"/>
                <a:gd name="T78" fmla="*/ 127 w 161"/>
                <a:gd name="T79" fmla="*/ 37 h 177"/>
                <a:gd name="T80" fmla="*/ 131 w 161"/>
                <a:gd name="T81" fmla="*/ 34 h 177"/>
                <a:gd name="T82" fmla="*/ 134 w 161"/>
                <a:gd name="T83" fmla="*/ 30 h 177"/>
                <a:gd name="T84" fmla="*/ 137 w 161"/>
                <a:gd name="T85" fmla="*/ 27 h 177"/>
                <a:gd name="T86" fmla="*/ 140 w 161"/>
                <a:gd name="T87" fmla="*/ 23 h 177"/>
                <a:gd name="T88" fmla="*/ 144 w 161"/>
                <a:gd name="T89" fmla="*/ 20 h 177"/>
                <a:gd name="T90" fmla="*/ 147 w 161"/>
                <a:gd name="T91" fmla="*/ 16 h 177"/>
                <a:gd name="T92" fmla="*/ 150 w 161"/>
                <a:gd name="T93" fmla="*/ 13 h 177"/>
                <a:gd name="T94" fmla="*/ 153 w 161"/>
                <a:gd name="T95" fmla="*/ 9 h 177"/>
                <a:gd name="T96" fmla="*/ 157 w 161"/>
                <a:gd name="T97" fmla="*/ 6 h 177"/>
                <a:gd name="T98" fmla="*/ 160 w 161"/>
                <a:gd name="T99" fmla="*/ 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177">
                  <a:moveTo>
                    <a:pt x="0" y="177"/>
                  </a:moveTo>
                  <a:lnTo>
                    <a:pt x="2" y="176"/>
                  </a:lnTo>
                  <a:lnTo>
                    <a:pt x="3" y="174"/>
                  </a:lnTo>
                  <a:lnTo>
                    <a:pt x="5" y="172"/>
                  </a:lnTo>
                  <a:lnTo>
                    <a:pt x="6" y="170"/>
                  </a:lnTo>
                  <a:lnTo>
                    <a:pt x="8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3" y="163"/>
                  </a:lnTo>
                  <a:lnTo>
                    <a:pt x="14" y="161"/>
                  </a:lnTo>
                  <a:lnTo>
                    <a:pt x="16" y="160"/>
                  </a:lnTo>
                  <a:lnTo>
                    <a:pt x="18" y="158"/>
                  </a:lnTo>
                  <a:lnTo>
                    <a:pt x="19" y="156"/>
                  </a:lnTo>
                  <a:lnTo>
                    <a:pt x="21" y="154"/>
                  </a:lnTo>
                  <a:lnTo>
                    <a:pt x="23" y="153"/>
                  </a:lnTo>
                  <a:lnTo>
                    <a:pt x="24" y="151"/>
                  </a:lnTo>
                  <a:lnTo>
                    <a:pt x="26" y="149"/>
                  </a:lnTo>
                  <a:lnTo>
                    <a:pt x="27" y="147"/>
                  </a:lnTo>
                  <a:lnTo>
                    <a:pt x="29" y="146"/>
                  </a:lnTo>
                  <a:lnTo>
                    <a:pt x="31" y="144"/>
                  </a:lnTo>
                  <a:lnTo>
                    <a:pt x="32" y="142"/>
                  </a:lnTo>
                  <a:lnTo>
                    <a:pt x="34" y="140"/>
                  </a:lnTo>
                  <a:lnTo>
                    <a:pt x="35" y="138"/>
                  </a:lnTo>
                  <a:lnTo>
                    <a:pt x="37" y="137"/>
                  </a:lnTo>
                  <a:lnTo>
                    <a:pt x="39" y="135"/>
                  </a:lnTo>
                  <a:lnTo>
                    <a:pt x="40" y="133"/>
                  </a:lnTo>
                  <a:lnTo>
                    <a:pt x="42" y="131"/>
                  </a:lnTo>
                  <a:lnTo>
                    <a:pt x="44" y="130"/>
                  </a:lnTo>
                  <a:lnTo>
                    <a:pt x="45" y="128"/>
                  </a:lnTo>
                  <a:lnTo>
                    <a:pt x="47" y="126"/>
                  </a:lnTo>
                  <a:lnTo>
                    <a:pt x="48" y="124"/>
                  </a:lnTo>
                  <a:lnTo>
                    <a:pt x="50" y="122"/>
                  </a:lnTo>
                  <a:lnTo>
                    <a:pt x="52" y="121"/>
                  </a:lnTo>
                  <a:lnTo>
                    <a:pt x="53" y="119"/>
                  </a:lnTo>
                  <a:lnTo>
                    <a:pt x="55" y="117"/>
                  </a:lnTo>
                  <a:lnTo>
                    <a:pt x="56" y="115"/>
                  </a:lnTo>
                  <a:lnTo>
                    <a:pt x="58" y="114"/>
                  </a:lnTo>
                  <a:lnTo>
                    <a:pt x="60" y="112"/>
                  </a:lnTo>
                  <a:lnTo>
                    <a:pt x="61" y="110"/>
                  </a:lnTo>
                  <a:lnTo>
                    <a:pt x="63" y="108"/>
                  </a:lnTo>
                  <a:lnTo>
                    <a:pt x="65" y="107"/>
                  </a:lnTo>
                  <a:lnTo>
                    <a:pt x="66" y="105"/>
                  </a:lnTo>
                  <a:lnTo>
                    <a:pt x="68" y="103"/>
                  </a:lnTo>
                  <a:lnTo>
                    <a:pt x="69" y="101"/>
                  </a:lnTo>
                  <a:lnTo>
                    <a:pt x="71" y="99"/>
                  </a:lnTo>
                  <a:lnTo>
                    <a:pt x="73" y="98"/>
                  </a:lnTo>
                  <a:lnTo>
                    <a:pt x="74" y="96"/>
                  </a:lnTo>
                  <a:lnTo>
                    <a:pt x="76" y="94"/>
                  </a:lnTo>
                  <a:lnTo>
                    <a:pt x="77" y="92"/>
                  </a:lnTo>
                  <a:lnTo>
                    <a:pt x="79" y="91"/>
                  </a:lnTo>
                  <a:lnTo>
                    <a:pt x="81" y="89"/>
                  </a:lnTo>
                  <a:lnTo>
                    <a:pt x="82" y="87"/>
                  </a:lnTo>
                  <a:lnTo>
                    <a:pt x="84" y="85"/>
                  </a:lnTo>
                  <a:lnTo>
                    <a:pt x="86" y="84"/>
                  </a:lnTo>
                  <a:lnTo>
                    <a:pt x="87" y="82"/>
                  </a:lnTo>
                  <a:lnTo>
                    <a:pt x="89" y="80"/>
                  </a:lnTo>
                  <a:lnTo>
                    <a:pt x="90" y="78"/>
                  </a:lnTo>
                  <a:lnTo>
                    <a:pt x="92" y="76"/>
                  </a:lnTo>
                  <a:lnTo>
                    <a:pt x="94" y="75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98" y="69"/>
                  </a:lnTo>
                  <a:lnTo>
                    <a:pt x="100" y="68"/>
                  </a:lnTo>
                  <a:lnTo>
                    <a:pt x="102" y="66"/>
                  </a:lnTo>
                  <a:lnTo>
                    <a:pt x="103" y="64"/>
                  </a:lnTo>
                  <a:lnTo>
                    <a:pt x="105" y="62"/>
                  </a:lnTo>
                  <a:lnTo>
                    <a:pt x="106" y="60"/>
                  </a:lnTo>
                  <a:lnTo>
                    <a:pt x="108" y="59"/>
                  </a:lnTo>
                  <a:lnTo>
                    <a:pt x="110" y="57"/>
                  </a:lnTo>
                  <a:lnTo>
                    <a:pt x="111" y="55"/>
                  </a:lnTo>
                  <a:lnTo>
                    <a:pt x="113" y="53"/>
                  </a:lnTo>
                  <a:lnTo>
                    <a:pt x="115" y="52"/>
                  </a:lnTo>
                  <a:lnTo>
                    <a:pt x="116" y="50"/>
                  </a:lnTo>
                  <a:lnTo>
                    <a:pt x="118" y="48"/>
                  </a:lnTo>
                  <a:lnTo>
                    <a:pt x="119" y="46"/>
                  </a:lnTo>
                  <a:lnTo>
                    <a:pt x="121" y="45"/>
                  </a:lnTo>
                  <a:lnTo>
                    <a:pt x="123" y="43"/>
                  </a:lnTo>
                  <a:lnTo>
                    <a:pt x="124" y="41"/>
                  </a:lnTo>
                  <a:lnTo>
                    <a:pt x="126" y="39"/>
                  </a:lnTo>
                  <a:lnTo>
                    <a:pt x="127" y="37"/>
                  </a:lnTo>
                  <a:lnTo>
                    <a:pt x="129" y="36"/>
                  </a:lnTo>
                  <a:lnTo>
                    <a:pt x="131" y="34"/>
                  </a:lnTo>
                  <a:lnTo>
                    <a:pt x="132" y="32"/>
                  </a:lnTo>
                  <a:lnTo>
                    <a:pt x="134" y="30"/>
                  </a:lnTo>
                  <a:lnTo>
                    <a:pt x="136" y="29"/>
                  </a:lnTo>
                  <a:lnTo>
                    <a:pt x="137" y="27"/>
                  </a:lnTo>
                  <a:lnTo>
                    <a:pt x="139" y="25"/>
                  </a:lnTo>
                  <a:lnTo>
                    <a:pt x="140" y="23"/>
                  </a:lnTo>
                  <a:lnTo>
                    <a:pt x="142" y="22"/>
                  </a:lnTo>
                  <a:lnTo>
                    <a:pt x="144" y="20"/>
                  </a:lnTo>
                  <a:lnTo>
                    <a:pt x="145" y="18"/>
                  </a:lnTo>
                  <a:lnTo>
                    <a:pt x="147" y="16"/>
                  </a:lnTo>
                  <a:lnTo>
                    <a:pt x="148" y="14"/>
                  </a:lnTo>
                  <a:lnTo>
                    <a:pt x="150" y="13"/>
                  </a:lnTo>
                  <a:lnTo>
                    <a:pt x="152" y="11"/>
                  </a:lnTo>
                  <a:lnTo>
                    <a:pt x="153" y="9"/>
                  </a:lnTo>
                  <a:lnTo>
                    <a:pt x="155" y="7"/>
                  </a:lnTo>
                  <a:lnTo>
                    <a:pt x="157" y="6"/>
                  </a:lnTo>
                  <a:lnTo>
                    <a:pt x="158" y="4"/>
                  </a:lnTo>
                  <a:lnTo>
                    <a:pt x="160" y="2"/>
                  </a:lnTo>
                  <a:lnTo>
                    <a:pt x="161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58" name="Line 267"/>
            <p:cNvSpPr>
              <a:spLocks noChangeShapeType="1"/>
            </p:cNvSpPr>
            <p:nvPr/>
          </p:nvSpPr>
          <p:spPr bwMode="auto">
            <a:xfrm flipV="1">
              <a:off x="4279203" y="4389015"/>
              <a:ext cx="0" cy="191611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71" name="Rectangle 280"/>
            <p:cNvSpPr>
              <a:spLocks noChangeArrowheads="1"/>
            </p:cNvSpPr>
            <p:nvPr/>
          </p:nvSpPr>
          <p:spPr bwMode="auto">
            <a:xfrm>
              <a:off x="4279203" y="4312815"/>
              <a:ext cx="1884363" cy="206851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72" name="Freeform 281"/>
            <p:cNvSpPr>
              <a:spLocks/>
            </p:cNvSpPr>
            <p:nvPr/>
          </p:nvSpPr>
          <p:spPr bwMode="auto">
            <a:xfrm>
              <a:off x="6569148" y="4389015"/>
              <a:ext cx="1743075" cy="1916113"/>
            </a:xfrm>
            <a:custGeom>
              <a:avLst/>
              <a:gdLst>
                <a:gd name="T0" fmla="*/ 2 w 161"/>
                <a:gd name="T1" fmla="*/ 121 h 177"/>
                <a:gd name="T2" fmla="*/ 5 w 161"/>
                <a:gd name="T3" fmla="*/ 104 h 177"/>
                <a:gd name="T4" fmla="*/ 8 w 161"/>
                <a:gd name="T5" fmla="*/ 94 h 177"/>
                <a:gd name="T6" fmla="*/ 11 w 161"/>
                <a:gd name="T7" fmla="*/ 86 h 177"/>
                <a:gd name="T8" fmla="*/ 14 w 161"/>
                <a:gd name="T9" fmla="*/ 80 h 177"/>
                <a:gd name="T10" fmla="*/ 18 w 161"/>
                <a:gd name="T11" fmla="*/ 75 h 177"/>
                <a:gd name="T12" fmla="*/ 21 w 161"/>
                <a:gd name="T13" fmla="*/ 71 h 177"/>
                <a:gd name="T14" fmla="*/ 24 w 161"/>
                <a:gd name="T15" fmla="*/ 67 h 177"/>
                <a:gd name="T16" fmla="*/ 27 w 161"/>
                <a:gd name="T17" fmla="*/ 64 h 177"/>
                <a:gd name="T18" fmla="*/ 31 w 161"/>
                <a:gd name="T19" fmla="*/ 60 h 177"/>
                <a:gd name="T20" fmla="*/ 34 w 161"/>
                <a:gd name="T21" fmla="*/ 57 h 177"/>
                <a:gd name="T22" fmla="*/ 37 w 161"/>
                <a:gd name="T23" fmla="*/ 55 h 177"/>
                <a:gd name="T24" fmla="*/ 40 w 161"/>
                <a:gd name="T25" fmla="*/ 52 h 177"/>
                <a:gd name="T26" fmla="*/ 44 w 161"/>
                <a:gd name="T27" fmla="*/ 50 h 177"/>
                <a:gd name="T28" fmla="*/ 47 w 161"/>
                <a:gd name="T29" fmla="*/ 47 h 177"/>
                <a:gd name="T30" fmla="*/ 50 w 161"/>
                <a:gd name="T31" fmla="*/ 45 h 177"/>
                <a:gd name="T32" fmla="*/ 53 w 161"/>
                <a:gd name="T33" fmla="*/ 43 h 177"/>
                <a:gd name="T34" fmla="*/ 56 w 161"/>
                <a:gd name="T35" fmla="*/ 41 h 177"/>
                <a:gd name="T36" fmla="*/ 60 w 161"/>
                <a:gd name="T37" fmla="*/ 39 h 177"/>
                <a:gd name="T38" fmla="*/ 63 w 161"/>
                <a:gd name="T39" fmla="*/ 37 h 177"/>
                <a:gd name="T40" fmla="*/ 66 w 161"/>
                <a:gd name="T41" fmla="*/ 36 h 177"/>
                <a:gd name="T42" fmla="*/ 69 w 161"/>
                <a:gd name="T43" fmla="*/ 34 h 177"/>
                <a:gd name="T44" fmla="*/ 73 w 161"/>
                <a:gd name="T45" fmla="*/ 32 h 177"/>
                <a:gd name="T46" fmla="*/ 76 w 161"/>
                <a:gd name="T47" fmla="*/ 31 h 177"/>
                <a:gd name="T48" fmla="*/ 79 w 161"/>
                <a:gd name="T49" fmla="*/ 29 h 177"/>
                <a:gd name="T50" fmla="*/ 82 w 161"/>
                <a:gd name="T51" fmla="*/ 28 h 177"/>
                <a:gd name="T52" fmla="*/ 86 w 161"/>
                <a:gd name="T53" fmla="*/ 26 h 177"/>
                <a:gd name="T54" fmla="*/ 89 w 161"/>
                <a:gd name="T55" fmla="*/ 25 h 177"/>
                <a:gd name="T56" fmla="*/ 92 w 161"/>
                <a:gd name="T57" fmla="*/ 23 h 177"/>
                <a:gd name="T58" fmla="*/ 95 w 161"/>
                <a:gd name="T59" fmla="*/ 22 h 177"/>
                <a:gd name="T60" fmla="*/ 98 w 161"/>
                <a:gd name="T61" fmla="*/ 21 h 177"/>
                <a:gd name="T62" fmla="*/ 102 w 161"/>
                <a:gd name="T63" fmla="*/ 20 h 177"/>
                <a:gd name="T64" fmla="*/ 105 w 161"/>
                <a:gd name="T65" fmla="*/ 18 h 177"/>
                <a:gd name="T66" fmla="*/ 108 w 161"/>
                <a:gd name="T67" fmla="*/ 17 h 177"/>
                <a:gd name="T68" fmla="*/ 111 w 161"/>
                <a:gd name="T69" fmla="*/ 16 h 177"/>
                <a:gd name="T70" fmla="*/ 115 w 161"/>
                <a:gd name="T71" fmla="*/ 15 h 177"/>
                <a:gd name="T72" fmla="*/ 118 w 161"/>
                <a:gd name="T73" fmla="*/ 14 h 177"/>
                <a:gd name="T74" fmla="*/ 121 w 161"/>
                <a:gd name="T75" fmla="*/ 13 h 177"/>
                <a:gd name="T76" fmla="*/ 124 w 161"/>
                <a:gd name="T77" fmla="*/ 11 h 177"/>
                <a:gd name="T78" fmla="*/ 127 w 161"/>
                <a:gd name="T79" fmla="*/ 10 h 177"/>
                <a:gd name="T80" fmla="*/ 131 w 161"/>
                <a:gd name="T81" fmla="*/ 9 h 177"/>
                <a:gd name="T82" fmla="*/ 134 w 161"/>
                <a:gd name="T83" fmla="*/ 8 h 177"/>
                <a:gd name="T84" fmla="*/ 137 w 161"/>
                <a:gd name="T85" fmla="*/ 7 h 177"/>
                <a:gd name="T86" fmla="*/ 140 w 161"/>
                <a:gd name="T87" fmla="*/ 6 h 177"/>
                <a:gd name="T88" fmla="*/ 144 w 161"/>
                <a:gd name="T89" fmla="*/ 5 h 177"/>
                <a:gd name="T90" fmla="*/ 147 w 161"/>
                <a:gd name="T91" fmla="*/ 4 h 177"/>
                <a:gd name="T92" fmla="*/ 150 w 161"/>
                <a:gd name="T93" fmla="*/ 3 h 177"/>
                <a:gd name="T94" fmla="*/ 153 w 161"/>
                <a:gd name="T95" fmla="*/ 3 h 177"/>
                <a:gd name="T96" fmla="*/ 157 w 161"/>
                <a:gd name="T97" fmla="*/ 2 h 177"/>
                <a:gd name="T98" fmla="*/ 160 w 161"/>
                <a:gd name="T99" fmla="*/ 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177">
                  <a:moveTo>
                    <a:pt x="0" y="177"/>
                  </a:moveTo>
                  <a:lnTo>
                    <a:pt x="2" y="121"/>
                  </a:lnTo>
                  <a:lnTo>
                    <a:pt x="3" y="111"/>
                  </a:lnTo>
                  <a:lnTo>
                    <a:pt x="5" y="104"/>
                  </a:lnTo>
                  <a:lnTo>
                    <a:pt x="6" y="98"/>
                  </a:lnTo>
                  <a:lnTo>
                    <a:pt x="8" y="94"/>
                  </a:lnTo>
                  <a:lnTo>
                    <a:pt x="10" y="90"/>
                  </a:lnTo>
                  <a:lnTo>
                    <a:pt x="11" y="86"/>
                  </a:lnTo>
                  <a:lnTo>
                    <a:pt x="13" y="83"/>
                  </a:lnTo>
                  <a:lnTo>
                    <a:pt x="14" y="80"/>
                  </a:lnTo>
                  <a:lnTo>
                    <a:pt x="16" y="78"/>
                  </a:lnTo>
                  <a:lnTo>
                    <a:pt x="18" y="75"/>
                  </a:lnTo>
                  <a:lnTo>
                    <a:pt x="19" y="73"/>
                  </a:lnTo>
                  <a:lnTo>
                    <a:pt x="21" y="71"/>
                  </a:lnTo>
                  <a:lnTo>
                    <a:pt x="23" y="69"/>
                  </a:lnTo>
                  <a:lnTo>
                    <a:pt x="24" y="67"/>
                  </a:lnTo>
                  <a:lnTo>
                    <a:pt x="26" y="65"/>
                  </a:lnTo>
                  <a:lnTo>
                    <a:pt x="27" y="64"/>
                  </a:lnTo>
                  <a:lnTo>
                    <a:pt x="29" y="62"/>
                  </a:lnTo>
                  <a:lnTo>
                    <a:pt x="31" y="60"/>
                  </a:lnTo>
                  <a:lnTo>
                    <a:pt x="32" y="59"/>
                  </a:lnTo>
                  <a:lnTo>
                    <a:pt x="34" y="57"/>
                  </a:lnTo>
                  <a:lnTo>
                    <a:pt x="35" y="56"/>
                  </a:lnTo>
                  <a:lnTo>
                    <a:pt x="37" y="55"/>
                  </a:lnTo>
                  <a:lnTo>
                    <a:pt x="39" y="53"/>
                  </a:lnTo>
                  <a:lnTo>
                    <a:pt x="40" y="52"/>
                  </a:lnTo>
                  <a:lnTo>
                    <a:pt x="42" y="51"/>
                  </a:lnTo>
                  <a:lnTo>
                    <a:pt x="44" y="50"/>
                  </a:lnTo>
                  <a:lnTo>
                    <a:pt x="45" y="49"/>
                  </a:lnTo>
                  <a:lnTo>
                    <a:pt x="47" y="47"/>
                  </a:lnTo>
                  <a:lnTo>
                    <a:pt x="48" y="46"/>
                  </a:lnTo>
                  <a:lnTo>
                    <a:pt x="50" y="45"/>
                  </a:lnTo>
                  <a:lnTo>
                    <a:pt x="52" y="44"/>
                  </a:lnTo>
                  <a:lnTo>
                    <a:pt x="53" y="43"/>
                  </a:lnTo>
                  <a:lnTo>
                    <a:pt x="55" y="42"/>
                  </a:lnTo>
                  <a:lnTo>
                    <a:pt x="56" y="41"/>
                  </a:lnTo>
                  <a:lnTo>
                    <a:pt x="58" y="40"/>
                  </a:lnTo>
                  <a:lnTo>
                    <a:pt x="60" y="39"/>
                  </a:lnTo>
                  <a:lnTo>
                    <a:pt x="61" y="38"/>
                  </a:lnTo>
                  <a:lnTo>
                    <a:pt x="63" y="37"/>
                  </a:lnTo>
                  <a:lnTo>
                    <a:pt x="65" y="37"/>
                  </a:lnTo>
                  <a:lnTo>
                    <a:pt x="66" y="36"/>
                  </a:lnTo>
                  <a:lnTo>
                    <a:pt x="68" y="35"/>
                  </a:lnTo>
                  <a:lnTo>
                    <a:pt x="69" y="34"/>
                  </a:lnTo>
                  <a:lnTo>
                    <a:pt x="71" y="33"/>
                  </a:lnTo>
                  <a:lnTo>
                    <a:pt x="73" y="32"/>
                  </a:lnTo>
                  <a:lnTo>
                    <a:pt x="74" y="32"/>
                  </a:lnTo>
                  <a:lnTo>
                    <a:pt x="76" y="31"/>
                  </a:lnTo>
                  <a:lnTo>
                    <a:pt x="77" y="30"/>
                  </a:lnTo>
                  <a:lnTo>
                    <a:pt x="79" y="29"/>
                  </a:lnTo>
                  <a:lnTo>
                    <a:pt x="81" y="28"/>
                  </a:lnTo>
                  <a:lnTo>
                    <a:pt x="82" y="28"/>
                  </a:lnTo>
                  <a:lnTo>
                    <a:pt x="84" y="27"/>
                  </a:lnTo>
                  <a:lnTo>
                    <a:pt x="86" y="26"/>
                  </a:lnTo>
                  <a:lnTo>
                    <a:pt x="87" y="26"/>
                  </a:lnTo>
                  <a:lnTo>
                    <a:pt x="89" y="25"/>
                  </a:lnTo>
                  <a:lnTo>
                    <a:pt x="90" y="24"/>
                  </a:lnTo>
                  <a:lnTo>
                    <a:pt x="92" y="23"/>
                  </a:lnTo>
                  <a:lnTo>
                    <a:pt x="94" y="23"/>
                  </a:lnTo>
                  <a:lnTo>
                    <a:pt x="95" y="22"/>
                  </a:lnTo>
                  <a:lnTo>
                    <a:pt x="97" y="21"/>
                  </a:lnTo>
                  <a:lnTo>
                    <a:pt x="98" y="21"/>
                  </a:lnTo>
                  <a:lnTo>
                    <a:pt x="100" y="20"/>
                  </a:lnTo>
                  <a:lnTo>
                    <a:pt x="102" y="20"/>
                  </a:lnTo>
                  <a:lnTo>
                    <a:pt x="103" y="19"/>
                  </a:lnTo>
                  <a:lnTo>
                    <a:pt x="105" y="18"/>
                  </a:lnTo>
                  <a:lnTo>
                    <a:pt x="106" y="18"/>
                  </a:lnTo>
                  <a:lnTo>
                    <a:pt x="108" y="17"/>
                  </a:lnTo>
                  <a:lnTo>
                    <a:pt x="110" y="17"/>
                  </a:lnTo>
                  <a:lnTo>
                    <a:pt x="111" y="16"/>
                  </a:lnTo>
                  <a:lnTo>
                    <a:pt x="113" y="15"/>
                  </a:lnTo>
                  <a:lnTo>
                    <a:pt x="115" y="15"/>
                  </a:lnTo>
                  <a:lnTo>
                    <a:pt x="116" y="14"/>
                  </a:lnTo>
                  <a:lnTo>
                    <a:pt x="118" y="14"/>
                  </a:lnTo>
                  <a:lnTo>
                    <a:pt x="119" y="13"/>
                  </a:lnTo>
                  <a:lnTo>
                    <a:pt x="121" y="13"/>
                  </a:lnTo>
                  <a:lnTo>
                    <a:pt x="123" y="12"/>
                  </a:lnTo>
                  <a:lnTo>
                    <a:pt x="124" y="11"/>
                  </a:lnTo>
                  <a:lnTo>
                    <a:pt x="126" y="11"/>
                  </a:lnTo>
                  <a:lnTo>
                    <a:pt x="127" y="10"/>
                  </a:lnTo>
                  <a:lnTo>
                    <a:pt x="129" y="10"/>
                  </a:lnTo>
                  <a:lnTo>
                    <a:pt x="131" y="9"/>
                  </a:lnTo>
                  <a:lnTo>
                    <a:pt x="132" y="9"/>
                  </a:lnTo>
                  <a:lnTo>
                    <a:pt x="134" y="8"/>
                  </a:lnTo>
                  <a:lnTo>
                    <a:pt x="136" y="8"/>
                  </a:lnTo>
                  <a:lnTo>
                    <a:pt x="137" y="7"/>
                  </a:lnTo>
                  <a:lnTo>
                    <a:pt x="139" y="7"/>
                  </a:lnTo>
                  <a:lnTo>
                    <a:pt x="140" y="6"/>
                  </a:lnTo>
                  <a:lnTo>
                    <a:pt x="142" y="6"/>
                  </a:lnTo>
                  <a:lnTo>
                    <a:pt x="144" y="5"/>
                  </a:lnTo>
                  <a:lnTo>
                    <a:pt x="145" y="5"/>
                  </a:lnTo>
                  <a:lnTo>
                    <a:pt x="147" y="4"/>
                  </a:lnTo>
                  <a:lnTo>
                    <a:pt x="148" y="4"/>
                  </a:lnTo>
                  <a:lnTo>
                    <a:pt x="150" y="3"/>
                  </a:lnTo>
                  <a:lnTo>
                    <a:pt x="152" y="3"/>
                  </a:lnTo>
                  <a:lnTo>
                    <a:pt x="153" y="3"/>
                  </a:lnTo>
                  <a:lnTo>
                    <a:pt x="155" y="2"/>
                  </a:lnTo>
                  <a:lnTo>
                    <a:pt x="157" y="2"/>
                  </a:lnTo>
                  <a:lnTo>
                    <a:pt x="158" y="1"/>
                  </a:lnTo>
                  <a:lnTo>
                    <a:pt x="160" y="1"/>
                  </a:lnTo>
                  <a:lnTo>
                    <a:pt x="161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96" name="Rectangle 305"/>
            <p:cNvSpPr>
              <a:spLocks noChangeArrowheads="1"/>
            </p:cNvSpPr>
            <p:nvPr/>
          </p:nvSpPr>
          <p:spPr bwMode="auto">
            <a:xfrm>
              <a:off x="6504061" y="4312815"/>
              <a:ext cx="1884363" cy="206851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305" name="Rectangle 247"/>
          <p:cNvSpPr>
            <a:spLocks noChangeArrowheads="1"/>
          </p:cNvSpPr>
          <p:nvPr/>
        </p:nvSpPr>
        <p:spPr bwMode="auto">
          <a:xfrm rot="16200000">
            <a:off x="1633438" y="2525713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000" dirty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漁具</a:t>
            </a:r>
            <a:r>
              <a:rPr lang="ja-JP" altLang="en-US" sz="2000" dirty="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能率</a:t>
            </a:r>
            <a:endParaRPr lang="ja-JP" altLang="ja-JP" sz="2000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  <a:cs typeface="+mn-cs"/>
            </a:endParaRPr>
          </a:p>
        </p:txBody>
      </p:sp>
      <p:sp>
        <p:nvSpPr>
          <p:cNvPr id="306" name="Rectangle 247"/>
          <p:cNvSpPr>
            <a:spLocks noChangeArrowheads="1"/>
          </p:cNvSpPr>
          <p:nvPr/>
        </p:nvSpPr>
        <p:spPr bwMode="auto">
          <a:xfrm rot="16200000">
            <a:off x="1762481" y="5213831"/>
            <a:ext cx="7678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000" dirty="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CPUE</a:t>
            </a:r>
            <a:endParaRPr lang="ja-JP" altLang="ja-JP" sz="2000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7" name="テキスト ボックス 1296"/>
              <p:cNvSpPr txBox="1"/>
              <p:nvPr/>
            </p:nvSpPr>
            <p:spPr>
              <a:xfrm>
                <a:off x="-116009" y="4201578"/>
                <a:ext cx="18627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𝐶𝑃𝑈𝐸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𝑞𝑁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97" name="テキスト ボックス 1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007" y="4201577"/>
                <a:ext cx="1843518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331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テキスト ボックス 308"/>
              <p:cNvSpPr txBox="1"/>
              <p:nvPr/>
            </p:nvSpPr>
            <p:spPr>
              <a:xfrm>
                <a:off x="195098" y="1196753"/>
                <a:ext cx="142269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/>
                        </a:rPr>
                        <m:t>𝑞</m:t>
                      </m:r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r>
                        <a:rPr lang="en-US" altLang="ja-JP" sz="2400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altLang="ja-JP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9" name="テキスト ボックス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23" y="1196752"/>
                <a:ext cx="1403461" cy="468205"/>
              </a:xfrm>
              <a:prstGeom prst="rect">
                <a:avLst/>
              </a:prstGeom>
              <a:blipFill rotWithShape="1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Rectangle 246"/>
          <p:cNvSpPr>
            <a:spLocks noChangeArrowheads="1"/>
          </p:cNvSpPr>
          <p:nvPr/>
        </p:nvSpPr>
        <p:spPr bwMode="auto">
          <a:xfrm>
            <a:off x="5790124" y="6453337"/>
            <a:ext cx="2308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個体数やバイオマス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テキスト ボックス 312"/>
              <p:cNvSpPr txBox="1"/>
              <p:nvPr/>
            </p:nvSpPr>
            <p:spPr>
              <a:xfrm>
                <a:off x="6264074" y="1196753"/>
                <a:ext cx="10163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3" name="テキスト ボックス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055" y="1196752"/>
                <a:ext cx="997132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テキスト ボックス 313"/>
              <p:cNvSpPr txBox="1"/>
              <p:nvPr/>
            </p:nvSpPr>
            <p:spPr>
              <a:xfrm>
                <a:off x="3258727" y="1196753"/>
                <a:ext cx="10179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4" name="テキスト ボックス 3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045" y="1196752"/>
                <a:ext cx="9971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テキスト ボックス 314"/>
              <p:cNvSpPr txBox="1"/>
              <p:nvPr/>
            </p:nvSpPr>
            <p:spPr>
              <a:xfrm>
                <a:off x="9245830" y="1196753"/>
                <a:ext cx="10179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5" name="テキスト ボックス 3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72" y="1196752"/>
                <a:ext cx="99873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Rectangle 246"/>
          <p:cNvSpPr>
            <a:spLocks noChangeArrowheads="1"/>
          </p:cNvSpPr>
          <p:nvPr/>
        </p:nvSpPr>
        <p:spPr bwMode="auto">
          <a:xfrm>
            <a:off x="5808647" y="3789041"/>
            <a:ext cx="2308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個体数やバイオマス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17" name="Rectangle 246"/>
          <p:cNvSpPr>
            <a:spLocks noChangeArrowheads="1"/>
          </p:cNvSpPr>
          <p:nvPr/>
        </p:nvSpPr>
        <p:spPr bwMode="auto">
          <a:xfrm>
            <a:off x="2786946" y="764704"/>
            <a:ext cx="23403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dirty="0" err="1" smtClean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Hyperdepletion</a:t>
            </a:r>
            <a:endParaRPr kumimoji="1" lang="ja-JP" altLang="ja-JP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18" name="Rectangle 246"/>
          <p:cNvSpPr>
            <a:spLocks noChangeArrowheads="1"/>
          </p:cNvSpPr>
          <p:nvPr/>
        </p:nvSpPr>
        <p:spPr bwMode="auto">
          <a:xfrm>
            <a:off x="8882411" y="764704"/>
            <a:ext cx="2059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dirty="0" err="1" smtClean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Hyperstability</a:t>
            </a:r>
            <a:endParaRPr kumimoji="1" lang="ja-JP" altLang="ja-JP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2688268" y="3542820"/>
            <a:ext cx="2605449" cy="246221"/>
            <a:chOff x="2016200" y="3542819"/>
            <a:chExt cx="1954087" cy="246221"/>
          </a:xfrm>
        </p:grpSpPr>
        <p:cxnSp>
          <p:nvCxnSpPr>
            <p:cNvPr id="6" name="直線矢印コネクタ 5"/>
            <p:cNvCxnSpPr>
              <a:stCxn id="35" idx="3"/>
              <a:endCxn id="33" idx="1"/>
            </p:cNvCxnSpPr>
            <p:nvPr/>
          </p:nvCxnSpPr>
          <p:spPr>
            <a:xfrm>
              <a:off x="2170088" y="3665930"/>
              <a:ext cx="1646311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46"/>
            <p:cNvSpPr>
              <a:spLocks noChangeArrowheads="1"/>
            </p:cNvSpPr>
            <p:nvPr/>
          </p:nvSpPr>
          <p:spPr bwMode="auto">
            <a:xfrm>
              <a:off x="3816399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大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5" name="Rectangle 246"/>
            <p:cNvSpPr>
              <a:spLocks noChangeArrowheads="1"/>
            </p:cNvSpPr>
            <p:nvPr/>
          </p:nvSpPr>
          <p:spPr bwMode="auto">
            <a:xfrm>
              <a:off x="2016200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600" dirty="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小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5664598" y="3542820"/>
            <a:ext cx="2605449" cy="246221"/>
            <a:chOff x="2016200" y="3542819"/>
            <a:chExt cx="1954087" cy="246221"/>
          </a:xfrm>
        </p:grpSpPr>
        <p:cxnSp>
          <p:nvCxnSpPr>
            <p:cNvPr id="47" name="直線矢印コネクタ 46"/>
            <p:cNvCxnSpPr>
              <a:stCxn id="49" idx="3"/>
              <a:endCxn id="48" idx="1"/>
            </p:cNvCxnSpPr>
            <p:nvPr/>
          </p:nvCxnSpPr>
          <p:spPr>
            <a:xfrm>
              <a:off x="2170088" y="3665930"/>
              <a:ext cx="1646311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46"/>
            <p:cNvSpPr>
              <a:spLocks noChangeArrowheads="1"/>
            </p:cNvSpPr>
            <p:nvPr/>
          </p:nvSpPr>
          <p:spPr bwMode="auto">
            <a:xfrm>
              <a:off x="3816399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大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49" name="Rectangle 246"/>
            <p:cNvSpPr>
              <a:spLocks noChangeArrowheads="1"/>
            </p:cNvSpPr>
            <p:nvPr/>
          </p:nvSpPr>
          <p:spPr bwMode="auto">
            <a:xfrm>
              <a:off x="2016200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600" dirty="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小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8626476" y="3542820"/>
            <a:ext cx="2605449" cy="246221"/>
            <a:chOff x="2016200" y="3542819"/>
            <a:chExt cx="1954087" cy="246221"/>
          </a:xfrm>
        </p:grpSpPr>
        <p:cxnSp>
          <p:nvCxnSpPr>
            <p:cNvPr id="51" name="直線矢印コネクタ 50"/>
            <p:cNvCxnSpPr>
              <a:stCxn id="53" idx="3"/>
              <a:endCxn id="52" idx="1"/>
            </p:cNvCxnSpPr>
            <p:nvPr/>
          </p:nvCxnSpPr>
          <p:spPr>
            <a:xfrm>
              <a:off x="2170088" y="3665930"/>
              <a:ext cx="1646311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246"/>
            <p:cNvSpPr>
              <a:spLocks noChangeArrowheads="1"/>
            </p:cNvSpPr>
            <p:nvPr/>
          </p:nvSpPr>
          <p:spPr bwMode="auto">
            <a:xfrm>
              <a:off x="3816399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大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53" name="Rectangle 246"/>
            <p:cNvSpPr>
              <a:spLocks noChangeArrowheads="1"/>
            </p:cNvSpPr>
            <p:nvPr/>
          </p:nvSpPr>
          <p:spPr bwMode="auto">
            <a:xfrm>
              <a:off x="2016200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600" dirty="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小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2673814" y="6207116"/>
            <a:ext cx="2605449" cy="246221"/>
            <a:chOff x="2016200" y="3542819"/>
            <a:chExt cx="1954087" cy="246221"/>
          </a:xfrm>
        </p:grpSpPr>
        <p:cxnSp>
          <p:nvCxnSpPr>
            <p:cNvPr id="55" name="直線矢印コネクタ 54"/>
            <p:cNvCxnSpPr>
              <a:stCxn id="57" idx="3"/>
              <a:endCxn id="56" idx="1"/>
            </p:cNvCxnSpPr>
            <p:nvPr/>
          </p:nvCxnSpPr>
          <p:spPr>
            <a:xfrm>
              <a:off x="2170088" y="3665930"/>
              <a:ext cx="1646311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46"/>
            <p:cNvSpPr>
              <a:spLocks noChangeArrowheads="1"/>
            </p:cNvSpPr>
            <p:nvPr/>
          </p:nvSpPr>
          <p:spPr bwMode="auto">
            <a:xfrm>
              <a:off x="3816399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大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57" name="Rectangle 246"/>
            <p:cNvSpPr>
              <a:spLocks noChangeArrowheads="1"/>
            </p:cNvSpPr>
            <p:nvPr/>
          </p:nvSpPr>
          <p:spPr bwMode="auto">
            <a:xfrm>
              <a:off x="2016200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600" dirty="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小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5650145" y="6207116"/>
            <a:ext cx="2605449" cy="246221"/>
            <a:chOff x="2016200" y="3542819"/>
            <a:chExt cx="1954087" cy="246221"/>
          </a:xfrm>
        </p:grpSpPr>
        <p:cxnSp>
          <p:nvCxnSpPr>
            <p:cNvPr id="59" name="直線矢印コネクタ 58"/>
            <p:cNvCxnSpPr>
              <a:stCxn id="61" idx="3"/>
              <a:endCxn id="60" idx="1"/>
            </p:cNvCxnSpPr>
            <p:nvPr/>
          </p:nvCxnSpPr>
          <p:spPr>
            <a:xfrm>
              <a:off x="2170088" y="3665930"/>
              <a:ext cx="1646311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46"/>
            <p:cNvSpPr>
              <a:spLocks noChangeArrowheads="1"/>
            </p:cNvSpPr>
            <p:nvPr/>
          </p:nvSpPr>
          <p:spPr bwMode="auto">
            <a:xfrm>
              <a:off x="3816399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大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1" name="Rectangle 246"/>
            <p:cNvSpPr>
              <a:spLocks noChangeArrowheads="1"/>
            </p:cNvSpPr>
            <p:nvPr/>
          </p:nvSpPr>
          <p:spPr bwMode="auto">
            <a:xfrm>
              <a:off x="2016200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600" dirty="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小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62" name="グループ化 61"/>
          <p:cNvGrpSpPr/>
          <p:nvPr/>
        </p:nvGrpSpPr>
        <p:grpSpPr>
          <a:xfrm>
            <a:off x="8612022" y="6207116"/>
            <a:ext cx="2605449" cy="246221"/>
            <a:chOff x="2016200" y="3542819"/>
            <a:chExt cx="1954087" cy="246221"/>
          </a:xfrm>
        </p:grpSpPr>
        <p:cxnSp>
          <p:nvCxnSpPr>
            <p:cNvPr id="63" name="直線矢印コネクタ 62"/>
            <p:cNvCxnSpPr>
              <a:stCxn id="65" idx="3"/>
              <a:endCxn id="64" idx="1"/>
            </p:cNvCxnSpPr>
            <p:nvPr/>
          </p:nvCxnSpPr>
          <p:spPr>
            <a:xfrm>
              <a:off x="2170088" y="3665930"/>
              <a:ext cx="1646311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246"/>
            <p:cNvSpPr>
              <a:spLocks noChangeArrowheads="1"/>
            </p:cNvSpPr>
            <p:nvPr/>
          </p:nvSpPr>
          <p:spPr bwMode="auto">
            <a:xfrm>
              <a:off x="3816399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大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5" name="Rectangle 246"/>
            <p:cNvSpPr>
              <a:spLocks noChangeArrowheads="1"/>
            </p:cNvSpPr>
            <p:nvPr/>
          </p:nvSpPr>
          <p:spPr bwMode="auto">
            <a:xfrm>
              <a:off x="2016200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600" dirty="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小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67" name="グループ化 66"/>
          <p:cNvGrpSpPr/>
          <p:nvPr/>
        </p:nvGrpSpPr>
        <p:grpSpPr>
          <a:xfrm rot="16200000">
            <a:off x="1513056" y="2447221"/>
            <a:ext cx="2005372" cy="246222"/>
            <a:chOff x="1990556" y="3573604"/>
            <a:chExt cx="2005372" cy="184666"/>
          </a:xfrm>
        </p:grpSpPr>
        <p:cxnSp>
          <p:nvCxnSpPr>
            <p:cNvPr id="68" name="直線矢印コネクタ 67"/>
            <p:cNvCxnSpPr>
              <a:stCxn id="70" idx="3"/>
              <a:endCxn id="69" idx="1"/>
            </p:cNvCxnSpPr>
            <p:nvPr/>
          </p:nvCxnSpPr>
          <p:spPr>
            <a:xfrm rot="5400000" flipV="1">
              <a:off x="2993242" y="2868435"/>
              <a:ext cx="0" cy="159500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246"/>
            <p:cNvSpPr>
              <a:spLocks noChangeArrowheads="1"/>
            </p:cNvSpPr>
            <p:nvPr/>
          </p:nvSpPr>
          <p:spPr bwMode="auto">
            <a:xfrm>
              <a:off x="3790744" y="3573604"/>
              <a:ext cx="20518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高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0" name="Rectangle 246"/>
            <p:cNvSpPr>
              <a:spLocks noChangeArrowheads="1"/>
            </p:cNvSpPr>
            <p:nvPr/>
          </p:nvSpPr>
          <p:spPr bwMode="auto">
            <a:xfrm>
              <a:off x="1990556" y="3573604"/>
              <a:ext cx="20518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600" dirty="0" smtClean="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低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 rot="16200000">
            <a:off x="1513055" y="5172673"/>
            <a:ext cx="2005373" cy="246222"/>
            <a:chOff x="1990556" y="3573604"/>
            <a:chExt cx="2005373" cy="184666"/>
          </a:xfrm>
        </p:grpSpPr>
        <p:cxnSp>
          <p:nvCxnSpPr>
            <p:cNvPr id="72" name="直線矢印コネクタ 71"/>
            <p:cNvCxnSpPr>
              <a:stCxn id="74" idx="3"/>
              <a:endCxn id="73" idx="1"/>
            </p:cNvCxnSpPr>
            <p:nvPr/>
          </p:nvCxnSpPr>
          <p:spPr>
            <a:xfrm rot="5400000" flipV="1">
              <a:off x="2993242" y="2868435"/>
              <a:ext cx="0" cy="15950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246"/>
            <p:cNvSpPr>
              <a:spLocks noChangeArrowheads="1"/>
            </p:cNvSpPr>
            <p:nvPr/>
          </p:nvSpPr>
          <p:spPr bwMode="auto">
            <a:xfrm>
              <a:off x="3790745" y="3573604"/>
              <a:ext cx="20518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高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4" name="Rectangle 246"/>
            <p:cNvSpPr>
              <a:spLocks noChangeArrowheads="1"/>
            </p:cNvSpPr>
            <p:nvPr/>
          </p:nvSpPr>
          <p:spPr bwMode="auto">
            <a:xfrm>
              <a:off x="1990556" y="3573604"/>
              <a:ext cx="20518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600" dirty="0" smtClean="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低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10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27381" y="116633"/>
            <a:ext cx="11041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漁具能率</a:t>
            </a:r>
            <a:r>
              <a:rPr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</a:t>
            </a:r>
            <a:r>
              <a:rPr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努力量</a:t>
            </a:r>
            <a:r>
              <a:rPr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</a:t>
            </a:r>
            <a:r>
              <a:rPr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関係</a:t>
            </a:r>
            <a:endParaRPr kumimoji="1"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06" name="Rectangle 247"/>
          <p:cNvSpPr>
            <a:spLocks noChangeArrowheads="1"/>
          </p:cNvSpPr>
          <p:nvPr/>
        </p:nvSpPr>
        <p:spPr bwMode="auto">
          <a:xfrm rot="16200000">
            <a:off x="1633438" y="5233342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000" dirty="0" smtClean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漁獲尾数</a:t>
            </a:r>
            <a:endParaRPr lang="ja-JP" altLang="ja-JP" sz="2000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7" name="テキスト ボックス 1296"/>
              <p:cNvSpPr txBox="1"/>
              <p:nvPr/>
            </p:nvSpPr>
            <p:spPr>
              <a:xfrm>
                <a:off x="-116009" y="4221089"/>
                <a:ext cx="20640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𝐶𝑎𝑐𝑡h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𝑞𝑁𝐸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97" name="テキスト ボックス 1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007" y="4221088"/>
                <a:ext cx="2044855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テキスト ボックス 308"/>
              <p:cNvSpPr txBox="1"/>
              <p:nvPr/>
            </p:nvSpPr>
            <p:spPr>
              <a:xfrm>
                <a:off x="195098" y="1196753"/>
                <a:ext cx="1384290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/>
                        </a:rPr>
                        <m:t>𝑞</m:t>
                      </m:r>
                      <m:r>
                        <a:rPr lang="en-US" altLang="ja-JP" sz="2400" i="1" smtClean="0">
                          <a:latin typeface="Cambria Math"/>
                        </a:rPr>
                        <m:t>=</m:t>
                      </m:r>
                      <m:r>
                        <a:rPr lang="en-US" altLang="ja-JP" sz="240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altLang="ja-JP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altLang="ja-JP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9" name="テキスト ボックス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23" y="1196752"/>
                <a:ext cx="1365053" cy="468205"/>
              </a:xfrm>
              <a:prstGeom prst="rect">
                <a:avLst/>
              </a:prstGeom>
              <a:blipFill rotWithShape="1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Rectangle 246"/>
          <p:cNvSpPr>
            <a:spLocks noChangeArrowheads="1"/>
          </p:cNvSpPr>
          <p:nvPr/>
        </p:nvSpPr>
        <p:spPr bwMode="auto">
          <a:xfrm>
            <a:off x="6559566" y="6453337"/>
            <a:ext cx="769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努力量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テキスト ボックス 312"/>
              <p:cNvSpPr txBox="1"/>
              <p:nvPr/>
            </p:nvSpPr>
            <p:spPr>
              <a:xfrm>
                <a:off x="6264074" y="1196753"/>
                <a:ext cx="10163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3" name="テキスト ボックス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055" y="1196752"/>
                <a:ext cx="997132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テキスト ボックス 313"/>
              <p:cNvSpPr txBox="1"/>
              <p:nvPr/>
            </p:nvSpPr>
            <p:spPr>
              <a:xfrm>
                <a:off x="3258727" y="1196753"/>
                <a:ext cx="10179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4" name="テキスト ボックス 3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045" y="1196752"/>
                <a:ext cx="99873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テキスト ボックス 314"/>
              <p:cNvSpPr txBox="1"/>
              <p:nvPr/>
            </p:nvSpPr>
            <p:spPr>
              <a:xfrm>
                <a:off x="9245830" y="1196753"/>
                <a:ext cx="10179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altLang="ja-JP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5" name="テキスト ボックス 3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72" y="1196752"/>
                <a:ext cx="99873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Rectangle 246"/>
          <p:cNvSpPr>
            <a:spLocks noChangeArrowheads="1"/>
          </p:cNvSpPr>
          <p:nvPr/>
        </p:nvSpPr>
        <p:spPr bwMode="auto">
          <a:xfrm>
            <a:off x="6578089" y="3769296"/>
            <a:ext cx="769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努力量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17" name="Rectangle 246"/>
          <p:cNvSpPr>
            <a:spLocks noChangeArrowheads="1"/>
          </p:cNvSpPr>
          <p:nvPr/>
        </p:nvSpPr>
        <p:spPr bwMode="auto">
          <a:xfrm>
            <a:off x="2860694" y="764704"/>
            <a:ext cx="2192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Effort synergy</a:t>
            </a:r>
            <a:endParaRPr kumimoji="1" lang="ja-JP" altLang="ja-JP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18" name="Rectangle 246"/>
          <p:cNvSpPr>
            <a:spLocks noChangeArrowheads="1"/>
          </p:cNvSpPr>
          <p:nvPr/>
        </p:nvSpPr>
        <p:spPr bwMode="auto">
          <a:xfrm>
            <a:off x="8564221" y="764704"/>
            <a:ext cx="26962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dirty="0" smtClean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Effort </a:t>
            </a:r>
            <a:r>
              <a:rPr lang="en-US" altLang="ja-JP" sz="2400" dirty="0" err="1" smtClean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saturability</a:t>
            </a:r>
            <a:endParaRPr kumimoji="1" lang="ja-JP" altLang="ja-JP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2700898" y="1648519"/>
            <a:ext cx="8483668" cy="1872000"/>
            <a:chOff x="2025673" y="1648519"/>
            <a:chExt cx="6362751" cy="2068513"/>
          </a:xfrm>
        </p:grpSpPr>
        <p:sp>
          <p:nvSpPr>
            <p:cNvPr id="29" name="Freeform 158"/>
            <p:cNvSpPr>
              <a:spLocks/>
            </p:cNvSpPr>
            <p:nvPr/>
          </p:nvSpPr>
          <p:spPr bwMode="auto">
            <a:xfrm>
              <a:off x="2090760" y="1724719"/>
              <a:ext cx="1744663" cy="1916113"/>
            </a:xfrm>
            <a:custGeom>
              <a:avLst/>
              <a:gdLst>
                <a:gd name="T0" fmla="*/ 2 w 161"/>
                <a:gd name="T1" fmla="*/ 172 h 177"/>
                <a:gd name="T2" fmla="*/ 5 w 161"/>
                <a:gd name="T3" fmla="*/ 165 h 177"/>
                <a:gd name="T4" fmla="*/ 8 w 161"/>
                <a:gd name="T5" fmla="*/ 159 h 177"/>
                <a:gd name="T6" fmla="*/ 11 w 161"/>
                <a:gd name="T7" fmla="*/ 153 h 177"/>
                <a:gd name="T8" fmla="*/ 14 w 161"/>
                <a:gd name="T9" fmla="*/ 148 h 177"/>
                <a:gd name="T10" fmla="*/ 18 w 161"/>
                <a:gd name="T11" fmla="*/ 144 h 177"/>
                <a:gd name="T12" fmla="*/ 21 w 161"/>
                <a:gd name="T13" fmla="*/ 139 h 177"/>
                <a:gd name="T14" fmla="*/ 24 w 161"/>
                <a:gd name="T15" fmla="*/ 135 h 177"/>
                <a:gd name="T16" fmla="*/ 27 w 161"/>
                <a:gd name="T17" fmla="*/ 131 h 177"/>
                <a:gd name="T18" fmla="*/ 31 w 161"/>
                <a:gd name="T19" fmla="*/ 126 h 177"/>
                <a:gd name="T20" fmla="*/ 34 w 161"/>
                <a:gd name="T21" fmla="*/ 122 h 177"/>
                <a:gd name="T22" fmla="*/ 37 w 161"/>
                <a:gd name="T23" fmla="*/ 119 h 177"/>
                <a:gd name="T24" fmla="*/ 40 w 161"/>
                <a:gd name="T25" fmla="*/ 115 h 177"/>
                <a:gd name="T26" fmla="*/ 44 w 161"/>
                <a:gd name="T27" fmla="*/ 111 h 177"/>
                <a:gd name="T28" fmla="*/ 47 w 161"/>
                <a:gd name="T29" fmla="*/ 107 h 177"/>
                <a:gd name="T30" fmla="*/ 50 w 161"/>
                <a:gd name="T31" fmla="*/ 104 h 177"/>
                <a:gd name="T32" fmla="*/ 53 w 161"/>
                <a:gd name="T33" fmla="*/ 100 h 177"/>
                <a:gd name="T34" fmla="*/ 56 w 161"/>
                <a:gd name="T35" fmla="*/ 97 h 177"/>
                <a:gd name="T36" fmla="*/ 60 w 161"/>
                <a:gd name="T37" fmla="*/ 93 h 177"/>
                <a:gd name="T38" fmla="*/ 63 w 161"/>
                <a:gd name="T39" fmla="*/ 90 h 177"/>
                <a:gd name="T40" fmla="*/ 66 w 161"/>
                <a:gd name="T41" fmla="*/ 87 h 177"/>
                <a:gd name="T42" fmla="*/ 69 w 161"/>
                <a:gd name="T43" fmla="*/ 83 h 177"/>
                <a:gd name="T44" fmla="*/ 73 w 161"/>
                <a:gd name="T45" fmla="*/ 80 h 177"/>
                <a:gd name="T46" fmla="*/ 76 w 161"/>
                <a:gd name="T47" fmla="*/ 77 h 177"/>
                <a:gd name="T48" fmla="*/ 79 w 161"/>
                <a:gd name="T49" fmla="*/ 74 h 177"/>
                <a:gd name="T50" fmla="*/ 82 w 161"/>
                <a:gd name="T51" fmla="*/ 70 h 177"/>
                <a:gd name="T52" fmla="*/ 86 w 161"/>
                <a:gd name="T53" fmla="*/ 67 h 177"/>
                <a:gd name="T54" fmla="*/ 89 w 161"/>
                <a:gd name="T55" fmla="*/ 64 h 177"/>
                <a:gd name="T56" fmla="*/ 92 w 161"/>
                <a:gd name="T57" fmla="*/ 61 h 177"/>
                <a:gd name="T58" fmla="*/ 95 w 161"/>
                <a:gd name="T59" fmla="*/ 58 h 177"/>
                <a:gd name="T60" fmla="*/ 98 w 161"/>
                <a:gd name="T61" fmla="*/ 55 h 177"/>
                <a:gd name="T62" fmla="*/ 102 w 161"/>
                <a:gd name="T63" fmla="*/ 52 h 177"/>
                <a:gd name="T64" fmla="*/ 105 w 161"/>
                <a:gd name="T65" fmla="*/ 49 h 177"/>
                <a:gd name="T66" fmla="*/ 108 w 161"/>
                <a:gd name="T67" fmla="*/ 46 h 177"/>
                <a:gd name="T68" fmla="*/ 111 w 161"/>
                <a:gd name="T69" fmla="*/ 43 h 177"/>
                <a:gd name="T70" fmla="*/ 115 w 161"/>
                <a:gd name="T71" fmla="*/ 40 h 177"/>
                <a:gd name="T72" fmla="*/ 118 w 161"/>
                <a:gd name="T73" fmla="*/ 38 h 177"/>
                <a:gd name="T74" fmla="*/ 121 w 161"/>
                <a:gd name="T75" fmla="*/ 35 h 177"/>
                <a:gd name="T76" fmla="*/ 124 w 161"/>
                <a:gd name="T77" fmla="*/ 32 h 177"/>
                <a:gd name="T78" fmla="*/ 127 w 161"/>
                <a:gd name="T79" fmla="*/ 29 h 177"/>
                <a:gd name="T80" fmla="*/ 131 w 161"/>
                <a:gd name="T81" fmla="*/ 26 h 177"/>
                <a:gd name="T82" fmla="*/ 134 w 161"/>
                <a:gd name="T83" fmla="*/ 23 h 177"/>
                <a:gd name="T84" fmla="*/ 137 w 161"/>
                <a:gd name="T85" fmla="*/ 21 h 177"/>
                <a:gd name="T86" fmla="*/ 140 w 161"/>
                <a:gd name="T87" fmla="*/ 18 h 177"/>
                <a:gd name="T88" fmla="*/ 144 w 161"/>
                <a:gd name="T89" fmla="*/ 15 h 177"/>
                <a:gd name="T90" fmla="*/ 147 w 161"/>
                <a:gd name="T91" fmla="*/ 12 h 177"/>
                <a:gd name="T92" fmla="*/ 150 w 161"/>
                <a:gd name="T93" fmla="*/ 10 h 177"/>
                <a:gd name="T94" fmla="*/ 153 w 161"/>
                <a:gd name="T95" fmla="*/ 7 h 177"/>
                <a:gd name="T96" fmla="*/ 157 w 161"/>
                <a:gd name="T97" fmla="*/ 4 h 177"/>
                <a:gd name="T98" fmla="*/ 160 w 161"/>
                <a:gd name="T99" fmla="*/ 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177">
                  <a:moveTo>
                    <a:pt x="0" y="177"/>
                  </a:moveTo>
                  <a:lnTo>
                    <a:pt x="2" y="172"/>
                  </a:lnTo>
                  <a:lnTo>
                    <a:pt x="3" y="168"/>
                  </a:lnTo>
                  <a:lnTo>
                    <a:pt x="5" y="165"/>
                  </a:lnTo>
                  <a:lnTo>
                    <a:pt x="6" y="162"/>
                  </a:lnTo>
                  <a:lnTo>
                    <a:pt x="8" y="159"/>
                  </a:lnTo>
                  <a:lnTo>
                    <a:pt x="10" y="156"/>
                  </a:lnTo>
                  <a:lnTo>
                    <a:pt x="11" y="153"/>
                  </a:lnTo>
                  <a:lnTo>
                    <a:pt x="13" y="151"/>
                  </a:lnTo>
                  <a:lnTo>
                    <a:pt x="14" y="148"/>
                  </a:lnTo>
                  <a:lnTo>
                    <a:pt x="16" y="146"/>
                  </a:lnTo>
                  <a:lnTo>
                    <a:pt x="18" y="144"/>
                  </a:lnTo>
                  <a:lnTo>
                    <a:pt x="19" y="141"/>
                  </a:lnTo>
                  <a:lnTo>
                    <a:pt x="21" y="139"/>
                  </a:lnTo>
                  <a:lnTo>
                    <a:pt x="23" y="137"/>
                  </a:lnTo>
                  <a:lnTo>
                    <a:pt x="24" y="135"/>
                  </a:lnTo>
                  <a:lnTo>
                    <a:pt x="26" y="133"/>
                  </a:lnTo>
                  <a:lnTo>
                    <a:pt x="27" y="131"/>
                  </a:lnTo>
                  <a:lnTo>
                    <a:pt x="29" y="128"/>
                  </a:lnTo>
                  <a:lnTo>
                    <a:pt x="31" y="126"/>
                  </a:lnTo>
                  <a:lnTo>
                    <a:pt x="32" y="124"/>
                  </a:lnTo>
                  <a:lnTo>
                    <a:pt x="34" y="122"/>
                  </a:lnTo>
                  <a:lnTo>
                    <a:pt x="35" y="120"/>
                  </a:lnTo>
                  <a:lnTo>
                    <a:pt x="37" y="119"/>
                  </a:lnTo>
                  <a:lnTo>
                    <a:pt x="39" y="117"/>
                  </a:lnTo>
                  <a:lnTo>
                    <a:pt x="40" y="115"/>
                  </a:lnTo>
                  <a:lnTo>
                    <a:pt x="42" y="113"/>
                  </a:lnTo>
                  <a:lnTo>
                    <a:pt x="44" y="111"/>
                  </a:lnTo>
                  <a:lnTo>
                    <a:pt x="45" y="109"/>
                  </a:lnTo>
                  <a:lnTo>
                    <a:pt x="47" y="107"/>
                  </a:lnTo>
                  <a:lnTo>
                    <a:pt x="48" y="106"/>
                  </a:lnTo>
                  <a:lnTo>
                    <a:pt x="50" y="104"/>
                  </a:lnTo>
                  <a:lnTo>
                    <a:pt x="52" y="102"/>
                  </a:lnTo>
                  <a:lnTo>
                    <a:pt x="53" y="100"/>
                  </a:lnTo>
                  <a:lnTo>
                    <a:pt x="55" y="99"/>
                  </a:lnTo>
                  <a:lnTo>
                    <a:pt x="56" y="97"/>
                  </a:lnTo>
                  <a:lnTo>
                    <a:pt x="58" y="95"/>
                  </a:lnTo>
                  <a:lnTo>
                    <a:pt x="60" y="93"/>
                  </a:lnTo>
                  <a:lnTo>
                    <a:pt x="61" y="92"/>
                  </a:lnTo>
                  <a:lnTo>
                    <a:pt x="63" y="90"/>
                  </a:lnTo>
                  <a:lnTo>
                    <a:pt x="65" y="88"/>
                  </a:lnTo>
                  <a:lnTo>
                    <a:pt x="66" y="87"/>
                  </a:lnTo>
                  <a:lnTo>
                    <a:pt x="68" y="85"/>
                  </a:lnTo>
                  <a:lnTo>
                    <a:pt x="69" y="83"/>
                  </a:lnTo>
                  <a:lnTo>
                    <a:pt x="71" y="82"/>
                  </a:lnTo>
                  <a:lnTo>
                    <a:pt x="73" y="80"/>
                  </a:lnTo>
                  <a:lnTo>
                    <a:pt x="74" y="78"/>
                  </a:lnTo>
                  <a:lnTo>
                    <a:pt x="76" y="77"/>
                  </a:lnTo>
                  <a:lnTo>
                    <a:pt x="77" y="75"/>
                  </a:lnTo>
                  <a:lnTo>
                    <a:pt x="79" y="74"/>
                  </a:lnTo>
                  <a:lnTo>
                    <a:pt x="81" y="72"/>
                  </a:lnTo>
                  <a:lnTo>
                    <a:pt x="82" y="70"/>
                  </a:lnTo>
                  <a:lnTo>
                    <a:pt x="84" y="69"/>
                  </a:lnTo>
                  <a:lnTo>
                    <a:pt x="86" y="67"/>
                  </a:lnTo>
                  <a:lnTo>
                    <a:pt x="87" y="66"/>
                  </a:lnTo>
                  <a:lnTo>
                    <a:pt x="89" y="64"/>
                  </a:lnTo>
                  <a:lnTo>
                    <a:pt x="90" y="63"/>
                  </a:lnTo>
                  <a:lnTo>
                    <a:pt x="92" y="61"/>
                  </a:lnTo>
                  <a:lnTo>
                    <a:pt x="94" y="60"/>
                  </a:lnTo>
                  <a:lnTo>
                    <a:pt x="95" y="58"/>
                  </a:lnTo>
                  <a:lnTo>
                    <a:pt x="97" y="57"/>
                  </a:lnTo>
                  <a:lnTo>
                    <a:pt x="98" y="55"/>
                  </a:lnTo>
                  <a:lnTo>
                    <a:pt x="100" y="54"/>
                  </a:lnTo>
                  <a:lnTo>
                    <a:pt x="102" y="52"/>
                  </a:lnTo>
                  <a:lnTo>
                    <a:pt x="103" y="51"/>
                  </a:lnTo>
                  <a:lnTo>
                    <a:pt x="105" y="49"/>
                  </a:lnTo>
                  <a:lnTo>
                    <a:pt x="106" y="48"/>
                  </a:lnTo>
                  <a:lnTo>
                    <a:pt x="108" y="46"/>
                  </a:lnTo>
                  <a:lnTo>
                    <a:pt x="110" y="45"/>
                  </a:lnTo>
                  <a:lnTo>
                    <a:pt x="111" y="43"/>
                  </a:lnTo>
                  <a:lnTo>
                    <a:pt x="113" y="42"/>
                  </a:lnTo>
                  <a:lnTo>
                    <a:pt x="115" y="40"/>
                  </a:lnTo>
                  <a:lnTo>
                    <a:pt x="116" y="39"/>
                  </a:lnTo>
                  <a:lnTo>
                    <a:pt x="118" y="38"/>
                  </a:lnTo>
                  <a:lnTo>
                    <a:pt x="119" y="36"/>
                  </a:lnTo>
                  <a:lnTo>
                    <a:pt x="121" y="35"/>
                  </a:lnTo>
                  <a:lnTo>
                    <a:pt x="123" y="33"/>
                  </a:lnTo>
                  <a:lnTo>
                    <a:pt x="124" y="32"/>
                  </a:lnTo>
                  <a:lnTo>
                    <a:pt x="126" y="30"/>
                  </a:lnTo>
                  <a:lnTo>
                    <a:pt x="127" y="29"/>
                  </a:lnTo>
                  <a:lnTo>
                    <a:pt x="129" y="28"/>
                  </a:lnTo>
                  <a:lnTo>
                    <a:pt x="131" y="26"/>
                  </a:lnTo>
                  <a:lnTo>
                    <a:pt x="132" y="25"/>
                  </a:lnTo>
                  <a:lnTo>
                    <a:pt x="134" y="23"/>
                  </a:lnTo>
                  <a:lnTo>
                    <a:pt x="136" y="22"/>
                  </a:lnTo>
                  <a:lnTo>
                    <a:pt x="137" y="21"/>
                  </a:lnTo>
                  <a:lnTo>
                    <a:pt x="139" y="19"/>
                  </a:lnTo>
                  <a:lnTo>
                    <a:pt x="140" y="18"/>
                  </a:lnTo>
                  <a:lnTo>
                    <a:pt x="142" y="16"/>
                  </a:lnTo>
                  <a:lnTo>
                    <a:pt x="144" y="15"/>
                  </a:lnTo>
                  <a:lnTo>
                    <a:pt x="145" y="14"/>
                  </a:lnTo>
                  <a:lnTo>
                    <a:pt x="147" y="12"/>
                  </a:lnTo>
                  <a:lnTo>
                    <a:pt x="148" y="11"/>
                  </a:lnTo>
                  <a:lnTo>
                    <a:pt x="150" y="10"/>
                  </a:lnTo>
                  <a:lnTo>
                    <a:pt x="152" y="8"/>
                  </a:lnTo>
                  <a:lnTo>
                    <a:pt x="153" y="7"/>
                  </a:lnTo>
                  <a:lnTo>
                    <a:pt x="155" y="6"/>
                  </a:lnTo>
                  <a:lnTo>
                    <a:pt x="157" y="4"/>
                  </a:lnTo>
                  <a:lnTo>
                    <a:pt x="158" y="3"/>
                  </a:lnTo>
                  <a:lnTo>
                    <a:pt x="160" y="2"/>
                  </a:lnTo>
                  <a:lnTo>
                    <a:pt x="161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Rectangle 182"/>
            <p:cNvSpPr>
              <a:spLocks noChangeArrowheads="1"/>
            </p:cNvSpPr>
            <p:nvPr/>
          </p:nvSpPr>
          <p:spPr bwMode="auto">
            <a:xfrm>
              <a:off x="2025673" y="1648519"/>
              <a:ext cx="1884363" cy="206851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Freeform 183"/>
            <p:cNvSpPr>
              <a:spLocks/>
            </p:cNvSpPr>
            <p:nvPr/>
          </p:nvSpPr>
          <p:spPr bwMode="auto">
            <a:xfrm>
              <a:off x="4344291" y="2688332"/>
              <a:ext cx="1744663" cy="0"/>
            </a:xfrm>
            <a:custGeom>
              <a:avLst/>
              <a:gdLst>
                <a:gd name="T0" fmla="*/ 2 w 161"/>
                <a:gd name="T1" fmla="*/ 5 w 161"/>
                <a:gd name="T2" fmla="*/ 8 w 161"/>
                <a:gd name="T3" fmla="*/ 11 w 161"/>
                <a:gd name="T4" fmla="*/ 14 w 161"/>
                <a:gd name="T5" fmla="*/ 18 w 161"/>
                <a:gd name="T6" fmla="*/ 21 w 161"/>
                <a:gd name="T7" fmla="*/ 24 w 161"/>
                <a:gd name="T8" fmla="*/ 27 w 161"/>
                <a:gd name="T9" fmla="*/ 31 w 161"/>
                <a:gd name="T10" fmla="*/ 34 w 161"/>
                <a:gd name="T11" fmla="*/ 37 w 161"/>
                <a:gd name="T12" fmla="*/ 40 w 161"/>
                <a:gd name="T13" fmla="*/ 44 w 161"/>
                <a:gd name="T14" fmla="*/ 47 w 161"/>
                <a:gd name="T15" fmla="*/ 50 w 161"/>
                <a:gd name="T16" fmla="*/ 53 w 161"/>
                <a:gd name="T17" fmla="*/ 56 w 161"/>
                <a:gd name="T18" fmla="*/ 60 w 161"/>
                <a:gd name="T19" fmla="*/ 63 w 161"/>
                <a:gd name="T20" fmla="*/ 66 w 161"/>
                <a:gd name="T21" fmla="*/ 69 w 161"/>
                <a:gd name="T22" fmla="*/ 73 w 161"/>
                <a:gd name="T23" fmla="*/ 76 w 161"/>
                <a:gd name="T24" fmla="*/ 79 w 161"/>
                <a:gd name="T25" fmla="*/ 82 w 161"/>
                <a:gd name="T26" fmla="*/ 86 w 161"/>
                <a:gd name="T27" fmla="*/ 89 w 161"/>
                <a:gd name="T28" fmla="*/ 92 w 161"/>
                <a:gd name="T29" fmla="*/ 95 w 161"/>
                <a:gd name="T30" fmla="*/ 98 w 161"/>
                <a:gd name="T31" fmla="*/ 102 w 161"/>
                <a:gd name="T32" fmla="*/ 105 w 161"/>
                <a:gd name="T33" fmla="*/ 108 w 161"/>
                <a:gd name="T34" fmla="*/ 111 w 161"/>
                <a:gd name="T35" fmla="*/ 115 w 161"/>
                <a:gd name="T36" fmla="*/ 118 w 161"/>
                <a:gd name="T37" fmla="*/ 121 w 161"/>
                <a:gd name="T38" fmla="*/ 124 w 161"/>
                <a:gd name="T39" fmla="*/ 127 w 161"/>
                <a:gd name="T40" fmla="*/ 131 w 161"/>
                <a:gd name="T41" fmla="*/ 134 w 161"/>
                <a:gd name="T42" fmla="*/ 137 w 161"/>
                <a:gd name="T43" fmla="*/ 140 w 161"/>
                <a:gd name="T44" fmla="*/ 144 w 161"/>
                <a:gd name="T45" fmla="*/ 147 w 161"/>
                <a:gd name="T46" fmla="*/ 150 w 161"/>
                <a:gd name="T47" fmla="*/ 153 w 161"/>
                <a:gd name="T48" fmla="*/ 157 w 161"/>
                <a:gd name="T49" fmla="*/ 160 w 16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</a:cxnLst>
              <a:rect l="0" t="0" r="r" b="b"/>
              <a:pathLst>
                <a:path w="161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6" y="0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4" y="0"/>
                  </a:lnTo>
                  <a:lnTo>
                    <a:pt x="76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81" y="0"/>
                  </a:lnTo>
                  <a:lnTo>
                    <a:pt x="82" y="0"/>
                  </a:lnTo>
                  <a:lnTo>
                    <a:pt x="84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4" y="0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98" y="0"/>
                  </a:lnTo>
                  <a:lnTo>
                    <a:pt x="100" y="0"/>
                  </a:lnTo>
                  <a:lnTo>
                    <a:pt x="102" y="0"/>
                  </a:lnTo>
                  <a:lnTo>
                    <a:pt x="103" y="0"/>
                  </a:lnTo>
                  <a:lnTo>
                    <a:pt x="105" y="0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110" y="0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5" y="0"/>
                  </a:lnTo>
                  <a:lnTo>
                    <a:pt x="116" y="0"/>
                  </a:lnTo>
                  <a:lnTo>
                    <a:pt x="118" y="0"/>
                  </a:lnTo>
                  <a:lnTo>
                    <a:pt x="119" y="0"/>
                  </a:lnTo>
                  <a:lnTo>
                    <a:pt x="121" y="0"/>
                  </a:lnTo>
                  <a:lnTo>
                    <a:pt x="123" y="0"/>
                  </a:lnTo>
                  <a:lnTo>
                    <a:pt x="124" y="0"/>
                  </a:lnTo>
                  <a:lnTo>
                    <a:pt x="126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6" y="0"/>
                  </a:lnTo>
                  <a:lnTo>
                    <a:pt x="137" y="0"/>
                  </a:lnTo>
                  <a:lnTo>
                    <a:pt x="139" y="0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4" y="0"/>
                  </a:lnTo>
                  <a:lnTo>
                    <a:pt x="145" y="0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50" y="0"/>
                  </a:lnTo>
                  <a:lnTo>
                    <a:pt x="152" y="0"/>
                  </a:lnTo>
                  <a:lnTo>
                    <a:pt x="153" y="0"/>
                  </a:lnTo>
                  <a:lnTo>
                    <a:pt x="155" y="0"/>
                  </a:lnTo>
                  <a:lnTo>
                    <a:pt x="157" y="0"/>
                  </a:lnTo>
                  <a:lnTo>
                    <a:pt x="158" y="0"/>
                  </a:lnTo>
                  <a:lnTo>
                    <a:pt x="160" y="0"/>
                  </a:lnTo>
                  <a:lnTo>
                    <a:pt x="161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" name="Rectangle 205"/>
            <p:cNvSpPr>
              <a:spLocks noChangeArrowheads="1"/>
            </p:cNvSpPr>
            <p:nvPr/>
          </p:nvSpPr>
          <p:spPr bwMode="auto">
            <a:xfrm>
              <a:off x="4279203" y="1648519"/>
              <a:ext cx="1884363" cy="206851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Freeform 206"/>
            <p:cNvSpPr>
              <a:spLocks/>
            </p:cNvSpPr>
            <p:nvPr/>
          </p:nvSpPr>
          <p:spPr bwMode="auto">
            <a:xfrm>
              <a:off x="6591373" y="1724719"/>
              <a:ext cx="1720850" cy="1916113"/>
            </a:xfrm>
            <a:custGeom>
              <a:avLst/>
              <a:gdLst>
                <a:gd name="T0" fmla="*/ 1 w 159"/>
                <a:gd name="T1" fmla="*/ 74 h 177"/>
                <a:gd name="T2" fmla="*/ 4 w 159"/>
                <a:gd name="T3" fmla="*/ 119 h 177"/>
                <a:gd name="T4" fmla="*/ 8 w 159"/>
                <a:gd name="T5" fmla="*/ 135 h 177"/>
                <a:gd name="T6" fmla="*/ 11 w 159"/>
                <a:gd name="T7" fmla="*/ 145 h 177"/>
                <a:gd name="T8" fmla="*/ 14 w 159"/>
                <a:gd name="T9" fmla="*/ 151 h 177"/>
                <a:gd name="T10" fmla="*/ 17 w 159"/>
                <a:gd name="T11" fmla="*/ 155 h 177"/>
                <a:gd name="T12" fmla="*/ 21 w 159"/>
                <a:gd name="T13" fmla="*/ 158 h 177"/>
                <a:gd name="T14" fmla="*/ 24 w 159"/>
                <a:gd name="T15" fmla="*/ 160 h 177"/>
                <a:gd name="T16" fmla="*/ 27 w 159"/>
                <a:gd name="T17" fmla="*/ 162 h 177"/>
                <a:gd name="T18" fmla="*/ 30 w 159"/>
                <a:gd name="T19" fmla="*/ 164 h 177"/>
                <a:gd name="T20" fmla="*/ 33 w 159"/>
                <a:gd name="T21" fmla="*/ 165 h 177"/>
                <a:gd name="T22" fmla="*/ 37 w 159"/>
                <a:gd name="T23" fmla="*/ 166 h 177"/>
                <a:gd name="T24" fmla="*/ 40 w 159"/>
                <a:gd name="T25" fmla="*/ 167 h 177"/>
                <a:gd name="T26" fmla="*/ 43 w 159"/>
                <a:gd name="T27" fmla="*/ 168 h 177"/>
                <a:gd name="T28" fmla="*/ 46 w 159"/>
                <a:gd name="T29" fmla="*/ 169 h 177"/>
                <a:gd name="T30" fmla="*/ 50 w 159"/>
                <a:gd name="T31" fmla="*/ 170 h 177"/>
                <a:gd name="T32" fmla="*/ 53 w 159"/>
                <a:gd name="T33" fmla="*/ 170 h 177"/>
                <a:gd name="T34" fmla="*/ 56 w 159"/>
                <a:gd name="T35" fmla="*/ 171 h 177"/>
                <a:gd name="T36" fmla="*/ 59 w 159"/>
                <a:gd name="T37" fmla="*/ 171 h 177"/>
                <a:gd name="T38" fmla="*/ 63 w 159"/>
                <a:gd name="T39" fmla="*/ 172 h 177"/>
                <a:gd name="T40" fmla="*/ 66 w 159"/>
                <a:gd name="T41" fmla="*/ 172 h 177"/>
                <a:gd name="T42" fmla="*/ 69 w 159"/>
                <a:gd name="T43" fmla="*/ 172 h 177"/>
                <a:gd name="T44" fmla="*/ 72 w 159"/>
                <a:gd name="T45" fmla="*/ 173 h 177"/>
                <a:gd name="T46" fmla="*/ 75 w 159"/>
                <a:gd name="T47" fmla="*/ 173 h 177"/>
                <a:gd name="T48" fmla="*/ 79 w 159"/>
                <a:gd name="T49" fmla="*/ 173 h 177"/>
                <a:gd name="T50" fmla="*/ 82 w 159"/>
                <a:gd name="T51" fmla="*/ 174 h 177"/>
                <a:gd name="T52" fmla="*/ 85 w 159"/>
                <a:gd name="T53" fmla="*/ 174 h 177"/>
                <a:gd name="T54" fmla="*/ 88 w 159"/>
                <a:gd name="T55" fmla="*/ 174 h 177"/>
                <a:gd name="T56" fmla="*/ 92 w 159"/>
                <a:gd name="T57" fmla="*/ 174 h 177"/>
                <a:gd name="T58" fmla="*/ 95 w 159"/>
                <a:gd name="T59" fmla="*/ 175 h 177"/>
                <a:gd name="T60" fmla="*/ 98 w 159"/>
                <a:gd name="T61" fmla="*/ 175 h 177"/>
                <a:gd name="T62" fmla="*/ 101 w 159"/>
                <a:gd name="T63" fmla="*/ 175 h 177"/>
                <a:gd name="T64" fmla="*/ 104 w 159"/>
                <a:gd name="T65" fmla="*/ 175 h 177"/>
                <a:gd name="T66" fmla="*/ 108 w 159"/>
                <a:gd name="T67" fmla="*/ 175 h 177"/>
                <a:gd name="T68" fmla="*/ 111 w 159"/>
                <a:gd name="T69" fmla="*/ 176 h 177"/>
                <a:gd name="T70" fmla="*/ 114 w 159"/>
                <a:gd name="T71" fmla="*/ 176 h 177"/>
                <a:gd name="T72" fmla="*/ 117 w 159"/>
                <a:gd name="T73" fmla="*/ 176 h 177"/>
                <a:gd name="T74" fmla="*/ 121 w 159"/>
                <a:gd name="T75" fmla="*/ 176 h 177"/>
                <a:gd name="T76" fmla="*/ 124 w 159"/>
                <a:gd name="T77" fmla="*/ 176 h 177"/>
                <a:gd name="T78" fmla="*/ 127 w 159"/>
                <a:gd name="T79" fmla="*/ 176 h 177"/>
                <a:gd name="T80" fmla="*/ 130 w 159"/>
                <a:gd name="T81" fmla="*/ 176 h 177"/>
                <a:gd name="T82" fmla="*/ 134 w 159"/>
                <a:gd name="T83" fmla="*/ 177 h 177"/>
                <a:gd name="T84" fmla="*/ 137 w 159"/>
                <a:gd name="T85" fmla="*/ 177 h 177"/>
                <a:gd name="T86" fmla="*/ 140 w 159"/>
                <a:gd name="T87" fmla="*/ 177 h 177"/>
                <a:gd name="T88" fmla="*/ 143 w 159"/>
                <a:gd name="T89" fmla="*/ 177 h 177"/>
                <a:gd name="T90" fmla="*/ 146 w 159"/>
                <a:gd name="T91" fmla="*/ 177 h 177"/>
                <a:gd name="T92" fmla="*/ 150 w 159"/>
                <a:gd name="T93" fmla="*/ 177 h 177"/>
                <a:gd name="T94" fmla="*/ 153 w 159"/>
                <a:gd name="T95" fmla="*/ 177 h 177"/>
                <a:gd name="T96" fmla="*/ 156 w 159"/>
                <a:gd name="T97" fmla="*/ 177 h 177"/>
                <a:gd name="T98" fmla="*/ 159 w 159"/>
                <a:gd name="T9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177">
                  <a:moveTo>
                    <a:pt x="0" y="0"/>
                  </a:moveTo>
                  <a:lnTo>
                    <a:pt x="1" y="74"/>
                  </a:lnTo>
                  <a:lnTo>
                    <a:pt x="3" y="103"/>
                  </a:lnTo>
                  <a:lnTo>
                    <a:pt x="4" y="119"/>
                  </a:lnTo>
                  <a:lnTo>
                    <a:pt x="6" y="128"/>
                  </a:lnTo>
                  <a:lnTo>
                    <a:pt x="8" y="135"/>
                  </a:lnTo>
                  <a:lnTo>
                    <a:pt x="9" y="141"/>
                  </a:lnTo>
                  <a:lnTo>
                    <a:pt x="11" y="145"/>
                  </a:lnTo>
                  <a:lnTo>
                    <a:pt x="12" y="148"/>
                  </a:lnTo>
                  <a:lnTo>
                    <a:pt x="14" y="151"/>
                  </a:lnTo>
                  <a:lnTo>
                    <a:pt x="16" y="153"/>
                  </a:lnTo>
                  <a:lnTo>
                    <a:pt x="17" y="155"/>
                  </a:lnTo>
                  <a:lnTo>
                    <a:pt x="19" y="156"/>
                  </a:lnTo>
                  <a:lnTo>
                    <a:pt x="21" y="158"/>
                  </a:lnTo>
                  <a:lnTo>
                    <a:pt x="22" y="159"/>
                  </a:lnTo>
                  <a:lnTo>
                    <a:pt x="24" y="160"/>
                  </a:lnTo>
                  <a:lnTo>
                    <a:pt x="25" y="161"/>
                  </a:lnTo>
                  <a:lnTo>
                    <a:pt x="27" y="162"/>
                  </a:lnTo>
                  <a:lnTo>
                    <a:pt x="29" y="163"/>
                  </a:lnTo>
                  <a:lnTo>
                    <a:pt x="30" y="164"/>
                  </a:lnTo>
                  <a:lnTo>
                    <a:pt x="32" y="165"/>
                  </a:lnTo>
                  <a:lnTo>
                    <a:pt x="33" y="165"/>
                  </a:lnTo>
                  <a:lnTo>
                    <a:pt x="35" y="166"/>
                  </a:lnTo>
                  <a:lnTo>
                    <a:pt x="37" y="166"/>
                  </a:lnTo>
                  <a:lnTo>
                    <a:pt x="38" y="167"/>
                  </a:lnTo>
                  <a:lnTo>
                    <a:pt x="40" y="167"/>
                  </a:lnTo>
                  <a:lnTo>
                    <a:pt x="42" y="168"/>
                  </a:lnTo>
                  <a:lnTo>
                    <a:pt x="43" y="168"/>
                  </a:lnTo>
                  <a:lnTo>
                    <a:pt x="45" y="169"/>
                  </a:lnTo>
                  <a:lnTo>
                    <a:pt x="46" y="169"/>
                  </a:lnTo>
                  <a:lnTo>
                    <a:pt x="48" y="169"/>
                  </a:lnTo>
                  <a:lnTo>
                    <a:pt x="50" y="170"/>
                  </a:lnTo>
                  <a:lnTo>
                    <a:pt x="51" y="170"/>
                  </a:lnTo>
                  <a:lnTo>
                    <a:pt x="53" y="170"/>
                  </a:lnTo>
                  <a:lnTo>
                    <a:pt x="54" y="170"/>
                  </a:lnTo>
                  <a:lnTo>
                    <a:pt x="56" y="171"/>
                  </a:lnTo>
                  <a:lnTo>
                    <a:pt x="58" y="171"/>
                  </a:lnTo>
                  <a:lnTo>
                    <a:pt x="59" y="171"/>
                  </a:lnTo>
                  <a:lnTo>
                    <a:pt x="61" y="171"/>
                  </a:lnTo>
                  <a:lnTo>
                    <a:pt x="63" y="172"/>
                  </a:lnTo>
                  <a:lnTo>
                    <a:pt x="64" y="172"/>
                  </a:lnTo>
                  <a:lnTo>
                    <a:pt x="66" y="172"/>
                  </a:lnTo>
                  <a:lnTo>
                    <a:pt x="67" y="172"/>
                  </a:lnTo>
                  <a:lnTo>
                    <a:pt x="69" y="172"/>
                  </a:lnTo>
                  <a:lnTo>
                    <a:pt x="71" y="173"/>
                  </a:lnTo>
                  <a:lnTo>
                    <a:pt x="72" y="173"/>
                  </a:lnTo>
                  <a:lnTo>
                    <a:pt x="74" y="173"/>
                  </a:lnTo>
                  <a:lnTo>
                    <a:pt x="75" y="173"/>
                  </a:lnTo>
                  <a:lnTo>
                    <a:pt x="77" y="173"/>
                  </a:lnTo>
                  <a:lnTo>
                    <a:pt x="79" y="173"/>
                  </a:lnTo>
                  <a:lnTo>
                    <a:pt x="80" y="174"/>
                  </a:lnTo>
                  <a:lnTo>
                    <a:pt x="82" y="174"/>
                  </a:lnTo>
                  <a:lnTo>
                    <a:pt x="84" y="174"/>
                  </a:lnTo>
                  <a:lnTo>
                    <a:pt x="85" y="174"/>
                  </a:lnTo>
                  <a:lnTo>
                    <a:pt x="87" y="174"/>
                  </a:lnTo>
                  <a:lnTo>
                    <a:pt x="88" y="174"/>
                  </a:lnTo>
                  <a:lnTo>
                    <a:pt x="90" y="174"/>
                  </a:lnTo>
                  <a:lnTo>
                    <a:pt x="92" y="174"/>
                  </a:lnTo>
                  <a:lnTo>
                    <a:pt x="93" y="175"/>
                  </a:lnTo>
                  <a:lnTo>
                    <a:pt x="95" y="175"/>
                  </a:lnTo>
                  <a:lnTo>
                    <a:pt x="96" y="175"/>
                  </a:lnTo>
                  <a:lnTo>
                    <a:pt x="98" y="175"/>
                  </a:lnTo>
                  <a:lnTo>
                    <a:pt x="100" y="175"/>
                  </a:lnTo>
                  <a:lnTo>
                    <a:pt x="101" y="175"/>
                  </a:lnTo>
                  <a:lnTo>
                    <a:pt x="103" y="175"/>
                  </a:lnTo>
                  <a:lnTo>
                    <a:pt x="104" y="175"/>
                  </a:lnTo>
                  <a:lnTo>
                    <a:pt x="106" y="175"/>
                  </a:lnTo>
                  <a:lnTo>
                    <a:pt x="108" y="175"/>
                  </a:lnTo>
                  <a:lnTo>
                    <a:pt x="109" y="176"/>
                  </a:lnTo>
                  <a:lnTo>
                    <a:pt x="111" y="176"/>
                  </a:lnTo>
                  <a:lnTo>
                    <a:pt x="113" y="176"/>
                  </a:lnTo>
                  <a:lnTo>
                    <a:pt x="114" y="176"/>
                  </a:lnTo>
                  <a:lnTo>
                    <a:pt x="116" y="176"/>
                  </a:lnTo>
                  <a:lnTo>
                    <a:pt x="117" y="176"/>
                  </a:lnTo>
                  <a:lnTo>
                    <a:pt x="119" y="176"/>
                  </a:lnTo>
                  <a:lnTo>
                    <a:pt x="121" y="176"/>
                  </a:lnTo>
                  <a:lnTo>
                    <a:pt x="122" y="176"/>
                  </a:lnTo>
                  <a:lnTo>
                    <a:pt x="124" y="176"/>
                  </a:lnTo>
                  <a:lnTo>
                    <a:pt x="125" y="176"/>
                  </a:lnTo>
                  <a:lnTo>
                    <a:pt x="127" y="176"/>
                  </a:lnTo>
                  <a:lnTo>
                    <a:pt x="129" y="176"/>
                  </a:lnTo>
                  <a:lnTo>
                    <a:pt x="130" y="176"/>
                  </a:lnTo>
                  <a:lnTo>
                    <a:pt x="132" y="177"/>
                  </a:lnTo>
                  <a:lnTo>
                    <a:pt x="134" y="177"/>
                  </a:lnTo>
                  <a:lnTo>
                    <a:pt x="135" y="177"/>
                  </a:lnTo>
                  <a:lnTo>
                    <a:pt x="137" y="177"/>
                  </a:lnTo>
                  <a:lnTo>
                    <a:pt x="138" y="177"/>
                  </a:lnTo>
                  <a:lnTo>
                    <a:pt x="140" y="177"/>
                  </a:lnTo>
                  <a:lnTo>
                    <a:pt x="142" y="177"/>
                  </a:lnTo>
                  <a:lnTo>
                    <a:pt x="143" y="177"/>
                  </a:lnTo>
                  <a:lnTo>
                    <a:pt x="145" y="177"/>
                  </a:lnTo>
                  <a:lnTo>
                    <a:pt x="146" y="177"/>
                  </a:lnTo>
                  <a:lnTo>
                    <a:pt x="148" y="177"/>
                  </a:lnTo>
                  <a:lnTo>
                    <a:pt x="150" y="177"/>
                  </a:lnTo>
                  <a:lnTo>
                    <a:pt x="151" y="177"/>
                  </a:lnTo>
                  <a:lnTo>
                    <a:pt x="153" y="177"/>
                  </a:lnTo>
                  <a:lnTo>
                    <a:pt x="155" y="177"/>
                  </a:lnTo>
                  <a:lnTo>
                    <a:pt x="156" y="177"/>
                  </a:lnTo>
                  <a:lnTo>
                    <a:pt x="158" y="177"/>
                  </a:lnTo>
                  <a:lnTo>
                    <a:pt x="159" y="177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" name="Rectangle 230"/>
            <p:cNvSpPr>
              <a:spLocks noChangeArrowheads="1"/>
            </p:cNvSpPr>
            <p:nvPr/>
          </p:nvSpPr>
          <p:spPr bwMode="auto">
            <a:xfrm>
              <a:off x="6504061" y="1648519"/>
              <a:ext cx="1884363" cy="206851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35" name="Rectangle 247"/>
          <p:cNvSpPr>
            <a:spLocks noChangeArrowheads="1"/>
          </p:cNvSpPr>
          <p:nvPr/>
        </p:nvSpPr>
        <p:spPr bwMode="auto">
          <a:xfrm rot="16200000">
            <a:off x="1633438" y="2525713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000" dirty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漁具</a:t>
            </a:r>
            <a:r>
              <a:rPr lang="ja-JP" altLang="en-US" sz="2000" dirty="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能率</a:t>
            </a:r>
            <a:endParaRPr lang="ja-JP" altLang="ja-JP" sz="2000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  <a:cs typeface="+mn-cs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2688268" y="3542820"/>
            <a:ext cx="2605449" cy="246221"/>
            <a:chOff x="2016200" y="3542819"/>
            <a:chExt cx="1954087" cy="246221"/>
          </a:xfrm>
        </p:grpSpPr>
        <p:cxnSp>
          <p:nvCxnSpPr>
            <p:cNvPr id="37" name="直線矢印コネクタ 36"/>
            <p:cNvCxnSpPr>
              <a:stCxn id="39" idx="3"/>
              <a:endCxn id="38" idx="1"/>
            </p:cNvCxnSpPr>
            <p:nvPr/>
          </p:nvCxnSpPr>
          <p:spPr>
            <a:xfrm>
              <a:off x="2170088" y="3665930"/>
              <a:ext cx="1646311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46"/>
            <p:cNvSpPr>
              <a:spLocks noChangeArrowheads="1"/>
            </p:cNvSpPr>
            <p:nvPr/>
          </p:nvSpPr>
          <p:spPr bwMode="auto">
            <a:xfrm>
              <a:off x="3816399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大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9" name="Rectangle 246"/>
            <p:cNvSpPr>
              <a:spLocks noChangeArrowheads="1"/>
            </p:cNvSpPr>
            <p:nvPr/>
          </p:nvSpPr>
          <p:spPr bwMode="auto">
            <a:xfrm>
              <a:off x="2016200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600" dirty="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小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664598" y="3542820"/>
            <a:ext cx="2605449" cy="246221"/>
            <a:chOff x="2016200" y="3542819"/>
            <a:chExt cx="1954087" cy="246221"/>
          </a:xfrm>
        </p:grpSpPr>
        <p:cxnSp>
          <p:nvCxnSpPr>
            <p:cNvPr id="41" name="直線矢印コネクタ 40"/>
            <p:cNvCxnSpPr>
              <a:stCxn id="43" idx="3"/>
              <a:endCxn id="42" idx="1"/>
            </p:cNvCxnSpPr>
            <p:nvPr/>
          </p:nvCxnSpPr>
          <p:spPr>
            <a:xfrm>
              <a:off x="2170088" y="3665930"/>
              <a:ext cx="1646311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46"/>
            <p:cNvSpPr>
              <a:spLocks noChangeArrowheads="1"/>
            </p:cNvSpPr>
            <p:nvPr/>
          </p:nvSpPr>
          <p:spPr bwMode="auto">
            <a:xfrm>
              <a:off x="3816399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大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43" name="Rectangle 246"/>
            <p:cNvSpPr>
              <a:spLocks noChangeArrowheads="1"/>
            </p:cNvSpPr>
            <p:nvPr/>
          </p:nvSpPr>
          <p:spPr bwMode="auto">
            <a:xfrm>
              <a:off x="2016200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600" dirty="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小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8626476" y="3542820"/>
            <a:ext cx="2605449" cy="246221"/>
            <a:chOff x="2016200" y="3542819"/>
            <a:chExt cx="1954087" cy="246221"/>
          </a:xfrm>
        </p:grpSpPr>
        <p:cxnSp>
          <p:nvCxnSpPr>
            <p:cNvPr id="45" name="直線矢印コネクタ 44"/>
            <p:cNvCxnSpPr>
              <a:stCxn id="47" idx="3"/>
              <a:endCxn id="46" idx="1"/>
            </p:cNvCxnSpPr>
            <p:nvPr/>
          </p:nvCxnSpPr>
          <p:spPr>
            <a:xfrm>
              <a:off x="2170088" y="3665930"/>
              <a:ext cx="1646311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46"/>
            <p:cNvSpPr>
              <a:spLocks noChangeArrowheads="1"/>
            </p:cNvSpPr>
            <p:nvPr/>
          </p:nvSpPr>
          <p:spPr bwMode="auto">
            <a:xfrm>
              <a:off x="3816399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大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47" name="Rectangle 246"/>
            <p:cNvSpPr>
              <a:spLocks noChangeArrowheads="1"/>
            </p:cNvSpPr>
            <p:nvPr/>
          </p:nvSpPr>
          <p:spPr bwMode="auto">
            <a:xfrm>
              <a:off x="2016200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600" dirty="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小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48" name="グループ化 47"/>
          <p:cNvGrpSpPr/>
          <p:nvPr/>
        </p:nvGrpSpPr>
        <p:grpSpPr>
          <a:xfrm rot="16200000">
            <a:off x="1513056" y="2447221"/>
            <a:ext cx="2005372" cy="246222"/>
            <a:chOff x="1990556" y="3573604"/>
            <a:chExt cx="2005372" cy="184666"/>
          </a:xfrm>
        </p:grpSpPr>
        <p:cxnSp>
          <p:nvCxnSpPr>
            <p:cNvPr id="49" name="直線矢印コネクタ 48"/>
            <p:cNvCxnSpPr>
              <a:stCxn id="51" idx="3"/>
              <a:endCxn id="50" idx="1"/>
            </p:cNvCxnSpPr>
            <p:nvPr/>
          </p:nvCxnSpPr>
          <p:spPr>
            <a:xfrm rot="5400000" flipV="1">
              <a:off x="2993242" y="2868435"/>
              <a:ext cx="0" cy="159500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46"/>
            <p:cNvSpPr>
              <a:spLocks noChangeArrowheads="1"/>
            </p:cNvSpPr>
            <p:nvPr/>
          </p:nvSpPr>
          <p:spPr bwMode="auto">
            <a:xfrm>
              <a:off x="3790744" y="3573604"/>
              <a:ext cx="20518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高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51" name="Rectangle 246"/>
            <p:cNvSpPr>
              <a:spLocks noChangeArrowheads="1"/>
            </p:cNvSpPr>
            <p:nvPr/>
          </p:nvSpPr>
          <p:spPr bwMode="auto">
            <a:xfrm>
              <a:off x="1990556" y="3573604"/>
              <a:ext cx="20518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600" dirty="0" smtClean="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低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2700898" y="4293304"/>
            <a:ext cx="8483668" cy="1872000"/>
            <a:chOff x="2025673" y="4312815"/>
            <a:chExt cx="6362751" cy="2068513"/>
          </a:xfrm>
        </p:grpSpPr>
        <p:sp>
          <p:nvSpPr>
            <p:cNvPr id="57" name="Freeform 231"/>
            <p:cNvSpPr>
              <a:spLocks/>
            </p:cNvSpPr>
            <p:nvPr/>
          </p:nvSpPr>
          <p:spPr bwMode="auto">
            <a:xfrm>
              <a:off x="2090760" y="4389015"/>
              <a:ext cx="1744663" cy="1916113"/>
            </a:xfrm>
            <a:custGeom>
              <a:avLst/>
              <a:gdLst>
                <a:gd name="T0" fmla="*/ 2 w 161"/>
                <a:gd name="T1" fmla="*/ 177 h 177"/>
                <a:gd name="T2" fmla="*/ 5 w 161"/>
                <a:gd name="T3" fmla="*/ 177 h 177"/>
                <a:gd name="T4" fmla="*/ 8 w 161"/>
                <a:gd name="T5" fmla="*/ 176 h 177"/>
                <a:gd name="T6" fmla="*/ 11 w 161"/>
                <a:gd name="T7" fmla="*/ 176 h 177"/>
                <a:gd name="T8" fmla="*/ 14 w 161"/>
                <a:gd name="T9" fmla="*/ 175 h 177"/>
                <a:gd name="T10" fmla="*/ 18 w 161"/>
                <a:gd name="T11" fmla="*/ 174 h 177"/>
                <a:gd name="T12" fmla="*/ 21 w 161"/>
                <a:gd name="T13" fmla="*/ 172 h 177"/>
                <a:gd name="T14" fmla="*/ 24 w 161"/>
                <a:gd name="T15" fmla="*/ 171 h 177"/>
                <a:gd name="T16" fmla="*/ 27 w 161"/>
                <a:gd name="T17" fmla="*/ 169 h 177"/>
                <a:gd name="T18" fmla="*/ 31 w 161"/>
                <a:gd name="T19" fmla="*/ 168 h 177"/>
                <a:gd name="T20" fmla="*/ 34 w 161"/>
                <a:gd name="T21" fmla="*/ 166 h 177"/>
                <a:gd name="T22" fmla="*/ 37 w 161"/>
                <a:gd name="T23" fmla="*/ 164 h 177"/>
                <a:gd name="T24" fmla="*/ 40 w 161"/>
                <a:gd name="T25" fmla="*/ 162 h 177"/>
                <a:gd name="T26" fmla="*/ 44 w 161"/>
                <a:gd name="T27" fmla="*/ 159 h 177"/>
                <a:gd name="T28" fmla="*/ 47 w 161"/>
                <a:gd name="T29" fmla="*/ 157 h 177"/>
                <a:gd name="T30" fmla="*/ 50 w 161"/>
                <a:gd name="T31" fmla="*/ 155 h 177"/>
                <a:gd name="T32" fmla="*/ 53 w 161"/>
                <a:gd name="T33" fmla="*/ 152 h 177"/>
                <a:gd name="T34" fmla="*/ 56 w 161"/>
                <a:gd name="T35" fmla="*/ 149 h 177"/>
                <a:gd name="T36" fmla="*/ 60 w 161"/>
                <a:gd name="T37" fmla="*/ 146 h 177"/>
                <a:gd name="T38" fmla="*/ 63 w 161"/>
                <a:gd name="T39" fmla="*/ 143 h 177"/>
                <a:gd name="T40" fmla="*/ 66 w 161"/>
                <a:gd name="T41" fmla="*/ 140 h 177"/>
                <a:gd name="T42" fmla="*/ 69 w 161"/>
                <a:gd name="T43" fmla="*/ 137 h 177"/>
                <a:gd name="T44" fmla="*/ 73 w 161"/>
                <a:gd name="T45" fmla="*/ 134 h 177"/>
                <a:gd name="T46" fmla="*/ 76 w 161"/>
                <a:gd name="T47" fmla="*/ 130 h 177"/>
                <a:gd name="T48" fmla="*/ 79 w 161"/>
                <a:gd name="T49" fmla="*/ 127 h 177"/>
                <a:gd name="T50" fmla="*/ 82 w 161"/>
                <a:gd name="T51" fmla="*/ 123 h 177"/>
                <a:gd name="T52" fmla="*/ 86 w 161"/>
                <a:gd name="T53" fmla="*/ 119 h 177"/>
                <a:gd name="T54" fmla="*/ 89 w 161"/>
                <a:gd name="T55" fmla="*/ 115 h 177"/>
                <a:gd name="T56" fmla="*/ 92 w 161"/>
                <a:gd name="T57" fmla="*/ 111 h 177"/>
                <a:gd name="T58" fmla="*/ 95 w 161"/>
                <a:gd name="T59" fmla="*/ 107 h 177"/>
                <a:gd name="T60" fmla="*/ 98 w 161"/>
                <a:gd name="T61" fmla="*/ 103 h 177"/>
                <a:gd name="T62" fmla="*/ 102 w 161"/>
                <a:gd name="T63" fmla="*/ 98 h 177"/>
                <a:gd name="T64" fmla="*/ 105 w 161"/>
                <a:gd name="T65" fmla="*/ 94 h 177"/>
                <a:gd name="T66" fmla="*/ 108 w 161"/>
                <a:gd name="T67" fmla="*/ 90 h 177"/>
                <a:gd name="T68" fmla="*/ 111 w 161"/>
                <a:gd name="T69" fmla="*/ 85 h 177"/>
                <a:gd name="T70" fmla="*/ 115 w 161"/>
                <a:gd name="T71" fmla="*/ 80 h 177"/>
                <a:gd name="T72" fmla="*/ 118 w 161"/>
                <a:gd name="T73" fmla="*/ 75 h 177"/>
                <a:gd name="T74" fmla="*/ 121 w 161"/>
                <a:gd name="T75" fmla="*/ 70 h 177"/>
                <a:gd name="T76" fmla="*/ 124 w 161"/>
                <a:gd name="T77" fmla="*/ 65 h 177"/>
                <a:gd name="T78" fmla="*/ 127 w 161"/>
                <a:gd name="T79" fmla="*/ 60 h 177"/>
                <a:gd name="T80" fmla="*/ 131 w 161"/>
                <a:gd name="T81" fmla="*/ 55 h 177"/>
                <a:gd name="T82" fmla="*/ 134 w 161"/>
                <a:gd name="T83" fmla="*/ 50 h 177"/>
                <a:gd name="T84" fmla="*/ 137 w 161"/>
                <a:gd name="T85" fmla="*/ 44 h 177"/>
                <a:gd name="T86" fmla="*/ 140 w 161"/>
                <a:gd name="T87" fmla="*/ 39 h 177"/>
                <a:gd name="T88" fmla="*/ 144 w 161"/>
                <a:gd name="T89" fmla="*/ 33 h 177"/>
                <a:gd name="T90" fmla="*/ 147 w 161"/>
                <a:gd name="T91" fmla="*/ 27 h 177"/>
                <a:gd name="T92" fmla="*/ 150 w 161"/>
                <a:gd name="T93" fmla="*/ 21 h 177"/>
                <a:gd name="T94" fmla="*/ 153 w 161"/>
                <a:gd name="T95" fmla="*/ 15 h 177"/>
                <a:gd name="T96" fmla="*/ 157 w 161"/>
                <a:gd name="T97" fmla="*/ 9 h 177"/>
                <a:gd name="T98" fmla="*/ 160 w 161"/>
                <a:gd name="T99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177">
                  <a:moveTo>
                    <a:pt x="0" y="177"/>
                  </a:moveTo>
                  <a:lnTo>
                    <a:pt x="2" y="177"/>
                  </a:lnTo>
                  <a:lnTo>
                    <a:pt x="3" y="177"/>
                  </a:lnTo>
                  <a:lnTo>
                    <a:pt x="5" y="177"/>
                  </a:lnTo>
                  <a:lnTo>
                    <a:pt x="6" y="177"/>
                  </a:lnTo>
                  <a:lnTo>
                    <a:pt x="8" y="176"/>
                  </a:lnTo>
                  <a:lnTo>
                    <a:pt x="10" y="176"/>
                  </a:lnTo>
                  <a:lnTo>
                    <a:pt x="11" y="176"/>
                  </a:lnTo>
                  <a:lnTo>
                    <a:pt x="13" y="175"/>
                  </a:lnTo>
                  <a:lnTo>
                    <a:pt x="14" y="175"/>
                  </a:lnTo>
                  <a:lnTo>
                    <a:pt x="16" y="174"/>
                  </a:lnTo>
                  <a:lnTo>
                    <a:pt x="18" y="174"/>
                  </a:lnTo>
                  <a:lnTo>
                    <a:pt x="19" y="173"/>
                  </a:lnTo>
                  <a:lnTo>
                    <a:pt x="21" y="172"/>
                  </a:lnTo>
                  <a:lnTo>
                    <a:pt x="23" y="172"/>
                  </a:lnTo>
                  <a:lnTo>
                    <a:pt x="24" y="171"/>
                  </a:lnTo>
                  <a:lnTo>
                    <a:pt x="26" y="170"/>
                  </a:lnTo>
                  <a:lnTo>
                    <a:pt x="27" y="169"/>
                  </a:lnTo>
                  <a:lnTo>
                    <a:pt x="29" y="169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4" y="166"/>
                  </a:lnTo>
                  <a:lnTo>
                    <a:pt x="35" y="165"/>
                  </a:lnTo>
                  <a:lnTo>
                    <a:pt x="37" y="164"/>
                  </a:lnTo>
                  <a:lnTo>
                    <a:pt x="39" y="163"/>
                  </a:lnTo>
                  <a:lnTo>
                    <a:pt x="40" y="162"/>
                  </a:lnTo>
                  <a:lnTo>
                    <a:pt x="42" y="161"/>
                  </a:lnTo>
                  <a:lnTo>
                    <a:pt x="44" y="159"/>
                  </a:lnTo>
                  <a:lnTo>
                    <a:pt x="45" y="158"/>
                  </a:lnTo>
                  <a:lnTo>
                    <a:pt x="47" y="157"/>
                  </a:lnTo>
                  <a:lnTo>
                    <a:pt x="48" y="156"/>
                  </a:lnTo>
                  <a:lnTo>
                    <a:pt x="50" y="155"/>
                  </a:lnTo>
                  <a:lnTo>
                    <a:pt x="52" y="153"/>
                  </a:lnTo>
                  <a:lnTo>
                    <a:pt x="53" y="152"/>
                  </a:lnTo>
                  <a:lnTo>
                    <a:pt x="55" y="151"/>
                  </a:lnTo>
                  <a:lnTo>
                    <a:pt x="56" y="149"/>
                  </a:lnTo>
                  <a:lnTo>
                    <a:pt x="58" y="148"/>
                  </a:lnTo>
                  <a:lnTo>
                    <a:pt x="60" y="146"/>
                  </a:lnTo>
                  <a:lnTo>
                    <a:pt x="61" y="145"/>
                  </a:lnTo>
                  <a:lnTo>
                    <a:pt x="63" y="143"/>
                  </a:lnTo>
                  <a:lnTo>
                    <a:pt x="65" y="142"/>
                  </a:lnTo>
                  <a:lnTo>
                    <a:pt x="66" y="140"/>
                  </a:lnTo>
                  <a:lnTo>
                    <a:pt x="68" y="139"/>
                  </a:lnTo>
                  <a:lnTo>
                    <a:pt x="69" y="137"/>
                  </a:lnTo>
                  <a:lnTo>
                    <a:pt x="71" y="135"/>
                  </a:lnTo>
                  <a:lnTo>
                    <a:pt x="73" y="134"/>
                  </a:lnTo>
                  <a:lnTo>
                    <a:pt x="74" y="132"/>
                  </a:lnTo>
                  <a:lnTo>
                    <a:pt x="76" y="130"/>
                  </a:lnTo>
                  <a:lnTo>
                    <a:pt x="77" y="128"/>
                  </a:lnTo>
                  <a:lnTo>
                    <a:pt x="79" y="127"/>
                  </a:lnTo>
                  <a:lnTo>
                    <a:pt x="81" y="125"/>
                  </a:lnTo>
                  <a:lnTo>
                    <a:pt x="82" y="123"/>
                  </a:lnTo>
                  <a:lnTo>
                    <a:pt x="84" y="121"/>
                  </a:lnTo>
                  <a:lnTo>
                    <a:pt x="86" y="119"/>
                  </a:lnTo>
                  <a:lnTo>
                    <a:pt x="87" y="117"/>
                  </a:lnTo>
                  <a:lnTo>
                    <a:pt x="89" y="115"/>
                  </a:lnTo>
                  <a:lnTo>
                    <a:pt x="90" y="113"/>
                  </a:lnTo>
                  <a:lnTo>
                    <a:pt x="92" y="111"/>
                  </a:lnTo>
                  <a:lnTo>
                    <a:pt x="94" y="109"/>
                  </a:lnTo>
                  <a:lnTo>
                    <a:pt x="95" y="107"/>
                  </a:lnTo>
                  <a:lnTo>
                    <a:pt x="97" y="105"/>
                  </a:lnTo>
                  <a:lnTo>
                    <a:pt x="98" y="103"/>
                  </a:lnTo>
                  <a:lnTo>
                    <a:pt x="100" y="101"/>
                  </a:lnTo>
                  <a:lnTo>
                    <a:pt x="102" y="98"/>
                  </a:lnTo>
                  <a:lnTo>
                    <a:pt x="103" y="96"/>
                  </a:lnTo>
                  <a:lnTo>
                    <a:pt x="105" y="94"/>
                  </a:lnTo>
                  <a:lnTo>
                    <a:pt x="106" y="92"/>
                  </a:lnTo>
                  <a:lnTo>
                    <a:pt x="108" y="90"/>
                  </a:lnTo>
                  <a:lnTo>
                    <a:pt x="110" y="87"/>
                  </a:lnTo>
                  <a:lnTo>
                    <a:pt x="111" y="85"/>
                  </a:lnTo>
                  <a:lnTo>
                    <a:pt x="113" y="83"/>
                  </a:lnTo>
                  <a:lnTo>
                    <a:pt x="115" y="80"/>
                  </a:lnTo>
                  <a:lnTo>
                    <a:pt x="116" y="78"/>
                  </a:lnTo>
                  <a:lnTo>
                    <a:pt x="118" y="75"/>
                  </a:lnTo>
                  <a:lnTo>
                    <a:pt x="119" y="73"/>
                  </a:lnTo>
                  <a:lnTo>
                    <a:pt x="121" y="70"/>
                  </a:lnTo>
                  <a:lnTo>
                    <a:pt x="123" y="68"/>
                  </a:lnTo>
                  <a:lnTo>
                    <a:pt x="124" y="65"/>
                  </a:lnTo>
                  <a:lnTo>
                    <a:pt x="126" y="63"/>
                  </a:lnTo>
                  <a:lnTo>
                    <a:pt x="127" y="60"/>
                  </a:lnTo>
                  <a:lnTo>
                    <a:pt x="129" y="58"/>
                  </a:lnTo>
                  <a:lnTo>
                    <a:pt x="131" y="55"/>
                  </a:lnTo>
                  <a:lnTo>
                    <a:pt x="132" y="52"/>
                  </a:lnTo>
                  <a:lnTo>
                    <a:pt x="134" y="50"/>
                  </a:lnTo>
                  <a:lnTo>
                    <a:pt x="136" y="47"/>
                  </a:lnTo>
                  <a:lnTo>
                    <a:pt x="137" y="44"/>
                  </a:lnTo>
                  <a:lnTo>
                    <a:pt x="139" y="41"/>
                  </a:lnTo>
                  <a:lnTo>
                    <a:pt x="140" y="39"/>
                  </a:lnTo>
                  <a:lnTo>
                    <a:pt x="142" y="36"/>
                  </a:lnTo>
                  <a:lnTo>
                    <a:pt x="144" y="33"/>
                  </a:lnTo>
                  <a:lnTo>
                    <a:pt x="145" y="30"/>
                  </a:lnTo>
                  <a:lnTo>
                    <a:pt x="147" y="27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2" y="18"/>
                  </a:lnTo>
                  <a:lnTo>
                    <a:pt x="153" y="15"/>
                  </a:lnTo>
                  <a:lnTo>
                    <a:pt x="155" y="12"/>
                  </a:lnTo>
                  <a:lnTo>
                    <a:pt x="157" y="9"/>
                  </a:lnTo>
                  <a:lnTo>
                    <a:pt x="158" y="6"/>
                  </a:lnTo>
                  <a:lnTo>
                    <a:pt x="160" y="3"/>
                  </a:lnTo>
                  <a:lnTo>
                    <a:pt x="161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" name="Line 242"/>
            <p:cNvSpPr>
              <a:spLocks noChangeShapeType="1"/>
            </p:cNvSpPr>
            <p:nvPr/>
          </p:nvSpPr>
          <p:spPr bwMode="auto">
            <a:xfrm flipV="1">
              <a:off x="2025673" y="4389015"/>
              <a:ext cx="0" cy="191611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" name="Rectangle 255"/>
            <p:cNvSpPr>
              <a:spLocks noChangeArrowheads="1"/>
            </p:cNvSpPr>
            <p:nvPr/>
          </p:nvSpPr>
          <p:spPr bwMode="auto">
            <a:xfrm>
              <a:off x="2025673" y="4312815"/>
              <a:ext cx="1884363" cy="206851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" name="Freeform 256"/>
            <p:cNvSpPr>
              <a:spLocks/>
            </p:cNvSpPr>
            <p:nvPr/>
          </p:nvSpPr>
          <p:spPr bwMode="auto">
            <a:xfrm>
              <a:off x="4344291" y="4389015"/>
              <a:ext cx="1744663" cy="1916113"/>
            </a:xfrm>
            <a:custGeom>
              <a:avLst/>
              <a:gdLst>
                <a:gd name="T0" fmla="*/ 2 w 161"/>
                <a:gd name="T1" fmla="*/ 176 h 177"/>
                <a:gd name="T2" fmla="*/ 5 w 161"/>
                <a:gd name="T3" fmla="*/ 172 h 177"/>
                <a:gd name="T4" fmla="*/ 8 w 161"/>
                <a:gd name="T5" fmla="*/ 169 h 177"/>
                <a:gd name="T6" fmla="*/ 11 w 161"/>
                <a:gd name="T7" fmla="*/ 165 h 177"/>
                <a:gd name="T8" fmla="*/ 14 w 161"/>
                <a:gd name="T9" fmla="*/ 161 h 177"/>
                <a:gd name="T10" fmla="*/ 18 w 161"/>
                <a:gd name="T11" fmla="*/ 158 h 177"/>
                <a:gd name="T12" fmla="*/ 21 w 161"/>
                <a:gd name="T13" fmla="*/ 154 h 177"/>
                <a:gd name="T14" fmla="*/ 24 w 161"/>
                <a:gd name="T15" fmla="*/ 151 h 177"/>
                <a:gd name="T16" fmla="*/ 27 w 161"/>
                <a:gd name="T17" fmla="*/ 147 h 177"/>
                <a:gd name="T18" fmla="*/ 31 w 161"/>
                <a:gd name="T19" fmla="*/ 144 h 177"/>
                <a:gd name="T20" fmla="*/ 34 w 161"/>
                <a:gd name="T21" fmla="*/ 140 h 177"/>
                <a:gd name="T22" fmla="*/ 37 w 161"/>
                <a:gd name="T23" fmla="*/ 137 h 177"/>
                <a:gd name="T24" fmla="*/ 40 w 161"/>
                <a:gd name="T25" fmla="*/ 133 h 177"/>
                <a:gd name="T26" fmla="*/ 44 w 161"/>
                <a:gd name="T27" fmla="*/ 130 h 177"/>
                <a:gd name="T28" fmla="*/ 47 w 161"/>
                <a:gd name="T29" fmla="*/ 126 h 177"/>
                <a:gd name="T30" fmla="*/ 50 w 161"/>
                <a:gd name="T31" fmla="*/ 122 h 177"/>
                <a:gd name="T32" fmla="*/ 53 w 161"/>
                <a:gd name="T33" fmla="*/ 119 h 177"/>
                <a:gd name="T34" fmla="*/ 56 w 161"/>
                <a:gd name="T35" fmla="*/ 115 h 177"/>
                <a:gd name="T36" fmla="*/ 60 w 161"/>
                <a:gd name="T37" fmla="*/ 112 h 177"/>
                <a:gd name="T38" fmla="*/ 63 w 161"/>
                <a:gd name="T39" fmla="*/ 108 h 177"/>
                <a:gd name="T40" fmla="*/ 66 w 161"/>
                <a:gd name="T41" fmla="*/ 105 h 177"/>
                <a:gd name="T42" fmla="*/ 69 w 161"/>
                <a:gd name="T43" fmla="*/ 101 h 177"/>
                <a:gd name="T44" fmla="*/ 73 w 161"/>
                <a:gd name="T45" fmla="*/ 98 h 177"/>
                <a:gd name="T46" fmla="*/ 76 w 161"/>
                <a:gd name="T47" fmla="*/ 94 h 177"/>
                <a:gd name="T48" fmla="*/ 79 w 161"/>
                <a:gd name="T49" fmla="*/ 91 h 177"/>
                <a:gd name="T50" fmla="*/ 82 w 161"/>
                <a:gd name="T51" fmla="*/ 87 h 177"/>
                <a:gd name="T52" fmla="*/ 86 w 161"/>
                <a:gd name="T53" fmla="*/ 84 h 177"/>
                <a:gd name="T54" fmla="*/ 89 w 161"/>
                <a:gd name="T55" fmla="*/ 80 h 177"/>
                <a:gd name="T56" fmla="*/ 92 w 161"/>
                <a:gd name="T57" fmla="*/ 76 h 177"/>
                <a:gd name="T58" fmla="*/ 95 w 161"/>
                <a:gd name="T59" fmla="*/ 73 h 177"/>
                <a:gd name="T60" fmla="*/ 98 w 161"/>
                <a:gd name="T61" fmla="*/ 69 h 177"/>
                <a:gd name="T62" fmla="*/ 102 w 161"/>
                <a:gd name="T63" fmla="*/ 66 h 177"/>
                <a:gd name="T64" fmla="*/ 105 w 161"/>
                <a:gd name="T65" fmla="*/ 62 h 177"/>
                <a:gd name="T66" fmla="*/ 108 w 161"/>
                <a:gd name="T67" fmla="*/ 59 h 177"/>
                <a:gd name="T68" fmla="*/ 111 w 161"/>
                <a:gd name="T69" fmla="*/ 55 h 177"/>
                <a:gd name="T70" fmla="*/ 115 w 161"/>
                <a:gd name="T71" fmla="*/ 52 h 177"/>
                <a:gd name="T72" fmla="*/ 118 w 161"/>
                <a:gd name="T73" fmla="*/ 48 h 177"/>
                <a:gd name="T74" fmla="*/ 121 w 161"/>
                <a:gd name="T75" fmla="*/ 45 h 177"/>
                <a:gd name="T76" fmla="*/ 124 w 161"/>
                <a:gd name="T77" fmla="*/ 41 h 177"/>
                <a:gd name="T78" fmla="*/ 127 w 161"/>
                <a:gd name="T79" fmla="*/ 37 h 177"/>
                <a:gd name="T80" fmla="*/ 131 w 161"/>
                <a:gd name="T81" fmla="*/ 34 h 177"/>
                <a:gd name="T82" fmla="*/ 134 w 161"/>
                <a:gd name="T83" fmla="*/ 30 h 177"/>
                <a:gd name="T84" fmla="*/ 137 w 161"/>
                <a:gd name="T85" fmla="*/ 27 h 177"/>
                <a:gd name="T86" fmla="*/ 140 w 161"/>
                <a:gd name="T87" fmla="*/ 23 h 177"/>
                <a:gd name="T88" fmla="*/ 144 w 161"/>
                <a:gd name="T89" fmla="*/ 20 h 177"/>
                <a:gd name="T90" fmla="*/ 147 w 161"/>
                <a:gd name="T91" fmla="*/ 16 h 177"/>
                <a:gd name="T92" fmla="*/ 150 w 161"/>
                <a:gd name="T93" fmla="*/ 13 h 177"/>
                <a:gd name="T94" fmla="*/ 153 w 161"/>
                <a:gd name="T95" fmla="*/ 9 h 177"/>
                <a:gd name="T96" fmla="*/ 157 w 161"/>
                <a:gd name="T97" fmla="*/ 6 h 177"/>
                <a:gd name="T98" fmla="*/ 160 w 161"/>
                <a:gd name="T99" fmla="*/ 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177">
                  <a:moveTo>
                    <a:pt x="0" y="177"/>
                  </a:moveTo>
                  <a:lnTo>
                    <a:pt x="2" y="176"/>
                  </a:lnTo>
                  <a:lnTo>
                    <a:pt x="3" y="174"/>
                  </a:lnTo>
                  <a:lnTo>
                    <a:pt x="5" y="172"/>
                  </a:lnTo>
                  <a:lnTo>
                    <a:pt x="6" y="170"/>
                  </a:lnTo>
                  <a:lnTo>
                    <a:pt x="8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3" y="163"/>
                  </a:lnTo>
                  <a:lnTo>
                    <a:pt x="14" y="161"/>
                  </a:lnTo>
                  <a:lnTo>
                    <a:pt x="16" y="160"/>
                  </a:lnTo>
                  <a:lnTo>
                    <a:pt x="18" y="158"/>
                  </a:lnTo>
                  <a:lnTo>
                    <a:pt x="19" y="156"/>
                  </a:lnTo>
                  <a:lnTo>
                    <a:pt x="21" y="154"/>
                  </a:lnTo>
                  <a:lnTo>
                    <a:pt x="23" y="153"/>
                  </a:lnTo>
                  <a:lnTo>
                    <a:pt x="24" y="151"/>
                  </a:lnTo>
                  <a:lnTo>
                    <a:pt x="26" y="149"/>
                  </a:lnTo>
                  <a:lnTo>
                    <a:pt x="27" y="147"/>
                  </a:lnTo>
                  <a:lnTo>
                    <a:pt x="29" y="146"/>
                  </a:lnTo>
                  <a:lnTo>
                    <a:pt x="31" y="144"/>
                  </a:lnTo>
                  <a:lnTo>
                    <a:pt x="32" y="142"/>
                  </a:lnTo>
                  <a:lnTo>
                    <a:pt x="34" y="140"/>
                  </a:lnTo>
                  <a:lnTo>
                    <a:pt x="35" y="138"/>
                  </a:lnTo>
                  <a:lnTo>
                    <a:pt x="37" y="137"/>
                  </a:lnTo>
                  <a:lnTo>
                    <a:pt x="39" y="135"/>
                  </a:lnTo>
                  <a:lnTo>
                    <a:pt x="40" y="133"/>
                  </a:lnTo>
                  <a:lnTo>
                    <a:pt x="42" y="131"/>
                  </a:lnTo>
                  <a:lnTo>
                    <a:pt x="44" y="130"/>
                  </a:lnTo>
                  <a:lnTo>
                    <a:pt x="45" y="128"/>
                  </a:lnTo>
                  <a:lnTo>
                    <a:pt x="47" y="126"/>
                  </a:lnTo>
                  <a:lnTo>
                    <a:pt x="48" y="124"/>
                  </a:lnTo>
                  <a:lnTo>
                    <a:pt x="50" y="122"/>
                  </a:lnTo>
                  <a:lnTo>
                    <a:pt x="52" y="121"/>
                  </a:lnTo>
                  <a:lnTo>
                    <a:pt x="53" y="119"/>
                  </a:lnTo>
                  <a:lnTo>
                    <a:pt x="55" y="117"/>
                  </a:lnTo>
                  <a:lnTo>
                    <a:pt x="56" y="115"/>
                  </a:lnTo>
                  <a:lnTo>
                    <a:pt x="58" y="114"/>
                  </a:lnTo>
                  <a:lnTo>
                    <a:pt x="60" y="112"/>
                  </a:lnTo>
                  <a:lnTo>
                    <a:pt x="61" y="110"/>
                  </a:lnTo>
                  <a:lnTo>
                    <a:pt x="63" y="108"/>
                  </a:lnTo>
                  <a:lnTo>
                    <a:pt x="65" y="107"/>
                  </a:lnTo>
                  <a:lnTo>
                    <a:pt x="66" y="105"/>
                  </a:lnTo>
                  <a:lnTo>
                    <a:pt x="68" y="103"/>
                  </a:lnTo>
                  <a:lnTo>
                    <a:pt x="69" y="101"/>
                  </a:lnTo>
                  <a:lnTo>
                    <a:pt x="71" y="99"/>
                  </a:lnTo>
                  <a:lnTo>
                    <a:pt x="73" y="98"/>
                  </a:lnTo>
                  <a:lnTo>
                    <a:pt x="74" y="96"/>
                  </a:lnTo>
                  <a:lnTo>
                    <a:pt x="76" y="94"/>
                  </a:lnTo>
                  <a:lnTo>
                    <a:pt x="77" y="92"/>
                  </a:lnTo>
                  <a:lnTo>
                    <a:pt x="79" y="91"/>
                  </a:lnTo>
                  <a:lnTo>
                    <a:pt x="81" y="89"/>
                  </a:lnTo>
                  <a:lnTo>
                    <a:pt x="82" y="87"/>
                  </a:lnTo>
                  <a:lnTo>
                    <a:pt x="84" y="85"/>
                  </a:lnTo>
                  <a:lnTo>
                    <a:pt x="86" y="84"/>
                  </a:lnTo>
                  <a:lnTo>
                    <a:pt x="87" y="82"/>
                  </a:lnTo>
                  <a:lnTo>
                    <a:pt x="89" y="80"/>
                  </a:lnTo>
                  <a:lnTo>
                    <a:pt x="90" y="78"/>
                  </a:lnTo>
                  <a:lnTo>
                    <a:pt x="92" y="76"/>
                  </a:lnTo>
                  <a:lnTo>
                    <a:pt x="94" y="75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98" y="69"/>
                  </a:lnTo>
                  <a:lnTo>
                    <a:pt x="100" y="68"/>
                  </a:lnTo>
                  <a:lnTo>
                    <a:pt x="102" y="66"/>
                  </a:lnTo>
                  <a:lnTo>
                    <a:pt x="103" y="64"/>
                  </a:lnTo>
                  <a:lnTo>
                    <a:pt x="105" y="62"/>
                  </a:lnTo>
                  <a:lnTo>
                    <a:pt x="106" y="60"/>
                  </a:lnTo>
                  <a:lnTo>
                    <a:pt x="108" y="59"/>
                  </a:lnTo>
                  <a:lnTo>
                    <a:pt x="110" y="57"/>
                  </a:lnTo>
                  <a:lnTo>
                    <a:pt x="111" y="55"/>
                  </a:lnTo>
                  <a:lnTo>
                    <a:pt x="113" y="53"/>
                  </a:lnTo>
                  <a:lnTo>
                    <a:pt x="115" y="52"/>
                  </a:lnTo>
                  <a:lnTo>
                    <a:pt x="116" y="50"/>
                  </a:lnTo>
                  <a:lnTo>
                    <a:pt x="118" y="48"/>
                  </a:lnTo>
                  <a:lnTo>
                    <a:pt x="119" y="46"/>
                  </a:lnTo>
                  <a:lnTo>
                    <a:pt x="121" y="45"/>
                  </a:lnTo>
                  <a:lnTo>
                    <a:pt x="123" y="43"/>
                  </a:lnTo>
                  <a:lnTo>
                    <a:pt x="124" y="41"/>
                  </a:lnTo>
                  <a:lnTo>
                    <a:pt x="126" y="39"/>
                  </a:lnTo>
                  <a:lnTo>
                    <a:pt x="127" y="37"/>
                  </a:lnTo>
                  <a:lnTo>
                    <a:pt x="129" y="36"/>
                  </a:lnTo>
                  <a:lnTo>
                    <a:pt x="131" y="34"/>
                  </a:lnTo>
                  <a:lnTo>
                    <a:pt x="132" y="32"/>
                  </a:lnTo>
                  <a:lnTo>
                    <a:pt x="134" y="30"/>
                  </a:lnTo>
                  <a:lnTo>
                    <a:pt x="136" y="29"/>
                  </a:lnTo>
                  <a:lnTo>
                    <a:pt x="137" y="27"/>
                  </a:lnTo>
                  <a:lnTo>
                    <a:pt x="139" y="25"/>
                  </a:lnTo>
                  <a:lnTo>
                    <a:pt x="140" y="23"/>
                  </a:lnTo>
                  <a:lnTo>
                    <a:pt x="142" y="22"/>
                  </a:lnTo>
                  <a:lnTo>
                    <a:pt x="144" y="20"/>
                  </a:lnTo>
                  <a:lnTo>
                    <a:pt x="145" y="18"/>
                  </a:lnTo>
                  <a:lnTo>
                    <a:pt x="147" y="16"/>
                  </a:lnTo>
                  <a:lnTo>
                    <a:pt x="148" y="14"/>
                  </a:lnTo>
                  <a:lnTo>
                    <a:pt x="150" y="13"/>
                  </a:lnTo>
                  <a:lnTo>
                    <a:pt x="152" y="11"/>
                  </a:lnTo>
                  <a:lnTo>
                    <a:pt x="153" y="9"/>
                  </a:lnTo>
                  <a:lnTo>
                    <a:pt x="155" y="7"/>
                  </a:lnTo>
                  <a:lnTo>
                    <a:pt x="157" y="6"/>
                  </a:lnTo>
                  <a:lnTo>
                    <a:pt x="158" y="4"/>
                  </a:lnTo>
                  <a:lnTo>
                    <a:pt x="160" y="2"/>
                  </a:lnTo>
                  <a:lnTo>
                    <a:pt x="161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" name="Line 267"/>
            <p:cNvSpPr>
              <a:spLocks noChangeShapeType="1"/>
            </p:cNvSpPr>
            <p:nvPr/>
          </p:nvSpPr>
          <p:spPr bwMode="auto">
            <a:xfrm flipV="1">
              <a:off x="4279203" y="4389015"/>
              <a:ext cx="0" cy="191611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" name="Rectangle 280"/>
            <p:cNvSpPr>
              <a:spLocks noChangeArrowheads="1"/>
            </p:cNvSpPr>
            <p:nvPr/>
          </p:nvSpPr>
          <p:spPr bwMode="auto">
            <a:xfrm>
              <a:off x="4279203" y="4312815"/>
              <a:ext cx="1884363" cy="206851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3" name="Freeform 281"/>
            <p:cNvSpPr>
              <a:spLocks/>
            </p:cNvSpPr>
            <p:nvPr/>
          </p:nvSpPr>
          <p:spPr bwMode="auto">
            <a:xfrm>
              <a:off x="6569148" y="4389015"/>
              <a:ext cx="1743075" cy="1916113"/>
            </a:xfrm>
            <a:custGeom>
              <a:avLst/>
              <a:gdLst>
                <a:gd name="T0" fmla="*/ 2 w 161"/>
                <a:gd name="T1" fmla="*/ 121 h 177"/>
                <a:gd name="T2" fmla="*/ 5 w 161"/>
                <a:gd name="T3" fmla="*/ 104 h 177"/>
                <a:gd name="T4" fmla="*/ 8 w 161"/>
                <a:gd name="T5" fmla="*/ 94 h 177"/>
                <a:gd name="T6" fmla="*/ 11 w 161"/>
                <a:gd name="T7" fmla="*/ 86 h 177"/>
                <a:gd name="T8" fmla="*/ 14 w 161"/>
                <a:gd name="T9" fmla="*/ 80 h 177"/>
                <a:gd name="T10" fmla="*/ 18 w 161"/>
                <a:gd name="T11" fmla="*/ 75 h 177"/>
                <a:gd name="T12" fmla="*/ 21 w 161"/>
                <a:gd name="T13" fmla="*/ 71 h 177"/>
                <a:gd name="T14" fmla="*/ 24 w 161"/>
                <a:gd name="T15" fmla="*/ 67 h 177"/>
                <a:gd name="T16" fmla="*/ 27 w 161"/>
                <a:gd name="T17" fmla="*/ 64 h 177"/>
                <a:gd name="T18" fmla="*/ 31 w 161"/>
                <a:gd name="T19" fmla="*/ 60 h 177"/>
                <a:gd name="T20" fmla="*/ 34 w 161"/>
                <a:gd name="T21" fmla="*/ 57 h 177"/>
                <a:gd name="T22" fmla="*/ 37 w 161"/>
                <a:gd name="T23" fmla="*/ 55 h 177"/>
                <a:gd name="T24" fmla="*/ 40 w 161"/>
                <a:gd name="T25" fmla="*/ 52 h 177"/>
                <a:gd name="T26" fmla="*/ 44 w 161"/>
                <a:gd name="T27" fmla="*/ 50 h 177"/>
                <a:gd name="T28" fmla="*/ 47 w 161"/>
                <a:gd name="T29" fmla="*/ 47 h 177"/>
                <a:gd name="T30" fmla="*/ 50 w 161"/>
                <a:gd name="T31" fmla="*/ 45 h 177"/>
                <a:gd name="T32" fmla="*/ 53 w 161"/>
                <a:gd name="T33" fmla="*/ 43 h 177"/>
                <a:gd name="T34" fmla="*/ 56 w 161"/>
                <a:gd name="T35" fmla="*/ 41 h 177"/>
                <a:gd name="T36" fmla="*/ 60 w 161"/>
                <a:gd name="T37" fmla="*/ 39 h 177"/>
                <a:gd name="T38" fmla="*/ 63 w 161"/>
                <a:gd name="T39" fmla="*/ 37 h 177"/>
                <a:gd name="T40" fmla="*/ 66 w 161"/>
                <a:gd name="T41" fmla="*/ 36 h 177"/>
                <a:gd name="T42" fmla="*/ 69 w 161"/>
                <a:gd name="T43" fmla="*/ 34 h 177"/>
                <a:gd name="T44" fmla="*/ 73 w 161"/>
                <a:gd name="T45" fmla="*/ 32 h 177"/>
                <a:gd name="T46" fmla="*/ 76 w 161"/>
                <a:gd name="T47" fmla="*/ 31 h 177"/>
                <a:gd name="T48" fmla="*/ 79 w 161"/>
                <a:gd name="T49" fmla="*/ 29 h 177"/>
                <a:gd name="T50" fmla="*/ 82 w 161"/>
                <a:gd name="T51" fmla="*/ 28 h 177"/>
                <a:gd name="T52" fmla="*/ 86 w 161"/>
                <a:gd name="T53" fmla="*/ 26 h 177"/>
                <a:gd name="T54" fmla="*/ 89 w 161"/>
                <a:gd name="T55" fmla="*/ 25 h 177"/>
                <a:gd name="T56" fmla="*/ 92 w 161"/>
                <a:gd name="T57" fmla="*/ 23 h 177"/>
                <a:gd name="T58" fmla="*/ 95 w 161"/>
                <a:gd name="T59" fmla="*/ 22 h 177"/>
                <a:gd name="T60" fmla="*/ 98 w 161"/>
                <a:gd name="T61" fmla="*/ 21 h 177"/>
                <a:gd name="T62" fmla="*/ 102 w 161"/>
                <a:gd name="T63" fmla="*/ 20 h 177"/>
                <a:gd name="T64" fmla="*/ 105 w 161"/>
                <a:gd name="T65" fmla="*/ 18 h 177"/>
                <a:gd name="T66" fmla="*/ 108 w 161"/>
                <a:gd name="T67" fmla="*/ 17 h 177"/>
                <a:gd name="T68" fmla="*/ 111 w 161"/>
                <a:gd name="T69" fmla="*/ 16 h 177"/>
                <a:gd name="T70" fmla="*/ 115 w 161"/>
                <a:gd name="T71" fmla="*/ 15 h 177"/>
                <a:gd name="T72" fmla="*/ 118 w 161"/>
                <a:gd name="T73" fmla="*/ 14 h 177"/>
                <a:gd name="T74" fmla="*/ 121 w 161"/>
                <a:gd name="T75" fmla="*/ 13 h 177"/>
                <a:gd name="T76" fmla="*/ 124 w 161"/>
                <a:gd name="T77" fmla="*/ 11 h 177"/>
                <a:gd name="T78" fmla="*/ 127 w 161"/>
                <a:gd name="T79" fmla="*/ 10 h 177"/>
                <a:gd name="T80" fmla="*/ 131 w 161"/>
                <a:gd name="T81" fmla="*/ 9 h 177"/>
                <a:gd name="T82" fmla="*/ 134 w 161"/>
                <a:gd name="T83" fmla="*/ 8 h 177"/>
                <a:gd name="T84" fmla="*/ 137 w 161"/>
                <a:gd name="T85" fmla="*/ 7 h 177"/>
                <a:gd name="T86" fmla="*/ 140 w 161"/>
                <a:gd name="T87" fmla="*/ 6 h 177"/>
                <a:gd name="T88" fmla="*/ 144 w 161"/>
                <a:gd name="T89" fmla="*/ 5 h 177"/>
                <a:gd name="T90" fmla="*/ 147 w 161"/>
                <a:gd name="T91" fmla="*/ 4 h 177"/>
                <a:gd name="T92" fmla="*/ 150 w 161"/>
                <a:gd name="T93" fmla="*/ 3 h 177"/>
                <a:gd name="T94" fmla="*/ 153 w 161"/>
                <a:gd name="T95" fmla="*/ 3 h 177"/>
                <a:gd name="T96" fmla="*/ 157 w 161"/>
                <a:gd name="T97" fmla="*/ 2 h 177"/>
                <a:gd name="T98" fmla="*/ 160 w 161"/>
                <a:gd name="T99" fmla="*/ 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177">
                  <a:moveTo>
                    <a:pt x="0" y="177"/>
                  </a:moveTo>
                  <a:lnTo>
                    <a:pt x="2" y="121"/>
                  </a:lnTo>
                  <a:lnTo>
                    <a:pt x="3" y="111"/>
                  </a:lnTo>
                  <a:lnTo>
                    <a:pt x="5" y="104"/>
                  </a:lnTo>
                  <a:lnTo>
                    <a:pt x="6" y="98"/>
                  </a:lnTo>
                  <a:lnTo>
                    <a:pt x="8" y="94"/>
                  </a:lnTo>
                  <a:lnTo>
                    <a:pt x="10" y="90"/>
                  </a:lnTo>
                  <a:lnTo>
                    <a:pt x="11" y="86"/>
                  </a:lnTo>
                  <a:lnTo>
                    <a:pt x="13" y="83"/>
                  </a:lnTo>
                  <a:lnTo>
                    <a:pt x="14" y="80"/>
                  </a:lnTo>
                  <a:lnTo>
                    <a:pt x="16" y="78"/>
                  </a:lnTo>
                  <a:lnTo>
                    <a:pt x="18" y="75"/>
                  </a:lnTo>
                  <a:lnTo>
                    <a:pt x="19" y="73"/>
                  </a:lnTo>
                  <a:lnTo>
                    <a:pt x="21" y="71"/>
                  </a:lnTo>
                  <a:lnTo>
                    <a:pt x="23" y="69"/>
                  </a:lnTo>
                  <a:lnTo>
                    <a:pt x="24" y="67"/>
                  </a:lnTo>
                  <a:lnTo>
                    <a:pt x="26" y="65"/>
                  </a:lnTo>
                  <a:lnTo>
                    <a:pt x="27" y="64"/>
                  </a:lnTo>
                  <a:lnTo>
                    <a:pt x="29" y="62"/>
                  </a:lnTo>
                  <a:lnTo>
                    <a:pt x="31" y="60"/>
                  </a:lnTo>
                  <a:lnTo>
                    <a:pt x="32" y="59"/>
                  </a:lnTo>
                  <a:lnTo>
                    <a:pt x="34" y="57"/>
                  </a:lnTo>
                  <a:lnTo>
                    <a:pt x="35" y="56"/>
                  </a:lnTo>
                  <a:lnTo>
                    <a:pt x="37" y="55"/>
                  </a:lnTo>
                  <a:lnTo>
                    <a:pt x="39" y="53"/>
                  </a:lnTo>
                  <a:lnTo>
                    <a:pt x="40" y="52"/>
                  </a:lnTo>
                  <a:lnTo>
                    <a:pt x="42" y="51"/>
                  </a:lnTo>
                  <a:lnTo>
                    <a:pt x="44" y="50"/>
                  </a:lnTo>
                  <a:lnTo>
                    <a:pt x="45" y="49"/>
                  </a:lnTo>
                  <a:lnTo>
                    <a:pt x="47" y="47"/>
                  </a:lnTo>
                  <a:lnTo>
                    <a:pt x="48" y="46"/>
                  </a:lnTo>
                  <a:lnTo>
                    <a:pt x="50" y="45"/>
                  </a:lnTo>
                  <a:lnTo>
                    <a:pt x="52" y="44"/>
                  </a:lnTo>
                  <a:lnTo>
                    <a:pt x="53" y="43"/>
                  </a:lnTo>
                  <a:lnTo>
                    <a:pt x="55" y="42"/>
                  </a:lnTo>
                  <a:lnTo>
                    <a:pt x="56" y="41"/>
                  </a:lnTo>
                  <a:lnTo>
                    <a:pt x="58" y="40"/>
                  </a:lnTo>
                  <a:lnTo>
                    <a:pt x="60" y="39"/>
                  </a:lnTo>
                  <a:lnTo>
                    <a:pt x="61" y="38"/>
                  </a:lnTo>
                  <a:lnTo>
                    <a:pt x="63" y="37"/>
                  </a:lnTo>
                  <a:lnTo>
                    <a:pt x="65" y="37"/>
                  </a:lnTo>
                  <a:lnTo>
                    <a:pt x="66" y="36"/>
                  </a:lnTo>
                  <a:lnTo>
                    <a:pt x="68" y="35"/>
                  </a:lnTo>
                  <a:lnTo>
                    <a:pt x="69" y="34"/>
                  </a:lnTo>
                  <a:lnTo>
                    <a:pt x="71" y="33"/>
                  </a:lnTo>
                  <a:lnTo>
                    <a:pt x="73" y="32"/>
                  </a:lnTo>
                  <a:lnTo>
                    <a:pt x="74" y="32"/>
                  </a:lnTo>
                  <a:lnTo>
                    <a:pt x="76" y="31"/>
                  </a:lnTo>
                  <a:lnTo>
                    <a:pt x="77" y="30"/>
                  </a:lnTo>
                  <a:lnTo>
                    <a:pt x="79" y="29"/>
                  </a:lnTo>
                  <a:lnTo>
                    <a:pt x="81" y="28"/>
                  </a:lnTo>
                  <a:lnTo>
                    <a:pt x="82" y="28"/>
                  </a:lnTo>
                  <a:lnTo>
                    <a:pt x="84" y="27"/>
                  </a:lnTo>
                  <a:lnTo>
                    <a:pt x="86" y="26"/>
                  </a:lnTo>
                  <a:lnTo>
                    <a:pt x="87" y="26"/>
                  </a:lnTo>
                  <a:lnTo>
                    <a:pt x="89" y="25"/>
                  </a:lnTo>
                  <a:lnTo>
                    <a:pt x="90" y="24"/>
                  </a:lnTo>
                  <a:lnTo>
                    <a:pt x="92" y="23"/>
                  </a:lnTo>
                  <a:lnTo>
                    <a:pt x="94" y="23"/>
                  </a:lnTo>
                  <a:lnTo>
                    <a:pt x="95" y="22"/>
                  </a:lnTo>
                  <a:lnTo>
                    <a:pt x="97" y="21"/>
                  </a:lnTo>
                  <a:lnTo>
                    <a:pt x="98" y="21"/>
                  </a:lnTo>
                  <a:lnTo>
                    <a:pt x="100" y="20"/>
                  </a:lnTo>
                  <a:lnTo>
                    <a:pt x="102" y="20"/>
                  </a:lnTo>
                  <a:lnTo>
                    <a:pt x="103" y="19"/>
                  </a:lnTo>
                  <a:lnTo>
                    <a:pt x="105" y="18"/>
                  </a:lnTo>
                  <a:lnTo>
                    <a:pt x="106" y="18"/>
                  </a:lnTo>
                  <a:lnTo>
                    <a:pt x="108" y="17"/>
                  </a:lnTo>
                  <a:lnTo>
                    <a:pt x="110" y="17"/>
                  </a:lnTo>
                  <a:lnTo>
                    <a:pt x="111" y="16"/>
                  </a:lnTo>
                  <a:lnTo>
                    <a:pt x="113" y="15"/>
                  </a:lnTo>
                  <a:lnTo>
                    <a:pt x="115" y="15"/>
                  </a:lnTo>
                  <a:lnTo>
                    <a:pt x="116" y="14"/>
                  </a:lnTo>
                  <a:lnTo>
                    <a:pt x="118" y="14"/>
                  </a:lnTo>
                  <a:lnTo>
                    <a:pt x="119" y="13"/>
                  </a:lnTo>
                  <a:lnTo>
                    <a:pt x="121" y="13"/>
                  </a:lnTo>
                  <a:lnTo>
                    <a:pt x="123" y="12"/>
                  </a:lnTo>
                  <a:lnTo>
                    <a:pt x="124" y="11"/>
                  </a:lnTo>
                  <a:lnTo>
                    <a:pt x="126" y="11"/>
                  </a:lnTo>
                  <a:lnTo>
                    <a:pt x="127" y="10"/>
                  </a:lnTo>
                  <a:lnTo>
                    <a:pt x="129" y="10"/>
                  </a:lnTo>
                  <a:lnTo>
                    <a:pt x="131" y="9"/>
                  </a:lnTo>
                  <a:lnTo>
                    <a:pt x="132" y="9"/>
                  </a:lnTo>
                  <a:lnTo>
                    <a:pt x="134" y="8"/>
                  </a:lnTo>
                  <a:lnTo>
                    <a:pt x="136" y="8"/>
                  </a:lnTo>
                  <a:lnTo>
                    <a:pt x="137" y="7"/>
                  </a:lnTo>
                  <a:lnTo>
                    <a:pt x="139" y="7"/>
                  </a:lnTo>
                  <a:lnTo>
                    <a:pt x="140" y="6"/>
                  </a:lnTo>
                  <a:lnTo>
                    <a:pt x="142" y="6"/>
                  </a:lnTo>
                  <a:lnTo>
                    <a:pt x="144" y="5"/>
                  </a:lnTo>
                  <a:lnTo>
                    <a:pt x="145" y="5"/>
                  </a:lnTo>
                  <a:lnTo>
                    <a:pt x="147" y="4"/>
                  </a:lnTo>
                  <a:lnTo>
                    <a:pt x="148" y="4"/>
                  </a:lnTo>
                  <a:lnTo>
                    <a:pt x="150" y="3"/>
                  </a:lnTo>
                  <a:lnTo>
                    <a:pt x="152" y="3"/>
                  </a:lnTo>
                  <a:lnTo>
                    <a:pt x="153" y="3"/>
                  </a:lnTo>
                  <a:lnTo>
                    <a:pt x="155" y="2"/>
                  </a:lnTo>
                  <a:lnTo>
                    <a:pt x="157" y="2"/>
                  </a:lnTo>
                  <a:lnTo>
                    <a:pt x="158" y="1"/>
                  </a:lnTo>
                  <a:lnTo>
                    <a:pt x="160" y="1"/>
                  </a:lnTo>
                  <a:lnTo>
                    <a:pt x="161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" name="Rectangle 305"/>
            <p:cNvSpPr>
              <a:spLocks noChangeArrowheads="1"/>
            </p:cNvSpPr>
            <p:nvPr/>
          </p:nvSpPr>
          <p:spPr bwMode="auto">
            <a:xfrm>
              <a:off x="6504061" y="4312815"/>
              <a:ext cx="1884363" cy="206851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2673814" y="6207116"/>
            <a:ext cx="2605449" cy="246221"/>
            <a:chOff x="2016200" y="3542819"/>
            <a:chExt cx="1954087" cy="246221"/>
          </a:xfrm>
        </p:grpSpPr>
        <p:cxnSp>
          <p:nvCxnSpPr>
            <p:cNvPr id="66" name="直線矢印コネクタ 65"/>
            <p:cNvCxnSpPr>
              <a:stCxn id="68" idx="3"/>
              <a:endCxn id="67" idx="1"/>
            </p:cNvCxnSpPr>
            <p:nvPr/>
          </p:nvCxnSpPr>
          <p:spPr>
            <a:xfrm>
              <a:off x="2170088" y="3665930"/>
              <a:ext cx="1646311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46"/>
            <p:cNvSpPr>
              <a:spLocks noChangeArrowheads="1"/>
            </p:cNvSpPr>
            <p:nvPr/>
          </p:nvSpPr>
          <p:spPr bwMode="auto">
            <a:xfrm>
              <a:off x="3816399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大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8" name="Rectangle 246"/>
            <p:cNvSpPr>
              <a:spLocks noChangeArrowheads="1"/>
            </p:cNvSpPr>
            <p:nvPr/>
          </p:nvSpPr>
          <p:spPr bwMode="auto">
            <a:xfrm>
              <a:off x="2016200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600" dirty="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小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5650145" y="6207116"/>
            <a:ext cx="2605449" cy="246221"/>
            <a:chOff x="2016200" y="3542819"/>
            <a:chExt cx="1954087" cy="246221"/>
          </a:xfrm>
        </p:grpSpPr>
        <p:cxnSp>
          <p:nvCxnSpPr>
            <p:cNvPr id="70" name="直線矢印コネクタ 69"/>
            <p:cNvCxnSpPr>
              <a:stCxn id="72" idx="3"/>
              <a:endCxn id="71" idx="1"/>
            </p:cNvCxnSpPr>
            <p:nvPr/>
          </p:nvCxnSpPr>
          <p:spPr>
            <a:xfrm>
              <a:off x="2170088" y="3665930"/>
              <a:ext cx="1646311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246"/>
            <p:cNvSpPr>
              <a:spLocks noChangeArrowheads="1"/>
            </p:cNvSpPr>
            <p:nvPr/>
          </p:nvSpPr>
          <p:spPr bwMode="auto">
            <a:xfrm>
              <a:off x="3816399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大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2" name="Rectangle 246"/>
            <p:cNvSpPr>
              <a:spLocks noChangeArrowheads="1"/>
            </p:cNvSpPr>
            <p:nvPr/>
          </p:nvSpPr>
          <p:spPr bwMode="auto">
            <a:xfrm>
              <a:off x="2016200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600" dirty="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小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73" name="グループ化 72"/>
          <p:cNvGrpSpPr/>
          <p:nvPr/>
        </p:nvGrpSpPr>
        <p:grpSpPr>
          <a:xfrm>
            <a:off x="8612022" y="6207116"/>
            <a:ext cx="2605449" cy="246221"/>
            <a:chOff x="2016200" y="3542819"/>
            <a:chExt cx="1954087" cy="246221"/>
          </a:xfrm>
        </p:grpSpPr>
        <p:cxnSp>
          <p:nvCxnSpPr>
            <p:cNvPr id="74" name="直線矢印コネクタ 73"/>
            <p:cNvCxnSpPr>
              <a:stCxn id="76" idx="3"/>
              <a:endCxn id="75" idx="1"/>
            </p:cNvCxnSpPr>
            <p:nvPr/>
          </p:nvCxnSpPr>
          <p:spPr>
            <a:xfrm>
              <a:off x="2170088" y="3665930"/>
              <a:ext cx="1646311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46"/>
            <p:cNvSpPr>
              <a:spLocks noChangeArrowheads="1"/>
            </p:cNvSpPr>
            <p:nvPr/>
          </p:nvSpPr>
          <p:spPr bwMode="auto">
            <a:xfrm>
              <a:off x="3816399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大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6" name="Rectangle 246"/>
            <p:cNvSpPr>
              <a:spLocks noChangeArrowheads="1"/>
            </p:cNvSpPr>
            <p:nvPr/>
          </p:nvSpPr>
          <p:spPr bwMode="auto">
            <a:xfrm>
              <a:off x="2016200" y="3542819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600" dirty="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小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 rot="16200000">
            <a:off x="1513055" y="5172673"/>
            <a:ext cx="2005373" cy="246222"/>
            <a:chOff x="1990556" y="3573604"/>
            <a:chExt cx="2005373" cy="184666"/>
          </a:xfrm>
        </p:grpSpPr>
        <p:cxnSp>
          <p:nvCxnSpPr>
            <p:cNvPr id="78" name="直線矢印コネクタ 77"/>
            <p:cNvCxnSpPr>
              <a:stCxn id="80" idx="3"/>
              <a:endCxn id="79" idx="1"/>
            </p:cNvCxnSpPr>
            <p:nvPr/>
          </p:nvCxnSpPr>
          <p:spPr>
            <a:xfrm rot="5400000" flipV="1">
              <a:off x="2993242" y="2868435"/>
              <a:ext cx="0" cy="15950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246"/>
            <p:cNvSpPr>
              <a:spLocks noChangeArrowheads="1"/>
            </p:cNvSpPr>
            <p:nvPr/>
          </p:nvSpPr>
          <p:spPr bwMode="auto">
            <a:xfrm>
              <a:off x="3790745" y="3573604"/>
              <a:ext cx="20518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高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80" name="Rectangle 246"/>
            <p:cNvSpPr>
              <a:spLocks noChangeArrowheads="1"/>
            </p:cNvSpPr>
            <p:nvPr/>
          </p:nvSpPr>
          <p:spPr bwMode="auto">
            <a:xfrm>
              <a:off x="1990556" y="3573604"/>
              <a:ext cx="20518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600" dirty="0" smtClean="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低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7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 smtClean="0"/>
              <a:t>DeLury</a:t>
            </a:r>
            <a:r>
              <a:rPr lang="ja-JP" altLang="en-US" dirty="0" smtClean="0"/>
              <a:t>法の推定値を使った解析</a:t>
            </a:r>
            <a:endParaRPr lang="en-US" altLang="ja-JP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791105" y="1187262"/>
                <a:ext cx="8156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400" i="1" smtClean="0">
                          <a:latin typeface="Cambria Math"/>
                        </a:rPr>
                        <m:t>=</m:t>
                      </m:r>
                      <m:r>
                        <a:rPr kumimoji="1" lang="ja-JP" altLang="en-US" sz="2400" i="1" smtClean="0">
                          <a:latin typeface="Cambria Math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𝐸𝑓𝑓𝑜𝑟𝑡</m:t>
                              </m:r>
                            </m:e>
                          </m:d>
                        </m:e>
                      </m:func>
                      <m:r>
                        <a:rPr lang="en-US" altLang="ja-JP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𝑆𝑆𝑇</m:t>
                              </m:r>
                            </m:e>
                          </m:d>
                        </m:e>
                      </m:func>
                      <m:r>
                        <a:rPr lang="en-US" altLang="ja-JP" sz="2400" b="0" i="1" smtClean="0">
                          <a:latin typeface="Cambria Math"/>
                        </a:rPr>
                        <m:t>+</m:t>
                      </m:r>
                      <m:r>
                        <a:rPr lang="ja-JP" altLang="en-US" sz="2400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altLang="ja-JP" sz="2400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05" y="1187262"/>
                <a:ext cx="8156335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 flipV="1">
            <a:off x="3462390" y="1664417"/>
            <a:ext cx="0" cy="6061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5032602" y="1662707"/>
            <a:ext cx="0" cy="6061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6808294" y="1650723"/>
            <a:ext cx="0" cy="6061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597529" y="2282276"/>
            <a:ext cx="172354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/>
              <a:t>個体数</a:t>
            </a:r>
            <a:endParaRPr lang="en-US" altLang="ja-JP" sz="2400" dirty="0" smtClean="0"/>
          </a:p>
          <a:p>
            <a:pPr algn="ctr"/>
            <a:r>
              <a:rPr kumimoji="1" lang="ja-JP" altLang="en-US" sz="2400" dirty="0" smtClean="0"/>
              <a:t>（推定値）</a:t>
            </a:r>
            <a:endParaRPr kumimoji="1" lang="ja-JP" altLang="en-US" sz="2400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1354475" y="1662707"/>
            <a:ext cx="0" cy="6061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03876" y="2234665"/>
            <a:ext cx="172354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/>
              <a:t>漁具</a:t>
            </a:r>
            <a:r>
              <a:rPr lang="ja-JP" altLang="en-US" sz="2400" dirty="0" smtClean="0"/>
              <a:t>能率</a:t>
            </a:r>
            <a:endParaRPr lang="en-US" altLang="ja-JP" sz="2400" dirty="0" smtClean="0"/>
          </a:p>
          <a:p>
            <a:pPr algn="ctr"/>
            <a:r>
              <a:rPr kumimoji="1" lang="ja-JP" altLang="en-US" sz="2400" dirty="0" smtClean="0"/>
              <a:t>（推定値）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24715" y="2282276"/>
            <a:ext cx="14157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/>
              <a:t>総努力量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77370" y="2282276"/>
            <a:ext cx="172355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/>
              <a:t>表面海水温</a:t>
            </a:r>
            <a:endParaRPr kumimoji="1" lang="ja-JP" altLang="en-US" sz="2400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339046" y="3269671"/>
            <a:ext cx="11589250" cy="3416320"/>
            <a:chOff x="339046" y="3269671"/>
            <a:chExt cx="11589250" cy="3416320"/>
          </a:xfrm>
        </p:grpSpPr>
        <p:sp>
          <p:nvSpPr>
            <p:cNvPr id="14" name="正方形/長方形 13"/>
            <p:cNvSpPr/>
            <p:nvPr/>
          </p:nvSpPr>
          <p:spPr>
            <a:xfrm>
              <a:off x="339046" y="3269671"/>
              <a:ext cx="11589250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/>
                <a:t>Coefficients</a:t>
              </a:r>
              <a:r>
                <a:rPr lang="en-US" altLang="ja-JP" dirty="0"/>
                <a:t>:</a:t>
              </a:r>
            </a:p>
            <a:p>
              <a:r>
                <a:rPr lang="en-US" altLang="ja-JP" dirty="0"/>
                <a:t>             Estimate Std. Error t value </a:t>
              </a:r>
              <a:r>
                <a:rPr lang="en-US" altLang="ja-JP" dirty="0" err="1"/>
                <a:t>Pr</a:t>
              </a:r>
              <a:r>
                <a:rPr lang="en-US" altLang="ja-JP" dirty="0"/>
                <a:t>(&gt;|t|)    </a:t>
              </a:r>
            </a:p>
            <a:p>
              <a:r>
                <a:rPr lang="en-US" altLang="ja-JP" dirty="0"/>
                <a:t>(Intercept)   2.61186   12.25093   0.213  0.83387    </a:t>
              </a:r>
            </a:p>
            <a:p>
              <a:r>
                <a:rPr lang="en-US" altLang="ja-JP" dirty="0"/>
                <a:t>log(N6)       0.31922    0.09162   3.484  0.00306 ** </a:t>
              </a:r>
            </a:p>
            <a:p>
              <a:r>
                <a:rPr lang="en-US" altLang="ja-JP" dirty="0"/>
                <a:t>log(</a:t>
              </a:r>
              <a:r>
                <a:rPr lang="en-US" altLang="ja-JP" dirty="0" err="1"/>
                <a:t>teffort</a:t>
              </a:r>
              <a:r>
                <a:rPr lang="en-US" altLang="ja-JP" dirty="0"/>
                <a:t>) -1.27062    0.21316  -5.961 1.99e-05 ***</a:t>
              </a:r>
            </a:p>
            <a:p>
              <a:r>
                <a:rPr lang="en-US" altLang="ja-JP" dirty="0"/>
                <a:t>log(</a:t>
              </a:r>
              <a:r>
                <a:rPr lang="en-US" altLang="ja-JP" dirty="0" err="1"/>
                <a:t>sst</a:t>
              </a:r>
              <a:r>
                <a:rPr lang="en-US" altLang="ja-JP" dirty="0"/>
                <a:t>)     -1.11362    4.27407  -0.261  0.79776    </a:t>
              </a:r>
            </a:p>
            <a:p>
              <a:r>
                <a:rPr lang="en-US" altLang="ja-JP" dirty="0"/>
                <a:t>---</a:t>
              </a:r>
            </a:p>
            <a:p>
              <a:r>
                <a:rPr lang="en-US" altLang="ja-JP" dirty="0" err="1"/>
                <a:t>Signif</a:t>
              </a:r>
              <a:r>
                <a:rPr lang="en-US" altLang="ja-JP" dirty="0"/>
                <a:t>. codes:  0 ‘***’ 0.001 ‘**’ 0.01 ‘*’ 0.05 ‘.’ 0.1 ‘ ’ 1</a:t>
              </a:r>
            </a:p>
            <a:p>
              <a:endParaRPr lang="en-US" altLang="ja-JP" dirty="0"/>
            </a:p>
            <a:p>
              <a:r>
                <a:rPr lang="en-US" altLang="ja-JP" dirty="0"/>
                <a:t>Residual standard error: 0.261 on 16 degrees of freedom</a:t>
              </a:r>
            </a:p>
            <a:p>
              <a:r>
                <a:rPr lang="en-US" altLang="ja-JP" dirty="0"/>
                <a:t>Multiple R-squared:  0.7519,	Adjusted R-squared:  0.7054 </a:t>
              </a:r>
            </a:p>
            <a:p>
              <a:r>
                <a:rPr lang="en-US" altLang="ja-JP" dirty="0"/>
                <a:t>F-statistic: 16.16 on 3 and 16 DF,  p-value: 4.233e-05</a:t>
              </a:r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 flipH="1">
              <a:off x="6020654" y="4232953"/>
              <a:ext cx="6335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H="1">
              <a:off x="6039492" y="4498367"/>
              <a:ext cx="6335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6786640" y="4150434"/>
              <a:ext cx="80022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FF0000"/>
                  </a:solidFill>
                </a:rPr>
                <a:t>有意</a:t>
              </a:r>
              <a:endParaRPr kumimoji="1" lang="ja-JP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1" lang="ja-JP" altLang="en-US" dirty="0" smtClean="0"/>
              <a:t>資源量と漁獲量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15" y="1759948"/>
            <a:ext cx="537476" cy="31586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46" y="1759948"/>
            <a:ext cx="537476" cy="3158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53" y="1757158"/>
            <a:ext cx="537476" cy="31586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65" y="1619283"/>
            <a:ext cx="1279574" cy="88414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15" y="2209974"/>
            <a:ext cx="537476" cy="31586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13" y="2233384"/>
            <a:ext cx="537476" cy="31586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53" y="2233384"/>
            <a:ext cx="537476" cy="315862"/>
          </a:xfrm>
          <a:prstGeom prst="rect">
            <a:avLst/>
          </a:prstGeom>
        </p:spPr>
      </p:pic>
      <p:sp>
        <p:nvSpPr>
          <p:cNvPr id="10" name="角丸四角形吹き出し 50"/>
          <p:cNvSpPr/>
          <p:nvPr/>
        </p:nvSpPr>
        <p:spPr>
          <a:xfrm>
            <a:off x="1983509" y="1619282"/>
            <a:ext cx="2198828" cy="967289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1" y="2832533"/>
            <a:ext cx="1262343" cy="87223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56" y="2984690"/>
            <a:ext cx="537476" cy="31586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54" y="2978549"/>
            <a:ext cx="537476" cy="31586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547" y="2978549"/>
            <a:ext cx="537476" cy="31586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70" y="3421763"/>
            <a:ext cx="537476" cy="315862"/>
          </a:xfrm>
          <a:prstGeom prst="rect">
            <a:avLst/>
          </a:prstGeom>
        </p:spPr>
      </p:pic>
      <p:sp>
        <p:nvSpPr>
          <p:cNvPr id="16" name="角丸四角形吹き出し 15"/>
          <p:cNvSpPr/>
          <p:nvPr/>
        </p:nvSpPr>
        <p:spPr>
          <a:xfrm>
            <a:off x="1934444" y="2834534"/>
            <a:ext cx="2270836" cy="1008112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4642338" y="1619282"/>
            <a:ext cx="7174524" cy="4969087"/>
          </a:xfrm>
          <a:prstGeom prst="roundRect">
            <a:avLst>
              <a:gd name="adj" fmla="val 13128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74" y="1888902"/>
            <a:ext cx="537476" cy="31586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619" y="1888902"/>
            <a:ext cx="537476" cy="315862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686" y="1886112"/>
            <a:ext cx="537476" cy="315862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7" y="1888902"/>
            <a:ext cx="537476" cy="31586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72" y="1888902"/>
            <a:ext cx="537476" cy="315862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439" y="1886112"/>
            <a:ext cx="537476" cy="315862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08" y="1916576"/>
            <a:ext cx="537476" cy="315862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18" y="2557114"/>
            <a:ext cx="537476" cy="315862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63" y="2557114"/>
            <a:ext cx="537476" cy="315862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30" y="2554324"/>
            <a:ext cx="537476" cy="31586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71" y="2557114"/>
            <a:ext cx="537476" cy="315862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16" y="2557114"/>
            <a:ext cx="537476" cy="315862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83" y="2554324"/>
            <a:ext cx="537476" cy="315862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652" y="2584788"/>
            <a:ext cx="537476" cy="315862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68" y="3272218"/>
            <a:ext cx="537476" cy="315862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13" y="3272218"/>
            <a:ext cx="537476" cy="315862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580" y="3269428"/>
            <a:ext cx="537476" cy="315862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21" y="3272218"/>
            <a:ext cx="537476" cy="315862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266" y="3272218"/>
            <a:ext cx="537476" cy="315862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333" y="3269428"/>
            <a:ext cx="537476" cy="315862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902" y="3299892"/>
            <a:ext cx="537476" cy="315862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444" y="4491409"/>
            <a:ext cx="537476" cy="315862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89" y="4491409"/>
            <a:ext cx="537476" cy="315862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856" y="4488619"/>
            <a:ext cx="537476" cy="315862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97" y="4491409"/>
            <a:ext cx="537476" cy="315862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542" y="4491409"/>
            <a:ext cx="537476" cy="315862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609" y="4488619"/>
            <a:ext cx="537476" cy="315862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178" y="4519083"/>
            <a:ext cx="537476" cy="315862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88" y="5159621"/>
            <a:ext cx="537476" cy="315862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433" y="5159621"/>
            <a:ext cx="537476" cy="315862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00" y="5156831"/>
            <a:ext cx="537476" cy="315862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841" y="5159621"/>
            <a:ext cx="537476" cy="315862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186" y="5159621"/>
            <a:ext cx="537476" cy="315862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253" y="5156831"/>
            <a:ext cx="537476" cy="315862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822" y="5187295"/>
            <a:ext cx="537476" cy="315862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38" y="5874725"/>
            <a:ext cx="537476" cy="315862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83" y="5874725"/>
            <a:ext cx="537476" cy="315862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750" y="5871935"/>
            <a:ext cx="537476" cy="315862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091" y="5874725"/>
            <a:ext cx="537476" cy="315862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36" y="5874725"/>
            <a:ext cx="537476" cy="315862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503" y="5871935"/>
            <a:ext cx="537476" cy="315862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072" y="5902399"/>
            <a:ext cx="537476" cy="315862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642" y="3881814"/>
            <a:ext cx="537476" cy="315862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987" y="3881814"/>
            <a:ext cx="537476" cy="315862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54" y="3879024"/>
            <a:ext cx="537476" cy="315862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95" y="3881814"/>
            <a:ext cx="537476" cy="315862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40" y="3881814"/>
            <a:ext cx="537476" cy="315862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807" y="3879024"/>
            <a:ext cx="537476" cy="315862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376" y="3909488"/>
            <a:ext cx="537476" cy="315862"/>
          </a:xfrm>
          <a:prstGeom prst="rect">
            <a:avLst/>
          </a:prstGeom>
        </p:spPr>
      </p:pic>
      <p:sp>
        <p:nvSpPr>
          <p:cNvPr id="67" name="テキスト ボックス 66"/>
          <p:cNvSpPr txBox="1"/>
          <p:nvPr/>
        </p:nvSpPr>
        <p:spPr>
          <a:xfrm>
            <a:off x="691667" y="4881837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まだ獲っていいだろう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2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99" y="711221"/>
            <a:ext cx="9637160" cy="602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漁具能率と個体数・努力量との関係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44351" y="6124099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資源尾数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009848" y="6118699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総努力量</a:t>
            </a:r>
            <a:endParaRPr kumimoji="1" lang="ja-JP" altLang="en-US" sz="2400" dirty="0"/>
          </a:p>
        </p:txBody>
      </p:sp>
      <p:sp>
        <p:nvSpPr>
          <p:cNvPr id="7" name="Rectangle 247"/>
          <p:cNvSpPr>
            <a:spLocks noChangeArrowheads="1"/>
          </p:cNvSpPr>
          <p:nvPr/>
        </p:nvSpPr>
        <p:spPr bwMode="auto">
          <a:xfrm rot="16200000">
            <a:off x="832838" y="3409336"/>
            <a:ext cx="123110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漁具</a:t>
            </a:r>
            <a:r>
              <a:rPr lang="ja-JP" altLang="en-US" sz="2400" dirty="0" smtClean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能率</a:t>
            </a:r>
            <a:endParaRPr lang="ja-JP" altLang="ja-JP" sz="2400" dirty="0">
              <a:solidFill>
                <a:prstClr val="black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8" name="Rectangle 247"/>
          <p:cNvSpPr>
            <a:spLocks noChangeArrowheads="1"/>
          </p:cNvSpPr>
          <p:nvPr/>
        </p:nvSpPr>
        <p:spPr bwMode="auto">
          <a:xfrm rot="16200000">
            <a:off x="5630870" y="3417897"/>
            <a:ext cx="123110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漁具</a:t>
            </a:r>
            <a:r>
              <a:rPr lang="ja-JP" altLang="en-US" sz="2400" dirty="0" smtClean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能率</a:t>
            </a:r>
            <a:endParaRPr lang="ja-JP" altLang="ja-JP" sz="2400" dirty="0">
              <a:solidFill>
                <a:prstClr val="black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17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努力量で回帰した残差と個体数の関係</a:t>
            </a:r>
            <a:endParaRPr lang="en-US" altLang="ja-JP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403" y="1137677"/>
            <a:ext cx="73247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08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VPA (virtual population analysis)</a:t>
            </a:r>
          </a:p>
        </p:txBody>
      </p:sp>
      <p:graphicFrame>
        <p:nvGraphicFramePr>
          <p:cNvPr id="3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829271"/>
              </p:ext>
            </p:extLst>
          </p:nvPr>
        </p:nvGraphicFramePr>
        <p:xfrm>
          <a:off x="524665" y="1559340"/>
          <a:ext cx="7011411" cy="3822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08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1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31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31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31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3706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+mn-lt"/>
                          <a:ea typeface="HG丸ｺﾞｼｯｸM-PRO" panose="020F0600000000000000" pitchFamily="50" charset="-128"/>
                        </a:rPr>
                        <a:t>　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  <a:latin typeface="+mn-lt"/>
                          <a:ea typeface="HG丸ｺﾞｼｯｸM-PRO" panose="020F0600000000000000" pitchFamily="50" charset="-128"/>
                        </a:rPr>
                        <a:t>2010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  <a:latin typeface="+mn-lt"/>
                          <a:ea typeface="HG丸ｺﾞｼｯｸM-PRO" panose="020F0600000000000000" pitchFamily="50" charset="-128"/>
                        </a:rPr>
                        <a:t>2011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  <a:latin typeface="+mn-lt"/>
                          <a:ea typeface="HG丸ｺﾞｼｯｸM-PRO" panose="020F0600000000000000" pitchFamily="50" charset="-128"/>
                        </a:rPr>
                        <a:t>2012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  <a:latin typeface="+mn-lt"/>
                          <a:ea typeface="HG丸ｺﾞｼｯｸM-PRO" panose="020F0600000000000000" pitchFamily="50" charset="-128"/>
                        </a:rPr>
                        <a:t>2013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  <a:latin typeface="+mn-lt"/>
                          <a:ea typeface="HG丸ｺﾞｼｯｸM-PRO" panose="020F0600000000000000" pitchFamily="50" charset="-128"/>
                        </a:rPr>
                        <a:t>2014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7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  <a:latin typeface="+mn-lt"/>
                          <a:ea typeface="HG丸ｺﾞｼｯｸM-PRO" panose="020F0600000000000000" pitchFamily="50" charset="-128"/>
                        </a:rPr>
                        <a:t>0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  <a:latin typeface="+mn-lt"/>
                          <a:ea typeface="HG丸ｺﾞｼｯｸM-PRO" panose="020F0600000000000000" pitchFamily="50" charset="-128"/>
                        </a:rPr>
                        <a:t>2983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7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  <a:latin typeface="+mn-lt"/>
                          <a:ea typeface="HG丸ｺﾞｼｯｸM-PRO" panose="020F0600000000000000" pitchFamily="50" charset="-128"/>
                        </a:rPr>
                        <a:t>1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  <a:latin typeface="+mn-lt"/>
                          <a:ea typeface="HG丸ｺﾞｼｯｸM-PRO" panose="020F0600000000000000" pitchFamily="50" charset="-128"/>
                        </a:rPr>
                        <a:t>2241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7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  <a:latin typeface="+mn-lt"/>
                          <a:ea typeface="HG丸ｺﾞｼｯｸM-PRO" panose="020F0600000000000000" pitchFamily="50" charset="-128"/>
                        </a:rPr>
                        <a:t>2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  <a:latin typeface="+mn-lt"/>
                          <a:ea typeface="HG丸ｺﾞｼｯｸM-PRO" panose="020F0600000000000000" pitchFamily="50" charset="-128"/>
                        </a:rPr>
                        <a:t>1229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7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  <a:latin typeface="+mn-lt"/>
                          <a:ea typeface="HG丸ｺﾞｼｯｸM-PRO" panose="020F0600000000000000" pitchFamily="50" charset="-128"/>
                        </a:rPr>
                        <a:t>3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  <a:latin typeface="+mn-lt"/>
                          <a:ea typeface="HG丸ｺﾞｼｯｸM-PRO" panose="020F0600000000000000" pitchFamily="50" charset="-128"/>
                        </a:rPr>
                        <a:t>638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7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  <a:latin typeface="+mn-lt"/>
                          <a:ea typeface="HG丸ｺﾞｼｯｸM-PRO" panose="020F0600000000000000" pitchFamily="50" charset="-128"/>
                        </a:rPr>
                        <a:t>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+mn-lt"/>
                          <a:ea typeface="HG丸ｺﾞｼｯｸM-PRO" panose="020F0600000000000000" pitchFamily="50" charset="-128"/>
                        </a:rPr>
                        <a:t>　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+mn-lt"/>
                          <a:ea typeface="HG丸ｺﾞｼｯｸM-PRO" panose="020F0600000000000000" pitchFamily="50" charset="-128"/>
                        </a:rPr>
                        <a:t>　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+mn-lt"/>
                          <a:ea typeface="HG丸ｺﾞｼｯｸM-PRO" panose="020F0600000000000000" pitchFamily="50" charset="-128"/>
                        </a:rPr>
                        <a:t>　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+mn-lt"/>
                          <a:ea typeface="HG丸ｺﾞｼｯｸM-PRO" panose="020F0600000000000000" pitchFamily="50" charset="-128"/>
                        </a:rPr>
                        <a:t>　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  <a:latin typeface="+mn-lt"/>
                          <a:ea typeface="HG丸ｺﾞｼｯｸM-PRO" panose="020F0600000000000000" pitchFamily="50" charset="-128"/>
                        </a:rPr>
                        <a:t>150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HG丸ｺﾞｼｯｸM-PRO" panose="020F0600000000000000" pitchFamily="50" charset="-12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4" name="直線矢印コネクタ 3"/>
          <p:cNvCxnSpPr/>
          <p:nvPr/>
        </p:nvCxnSpPr>
        <p:spPr>
          <a:xfrm flipH="1" flipV="1">
            <a:off x="2252857" y="2495444"/>
            <a:ext cx="4682548" cy="2529676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269081" y="2855484"/>
            <a:ext cx="1434417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  <a:ea typeface="HG丸ｺﾞｼｯｸM-PRO" panose="020F0600000000000000" pitchFamily="50" charset="-128"/>
              </a:rPr>
              <a:t>コホート</a:t>
            </a:r>
            <a:endParaRPr kumimoji="1" lang="ja-JP" altLang="en-US" sz="2000" b="1" dirty="0">
              <a:solidFill>
                <a:srgbClr val="FF0000"/>
              </a:solidFill>
              <a:ea typeface="HG丸ｺﾞｼｯｸM-PRO" panose="020F0600000000000000" pitchFamily="50" charset="-128"/>
            </a:endParaRPr>
          </a:p>
        </p:txBody>
      </p:sp>
      <p:sp>
        <p:nvSpPr>
          <p:cNvPr id="6" name="Rectangle 246"/>
          <p:cNvSpPr>
            <a:spLocks noChangeArrowheads="1"/>
          </p:cNvSpPr>
          <p:nvPr/>
        </p:nvSpPr>
        <p:spPr bwMode="auto">
          <a:xfrm>
            <a:off x="687828" y="1899635"/>
            <a:ext cx="450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dirty="0">
                <a:solidFill>
                  <a:srgbClr val="000000"/>
                </a:solidFill>
                <a:latin typeface="+mn-lt"/>
                <a:ea typeface="HG丸ｺﾞｼｯｸM-PRO" panose="020F0600000000000000" pitchFamily="50" charset="-128"/>
              </a:rPr>
              <a:t>Age</a:t>
            </a:r>
            <a:endParaRPr kumimoji="1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HG丸ｺﾞｼｯｸM-PRO" panose="020F0600000000000000" pitchFamily="50" charset="-128"/>
            </a:endParaRPr>
          </a:p>
        </p:txBody>
      </p:sp>
      <p:sp>
        <p:nvSpPr>
          <p:cNvPr id="7" name="Rectangle 246"/>
          <p:cNvSpPr>
            <a:spLocks noChangeArrowheads="1"/>
          </p:cNvSpPr>
          <p:nvPr/>
        </p:nvSpPr>
        <p:spPr bwMode="auto">
          <a:xfrm>
            <a:off x="1015898" y="1559340"/>
            <a:ext cx="5450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dirty="0">
                <a:solidFill>
                  <a:srgbClr val="000000"/>
                </a:solidFill>
                <a:latin typeface="+mn-lt"/>
                <a:ea typeface="HG丸ｺﾞｼｯｸM-PRO" panose="020F0600000000000000" pitchFamily="50" charset="-128"/>
              </a:rPr>
              <a:t>Year</a:t>
            </a:r>
            <a:endParaRPr kumimoji="1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HG丸ｺﾞｼｯｸM-PRO" panose="020F0600000000000000" pitchFamily="50" charset="-128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H="1" flipV="1">
            <a:off x="653363" y="1668362"/>
            <a:ext cx="831101" cy="4270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下カーブ矢印 8"/>
          <p:cNvSpPr/>
          <p:nvPr/>
        </p:nvSpPr>
        <p:spPr>
          <a:xfrm rot="2057703">
            <a:off x="6204367" y="4245788"/>
            <a:ext cx="969063" cy="400742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Rectangle 246"/>
          <p:cNvSpPr>
            <a:spLocks noChangeArrowheads="1"/>
          </p:cNvSpPr>
          <p:nvPr/>
        </p:nvSpPr>
        <p:spPr bwMode="auto">
          <a:xfrm>
            <a:off x="6782126" y="3828380"/>
            <a:ext cx="109004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  <a:latin typeface="+mn-lt"/>
                <a:ea typeface="HG丸ｺﾞｼｯｸM-PRO" panose="020F0600000000000000" pitchFamily="50" charset="-128"/>
              </a:rPr>
              <a:t>自然死亡</a:t>
            </a:r>
            <a:r>
              <a:rPr kumimoji="1" lang="en-US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HG丸ｺﾞｼｯｸM-PRO" panose="020F0600000000000000" pitchFamily="50" charset="-128"/>
              </a:rPr>
              <a:t>+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  <a:latin typeface="+mn-lt"/>
                <a:ea typeface="HG丸ｺﾞｼｯｸM-PRO" panose="020F0600000000000000" pitchFamily="50" charset="-128"/>
              </a:rPr>
              <a:t>漁獲</a:t>
            </a:r>
            <a:endParaRPr kumimoji="1" lang="ja-JP" altLang="ja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HG丸ｺﾞｼｯｸM-PRO" panose="020F0600000000000000" pitchFamily="50" charset="-128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2138879" y="2868470"/>
            <a:ext cx="4500756" cy="2357021"/>
            <a:chOff x="2657822" y="2145842"/>
            <a:chExt cx="4500756" cy="2357021"/>
          </a:xfrm>
        </p:grpSpPr>
        <p:sp>
          <p:nvSpPr>
            <p:cNvPr id="12" name="下カーブ矢印 12"/>
            <p:cNvSpPr/>
            <p:nvPr/>
          </p:nvSpPr>
          <p:spPr>
            <a:xfrm rot="12812311">
              <a:off x="6189515" y="4102121"/>
              <a:ext cx="969063" cy="400742"/>
            </a:xfrm>
            <a:prstGeom prst="curvedDown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00FF"/>
                </a:solidFill>
              </a:endParaRPr>
            </a:p>
          </p:txBody>
        </p:sp>
        <p:sp>
          <p:nvSpPr>
            <p:cNvPr id="13" name="下カーブ矢印 13"/>
            <p:cNvSpPr/>
            <p:nvPr/>
          </p:nvSpPr>
          <p:spPr>
            <a:xfrm rot="12812311">
              <a:off x="5034086" y="3447320"/>
              <a:ext cx="969063" cy="400742"/>
            </a:xfrm>
            <a:prstGeom prst="curvedDown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00FF"/>
                </a:solidFill>
              </a:endParaRPr>
            </a:p>
          </p:txBody>
        </p:sp>
        <p:sp>
          <p:nvSpPr>
            <p:cNvPr id="14" name="下カーブ矢印 14"/>
            <p:cNvSpPr/>
            <p:nvPr/>
          </p:nvSpPr>
          <p:spPr>
            <a:xfrm rot="12812311">
              <a:off x="3809950" y="2799248"/>
              <a:ext cx="969063" cy="400742"/>
            </a:xfrm>
            <a:prstGeom prst="curvedDown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00FF"/>
                </a:solidFill>
              </a:endParaRPr>
            </a:p>
          </p:txBody>
        </p:sp>
        <p:sp>
          <p:nvSpPr>
            <p:cNvPr id="15" name="下カーブ矢印 15"/>
            <p:cNvSpPr/>
            <p:nvPr/>
          </p:nvSpPr>
          <p:spPr>
            <a:xfrm rot="12812311">
              <a:off x="2657822" y="2145842"/>
              <a:ext cx="969063" cy="400742"/>
            </a:xfrm>
            <a:prstGeom prst="curvedDown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00FF"/>
                </a:solidFill>
              </a:endParaRPr>
            </a:p>
          </p:txBody>
        </p:sp>
      </p:grp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444" y="1860428"/>
            <a:ext cx="3854508" cy="676052"/>
          </a:xfrm>
          <a:prstGeom prst="rect">
            <a:avLst/>
          </a:prstGeom>
        </p:spPr>
      </p:pic>
      <p:sp>
        <p:nvSpPr>
          <p:cNvPr id="17" name="Rectangle 246"/>
          <p:cNvSpPr>
            <a:spLocks noChangeArrowheads="1"/>
          </p:cNvSpPr>
          <p:nvPr/>
        </p:nvSpPr>
        <p:spPr bwMode="auto">
          <a:xfrm>
            <a:off x="7923812" y="1673668"/>
            <a:ext cx="1468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solidFill>
                  <a:srgbClr val="000000"/>
                </a:solidFill>
                <a:latin typeface="+mn-lt"/>
                <a:ea typeface="HG丸ｺﾞｼｯｸM-PRO" panose="020F0600000000000000" pitchFamily="50" charset="-128"/>
              </a:rPr>
              <a:t>Pope</a:t>
            </a:r>
            <a:r>
              <a:rPr lang="ja-JP" altLang="en-US" dirty="0" err="1">
                <a:solidFill>
                  <a:srgbClr val="000000"/>
                </a:solidFill>
                <a:latin typeface="+mn-lt"/>
                <a:ea typeface="HG丸ｺﾞｼｯｸM-PRO" panose="020F0600000000000000" pitchFamily="50" charset="-128"/>
              </a:rPr>
              <a:t>の近</a:t>
            </a:r>
            <a:r>
              <a:rPr lang="ja-JP" altLang="en-US" dirty="0">
                <a:solidFill>
                  <a:srgbClr val="000000"/>
                </a:solidFill>
                <a:latin typeface="+mn-lt"/>
                <a:ea typeface="HG丸ｺﾞｼｯｸM-PRO" panose="020F0600000000000000" pitchFamily="50" charset="-128"/>
              </a:rPr>
              <a:t>似式</a:t>
            </a:r>
            <a:endParaRPr kumimoji="1" lang="ja-JP" altLang="ja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HG丸ｺﾞｼｯｸM-PRO" panose="020F06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2482" y="5594868"/>
            <a:ext cx="9148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年齢別漁獲尾数と自然死亡係数から後ろ向きに資源尾数を計算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資源量指標がないとき、最新年の漁獲死亡</a:t>
            </a:r>
            <a:r>
              <a:rPr lang="ja-JP" altLang="en-US" sz="2400" dirty="0"/>
              <a:t>係数</a:t>
            </a:r>
            <a:r>
              <a:rPr kumimoji="1" lang="en-US" altLang="ja-JP" sz="2400" dirty="0" smtClean="0"/>
              <a:t>F</a:t>
            </a:r>
            <a:r>
              <a:rPr kumimoji="1" lang="ja-JP" altLang="en-US" sz="2400" dirty="0" smtClean="0"/>
              <a:t>の仮定が必要</a:t>
            </a:r>
            <a:endParaRPr kumimoji="1" lang="en-US" altLang="ja-JP" sz="2400" dirty="0" smtClean="0"/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kumimoji="1" lang="ja-JP" altLang="en-US" sz="2400" dirty="0" smtClean="0"/>
              <a:t>（</a:t>
            </a:r>
            <a:r>
              <a:rPr lang="ja-JP" altLang="en-US" sz="2400" dirty="0" smtClean="0"/>
              <a:t>例</a:t>
            </a:r>
            <a:r>
              <a:rPr lang="en-US" altLang="ja-JP" sz="2400" dirty="0" smtClean="0"/>
              <a:t>: </a:t>
            </a:r>
            <a:r>
              <a:rPr kumimoji="1" lang="ja-JP" altLang="en-US" sz="2400" dirty="0" smtClean="0"/>
              <a:t>直近</a:t>
            </a:r>
            <a:r>
              <a:rPr kumimoji="1" lang="en-US" altLang="ja-JP" sz="2400" dirty="0" smtClean="0"/>
              <a:t>3</a:t>
            </a:r>
            <a:r>
              <a:rPr kumimoji="1" lang="ja-JP" altLang="en-US" sz="2400" dirty="0" smtClean="0"/>
              <a:t>年間の平均</a:t>
            </a:r>
            <a:r>
              <a:rPr lang="ja-JP" altLang="en-US" sz="2400" dirty="0"/>
              <a:t>）</a:t>
            </a:r>
            <a:endParaRPr kumimoji="1" lang="en-US" altLang="ja-JP" sz="2400" dirty="0" smtClean="0"/>
          </a:p>
        </p:txBody>
      </p:sp>
      <p:sp>
        <p:nvSpPr>
          <p:cNvPr id="19" name="Rectangle 246"/>
          <p:cNvSpPr>
            <a:spLocks noChangeArrowheads="1"/>
          </p:cNvSpPr>
          <p:nvPr/>
        </p:nvSpPr>
        <p:spPr bwMode="auto">
          <a:xfrm>
            <a:off x="7962924" y="2778187"/>
            <a:ext cx="13849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  <a:latin typeface="+mn-lt"/>
                <a:ea typeface="HG丸ｺﾞｼｯｸM-PRO" panose="020F0600000000000000" pitchFamily="50" charset="-128"/>
              </a:rPr>
              <a:t>漁獲死亡係数</a:t>
            </a:r>
            <a:endParaRPr kumimoji="1" lang="ja-JP" altLang="ja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HG丸ｺﾞｼｯｸM-PRO" panose="020F0600000000000000" pitchFamily="50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976" y="3134534"/>
            <a:ext cx="2488885" cy="71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0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RVPA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39987" y="1064848"/>
            <a:ext cx="85812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&gt; vout1 &lt;- </a:t>
            </a:r>
            <a:r>
              <a:rPr lang="en-US" altLang="ja-JP" dirty="0" err="1"/>
              <a:t>vpa</a:t>
            </a:r>
            <a:r>
              <a:rPr lang="en-US" altLang="ja-JP" dirty="0"/>
              <a:t>(</a:t>
            </a:r>
            <a:r>
              <a:rPr lang="en-US" altLang="ja-JP" dirty="0" err="1"/>
              <a:t>dat</a:t>
            </a:r>
            <a:r>
              <a:rPr lang="en-US" altLang="ja-JP" dirty="0"/>
              <a:t>=</a:t>
            </a:r>
            <a:r>
              <a:rPr lang="en-US" altLang="ja-JP" dirty="0" err="1"/>
              <a:t>dat</a:t>
            </a:r>
            <a:r>
              <a:rPr lang="en-US" altLang="ja-JP" dirty="0"/>
              <a:t>,</a:t>
            </a:r>
          </a:p>
          <a:p>
            <a:r>
              <a:rPr lang="en-US" altLang="ja-JP" dirty="0"/>
              <a:t>+                </a:t>
            </a:r>
            <a:r>
              <a:rPr lang="en-US" altLang="ja-JP" dirty="0" err="1"/>
              <a:t>fc.year</a:t>
            </a:r>
            <a:r>
              <a:rPr lang="en-US" altLang="ja-JP" dirty="0"/>
              <a:t> = (max(years)-2):max(years),</a:t>
            </a:r>
          </a:p>
          <a:p>
            <a:r>
              <a:rPr lang="en-US" altLang="ja-JP" dirty="0"/>
              <a:t>+                </a:t>
            </a:r>
            <a:r>
              <a:rPr lang="en-US" altLang="ja-JP" dirty="0" err="1"/>
              <a:t>tf.year</a:t>
            </a:r>
            <a:r>
              <a:rPr lang="en-US" altLang="ja-JP" dirty="0"/>
              <a:t>=(max(years)-3):max(years-1), #</a:t>
            </a:r>
            <a:r>
              <a:rPr lang="ja-JP" altLang="en-US" dirty="0"/>
              <a:t>最近</a:t>
            </a:r>
            <a:r>
              <a:rPr lang="en-US" altLang="ja-JP" dirty="0"/>
              <a:t>3</a:t>
            </a:r>
            <a:r>
              <a:rPr lang="ja-JP" altLang="en-US" dirty="0"/>
              <a:t>年間の平均の選択率</a:t>
            </a:r>
          </a:p>
          <a:p>
            <a:r>
              <a:rPr lang="en-US" altLang="ja-JP" dirty="0" smtClean="0"/>
              <a:t>+                </a:t>
            </a:r>
            <a:r>
              <a:rPr lang="en-US" altLang="ja-JP" dirty="0"/>
              <a:t>alpha=1,</a:t>
            </a:r>
          </a:p>
          <a:p>
            <a:r>
              <a:rPr lang="en-US" altLang="ja-JP" dirty="0"/>
              <a:t>+                </a:t>
            </a:r>
            <a:r>
              <a:rPr lang="en-US" altLang="ja-JP" dirty="0" err="1"/>
              <a:t>term.F</a:t>
            </a:r>
            <a:r>
              <a:rPr lang="en-US" altLang="ja-JP" dirty="0"/>
              <a:t>="max", #</a:t>
            </a:r>
            <a:r>
              <a:rPr lang="ja-JP" altLang="en-US" dirty="0"/>
              <a:t>最高齢の</a:t>
            </a:r>
            <a:r>
              <a:rPr lang="en-US" altLang="ja-JP" dirty="0"/>
              <a:t>terminal F</a:t>
            </a:r>
            <a:r>
              <a:rPr lang="ja-JP" altLang="en-US" dirty="0" err="1"/>
              <a:t>だけ</a:t>
            </a:r>
            <a:r>
              <a:rPr lang="ja-JP" altLang="en-US" dirty="0"/>
              <a:t>推定</a:t>
            </a:r>
          </a:p>
          <a:p>
            <a:r>
              <a:rPr lang="en-US" altLang="ja-JP" dirty="0"/>
              <a:t>+                </a:t>
            </a:r>
            <a:r>
              <a:rPr lang="en-US" altLang="ja-JP" dirty="0" smtClean="0"/>
              <a:t>tune=FALSE</a:t>
            </a:r>
            <a:r>
              <a:rPr lang="en-US" altLang="ja-JP" dirty="0"/>
              <a:t>,</a:t>
            </a:r>
          </a:p>
          <a:p>
            <a:r>
              <a:rPr lang="en-US" altLang="ja-JP" dirty="0"/>
              <a:t>+                stat.tf="mean",</a:t>
            </a:r>
            <a:r>
              <a:rPr lang="ja-JP" altLang="en-US" dirty="0"/>
              <a:t>　</a:t>
            </a:r>
            <a:r>
              <a:rPr lang="en-US" altLang="ja-JP" dirty="0"/>
              <a:t>#Terminal F</a:t>
            </a:r>
            <a:r>
              <a:rPr lang="ja-JP" altLang="en-US" dirty="0"/>
              <a:t>の仮定</a:t>
            </a:r>
          </a:p>
          <a:p>
            <a:r>
              <a:rPr lang="en-US" altLang="ja-JP" dirty="0"/>
              <a:t>+                </a:t>
            </a:r>
            <a:r>
              <a:rPr lang="en-US" altLang="ja-JP" dirty="0" err="1"/>
              <a:t>plus.group</a:t>
            </a:r>
            <a:r>
              <a:rPr lang="en-US" altLang="ja-JP" dirty="0"/>
              <a:t>=TRUE,  # plus group</a:t>
            </a:r>
            <a:r>
              <a:rPr lang="ja-JP" altLang="en-US" dirty="0"/>
              <a:t>あり                                                    </a:t>
            </a:r>
          </a:p>
          <a:p>
            <a:r>
              <a:rPr lang="en-US" altLang="ja-JP" dirty="0"/>
              <a:t>+                plot=FALSE,</a:t>
            </a:r>
          </a:p>
          <a:p>
            <a:r>
              <a:rPr lang="en-US" altLang="ja-JP" dirty="0"/>
              <a:t>+                </a:t>
            </a:r>
            <a:r>
              <a:rPr lang="en-US" altLang="ja-JP" dirty="0" err="1"/>
              <a:t>p.init</a:t>
            </a:r>
            <a:r>
              <a:rPr lang="en-US" altLang="ja-JP" dirty="0"/>
              <a:t>=1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&gt;</a:t>
            </a:r>
          </a:p>
          <a:p>
            <a:r>
              <a:rPr lang="en-US" altLang="ja-JP" dirty="0"/>
              <a:t>&gt; vout1$faa</a:t>
            </a:r>
            <a:r>
              <a:rPr lang="en-US" altLang="ja-JP" dirty="0" smtClean="0"/>
              <a:t>[“2014”]</a:t>
            </a:r>
            <a:r>
              <a:rPr lang="ja-JP" altLang="en-US" dirty="0"/>
              <a:t> </a:t>
            </a:r>
            <a:r>
              <a:rPr lang="en-US" altLang="ja-JP" dirty="0" smtClean="0"/>
              <a:t>#</a:t>
            </a:r>
            <a:r>
              <a:rPr lang="ja-JP" altLang="en-US" dirty="0" smtClean="0"/>
              <a:t>最新年の</a:t>
            </a:r>
            <a:r>
              <a:rPr lang="en-US" altLang="ja-JP" dirty="0" smtClean="0"/>
              <a:t>F at age</a:t>
            </a:r>
            <a:endParaRPr lang="en-US" altLang="ja-JP" dirty="0"/>
          </a:p>
          <a:p>
            <a:r>
              <a:rPr lang="en-US" altLang="ja-JP" dirty="0"/>
              <a:t>       2014</a:t>
            </a:r>
          </a:p>
          <a:p>
            <a:r>
              <a:rPr lang="en-US" altLang="ja-JP" dirty="0"/>
              <a:t>0 0.2498041</a:t>
            </a:r>
          </a:p>
          <a:p>
            <a:r>
              <a:rPr lang="en-US" altLang="ja-JP" dirty="0"/>
              <a:t>1 0.8484579</a:t>
            </a:r>
          </a:p>
          <a:p>
            <a:r>
              <a:rPr lang="en-US" altLang="ja-JP" dirty="0"/>
              <a:t>2 0.6858616</a:t>
            </a:r>
          </a:p>
          <a:p>
            <a:r>
              <a:rPr lang="en-US" altLang="ja-JP" dirty="0"/>
              <a:t>3 0.6858614</a:t>
            </a:r>
          </a:p>
          <a:p>
            <a:r>
              <a:rPr lang="en-US" altLang="ja-JP" dirty="0"/>
              <a:t>&gt; </a:t>
            </a:r>
            <a:r>
              <a:rPr lang="en-US" altLang="ja-JP" dirty="0" err="1"/>
              <a:t>rowMeans</a:t>
            </a:r>
            <a:r>
              <a:rPr lang="en-US" altLang="ja-JP" dirty="0"/>
              <a:t>(vout1$faa[</a:t>
            </a:r>
            <a:r>
              <a:rPr lang="en-US" altLang="ja-JP" dirty="0" err="1"/>
              <a:t>as.character</a:t>
            </a:r>
            <a:r>
              <a:rPr lang="en-US" altLang="ja-JP" dirty="0"/>
              <a:t>(2011:2013</a:t>
            </a:r>
            <a:r>
              <a:rPr lang="en-US" altLang="ja-JP" dirty="0" smtClean="0"/>
              <a:t>)]) #2011~13</a:t>
            </a:r>
            <a:r>
              <a:rPr lang="ja-JP" altLang="en-US" dirty="0" smtClean="0"/>
              <a:t>年の平均</a:t>
            </a:r>
            <a:r>
              <a:rPr lang="en-US" altLang="ja-JP" dirty="0" smtClean="0"/>
              <a:t>F</a:t>
            </a:r>
            <a:endParaRPr lang="en-US" altLang="ja-JP" dirty="0"/>
          </a:p>
          <a:p>
            <a:r>
              <a:rPr lang="en-US" altLang="ja-JP" dirty="0"/>
              <a:t>        0         1         2         3 </a:t>
            </a:r>
          </a:p>
          <a:p>
            <a:r>
              <a:rPr lang="en-US" altLang="ja-JP" dirty="0"/>
              <a:t>0.2498041 0.8484579 0.6858616 0.6858616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10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チュー</a:t>
            </a:r>
            <a:r>
              <a:rPr lang="ja-JP" altLang="en-US" dirty="0"/>
              <a:t>ニング</a:t>
            </a:r>
            <a:r>
              <a:rPr lang="en-US" altLang="ja-JP" dirty="0" smtClean="0"/>
              <a:t>VPA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4205" y="1257358"/>
            <a:ext cx="11505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資源量指標値 </a:t>
            </a:r>
            <a:r>
              <a:rPr lang="en-US" altLang="ja-JP" sz="2400" dirty="0" smtClean="0"/>
              <a:t>(CPUE</a:t>
            </a:r>
            <a:r>
              <a:rPr lang="ja-JP" altLang="en-US" sz="2400" dirty="0" smtClean="0"/>
              <a:t>など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 との当てはまりがよくなるように、</a:t>
            </a:r>
            <a:r>
              <a:rPr lang="ja-JP" altLang="en-US" sz="2400" dirty="0"/>
              <a:t>最新年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F</a:t>
            </a:r>
            <a:r>
              <a:rPr lang="ja-JP" altLang="en-US" sz="2400" dirty="0" smtClean="0"/>
              <a:t>を推定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F</a:t>
            </a:r>
            <a:r>
              <a:rPr lang="ja-JP" altLang="en-US" sz="2400" dirty="0" smtClean="0"/>
              <a:t>一定の仮定がなくなる（弱まる）</a:t>
            </a:r>
            <a:endParaRPr lang="en-US" altLang="ja-JP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184034" y="2307051"/>
                <a:ext cx="4673972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/>
                        </a:rPr>
                        <m:t>minimize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000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ja-JP" sz="20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latin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  <m:t>𝐼𝑛𝑑𝑒𝑥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latin typeface="Cambria Math"/>
                                        </a:rPr>
                                        <m:t>log</m:t>
                                      </m:r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⁡(</m:t>
                                      </m:r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</m:func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34" y="2307051"/>
                <a:ext cx="4673972" cy="839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66" y="3281311"/>
            <a:ext cx="2488885" cy="71463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89742" y="3437850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(F</a:t>
            </a:r>
            <a:r>
              <a:rPr lang="ja-JP" altLang="en-US" sz="2400" dirty="0" smtClean="0"/>
              <a:t>は</a:t>
            </a:r>
            <a:r>
              <a:rPr lang="en-US" altLang="ja-JP" sz="2400" dirty="0"/>
              <a:t>N</a:t>
            </a:r>
            <a:r>
              <a:rPr lang="ja-JP" altLang="en-US" sz="2400" dirty="0" smtClean="0"/>
              <a:t>の関数</a:t>
            </a:r>
            <a:r>
              <a:rPr lang="en-US" altLang="ja-JP" sz="2400" dirty="0" smtClean="0"/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4206" y="4410846"/>
            <a:ext cx="114906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選択率更新法：選択率（各年齢の</a:t>
            </a:r>
            <a:r>
              <a:rPr lang="en-US" altLang="ja-JP" sz="2400" dirty="0" smtClean="0"/>
              <a:t>F</a:t>
            </a:r>
            <a:r>
              <a:rPr lang="ja-JP" altLang="en-US" sz="2400" dirty="0" smtClean="0"/>
              <a:t>の相対値）を直近数年から仮定（平均など）</a:t>
            </a:r>
            <a:endParaRPr lang="en-US" altLang="ja-JP" sz="2400" dirty="0" smtClean="0"/>
          </a:p>
          <a:p>
            <a:pPr lvl="1"/>
            <a:r>
              <a:rPr lang="en-US" altLang="ja-JP" sz="2400" dirty="0"/>
              <a:t>―</a:t>
            </a:r>
            <a:r>
              <a:rPr lang="ja-JP" altLang="en-US" sz="2400" dirty="0" smtClean="0"/>
              <a:t>資源量指数が少ないとき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全</a:t>
            </a:r>
            <a:r>
              <a:rPr lang="en-US" altLang="ja-JP" sz="2400" dirty="0" smtClean="0"/>
              <a:t>F</a:t>
            </a:r>
            <a:r>
              <a:rPr lang="ja-JP" altLang="en-US" sz="2400" dirty="0" smtClean="0"/>
              <a:t>推定：各年齢の</a:t>
            </a:r>
            <a:r>
              <a:rPr lang="en-US" altLang="ja-JP" sz="2400" dirty="0" smtClean="0"/>
              <a:t>F</a:t>
            </a:r>
            <a:r>
              <a:rPr lang="ja-JP" altLang="en-US" sz="2400" dirty="0" smtClean="0"/>
              <a:t>を個別に推定</a:t>
            </a:r>
            <a:endParaRPr lang="en-US" altLang="ja-JP" sz="2400" dirty="0" smtClean="0"/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 ―</a:t>
            </a:r>
            <a:r>
              <a:rPr lang="ja-JP" altLang="en-US" sz="2400" dirty="0" smtClean="0"/>
              <a:t>資源量指数が多いとき</a:t>
            </a:r>
            <a:endParaRPr lang="en-US" altLang="ja-JP" sz="2400" dirty="0" smtClean="0"/>
          </a:p>
          <a:p>
            <a:r>
              <a:rPr lang="ja-JP" altLang="en-US" sz="2400" dirty="0" smtClean="0"/>
              <a:t>     </a:t>
            </a:r>
            <a:r>
              <a:rPr lang="en-US" altLang="ja-JP" sz="2400" dirty="0" smtClean="0"/>
              <a:t>—</a:t>
            </a:r>
            <a:r>
              <a:rPr lang="ja-JP" altLang="en-US" sz="2400" dirty="0" smtClean="0"/>
              <a:t>資源量指数が少なくても、適用可能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リッジ</a:t>
            </a:r>
            <a:r>
              <a:rPr lang="en-US" altLang="ja-JP" sz="2400" dirty="0" smtClean="0"/>
              <a:t>VPA: Okamura et al. 2017</a:t>
            </a:r>
            <a:r>
              <a:rPr lang="ja-JP" altLang="en-US" sz="2400" dirty="0"/>
              <a:t>）</a:t>
            </a:r>
            <a:endParaRPr lang="en-US" altLang="ja-JP" sz="24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614205" y="4375677"/>
            <a:ext cx="11214380" cy="9114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88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RVPA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2482" y="1198743"/>
            <a:ext cx="6088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総漁獲</a:t>
            </a:r>
            <a:r>
              <a:rPr lang="ja-JP" altLang="en-US" sz="2400" dirty="0" smtClean="0"/>
              <a:t>尾数 </a:t>
            </a:r>
            <a:r>
              <a:rPr lang="en-US" altLang="ja-JP" sz="2400" dirty="0" smtClean="0"/>
              <a:t>/ </a:t>
            </a:r>
            <a:r>
              <a:rPr lang="ja-JP" altLang="en-US" sz="2400" dirty="0" smtClean="0"/>
              <a:t>総努力量を指標として使う</a:t>
            </a:r>
            <a:endParaRPr kumimoji="1" lang="en-US" altLang="ja-JP" sz="2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633044" y="1686167"/>
            <a:ext cx="11394831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&gt; vout2 &lt;- </a:t>
            </a:r>
            <a:r>
              <a:rPr lang="en-US" altLang="ja-JP" sz="1600" dirty="0" err="1"/>
              <a:t>vpa</a:t>
            </a:r>
            <a:r>
              <a:rPr lang="en-US" altLang="ja-JP" sz="1600" dirty="0"/>
              <a:t>(</a:t>
            </a:r>
            <a:r>
              <a:rPr lang="en-US" altLang="ja-JP" sz="1600" dirty="0" err="1"/>
              <a:t>dat</a:t>
            </a:r>
            <a:r>
              <a:rPr lang="en-US" altLang="ja-JP" sz="1600" dirty="0"/>
              <a:t>=</a:t>
            </a:r>
            <a:r>
              <a:rPr lang="en-US" altLang="ja-JP" sz="1600" dirty="0" err="1"/>
              <a:t>dat</a:t>
            </a:r>
            <a:r>
              <a:rPr lang="en-US" altLang="ja-JP" sz="1600" dirty="0"/>
              <a:t>,</a:t>
            </a:r>
          </a:p>
          <a:p>
            <a:r>
              <a:rPr lang="en-US" altLang="ja-JP" sz="1600" dirty="0"/>
              <a:t>+             </a:t>
            </a:r>
            <a:r>
              <a:rPr lang="en-US" altLang="ja-JP" sz="1600" dirty="0" err="1"/>
              <a:t>fc.year</a:t>
            </a:r>
            <a:r>
              <a:rPr lang="en-US" altLang="ja-JP" sz="1600" dirty="0"/>
              <a:t> = (max(years)-2):max(years),</a:t>
            </a:r>
          </a:p>
          <a:p>
            <a:r>
              <a:rPr lang="en-US" altLang="ja-JP" sz="1600" dirty="0"/>
              <a:t>+             </a:t>
            </a:r>
            <a:r>
              <a:rPr lang="en-US" altLang="ja-JP" sz="1600" dirty="0" err="1"/>
              <a:t>tf.year</a:t>
            </a:r>
            <a:r>
              <a:rPr lang="en-US" altLang="ja-JP" sz="1600" dirty="0"/>
              <a:t>=(max(years)-3):max(years-1), #</a:t>
            </a:r>
            <a:r>
              <a:rPr lang="ja-JP" altLang="en-US" sz="1600" dirty="0"/>
              <a:t>最近</a:t>
            </a:r>
            <a:r>
              <a:rPr lang="en-US" altLang="ja-JP" sz="1600" dirty="0"/>
              <a:t>3</a:t>
            </a:r>
            <a:r>
              <a:rPr lang="ja-JP" altLang="en-US" sz="1600" dirty="0"/>
              <a:t>年間の平均の選択率</a:t>
            </a:r>
          </a:p>
          <a:p>
            <a:r>
              <a:rPr lang="en-US" altLang="ja-JP" sz="1600" dirty="0"/>
              <a:t>+             alpha=1,</a:t>
            </a:r>
          </a:p>
          <a:p>
            <a:r>
              <a:rPr lang="en-US" altLang="ja-JP" sz="1600" dirty="0"/>
              <a:t>+             </a:t>
            </a:r>
            <a:r>
              <a:rPr lang="en-US" altLang="ja-JP" sz="1600" dirty="0" err="1"/>
              <a:t>term.F</a:t>
            </a:r>
            <a:r>
              <a:rPr lang="en-US" altLang="ja-JP" sz="1600" dirty="0"/>
              <a:t>="max", #</a:t>
            </a:r>
            <a:r>
              <a:rPr lang="ja-JP" altLang="en-US" sz="1600" dirty="0"/>
              <a:t>最高齢の</a:t>
            </a:r>
            <a:r>
              <a:rPr lang="en-US" altLang="ja-JP" sz="1600" dirty="0"/>
              <a:t>terminal F</a:t>
            </a:r>
            <a:r>
              <a:rPr lang="ja-JP" altLang="en-US" sz="1600" dirty="0" err="1"/>
              <a:t>だけ</a:t>
            </a:r>
            <a:r>
              <a:rPr lang="ja-JP" altLang="en-US" sz="1600" dirty="0"/>
              <a:t>推定</a:t>
            </a:r>
          </a:p>
          <a:p>
            <a:r>
              <a:rPr lang="en-US" altLang="ja-JP" sz="1600" dirty="0"/>
              <a:t>+             tune=TRUE,</a:t>
            </a:r>
          </a:p>
          <a:p>
            <a:r>
              <a:rPr lang="en-US" altLang="ja-JP" sz="1600" dirty="0"/>
              <a:t>+             </a:t>
            </a:r>
            <a:r>
              <a:rPr lang="en-US" altLang="ja-JP" sz="1600" dirty="0" err="1"/>
              <a:t>sel.update</a:t>
            </a:r>
            <a:r>
              <a:rPr lang="en-US" altLang="ja-JP" sz="1600" dirty="0"/>
              <a:t>=TRUE, #</a:t>
            </a:r>
            <a:r>
              <a:rPr lang="ja-JP" altLang="en-US" sz="1600" dirty="0"/>
              <a:t>選択率更新法</a:t>
            </a:r>
          </a:p>
          <a:p>
            <a:r>
              <a:rPr lang="en-US" altLang="ja-JP" sz="1600" dirty="0"/>
              <a:t>+             </a:t>
            </a:r>
            <a:r>
              <a:rPr lang="en-US" altLang="ja-JP" sz="1600" dirty="0" err="1"/>
              <a:t>use.index</a:t>
            </a:r>
            <a:r>
              <a:rPr lang="en-US" altLang="ja-JP" sz="1600" dirty="0"/>
              <a:t>=c(1), #</a:t>
            </a:r>
            <a:r>
              <a:rPr lang="ja-JP" altLang="en-US" sz="1600" dirty="0"/>
              <a:t>１行目の指標</a:t>
            </a:r>
          </a:p>
          <a:p>
            <a:r>
              <a:rPr lang="en-US" altLang="ja-JP" sz="1600" dirty="0"/>
              <a:t>+             </a:t>
            </a:r>
            <a:r>
              <a:rPr lang="en-US" altLang="ja-JP" sz="1600" dirty="0" err="1"/>
              <a:t>abund</a:t>
            </a:r>
            <a:r>
              <a:rPr lang="en-US" altLang="ja-JP" sz="1600" dirty="0"/>
              <a:t>="N",#</a:t>
            </a:r>
            <a:r>
              <a:rPr lang="ja-JP" altLang="en-US" sz="1600" dirty="0"/>
              <a:t>個体数に対する指標</a:t>
            </a:r>
          </a:p>
          <a:p>
            <a:r>
              <a:rPr lang="en-US" altLang="ja-JP" sz="1600" dirty="0"/>
              <a:t>+             </a:t>
            </a:r>
            <a:r>
              <a:rPr lang="en-US" altLang="ja-JP" sz="1600" dirty="0" err="1"/>
              <a:t>min.age</a:t>
            </a:r>
            <a:r>
              <a:rPr lang="en-US" altLang="ja-JP" sz="1600" dirty="0"/>
              <a:t>=1,#1</a:t>
            </a:r>
            <a:r>
              <a:rPr lang="ja-JP" altLang="en-US" sz="1600" dirty="0"/>
              <a:t>歳の指標</a:t>
            </a:r>
          </a:p>
          <a:p>
            <a:r>
              <a:rPr lang="en-US" altLang="ja-JP" sz="1600" dirty="0"/>
              <a:t>+             </a:t>
            </a:r>
            <a:r>
              <a:rPr lang="en-US" altLang="ja-JP" sz="1600" dirty="0" err="1"/>
              <a:t>max.age</a:t>
            </a:r>
            <a:r>
              <a:rPr lang="en-US" altLang="ja-JP" sz="1600" dirty="0"/>
              <a:t>=1, </a:t>
            </a:r>
          </a:p>
          <a:p>
            <a:r>
              <a:rPr lang="en-US" altLang="ja-JP" sz="1600" dirty="0"/>
              <a:t>+             stat.tf="mean",</a:t>
            </a:r>
            <a:r>
              <a:rPr lang="ja-JP" altLang="en-US" sz="1600" dirty="0"/>
              <a:t>　</a:t>
            </a:r>
            <a:r>
              <a:rPr lang="en-US" altLang="ja-JP" sz="1600" dirty="0"/>
              <a:t>#</a:t>
            </a:r>
            <a:r>
              <a:rPr lang="ja-JP" altLang="en-US" sz="1600" dirty="0"/>
              <a:t>選択率の仮定</a:t>
            </a:r>
          </a:p>
          <a:p>
            <a:r>
              <a:rPr lang="en-US" altLang="ja-JP" sz="1600" dirty="0"/>
              <a:t>+             </a:t>
            </a:r>
            <a:r>
              <a:rPr lang="en-US" altLang="ja-JP" sz="1600" dirty="0" err="1"/>
              <a:t>plus.group</a:t>
            </a:r>
            <a:r>
              <a:rPr lang="en-US" altLang="ja-JP" sz="1600" dirty="0"/>
              <a:t>=TRUE,  # plus group</a:t>
            </a:r>
            <a:r>
              <a:rPr lang="ja-JP" altLang="en-US" sz="1600" dirty="0"/>
              <a:t>あり                                                    </a:t>
            </a:r>
          </a:p>
          <a:p>
            <a:r>
              <a:rPr lang="en-US" altLang="ja-JP" sz="1600" dirty="0"/>
              <a:t>+             </a:t>
            </a:r>
            <a:r>
              <a:rPr lang="en-US" altLang="ja-JP" sz="1600" dirty="0" err="1"/>
              <a:t>p.init</a:t>
            </a:r>
            <a:r>
              <a:rPr lang="en-US" altLang="ja-JP" sz="1600" dirty="0"/>
              <a:t>=1)</a:t>
            </a:r>
          </a:p>
          <a:p>
            <a:r>
              <a:rPr lang="en-US" altLang="ja-JP" sz="1600" dirty="0"/>
              <a:t>&gt; </a:t>
            </a:r>
          </a:p>
          <a:p>
            <a:r>
              <a:rPr lang="en-US" altLang="ja-JP" sz="1600" dirty="0"/>
              <a:t>&gt; t(vout2$saa["2014"]) #</a:t>
            </a:r>
            <a:r>
              <a:rPr lang="ja-JP" altLang="en-US" sz="1600" dirty="0"/>
              <a:t>最新年の選択率</a:t>
            </a:r>
          </a:p>
          <a:p>
            <a:r>
              <a:rPr lang="ja-JP" altLang="en-US" sz="1600" dirty="0"/>
              <a:t>             </a:t>
            </a:r>
            <a:r>
              <a:rPr lang="en-US" altLang="ja-JP" sz="1600" dirty="0"/>
              <a:t>0 1         2         3</a:t>
            </a:r>
          </a:p>
          <a:p>
            <a:r>
              <a:rPr lang="en-US" altLang="ja-JP" sz="1600" dirty="0"/>
              <a:t>2014 0.2800862 1 0.8036366 0.8036366</a:t>
            </a:r>
          </a:p>
          <a:p>
            <a:r>
              <a:rPr lang="en-US" altLang="ja-JP" sz="1600" dirty="0"/>
              <a:t>&gt; </a:t>
            </a:r>
            <a:r>
              <a:rPr lang="en-US" altLang="ja-JP" sz="1600" dirty="0" err="1"/>
              <a:t>rowMeans</a:t>
            </a:r>
            <a:r>
              <a:rPr lang="en-US" altLang="ja-JP" sz="1600" dirty="0"/>
              <a:t>(vout2$saa[</a:t>
            </a:r>
            <a:r>
              <a:rPr lang="en-US" altLang="ja-JP" sz="1600" dirty="0" err="1"/>
              <a:t>as.character</a:t>
            </a:r>
            <a:r>
              <a:rPr lang="en-US" altLang="ja-JP" sz="1600" dirty="0"/>
              <a:t>(2011:2013)]) #2011~13</a:t>
            </a:r>
            <a:r>
              <a:rPr lang="ja-JP" altLang="en-US" sz="1600" dirty="0"/>
              <a:t>年の選択率</a:t>
            </a:r>
          </a:p>
          <a:p>
            <a:r>
              <a:rPr lang="ja-JP" altLang="en-US" sz="1600" dirty="0"/>
              <a:t>        </a:t>
            </a:r>
            <a:r>
              <a:rPr lang="en-US" altLang="ja-JP" sz="1600" dirty="0"/>
              <a:t>0         1         2         3 </a:t>
            </a:r>
          </a:p>
          <a:p>
            <a:r>
              <a:rPr lang="en-US" altLang="ja-JP" sz="1600" dirty="0"/>
              <a:t>0.2800862 1.0000000 0.8036366 0.8036366 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861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199" y="365125"/>
            <a:ext cx="11013831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VPA</a:t>
            </a:r>
            <a:r>
              <a:rPr lang="ja-JP" altLang="en-US" dirty="0" smtClean="0"/>
              <a:t>による推定値</a:t>
            </a:r>
            <a:endParaRPr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2482" y="1198743"/>
            <a:ext cx="1149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チューニング無</a:t>
            </a:r>
            <a:r>
              <a:rPr kumimoji="1" lang="en-US" altLang="ja-JP" sz="2400" dirty="0" smtClean="0"/>
              <a:t>/CPUE</a:t>
            </a:r>
            <a:r>
              <a:rPr kumimoji="1" lang="ja-JP" altLang="en-US" sz="2400" dirty="0" smtClean="0"/>
              <a:t>でチューニング</a:t>
            </a:r>
            <a:r>
              <a:rPr kumimoji="1" lang="en-US" altLang="ja-JP" sz="2400" dirty="0" smtClean="0"/>
              <a:t>/</a:t>
            </a:r>
            <a:r>
              <a:rPr kumimoji="1" lang="en-US" altLang="ja-JP" sz="2400" dirty="0" err="1" smtClean="0"/>
              <a:t>DeLury</a:t>
            </a:r>
            <a:r>
              <a:rPr kumimoji="1" lang="ja-JP" altLang="en-US" sz="2400" dirty="0" smtClean="0"/>
              <a:t>法で得られた資源量でチューニングの</a:t>
            </a:r>
            <a:r>
              <a:rPr kumimoji="1" lang="en-US" altLang="ja-JP" sz="2400" dirty="0" smtClean="0"/>
              <a:t>3</a:t>
            </a:r>
            <a:r>
              <a:rPr kumimoji="1" lang="ja-JP" altLang="en-US" sz="2400" dirty="0" err="1" smtClean="0"/>
              <a:t>つで</a:t>
            </a:r>
            <a:r>
              <a:rPr kumimoji="1" lang="ja-JP" altLang="en-US" sz="2400" dirty="0" smtClean="0"/>
              <a:t>比較</a:t>
            </a:r>
            <a:endParaRPr kumimoji="1" lang="en-US" altLang="ja-JP" sz="2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7076" y="2343246"/>
            <a:ext cx="2268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1: CPUE</a:t>
            </a:r>
          </a:p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2: </a:t>
            </a:r>
            <a:r>
              <a:rPr kumimoji="1" lang="en-US" altLang="ja-JP" sz="2000" dirty="0" err="1" smtClean="0">
                <a:solidFill>
                  <a:srgbClr val="FF0000"/>
                </a:solidFill>
              </a:rPr>
              <a:t>DeLury</a:t>
            </a:r>
            <a:endParaRPr kumimoji="1" lang="en-US" altLang="ja-JP" sz="2000" dirty="0" smtClean="0">
              <a:solidFill>
                <a:srgbClr val="00B050"/>
              </a:solidFill>
            </a:endParaRPr>
          </a:p>
          <a:p>
            <a:r>
              <a:rPr lang="en-US" altLang="ja-JP" sz="2000" dirty="0" smtClean="0">
                <a:solidFill>
                  <a:srgbClr val="00B050"/>
                </a:solidFill>
              </a:rPr>
              <a:t>3: </a:t>
            </a:r>
            <a:r>
              <a:rPr lang="ja-JP" altLang="en-US" sz="2000" dirty="0" smtClean="0">
                <a:solidFill>
                  <a:srgbClr val="00B050"/>
                </a:solidFill>
              </a:rPr>
              <a:t>チューニング無</a:t>
            </a:r>
            <a:endParaRPr kumimoji="1" lang="ja-JP" altLang="en-US" sz="2000" dirty="0">
              <a:solidFill>
                <a:srgbClr val="00B050"/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76" y="1995486"/>
            <a:ext cx="95250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3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199" y="365125"/>
            <a:ext cx="11013831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VPA</a:t>
            </a:r>
            <a:r>
              <a:rPr lang="ja-JP" altLang="en-US" dirty="0" smtClean="0"/>
              <a:t>による推定値</a:t>
            </a:r>
            <a:endParaRPr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2482" y="1198743"/>
            <a:ext cx="1149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チューニング無</a:t>
            </a:r>
            <a:r>
              <a:rPr kumimoji="1" lang="en-US" altLang="ja-JP" sz="2400" dirty="0" smtClean="0"/>
              <a:t>/CPUE</a:t>
            </a:r>
            <a:r>
              <a:rPr kumimoji="1" lang="ja-JP" altLang="en-US" sz="2400" dirty="0" smtClean="0"/>
              <a:t>でチューニング</a:t>
            </a:r>
            <a:r>
              <a:rPr kumimoji="1" lang="en-US" altLang="ja-JP" sz="2400" dirty="0" smtClean="0"/>
              <a:t>/</a:t>
            </a:r>
            <a:r>
              <a:rPr kumimoji="1" lang="en-US" altLang="ja-JP" sz="2400" dirty="0" err="1" smtClean="0"/>
              <a:t>DeLury</a:t>
            </a:r>
            <a:r>
              <a:rPr kumimoji="1" lang="ja-JP" altLang="en-US" sz="2400" dirty="0" smtClean="0"/>
              <a:t>法で得られた資源量でチューニングの</a:t>
            </a:r>
            <a:r>
              <a:rPr kumimoji="1" lang="en-US" altLang="ja-JP" sz="2400" dirty="0" smtClean="0"/>
              <a:t>3</a:t>
            </a:r>
            <a:r>
              <a:rPr kumimoji="1" lang="ja-JP" altLang="en-US" sz="2400" dirty="0" err="1" smtClean="0"/>
              <a:t>つで</a:t>
            </a:r>
            <a:r>
              <a:rPr kumimoji="1" lang="ja-JP" altLang="en-US" sz="2400" dirty="0" smtClean="0"/>
              <a:t>比較</a:t>
            </a:r>
            <a:endParaRPr kumimoji="1" lang="en-US" altLang="ja-JP" sz="2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7076" y="2343246"/>
            <a:ext cx="2268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1: CPUE</a:t>
            </a:r>
          </a:p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2: </a:t>
            </a:r>
            <a:r>
              <a:rPr kumimoji="1" lang="en-US" altLang="ja-JP" sz="2000" dirty="0" err="1" smtClean="0">
                <a:solidFill>
                  <a:srgbClr val="FF0000"/>
                </a:solidFill>
              </a:rPr>
              <a:t>DeLury</a:t>
            </a:r>
            <a:endParaRPr kumimoji="1" lang="en-US" altLang="ja-JP" sz="2000" dirty="0" smtClean="0">
              <a:solidFill>
                <a:srgbClr val="00B050"/>
              </a:solidFill>
            </a:endParaRPr>
          </a:p>
          <a:p>
            <a:r>
              <a:rPr lang="en-US" altLang="ja-JP" sz="2000" dirty="0" smtClean="0">
                <a:solidFill>
                  <a:srgbClr val="00B050"/>
                </a:solidFill>
              </a:rPr>
              <a:t>3: </a:t>
            </a:r>
            <a:r>
              <a:rPr lang="ja-JP" altLang="en-US" sz="2000" dirty="0" smtClean="0">
                <a:solidFill>
                  <a:srgbClr val="00B050"/>
                </a:solidFill>
              </a:rPr>
              <a:t>チューニング無</a:t>
            </a:r>
            <a:endParaRPr kumimoji="1" lang="ja-JP" altLang="en-US" sz="2000" dirty="0">
              <a:solidFill>
                <a:srgbClr val="00B050"/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76" y="1997319"/>
            <a:ext cx="95250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9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199" y="365125"/>
            <a:ext cx="11013831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まとめ</a:t>
            </a:r>
            <a:endParaRPr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09609" y="1234753"/>
            <a:ext cx="100273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 err="1" smtClean="0"/>
              <a:t>DeLury</a:t>
            </a:r>
            <a:r>
              <a:rPr lang="ja-JP" altLang="en-US" sz="2800" dirty="0" smtClean="0"/>
              <a:t>法は漁獲圧の</a:t>
            </a:r>
            <a:r>
              <a:rPr lang="ja-JP" altLang="en-US" sz="2800" dirty="0"/>
              <a:t>高い</a:t>
            </a:r>
            <a:r>
              <a:rPr lang="ja-JP" altLang="en-US" sz="2800" dirty="0" smtClean="0"/>
              <a:t>閉じた個体群に対して、</a:t>
            </a:r>
            <a:r>
              <a:rPr lang="ja-JP" altLang="en-US" sz="2800" u="sng" dirty="0" smtClean="0"/>
              <a:t>特に漁具能率の変動下</a:t>
            </a:r>
            <a:r>
              <a:rPr lang="ja-JP" altLang="en-US" sz="2800" dirty="0" smtClean="0"/>
              <a:t>で有効な資源量の推定手法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様々な手法があるが、比較的簡単に（</a:t>
            </a:r>
            <a:r>
              <a:rPr lang="en-US" altLang="ja-JP" sz="2800" dirty="0" smtClean="0"/>
              <a:t>Excel</a:t>
            </a:r>
            <a:r>
              <a:rPr lang="ja-JP" altLang="en-US" sz="2800" dirty="0" smtClean="0"/>
              <a:t>でも）できる</a:t>
            </a:r>
            <a:endParaRPr lang="en-US" altLang="ja-JP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正規分布（第</a:t>
            </a:r>
            <a:r>
              <a:rPr lang="en-US" altLang="ja-JP" sz="2800" dirty="0" smtClean="0"/>
              <a:t>1</a:t>
            </a:r>
            <a:r>
              <a:rPr lang="ja-JP" altLang="en-US" sz="2800" dirty="0" smtClean="0"/>
              <a:t>モデル、第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モデル）</a:t>
            </a:r>
            <a:endParaRPr lang="en-US" altLang="ja-JP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二項分布（過分散に注意）</a:t>
            </a:r>
            <a:endParaRPr lang="en-US" altLang="ja-JP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二項分布</a:t>
            </a:r>
            <a:r>
              <a:rPr lang="ja-JP" altLang="en-US" sz="2800" dirty="0" smtClean="0"/>
              <a:t>の正規近似モデル（過分散を考慮可能）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推定された漁具能率の変動要因の解析も行える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 smtClean="0"/>
              <a:t>VPA</a:t>
            </a:r>
            <a:r>
              <a:rPr lang="ja-JP" altLang="en-US" sz="2800" dirty="0" smtClean="0"/>
              <a:t>の指標としても用いることができる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漁業データを細かく（月別・地域別）見ることが大事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5014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1" lang="ja-JP" altLang="en-US" dirty="0" smtClean="0"/>
              <a:t>資源量と漁獲量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15" y="1759948"/>
            <a:ext cx="537476" cy="31586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46" y="1759948"/>
            <a:ext cx="537476" cy="3158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53" y="1757158"/>
            <a:ext cx="537476" cy="31586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65" y="1619283"/>
            <a:ext cx="1279574" cy="88414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15" y="2209974"/>
            <a:ext cx="537476" cy="31586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13" y="2233384"/>
            <a:ext cx="537476" cy="31586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53" y="2233384"/>
            <a:ext cx="537476" cy="315862"/>
          </a:xfrm>
          <a:prstGeom prst="rect">
            <a:avLst/>
          </a:prstGeom>
        </p:spPr>
      </p:pic>
      <p:sp>
        <p:nvSpPr>
          <p:cNvPr id="10" name="角丸四角形吹き出し 50"/>
          <p:cNvSpPr/>
          <p:nvPr/>
        </p:nvSpPr>
        <p:spPr>
          <a:xfrm>
            <a:off x="1983509" y="1619282"/>
            <a:ext cx="2198828" cy="967289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1" y="2832533"/>
            <a:ext cx="1262343" cy="87223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56" y="2984690"/>
            <a:ext cx="537476" cy="31586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54" y="2978549"/>
            <a:ext cx="537476" cy="31586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547" y="2978549"/>
            <a:ext cx="537476" cy="31586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70" y="3421763"/>
            <a:ext cx="537476" cy="315862"/>
          </a:xfrm>
          <a:prstGeom prst="rect">
            <a:avLst/>
          </a:prstGeom>
        </p:spPr>
      </p:pic>
      <p:sp>
        <p:nvSpPr>
          <p:cNvPr id="16" name="角丸四角形吹き出し 15"/>
          <p:cNvSpPr/>
          <p:nvPr/>
        </p:nvSpPr>
        <p:spPr>
          <a:xfrm>
            <a:off x="1934444" y="2834534"/>
            <a:ext cx="2270836" cy="1008112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4642338" y="1619282"/>
            <a:ext cx="7174524" cy="4969087"/>
          </a:xfrm>
          <a:prstGeom prst="roundRect">
            <a:avLst>
              <a:gd name="adj" fmla="val 13128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26" y="2345495"/>
            <a:ext cx="537476" cy="315862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895" y="2863059"/>
            <a:ext cx="537476" cy="315862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88" y="5159621"/>
            <a:ext cx="537476" cy="315862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633" y="5678013"/>
            <a:ext cx="537476" cy="315862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81" y="3785440"/>
            <a:ext cx="537476" cy="315862"/>
          </a:xfrm>
          <a:prstGeom prst="rect">
            <a:avLst/>
          </a:prstGeom>
        </p:spPr>
      </p:pic>
      <p:sp>
        <p:nvSpPr>
          <p:cNvPr id="67" name="テキスト ボックス 66"/>
          <p:cNvSpPr txBox="1"/>
          <p:nvPr/>
        </p:nvSpPr>
        <p:spPr>
          <a:xfrm>
            <a:off x="691667" y="4881837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これ以上獲らない方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が良いだろう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68" name="図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81" y="5389334"/>
            <a:ext cx="537476" cy="315862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166" y="4036955"/>
            <a:ext cx="537476" cy="315862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88" y="3684715"/>
            <a:ext cx="537476" cy="315862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919" y="2586571"/>
            <a:ext cx="537476" cy="315862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16" y="4462263"/>
            <a:ext cx="537476" cy="3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3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1" lang="ja-JP" altLang="en-US" dirty="0" smtClean="0"/>
              <a:t>海の中はわからない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15" y="1759948"/>
            <a:ext cx="537476" cy="31586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46" y="1759948"/>
            <a:ext cx="537476" cy="3158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53" y="1757158"/>
            <a:ext cx="537476" cy="31586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65" y="1619283"/>
            <a:ext cx="1279574" cy="88414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15" y="2209974"/>
            <a:ext cx="537476" cy="31586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13" y="2233384"/>
            <a:ext cx="537476" cy="31586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53" y="2233384"/>
            <a:ext cx="537476" cy="315862"/>
          </a:xfrm>
          <a:prstGeom prst="rect">
            <a:avLst/>
          </a:prstGeom>
        </p:spPr>
      </p:pic>
      <p:sp>
        <p:nvSpPr>
          <p:cNvPr id="10" name="角丸四角形吹き出し 50"/>
          <p:cNvSpPr/>
          <p:nvPr/>
        </p:nvSpPr>
        <p:spPr>
          <a:xfrm>
            <a:off x="1983509" y="1619282"/>
            <a:ext cx="2198828" cy="967289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1" y="2832533"/>
            <a:ext cx="1262343" cy="87223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56" y="2984690"/>
            <a:ext cx="537476" cy="31586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54" y="2978549"/>
            <a:ext cx="537476" cy="31586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547" y="2978549"/>
            <a:ext cx="537476" cy="31586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70" y="3421763"/>
            <a:ext cx="537476" cy="315862"/>
          </a:xfrm>
          <a:prstGeom prst="rect">
            <a:avLst/>
          </a:prstGeom>
        </p:spPr>
      </p:pic>
      <p:sp>
        <p:nvSpPr>
          <p:cNvPr id="16" name="角丸四角形吹き出し 15"/>
          <p:cNvSpPr/>
          <p:nvPr/>
        </p:nvSpPr>
        <p:spPr>
          <a:xfrm>
            <a:off x="1934444" y="2834534"/>
            <a:ext cx="2270836" cy="1008112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26" y="2345495"/>
            <a:ext cx="537476" cy="315862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895" y="2863059"/>
            <a:ext cx="537476" cy="315862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88" y="5159621"/>
            <a:ext cx="537476" cy="315862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633" y="5678013"/>
            <a:ext cx="537476" cy="315862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81" y="3785440"/>
            <a:ext cx="537476" cy="315862"/>
          </a:xfrm>
          <a:prstGeom prst="rect">
            <a:avLst/>
          </a:prstGeom>
        </p:spPr>
      </p:pic>
      <p:sp>
        <p:nvSpPr>
          <p:cNvPr id="67" name="テキスト ボックス 66"/>
          <p:cNvSpPr txBox="1"/>
          <p:nvPr/>
        </p:nvSpPr>
        <p:spPr>
          <a:xfrm>
            <a:off x="691667" y="488183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資源量評価は難しい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68" name="図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81" y="5389334"/>
            <a:ext cx="537476" cy="315862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166" y="4036955"/>
            <a:ext cx="537476" cy="315862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88" y="3684715"/>
            <a:ext cx="537476" cy="315862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919" y="2586571"/>
            <a:ext cx="537476" cy="315862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16" y="4462263"/>
            <a:ext cx="537476" cy="315862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4642338" y="1619282"/>
            <a:ext cx="7174524" cy="4969087"/>
          </a:xfrm>
          <a:prstGeom prst="roundRect">
            <a:avLst>
              <a:gd name="adj" fmla="val 13128"/>
            </a:avLst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57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53998" y="116633"/>
            <a:ext cx="7704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 smtClean="0">
                <a:latin typeface="+mj-ea"/>
                <a:ea typeface="+mj-ea"/>
              </a:rPr>
              <a:t>CPUE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en-US" altLang="ja-JP" sz="2800" dirty="0" smtClean="0">
                <a:latin typeface="+mj-ea"/>
                <a:ea typeface="+mj-ea"/>
              </a:rPr>
              <a:t>(</a:t>
            </a:r>
            <a:r>
              <a:rPr lang="ja-JP" altLang="en-US" sz="2800" dirty="0" smtClean="0">
                <a:latin typeface="+mj-ea"/>
                <a:ea typeface="+mj-ea"/>
              </a:rPr>
              <a:t>単位努力量当たり漁獲量</a:t>
            </a:r>
            <a:r>
              <a:rPr lang="en-US" altLang="ja-JP" sz="2800" dirty="0" smtClean="0">
                <a:latin typeface="+mj-ea"/>
                <a:ea typeface="+mj-ea"/>
              </a:rPr>
              <a:t>)</a:t>
            </a:r>
            <a:r>
              <a:rPr lang="ja-JP" altLang="en-US" sz="2800" dirty="0" smtClean="0">
                <a:latin typeface="+mj-ea"/>
                <a:ea typeface="+mj-ea"/>
              </a:rPr>
              <a:t>に基づく評価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99" y="1271550"/>
            <a:ext cx="716635" cy="31586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207" y="1271550"/>
            <a:ext cx="716635" cy="315862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16" y="1268760"/>
            <a:ext cx="716635" cy="315862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340769"/>
            <a:ext cx="1706099" cy="884143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99" y="1721576"/>
            <a:ext cx="716635" cy="315862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1744986"/>
            <a:ext cx="716635" cy="315862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420" y="1744986"/>
            <a:ext cx="716635" cy="31586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995" y="1271550"/>
            <a:ext cx="716635" cy="315862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240" y="1721576"/>
            <a:ext cx="716635" cy="315862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99" y="2132856"/>
            <a:ext cx="716635" cy="315862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2156266"/>
            <a:ext cx="716635" cy="315862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420" y="2156266"/>
            <a:ext cx="716635" cy="315862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240" y="2132856"/>
            <a:ext cx="716635" cy="315862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1" y="2556764"/>
            <a:ext cx="1683124" cy="872237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67" y="2708920"/>
            <a:ext cx="716635" cy="315862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531" y="2732330"/>
            <a:ext cx="716635" cy="315862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588" y="2732330"/>
            <a:ext cx="716635" cy="315862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408" y="2708920"/>
            <a:ext cx="716635" cy="315862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67" y="3120200"/>
            <a:ext cx="716635" cy="315862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531" y="3143610"/>
            <a:ext cx="716635" cy="315862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588" y="3143610"/>
            <a:ext cx="716635" cy="315862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408" y="3120200"/>
            <a:ext cx="716635" cy="315862"/>
          </a:xfrm>
          <a:prstGeom prst="rect">
            <a:avLst/>
          </a:prstGeom>
        </p:spPr>
      </p:pic>
      <p:cxnSp>
        <p:nvCxnSpPr>
          <p:cNvPr id="45" name="直線コネクタ 44"/>
          <p:cNvCxnSpPr/>
          <p:nvPr/>
        </p:nvCxnSpPr>
        <p:spPr>
          <a:xfrm flipH="1">
            <a:off x="6384032" y="3717032"/>
            <a:ext cx="546701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吹き出し 48"/>
          <p:cNvSpPr/>
          <p:nvPr/>
        </p:nvSpPr>
        <p:spPr>
          <a:xfrm>
            <a:off x="8112224" y="1190611"/>
            <a:ext cx="3936437" cy="1281517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吹き出し 49"/>
          <p:cNvSpPr/>
          <p:nvPr/>
        </p:nvSpPr>
        <p:spPr>
          <a:xfrm>
            <a:off x="8208235" y="2564904"/>
            <a:ext cx="3840427" cy="1008112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3789041"/>
            <a:ext cx="1706099" cy="884143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1" y="4797153"/>
            <a:ext cx="1683124" cy="872237"/>
          </a:xfrm>
          <a:prstGeom prst="rect">
            <a:avLst/>
          </a:prstGeom>
        </p:spPr>
      </p:pic>
      <p:sp>
        <p:nvSpPr>
          <p:cNvPr id="53" name="角丸四角形吹き出し 52"/>
          <p:cNvSpPr/>
          <p:nvPr/>
        </p:nvSpPr>
        <p:spPr>
          <a:xfrm>
            <a:off x="8315424" y="3933057"/>
            <a:ext cx="3733237" cy="740127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95" y="4193258"/>
            <a:ext cx="716635" cy="315862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803" y="4193258"/>
            <a:ext cx="716635" cy="315862"/>
          </a:xfrm>
          <a:prstGeom prst="rect">
            <a:avLst/>
          </a:prstGeom>
        </p:spPr>
      </p:pic>
      <p:sp>
        <p:nvSpPr>
          <p:cNvPr id="56" name="角丸四角形吹き出し 55"/>
          <p:cNvSpPr/>
          <p:nvPr/>
        </p:nvSpPr>
        <p:spPr>
          <a:xfrm>
            <a:off x="8304246" y="4869161"/>
            <a:ext cx="3733237" cy="740127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67" y="5085184"/>
            <a:ext cx="716635" cy="315862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375" y="5085184"/>
            <a:ext cx="716635" cy="315862"/>
          </a:xfrm>
          <a:prstGeom prst="rect">
            <a:avLst/>
          </a:prstGeom>
        </p:spPr>
      </p:pic>
      <p:sp>
        <p:nvSpPr>
          <p:cNvPr id="59" name="円/楕円 58"/>
          <p:cNvSpPr/>
          <p:nvPr/>
        </p:nvSpPr>
        <p:spPr>
          <a:xfrm>
            <a:off x="629166" y="770846"/>
            <a:ext cx="1818429" cy="569923"/>
          </a:xfrm>
          <a:prstGeom prst="ellipse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１年目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円/楕円 59"/>
          <p:cNvSpPr/>
          <p:nvPr/>
        </p:nvSpPr>
        <p:spPr>
          <a:xfrm>
            <a:off x="6384032" y="764705"/>
            <a:ext cx="1818429" cy="569923"/>
          </a:xfrm>
          <a:prstGeom prst="ellipse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２年目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6490026" y="5726602"/>
                <a:ext cx="3269869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𝐶𝑃𝑈𝐸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12+8+2+2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/>
                            </a:rPr>
                            <m:t>2+2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=6.0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519" y="5726602"/>
                <a:ext cx="3257045" cy="6173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図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48" y="1487574"/>
            <a:ext cx="716635" cy="315862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56" y="1487574"/>
            <a:ext cx="716635" cy="315862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365" y="1484784"/>
            <a:ext cx="716635" cy="315862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1346910"/>
            <a:ext cx="1706099" cy="884143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48" y="1937600"/>
            <a:ext cx="716635" cy="315862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1961010"/>
            <a:ext cx="716635" cy="315862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365" y="1961010"/>
            <a:ext cx="716635" cy="315862"/>
          </a:xfrm>
          <a:prstGeom prst="rect">
            <a:avLst/>
          </a:prstGeom>
        </p:spPr>
      </p:pic>
      <p:pic>
        <p:nvPicPr>
          <p:cNvPr id="75" name="図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9" y="2562905"/>
            <a:ext cx="1683124" cy="872237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05" y="2715061"/>
            <a:ext cx="716635" cy="315862"/>
          </a:xfrm>
          <a:prstGeom prst="rect">
            <a:avLst/>
          </a:prstGeom>
        </p:spPr>
      </p:pic>
      <p:pic>
        <p:nvPicPr>
          <p:cNvPr id="77" name="図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69" y="2708920"/>
            <a:ext cx="716635" cy="315862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927" y="2708920"/>
            <a:ext cx="716635" cy="315862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91" y="3152134"/>
            <a:ext cx="716635" cy="315862"/>
          </a:xfrm>
          <a:prstGeom prst="rect">
            <a:avLst/>
          </a:prstGeom>
        </p:spPr>
      </p:pic>
      <p:sp>
        <p:nvSpPr>
          <p:cNvPr id="84" name="角丸四角形吹き出し 83"/>
          <p:cNvSpPr/>
          <p:nvPr/>
        </p:nvSpPr>
        <p:spPr>
          <a:xfrm>
            <a:off x="2255573" y="1340768"/>
            <a:ext cx="2931771" cy="973429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角丸四角形吹き出し 84"/>
          <p:cNvSpPr/>
          <p:nvPr/>
        </p:nvSpPr>
        <p:spPr>
          <a:xfrm>
            <a:off x="2204123" y="2564905"/>
            <a:ext cx="3027781" cy="1008112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/>
          <p:cNvCxnSpPr/>
          <p:nvPr/>
        </p:nvCxnSpPr>
        <p:spPr>
          <a:xfrm flipH="1">
            <a:off x="98132" y="3772272"/>
            <a:ext cx="546701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5519936" y="2037438"/>
            <a:ext cx="672075" cy="887506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１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日目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5519936" y="4303119"/>
            <a:ext cx="672075" cy="887506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２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日目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0716362" y="5881388"/>
            <a:ext cx="1106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[</a:t>
            </a:r>
            <a:r>
              <a:rPr kumimoji="1" lang="ja-JP" altLang="en-US" sz="1400" dirty="0" smtClean="0">
                <a:latin typeface="+mj-ea"/>
                <a:ea typeface="+mj-ea"/>
              </a:rPr>
              <a:t>尾</a:t>
            </a:r>
            <a:r>
              <a:rPr kumimoji="1" lang="en-US" altLang="ja-JP" sz="1400" dirty="0" smtClean="0">
                <a:latin typeface="+mj-ea"/>
                <a:ea typeface="+mj-ea"/>
              </a:rPr>
              <a:t>/</a:t>
            </a:r>
            <a:r>
              <a:rPr kumimoji="1" lang="ja-JP" altLang="en-US" sz="1400" dirty="0" smtClean="0">
                <a:latin typeface="+mj-ea"/>
                <a:ea typeface="+mj-ea"/>
              </a:rPr>
              <a:t>隻・日</a:t>
            </a:r>
            <a:r>
              <a:rPr kumimoji="1" lang="en-US" altLang="ja-JP" sz="1400" dirty="0" smtClean="0">
                <a:latin typeface="+mj-ea"/>
                <a:ea typeface="+mj-ea"/>
              </a:rPr>
              <a:t>]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pic>
        <p:nvPicPr>
          <p:cNvPr id="91" name="図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80" y="4071721"/>
            <a:ext cx="716635" cy="315862"/>
          </a:xfrm>
          <a:prstGeom prst="rect">
            <a:avLst/>
          </a:prstGeom>
        </p:spPr>
      </p:pic>
      <p:pic>
        <p:nvPicPr>
          <p:cNvPr id="92" name="図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88" y="4071721"/>
            <a:ext cx="716635" cy="315862"/>
          </a:xfrm>
          <a:prstGeom prst="rect">
            <a:avLst/>
          </a:prstGeom>
        </p:spPr>
      </p:pic>
      <p:pic>
        <p:nvPicPr>
          <p:cNvPr id="93" name="図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97" y="4068931"/>
            <a:ext cx="716635" cy="315862"/>
          </a:xfrm>
          <a:prstGeom prst="rect">
            <a:avLst/>
          </a:prstGeom>
        </p:spPr>
      </p:pic>
      <p:pic>
        <p:nvPicPr>
          <p:cNvPr id="94" name="図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3" y="3931057"/>
            <a:ext cx="1706099" cy="884143"/>
          </a:xfrm>
          <a:prstGeom prst="rect">
            <a:avLst/>
          </a:prstGeom>
        </p:spPr>
      </p:pic>
      <p:pic>
        <p:nvPicPr>
          <p:cNvPr id="95" name="図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80" y="4521747"/>
            <a:ext cx="716635" cy="315862"/>
          </a:xfrm>
          <a:prstGeom prst="rect">
            <a:avLst/>
          </a:prstGeom>
        </p:spPr>
      </p:pic>
      <p:pic>
        <p:nvPicPr>
          <p:cNvPr id="96" name="図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644" y="4545157"/>
            <a:ext cx="716635" cy="315862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" y="4869161"/>
            <a:ext cx="1683124" cy="872237"/>
          </a:xfrm>
          <a:prstGeom prst="rect">
            <a:avLst/>
          </a:prstGeom>
        </p:spPr>
      </p:pic>
      <p:pic>
        <p:nvPicPr>
          <p:cNvPr id="99" name="図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37" y="5237341"/>
            <a:ext cx="716635" cy="315862"/>
          </a:xfrm>
          <a:prstGeom prst="rect">
            <a:avLst/>
          </a:prstGeom>
        </p:spPr>
      </p:pic>
      <p:pic>
        <p:nvPicPr>
          <p:cNvPr id="100" name="図 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01" y="5231200"/>
            <a:ext cx="716635" cy="315862"/>
          </a:xfrm>
          <a:prstGeom prst="rect">
            <a:avLst/>
          </a:prstGeom>
        </p:spPr>
      </p:pic>
      <p:pic>
        <p:nvPicPr>
          <p:cNvPr id="101" name="図 1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59" y="5231200"/>
            <a:ext cx="716635" cy="315862"/>
          </a:xfrm>
          <a:prstGeom prst="rect">
            <a:avLst/>
          </a:prstGeom>
        </p:spPr>
      </p:pic>
      <p:sp>
        <p:nvSpPr>
          <p:cNvPr id="103" name="角丸四角形吹き出し 102"/>
          <p:cNvSpPr/>
          <p:nvPr/>
        </p:nvSpPr>
        <p:spPr>
          <a:xfrm>
            <a:off x="2210505" y="3924916"/>
            <a:ext cx="2931771" cy="973429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角丸四角形吹き出し 103"/>
          <p:cNvSpPr/>
          <p:nvPr/>
        </p:nvSpPr>
        <p:spPr>
          <a:xfrm>
            <a:off x="2159055" y="5085184"/>
            <a:ext cx="3027781" cy="504056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292079" y="5733257"/>
                <a:ext cx="3141629" cy="622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𝐶𝑃𝑈𝐸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6+4+5+3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/>
                            </a:rPr>
                            <m:t>2+2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=4.5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59" y="5733256"/>
                <a:ext cx="3128805" cy="62292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テキスト ボックス 105"/>
          <p:cNvSpPr txBox="1"/>
          <p:nvPr/>
        </p:nvSpPr>
        <p:spPr>
          <a:xfrm>
            <a:off x="4401694" y="5929536"/>
            <a:ext cx="1106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[</a:t>
            </a:r>
            <a:r>
              <a:rPr kumimoji="1" lang="ja-JP" altLang="en-US" sz="1400" dirty="0" smtClean="0">
                <a:latin typeface="+mj-ea"/>
                <a:ea typeface="+mj-ea"/>
              </a:rPr>
              <a:t>尾</a:t>
            </a:r>
            <a:r>
              <a:rPr kumimoji="1" lang="en-US" altLang="ja-JP" sz="1400" dirty="0" smtClean="0">
                <a:latin typeface="+mj-ea"/>
                <a:ea typeface="+mj-ea"/>
              </a:rPr>
              <a:t>/</a:t>
            </a:r>
            <a:r>
              <a:rPr kumimoji="1" lang="ja-JP" altLang="en-US" sz="1400" dirty="0" smtClean="0">
                <a:latin typeface="+mj-ea"/>
                <a:ea typeface="+mj-ea"/>
              </a:rPr>
              <a:t>隻・日</a:t>
            </a:r>
            <a:r>
              <a:rPr kumimoji="1" lang="en-US" altLang="ja-JP" sz="1400" dirty="0" smtClean="0">
                <a:latin typeface="+mj-ea"/>
                <a:ea typeface="+mj-ea"/>
              </a:rPr>
              <a:t>]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5096272" y="6309321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</a:rPr>
              <a:t>増えた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!?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8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531604" y="116633"/>
            <a:ext cx="5149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dirty="0" err="1" smtClean="0">
                <a:latin typeface="+mj-ea"/>
                <a:ea typeface="+mj-ea"/>
              </a:rPr>
              <a:t>DeLury</a:t>
            </a:r>
            <a:r>
              <a:rPr lang="ja-JP" altLang="en-US" sz="3200" dirty="0" smtClean="0">
                <a:latin typeface="+mj-ea"/>
                <a:ea typeface="+mj-ea"/>
              </a:rPr>
              <a:t>法に</a:t>
            </a:r>
            <a:r>
              <a:rPr lang="ja-JP" altLang="en-US" sz="3200" dirty="0" smtClean="0">
                <a:latin typeface="+mj-ea"/>
                <a:ea typeface="+mj-ea"/>
              </a:rPr>
              <a:t>よる資源量評価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99" y="1271550"/>
            <a:ext cx="716635" cy="31586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207" y="1271550"/>
            <a:ext cx="716635" cy="315862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16" y="1268760"/>
            <a:ext cx="716635" cy="315862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340769"/>
            <a:ext cx="1706099" cy="884143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99" y="1721576"/>
            <a:ext cx="716635" cy="315862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1744986"/>
            <a:ext cx="716635" cy="315862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420" y="1744986"/>
            <a:ext cx="716635" cy="31586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995" y="1271550"/>
            <a:ext cx="716635" cy="315862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240" y="1721576"/>
            <a:ext cx="716635" cy="315862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99" y="2132856"/>
            <a:ext cx="716635" cy="315862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2156266"/>
            <a:ext cx="716635" cy="315862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420" y="2156266"/>
            <a:ext cx="716635" cy="315862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240" y="2132856"/>
            <a:ext cx="716635" cy="315862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1" y="2556764"/>
            <a:ext cx="1683124" cy="872237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67" y="2708920"/>
            <a:ext cx="716635" cy="315862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531" y="2732330"/>
            <a:ext cx="716635" cy="315862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588" y="2732330"/>
            <a:ext cx="716635" cy="315862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408" y="2708920"/>
            <a:ext cx="716635" cy="315862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67" y="3120200"/>
            <a:ext cx="716635" cy="315862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531" y="3143610"/>
            <a:ext cx="716635" cy="315862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588" y="3143610"/>
            <a:ext cx="716635" cy="315862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408" y="3120200"/>
            <a:ext cx="716635" cy="315862"/>
          </a:xfrm>
          <a:prstGeom prst="rect">
            <a:avLst/>
          </a:prstGeom>
        </p:spPr>
      </p:pic>
      <p:cxnSp>
        <p:nvCxnSpPr>
          <p:cNvPr id="45" name="直線コネクタ 44"/>
          <p:cNvCxnSpPr/>
          <p:nvPr/>
        </p:nvCxnSpPr>
        <p:spPr>
          <a:xfrm flipH="1">
            <a:off x="6384032" y="3717032"/>
            <a:ext cx="546701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吹き出し 48"/>
          <p:cNvSpPr/>
          <p:nvPr/>
        </p:nvSpPr>
        <p:spPr>
          <a:xfrm>
            <a:off x="8112224" y="1190611"/>
            <a:ext cx="3936437" cy="1281517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吹き出し 49"/>
          <p:cNvSpPr/>
          <p:nvPr/>
        </p:nvSpPr>
        <p:spPr>
          <a:xfrm>
            <a:off x="8208235" y="2564904"/>
            <a:ext cx="3840427" cy="1008112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3789041"/>
            <a:ext cx="1706099" cy="884143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1" y="4797153"/>
            <a:ext cx="1683124" cy="872237"/>
          </a:xfrm>
          <a:prstGeom prst="rect">
            <a:avLst/>
          </a:prstGeom>
        </p:spPr>
      </p:pic>
      <p:sp>
        <p:nvSpPr>
          <p:cNvPr id="53" name="角丸四角形吹き出し 52"/>
          <p:cNvSpPr/>
          <p:nvPr/>
        </p:nvSpPr>
        <p:spPr>
          <a:xfrm>
            <a:off x="8315424" y="3933057"/>
            <a:ext cx="3733237" cy="740127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95" y="4193258"/>
            <a:ext cx="716635" cy="315862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803" y="4193258"/>
            <a:ext cx="716635" cy="315862"/>
          </a:xfrm>
          <a:prstGeom prst="rect">
            <a:avLst/>
          </a:prstGeom>
        </p:spPr>
      </p:pic>
      <p:sp>
        <p:nvSpPr>
          <p:cNvPr id="56" name="角丸四角形吹き出し 55"/>
          <p:cNvSpPr/>
          <p:nvPr/>
        </p:nvSpPr>
        <p:spPr>
          <a:xfrm>
            <a:off x="8304246" y="4869161"/>
            <a:ext cx="3733237" cy="740127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67" y="5085184"/>
            <a:ext cx="716635" cy="315862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375" y="5085184"/>
            <a:ext cx="716635" cy="315862"/>
          </a:xfrm>
          <a:prstGeom prst="rect">
            <a:avLst/>
          </a:prstGeom>
        </p:spPr>
      </p:pic>
      <p:sp>
        <p:nvSpPr>
          <p:cNvPr id="59" name="円/楕円 58"/>
          <p:cNvSpPr/>
          <p:nvPr/>
        </p:nvSpPr>
        <p:spPr>
          <a:xfrm>
            <a:off x="629166" y="770846"/>
            <a:ext cx="1818429" cy="569923"/>
          </a:xfrm>
          <a:prstGeom prst="ellipse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１年目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円/楕円 59"/>
          <p:cNvSpPr/>
          <p:nvPr/>
        </p:nvSpPr>
        <p:spPr>
          <a:xfrm>
            <a:off x="6384032" y="764705"/>
            <a:ext cx="1818429" cy="569923"/>
          </a:xfrm>
          <a:prstGeom prst="ellipse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２年目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48" y="1487574"/>
            <a:ext cx="716635" cy="315862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56" y="1487574"/>
            <a:ext cx="716635" cy="315862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365" y="1484784"/>
            <a:ext cx="716635" cy="315862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1346910"/>
            <a:ext cx="1706099" cy="884143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48" y="1937600"/>
            <a:ext cx="716635" cy="315862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1961010"/>
            <a:ext cx="716635" cy="315862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365" y="1961010"/>
            <a:ext cx="716635" cy="315862"/>
          </a:xfrm>
          <a:prstGeom prst="rect">
            <a:avLst/>
          </a:prstGeom>
        </p:spPr>
      </p:pic>
      <p:pic>
        <p:nvPicPr>
          <p:cNvPr id="75" name="図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9" y="2562905"/>
            <a:ext cx="1683124" cy="872237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05" y="2715061"/>
            <a:ext cx="716635" cy="315862"/>
          </a:xfrm>
          <a:prstGeom prst="rect">
            <a:avLst/>
          </a:prstGeom>
        </p:spPr>
      </p:pic>
      <p:pic>
        <p:nvPicPr>
          <p:cNvPr id="77" name="図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69" y="2708920"/>
            <a:ext cx="716635" cy="315862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927" y="2708920"/>
            <a:ext cx="716635" cy="315862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91" y="3152134"/>
            <a:ext cx="716635" cy="315862"/>
          </a:xfrm>
          <a:prstGeom prst="rect">
            <a:avLst/>
          </a:prstGeom>
        </p:spPr>
      </p:pic>
      <p:sp>
        <p:nvSpPr>
          <p:cNvPr id="84" name="角丸四角形吹き出し 83"/>
          <p:cNvSpPr/>
          <p:nvPr/>
        </p:nvSpPr>
        <p:spPr>
          <a:xfrm>
            <a:off x="2255573" y="1340768"/>
            <a:ext cx="2931771" cy="973429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角丸四角形吹き出し 84"/>
          <p:cNvSpPr/>
          <p:nvPr/>
        </p:nvSpPr>
        <p:spPr>
          <a:xfrm>
            <a:off x="2204123" y="2564905"/>
            <a:ext cx="3027781" cy="1008112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/>
          <p:cNvCxnSpPr/>
          <p:nvPr/>
        </p:nvCxnSpPr>
        <p:spPr>
          <a:xfrm flipH="1">
            <a:off x="98132" y="3772272"/>
            <a:ext cx="546701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5519936" y="2037438"/>
            <a:ext cx="672075" cy="887506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１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日目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5519936" y="4303119"/>
            <a:ext cx="672075" cy="887506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２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日目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91" name="図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80" y="4071721"/>
            <a:ext cx="716635" cy="315862"/>
          </a:xfrm>
          <a:prstGeom prst="rect">
            <a:avLst/>
          </a:prstGeom>
        </p:spPr>
      </p:pic>
      <p:pic>
        <p:nvPicPr>
          <p:cNvPr id="92" name="図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88" y="4071721"/>
            <a:ext cx="716635" cy="315862"/>
          </a:xfrm>
          <a:prstGeom prst="rect">
            <a:avLst/>
          </a:prstGeom>
        </p:spPr>
      </p:pic>
      <p:pic>
        <p:nvPicPr>
          <p:cNvPr id="93" name="図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97" y="4068931"/>
            <a:ext cx="716635" cy="315862"/>
          </a:xfrm>
          <a:prstGeom prst="rect">
            <a:avLst/>
          </a:prstGeom>
        </p:spPr>
      </p:pic>
      <p:pic>
        <p:nvPicPr>
          <p:cNvPr id="94" name="図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3" y="3931057"/>
            <a:ext cx="1706099" cy="884143"/>
          </a:xfrm>
          <a:prstGeom prst="rect">
            <a:avLst/>
          </a:prstGeom>
        </p:spPr>
      </p:pic>
      <p:pic>
        <p:nvPicPr>
          <p:cNvPr id="95" name="図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80" y="4521747"/>
            <a:ext cx="716635" cy="315862"/>
          </a:xfrm>
          <a:prstGeom prst="rect">
            <a:avLst/>
          </a:prstGeom>
        </p:spPr>
      </p:pic>
      <p:pic>
        <p:nvPicPr>
          <p:cNvPr id="96" name="図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644" y="4545157"/>
            <a:ext cx="716635" cy="315862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" y="4869161"/>
            <a:ext cx="1683124" cy="872237"/>
          </a:xfrm>
          <a:prstGeom prst="rect">
            <a:avLst/>
          </a:prstGeom>
        </p:spPr>
      </p:pic>
      <p:pic>
        <p:nvPicPr>
          <p:cNvPr id="99" name="図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37" y="5237341"/>
            <a:ext cx="716635" cy="315862"/>
          </a:xfrm>
          <a:prstGeom prst="rect">
            <a:avLst/>
          </a:prstGeom>
        </p:spPr>
      </p:pic>
      <p:pic>
        <p:nvPicPr>
          <p:cNvPr id="100" name="図 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01" y="5231200"/>
            <a:ext cx="716635" cy="315862"/>
          </a:xfrm>
          <a:prstGeom prst="rect">
            <a:avLst/>
          </a:prstGeom>
        </p:spPr>
      </p:pic>
      <p:pic>
        <p:nvPicPr>
          <p:cNvPr id="101" name="図 1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59" y="5231200"/>
            <a:ext cx="716635" cy="315862"/>
          </a:xfrm>
          <a:prstGeom prst="rect">
            <a:avLst/>
          </a:prstGeom>
        </p:spPr>
      </p:pic>
      <p:sp>
        <p:nvSpPr>
          <p:cNvPr id="103" name="角丸四角形吹き出し 102"/>
          <p:cNvSpPr/>
          <p:nvPr/>
        </p:nvSpPr>
        <p:spPr>
          <a:xfrm>
            <a:off x="2210505" y="3924916"/>
            <a:ext cx="2931771" cy="973429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角丸四角形吹き出し 103"/>
          <p:cNvSpPr/>
          <p:nvPr/>
        </p:nvSpPr>
        <p:spPr>
          <a:xfrm>
            <a:off x="2159055" y="5085184"/>
            <a:ext cx="3027781" cy="504056"/>
          </a:xfrm>
          <a:prstGeom prst="wedgeRoundRectCallout">
            <a:avLst>
              <a:gd name="adj1" fmla="val -56159"/>
              <a:gd name="adj2" fmla="val 1663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335361" y="6237312"/>
                <a:ext cx="2094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−10=0.8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237312"/>
                <a:ext cx="2078967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テキスト ボックス 105"/>
          <p:cNvSpPr txBox="1"/>
          <p:nvPr/>
        </p:nvSpPr>
        <p:spPr>
          <a:xfrm>
            <a:off x="4758780" y="6309321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[</a:t>
            </a:r>
            <a:r>
              <a:rPr kumimoji="1" lang="ja-JP" altLang="en-US" sz="1400" dirty="0" smtClean="0">
                <a:latin typeface="+mj-ea"/>
                <a:ea typeface="+mj-ea"/>
              </a:rPr>
              <a:t>尾</a:t>
            </a:r>
            <a:r>
              <a:rPr kumimoji="1" lang="en-US" altLang="ja-JP" sz="1400" dirty="0" smtClean="0">
                <a:latin typeface="+mj-ea"/>
                <a:ea typeface="+mj-ea"/>
              </a:rPr>
              <a:t>]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10971" y="5837202"/>
            <a:ext cx="4155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dirty="0" smtClean="0">
                <a:latin typeface="+mn-ea"/>
              </a:rPr>
              <a:t>10</a:t>
            </a:r>
            <a:r>
              <a:rPr kumimoji="1" lang="ja-JP" altLang="en-US" sz="2000" dirty="0" smtClean="0">
                <a:latin typeface="+mn-ea"/>
              </a:rPr>
              <a:t>尾獲ったら</a:t>
            </a:r>
            <a:r>
              <a:rPr lang="ja-JP" altLang="en-US" sz="2000" dirty="0" smtClean="0">
                <a:latin typeface="+mn-ea"/>
              </a:rPr>
              <a:t>、獲れる量が</a:t>
            </a:r>
            <a:r>
              <a:rPr lang="en-US" altLang="ja-JP" sz="2000" dirty="0" smtClean="0">
                <a:latin typeface="+mn-ea"/>
              </a:rPr>
              <a:t>0.8</a:t>
            </a:r>
            <a:r>
              <a:rPr lang="ja-JP" altLang="en-US" sz="2000" dirty="0" smtClean="0">
                <a:latin typeface="+mn-ea"/>
              </a:rPr>
              <a:t>倍に</a:t>
            </a:r>
            <a:endParaRPr kumimoji="1" lang="ja-JP" altLang="en-US" sz="20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3429636" y="6237312"/>
                <a:ext cx="1164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=50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227" y="6237312"/>
                <a:ext cx="1148456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/>
          <p:cNvSpPr txBox="1"/>
          <p:nvPr/>
        </p:nvSpPr>
        <p:spPr>
          <a:xfrm>
            <a:off x="3124086" y="623731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+mn-ea"/>
              </a:rPr>
              <a:t>⇒</a:t>
            </a:r>
            <a:endParaRPr kumimoji="1" lang="ja-JP" altLang="en-US" sz="2000" dirty="0">
              <a:latin typeface="+mn-ea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225723" y="5837202"/>
            <a:ext cx="4155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dirty="0">
                <a:latin typeface="+mn-ea"/>
              </a:rPr>
              <a:t>2</a:t>
            </a:r>
            <a:r>
              <a:rPr lang="en-US" altLang="ja-JP" sz="2000" dirty="0" smtClean="0">
                <a:latin typeface="+mn-ea"/>
              </a:rPr>
              <a:t>0</a:t>
            </a:r>
            <a:r>
              <a:rPr kumimoji="1" lang="ja-JP" altLang="en-US" sz="2000" dirty="0" smtClean="0">
                <a:latin typeface="+mn-ea"/>
              </a:rPr>
              <a:t>尾獲ったら</a:t>
            </a:r>
            <a:r>
              <a:rPr lang="ja-JP" altLang="en-US" sz="2000" dirty="0" smtClean="0">
                <a:latin typeface="+mn-ea"/>
              </a:rPr>
              <a:t>、獲れる量が</a:t>
            </a:r>
            <a:r>
              <a:rPr lang="en-US" altLang="ja-JP" sz="2000" dirty="0" smtClean="0">
                <a:latin typeface="+mn-ea"/>
              </a:rPr>
              <a:t>0.2</a:t>
            </a:r>
            <a:r>
              <a:rPr lang="ja-JP" altLang="en-US" sz="2000" dirty="0" smtClean="0">
                <a:latin typeface="+mn-ea"/>
              </a:rPr>
              <a:t>倍に</a:t>
            </a:r>
            <a:endParaRPr kumimoji="1" lang="ja-JP" altLang="en-US" sz="20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6672065" y="6237312"/>
                <a:ext cx="2094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−20=0.2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237312"/>
                <a:ext cx="2078967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テキスト ボックス 80"/>
          <p:cNvSpPr txBox="1"/>
          <p:nvPr/>
        </p:nvSpPr>
        <p:spPr>
          <a:xfrm>
            <a:off x="11051484" y="6309321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[</a:t>
            </a:r>
            <a:r>
              <a:rPr kumimoji="1" lang="ja-JP" altLang="en-US" sz="1400" dirty="0" smtClean="0">
                <a:latin typeface="+mj-ea"/>
                <a:ea typeface="+mj-ea"/>
              </a:rPr>
              <a:t>尾</a:t>
            </a:r>
            <a:r>
              <a:rPr kumimoji="1" lang="en-US" altLang="ja-JP" sz="1400" dirty="0" smtClean="0">
                <a:latin typeface="+mj-ea"/>
                <a:ea typeface="+mj-ea"/>
              </a:rPr>
              <a:t>]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9722340" y="6237312"/>
                <a:ext cx="1164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=25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755" y="6237312"/>
                <a:ext cx="1148456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/>
          <p:cNvSpPr txBox="1"/>
          <p:nvPr/>
        </p:nvSpPr>
        <p:spPr>
          <a:xfrm>
            <a:off x="9416790" y="623731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+mn-ea"/>
              </a:rPr>
              <a:t>⇒</a:t>
            </a:r>
            <a:endParaRPr kumimoji="1" lang="ja-JP" altLang="en-US" sz="2000" dirty="0">
              <a:latin typeface="+mn-ea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274022" y="6351712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0000FF"/>
                </a:solidFill>
              </a:rPr>
              <a:t>減った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!?</a:t>
            </a:r>
            <a:endParaRPr kumimoji="1" lang="ja-JP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49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793150" y="116633"/>
            <a:ext cx="8626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 smtClean="0">
                <a:latin typeface="+mj-ea"/>
                <a:ea typeface="+mj-ea"/>
              </a:rPr>
              <a:t>CPUE</a:t>
            </a:r>
            <a:r>
              <a:rPr kumimoji="1" lang="ja-JP" altLang="en-US" sz="3200" dirty="0" smtClean="0">
                <a:latin typeface="+mj-ea"/>
                <a:ea typeface="+mj-ea"/>
              </a:rPr>
              <a:t>とデルリー法における資源量評価の違い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84333" y="980729"/>
            <a:ext cx="101662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>
                <a:latin typeface="+mn-ea"/>
              </a:rPr>
              <a:t>CPUE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44353" y="980729"/>
            <a:ext cx="172354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>
                <a:latin typeface="+mn-ea"/>
              </a:rPr>
              <a:t>デルリー法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41608" y="1556793"/>
            <a:ext cx="1830950" cy="461665"/>
          </a:xfrm>
          <a:prstGeom prst="rect">
            <a:avLst/>
          </a:prstGeom>
          <a:solidFill>
            <a:srgbClr val="99FF99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+mn-ea"/>
              </a:rPr>
              <a:t>漁具能率</a:t>
            </a:r>
            <a:r>
              <a:rPr kumimoji="1" lang="en-US" altLang="ja-JP" sz="2400" dirty="0" smtClean="0">
                <a:latin typeface="+mn-ea"/>
              </a:rPr>
              <a:t>(</a:t>
            </a:r>
            <a:r>
              <a:rPr kumimoji="1" lang="en-US" altLang="ja-JP" sz="2400" i="1" dirty="0" smtClean="0">
                <a:latin typeface="+mn-ea"/>
              </a:rPr>
              <a:t>q</a:t>
            </a:r>
            <a:r>
              <a:rPr kumimoji="1" lang="en-US" altLang="ja-JP" sz="2400" dirty="0" smtClean="0">
                <a:latin typeface="+mn-ea"/>
              </a:rPr>
              <a:t>)</a:t>
            </a:r>
            <a:endParaRPr kumimoji="1" lang="ja-JP" altLang="en-US" sz="24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314821" y="1516722"/>
                <a:ext cx="18277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000" u="sng" dirty="0" smtClean="0">
                    <a:latin typeface="+mn-ea"/>
                  </a:rPr>
                  <a:t>一定と仮定</a:t>
                </a:r>
                <a:endParaRPr kumimoji="1" lang="en-US" altLang="ja-JP" sz="2000" u="sng" dirty="0" smtClean="0">
                  <a:latin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𝐶𝑃𝑈𝐸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𝑞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∗</m:t>
                      </m:r>
                      <m:r>
                        <a:rPr kumimoji="1" lang="en-US" altLang="ja-JP" sz="2000" b="0" i="1" smtClean="0"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kumimoji="1" lang="ja-JP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43" y="1516722"/>
                <a:ext cx="1832553" cy="707886"/>
              </a:xfrm>
              <a:prstGeom prst="rect">
                <a:avLst/>
              </a:prstGeom>
              <a:blipFill rotWithShape="1">
                <a:blip r:embed="rId2"/>
                <a:stretch>
                  <a:fillRect t="-4310" b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7823775" y="1516722"/>
                <a:ext cx="29567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000" u="sng" dirty="0" smtClean="0">
                    <a:solidFill>
                      <a:srgbClr val="0000FF"/>
                    </a:solidFill>
                    <a:latin typeface="+mn-ea"/>
                  </a:rPr>
                  <a:t>推定可能</a:t>
                </a:r>
                <a:endParaRPr kumimoji="1" lang="en-US" altLang="ja-JP" sz="2000" u="sng" dirty="0" smtClean="0">
                  <a:solidFill>
                    <a:srgbClr val="0000FF"/>
                  </a:solidFill>
                  <a:latin typeface="+mn-ea"/>
                </a:endParaRPr>
              </a:p>
              <a:p>
                <a:pPr algn="ctr"/>
                <a:r>
                  <a:rPr lang="ja-JP" altLang="en-US" sz="2000" dirty="0"/>
                  <a:t>例</a:t>
                </a:r>
                <a:r>
                  <a:rPr lang="ja-JP" altLang="en-US" sz="20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/>
                      </a:rPr>
                      <m:t>𝐶𝑃𝑈𝐸</m:t>
                    </m:r>
                    <m:r>
                      <a:rPr lang="en-US" altLang="ja-JP" sz="2000" i="1">
                        <a:latin typeface="Cambria Math"/>
                      </a:rPr>
                      <m:t>=</m:t>
                    </m:r>
                    <m:r>
                      <a:rPr lang="en-US" altLang="ja-JP" sz="2000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ja-JP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/>
                          </a:rPr>
                          <m:t>−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𝐶𝐶</m:t>
                        </m:r>
                      </m:e>
                    </m:d>
                  </m:oMath>
                </a14:m>
                <a:endParaRPr lang="en-US" altLang="ja-JP" sz="20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362" y="1516722"/>
                <a:ext cx="2828468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1724" t="-4310" b="-12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4079777" y="2132856"/>
            <a:ext cx="2997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+mn-ea"/>
              </a:rPr>
              <a:t>単位努力量で捕獲される魚の比率</a:t>
            </a:r>
            <a:endParaRPr lang="en-US" altLang="ja-JP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latin typeface="+mn-ea"/>
              </a:rPr>
              <a:t>環境</a:t>
            </a:r>
            <a:r>
              <a:rPr kumimoji="1" lang="ja-JP" altLang="en-US" sz="1600" dirty="0" smtClean="0">
                <a:latin typeface="+mn-ea"/>
              </a:rPr>
              <a:t>条件・漁獲技術など</a:t>
            </a:r>
            <a:r>
              <a:rPr lang="ja-JP" altLang="en-US" sz="1600" dirty="0" smtClean="0">
                <a:latin typeface="+mn-ea"/>
              </a:rPr>
              <a:t>に</a:t>
            </a:r>
            <a:r>
              <a:rPr lang="ja-JP" altLang="en-US" sz="1600" dirty="0">
                <a:latin typeface="+mn-ea"/>
              </a:rPr>
              <a:t>よって</a:t>
            </a:r>
            <a:r>
              <a:rPr kumimoji="1" lang="ja-JP" altLang="en-US" sz="1600" dirty="0" smtClean="0">
                <a:latin typeface="+mn-ea"/>
              </a:rPr>
              <a:t>変化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991007" y="2132856"/>
            <a:ext cx="2684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 smtClean="0">
                <a:latin typeface="+mn-ea"/>
              </a:rPr>
              <a:t>CC</a:t>
            </a:r>
            <a:r>
              <a:rPr lang="en-US" altLang="ja-JP" sz="1600" dirty="0" smtClean="0">
                <a:latin typeface="+mn-ea"/>
              </a:rPr>
              <a:t>…</a:t>
            </a:r>
            <a:r>
              <a:rPr lang="ja-JP" altLang="en-US" sz="1600" dirty="0" smtClean="0">
                <a:latin typeface="+mn-ea"/>
              </a:rPr>
              <a:t>累積漁獲量</a:t>
            </a:r>
            <a:endParaRPr kumimoji="1" lang="ja-JP" altLang="en-US" sz="16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9360363" y="3622957"/>
                <a:ext cx="21958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600" i="1" dirty="0">
                          <a:latin typeface="Cambria Math"/>
                        </a:rPr>
                        <m:t>C</m:t>
                      </m:r>
                      <m:r>
                        <a:rPr lang="en-US" altLang="ja-JP" sz="1600" b="0" i="1" dirty="0" smtClean="0">
                          <a:latin typeface="Cambria Math"/>
                        </a:rPr>
                        <m:t>𝑃𝑈𝐸</m:t>
                      </m:r>
                      <m:r>
                        <a:rPr lang="en-US" altLang="ja-JP" sz="1600" i="1">
                          <a:latin typeface="Cambria Math"/>
                        </a:rPr>
                        <m:t>=</m:t>
                      </m:r>
                      <m:r>
                        <a:rPr lang="en-US" altLang="ja-JP" sz="1600" b="0" i="1" smtClean="0">
                          <a:latin typeface="Cambria Math"/>
                        </a:rPr>
                        <m:t>0.1(50−</m:t>
                      </m:r>
                      <m:r>
                        <a:rPr lang="en-US" altLang="ja-JP" sz="1600" b="0" i="1" smtClean="0">
                          <a:latin typeface="Cambria Math"/>
                        </a:rPr>
                        <m:t>𝐶𝐶</m:t>
                      </m:r>
                      <m:r>
                        <a:rPr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sz="16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622957"/>
                <a:ext cx="2199064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テキスト ボックス 87"/>
          <p:cNvSpPr txBox="1"/>
          <p:nvPr/>
        </p:nvSpPr>
        <p:spPr>
          <a:xfrm>
            <a:off x="8499707" y="4530606"/>
            <a:ext cx="2684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latin typeface="+mn-ea"/>
              </a:rPr>
              <a:t>累積漁獲量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 rot="16200000">
            <a:off x="6788342" y="3229778"/>
            <a:ext cx="1236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>
                <a:latin typeface="+mn-ea"/>
              </a:rPr>
              <a:t>CPUE</a:t>
            </a:r>
            <a:endParaRPr kumimoji="1" lang="ja-JP" altLang="en-US" sz="1600" dirty="0"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7507512" y="2493646"/>
            <a:ext cx="500899" cy="1583427"/>
            <a:chOff x="5630634" y="2462699"/>
            <a:chExt cx="375674" cy="1583427"/>
          </a:xfrm>
        </p:grpSpPr>
        <p:sp>
          <p:nvSpPr>
            <p:cNvPr id="96" name="テキスト ボックス 95"/>
            <p:cNvSpPr txBox="1"/>
            <p:nvPr/>
          </p:nvSpPr>
          <p:spPr>
            <a:xfrm>
              <a:off x="5630635" y="2462699"/>
              <a:ext cx="36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>
                  <a:latin typeface="+mn-ea"/>
                </a:rPr>
                <a:t>1</a:t>
              </a:r>
              <a:r>
                <a:rPr kumimoji="1" lang="en-US" altLang="ja-JP" sz="1200" dirty="0" smtClean="0">
                  <a:latin typeface="+mn-ea"/>
                </a:rPr>
                <a:t>0</a:t>
              </a:r>
              <a:endParaRPr kumimoji="1" lang="ja-JP" altLang="en-US" sz="1200" dirty="0">
                <a:latin typeface="+mn-ea"/>
              </a:endParaRPr>
            </a:p>
          </p:txBody>
        </p:sp>
        <p:sp>
          <p:nvSpPr>
            <p:cNvPr id="97" name="テキスト ボックス 96"/>
            <p:cNvSpPr txBox="1"/>
            <p:nvPr/>
          </p:nvSpPr>
          <p:spPr>
            <a:xfrm>
              <a:off x="5630635" y="2780928"/>
              <a:ext cx="36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8</a:t>
              </a:r>
              <a:endParaRPr kumimoji="1" lang="ja-JP" altLang="en-US" sz="1200" dirty="0">
                <a:latin typeface="+mn-ea"/>
              </a:endParaRP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5630634" y="3110771"/>
              <a:ext cx="36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6</a:t>
              </a:r>
              <a:endParaRPr kumimoji="1" lang="ja-JP" altLang="en-US" sz="1200" dirty="0">
                <a:latin typeface="+mn-ea"/>
              </a:endParaRPr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5630634" y="3429000"/>
              <a:ext cx="36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4</a:t>
              </a:r>
              <a:endParaRPr kumimoji="1" lang="ja-JP" altLang="en-US" sz="1200" dirty="0">
                <a:latin typeface="+mn-ea"/>
              </a:endParaRP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5637357" y="3769127"/>
              <a:ext cx="36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2</a:t>
              </a:r>
              <a:endParaRPr kumimoji="1" lang="ja-JP" altLang="en-US" sz="1200" dirty="0">
                <a:latin typeface="+mn-ea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7880201" y="2515458"/>
            <a:ext cx="3926632" cy="2131944"/>
            <a:chOff x="5910151" y="2515457"/>
            <a:chExt cx="2604637" cy="1907862"/>
          </a:xfrm>
        </p:grpSpPr>
        <p:grpSp>
          <p:nvGrpSpPr>
            <p:cNvPr id="1100" name="グループ化 1099"/>
            <p:cNvGrpSpPr/>
            <p:nvPr/>
          </p:nvGrpSpPr>
          <p:grpSpPr>
            <a:xfrm>
              <a:off x="5910151" y="2515457"/>
              <a:ext cx="2480679" cy="1676400"/>
              <a:chOff x="-1206500" y="3711575"/>
              <a:chExt cx="3367088" cy="2165351"/>
            </a:xfrm>
          </p:grpSpPr>
          <p:sp>
            <p:nvSpPr>
              <p:cNvPr id="1083" name="Freeform 77"/>
              <p:cNvSpPr>
                <a:spLocks/>
              </p:cNvSpPr>
              <p:nvPr/>
            </p:nvSpPr>
            <p:spPr bwMode="auto">
              <a:xfrm>
                <a:off x="-1139825" y="4829176"/>
                <a:ext cx="3232150" cy="1047750"/>
              </a:xfrm>
              <a:custGeom>
                <a:avLst/>
                <a:gdLst>
                  <a:gd name="T0" fmla="*/ 1 w 2036"/>
                  <a:gd name="T1" fmla="*/ 0 h 660"/>
                  <a:gd name="T2" fmla="*/ 3 w 2036"/>
                  <a:gd name="T3" fmla="*/ 1 h 660"/>
                  <a:gd name="T4" fmla="*/ 10 w 2036"/>
                  <a:gd name="T5" fmla="*/ 3 h 660"/>
                  <a:gd name="T6" fmla="*/ 40 w 2036"/>
                  <a:gd name="T7" fmla="*/ 13 h 660"/>
                  <a:gd name="T8" fmla="*/ 124 w 2036"/>
                  <a:gd name="T9" fmla="*/ 40 h 660"/>
                  <a:gd name="T10" fmla="*/ 207 w 2036"/>
                  <a:gd name="T11" fmla="*/ 67 h 660"/>
                  <a:gd name="T12" fmla="*/ 290 w 2036"/>
                  <a:gd name="T13" fmla="*/ 94 h 660"/>
                  <a:gd name="T14" fmla="*/ 373 w 2036"/>
                  <a:gd name="T15" fmla="*/ 121 h 660"/>
                  <a:gd name="T16" fmla="*/ 456 w 2036"/>
                  <a:gd name="T17" fmla="*/ 148 h 660"/>
                  <a:gd name="T18" fmla="*/ 539 w 2036"/>
                  <a:gd name="T19" fmla="*/ 175 h 660"/>
                  <a:gd name="T20" fmla="*/ 622 w 2036"/>
                  <a:gd name="T21" fmla="*/ 202 h 660"/>
                  <a:gd name="T22" fmla="*/ 705 w 2036"/>
                  <a:gd name="T23" fmla="*/ 228 h 660"/>
                  <a:gd name="T24" fmla="*/ 788 w 2036"/>
                  <a:gd name="T25" fmla="*/ 255 h 660"/>
                  <a:gd name="T26" fmla="*/ 874 w 2036"/>
                  <a:gd name="T27" fmla="*/ 283 h 660"/>
                  <a:gd name="T28" fmla="*/ 957 w 2036"/>
                  <a:gd name="T29" fmla="*/ 310 h 660"/>
                  <a:gd name="T30" fmla="*/ 1038 w 2036"/>
                  <a:gd name="T31" fmla="*/ 336 h 660"/>
                  <a:gd name="T32" fmla="*/ 1121 w 2036"/>
                  <a:gd name="T33" fmla="*/ 363 h 660"/>
                  <a:gd name="T34" fmla="*/ 1207 w 2036"/>
                  <a:gd name="T35" fmla="*/ 391 h 660"/>
                  <a:gd name="T36" fmla="*/ 1290 w 2036"/>
                  <a:gd name="T37" fmla="*/ 418 h 660"/>
                  <a:gd name="T38" fmla="*/ 1370 w 2036"/>
                  <a:gd name="T39" fmla="*/ 444 h 660"/>
                  <a:gd name="T40" fmla="*/ 1452 w 2036"/>
                  <a:gd name="T41" fmla="*/ 471 h 660"/>
                  <a:gd name="T42" fmla="*/ 1536 w 2036"/>
                  <a:gd name="T43" fmla="*/ 498 h 660"/>
                  <a:gd name="T44" fmla="*/ 1619 w 2036"/>
                  <a:gd name="T45" fmla="*/ 525 h 660"/>
                  <a:gd name="T46" fmla="*/ 1703 w 2036"/>
                  <a:gd name="T47" fmla="*/ 552 h 660"/>
                  <a:gd name="T48" fmla="*/ 1785 w 2036"/>
                  <a:gd name="T49" fmla="*/ 578 h 660"/>
                  <a:gd name="T50" fmla="*/ 1869 w 2036"/>
                  <a:gd name="T51" fmla="*/ 606 h 660"/>
                  <a:gd name="T52" fmla="*/ 1952 w 2036"/>
                  <a:gd name="T53" fmla="*/ 632 h 660"/>
                  <a:gd name="T54" fmla="*/ 1992 w 2036"/>
                  <a:gd name="T55" fmla="*/ 645 h 660"/>
                  <a:gd name="T56" fmla="*/ 1994 w 2036"/>
                  <a:gd name="T57" fmla="*/ 646 h 660"/>
                  <a:gd name="T58" fmla="*/ 2003 w 2036"/>
                  <a:gd name="T59" fmla="*/ 649 h 660"/>
                  <a:gd name="T60" fmla="*/ 2015 w 2036"/>
                  <a:gd name="T61" fmla="*/ 653 h 660"/>
                  <a:gd name="T62" fmla="*/ 2017 w 2036"/>
                  <a:gd name="T63" fmla="*/ 653 h 660"/>
                  <a:gd name="T64" fmla="*/ 2025 w 2036"/>
                  <a:gd name="T65" fmla="*/ 656 h 660"/>
                  <a:gd name="T66" fmla="*/ 2027 w 2036"/>
                  <a:gd name="T67" fmla="*/ 657 h 660"/>
                  <a:gd name="T68" fmla="*/ 2031 w 2036"/>
                  <a:gd name="T69" fmla="*/ 658 h 660"/>
                  <a:gd name="T70" fmla="*/ 2032 w 2036"/>
                  <a:gd name="T71" fmla="*/ 658 h 660"/>
                  <a:gd name="T72" fmla="*/ 2034 w 2036"/>
                  <a:gd name="T73" fmla="*/ 659 h 660"/>
                  <a:gd name="T74" fmla="*/ 2036 w 2036"/>
                  <a:gd name="T75" fmla="*/ 659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36" h="660">
                    <a:moveTo>
                      <a:pt x="0" y="0"/>
                    </a:moveTo>
                    <a:lnTo>
                      <a:pt x="1" y="0"/>
                    </a:lnTo>
                    <a:lnTo>
                      <a:pt x="2" y="0"/>
                    </a:lnTo>
                    <a:lnTo>
                      <a:pt x="3" y="1"/>
                    </a:lnTo>
                    <a:lnTo>
                      <a:pt x="5" y="2"/>
                    </a:lnTo>
                    <a:lnTo>
                      <a:pt x="10" y="3"/>
                    </a:lnTo>
                    <a:lnTo>
                      <a:pt x="20" y="7"/>
                    </a:lnTo>
                    <a:lnTo>
                      <a:pt x="40" y="13"/>
                    </a:lnTo>
                    <a:lnTo>
                      <a:pt x="84" y="27"/>
                    </a:lnTo>
                    <a:lnTo>
                      <a:pt x="124" y="40"/>
                    </a:lnTo>
                    <a:lnTo>
                      <a:pt x="164" y="53"/>
                    </a:lnTo>
                    <a:lnTo>
                      <a:pt x="207" y="67"/>
                    </a:lnTo>
                    <a:lnTo>
                      <a:pt x="247" y="80"/>
                    </a:lnTo>
                    <a:lnTo>
                      <a:pt x="290" y="94"/>
                    </a:lnTo>
                    <a:lnTo>
                      <a:pt x="333" y="108"/>
                    </a:lnTo>
                    <a:lnTo>
                      <a:pt x="373" y="121"/>
                    </a:lnTo>
                    <a:lnTo>
                      <a:pt x="416" y="135"/>
                    </a:lnTo>
                    <a:lnTo>
                      <a:pt x="456" y="148"/>
                    </a:lnTo>
                    <a:lnTo>
                      <a:pt x="496" y="161"/>
                    </a:lnTo>
                    <a:lnTo>
                      <a:pt x="539" y="175"/>
                    </a:lnTo>
                    <a:lnTo>
                      <a:pt x="579" y="188"/>
                    </a:lnTo>
                    <a:lnTo>
                      <a:pt x="622" y="202"/>
                    </a:lnTo>
                    <a:lnTo>
                      <a:pt x="665" y="215"/>
                    </a:lnTo>
                    <a:lnTo>
                      <a:pt x="705" y="228"/>
                    </a:lnTo>
                    <a:lnTo>
                      <a:pt x="748" y="242"/>
                    </a:lnTo>
                    <a:lnTo>
                      <a:pt x="788" y="255"/>
                    </a:lnTo>
                    <a:lnTo>
                      <a:pt x="831" y="269"/>
                    </a:lnTo>
                    <a:lnTo>
                      <a:pt x="874" y="283"/>
                    </a:lnTo>
                    <a:lnTo>
                      <a:pt x="914" y="296"/>
                    </a:lnTo>
                    <a:lnTo>
                      <a:pt x="957" y="310"/>
                    </a:lnTo>
                    <a:lnTo>
                      <a:pt x="998" y="323"/>
                    </a:lnTo>
                    <a:lnTo>
                      <a:pt x="1038" y="336"/>
                    </a:lnTo>
                    <a:lnTo>
                      <a:pt x="1080" y="350"/>
                    </a:lnTo>
                    <a:lnTo>
                      <a:pt x="1121" y="363"/>
                    </a:lnTo>
                    <a:lnTo>
                      <a:pt x="1164" y="377"/>
                    </a:lnTo>
                    <a:lnTo>
                      <a:pt x="1207" y="391"/>
                    </a:lnTo>
                    <a:lnTo>
                      <a:pt x="1247" y="404"/>
                    </a:lnTo>
                    <a:lnTo>
                      <a:pt x="1290" y="418"/>
                    </a:lnTo>
                    <a:lnTo>
                      <a:pt x="1330" y="431"/>
                    </a:lnTo>
                    <a:lnTo>
                      <a:pt x="1370" y="444"/>
                    </a:lnTo>
                    <a:lnTo>
                      <a:pt x="1412" y="458"/>
                    </a:lnTo>
                    <a:lnTo>
                      <a:pt x="1452" y="471"/>
                    </a:lnTo>
                    <a:lnTo>
                      <a:pt x="1496" y="485"/>
                    </a:lnTo>
                    <a:lnTo>
                      <a:pt x="1536" y="498"/>
                    </a:lnTo>
                    <a:lnTo>
                      <a:pt x="1576" y="510"/>
                    </a:lnTo>
                    <a:lnTo>
                      <a:pt x="1619" y="525"/>
                    </a:lnTo>
                    <a:lnTo>
                      <a:pt x="1659" y="537"/>
                    </a:lnTo>
                    <a:lnTo>
                      <a:pt x="1703" y="552"/>
                    </a:lnTo>
                    <a:lnTo>
                      <a:pt x="1745" y="566"/>
                    </a:lnTo>
                    <a:lnTo>
                      <a:pt x="1785" y="578"/>
                    </a:lnTo>
                    <a:lnTo>
                      <a:pt x="1829" y="593"/>
                    </a:lnTo>
                    <a:lnTo>
                      <a:pt x="1869" y="606"/>
                    </a:lnTo>
                    <a:lnTo>
                      <a:pt x="1908" y="618"/>
                    </a:lnTo>
                    <a:lnTo>
                      <a:pt x="1952" y="632"/>
                    </a:lnTo>
                    <a:lnTo>
                      <a:pt x="1992" y="645"/>
                    </a:lnTo>
                    <a:lnTo>
                      <a:pt x="1992" y="645"/>
                    </a:lnTo>
                    <a:lnTo>
                      <a:pt x="1993" y="646"/>
                    </a:lnTo>
                    <a:lnTo>
                      <a:pt x="1994" y="646"/>
                    </a:lnTo>
                    <a:lnTo>
                      <a:pt x="1997" y="647"/>
                    </a:lnTo>
                    <a:lnTo>
                      <a:pt x="2003" y="649"/>
                    </a:lnTo>
                    <a:lnTo>
                      <a:pt x="2014" y="653"/>
                    </a:lnTo>
                    <a:lnTo>
                      <a:pt x="2015" y="653"/>
                    </a:lnTo>
                    <a:lnTo>
                      <a:pt x="2015" y="653"/>
                    </a:lnTo>
                    <a:lnTo>
                      <a:pt x="2017" y="653"/>
                    </a:lnTo>
                    <a:lnTo>
                      <a:pt x="2019" y="654"/>
                    </a:lnTo>
                    <a:lnTo>
                      <a:pt x="2025" y="656"/>
                    </a:lnTo>
                    <a:lnTo>
                      <a:pt x="2026" y="656"/>
                    </a:lnTo>
                    <a:lnTo>
                      <a:pt x="2027" y="657"/>
                    </a:lnTo>
                    <a:lnTo>
                      <a:pt x="2028" y="657"/>
                    </a:lnTo>
                    <a:lnTo>
                      <a:pt x="2031" y="658"/>
                    </a:lnTo>
                    <a:lnTo>
                      <a:pt x="2031" y="658"/>
                    </a:lnTo>
                    <a:lnTo>
                      <a:pt x="2032" y="658"/>
                    </a:lnTo>
                    <a:lnTo>
                      <a:pt x="2033" y="659"/>
                    </a:lnTo>
                    <a:lnTo>
                      <a:pt x="2034" y="659"/>
                    </a:lnTo>
                    <a:lnTo>
                      <a:pt x="2035" y="659"/>
                    </a:lnTo>
                    <a:lnTo>
                      <a:pt x="2036" y="659"/>
                    </a:lnTo>
                    <a:lnTo>
                      <a:pt x="2036" y="660"/>
                    </a:lnTo>
                  </a:path>
                </a:pathLst>
              </a:custGeom>
              <a:noFill/>
              <a:ln w="19050" cap="sq">
                <a:solidFill>
                  <a:srgbClr val="3F3D9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84" name="Freeform 78"/>
              <p:cNvSpPr>
                <a:spLocks/>
              </p:cNvSpPr>
              <p:nvPr/>
            </p:nvSpPr>
            <p:spPr bwMode="auto">
              <a:xfrm>
                <a:off x="-1139825" y="3783013"/>
                <a:ext cx="1616075" cy="2093913"/>
              </a:xfrm>
              <a:custGeom>
                <a:avLst/>
                <a:gdLst>
                  <a:gd name="T0" fmla="*/ 0 w 1018"/>
                  <a:gd name="T1" fmla="*/ 0 h 1319"/>
                  <a:gd name="T2" fmla="*/ 1 w 1018"/>
                  <a:gd name="T3" fmla="*/ 1 h 1319"/>
                  <a:gd name="T4" fmla="*/ 2 w 1018"/>
                  <a:gd name="T5" fmla="*/ 1 h 1319"/>
                  <a:gd name="T6" fmla="*/ 3 w 1018"/>
                  <a:gd name="T7" fmla="*/ 3 h 1319"/>
                  <a:gd name="T8" fmla="*/ 5 w 1018"/>
                  <a:gd name="T9" fmla="*/ 6 h 1319"/>
                  <a:gd name="T10" fmla="*/ 10 w 1018"/>
                  <a:gd name="T11" fmla="*/ 13 h 1319"/>
                  <a:gd name="T12" fmla="*/ 20 w 1018"/>
                  <a:gd name="T13" fmla="*/ 26 h 1319"/>
                  <a:gd name="T14" fmla="*/ 40 w 1018"/>
                  <a:gd name="T15" fmla="*/ 52 h 1319"/>
                  <a:gd name="T16" fmla="*/ 84 w 1018"/>
                  <a:gd name="T17" fmla="*/ 107 h 1319"/>
                  <a:gd name="T18" fmla="*/ 124 w 1018"/>
                  <a:gd name="T19" fmla="*/ 160 h 1319"/>
                  <a:gd name="T20" fmla="*/ 164 w 1018"/>
                  <a:gd name="T21" fmla="*/ 211 h 1319"/>
                  <a:gd name="T22" fmla="*/ 207 w 1018"/>
                  <a:gd name="T23" fmla="*/ 267 h 1319"/>
                  <a:gd name="T24" fmla="*/ 247 w 1018"/>
                  <a:gd name="T25" fmla="*/ 319 h 1319"/>
                  <a:gd name="T26" fmla="*/ 290 w 1018"/>
                  <a:gd name="T27" fmla="*/ 376 h 1319"/>
                  <a:gd name="T28" fmla="*/ 333 w 1018"/>
                  <a:gd name="T29" fmla="*/ 431 h 1319"/>
                  <a:gd name="T30" fmla="*/ 373 w 1018"/>
                  <a:gd name="T31" fmla="*/ 482 h 1319"/>
                  <a:gd name="T32" fmla="*/ 416 w 1018"/>
                  <a:gd name="T33" fmla="*/ 538 h 1319"/>
                  <a:gd name="T34" fmla="*/ 456 w 1018"/>
                  <a:gd name="T35" fmla="*/ 591 h 1319"/>
                  <a:gd name="T36" fmla="*/ 496 w 1018"/>
                  <a:gd name="T37" fmla="*/ 642 h 1319"/>
                  <a:gd name="T38" fmla="*/ 539 w 1018"/>
                  <a:gd name="T39" fmla="*/ 698 h 1319"/>
                  <a:gd name="T40" fmla="*/ 579 w 1018"/>
                  <a:gd name="T41" fmla="*/ 749 h 1319"/>
                  <a:gd name="T42" fmla="*/ 622 w 1018"/>
                  <a:gd name="T43" fmla="*/ 806 h 1319"/>
                  <a:gd name="T44" fmla="*/ 665 w 1018"/>
                  <a:gd name="T45" fmla="*/ 861 h 1319"/>
                  <a:gd name="T46" fmla="*/ 705 w 1018"/>
                  <a:gd name="T47" fmla="*/ 913 h 1319"/>
                  <a:gd name="T48" fmla="*/ 748 w 1018"/>
                  <a:gd name="T49" fmla="*/ 968 h 1319"/>
                  <a:gd name="T50" fmla="*/ 788 w 1018"/>
                  <a:gd name="T51" fmla="*/ 1020 h 1319"/>
                  <a:gd name="T52" fmla="*/ 831 w 1018"/>
                  <a:gd name="T53" fmla="*/ 1077 h 1319"/>
                  <a:gd name="T54" fmla="*/ 874 w 1018"/>
                  <a:gd name="T55" fmla="*/ 1132 h 1319"/>
                  <a:gd name="T56" fmla="*/ 914 w 1018"/>
                  <a:gd name="T57" fmla="*/ 1184 h 1319"/>
                  <a:gd name="T58" fmla="*/ 957 w 1018"/>
                  <a:gd name="T59" fmla="*/ 1240 h 1319"/>
                  <a:gd name="T60" fmla="*/ 998 w 1018"/>
                  <a:gd name="T61" fmla="*/ 1292 h 1319"/>
                  <a:gd name="T62" fmla="*/ 1018 w 1018"/>
                  <a:gd name="T63" fmla="*/ 1319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18" h="1319">
                    <a:moveTo>
                      <a:pt x="0" y="0"/>
                    </a:moveTo>
                    <a:lnTo>
                      <a:pt x="1" y="1"/>
                    </a:lnTo>
                    <a:lnTo>
                      <a:pt x="2" y="1"/>
                    </a:lnTo>
                    <a:lnTo>
                      <a:pt x="3" y="3"/>
                    </a:lnTo>
                    <a:lnTo>
                      <a:pt x="5" y="6"/>
                    </a:lnTo>
                    <a:lnTo>
                      <a:pt x="10" y="13"/>
                    </a:lnTo>
                    <a:lnTo>
                      <a:pt x="20" y="26"/>
                    </a:lnTo>
                    <a:lnTo>
                      <a:pt x="40" y="52"/>
                    </a:lnTo>
                    <a:lnTo>
                      <a:pt x="84" y="107"/>
                    </a:lnTo>
                    <a:lnTo>
                      <a:pt x="124" y="160"/>
                    </a:lnTo>
                    <a:lnTo>
                      <a:pt x="164" y="211"/>
                    </a:lnTo>
                    <a:lnTo>
                      <a:pt x="207" y="267"/>
                    </a:lnTo>
                    <a:lnTo>
                      <a:pt x="247" y="319"/>
                    </a:lnTo>
                    <a:lnTo>
                      <a:pt x="290" y="376"/>
                    </a:lnTo>
                    <a:lnTo>
                      <a:pt x="333" y="431"/>
                    </a:lnTo>
                    <a:lnTo>
                      <a:pt x="373" y="482"/>
                    </a:lnTo>
                    <a:lnTo>
                      <a:pt x="416" y="538"/>
                    </a:lnTo>
                    <a:lnTo>
                      <a:pt x="456" y="591"/>
                    </a:lnTo>
                    <a:lnTo>
                      <a:pt x="496" y="642"/>
                    </a:lnTo>
                    <a:lnTo>
                      <a:pt x="539" y="698"/>
                    </a:lnTo>
                    <a:lnTo>
                      <a:pt x="579" y="749"/>
                    </a:lnTo>
                    <a:lnTo>
                      <a:pt x="622" y="806"/>
                    </a:lnTo>
                    <a:lnTo>
                      <a:pt x="665" y="861"/>
                    </a:lnTo>
                    <a:lnTo>
                      <a:pt x="705" y="913"/>
                    </a:lnTo>
                    <a:lnTo>
                      <a:pt x="748" y="968"/>
                    </a:lnTo>
                    <a:lnTo>
                      <a:pt x="788" y="1020"/>
                    </a:lnTo>
                    <a:lnTo>
                      <a:pt x="831" y="1077"/>
                    </a:lnTo>
                    <a:lnTo>
                      <a:pt x="874" y="1132"/>
                    </a:lnTo>
                    <a:lnTo>
                      <a:pt x="914" y="1184"/>
                    </a:lnTo>
                    <a:lnTo>
                      <a:pt x="957" y="1240"/>
                    </a:lnTo>
                    <a:lnTo>
                      <a:pt x="998" y="1292"/>
                    </a:lnTo>
                    <a:lnTo>
                      <a:pt x="1018" y="1319"/>
                    </a:lnTo>
                  </a:path>
                </a:pathLst>
              </a:custGeom>
              <a:noFill/>
              <a:ln w="19050" cap="sq">
                <a:solidFill>
                  <a:srgbClr val="993D7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85" name="Oval 79"/>
              <p:cNvSpPr>
                <a:spLocks noChangeAspect="1" noChangeArrowheads="1"/>
              </p:cNvSpPr>
              <p:nvPr/>
            </p:nvSpPr>
            <p:spPr bwMode="auto">
              <a:xfrm>
                <a:off x="-1193801" y="4760913"/>
                <a:ext cx="133350" cy="133350"/>
              </a:xfrm>
              <a:prstGeom prst="ellipse">
                <a:avLst/>
              </a:prstGeom>
              <a:solidFill>
                <a:srgbClr val="3F3D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86" name="Oval 80"/>
              <p:cNvSpPr>
                <a:spLocks noChangeAspect="1" noChangeArrowheads="1"/>
              </p:cNvSpPr>
              <p:nvPr/>
            </p:nvSpPr>
            <p:spPr bwMode="auto">
              <a:xfrm>
                <a:off x="-546101" y="4970463"/>
                <a:ext cx="133350" cy="136526"/>
              </a:xfrm>
              <a:prstGeom prst="ellipse">
                <a:avLst/>
              </a:prstGeom>
              <a:solidFill>
                <a:srgbClr val="3F3D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87" name="Oval 81"/>
              <p:cNvSpPr>
                <a:spLocks noChangeAspect="1" noChangeArrowheads="1"/>
              </p:cNvSpPr>
              <p:nvPr/>
            </p:nvSpPr>
            <p:spPr bwMode="auto">
              <a:xfrm>
                <a:off x="-1203325" y="3711575"/>
                <a:ext cx="133350" cy="136526"/>
              </a:xfrm>
              <a:prstGeom prst="ellipse">
                <a:avLst/>
              </a:prstGeom>
              <a:solidFill>
                <a:srgbClr val="993D7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4" name="Oval 82"/>
              <p:cNvSpPr>
                <a:spLocks noChangeAspect="1" noChangeArrowheads="1"/>
              </p:cNvSpPr>
              <p:nvPr/>
            </p:nvSpPr>
            <p:spPr bwMode="auto">
              <a:xfrm>
                <a:off x="87313" y="5389563"/>
                <a:ext cx="133350" cy="136526"/>
              </a:xfrm>
              <a:prstGeom prst="ellipse">
                <a:avLst/>
              </a:prstGeom>
              <a:solidFill>
                <a:srgbClr val="993D7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5" name="Line 83"/>
              <p:cNvSpPr>
                <a:spLocks noChangeShapeType="1"/>
              </p:cNvSpPr>
              <p:nvPr/>
            </p:nvSpPr>
            <p:spPr bwMode="auto">
              <a:xfrm flipV="1">
                <a:off x="-1139825" y="5838826"/>
                <a:ext cx="0" cy="3810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7" name="Line 85"/>
              <p:cNvSpPr>
                <a:spLocks noChangeShapeType="1"/>
              </p:cNvSpPr>
              <p:nvPr/>
            </p:nvSpPr>
            <p:spPr bwMode="auto">
              <a:xfrm flipV="1">
                <a:off x="-1009650" y="585311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8" name="Line 86"/>
              <p:cNvSpPr>
                <a:spLocks noChangeShapeType="1"/>
              </p:cNvSpPr>
              <p:nvPr/>
            </p:nvSpPr>
            <p:spPr bwMode="auto">
              <a:xfrm flipV="1">
                <a:off x="-881063" y="585311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9" name="Line 87"/>
              <p:cNvSpPr>
                <a:spLocks noChangeShapeType="1"/>
              </p:cNvSpPr>
              <p:nvPr/>
            </p:nvSpPr>
            <p:spPr bwMode="auto">
              <a:xfrm flipV="1">
                <a:off x="-750888" y="585311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0" name="Line 88"/>
              <p:cNvSpPr>
                <a:spLocks noChangeShapeType="1"/>
              </p:cNvSpPr>
              <p:nvPr/>
            </p:nvSpPr>
            <p:spPr bwMode="auto">
              <a:xfrm flipV="1">
                <a:off x="-622300" y="585311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1" name="Line 89"/>
              <p:cNvSpPr>
                <a:spLocks noChangeShapeType="1"/>
              </p:cNvSpPr>
              <p:nvPr/>
            </p:nvSpPr>
            <p:spPr bwMode="auto">
              <a:xfrm flipV="1">
                <a:off x="-493713" y="5838826"/>
                <a:ext cx="0" cy="3810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3" name="Line 91"/>
              <p:cNvSpPr>
                <a:spLocks noChangeShapeType="1"/>
              </p:cNvSpPr>
              <p:nvPr/>
            </p:nvSpPr>
            <p:spPr bwMode="auto">
              <a:xfrm flipV="1">
                <a:off x="-363538" y="585311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4" name="Line 92"/>
              <p:cNvSpPr>
                <a:spLocks noChangeShapeType="1"/>
              </p:cNvSpPr>
              <p:nvPr/>
            </p:nvSpPr>
            <p:spPr bwMode="auto">
              <a:xfrm flipV="1">
                <a:off x="-234950" y="585311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5" name="Line 93"/>
              <p:cNvSpPr>
                <a:spLocks noChangeShapeType="1"/>
              </p:cNvSpPr>
              <p:nvPr/>
            </p:nvSpPr>
            <p:spPr bwMode="auto">
              <a:xfrm flipV="1">
                <a:off x="-104775" y="585311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6" name="Line 94"/>
              <p:cNvSpPr>
                <a:spLocks noChangeShapeType="1"/>
              </p:cNvSpPr>
              <p:nvPr/>
            </p:nvSpPr>
            <p:spPr bwMode="auto">
              <a:xfrm flipV="1">
                <a:off x="23813" y="585311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7" name="Line 95"/>
              <p:cNvSpPr>
                <a:spLocks noChangeShapeType="1"/>
              </p:cNvSpPr>
              <p:nvPr/>
            </p:nvSpPr>
            <p:spPr bwMode="auto">
              <a:xfrm flipV="1">
                <a:off x="153988" y="5838826"/>
                <a:ext cx="0" cy="3810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9" name="Line 97"/>
              <p:cNvSpPr>
                <a:spLocks noChangeShapeType="1"/>
              </p:cNvSpPr>
              <p:nvPr/>
            </p:nvSpPr>
            <p:spPr bwMode="auto">
              <a:xfrm flipV="1">
                <a:off x="282575" y="585311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0" name="Line 98"/>
              <p:cNvSpPr>
                <a:spLocks noChangeShapeType="1"/>
              </p:cNvSpPr>
              <p:nvPr/>
            </p:nvSpPr>
            <p:spPr bwMode="auto">
              <a:xfrm flipV="1">
                <a:off x="412750" y="585311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1" name="Line 99"/>
              <p:cNvSpPr>
                <a:spLocks noChangeShapeType="1"/>
              </p:cNvSpPr>
              <p:nvPr/>
            </p:nvSpPr>
            <p:spPr bwMode="auto">
              <a:xfrm flipV="1">
                <a:off x="541338" y="585311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2" name="Line 100"/>
              <p:cNvSpPr>
                <a:spLocks noChangeShapeType="1"/>
              </p:cNvSpPr>
              <p:nvPr/>
            </p:nvSpPr>
            <p:spPr bwMode="auto">
              <a:xfrm flipV="1">
                <a:off x="669925" y="585311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3" name="Line 101"/>
              <p:cNvSpPr>
                <a:spLocks noChangeShapeType="1"/>
              </p:cNvSpPr>
              <p:nvPr/>
            </p:nvSpPr>
            <p:spPr bwMode="auto">
              <a:xfrm flipV="1">
                <a:off x="800100" y="5838826"/>
                <a:ext cx="0" cy="3810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5" name="Line 103"/>
              <p:cNvSpPr>
                <a:spLocks noChangeShapeType="1"/>
              </p:cNvSpPr>
              <p:nvPr/>
            </p:nvSpPr>
            <p:spPr bwMode="auto">
              <a:xfrm flipV="1">
                <a:off x="928688" y="585311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6" name="Line 104"/>
              <p:cNvSpPr>
                <a:spLocks noChangeShapeType="1"/>
              </p:cNvSpPr>
              <p:nvPr/>
            </p:nvSpPr>
            <p:spPr bwMode="auto">
              <a:xfrm flipV="1">
                <a:off x="1058863" y="585311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7" name="Line 105"/>
              <p:cNvSpPr>
                <a:spLocks noChangeShapeType="1"/>
              </p:cNvSpPr>
              <p:nvPr/>
            </p:nvSpPr>
            <p:spPr bwMode="auto">
              <a:xfrm flipV="1">
                <a:off x="1187450" y="585311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2" name="Line 106"/>
              <p:cNvSpPr>
                <a:spLocks noChangeShapeType="1"/>
              </p:cNvSpPr>
              <p:nvPr/>
            </p:nvSpPr>
            <p:spPr bwMode="auto">
              <a:xfrm flipV="1">
                <a:off x="1317625" y="585311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" name="Line 107"/>
              <p:cNvSpPr>
                <a:spLocks noChangeShapeType="1"/>
              </p:cNvSpPr>
              <p:nvPr/>
            </p:nvSpPr>
            <p:spPr bwMode="auto">
              <a:xfrm flipV="1">
                <a:off x="1446213" y="5838826"/>
                <a:ext cx="0" cy="3810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" name="Line 109"/>
              <p:cNvSpPr>
                <a:spLocks noChangeShapeType="1"/>
              </p:cNvSpPr>
              <p:nvPr/>
            </p:nvSpPr>
            <p:spPr bwMode="auto">
              <a:xfrm flipV="1">
                <a:off x="1574800" y="585311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6" name="Line 110"/>
              <p:cNvSpPr>
                <a:spLocks noChangeShapeType="1"/>
              </p:cNvSpPr>
              <p:nvPr/>
            </p:nvSpPr>
            <p:spPr bwMode="auto">
              <a:xfrm flipV="1">
                <a:off x="1704975" y="585311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7" name="Line 111"/>
              <p:cNvSpPr>
                <a:spLocks noChangeShapeType="1"/>
              </p:cNvSpPr>
              <p:nvPr/>
            </p:nvSpPr>
            <p:spPr bwMode="auto">
              <a:xfrm flipV="1">
                <a:off x="1833563" y="585311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8" name="Line 112"/>
              <p:cNvSpPr>
                <a:spLocks noChangeShapeType="1"/>
              </p:cNvSpPr>
              <p:nvPr/>
            </p:nvSpPr>
            <p:spPr bwMode="auto">
              <a:xfrm flipV="1">
                <a:off x="1963738" y="585311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9" name="Line 113"/>
              <p:cNvSpPr>
                <a:spLocks noChangeShapeType="1"/>
              </p:cNvSpPr>
              <p:nvPr/>
            </p:nvSpPr>
            <p:spPr bwMode="auto">
              <a:xfrm flipV="1">
                <a:off x="2092325" y="5838826"/>
                <a:ext cx="0" cy="3810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1" name="Line 115"/>
              <p:cNvSpPr>
                <a:spLocks noChangeShapeType="1"/>
              </p:cNvSpPr>
              <p:nvPr/>
            </p:nvSpPr>
            <p:spPr bwMode="auto">
              <a:xfrm>
                <a:off x="-1206500" y="5876926"/>
                <a:ext cx="3367088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2" name="Line 116"/>
              <p:cNvSpPr>
                <a:spLocks noChangeShapeType="1"/>
              </p:cNvSpPr>
              <p:nvPr/>
            </p:nvSpPr>
            <p:spPr bwMode="auto">
              <a:xfrm>
                <a:off x="-1139825" y="5876926"/>
                <a:ext cx="3810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3" name="Line 117"/>
              <p:cNvSpPr>
                <a:spLocks noChangeShapeType="1"/>
              </p:cNvSpPr>
              <p:nvPr/>
            </p:nvSpPr>
            <p:spPr bwMode="auto">
              <a:xfrm>
                <a:off x="-1139825" y="5772151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4" name="Line 118"/>
              <p:cNvSpPr>
                <a:spLocks noChangeShapeType="1"/>
              </p:cNvSpPr>
              <p:nvPr/>
            </p:nvSpPr>
            <p:spPr bwMode="auto">
              <a:xfrm>
                <a:off x="-1139825" y="5667376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5" name="Line 119"/>
              <p:cNvSpPr>
                <a:spLocks noChangeShapeType="1"/>
              </p:cNvSpPr>
              <p:nvPr/>
            </p:nvSpPr>
            <p:spPr bwMode="auto">
              <a:xfrm>
                <a:off x="-1139825" y="5562601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6" name="Line 120"/>
              <p:cNvSpPr>
                <a:spLocks noChangeShapeType="1"/>
              </p:cNvSpPr>
              <p:nvPr/>
            </p:nvSpPr>
            <p:spPr bwMode="auto">
              <a:xfrm>
                <a:off x="-1139825" y="5457826"/>
                <a:ext cx="3810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8" name="Line 122"/>
              <p:cNvSpPr>
                <a:spLocks noChangeShapeType="1"/>
              </p:cNvSpPr>
              <p:nvPr/>
            </p:nvSpPr>
            <p:spPr bwMode="auto">
              <a:xfrm>
                <a:off x="-1139825" y="5353051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9" name="Line 123"/>
              <p:cNvSpPr>
                <a:spLocks noChangeShapeType="1"/>
              </p:cNvSpPr>
              <p:nvPr/>
            </p:nvSpPr>
            <p:spPr bwMode="auto">
              <a:xfrm>
                <a:off x="-1139825" y="5248276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0" name="Line 124"/>
              <p:cNvSpPr>
                <a:spLocks noChangeShapeType="1"/>
              </p:cNvSpPr>
              <p:nvPr/>
            </p:nvSpPr>
            <p:spPr bwMode="auto">
              <a:xfrm>
                <a:off x="-1139825" y="5143501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1" name="Line 125"/>
              <p:cNvSpPr>
                <a:spLocks noChangeShapeType="1"/>
              </p:cNvSpPr>
              <p:nvPr/>
            </p:nvSpPr>
            <p:spPr bwMode="auto">
              <a:xfrm>
                <a:off x="-1139825" y="5038726"/>
                <a:ext cx="3810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3" name="Line 127"/>
              <p:cNvSpPr>
                <a:spLocks noChangeShapeType="1"/>
              </p:cNvSpPr>
              <p:nvPr/>
            </p:nvSpPr>
            <p:spPr bwMode="auto">
              <a:xfrm>
                <a:off x="-1139825" y="4933951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4" name="Line 128"/>
              <p:cNvSpPr>
                <a:spLocks noChangeShapeType="1"/>
              </p:cNvSpPr>
              <p:nvPr/>
            </p:nvSpPr>
            <p:spPr bwMode="auto">
              <a:xfrm>
                <a:off x="-1139825" y="4829176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5" name="Line 129"/>
              <p:cNvSpPr>
                <a:spLocks noChangeShapeType="1"/>
              </p:cNvSpPr>
              <p:nvPr/>
            </p:nvSpPr>
            <p:spPr bwMode="auto">
              <a:xfrm>
                <a:off x="-1139825" y="4724401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6" name="Line 130"/>
              <p:cNvSpPr>
                <a:spLocks noChangeShapeType="1"/>
              </p:cNvSpPr>
              <p:nvPr/>
            </p:nvSpPr>
            <p:spPr bwMode="auto">
              <a:xfrm>
                <a:off x="-1139825" y="4619626"/>
                <a:ext cx="3810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88" name="Line 132"/>
              <p:cNvSpPr>
                <a:spLocks noChangeShapeType="1"/>
              </p:cNvSpPr>
              <p:nvPr/>
            </p:nvSpPr>
            <p:spPr bwMode="auto">
              <a:xfrm>
                <a:off x="-1139825" y="4514851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89" name="Line 133"/>
              <p:cNvSpPr>
                <a:spLocks noChangeShapeType="1"/>
              </p:cNvSpPr>
              <p:nvPr/>
            </p:nvSpPr>
            <p:spPr bwMode="auto">
              <a:xfrm>
                <a:off x="-1139825" y="4410076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90" name="Line 134"/>
              <p:cNvSpPr>
                <a:spLocks noChangeShapeType="1"/>
              </p:cNvSpPr>
              <p:nvPr/>
            </p:nvSpPr>
            <p:spPr bwMode="auto">
              <a:xfrm>
                <a:off x="-1139825" y="4305301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91" name="Line 135"/>
              <p:cNvSpPr>
                <a:spLocks noChangeShapeType="1"/>
              </p:cNvSpPr>
              <p:nvPr/>
            </p:nvSpPr>
            <p:spPr bwMode="auto">
              <a:xfrm>
                <a:off x="-1139825" y="4200526"/>
                <a:ext cx="3810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93" name="Line 137"/>
              <p:cNvSpPr>
                <a:spLocks noChangeShapeType="1"/>
              </p:cNvSpPr>
              <p:nvPr/>
            </p:nvSpPr>
            <p:spPr bwMode="auto">
              <a:xfrm>
                <a:off x="-1139825" y="4095751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94" name="Line 138"/>
              <p:cNvSpPr>
                <a:spLocks noChangeShapeType="1"/>
              </p:cNvSpPr>
              <p:nvPr/>
            </p:nvSpPr>
            <p:spPr bwMode="auto">
              <a:xfrm>
                <a:off x="-1139825" y="3990976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95" name="Line 139"/>
              <p:cNvSpPr>
                <a:spLocks noChangeShapeType="1"/>
              </p:cNvSpPr>
              <p:nvPr/>
            </p:nvSpPr>
            <p:spPr bwMode="auto">
              <a:xfrm>
                <a:off x="-1139825" y="3886201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97" name="Line 140"/>
              <p:cNvSpPr>
                <a:spLocks noChangeShapeType="1"/>
              </p:cNvSpPr>
              <p:nvPr/>
            </p:nvSpPr>
            <p:spPr bwMode="auto">
              <a:xfrm>
                <a:off x="-1139825" y="3783013"/>
                <a:ext cx="3810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99" name="Line 142"/>
              <p:cNvSpPr>
                <a:spLocks noChangeShapeType="1"/>
              </p:cNvSpPr>
              <p:nvPr/>
            </p:nvSpPr>
            <p:spPr bwMode="auto">
              <a:xfrm flipV="1">
                <a:off x="-1139825" y="3783013"/>
                <a:ext cx="0" cy="20939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91" name="テキスト ボックス 90"/>
            <p:cNvSpPr txBox="1"/>
            <p:nvPr/>
          </p:nvSpPr>
          <p:spPr>
            <a:xfrm>
              <a:off x="8145837" y="4175434"/>
              <a:ext cx="368951" cy="247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50</a:t>
              </a:r>
              <a:endParaRPr kumimoji="1" lang="ja-JP" altLang="en-US" sz="1200" dirty="0">
                <a:latin typeface="+mn-ea"/>
              </a:endParaRP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7688502" y="4175434"/>
              <a:ext cx="368951" cy="247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40</a:t>
              </a:r>
              <a:endParaRPr kumimoji="1" lang="ja-JP" altLang="en-US" sz="1200" dirty="0">
                <a:latin typeface="+mn-ea"/>
              </a:endParaRP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6732912" y="4167416"/>
              <a:ext cx="368951" cy="247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 smtClean="0">
                  <a:latin typeface="+mn-ea"/>
                </a:rPr>
                <a:t>2</a:t>
              </a:r>
              <a:r>
                <a:rPr kumimoji="1" lang="en-US" altLang="ja-JP" sz="1200" dirty="0" smtClean="0">
                  <a:latin typeface="+mn-ea"/>
                </a:rPr>
                <a:t>0</a:t>
              </a:r>
              <a:endParaRPr kumimoji="1" lang="ja-JP" altLang="en-US" sz="1200" dirty="0">
                <a:latin typeface="+mn-ea"/>
              </a:endParaRP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7197971" y="4167416"/>
              <a:ext cx="368951" cy="247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 smtClean="0">
                  <a:latin typeface="+mn-ea"/>
                </a:rPr>
                <a:t>30</a:t>
              </a:r>
              <a:endParaRPr kumimoji="1" lang="ja-JP" altLang="en-US" sz="1200" dirty="0">
                <a:latin typeface="+mn-ea"/>
              </a:endParaRPr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6255117" y="4175434"/>
              <a:ext cx="368951" cy="24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 smtClean="0">
                  <a:latin typeface="+mn-ea"/>
                </a:rPr>
                <a:t>10</a:t>
              </a:r>
              <a:endParaRPr kumimoji="1" lang="ja-JP" altLang="en-US" sz="1200" dirty="0">
                <a:latin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/>
                <p:cNvSpPr txBox="1"/>
                <p:nvPr/>
              </p:nvSpPr>
              <p:spPr>
                <a:xfrm>
                  <a:off x="6218893" y="2780928"/>
                  <a:ext cx="1456570" cy="3029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1600" i="1" dirty="0" smtClean="0">
                            <a:latin typeface="Cambria Math"/>
                          </a:rPr>
                          <m:t>C</m:t>
                        </m:r>
                        <m:r>
                          <a:rPr lang="en-US" altLang="ja-JP" sz="1600" b="0" i="1" dirty="0" smtClean="0">
                            <a:latin typeface="Cambria Math"/>
                          </a:rPr>
                          <m:t>𝑃𝑈𝐸</m:t>
                        </m:r>
                        <m:r>
                          <a:rPr lang="en-US" altLang="ja-JP" sz="1600" i="1">
                            <a:latin typeface="Cambria Math"/>
                          </a:rPr>
                          <m:t>=</m:t>
                        </m:r>
                        <m:r>
                          <a:rPr lang="en-US" altLang="ja-JP" sz="1600" b="0" i="1" smtClean="0">
                            <a:latin typeface="Cambria Math"/>
                          </a:rPr>
                          <m:t>0.4(25−</m:t>
                        </m:r>
                        <m:r>
                          <a:rPr lang="en-US" altLang="ja-JP" sz="1600" b="0" i="1" smtClean="0">
                            <a:latin typeface="Cambria Math"/>
                          </a:rPr>
                          <m:t>𝐶𝐶</m:t>
                        </m:r>
                        <m:r>
                          <a:rPr lang="en-US" altLang="ja-JP" sz="16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ja-JP" sz="1600" dirty="0" smtClean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101" name="テキスト ボックス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8893" y="2780928"/>
                  <a:ext cx="1946815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テキスト ボックス 172"/>
            <p:cNvSpPr txBox="1"/>
            <p:nvPr/>
          </p:nvSpPr>
          <p:spPr>
            <a:xfrm>
              <a:off x="6955667" y="3268540"/>
              <a:ext cx="1006822" cy="302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>
                  <a:latin typeface="+mn-ea"/>
                </a:rPr>
                <a:t>１年目</a:t>
              </a:r>
              <a:r>
                <a:rPr lang="ja-JP" altLang="en-US" sz="1600" dirty="0">
                  <a:latin typeface="+mn-ea"/>
                </a:rPr>
                <a:t>：</a:t>
              </a:r>
              <a:endParaRPr kumimoji="1" lang="ja-JP" altLang="en-US" sz="1600" dirty="0">
                <a:latin typeface="+mn-ea"/>
              </a:endParaRPr>
            </a:p>
          </p:txBody>
        </p:sp>
        <p:sp>
          <p:nvSpPr>
            <p:cNvPr id="174" name="テキスト ボックス 173"/>
            <p:cNvSpPr txBox="1"/>
            <p:nvPr/>
          </p:nvSpPr>
          <p:spPr>
            <a:xfrm>
              <a:off x="6254607" y="2577168"/>
              <a:ext cx="1006822" cy="302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>
                  <a:latin typeface="+mn-ea"/>
                </a:rPr>
                <a:t>２年目：</a:t>
              </a:r>
              <a:endParaRPr kumimoji="1" lang="ja-JP" altLang="en-US" sz="1600" dirty="0">
                <a:latin typeface="+mn-ea"/>
              </a:endParaRPr>
            </a:p>
          </p:txBody>
        </p:sp>
      </p:grpSp>
      <p:sp>
        <p:nvSpPr>
          <p:cNvPr id="11" name="下矢印 10"/>
          <p:cNvSpPr/>
          <p:nvPr/>
        </p:nvSpPr>
        <p:spPr>
          <a:xfrm>
            <a:off x="1700284" y="2307992"/>
            <a:ext cx="1152128" cy="6889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623392" y="3068960"/>
            <a:ext cx="331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  <a:latin typeface="+mn-ea"/>
              </a:rPr>
              <a:t>資源量推定のバイアスが</a:t>
            </a:r>
            <a:endParaRPr kumimoji="1" lang="en-US" altLang="ja-JP" sz="20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  <a:latin typeface="+mn-ea"/>
              </a:rPr>
              <a:t>生じやすい</a:t>
            </a:r>
            <a:endParaRPr kumimoji="1" lang="ja-JP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27381" y="3814545"/>
            <a:ext cx="3432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漁具能率が上がったことによって、資源量が増加したように見える可能性</a:t>
            </a:r>
            <a:endParaRPr lang="en-US" altLang="ja-JP" sz="1600" dirty="0" smtClean="0">
              <a:latin typeface="+mn-ea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5102179" y="5129898"/>
            <a:ext cx="1107996" cy="461665"/>
          </a:xfrm>
          <a:prstGeom prst="rect">
            <a:avLst/>
          </a:prstGeom>
          <a:solidFill>
            <a:srgbClr val="99FF99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>
                <a:latin typeface="+mn-ea"/>
              </a:rPr>
              <a:t>汎用性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31371" y="5057889"/>
            <a:ext cx="3840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+mn-ea"/>
              </a:rPr>
              <a:t>漁獲量と努力量のデータから計算可能</a:t>
            </a:r>
            <a:endParaRPr kumimoji="1" lang="ja-JP" altLang="en-US" sz="2000" dirty="0">
              <a:latin typeface="+mn-ea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6960096" y="5056728"/>
            <a:ext cx="52805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+mn-ea"/>
              </a:rPr>
              <a:t>精度の高い推定のためには、</a:t>
            </a:r>
            <a:endParaRPr lang="en-US" altLang="ja-JP" sz="2000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rgbClr val="FF0000"/>
                </a:solidFill>
                <a:latin typeface="+mn-ea"/>
              </a:rPr>
              <a:t>比較的</a:t>
            </a: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短期間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</a:rPr>
              <a:t>に強度の漁獲圧によって資源量が顕著に減少し、</a:t>
            </a:r>
            <a:endParaRPr lang="en-US" altLang="ja-JP" sz="2000" dirty="0" smtClean="0">
              <a:solidFill>
                <a:srgbClr val="FF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原則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+mn-ea"/>
              </a:rPr>
              <a:t>として、加入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+mn-ea"/>
              </a:rPr>
              <a:t>や移出入のない</a:t>
            </a: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「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+mn-ea"/>
              </a:rPr>
              <a:t>閉じた」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+mn-ea"/>
              </a:rPr>
              <a:t>個体群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</a:rPr>
              <a:t>で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</a:rPr>
              <a:t>あることが必要</a:t>
            </a:r>
            <a:endParaRPr kumimoji="1" lang="ja-JP" altLang="en-US" sz="2000" dirty="0">
              <a:solidFill>
                <a:srgbClr val="FF000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9515290" y="4077072"/>
                <a:ext cx="4726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67" y="4077072"/>
                <a:ext cx="459869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/>
              <p:cNvSpPr/>
              <p:nvPr/>
            </p:nvSpPr>
            <p:spPr>
              <a:xfrm>
                <a:off x="11280577" y="4098558"/>
                <a:ext cx="4726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28" name="正方形/長方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432" y="4098558"/>
                <a:ext cx="459869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5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ja-JP" altLang="en-US" dirty="0" smtClean="0"/>
              <a:t>例：各年の</a:t>
            </a:r>
            <a:r>
              <a:rPr lang="en-US" altLang="ja-JP" dirty="0" smtClean="0"/>
              <a:t>CPUE</a:t>
            </a:r>
            <a:r>
              <a:rPr lang="ja-JP" altLang="en-US" dirty="0" smtClean="0"/>
              <a:t>の変化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69" y="1156829"/>
            <a:ext cx="8195228" cy="56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2454</Words>
  <Application>Microsoft Office PowerPoint</Application>
  <PresentationFormat>ユーザー設定</PresentationFormat>
  <Paragraphs>412</Paragraphs>
  <Slides>38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39" baseType="lpstr">
      <vt:lpstr>Office テーマ</vt:lpstr>
      <vt:lpstr>デルリー法を用いた 資源量推定手法</vt:lpstr>
      <vt:lpstr>本日の内容</vt:lpstr>
      <vt:lpstr>資源量と漁獲量</vt:lpstr>
      <vt:lpstr>資源量と漁獲量</vt:lpstr>
      <vt:lpstr>海の中はわからない…</vt:lpstr>
      <vt:lpstr>PowerPoint プレゼンテーション</vt:lpstr>
      <vt:lpstr>PowerPoint プレゼンテーション</vt:lpstr>
      <vt:lpstr>PowerPoint プレゼンテーション</vt:lpstr>
      <vt:lpstr>例：各年のCPUEの変化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西嶋　翔太</dc:creator>
  <cp:lastModifiedBy>Shota Nishijima</cp:lastModifiedBy>
  <cp:revision>58</cp:revision>
  <dcterms:created xsi:type="dcterms:W3CDTF">2017-06-05T05:36:00Z</dcterms:created>
  <dcterms:modified xsi:type="dcterms:W3CDTF">2017-06-06T21:27:29Z</dcterms:modified>
</cp:coreProperties>
</file>