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70" r:id="rId9"/>
    <p:sldId id="271" r:id="rId10"/>
    <p:sldId id="273" r:id="rId11"/>
    <p:sldId id="303" r:id="rId12"/>
    <p:sldId id="262" r:id="rId13"/>
    <p:sldId id="264" r:id="rId14"/>
    <p:sldId id="307" r:id="rId15"/>
    <p:sldId id="265" r:id="rId16"/>
    <p:sldId id="275" r:id="rId17"/>
    <p:sldId id="279" r:id="rId18"/>
    <p:sldId id="280" r:id="rId19"/>
    <p:sldId id="274" r:id="rId20"/>
    <p:sldId id="276" r:id="rId21"/>
    <p:sldId id="308" r:id="rId22"/>
    <p:sldId id="278" r:id="rId23"/>
    <p:sldId id="281" r:id="rId24"/>
    <p:sldId id="304" r:id="rId25"/>
    <p:sldId id="302" r:id="rId26"/>
    <p:sldId id="277" r:id="rId27"/>
    <p:sldId id="282" r:id="rId28"/>
    <p:sldId id="283" r:id="rId29"/>
    <p:sldId id="263" r:id="rId30"/>
    <p:sldId id="284" r:id="rId31"/>
    <p:sldId id="306" r:id="rId32"/>
    <p:sldId id="285" r:id="rId33"/>
    <p:sldId id="286" r:id="rId34"/>
    <p:sldId id="289" r:id="rId35"/>
    <p:sldId id="290" r:id="rId36"/>
    <p:sldId id="292" r:id="rId37"/>
    <p:sldId id="305" r:id="rId38"/>
    <p:sldId id="300" r:id="rId39"/>
    <p:sldId id="291" r:id="rId40"/>
    <p:sldId id="293" r:id="rId41"/>
    <p:sldId id="298" r:id="rId42"/>
    <p:sldId id="294" r:id="rId43"/>
    <p:sldId id="295" r:id="rId44"/>
    <p:sldId id="301" r:id="rId45"/>
    <p:sldId id="299" r:id="rId46"/>
    <p:sldId id="296" r:id="rId47"/>
    <p:sldId id="297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D94B3F8-AFE7-4ABA-946C-497AC4506604}">
          <p14:sldIdLst>
            <p14:sldId id="257"/>
            <p14:sldId id="258"/>
          </p14:sldIdLst>
        </p14:section>
        <p14:section name="ref.F" id="{C3914C4D-8C79-499A-9D2B-4F5C61B13FC4}">
          <p14:sldIdLst>
            <p14:sldId id="259"/>
            <p14:sldId id="260"/>
            <p14:sldId id="266"/>
            <p14:sldId id="267"/>
            <p14:sldId id="268"/>
            <p14:sldId id="270"/>
            <p14:sldId id="271"/>
            <p14:sldId id="273"/>
            <p14:sldId id="303"/>
          </p14:sldIdLst>
        </p14:section>
        <p14:section name="future.vpa" id="{D7D8F174-FF57-442A-B261-27C094A26326}">
          <p14:sldIdLst>
            <p14:sldId id="262"/>
            <p14:sldId id="264"/>
            <p14:sldId id="307"/>
            <p14:sldId id="265"/>
            <p14:sldId id="275"/>
            <p14:sldId id="279"/>
            <p14:sldId id="280"/>
            <p14:sldId id="274"/>
            <p14:sldId id="276"/>
            <p14:sldId id="308"/>
            <p14:sldId id="278"/>
            <p14:sldId id="281"/>
            <p14:sldId id="304"/>
            <p14:sldId id="302"/>
            <p14:sldId id="277"/>
            <p14:sldId id="282"/>
            <p14:sldId id="283"/>
            <p14:sldId id="263"/>
            <p14:sldId id="284"/>
            <p14:sldId id="306"/>
            <p14:sldId id="285"/>
            <p14:sldId id="286"/>
          </p14:sldIdLst>
        </p14:section>
        <p14:section name="getABC" id="{DC526474-71E4-4297-9F64-59C97E34E185}">
          <p14:sldIdLst>
            <p14:sldId id="289"/>
            <p14:sldId id="290"/>
            <p14:sldId id="292"/>
            <p14:sldId id="305"/>
            <p14:sldId id="300"/>
            <p14:sldId id="291"/>
            <p14:sldId id="293"/>
            <p14:sldId id="298"/>
            <p14:sldId id="294"/>
            <p14:sldId id="295"/>
            <p14:sldId id="301"/>
            <p14:sldId id="299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4" autoAdjust="0"/>
    <p:restoredTop sz="94622" autoAdjust="0"/>
  </p:normalViewPr>
  <p:slideViewPr>
    <p:cSldViewPr snapToGrid="0">
      <p:cViewPr>
        <p:scale>
          <a:sx n="75" d="100"/>
          <a:sy n="75" d="100"/>
        </p:scale>
        <p:origin x="1560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D9C3E-5E94-4F5F-8D13-149A9294B0EF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61C7-A59C-4C04-A002-3F240DC08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5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61C7-A59C-4C04-A002-3F240DC08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76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68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1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66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3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4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1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8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4B4C-1073-411E-BF9E-4B8CC0419D90}" type="datetimeFigureOut">
              <a:rPr kumimoji="1" lang="ja-JP" altLang="en-US" smtClean="0"/>
              <a:t>2014/5/13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8C93-607B-4955-AA51-5C0B77A2E0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8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による将来予測＆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ABC</a:t>
            </a:r>
            <a:r>
              <a:rPr kumimoji="1" lang="ja-JP" altLang="en-US" dirty="0" smtClean="0"/>
              <a:t>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821238"/>
            <a:ext cx="6858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市野川　桃子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（中央水産研究所）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59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9458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（例）</a:t>
            </a:r>
            <a:r>
              <a:rPr lang="en-US" altLang="ja-JP" dirty="0" err="1" smtClean="0"/>
              <a:t>rps.year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135" y="1268381"/>
            <a:ext cx="8341180" cy="561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# </a:t>
            </a:r>
            <a:r>
              <a:rPr lang="en-US" altLang="ja-JP" dirty="0" smtClean="0">
                <a:solidFill>
                  <a:schemeClr val="accent1"/>
                </a:solidFill>
              </a:rPr>
              <a:t>RPS</a:t>
            </a:r>
            <a:r>
              <a:rPr lang="ja-JP" altLang="en-US" dirty="0" smtClean="0">
                <a:solidFill>
                  <a:schemeClr val="accent1"/>
                </a:solidFill>
              </a:rPr>
              <a:t>のリサンプリングの</a:t>
            </a:r>
            <a:r>
              <a:rPr lang="ja-JP" altLang="en-US" dirty="0" smtClean="0">
                <a:solidFill>
                  <a:schemeClr val="accent1"/>
                </a:solidFill>
              </a:rPr>
              <a:t>範囲を変える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rout$summary$FpSPR.20.SPR</a:t>
            </a: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chemeClr val="accent1"/>
                </a:solidFill>
              </a:rPr>
              <a:t># 1991-2000</a:t>
            </a:r>
            <a:r>
              <a:rPr lang="ja-JP" altLang="en-US" dirty="0" smtClean="0">
                <a:solidFill>
                  <a:schemeClr val="accent1"/>
                </a:solidFill>
              </a:rPr>
              <a:t>年の範囲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0.3817601 0.3486372 0.9493515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rout$summary$Fmed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0.4230803 0.3863724 </a:t>
            </a:r>
            <a:r>
              <a:rPr lang="en-US" altLang="ja-JP" dirty="0" smtClean="0">
                <a:solidFill>
                  <a:srgbClr val="FF0000"/>
                </a:solidFill>
              </a:rPr>
              <a:t>1.0521056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/>
              <a:t>rout5 </a:t>
            </a:r>
            <a:r>
              <a:rPr kumimoji="1" lang="en-US" altLang="ja-JP" dirty="0" smtClean="0"/>
              <a:t>&lt;- </a:t>
            </a:r>
            <a:r>
              <a:rPr kumimoji="1" lang="en-US" altLang="ja-JP" dirty="0" err="1" smtClean="0"/>
              <a:t>ref.F</a:t>
            </a:r>
            <a:r>
              <a:rPr kumimoji="1" lang="en-US" altLang="ja-JP" dirty="0" smtClean="0"/>
              <a:t>(vout3, </a:t>
            </a:r>
            <a:r>
              <a:rPr kumimoji="1"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rps.year</a:t>
            </a:r>
            <a:r>
              <a:rPr kumimoji="1"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=1995:2000</a:t>
            </a:r>
            <a:r>
              <a:rPr kumimoji="1" lang="en-US" altLang="ja-JP" dirty="0" smtClean="0"/>
              <a:t>)  </a:t>
            </a:r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smtClean="0"/>
              <a:t>rout5$summary$FpSPR.20.SPR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0.3817601 0.3486372 0.9493515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rout5$summary$Fmed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0.4011866 0.3663782 0.9976608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135" y="642741"/>
            <a:ext cx="8341180" cy="561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rout$summary$Fmed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0.4230803 0.3863724 </a:t>
            </a:r>
            <a:r>
              <a:rPr lang="en-US" altLang="ja-JP" dirty="0" smtClean="0">
                <a:solidFill>
                  <a:srgbClr val="FF0000"/>
                </a:solidFill>
              </a:rPr>
              <a:t>1.0521056</a:t>
            </a:r>
          </a:p>
          <a:p>
            <a:pPr marL="0" indent="0">
              <a:buNone/>
            </a:pPr>
            <a:r>
              <a:rPr lang="en-US" altLang="ja-JP" dirty="0" smtClean="0"/>
              <a:t>&gt; rout5$summary$Fmed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0.4011866 0.3663782 </a:t>
            </a:r>
            <a:r>
              <a:rPr lang="en-US" altLang="ja-JP" dirty="0" smtClean="0">
                <a:solidFill>
                  <a:srgbClr val="FF0000"/>
                </a:solidFill>
              </a:rPr>
              <a:t>0.9976608</a:t>
            </a: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rout$rps.q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10%       50%       90%      mean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7.696979 10.724674 11.963496 10.394217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rout5$rps.q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10%       50%       90%      mean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7.574581  9.929116 11.948418  9.817371 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② </a:t>
            </a:r>
            <a:r>
              <a:rPr kumimoji="1" lang="en-US" altLang="ja-JP" sz="4000" dirty="0" err="1" smtClean="0"/>
              <a:t>future.vpa</a:t>
            </a:r>
            <a:r>
              <a:rPr kumimoji="1" lang="en-US" altLang="ja-JP" sz="4000" dirty="0" smtClean="0"/>
              <a:t>()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将来予測の実施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746171"/>
            <a:ext cx="7886700" cy="197530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600" dirty="0"/>
              <a:t>&gt; </a:t>
            </a:r>
            <a:r>
              <a:rPr lang="en-US" altLang="ja-JP" sz="3600" dirty="0" err="1"/>
              <a:t>fout</a:t>
            </a:r>
            <a:r>
              <a:rPr lang="en-US" altLang="ja-JP" sz="3600" dirty="0"/>
              <a:t> &lt;- </a:t>
            </a:r>
            <a:r>
              <a:rPr lang="en-US" altLang="ja-JP" sz="3600" dirty="0" err="1"/>
              <a:t>future.vpa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FF0000"/>
                </a:solidFill>
              </a:rPr>
              <a:t>vout3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388385" y="2105209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548555" y="1687522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54018" y="2813945"/>
            <a:ext cx="2572396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②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future.vpa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将来予測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5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8" y="329533"/>
            <a:ext cx="8426998" cy="615517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188352" y="5352647"/>
            <a:ext cx="34955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出力される</a:t>
            </a:r>
            <a:r>
              <a:rPr kumimoji="1" lang="ja-JP" altLang="en-US" sz="4000" dirty="0" smtClean="0"/>
              <a:t>図</a:t>
            </a:r>
            <a:endParaRPr kumimoji="1" lang="en-US" altLang="ja-JP" sz="4000" dirty="0" smtClean="0"/>
          </a:p>
          <a:p>
            <a:r>
              <a:rPr kumimoji="1" lang="en-US" altLang="ja-JP" sz="3600" dirty="0" smtClean="0"/>
              <a:t>plot(</a:t>
            </a:r>
            <a:r>
              <a:rPr kumimoji="1" lang="en-US" altLang="ja-JP" sz="3600" dirty="0" err="1" smtClean="0"/>
              <a:t>fout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でも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15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5024"/>
          </a:xfrm>
        </p:spPr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0550" y="1257300"/>
            <a:ext cx="8343900" cy="5467350"/>
          </a:xfrm>
        </p:spPr>
        <p:txBody>
          <a:bodyPr>
            <a:normAutofit/>
          </a:bodyPr>
          <a:lstStyle/>
          <a:p>
            <a:r>
              <a:rPr lang="ja-JP" altLang="en-US" dirty="0"/>
              <a:t>決定論的・</a:t>
            </a:r>
            <a:r>
              <a:rPr lang="ja-JP" altLang="en-US" dirty="0" smtClean="0"/>
              <a:t>確率論的な</a:t>
            </a:r>
            <a:r>
              <a:rPr kumimoji="1" lang="ja-JP" altLang="en-US" dirty="0" smtClean="0"/>
              <a:t>将来予測の結果</a:t>
            </a:r>
            <a:r>
              <a:rPr lang="ja-JP" altLang="en-US" dirty="0"/>
              <a:t>　</a:t>
            </a:r>
            <a:r>
              <a:rPr lang="ja-JP" altLang="en-US" dirty="0" smtClean="0"/>
              <a:t>（次元＋１）</a:t>
            </a:r>
            <a:endParaRPr lang="en-US" altLang="ja-JP" dirty="0" smtClean="0"/>
          </a:p>
          <a:p>
            <a:r>
              <a:rPr lang="ja-JP" altLang="en-US" dirty="0" smtClean="0"/>
              <a:t>決定論的な結果＋</a:t>
            </a:r>
            <a:r>
              <a:rPr lang="en-US" altLang="ja-JP" dirty="0" smtClean="0"/>
              <a:t>N</a:t>
            </a:r>
            <a:r>
              <a:rPr lang="ja-JP" altLang="en-US" dirty="0" smtClean="0"/>
              <a:t>回分の確率論的結果</a:t>
            </a:r>
            <a:endParaRPr lang="en-US" altLang="ja-JP" dirty="0" smtClean="0"/>
          </a:p>
          <a:p>
            <a:r>
              <a:rPr kumimoji="1" lang="en-US" altLang="ja-JP" dirty="0" err="1" smtClean="0"/>
              <a:t>fout$ssb</a:t>
            </a:r>
            <a:r>
              <a:rPr kumimoji="1" lang="en-US" altLang="ja-JP" dirty="0" smtClean="0"/>
              <a:t>[ , , 1] # </a:t>
            </a:r>
            <a:r>
              <a:rPr lang="ja-JP" altLang="en-US" dirty="0" smtClean="0"/>
              <a:t>決定論的結果</a:t>
            </a:r>
            <a:endParaRPr lang="en-US" altLang="ja-JP" dirty="0"/>
          </a:p>
          <a:p>
            <a:r>
              <a:rPr kumimoji="1" lang="en-US" altLang="ja-JP" dirty="0" err="1" smtClean="0"/>
              <a:t>fout$ssb</a:t>
            </a:r>
            <a:r>
              <a:rPr kumimoji="1" lang="en-US" altLang="ja-JP" dirty="0" smtClean="0"/>
              <a:t>[ , , 2:1001] # 1000</a:t>
            </a:r>
            <a:r>
              <a:rPr kumimoji="1" lang="ja-JP" altLang="en-US" dirty="0" smtClean="0"/>
              <a:t>回分の確率論的結果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&gt; names(</a:t>
            </a:r>
            <a:r>
              <a:rPr lang="en-US" altLang="ja-JP" dirty="0" err="1"/>
              <a:t>fout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sz="1900" dirty="0">
                <a:solidFill>
                  <a:srgbClr val="FF0000"/>
                </a:solidFill>
              </a:rPr>
              <a:t> [1] "</a:t>
            </a:r>
            <a:r>
              <a:rPr lang="en-US" altLang="ja-JP" sz="1900" dirty="0" err="1">
                <a:solidFill>
                  <a:srgbClr val="FF0000"/>
                </a:solidFill>
              </a:rPr>
              <a:t>faa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naa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biom</a:t>
            </a:r>
            <a:r>
              <a:rPr lang="en-US" altLang="ja-JP" sz="1900" dirty="0">
                <a:solidFill>
                  <a:srgbClr val="FF0000"/>
                </a:solidFill>
              </a:rPr>
              <a:t>"       "</a:t>
            </a:r>
            <a:r>
              <a:rPr lang="en-US" altLang="ja-JP" sz="1900" dirty="0" err="1">
                <a:solidFill>
                  <a:srgbClr val="FF0000"/>
                </a:solidFill>
              </a:rPr>
              <a:t>ssb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wcaa</a:t>
            </a:r>
            <a:r>
              <a:rPr lang="en-US" altLang="ja-JP" sz="1900" dirty="0">
                <a:solidFill>
                  <a:srgbClr val="FF0000"/>
                </a:solidFill>
              </a:rPr>
              <a:t>"       "</a:t>
            </a:r>
            <a:r>
              <a:rPr lang="en-US" altLang="ja-JP" sz="1900" dirty="0" err="1">
                <a:solidFill>
                  <a:srgbClr val="FF0000"/>
                </a:solidFill>
              </a:rPr>
              <a:t>caa</a:t>
            </a:r>
            <a:r>
              <a:rPr lang="en-US" altLang="ja-JP" sz="1900" dirty="0">
                <a:solidFill>
                  <a:srgbClr val="FF0000"/>
                </a:solidFill>
              </a:rPr>
              <a:t>"       </a:t>
            </a:r>
          </a:p>
          <a:p>
            <a:pPr marL="0" indent="0">
              <a:buNone/>
            </a:pPr>
            <a:r>
              <a:rPr lang="en-US" altLang="ja-JP" sz="1900" dirty="0">
                <a:solidFill>
                  <a:srgbClr val="FF0000"/>
                </a:solidFill>
              </a:rPr>
              <a:t> [7] "M"          "</a:t>
            </a:r>
            <a:r>
              <a:rPr lang="en-US" altLang="ja-JP" sz="1900" dirty="0" err="1">
                <a:solidFill>
                  <a:srgbClr val="FF0000"/>
                </a:solidFill>
              </a:rPr>
              <a:t>rps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maa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vbiom</a:t>
            </a:r>
            <a:r>
              <a:rPr lang="en-US" altLang="ja-JP" sz="1900" dirty="0">
                <a:solidFill>
                  <a:srgbClr val="FF0000"/>
                </a:solidFill>
              </a:rPr>
              <a:t>"      "</a:t>
            </a:r>
            <a:r>
              <a:rPr lang="en-US" altLang="ja-JP" sz="1900" dirty="0" err="1">
                <a:solidFill>
                  <a:srgbClr val="FF0000"/>
                </a:solidFill>
              </a:rPr>
              <a:t>waa</a:t>
            </a:r>
            <a:r>
              <a:rPr lang="en-US" altLang="ja-JP" sz="1900" dirty="0">
                <a:solidFill>
                  <a:srgbClr val="FF0000"/>
                </a:solidFill>
              </a:rPr>
              <a:t>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currentF</a:t>
            </a:r>
            <a:r>
              <a:rPr lang="en-US" altLang="ja-JP" sz="1900" dirty="0">
                <a:solidFill>
                  <a:srgbClr val="FF0000"/>
                </a:solidFill>
              </a:rPr>
              <a:t>"  </a:t>
            </a:r>
          </a:p>
          <a:p>
            <a:pPr marL="0" indent="0">
              <a:buNone/>
            </a:pPr>
            <a:r>
              <a:rPr lang="en-US" altLang="ja-JP" sz="1900" dirty="0">
                <a:solidFill>
                  <a:srgbClr val="FF0000"/>
                </a:solidFill>
              </a:rPr>
              <a:t>[13] "</a:t>
            </a:r>
            <a:r>
              <a:rPr lang="en-US" altLang="ja-JP" sz="1900" dirty="0" err="1">
                <a:solidFill>
                  <a:srgbClr val="FF0000"/>
                </a:solidFill>
              </a:rPr>
              <a:t>vssb</a:t>
            </a:r>
            <a:r>
              <a:rPr lang="en-US" altLang="ja-JP" sz="1900" dirty="0">
                <a:solidFill>
                  <a:srgbClr val="FF0000"/>
                </a:solidFill>
              </a:rPr>
              <a:t>"       "</a:t>
            </a:r>
            <a:r>
              <a:rPr lang="en-US" altLang="ja-JP" sz="1900" dirty="0" err="1">
                <a:solidFill>
                  <a:srgbClr val="FF0000"/>
                </a:solidFill>
              </a:rPr>
              <a:t>vwcaa</a:t>
            </a:r>
            <a:r>
              <a:rPr lang="en-US" altLang="ja-JP" sz="1900" dirty="0">
                <a:solidFill>
                  <a:srgbClr val="FF0000"/>
                </a:solidFill>
              </a:rPr>
              <a:t>"      "years"      "</a:t>
            </a:r>
            <a:r>
              <a:rPr lang="en-US" altLang="ja-JP" sz="1900" dirty="0" err="1">
                <a:solidFill>
                  <a:srgbClr val="FF0000"/>
                </a:solidFill>
              </a:rPr>
              <a:t>fyear.year</a:t>
            </a:r>
            <a:r>
              <a:rPr lang="en-US" altLang="ja-JP" sz="1900" dirty="0">
                <a:solidFill>
                  <a:srgbClr val="FF0000"/>
                </a:solidFill>
              </a:rPr>
              <a:t>" "ABC"        "</a:t>
            </a:r>
            <a:r>
              <a:rPr lang="en-US" altLang="ja-JP" sz="1900" dirty="0" err="1">
                <a:solidFill>
                  <a:srgbClr val="FF0000"/>
                </a:solidFill>
              </a:rPr>
              <a:t>recfunc</a:t>
            </a:r>
            <a:r>
              <a:rPr lang="en-US" altLang="ja-JP" sz="1900" dirty="0">
                <a:solidFill>
                  <a:srgbClr val="FF0000"/>
                </a:solidFill>
              </a:rPr>
              <a:t>"   </a:t>
            </a:r>
          </a:p>
          <a:p>
            <a:pPr marL="0" indent="0">
              <a:buNone/>
            </a:pPr>
            <a:r>
              <a:rPr lang="en-US" altLang="ja-JP" sz="1900" dirty="0">
                <a:solidFill>
                  <a:srgbClr val="FF0000"/>
                </a:solidFill>
              </a:rPr>
              <a:t>[19] "</a:t>
            </a:r>
            <a:r>
              <a:rPr lang="en-US" altLang="ja-JP" sz="1900" dirty="0" err="1">
                <a:solidFill>
                  <a:srgbClr val="FF0000"/>
                </a:solidFill>
              </a:rPr>
              <a:t>rec.arg</a:t>
            </a:r>
            <a:r>
              <a:rPr lang="en-US" altLang="ja-JP" sz="1900" dirty="0">
                <a:solidFill>
                  <a:srgbClr val="FF0000"/>
                </a:solidFill>
              </a:rPr>
              <a:t>"    "</a:t>
            </a:r>
            <a:r>
              <a:rPr lang="en-US" altLang="ja-JP" sz="1900" dirty="0" err="1">
                <a:solidFill>
                  <a:srgbClr val="FF0000"/>
                </a:solidFill>
              </a:rPr>
              <a:t>waa.year</a:t>
            </a:r>
            <a:r>
              <a:rPr lang="en-US" altLang="ja-JP" sz="1900" dirty="0">
                <a:solidFill>
                  <a:srgbClr val="FF0000"/>
                </a:solidFill>
              </a:rPr>
              <a:t>"   "</a:t>
            </a:r>
            <a:r>
              <a:rPr lang="en-US" altLang="ja-JP" sz="1900" dirty="0" err="1">
                <a:solidFill>
                  <a:srgbClr val="FF0000"/>
                </a:solidFill>
              </a:rPr>
              <a:t>maa.year</a:t>
            </a:r>
            <a:r>
              <a:rPr lang="en-US" altLang="ja-JP" sz="1900" dirty="0">
                <a:solidFill>
                  <a:srgbClr val="FF0000"/>
                </a:solidFill>
              </a:rPr>
              <a:t>"   "multi"      "</a:t>
            </a:r>
            <a:r>
              <a:rPr lang="en-US" altLang="ja-JP" sz="1900" dirty="0" err="1">
                <a:solidFill>
                  <a:srgbClr val="FF0000"/>
                </a:solidFill>
              </a:rPr>
              <a:t>multi.year</a:t>
            </a:r>
            <a:r>
              <a:rPr lang="en-US" altLang="ja-JP" sz="1900" dirty="0">
                <a:solidFill>
                  <a:srgbClr val="FF0000"/>
                </a:solidFill>
              </a:rPr>
              <a:t>" "</a:t>
            </a:r>
            <a:r>
              <a:rPr lang="en-US" altLang="ja-JP" sz="1900" dirty="0" err="1">
                <a:solidFill>
                  <a:srgbClr val="FF0000"/>
                </a:solidFill>
              </a:rPr>
              <a:t>Frec</a:t>
            </a:r>
            <a:r>
              <a:rPr lang="en-US" altLang="ja-JP" sz="1900" dirty="0">
                <a:solidFill>
                  <a:srgbClr val="FF0000"/>
                </a:solidFill>
              </a:rPr>
              <a:t>"      </a:t>
            </a:r>
          </a:p>
          <a:p>
            <a:pPr marL="0" indent="0">
              <a:buNone/>
            </a:pPr>
            <a:r>
              <a:rPr lang="en-US" altLang="ja-JP" sz="1900" dirty="0">
                <a:solidFill>
                  <a:srgbClr val="FF0000"/>
                </a:solidFill>
              </a:rPr>
              <a:t>[25] "</a:t>
            </a:r>
            <a:r>
              <a:rPr lang="en-US" altLang="ja-JP" sz="1900" dirty="0" err="1">
                <a:solidFill>
                  <a:srgbClr val="FF0000"/>
                </a:solidFill>
              </a:rPr>
              <a:t>rec.new</a:t>
            </a:r>
            <a:r>
              <a:rPr lang="en-US" altLang="ja-JP" sz="1900" dirty="0">
                <a:solidFill>
                  <a:srgbClr val="FF0000"/>
                </a:solidFill>
              </a:rPr>
              <a:t>"    "</a:t>
            </a:r>
            <a:r>
              <a:rPr lang="en-US" altLang="ja-JP" sz="1900" dirty="0" err="1">
                <a:solidFill>
                  <a:srgbClr val="FF0000"/>
                </a:solidFill>
              </a:rPr>
              <a:t>pre.catch</a:t>
            </a:r>
            <a:r>
              <a:rPr lang="en-US" altLang="ja-JP" sz="1900" dirty="0">
                <a:solidFill>
                  <a:srgbClr val="FF0000"/>
                </a:solidFill>
              </a:rPr>
              <a:t>"  "input" </a:t>
            </a:r>
            <a:endParaRPr kumimoji="1" lang="en-US" altLang="ja-JP" sz="1900" dirty="0" smtClean="0">
              <a:solidFill>
                <a:srgbClr val="FF0000"/>
              </a:solidFill>
            </a:endParaRPr>
          </a:p>
          <a:p>
            <a:pPr lvl="1"/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301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950" y="191507"/>
            <a:ext cx="8636275" cy="873364"/>
          </a:xfrm>
        </p:spPr>
        <p:txBody>
          <a:bodyPr>
            <a:normAutofit fontScale="90000"/>
          </a:bodyPr>
          <a:lstStyle/>
          <a:p>
            <a:r>
              <a:rPr lang="en-US" altLang="ja-JP" sz="4000" dirty="0" err="1"/>
              <a:t>future.vpa</a:t>
            </a:r>
            <a:r>
              <a:rPr lang="en-US" altLang="ja-JP" sz="4000" dirty="0"/>
              <a:t>() </a:t>
            </a:r>
            <a:r>
              <a:rPr lang="ja-JP" altLang="en-US" sz="4000" dirty="0" smtClean="0"/>
              <a:t>のオプション（</a:t>
            </a:r>
            <a:r>
              <a:rPr lang="ja-JP" altLang="en-US" sz="4000" dirty="0" smtClean="0"/>
              <a:t>年などの</a:t>
            </a:r>
            <a:r>
              <a:rPr lang="ja-JP" altLang="en-US" sz="4000" dirty="0" smtClean="0"/>
              <a:t>指定）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286867"/>
              </p:ext>
            </p:extLst>
          </p:nvPr>
        </p:nvGraphicFramePr>
        <p:xfrm>
          <a:off x="433391" y="1381595"/>
          <a:ext cx="8489950" cy="496221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8153"/>
                <a:gridCol w="3401692"/>
                <a:gridCol w="2920105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start.year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将来予測開始年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VPA</a:t>
                      </a:r>
                      <a:r>
                        <a:rPr lang="ja-JP" altLang="en-US" sz="2400" dirty="0" smtClean="0"/>
                        <a:t>の最終年の翌年 </a:t>
                      </a:r>
                      <a:r>
                        <a:rPr lang="en-US" altLang="ja-JP" sz="2400" dirty="0" smtClean="0"/>
                        <a:t>(2001</a:t>
                      </a:r>
                      <a:r>
                        <a:rPr lang="ja-JP" altLang="en-US" sz="2400" dirty="0" smtClean="0"/>
                        <a:t>年）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ABC.year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ABC</a:t>
                      </a:r>
                      <a:r>
                        <a:rPr lang="ja-JP" altLang="en-US" sz="2400" dirty="0" smtClean="0"/>
                        <a:t>計算年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VPA</a:t>
                      </a:r>
                      <a:r>
                        <a:rPr lang="ja-JP" altLang="en-US" sz="2400" dirty="0" smtClean="0"/>
                        <a:t>最終年の翌々年（</a:t>
                      </a:r>
                      <a:r>
                        <a:rPr lang="en-US" altLang="ja-JP" sz="2400" dirty="0" smtClean="0"/>
                        <a:t>2002</a:t>
                      </a:r>
                      <a:r>
                        <a:rPr lang="ja-JP" altLang="en-US" sz="2400" dirty="0" smtClean="0"/>
                        <a:t>年）</a:t>
                      </a:r>
                      <a:endParaRPr lang="en-US" altLang="ja-JP" sz="2400" dirty="0" smtClean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nyear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将来予測計算期間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10</a:t>
                      </a:r>
                      <a:r>
                        <a:rPr lang="ja-JP" altLang="en-US" sz="2400" dirty="0" smtClean="0"/>
                        <a:t>年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74643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n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シミュレーションの回数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1000</a:t>
                      </a:r>
                      <a:r>
                        <a:rPr lang="ja-JP" altLang="en-US" sz="2400" dirty="0" smtClean="0"/>
                        <a:t>回＋</a:t>
                      </a:r>
                      <a:r>
                        <a:rPr lang="en-US" altLang="ja-JP" sz="2400" dirty="0" smtClean="0"/>
                        <a:t>1</a:t>
                      </a:r>
                      <a:r>
                        <a:rPr lang="ja-JP" altLang="en-US" sz="2400" dirty="0" smtClean="0"/>
                        <a:t>回の決定論的ラン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1097816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waa.year</a:t>
                      </a:r>
                      <a:r>
                        <a:rPr kumimoji="1" lang="en-US" altLang="ja-JP" sz="2400" dirty="0" smtClean="0"/>
                        <a:t>, </a:t>
                      </a:r>
                      <a:r>
                        <a:rPr kumimoji="1" lang="en-US" altLang="ja-JP" sz="2400" dirty="0" err="1" smtClean="0"/>
                        <a:t>maa.year</a:t>
                      </a:r>
                      <a:r>
                        <a:rPr kumimoji="1" lang="en-US" altLang="ja-JP" sz="2400" dirty="0" smtClean="0"/>
                        <a:t>, </a:t>
                      </a:r>
                      <a:r>
                        <a:rPr kumimoji="1" lang="en-US" altLang="ja-JP" sz="2400" dirty="0" err="1" smtClean="0"/>
                        <a:t>M.year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年齢別体重・成熟率・死亡率を平均する期間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VPA</a:t>
                      </a:r>
                      <a:r>
                        <a:rPr kumimoji="1" lang="ja-JP" altLang="en-US" sz="2400" dirty="0" smtClean="0"/>
                        <a:t>計算最終年の値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1798" y="191507"/>
            <a:ext cx="8346427" cy="873364"/>
          </a:xfrm>
        </p:spPr>
        <p:txBody>
          <a:bodyPr>
            <a:normAutofit/>
          </a:bodyPr>
          <a:lstStyle/>
          <a:p>
            <a:r>
              <a:rPr lang="en-US" altLang="ja-JP" sz="4000" dirty="0" err="1"/>
              <a:t>future.vpa</a:t>
            </a:r>
            <a:r>
              <a:rPr lang="en-US" altLang="ja-JP" sz="4000" dirty="0"/>
              <a:t>() </a:t>
            </a:r>
            <a:r>
              <a:rPr lang="ja-JP" altLang="en-US" sz="4000" dirty="0" smtClean="0"/>
              <a:t>のオプション</a:t>
            </a:r>
            <a:r>
              <a:rPr lang="ja-JP" altLang="en-US" sz="4000" dirty="0" smtClean="0"/>
              <a:t>（</a:t>
            </a:r>
            <a:r>
              <a:rPr lang="en-US" altLang="ja-JP" sz="4000" dirty="0" smtClean="0"/>
              <a:t>F</a:t>
            </a:r>
            <a:r>
              <a:rPr lang="ja-JP" altLang="en-US" sz="4000" dirty="0" smtClean="0"/>
              <a:t>の設定</a:t>
            </a:r>
            <a:r>
              <a:rPr lang="ja-JP" altLang="en-US" sz="4000" dirty="0" smtClean="0"/>
              <a:t>）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83287"/>
              </p:ext>
            </p:extLst>
          </p:nvPr>
        </p:nvGraphicFramePr>
        <p:xfrm>
          <a:off x="433391" y="1381595"/>
          <a:ext cx="8489950" cy="5025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8153"/>
                <a:gridCol w="3887746"/>
                <a:gridCol w="2434051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current.F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ABC.year-1</a:t>
                      </a:r>
                      <a:r>
                        <a:rPr kumimoji="1" lang="ja-JP" altLang="en-US" sz="2400" dirty="0" smtClean="0"/>
                        <a:t>年までの</a:t>
                      </a:r>
                      <a:r>
                        <a:rPr kumimoji="1" lang="en-US" altLang="ja-JP" sz="2400" dirty="0" smtClean="0"/>
                        <a:t>F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VPA</a:t>
                      </a:r>
                      <a:r>
                        <a:rPr lang="ja-JP" altLang="en-US" sz="2400" dirty="0" smtClean="0"/>
                        <a:t>の結果（</a:t>
                      </a:r>
                      <a:r>
                        <a:rPr lang="en-US" altLang="ja-JP" sz="2400" dirty="0" smtClean="0"/>
                        <a:t>out3$Fc.at.age</a:t>
                      </a:r>
                      <a:r>
                        <a:rPr lang="ja-JP" altLang="en-US" sz="2400" dirty="0" smtClean="0"/>
                        <a:t>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multi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 smtClean="0"/>
                        <a:t>ABC.year</a:t>
                      </a:r>
                      <a:r>
                        <a:rPr lang="ja-JP" altLang="en-US" sz="2400" dirty="0" smtClean="0"/>
                        <a:t>年からの</a:t>
                      </a:r>
                      <a:r>
                        <a:rPr lang="en-US" altLang="ja-JP" sz="2400" dirty="0" smtClean="0"/>
                        <a:t>F</a:t>
                      </a:r>
                      <a:r>
                        <a:rPr lang="ja-JP" altLang="en-US" sz="2400" dirty="0" smtClean="0"/>
                        <a:t>を</a:t>
                      </a:r>
                      <a:r>
                        <a:rPr lang="en-US" altLang="ja-JP" sz="2400" dirty="0" err="1" smtClean="0"/>
                        <a:t>current.F</a:t>
                      </a:r>
                      <a:r>
                        <a:rPr lang="ja-JP" altLang="en-US" sz="2400" dirty="0" smtClean="0"/>
                        <a:t>の何倍にするか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1</a:t>
                      </a:r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multi.year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特定</a:t>
                      </a:r>
                      <a:r>
                        <a:rPr lang="ja-JP" altLang="en-US" sz="2400" dirty="0" smtClean="0"/>
                        <a:t>の年だけ</a:t>
                      </a:r>
                      <a:r>
                        <a:rPr lang="en-US" altLang="ja-JP" sz="2400" dirty="0" smtClean="0"/>
                        <a:t>multi</a:t>
                      </a:r>
                      <a:r>
                        <a:rPr lang="ja-JP" altLang="en-US" sz="2400" dirty="0" smtClean="0"/>
                        <a:t>を</a:t>
                      </a:r>
                      <a:r>
                        <a:rPr lang="ja-JP" altLang="en-US" sz="2400" dirty="0" smtClean="0"/>
                        <a:t>変える場合（将来予測年の長さのベクトルを与える）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74643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pre.catch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漁獲量を固定する場合 </a:t>
                      </a:r>
                      <a:r>
                        <a:rPr lang="en-US" altLang="ja-JP" sz="2400" dirty="0" smtClean="0"/>
                        <a:t>list(year=2013,</a:t>
                      </a:r>
                      <a:r>
                        <a:rPr lang="en-US" altLang="ja-JP" sz="2400" baseline="0" dirty="0" smtClean="0"/>
                        <a:t> </a:t>
                      </a:r>
                      <a:r>
                        <a:rPr lang="en-US" altLang="ja-JP" sz="2400" baseline="0" dirty="0" err="1" smtClean="0"/>
                        <a:t>wcatch</a:t>
                      </a:r>
                      <a:r>
                        <a:rPr lang="en-US" altLang="ja-JP" sz="2400" baseline="0" dirty="0" smtClean="0"/>
                        <a:t>=1</a:t>
                      </a:r>
                      <a:r>
                        <a:rPr lang="en-US" altLang="ja-JP" sz="2400" baseline="0" dirty="0" smtClean="0"/>
                        <a:t>)</a:t>
                      </a:r>
                      <a:r>
                        <a:rPr lang="ja-JP" altLang="en-US" sz="2400" baseline="0" dirty="0" smtClean="0"/>
                        <a:t>という</a:t>
                      </a:r>
                      <a:r>
                        <a:rPr lang="en-US" altLang="ja-JP" sz="2400" baseline="0" dirty="0" smtClean="0"/>
                        <a:t>list</a:t>
                      </a:r>
                      <a:r>
                        <a:rPr lang="ja-JP" altLang="en-US" sz="2400" baseline="0" dirty="0" smtClean="0"/>
                        <a:t>で与える </a:t>
                      </a:r>
                      <a:endParaRPr lang="en-US" altLang="ja-JP" sz="2400" baseline="0" dirty="0" smtClean="0"/>
                    </a:p>
                    <a:p>
                      <a:r>
                        <a:rPr lang="ja-JP" altLang="en-US" sz="2400" baseline="0" dirty="0" smtClean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ja-JP" altLang="en-US" sz="2400" baseline="0" dirty="0" smtClean="0">
                          <a:solidFill>
                            <a:srgbClr val="FF0000"/>
                          </a:solidFill>
                        </a:rPr>
                        <a:t>注</a:t>
                      </a:r>
                      <a:r>
                        <a:rPr lang="ja-JP" altLang="en-US" sz="2400" baseline="0" dirty="0" smtClean="0">
                          <a:solidFill>
                            <a:srgbClr val="FF0000"/>
                          </a:solidFill>
                        </a:rPr>
                        <a:t>！単位</a:t>
                      </a:r>
                      <a:r>
                        <a:rPr lang="ja-JP" altLang="en-US" sz="2400" baseline="0" dirty="0" smtClean="0">
                          <a:solidFill>
                            <a:srgbClr val="FF0000"/>
                          </a:solidFill>
                        </a:rPr>
                        <a:t>は</a:t>
                      </a:r>
                      <a:r>
                        <a:rPr lang="en-US" altLang="ja-JP" sz="2400" baseline="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r>
                        <a:rPr lang="ja-JP" altLang="en-US" sz="2400" baseline="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NULL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（例）</a:t>
            </a:r>
            <a:r>
              <a:rPr kumimoji="1" lang="en-US" altLang="ja-JP" dirty="0" smtClean="0"/>
              <a:t> multi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9879" y="1802475"/>
            <a:ext cx="8484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smtClean="0"/>
              <a:t>&gt;</a:t>
            </a:r>
            <a:r>
              <a:rPr lang="en-US" altLang="ja-JP" sz="3600" dirty="0" smtClean="0"/>
              <a:t> </a:t>
            </a:r>
            <a:r>
              <a:rPr lang="en-US" altLang="ja-JP" sz="3600" dirty="0"/>
              <a:t>rout$summary$FpSPR.30.SPR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en-US" altLang="ja-JP" sz="3600" dirty="0">
                <a:solidFill>
                  <a:srgbClr val="FF0000"/>
                </a:solidFill>
              </a:rPr>
              <a:t>[1] 0.2731618 0.2494613 </a:t>
            </a:r>
            <a:r>
              <a:rPr lang="en-US" altLang="ja-JP" sz="3600" dirty="0" smtClean="0">
                <a:solidFill>
                  <a:srgbClr val="FF0000"/>
                </a:solidFill>
              </a:rPr>
              <a:t>0.6792919</a:t>
            </a:r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accent1"/>
                </a:solidFill>
              </a:rPr>
              <a:t># 30%SPR</a:t>
            </a:r>
            <a:r>
              <a:rPr lang="ja-JP" altLang="en-US" sz="3600" dirty="0" smtClean="0">
                <a:solidFill>
                  <a:schemeClr val="accent1"/>
                </a:solidFill>
              </a:rPr>
              <a:t>で将来予測する</a:t>
            </a:r>
            <a:endParaRPr lang="en-US" altLang="ja-JP" sz="3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sz="3600" dirty="0" smtClean="0"/>
              <a:t>&gt; </a:t>
            </a:r>
            <a:r>
              <a:rPr lang="en-US" altLang="ja-JP" sz="3600" dirty="0" err="1" smtClean="0"/>
              <a:t>fout</a:t>
            </a:r>
            <a:r>
              <a:rPr lang="en-US" altLang="ja-JP" sz="3600" dirty="0" smtClean="0"/>
              <a:t> &lt;- </a:t>
            </a:r>
            <a:r>
              <a:rPr lang="en-US" altLang="ja-JP" sz="3600" dirty="0" err="1" smtClean="0"/>
              <a:t>future.vpa</a:t>
            </a:r>
            <a:r>
              <a:rPr lang="en-US" altLang="ja-JP" sz="3600" dirty="0" smtClean="0"/>
              <a:t>(vout3</a:t>
            </a:r>
            <a:r>
              <a:rPr lang="en-US" altLang="ja-JP" sz="3600" dirty="0" smtClean="0"/>
              <a:t>, 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multi=0.679,  	    				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nyear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=15</a:t>
            </a:r>
            <a:r>
              <a:rPr lang="en-US" altLang="ja-JP" sz="3600" dirty="0" smtClean="0"/>
              <a:t>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80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3" y="336884"/>
            <a:ext cx="8680491" cy="6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206" y="191507"/>
            <a:ext cx="8893278" cy="873364"/>
          </a:xfrm>
        </p:spPr>
        <p:txBody>
          <a:bodyPr>
            <a:noAutofit/>
          </a:bodyPr>
          <a:lstStyle/>
          <a:p>
            <a:r>
              <a:rPr lang="en-US" altLang="ja-JP" sz="4000" dirty="0" err="1"/>
              <a:t>future.vpa</a:t>
            </a:r>
            <a:r>
              <a:rPr lang="en-US" altLang="ja-JP" sz="4000" dirty="0"/>
              <a:t>() </a:t>
            </a:r>
            <a:r>
              <a:rPr lang="ja-JP" altLang="en-US" sz="4000" dirty="0" smtClean="0"/>
              <a:t>のオプション（加入の仮定）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7552"/>
              </p:ext>
            </p:extLst>
          </p:nvPr>
        </p:nvGraphicFramePr>
        <p:xfrm>
          <a:off x="433391" y="1381595"/>
          <a:ext cx="8489950" cy="4016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60509"/>
                <a:gridCol w="3300771"/>
                <a:gridCol w="3628670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rec.new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特定の年に特定の加入を仮定する </a:t>
                      </a:r>
                      <a:r>
                        <a:rPr lang="en-US" altLang="ja-JP" sz="2400" dirty="0" smtClean="0"/>
                        <a:t>list(year=2001,</a:t>
                      </a:r>
                      <a:r>
                        <a:rPr lang="en-US" altLang="ja-JP" sz="2400" baseline="0" dirty="0" smtClean="0"/>
                        <a:t> rec=1000) </a:t>
                      </a:r>
                      <a:r>
                        <a:rPr lang="ja-JP" altLang="en-US" sz="2400" baseline="0" dirty="0" smtClean="0"/>
                        <a:t>といった</a:t>
                      </a:r>
                      <a:r>
                        <a:rPr lang="en-US" altLang="ja-JP" sz="2400" baseline="0" dirty="0" smtClean="0"/>
                        <a:t>list</a:t>
                      </a:r>
                      <a:r>
                        <a:rPr lang="ja-JP" altLang="en-US" sz="2400" baseline="0" dirty="0" smtClean="0"/>
                        <a:t>で与える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NULL (</a:t>
                      </a:r>
                      <a:r>
                        <a:rPr lang="ja-JP" altLang="en-US" sz="2400" dirty="0" smtClean="0"/>
                        <a:t>単純に</a:t>
                      </a:r>
                      <a:r>
                        <a:rPr lang="en-US" altLang="ja-JP" sz="2400" dirty="0" smtClean="0"/>
                        <a:t>forward</a:t>
                      </a:r>
                      <a:r>
                        <a:rPr lang="ja-JP" altLang="en-US" sz="2400" dirty="0" smtClean="0"/>
                        <a:t>計算した加入を使う）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recfunc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親子関係の</a:t>
                      </a:r>
                      <a:r>
                        <a:rPr lang="ja-JP" altLang="en-US" sz="2400" b="1" dirty="0" smtClean="0">
                          <a:solidFill>
                            <a:srgbClr val="FF0000"/>
                          </a:solidFill>
                        </a:rPr>
                        <a:t>関数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詳細は次スライド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rec.arg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親子関係の</a:t>
                      </a:r>
                      <a:r>
                        <a:rPr lang="ja-JP" altLang="en-US" sz="2400" b="1" dirty="0" smtClean="0">
                          <a:solidFill>
                            <a:srgbClr val="FF0000"/>
                          </a:solidFill>
                        </a:rPr>
                        <a:t>関数に与える引数のリスト</a:t>
                      </a:r>
                      <a:endParaRPr kumimoji="1" lang="ja-JP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5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90338"/>
          </a:xfrm>
        </p:spPr>
        <p:txBody>
          <a:bodyPr/>
          <a:lstStyle/>
          <a:p>
            <a:r>
              <a:rPr kumimoji="1" lang="en-US" altLang="ja-JP" dirty="0" smtClean="0"/>
              <a:t>RVPA</a:t>
            </a:r>
            <a:r>
              <a:rPr kumimoji="1" lang="ja-JP" altLang="en-US" dirty="0" smtClean="0"/>
              <a:t>パッケージ</a:t>
            </a:r>
            <a:r>
              <a:rPr lang="ja-JP" altLang="en-US" dirty="0" smtClean="0"/>
              <a:t>に含まれる関数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4282" y="1130300"/>
            <a:ext cx="75921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用データ　（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caa.csv, maa.csv, M.csv, waa.csv)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1934999" y="1639240"/>
            <a:ext cx="1" cy="2622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1926030" y="2448485"/>
            <a:ext cx="1" cy="2622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6087213" y="3108534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838372" y="3712339"/>
            <a:ext cx="3165928" cy="24857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boo.vpa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(),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profile.likelihood.vpa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パラメータの信頼区間の推定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466899" y="3175967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764271" y="3142761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764271" y="4769935"/>
            <a:ext cx="0" cy="906960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2"/>
          </p:cNvCxnSpPr>
          <p:nvPr/>
        </p:nvCxnSpPr>
        <p:spPr>
          <a:xfrm>
            <a:off x="1501320" y="4882689"/>
            <a:ext cx="0" cy="745374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2863070" y="3035720"/>
            <a:ext cx="2" cy="26167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6401" y="5652479"/>
            <a:ext cx="5319121" cy="10556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③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getABC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ABC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と要約表の出力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out.vpa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kumimoji="1"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全結果を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csv</a:t>
            </a:r>
            <a:r>
              <a:rPr kumimoji="1"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で出力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6381" y="1901445"/>
            <a:ext cx="7548861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data.handler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用にデータをフォーマットする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4441" y="2725074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401" y="3827081"/>
            <a:ext cx="2189838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①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ref.F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管理基準値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29904" y="3851497"/>
            <a:ext cx="2572396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②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future.vpa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将来予測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6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 smtClean="0">
                <a:solidFill>
                  <a:schemeClr val="accent6">
                    <a:lumMod val="50000"/>
                  </a:schemeClr>
                </a:solidFill>
              </a:rPr>
              <a:t>RPS.simple.rec</a:t>
            </a:r>
            <a:r>
              <a:rPr lang="en-US" altLang="ja-JP" sz="40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ja-JP" altLang="en-US" sz="4000" dirty="0" smtClean="0">
                <a:solidFill>
                  <a:schemeClr val="accent6">
                    <a:lumMod val="50000"/>
                  </a:schemeClr>
                </a:solidFill>
              </a:rPr>
              <a:t>＝デフォルトの加入オプション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RPS</a:t>
            </a:r>
            <a:r>
              <a:rPr lang="ja-JP" altLang="en-US" dirty="0"/>
              <a:t>の</a:t>
            </a:r>
            <a:r>
              <a:rPr lang="en-US" altLang="ja-JP" dirty="0" smtClean="0"/>
              <a:t>median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mean</a:t>
            </a:r>
            <a:r>
              <a:rPr lang="ja-JP" altLang="en-US" dirty="0"/>
              <a:t>を使った決定論的な将来予測と，</a:t>
            </a:r>
            <a:r>
              <a:rPr lang="en-US" altLang="ja-JP" dirty="0"/>
              <a:t>RPS</a:t>
            </a:r>
            <a:r>
              <a:rPr lang="ja-JP" altLang="en-US" dirty="0"/>
              <a:t>のリサンプリングによる確率論的将来</a:t>
            </a:r>
            <a:r>
              <a:rPr lang="ja-JP" altLang="en-US" dirty="0" smtClean="0"/>
              <a:t>予測を実施</a:t>
            </a:r>
            <a:endParaRPr lang="en-US" altLang="ja-JP" dirty="0" smtClean="0"/>
          </a:p>
          <a:p>
            <a:r>
              <a:rPr kumimoji="1" lang="ja-JP" altLang="en-US" dirty="0" smtClean="0"/>
              <a:t>引数はリストで与える　　</a:t>
            </a:r>
            <a:r>
              <a:rPr kumimoji="1" lang="en-US" altLang="ja-JP" dirty="0" smtClean="0"/>
              <a:t>list(</a:t>
            </a:r>
            <a:r>
              <a:rPr kumimoji="1" lang="ja-JP" altLang="en-US" dirty="0" smtClean="0"/>
              <a:t>引数名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476205"/>
              </p:ext>
            </p:extLst>
          </p:nvPr>
        </p:nvGraphicFramePr>
        <p:xfrm>
          <a:off x="457200" y="3936780"/>
          <a:ext cx="8489950" cy="19877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8153"/>
                <a:gridCol w="4595669"/>
                <a:gridCol w="1726128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デフォルト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upper.ssb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親魚資源の上限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 smtClean="0"/>
                        <a:t>Inf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71409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upper.recruit</a:t>
                      </a:r>
                      <a:endParaRPr kumimoji="1"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加入量の上限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 smtClean="0"/>
                        <a:t>Inf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 smtClean="0">
                <a:solidFill>
                  <a:schemeClr val="accent6">
                    <a:lumMod val="50000"/>
                  </a:schemeClr>
                </a:solidFill>
              </a:rPr>
              <a:t>RPS.simple.rec</a:t>
            </a:r>
            <a:r>
              <a:rPr lang="en-US" altLang="ja-JP" sz="40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ja-JP" altLang="en-US" sz="4000" dirty="0" smtClean="0">
                <a:solidFill>
                  <a:schemeClr val="accent6">
                    <a:lumMod val="50000"/>
                  </a:schemeClr>
                </a:solidFill>
              </a:rPr>
              <a:t>続き</a:t>
            </a:r>
            <a:endParaRPr kumimoji="1" lang="ja-JP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833250"/>
              </p:ext>
            </p:extLst>
          </p:nvPr>
        </p:nvGraphicFramePr>
        <p:xfrm>
          <a:off x="452647" y="1690689"/>
          <a:ext cx="8489950" cy="4416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8153"/>
                <a:gridCol w="4595669"/>
                <a:gridCol w="1726128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デフォルト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bias.corrected</a:t>
                      </a:r>
                      <a:endParaRPr kumimoji="1"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決定論的ランで</a:t>
                      </a:r>
                      <a:r>
                        <a:rPr kumimoji="1" lang="en-US" altLang="ja-JP" sz="2400" dirty="0" smtClean="0"/>
                        <a:t>RPS</a:t>
                      </a:r>
                      <a:r>
                        <a:rPr kumimoji="1" lang="ja-JP" altLang="en-US" sz="2400" dirty="0" smtClean="0"/>
                        <a:t>の</a:t>
                      </a:r>
                      <a:r>
                        <a:rPr kumimoji="1" lang="en-US" altLang="ja-JP" sz="2400" dirty="0" smtClean="0"/>
                        <a:t>median</a:t>
                      </a:r>
                      <a:r>
                        <a:rPr kumimoji="1" lang="ja-JP" altLang="en-US" sz="2400" dirty="0" smtClean="0"/>
                        <a:t>を使う場合，リサンプリングする</a:t>
                      </a:r>
                      <a:r>
                        <a:rPr kumimoji="1" lang="en-US" altLang="ja-JP" sz="2400" dirty="0" smtClean="0"/>
                        <a:t>RPS</a:t>
                      </a:r>
                      <a:r>
                        <a:rPr kumimoji="1" lang="ja-JP" altLang="en-US" sz="2400" dirty="0" smtClean="0"/>
                        <a:t>の平均値が</a:t>
                      </a:r>
                      <a:r>
                        <a:rPr kumimoji="1" lang="en-US" altLang="ja-JP" sz="2400" dirty="0" smtClean="0"/>
                        <a:t>median</a:t>
                      </a:r>
                      <a:r>
                        <a:rPr kumimoji="1" lang="ja-JP" altLang="en-US" sz="2400" dirty="0" smtClean="0"/>
                        <a:t>と一致させる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 err="1" smtClean="0"/>
                        <a:t>rpsmean</a:t>
                      </a:r>
                      <a:endParaRPr kumimoji="1" lang="en-US" altLang="ja-JP" sz="2800" dirty="0" smtClean="0"/>
                    </a:p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決定論的ランで</a:t>
                      </a:r>
                      <a:r>
                        <a:rPr kumimoji="1" lang="en-US" altLang="ja-JP" sz="2400" dirty="0" smtClean="0"/>
                        <a:t>RPS</a:t>
                      </a:r>
                      <a:r>
                        <a:rPr kumimoji="1" lang="ja-JP" altLang="en-US" sz="2400" dirty="0" smtClean="0"/>
                        <a:t>の</a:t>
                      </a:r>
                      <a:r>
                        <a:rPr kumimoji="1" lang="en-US" altLang="ja-JP" sz="2400" dirty="0" smtClean="0"/>
                        <a:t>mean (</a:t>
                      </a:r>
                      <a:r>
                        <a:rPr kumimoji="1" lang="ja-JP" altLang="en-US" sz="2400" dirty="0" smtClean="0"/>
                        <a:t>単純平均）を使うか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FALSE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rps.year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決定論的ランで</a:t>
                      </a:r>
                      <a:r>
                        <a:rPr kumimoji="1" lang="en-US" altLang="ja-JP" sz="2400" dirty="0" smtClean="0"/>
                        <a:t>RPS</a:t>
                      </a:r>
                      <a:r>
                        <a:rPr kumimoji="1" lang="ja-JP" altLang="en-US" sz="2400" dirty="0" smtClean="0"/>
                        <a:t>の平均をとる期間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VPA</a:t>
                      </a:r>
                      <a:r>
                        <a:rPr kumimoji="1" lang="ja-JP" altLang="en-US" sz="2400" dirty="0" smtClean="0"/>
                        <a:t>の全期間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16096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sample.year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確率論的ランで</a:t>
                      </a:r>
                      <a:r>
                        <a:rPr kumimoji="1" lang="en-US" altLang="ja-JP" sz="2400" dirty="0" smtClean="0"/>
                        <a:t>RPS</a:t>
                      </a:r>
                      <a:r>
                        <a:rPr kumimoji="1" lang="ja-JP" altLang="en-US" sz="2400" dirty="0" smtClean="0"/>
                        <a:t>をリサンプリングする期間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rps.year</a:t>
                      </a:r>
                      <a:r>
                        <a:rPr kumimoji="1" lang="ja-JP" altLang="en-US" sz="2400" dirty="0" smtClean="0"/>
                        <a:t>と</a:t>
                      </a:r>
                      <a:r>
                        <a:rPr kumimoji="1" lang="ja-JP" altLang="en-US" sz="2400" dirty="0" smtClean="0"/>
                        <a:t>同じ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9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（例）加入の設定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28650" y="1690689"/>
            <a:ext cx="7886700" cy="49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600" dirty="0" smtClean="0"/>
              <a:t>&gt; fout1 &lt;- </a:t>
            </a:r>
            <a:r>
              <a:rPr lang="en-US" altLang="ja-JP" sz="3600" dirty="0" err="1" smtClean="0"/>
              <a:t>future.vpa</a:t>
            </a:r>
            <a:r>
              <a:rPr lang="en-US" altLang="ja-JP" sz="3600" dirty="0" smtClean="0"/>
              <a:t>(vout3, </a:t>
            </a: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3600" dirty="0" smtClean="0"/>
              <a:t>multi=0.679, </a:t>
            </a:r>
            <a:r>
              <a:rPr lang="en-US" altLang="ja-JP" sz="3600" dirty="0" err="1" smtClean="0"/>
              <a:t>nyear</a:t>
            </a:r>
            <a:r>
              <a:rPr lang="en-US" altLang="ja-JP" sz="3600" dirty="0" smtClean="0"/>
              <a:t>=15,</a:t>
            </a: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     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recfunc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RPS.simple.rec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   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rec.arg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=list(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upper.ssb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=100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                        </a:t>
            </a:r>
            <a:r>
              <a:rPr lang="en-US" altLang="ja-JP" sz="36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bias.corrected</a:t>
            </a:r>
            <a:r>
              <a:rPr lang="en-US" altLang="ja-JP" sz="3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=FALSE)</a:t>
            </a:r>
            <a:r>
              <a:rPr lang="en-US" altLang="ja-JP" sz="36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3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7" y="160421"/>
            <a:ext cx="8840155" cy="64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976" y="413919"/>
            <a:ext cx="7886700" cy="2120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&gt; par(</a:t>
            </a:r>
            <a:r>
              <a:rPr lang="en-US" altLang="ja-JP" dirty="0" err="1"/>
              <a:t>mfrow</a:t>
            </a:r>
            <a:r>
              <a:rPr lang="en-US" altLang="ja-JP" dirty="0"/>
              <a:t>=c(1,1))</a:t>
            </a:r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plot.future</a:t>
            </a:r>
            <a:r>
              <a:rPr lang="en-US" altLang="ja-JP" dirty="0"/>
              <a:t>(</a:t>
            </a:r>
            <a:r>
              <a:rPr lang="en-US" altLang="ja-JP" dirty="0" err="1"/>
              <a:t>fout,what</a:t>
            </a:r>
            <a:r>
              <a:rPr lang="en-US" altLang="ja-JP" dirty="0"/>
              <a:t>=c(TRUE,FALSE,FALSE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is.legend</a:t>
            </a:r>
            <a:r>
              <a:rPr lang="en-US" altLang="ja-JP" dirty="0" smtClean="0"/>
              <a:t>=FALSE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plot.future</a:t>
            </a:r>
            <a:r>
              <a:rPr lang="en-US" altLang="ja-JP" dirty="0"/>
              <a:t>(fout1,what=c(TRUE,FALSE,FALSE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is.legend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FALSE,add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T,col</a:t>
            </a:r>
            <a:r>
              <a:rPr lang="en-US" altLang="ja-JP" dirty="0" smtClean="0"/>
              <a:t>=2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34" y="1893368"/>
            <a:ext cx="6988784" cy="51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その他，加入関数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26032"/>
              </p:ext>
            </p:extLst>
          </p:nvPr>
        </p:nvGraphicFramePr>
        <p:xfrm>
          <a:off x="628650" y="1825623"/>
          <a:ext cx="7886700" cy="46772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67050"/>
                <a:gridCol w="4819650"/>
              </a:tblGrid>
              <a:tr h="1162844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関数名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</a:tr>
              <a:tr h="1162844">
                <a:tc>
                  <a:txBody>
                    <a:bodyPr/>
                    <a:lstStyle/>
                    <a:p>
                      <a:r>
                        <a:rPr kumimoji="1" lang="en-US" altLang="ja-JP" sz="3600" dirty="0" err="1" smtClean="0"/>
                        <a:t>gomasaba.rec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太平洋ゴマサバ用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62844">
                <a:tc>
                  <a:txBody>
                    <a:bodyPr/>
                    <a:lstStyle/>
                    <a:p>
                      <a:r>
                        <a:rPr kumimoji="1" lang="en-US" altLang="ja-JP" sz="3600" dirty="0" err="1" smtClean="0"/>
                        <a:t>masaba.rec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太平洋マサバ用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62844">
                <a:tc>
                  <a:txBody>
                    <a:bodyPr/>
                    <a:lstStyle/>
                    <a:p>
                      <a:r>
                        <a:rPr kumimoji="1" lang="en-US" altLang="ja-JP" sz="3600" dirty="0" err="1" smtClean="0"/>
                        <a:t>constant.rec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（親の量によらない）　　一定量加入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206" y="191507"/>
            <a:ext cx="8893278" cy="873364"/>
          </a:xfrm>
        </p:spPr>
        <p:txBody>
          <a:bodyPr>
            <a:noAutofit/>
          </a:bodyPr>
          <a:lstStyle/>
          <a:p>
            <a:r>
              <a:rPr lang="en-US" altLang="ja-JP" sz="4000" dirty="0" err="1"/>
              <a:t>future.vpa</a:t>
            </a:r>
            <a:r>
              <a:rPr lang="en-US" altLang="ja-JP" sz="4000" dirty="0"/>
              <a:t>() </a:t>
            </a:r>
            <a:r>
              <a:rPr lang="ja-JP" altLang="en-US" sz="4000" dirty="0" smtClean="0"/>
              <a:t>のオプション（</a:t>
            </a:r>
            <a:r>
              <a:rPr lang="en-US" altLang="ja-JP" sz="4000" b="1" dirty="0" err="1" smtClean="0"/>
              <a:t>Frec</a:t>
            </a:r>
            <a:r>
              <a:rPr lang="ja-JP" altLang="en-US" sz="4000" dirty="0" smtClean="0"/>
              <a:t>の場合）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25935"/>
              </p:ext>
            </p:extLst>
          </p:nvPr>
        </p:nvGraphicFramePr>
        <p:xfrm>
          <a:off x="433391" y="1160373"/>
          <a:ext cx="8489950" cy="145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4183"/>
                <a:gridCol w="4984955"/>
                <a:gridCol w="2330812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Frec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err="1" smtClean="0"/>
                        <a:t>Frec</a:t>
                      </a:r>
                      <a:r>
                        <a:rPr lang="ja-JP" altLang="en-US" sz="2400" dirty="0" smtClean="0"/>
                        <a:t>で将来予測するか？する場合，オプションを記述したリストを入れる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NULL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265870"/>
              </p:ext>
            </p:extLst>
          </p:nvPr>
        </p:nvGraphicFramePr>
        <p:xfrm>
          <a:off x="398206" y="3008833"/>
          <a:ext cx="8568813" cy="3465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1537"/>
                <a:gridCol w="6607276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stochastic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 = </a:t>
                      </a:r>
                      <a:r>
                        <a:rPr kumimoji="1" lang="ja-JP" altLang="en-US" sz="2400" dirty="0" smtClean="0"/>
                        <a:t>確率論的ランで</a:t>
                      </a:r>
                      <a:r>
                        <a:rPr kumimoji="1" lang="en-US" altLang="ja-JP" sz="2400" dirty="0" smtClean="0"/>
                        <a:t>50</a:t>
                      </a:r>
                      <a:r>
                        <a:rPr kumimoji="1" lang="ja-JP" altLang="en-US" sz="2400" dirty="0" smtClean="0"/>
                        <a:t>％が</a:t>
                      </a:r>
                      <a:r>
                        <a:rPr kumimoji="1" lang="en-US" altLang="ja-JP" sz="2400" dirty="0" err="1" smtClean="0"/>
                        <a:t>Blimit</a:t>
                      </a:r>
                      <a:r>
                        <a:rPr kumimoji="1" lang="ja-JP" altLang="en-US" sz="2400" dirty="0" smtClean="0"/>
                        <a:t>を越すようにする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en-US" altLang="ja-JP" sz="2400" dirty="0" smtClean="0"/>
                        <a:t>FALSE</a:t>
                      </a:r>
                      <a:r>
                        <a:rPr kumimoji="1" lang="en-US" altLang="ja-JP" sz="2400" baseline="0" dirty="0" smtClean="0"/>
                        <a:t> = </a:t>
                      </a:r>
                      <a:r>
                        <a:rPr kumimoji="1" lang="ja-JP" altLang="en-US" sz="2400" baseline="0" dirty="0" smtClean="0"/>
                        <a:t>決定論的ランが指定した年に</a:t>
                      </a:r>
                      <a:r>
                        <a:rPr kumimoji="1" lang="en-US" altLang="ja-JP" sz="2400" baseline="0" dirty="0" err="1" smtClean="0"/>
                        <a:t>Blimit</a:t>
                      </a:r>
                      <a:r>
                        <a:rPr kumimoji="1" lang="ja-JP" altLang="en-US" sz="2400" baseline="0" dirty="0" smtClean="0"/>
                        <a:t>に達するようにする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future.year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目標年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dirty="0" err="1" smtClean="0"/>
                        <a:t>Blimit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目標とする親魚資源量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5963"/>
          </a:xfrm>
        </p:spPr>
        <p:txBody>
          <a:bodyPr/>
          <a:lstStyle/>
          <a:p>
            <a:r>
              <a:rPr kumimoji="1" lang="ja-JP" altLang="en-US" dirty="0" smtClean="0"/>
              <a:t>（例）</a:t>
            </a:r>
            <a:r>
              <a:rPr kumimoji="1" lang="en-US" altLang="ja-JP" dirty="0" err="1" smtClean="0"/>
              <a:t>Frec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31089"/>
            <a:ext cx="7886700" cy="5301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&gt; fout2 </a:t>
            </a:r>
            <a:r>
              <a:rPr lang="en-US" altLang="ja-JP" dirty="0"/>
              <a:t>&lt;- </a:t>
            </a:r>
            <a:r>
              <a:rPr lang="en-US" altLang="ja-JP" dirty="0" err="1"/>
              <a:t>future.vpa</a:t>
            </a:r>
            <a:r>
              <a:rPr lang="en-US" altLang="ja-JP" dirty="0"/>
              <a:t>(vout3, </a:t>
            </a:r>
          </a:p>
          <a:p>
            <a:pPr marL="0" indent="0">
              <a:buNone/>
            </a:pPr>
            <a:r>
              <a:rPr lang="en-US" altLang="ja-JP" dirty="0"/>
              <a:t>        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Frec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=list(stochastic=FALSE,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future.year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=2008,</a:t>
            </a:r>
          </a:p>
          <a:p>
            <a:pPr marL="0" indent="0">
              <a:buNone/>
            </a:pPr>
            <a:r>
              <a:rPr lang="en-US" altLang="ja-JP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                  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Blimit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=100)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</a:rPr>
              <a:t>F multiplier= 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</a:rPr>
              <a:t>F multiplier=  1.005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fx</a:t>
            </a:r>
            <a:r>
              <a:rPr lang="en-US" altLang="ja-JP" dirty="0">
                <a:solidFill>
                  <a:srgbClr val="FF0000"/>
                </a:solidFill>
              </a:rPr>
              <a:t> = -149.7747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….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F </a:t>
            </a:r>
            <a:r>
              <a:rPr lang="en-US" altLang="ja-JP" dirty="0">
                <a:solidFill>
                  <a:srgbClr val="FF0000"/>
                </a:solidFill>
              </a:rPr>
              <a:t>multiplier=  1.545709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fx</a:t>
            </a:r>
            <a:r>
              <a:rPr lang="en-US" altLang="ja-JP" dirty="0">
                <a:solidFill>
                  <a:srgbClr val="FF0000"/>
                </a:solidFill>
              </a:rPr>
              <a:t> = -0.0005797848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fout2$multi</a:t>
            </a:r>
            <a:r>
              <a:rPr lang="ja-JP" altLang="en-US" dirty="0" smtClean="0"/>
              <a:t> 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最終的に用いた</a:t>
            </a:r>
            <a:r>
              <a:rPr lang="en-US" altLang="ja-JP" sz="2400" dirty="0" err="1" smtClean="0">
                <a:solidFill>
                  <a:schemeClr val="accent1">
                    <a:lumMod val="75000"/>
                  </a:schemeClr>
                </a:solidFill>
              </a:rPr>
              <a:t>Fcurrent</a:t>
            </a:r>
            <a:r>
              <a:rPr lang="ja-JP" alt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への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乗数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0.8044924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右中かっこ 3"/>
          <p:cNvSpPr/>
          <p:nvPr/>
        </p:nvSpPr>
        <p:spPr>
          <a:xfrm>
            <a:off x="4132162" y="2939970"/>
            <a:ext cx="451413" cy="2199189"/>
          </a:xfrm>
          <a:prstGeom prst="rightBrace">
            <a:avLst>
              <a:gd name="adj1" fmla="val 4525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686118" y="3039439"/>
            <a:ext cx="3863413" cy="2000250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</a:rPr>
              <a:t>いろんな</a:t>
            </a:r>
            <a:r>
              <a:rPr lang="ja-JP" altLang="en-US" sz="2000" dirty="0" smtClean="0">
                <a:solidFill>
                  <a:srgbClr val="FF0000"/>
                </a:solidFill>
              </a:rPr>
              <a:t>値を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Fcurrent</a:t>
            </a:r>
            <a:r>
              <a:rPr lang="ja-JP" altLang="en-US" sz="2000" dirty="0" smtClean="0">
                <a:solidFill>
                  <a:srgbClr val="FF0000"/>
                </a:solidFill>
              </a:rPr>
              <a:t>に乗じて，目的（</a:t>
            </a:r>
            <a:r>
              <a:rPr lang="en-US" altLang="ja-JP" sz="2000" dirty="0" smtClean="0">
                <a:solidFill>
                  <a:srgbClr val="FF0000"/>
                </a:solidFill>
              </a:rPr>
              <a:t>2008</a:t>
            </a:r>
            <a:r>
              <a:rPr lang="ja-JP" altLang="en-US" sz="2000" dirty="0" smtClean="0">
                <a:solidFill>
                  <a:srgbClr val="FF0000"/>
                </a:solidFill>
              </a:rPr>
              <a:t>年までに</a:t>
            </a:r>
            <a:r>
              <a:rPr lang="en-US" altLang="ja-JP" sz="2000" dirty="0" smtClean="0">
                <a:solidFill>
                  <a:srgbClr val="FF0000"/>
                </a:solidFill>
              </a:rPr>
              <a:t>SSB</a:t>
            </a:r>
            <a:r>
              <a:rPr lang="ja-JP" altLang="en-US" sz="2000" dirty="0" smtClean="0">
                <a:solidFill>
                  <a:srgbClr val="FF0000"/>
                </a:solidFill>
              </a:rPr>
              <a:t>＝</a:t>
            </a:r>
            <a:r>
              <a:rPr lang="en-US" altLang="ja-JP" sz="2000" dirty="0" smtClean="0">
                <a:solidFill>
                  <a:srgbClr val="FF0000"/>
                </a:solidFill>
              </a:rPr>
              <a:t>100</a:t>
            </a:r>
            <a:r>
              <a:rPr lang="ja-JP" altLang="en-US" sz="2000" dirty="0" smtClean="0">
                <a:solidFill>
                  <a:srgbClr val="FF0000"/>
                </a:solidFill>
              </a:rPr>
              <a:t>）を達成する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Fcurrent</a:t>
            </a:r>
            <a:r>
              <a:rPr lang="ja-JP" altLang="en-US" sz="2000" dirty="0" err="1" smtClean="0">
                <a:solidFill>
                  <a:srgbClr val="FF0000"/>
                </a:solidFill>
              </a:rPr>
              <a:t>への</a:t>
            </a:r>
            <a:r>
              <a:rPr lang="ja-JP" altLang="en-US" sz="2000" dirty="0" smtClean="0">
                <a:solidFill>
                  <a:srgbClr val="FF0000"/>
                </a:solidFill>
              </a:rPr>
              <a:t>乗数を探しています．．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387391" y="1355808"/>
            <a:ext cx="2409072" cy="1082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5" y="186050"/>
            <a:ext cx="8709682" cy="63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8815" y="365127"/>
            <a:ext cx="8553691" cy="1423916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（例）</a:t>
            </a:r>
            <a:endParaRPr kumimoji="1" lang="ja-JP" altLang="en-US" sz="4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fout3 </a:t>
            </a:r>
            <a:r>
              <a:rPr lang="en-US" altLang="ja-JP" dirty="0"/>
              <a:t>&lt;- </a:t>
            </a:r>
            <a:r>
              <a:rPr lang="en-US" altLang="ja-JP" dirty="0" err="1"/>
              <a:t>future.vpa</a:t>
            </a:r>
            <a:r>
              <a:rPr lang="en-US" altLang="ja-JP" dirty="0"/>
              <a:t>(vout3,</a:t>
            </a:r>
          </a:p>
          <a:p>
            <a:pPr marL="0" indent="0">
              <a:buNone/>
            </a:pPr>
            <a:r>
              <a:rPr lang="ja-JP" altLang="en-US" dirty="0" smtClean="0"/>
              <a:t>　　　　　　  </a:t>
            </a:r>
            <a:r>
              <a:rPr lang="en-US" altLang="ja-JP" dirty="0" smtClean="0"/>
              <a:t>multi=</a:t>
            </a:r>
            <a:r>
              <a:rPr lang="en-US" altLang="ja-JP" dirty="0" err="1" smtClean="0"/>
              <a:t>rout$summary$Fmed</a:t>
            </a:r>
            <a:r>
              <a:rPr lang="en-US" altLang="ja-JP" dirty="0" smtClean="0"/>
              <a:t>[3</a:t>
            </a:r>
            <a:r>
              <a:rPr lang="en-US" altLang="ja-JP" dirty="0"/>
              <a:t>], </a:t>
            </a:r>
          </a:p>
          <a:p>
            <a:pPr marL="0" indent="0">
              <a:buNone/>
            </a:pPr>
            <a:r>
              <a:rPr lang="en-US" altLang="ja-JP" dirty="0"/>
              <a:t>                    </a:t>
            </a:r>
            <a:r>
              <a:rPr lang="en-US" altLang="ja-JP" dirty="0" err="1" smtClean="0"/>
              <a:t>nyear</a:t>
            </a:r>
            <a:r>
              <a:rPr lang="en-US" altLang="ja-JP" dirty="0" smtClean="0"/>
              <a:t>=15,waa.year=1998:2000,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    </a:t>
            </a:r>
            <a:r>
              <a:rPr lang="en-US" altLang="ja-JP" dirty="0" err="1" smtClean="0"/>
              <a:t>rec.new</a:t>
            </a:r>
            <a:r>
              <a:rPr lang="en-US" altLang="ja-JP" dirty="0" smtClean="0"/>
              <a:t>=list(year=2001,rec=1000),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</a:t>
            </a:r>
            <a:r>
              <a:rPr lang="en-US" altLang="ja-JP" dirty="0" err="1" smtClean="0"/>
              <a:t>recfunc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RPS.simple.rec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</a:t>
            </a:r>
            <a:r>
              <a:rPr lang="en-US" altLang="ja-JP" dirty="0" err="1" smtClean="0"/>
              <a:t>pre.catch</a:t>
            </a:r>
            <a:r>
              <a:rPr lang="en-US" altLang="ja-JP" dirty="0" smtClean="0"/>
              <a:t>=list(year=2002, </a:t>
            </a:r>
            <a:r>
              <a:rPr lang="en-US" altLang="ja-JP" dirty="0" err="1" smtClean="0"/>
              <a:t>wcatch</a:t>
            </a:r>
            <a:r>
              <a:rPr lang="en-US" altLang="ja-JP" dirty="0" smtClean="0"/>
              <a:t>=60/1000</a:t>
            </a:r>
            <a:r>
              <a:rPr lang="en-US" altLang="ja-JP" dirty="0" smtClean="0"/>
              <a:t>),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    </a:t>
            </a:r>
            <a:r>
              <a:rPr lang="en-US" altLang="ja-JP" dirty="0" err="1" smtClean="0"/>
              <a:t>rec.arg</a:t>
            </a:r>
            <a:r>
              <a:rPr lang="en-US" altLang="ja-JP" dirty="0" smtClean="0"/>
              <a:t>=list(</a:t>
            </a:r>
            <a:r>
              <a:rPr lang="en-US" altLang="ja-JP" dirty="0" err="1" smtClean="0"/>
              <a:t>rps.year</a:t>
            </a:r>
            <a:r>
              <a:rPr lang="en-US" altLang="ja-JP" dirty="0" smtClean="0"/>
              <a:t>=1995:2000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                           </a:t>
            </a:r>
            <a:r>
              <a:rPr lang="en-US" altLang="ja-JP" dirty="0" err="1" smtClean="0"/>
              <a:t>bias.corrected</a:t>
            </a:r>
            <a:r>
              <a:rPr lang="en-US" altLang="ja-JP" dirty="0" smtClean="0"/>
              <a:t>=TRUE),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    </a:t>
            </a:r>
            <a:r>
              <a:rPr kumimoji="1" lang="en-US" altLang="ja-JP" dirty="0" err="1" smtClean="0"/>
              <a:t>Frec</a:t>
            </a:r>
            <a:r>
              <a:rPr kumimoji="1" lang="en-US" altLang="ja-JP" dirty="0" smtClean="0"/>
              <a:t>=list(stochastic=FALSE, </a:t>
            </a:r>
            <a:r>
              <a:rPr kumimoji="1" lang="en-US" altLang="ja-JP" dirty="0" err="1" smtClean="0"/>
              <a:t>Blimit</a:t>
            </a:r>
            <a:r>
              <a:rPr kumimoji="1" lang="en-US" altLang="ja-JP" dirty="0" smtClean="0"/>
              <a:t>=100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future.year</a:t>
            </a:r>
            <a:r>
              <a:rPr kumimoji="1" lang="en-US" altLang="ja-JP" dirty="0" smtClean="0"/>
              <a:t>=2008))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① </a:t>
            </a:r>
            <a:r>
              <a:rPr lang="en-US" altLang="ja-JP" sz="4400" dirty="0" err="1" smtClean="0"/>
              <a:t>ref.F</a:t>
            </a:r>
            <a:r>
              <a:rPr lang="en-US" altLang="ja-JP" sz="4400" dirty="0" smtClean="0"/>
              <a:t>() -- </a:t>
            </a:r>
            <a:r>
              <a:rPr kumimoji="1" lang="ja-JP" altLang="en-US" dirty="0" smtClean="0"/>
              <a:t>管理基準値の計算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738836"/>
            <a:ext cx="8341179" cy="85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&gt; rout0 &lt;- </a:t>
            </a:r>
            <a:r>
              <a:rPr kumimoji="1" lang="en-US" altLang="ja-JP" sz="4000" dirty="0" err="1" smtClean="0"/>
              <a:t>ref.F</a:t>
            </a:r>
            <a:r>
              <a:rPr kumimoji="1" lang="en-US" altLang="ja-JP" sz="4000" dirty="0" smtClean="0"/>
              <a:t>(vout3)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266999" y="2081818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724541" y="1630925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6501" y="2732932"/>
            <a:ext cx="2189838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①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ref.F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管理基準値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2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1" y="443889"/>
            <a:ext cx="8757807" cy="641411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27686" y="5255126"/>
            <a:ext cx="291514" cy="625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296486" y="1943100"/>
            <a:ext cx="1599614" cy="72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66850"/>
            <a:ext cx="7886700" cy="512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&gt; fout4 &lt;- </a:t>
            </a:r>
            <a:r>
              <a:rPr lang="en-US" altLang="ja-JP" dirty="0" err="1"/>
              <a:t>future.vpa</a:t>
            </a:r>
            <a:r>
              <a:rPr lang="en-US" altLang="ja-JP" dirty="0"/>
              <a:t>(vout3, </a:t>
            </a:r>
            <a:r>
              <a:rPr lang="en-US" altLang="ja-JP" dirty="0" smtClean="0"/>
              <a:t>	 	 </a:t>
            </a:r>
          </a:p>
          <a:p>
            <a:pPr marL="0" indent="0">
              <a:buNone/>
            </a:pPr>
            <a:r>
              <a:rPr lang="en-US" altLang="ja-JP" dirty="0" smtClean="0"/>
              <a:t>		          </a:t>
            </a:r>
            <a:r>
              <a:rPr lang="en-US" altLang="ja-JP" dirty="0" err="1" smtClean="0"/>
              <a:t>rec.arg</a:t>
            </a:r>
            <a:r>
              <a:rPr lang="en-US" altLang="ja-JP" dirty="0" smtClean="0"/>
              <a:t>=list(</a:t>
            </a:r>
            <a:r>
              <a:rPr lang="en-US" altLang="ja-JP" dirty="0" err="1" smtClean="0"/>
              <a:t>rps.years</a:t>
            </a:r>
            <a:r>
              <a:rPr lang="en-US" altLang="ja-JP" dirty="0" smtClean="0"/>
              <a:t>=1999:2001</a:t>
            </a:r>
            <a:r>
              <a:rPr lang="en-US" altLang="ja-JP" dirty="0"/>
              <a:t>))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F multiplier=  1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以下にエラー </a:t>
            </a:r>
            <a:r>
              <a:rPr lang="en-US" altLang="ja-JP" sz="2400" dirty="0" err="1">
                <a:solidFill>
                  <a:srgbClr val="FF0000"/>
                </a:solidFill>
              </a:rPr>
              <a:t>recfunc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</a:rPr>
              <a:t>thisyear.ssb</a:t>
            </a:r>
            <a:r>
              <a:rPr lang="en-US" altLang="ja-JP" sz="2400" dirty="0">
                <a:solidFill>
                  <a:srgbClr val="FF0000"/>
                </a:solidFill>
              </a:rPr>
              <a:t>, res0, </a:t>
            </a:r>
            <a:r>
              <a:rPr lang="en-US" altLang="ja-JP" sz="2400" dirty="0" err="1">
                <a:solidFill>
                  <a:srgbClr val="FF0000"/>
                </a:solidFill>
              </a:rPr>
              <a:t>rec.resample</a:t>
            </a:r>
            <a:r>
              <a:rPr lang="en-US" altLang="ja-JP" sz="2400" dirty="0">
                <a:solidFill>
                  <a:srgbClr val="FF0000"/>
                </a:solidFill>
              </a:rPr>
              <a:t> = </a:t>
            </a:r>
            <a:r>
              <a:rPr lang="en-US" altLang="ja-JP" sz="2400" dirty="0" err="1">
                <a:solidFill>
                  <a:srgbClr val="FF0000"/>
                </a:solidFill>
              </a:rPr>
              <a:t>rec.tmp$rec.resample</a:t>
            </a:r>
            <a:r>
              <a:rPr lang="en-US" altLang="ja-JP" sz="2400" dirty="0">
                <a:solidFill>
                  <a:srgbClr val="FF0000"/>
                </a:solidFill>
              </a:rPr>
              <a:t>,  :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</a:rPr>
              <a:t>rps.years</a:t>
            </a:r>
            <a:r>
              <a:rPr lang="en-US" altLang="ja-JP" sz="2400" dirty="0">
                <a:solidFill>
                  <a:srgbClr val="FF0000"/>
                </a:solidFill>
              </a:rPr>
              <a:t> no such arguments in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RPS.simple.rec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&gt; fout4 &lt;- </a:t>
            </a:r>
            <a:r>
              <a:rPr lang="en-US" altLang="ja-JP" dirty="0" err="1"/>
              <a:t>future.vpa</a:t>
            </a:r>
            <a:r>
              <a:rPr lang="en-US" altLang="ja-JP" dirty="0"/>
              <a:t>(vout3, </a:t>
            </a:r>
            <a:r>
              <a:rPr lang="en-US" altLang="ja-JP" dirty="0" smtClean="0"/>
              <a:t>	  	 	  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rec.arg</a:t>
            </a:r>
            <a:r>
              <a:rPr lang="en-US" altLang="ja-JP" dirty="0" smtClean="0"/>
              <a:t>=list(</a:t>
            </a:r>
            <a:r>
              <a:rPr lang="en-US" altLang="ja-JP" dirty="0" err="1" smtClean="0"/>
              <a:t>rps.years</a:t>
            </a:r>
            <a:r>
              <a:rPr lang="en-US" altLang="ja-JP" dirty="0" smtClean="0"/>
              <a:t>=1999:2001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F multiplier=  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current F 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kumimoji="1" lang="en-US" altLang="ja-JP" dirty="0" err="1" smtClean="0"/>
              <a:t>vpa</a:t>
            </a:r>
            <a:r>
              <a:rPr kumimoji="1" lang="ja-JP" altLang="en-US" dirty="0" smtClean="0"/>
              <a:t>関数の </a:t>
            </a:r>
            <a:r>
              <a:rPr lang="en-US" altLang="ja-JP" dirty="0" err="1" smtClean="0"/>
              <a:t>fc.year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オプションで，</a:t>
            </a:r>
            <a:r>
              <a:rPr lang="en-US" altLang="ja-JP" dirty="0" err="1" smtClean="0"/>
              <a:t>fc.year</a:t>
            </a:r>
            <a:r>
              <a:rPr lang="en-US" altLang="ja-JP" dirty="0" smtClean="0"/>
              <a:t>=2008:2010</a:t>
            </a:r>
            <a:r>
              <a:rPr lang="ja-JP" altLang="en-US" dirty="0" smtClean="0"/>
              <a:t>と設定すると，結果オブジェクト </a:t>
            </a:r>
            <a:r>
              <a:rPr lang="en-US" altLang="ja-JP" dirty="0" err="1" smtClean="0"/>
              <a:t>out$Fc.at.age</a:t>
            </a:r>
            <a:r>
              <a:rPr lang="ja-JP" altLang="en-US" dirty="0" smtClean="0"/>
              <a:t>　に</a:t>
            </a:r>
            <a:r>
              <a:rPr lang="en-US" altLang="ja-JP" dirty="0" smtClean="0"/>
              <a:t>2008</a:t>
            </a:r>
            <a:r>
              <a:rPr lang="ja-JP" altLang="en-US" dirty="0" smtClean="0"/>
              <a:t>年から</a:t>
            </a:r>
            <a:r>
              <a:rPr lang="en-US" altLang="ja-JP" dirty="0" smtClean="0"/>
              <a:t>2010</a:t>
            </a:r>
            <a:r>
              <a:rPr lang="ja-JP" altLang="en-US" dirty="0" smtClean="0"/>
              <a:t>年の</a:t>
            </a:r>
            <a:r>
              <a:rPr lang="en-US" altLang="ja-JP" dirty="0" smtClean="0"/>
              <a:t>F</a:t>
            </a:r>
            <a:r>
              <a:rPr lang="ja-JP" altLang="en-US" dirty="0" smtClean="0"/>
              <a:t>の平均が格納される　（</a:t>
            </a:r>
            <a:r>
              <a:rPr lang="en-US" altLang="ja-JP" dirty="0" smtClean="0"/>
              <a:t>VPA</a:t>
            </a:r>
            <a:r>
              <a:rPr lang="ja-JP" altLang="en-US" dirty="0"/>
              <a:t>内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この</a:t>
            </a:r>
            <a:r>
              <a:rPr lang="ja-JP" altLang="en-US" dirty="0" smtClean="0"/>
              <a:t>値は特に使わない）</a:t>
            </a:r>
            <a:endParaRPr lang="en-US" altLang="ja-JP" dirty="0" smtClean="0"/>
          </a:p>
          <a:p>
            <a:r>
              <a:rPr lang="en-US" altLang="ja-JP" dirty="0" err="1" smtClean="0"/>
              <a:t>ref.F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future.vpa</a:t>
            </a:r>
            <a:r>
              <a:rPr lang="ja-JP" altLang="en-US" dirty="0" smtClean="0"/>
              <a:t>のデフォルトオプションではこの値を参照し，この値に対する乗数として将来の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をコントロールする</a:t>
            </a:r>
            <a:endParaRPr lang="en-US" altLang="ja-JP" dirty="0" smtClean="0"/>
          </a:p>
          <a:p>
            <a:r>
              <a:rPr lang="en-US" altLang="ja-JP" dirty="0" smtClean="0"/>
              <a:t>Current F</a:t>
            </a:r>
            <a:r>
              <a:rPr lang="ja-JP" altLang="en-US" dirty="0" smtClean="0"/>
              <a:t>を，近年数年の単純平均としない場合（対馬暖流系群），</a:t>
            </a:r>
            <a:r>
              <a:rPr lang="en-US" altLang="ja-JP" dirty="0" err="1" smtClean="0"/>
              <a:t>out$Fc.at.age</a:t>
            </a:r>
            <a:r>
              <a:rPr lang="ja-JP" altLang="en-US" dirty="0" smtClean="0"/>
              <a:t>を適当に書き換えください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98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723900"/>
            <a:ext cx="7886700" cy="5851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lang="en-US" altLang="ja-JP" dirty="0" smtClean="0"/>
              <a:t>vout1 </a:t>
            </a:r>
            <a:r>
              <a:rPr lang="en-US" altLang="ja-JP" dirty="0"/>
              <a:t>&lt;- </a:t>
            </a:r>
            <a:r>
              <a:rPr lang="en-US" altLang="ja-JP" dirty="0" err="1"/>
              <a:t>vpa</a:t>
            </a:r>
            <a:r>
              <a:rPr lang="en-US" altLang="ja-JP" dirty="0"/>
              <a:t>(</a:t>
            </a:r>
            <a:r>
              <a:rPr lang="en-US" altLang="ja-JP" dirty="0" err="1"/>
              <a:t>dat,tf.year</a:t>
            </a:r>
            <a:r>
              <a:rPr lang="en-US" altLang="ja-JP" dirty="0"/>
              <a:t>=1997:1999,Pope=TRUE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fc.year</a:t>
            </a:r>
            <a:r>
              <a:rPr lang="en-US" altLang="ja-JP" dirty="0" smtClean="0"/>
              <a:t>=1998:2000,alpha=1,p.init=0.5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round(vout1$Fc.at.age,3)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0     1     2     3     4     5     6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0.486 0.577 0.679 0.691 0.671 0.671 0.671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smtClean="0"/>
              <a:t>round(</a:t>
            </a:r>
            <a:r>
              <a:rPr lang="en-US" altLang="ja-JP" dirty="0" err="1" smtClean="0"/>
              <a:t>ref.F</a:t>
            </a:r>
            <a:r>
              <a:rPr lang="en-US" altLang="ja-JP" dirty="0" smtClean="0"/>
              <a:t>(vout1)$summary$Fmed,3)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0.416 0.383 </a:t>
            </a:r>
            <a:r>
              <a:rPr lang="en-US" altLang="ja-JP" dirty="0" smtClean="0">
                <a:solidFill>
                  <a:srgbClr val="FF0000"/>
                </a:solidFill>
              </a:rPr>
              <a:t>0.603</a:t>
            </a:r>
          </a:p>
          <a:p>
            <a:pPr marL="0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&gt; </a:t>
            </a:r>
            <a:r>
              <a:rPr kumimoji="1" lang="en-US" altLang="ja-JP" dirty="0" smtClean="0"/>
              <a:t>vout1$Fc.at.age &lt;- </a:t>
            </a:r>
            <a:r>
              <a:rPr kumimoji="1" lang="en-US" altLang="ja-JP" dirty="0" smtClean="0"/>
              <a:t>c(0.5, 0.5, 0.5, 1, 1, </a:t>
            </a:r>
            <a:r>
              <a:rPr kumimoji="1" lang="en-US" altLang="ja-JP" dirty="0" smtClean="0"/>
              <a:t>1, </a:t>
            </a:r>
            <a:r>
              <a:rPr kumimoji="1" lang="en-US" altLang="ja-JP" dirty="0" smtClean="0"/>
              <a:t>1)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/>
              <a:t>round(</a:t>
            </a:r>
            <a:r>
              <a:rPr lang="en-US" altLang="ja-JP" dirty="0" err="1"/>
              <a:t>ref.F</a:t>
            </a:r>
            <a:r>
              <a:rPr lang="en-US" altLang="ja-JP" dirty="0"/>
              <a:t>(vout1)$summary$Fmed,3)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0.575 0.452 0.575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③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err="1" smtClean="0"/>
              <a:t>get.ABC</a:t>
            </a:r>
            <a:r>
              <a:rPr kumimoji="1" lang="en-US" altLang="ja-JP" sz="4000" dirty="0" smtClean="0"/>
              <a:t>()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要約表の出力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out.vpa</a:t>
            </a:r>
            <a:r>
              <a:rPr lang="en-US" altLang="ja-JP" dirty="0" smtClean="0"/>
              <a:t>() </a:t>
            </a:r>
            <a:r>
              <a:rPr lang="en-US" altLang="ja-JP" dirty="0"/>
              <a:t>– </a:t>
            </a:r>
            <a:r>
              <a:rPr lang="ja-JP" altLang="en-US" dirty="0"/>
              <a:t>結果</a:t>
            </a:r>
            <a:r>
              <a:rPr lang="ja-JP" altLang="en-US" dirty="0" smtClean="0"/>
              <a:t>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411" y="5522790"/>
            <a:ext cx="7886700" cy="538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dirty="0"/>
              <a:t>&gt; </a:t>
            </a:r>
            <a:r>
              <a:rPr lang="en-US" altLang="ja-JP" sz="3600" dirty="0" smtClean="0"/>
              <a:t>abc.out0  </a:t>
            </a:r>
            <a:r>
              <a:rPr lang="en-US" altLang="ja-JP" sz="3600" dirty="0"/>
              <a:t>&lt;- </a:t>
            </a:r>
            <a:r>
              <a:rPr lang="en-US" altLang="ja-JP" sz="3600" dirty="0" err="1" smtClean="0"/>
              <a:t>getABC</a:t>
            </a:r>
            <a:r>
              <a:rPr lang="en-US" altLang="ja-JP" sz="3600" dirty="0" smtClean="0"/>
              <a:t>(vout3, rout, </a:t>
            </a:r>
            <a:r>
              <a:rPr lang="en-US" altLang="ja-JP" sz="3600" dirty="0" err="1" smtClean="0"/>
              <a:t>fout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en-US" altLang="ja-JP" sz="3600" dirty="0" smtClean="0">
                <a:solidFill>
                  <a:schemeClr val="accent1"/>
                </a:solidFill>
              </a:rPr>
              <a:t># </a:t>
            </a:r>
            <a:r>
              <a:rPr lang="ja-JP" altLang="en-US" sz="3600" dirty="0" smtClean="0">
                <a:solidFill>
                  <a:schemeClr val="accent1"/>
                </a:solidFill>
              </a:rPr>
              <a:t>時間かかります</a:t>
            </a:r>
            <a:endParaRPr lang="en-US" altLang="ja-JP" sz="36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744156" y="2479281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5041528" y="2446075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041528" y="4073249"/>
            <a:ext cx="0" cy="531103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0" idx="2"/>
          </p:cNvCxnSpPr>
          <p:nvPr/>
        </p:nvCxnSpPr>
        <p:spPr>
          <a:xfrm flipH="1">
            <a:off x="2744157" y="4186003"/>
            <a:ext cx="34420" cy="406932"/>
          </a:xfrm>
          <a:prstGeom prst="straightConnector1">
            <a:avLst/>
          </a:prstGeom>
          <a:ln w="38100">
            <a:solidFill>
              <a:srgbClr val="FFC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140329" y="2339034"/>
            <a:ext cx="12571" cy="22653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83658" y="4592935"/>
            <a:ext cx="5319121" cy="57888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③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getABC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ABC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と要約表の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出力</a:t>
            </a:r>
            <a:endParaRPr lang="ja-JP" altLang="en-US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1698" y="2028388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83658" y="3130395"/>
            <a:ext cx="2189838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①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ref.F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管理基準値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7161" y="3154811"/>
            <a:ext cx="2572396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②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future.vpa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将来予測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206" y="191507"/>
            <a:ext cx="8893278" cy="873364"/>
          </a:xfrm>
        </p:spPr>
        <p:txBody>
          <a:bodyPr>
            <a:noAutofit/>
          </a:bodyPr>
          <a:lstStyle/>
          <a:p>
            <a:r>
              <a:rPr lang="en-US" altLang="ja-JP" sz="4000" dirty="0" err="1" smtClean="0"/>
              <a:t>getABC</a:t>
            </a:r>
            <a:r>
              <a:rPr lang="en-US" altLang="ja-JP" sz="4000" dirty="0" smtClean="0"/>
              <a:t>() </a:t>
            </a:r>
            <a:r>
              <a:rPr lang="ja-JP" altLang="en-US" sz="4000" dirty="0" smtClean="0"/>
              <a:t>のオプション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771567"/>
              </p:ext>
            </p:extLst>
          </p:nvPr>
        </p:nvGraphicFramePr>
        <p:xfrm>
          <a:off x="433391" y="1248245"/>
          <a:ext cx="8489950" cy="54083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9259"/>
                <a:gridCol w="4425950"/>
                <a:gridCol w="2344741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res.vpa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VPA</a:t>
                      </a:r>
                      <a:r>
                        <a:rPr kumimoji="1" lang="ja-JP" altLang="en-US" sz="2800" b="0" dirty="0" smtClean="0"/>
                        <a:t>の結果 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必須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754675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res.ref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管理基準値計算の結果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必須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res.future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将来予測計算の結果 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必須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ref.case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どの管理基準値に従って将来予測・</a:t>
                      </a:r>
                      <a:r>
                        <a:rPr kumimoji="1" lang="en-US" altLang="ja-JP" sz="2800" b="0" dirty="0" smtClean="0"/>
                        <a:t>ABC</a:t>
                      </a:r>
                      <a:r>
                        <a:rPr kumimoji="1" lang="ja-JP" altLang="en-US" sz="2800" b="0" dirty="0" smtClean="0"/>
                        <a:t>計算を行うか？</a:t>
                      </a:r>
                      <a:r>
                        <a:rPr kumimoji="1" lang="en-US" altLang="ja-JP" sz="2800" b="0" dirty="0" err="1" smtClean="0"/>
                        <a:t>rres$summary</a:t>
                      </a:r>
                      <a:r>
                        <a:rPr kumimoji="1" lang="ja-JP" altLang="en-US" sz="2800" b="0" dirty="0" smtClean="0"/>
                        <a:t>の</a:t>
                      </a:r>
                      <a:r>
                        <a:rPr kumimoji="1" lang="en-US" altLang="ja-JP" sz="2800" b="0" dirty="0" err="1" smtClean="0"/>
                        <a:t>colnames</a:t>
                      </a:r>
                      <a:r>
                        <a:rPr kumimoji="1" lang="ja-JP" altLang="en-US" sz="2800" b="0" dirty="0" smtClean="0"/>
                        <a:t>を指定 </a:t>
                      </a:r>
                      <a:r>
                        <a:rPr kumimoji="1" lang="en-US" altLang="ja-JP" sz="2800" b="0" dirty="0" smtClean="0"/>
                        <a:t>c(“</a:t>
                      </a:r>
                      <a:r>
                        <a:rPr kumimoji="1" lang="en-US" altLang="ja-JP" sz="2800" b="0" dirty="0" err="1" smtClean="0"/>
                        <a:t>Fmed</a:t>
                      </a:r>
                      <a:r>
                        <a:rPr kumimoji="1" lang="en-US" altLang="ja-JP" sz="2800" b="0" dirty="0" smtClean="0"/>
                        <a:t>”,”</a:t>
                      </a:r>
                      <a:r>
                        <a:rPr kumimoji="1" lang="en-US" altLang="ja-JP" sz="2800" b="0" dirty="0" err="1" smtClean="0"/>
                        <a:t>Fcurrent</a:t>
                      </a:r>
                      <a:r>
                        <a:rPr kumimoji="1" lang="en-US" altLang="ja-JP" sz="2800" b="0" dirty="0" smtClean="0"/>
                        <a:t>”)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dirty="0" smtClean="0"/>
                        <a:t>“all“ (</a:t>
                      </a:r>
                      <a:r>
                        <a:rPr kumimoji="1" lang="en-US" altLang="ja-JP" sz="2800" b="0" dirty="0" err="1" smtClean="0"/>
                        <a:t>rres$summary</a:t>
                      </a:r>
                      <a:r>
                        <a:rPr kumimoji="1" lang="ja-JP" altLang="en-US" sz="2800" b="0" dirty="0" smtClean="0"/>
                        <a:t>で示される全管理基準値）</a:t>
                      </a:r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multi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上で指定した管理基準値に対する乗数 </a:t>
                      </a:r>
                      <a:r>
                        <a:rPr kumimoji="1" lang="en-US" altLang="ja-JP" sz="2800" b="0" dirty="0" smtClean="0"/>
                        <a:t>c(1,</a:t>
                      </a:r>
                      <a:r>
                        <a:rPr kumimoji="1" lang="en-US" altLang="ja-JP" sz="2800" b="0" baseline="0" dirty="0" smtClean="0"/>
                        <a:t> 0.8)</a:t>
                      </a:r>
                      <a:r>
                        <a:rPr kumimoji="1" lang="ja-JP" altLang="en-US" sz="2800" b="0" baseline="0" dirty="0" smtClean="0"/>
                        <a:t>とか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dirty="0" smtClean="0"/>
                        <a:t>1</a:t>
                      </a:r>
                      <a:endParaRPr kumimoji="1" lang="ja-JP" altLang="en-US" sz="28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1990"/>
          </a:xfrm>
        </p:spPr>
        <p:txBody>
          <a:bodyPr/>
          <a:lstStyle/>
          <a:p>
            <a:r>
              <a:rPr lang="ja-JP" altLang="en-US" dirty="0" smtClean="0"/>
              <a:t>（例） </a:t>
            </a:r>
            <a:r>
              <a:rPr lang="en-US" altLang="ja-JP" dirty="0" err="1" smtClean="0"/>
              <a:t>ref.case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250" y="1187118"/>
            <a:ext cx="8667750" cy="567088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3200" dirty="0"/>
              <a:t>&gt; </a:t>
            </a:r>
            <a:r>
              <a:rPr lang="en-US" altLang="ja-JP" sz="3200" dirty="0" smtClean="0"/>
              <a:t>abc.out0  </a:t>
            </a:r>
            <a:r>
              <a:rPr lang="en-US" altLang="ja-JP" sz="3200" dirty="0"/>
              <a:t>&lt;- </a:t>
            </a:r>
            <a:r>
              <a:rPr lang="en-US" altLang="ja-JP" sz="3200" dirty="0" err="1" smtClean="0"/>
              <a:t>getABC</a:t>
            </a:r>
            <a:r>
              <a:rPr lang="en-US" altLang="ja-JP" sz="3200" dirty="0" smtClean="0"/>
              <a:t>(vout3</a:t>
            </a:r>
            <a:r>
              <a:rPr lang="en-US" altLang="ja-JP" sz="3200" dirty="0" smtClean="0"/>
              <a:t>, </a:t>
            </a:r>
            <a:r>
              <a:rPr lang="en-US" altLang="ja-JP" sz="3200" dirty="0"/>
              <a:t>rout, </a:t>
            </a:r>
            <a:r>
              <a:rPr lang="en-US" altLang="ja-JP" sz="3200" dirty="0" err="1" smtClean="0"/>
              <a:t>fout</a:t>
            </a:r>
            <a:r>
              <a:rPr lang="en-US" altLang="ja-JP" sz="3200" dirty="0" smtClean="0"/>
              <a:t>, 	</a:t>
            </a:r>
            <a:r>
              <a:rPr lang="en-US" altLang="ja-JP" sz="3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ref.case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=c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("</a:t>
            </a:r>
            <a:r>
              <a:rPr lang="en-US" altLang="ja-JP" sz="3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Fcurrent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","</a:t>
            </a:r>
            <a:r>
              <a:rPr lang="en-US" altLang="ja-JP" sz="3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Fcurrent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","</a:t>
            </a:r>
            <a:r>
              <a:rPr lang="en-US" altLang="ja-JP" sz="3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Fmed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","</a:t>
            </a:r>
            <a:r>
              <a:rPr lang="en-US" altLang="ja-JP" sz="3200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Fmed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32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	multi=c(1</a:t>
            </a:r>
            <a:r>
              <a:rPr lang="en-US" altLang="ja-JP" sz="32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0.8, 1, 0.8)</a:t>
            </a:r>
            <a:r>
              <a:rPr lang="en-US" altLang="ja-JP" sz="3200" dirty="0" smtClean="0"/>
              <a:t>, N=100)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ja-JP" sz="21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 smtClean="0">
                <a:solidFill>
                  <a:srgbClr val="FF0000"/>
                </a:solidFill>
              </a:rPr>
              <a:t>F </a:t>
            </a:r>
            <a:r>
              <a:rPr lang="en-US" altLang="ja-JP" sz="2100" dirty="0">
                <a:solidFill>
                  <a:srgbClr val="FF0000"/>
                </a:solidFill>
              </a:rPr>
              <a:t>multiplier=  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F multiplier=  0.8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F multiplier=  1.052106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F multiplier=  0.8416844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Fcurrent</a:t>
            </a:r>
            <a:r>
              <a:rPr lang="en-US" altLang="ja-JP" sz="2100" dirty="0">
                <a:solidFill>
                  <a:srgbClr val="FF0000"/>
                </a:solidFill>
              </a:rPr>
              <a:t> x 1"  "</a:t>
            </a:r>
            <a:r>
              <a:rPr lang="en-US" altLang="ja-JP" sz="2100" dirty="0" err="1">
                <a:solidFill>
                  <a:srgbClr val="FF0000"/>
                </a:solidFill>
              </a:rPr>
              <a:t>Fcurrent</a:t>
            </a:r>
            <a:r>
              <a:rPr lang="en-US" altLang="ja-JP" sz="2100" dirty="0">
                <a:solidFill>
                  <a:srgbClr val="FF0000"/>
                </a:solidFill>
              </a:rPr>
              <a:t> x 0.8"        "</a:t>
            </a:r>
            <a:r>
              <a:rPr lang="en-US" altLang="ja-JP" sz="2100" dirty="0" err="1">
                <a:solidFill>
                  <a:srgbClr val="FF0000"/>
                </a:solidFill>
              </a:rPr>
              <a:t>Fmed</a:t>
            </a:r>
            <a:r>
              <a:rPr lang="en-US" altLang="ja-JP" sz="2100" dirty="0">
                <a:solidFill>
                  <a:srgbClr val="FF0000"/>
                </a:solidFill>
              </a:rPr>
              <a:t> x 1"      "</a:t>
            </a:r>
            <a:r>
              <a:rPr lang="en-US" altLang="ja-JP" sz="2100" dirty="0" err="1">
                <a:solidFill>
                  <a:srgbClr val="FF0000"/>
                </a:solidFill>
              </a:rPr>
              <a:t>Fmed</a:t>
            </a:r>
            <a:r>
              <a:rPr lang="en-US" altLang="ja-JP" sz="2100" dirty="0">
                <a:solidFill>
                  <a:srgbClr val="FF0000"/>
                </a:solidFill>
              </a:rPr>
              <a:t> x 0.8"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aveF</a:t>
            </a:r>
            <a:r>
              <a:rPr lang="en-US" altLang="ja-JP" sz="2100" dirty="0">
                <a:solidFill>
                  <a:srgbClr val="FF0000"/>
                </a:solidFill>
              </a:rPr>
              <a:t>"  0.37    0.29    0.39    0.31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wariai</a:t>
            </a:r>
            <a:r>
              <a:rPr lang="en-US" altLang="ja-JP" sz="2100" dirty="0">
                <a:solidFill>
                  <a:srgbClr val="FF0000"/>
                </a:solidFill>
              </a:rPr>
              <a:t>"        0.25    0.21    0.26    0.22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"catch5l during 2001-2005"      45.34   48.96   43.74   47.73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"catch5u during 2001-2005"      55.2    59.83   52.65   58.98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"average catch during 2001-2005"        48.02   45.88   48.19   46.55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upperSSBcur</a:t>
            </a:r>
            <a:r>
              <a:rPr lang="en-US" altLang="ja-JP" sz="2100" dirty="0">
                <a:solidFill>
                  <a:srgbClr val="FF0000"/>
                </a:solidFill>
              </a:rPr>
              <a:t> at 2005"   0       0       0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SSBcur.tmp</a:t>
            </a:r>
            <a:r>
              <a:rPr lang="en-US" altLang="ja-JP" sz="2100" dirty="0">
                <a:solidFill>
                  <a:srgbClr val="FF0000"/>
                </a:solidFill>
              </a:rPr>
              <a:t>"    1000    1000    1000    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upperSSBlim</a:t>
            </a:r>
            <a:r>
              <a:rPr lang="en-US" altLang="ja-JP" sz="2100" dirty="0">
                <a:solidFill>
                  <a:srgbClr val="FF0000"/>
                </a:solidFill>
              </a:rPr>
              <a:t> at 2005"   0       0       0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</a:t>
            </a:r>
            <a:r>
              <a:rPr lang="en-US" altLang="ja-JP" sz="2100" dirty="0" err="1">
                <a:solidFill>
                  <a:srgbClr val="FF0000"/>
                </a:solidFill>
              </a:rPr>
              <a:t>SSBlim</a:t>
            </a:r>
            <a:r>
              <a:rPr lang="en-US" altLang="ja-JP" sz="2100" dirty="0">
                <a:solidFill>
                  <a:srgbClr val="FF0000"/>
                </a:solidFill>
              </a:rPr>
              <a:t>"        1000    1000    1000    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2100" dirty="0">
                <a:solidFill>
                  <a:srgbClr val="FF0000"/>
                </a:solidFill>
              </a:rPr>
              <a:t>"ABC"   45.46   37.57   47.44   39.26</a:t>
            </a:r>
            <a:endParaRPr lang="en-US" altLang="ja-JP" sz="2100" dirty="0">
              <a:solidFill>
                <a:srgbClr val="FF0000"/>
              </a:solidFill>
            </a:endParaRPr>
          </a:p>
          <a:p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476250" y="3529263"/>
            <a:ext cx="5956634" cy="303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2884" y="417094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要約</a:t>
            </a:r>
            <a:r>
              <a:rPr lang="ja-JP" altLang="en-US" sz="2800" dirty="0">
                <a:solidFill>
                  <a:srgbClr val="FF0000"/>
                </a:solidFill>
              </a:rPr>
              <a:t>表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1990"/>
          </a:xfrm>
        </p:spPr>
        <p:txBody>
          <a:bodyPr/>
          <a:lstStyle/>
          <a:p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250" y="1187118"/>
            <a:ext cx="8667750" cy="56708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3200" dirty="0" smtClean="0"/>
              <a:t>&gt; abc.out0$ABC</a:t>
            </a:r>
            <a:endParaRPr lang="en-US" altLang="ja-JP" sz="2100" dirty="0" smtClean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64" y="1872343"/>
            <a:ext cx="8743471" cy="24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0574"/>
          </a:xfrm>
        </p:spPr>
        <p:txBody>
          <a:bodyPr/>
          <a:lstStyle/>
          <a:p>
            <a:r>
              <a:rPr kumimoji="1" lang="ja-JP" altLang="en-US" dirty="0" smtClean="0"/>
              <a:t>よくあるエラー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32086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&gt; abc.out0  &lt;- </a:t>
            </a:r>
            <a:r>
              <a:rPr lang="en-US" altLang="ja-JP" dirty="0" err="1"/>
              <a:t>getABC</a:t>
            </a:r>
            <a:r>
              <a:rPr lang="en-US" altLang="ja-JP" dirty="0"/>
              <a:t>(vout3, rout, </a:t>
            </a:r>
            <a:r>
              <a:rPr lang="en-US" altLang="ja-JP" dirty="0" err="1"/>
              <a:t>fout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    </a:t>
            </a:r>
            <a:r>
              <a:rPr lang="en-US" altLang="ja-JP" dirty="0" err="1"/>
              <a:t>ref.case</a:t>
            </a:r>
            <a:r>
              <a:rPr lang="en-US" altLang="ja-JP" dirty="0"/>
              <a:t>=c("</a:t>
            </a:r>
            <a:r>
              <a:rPr lang="en-US" altLang="ja-JP" dirty="0" err="1"/>
              <a:t>Fcurrent</a:t>
            </a:r>
            <a:r>
              <a:rPr lang="en-US" altLang="ja-JP" dirty="0"/>
              <a:t>","</a:t>
            </a:r>
            <a:r>
              <a:rPr lang="en-US" altLang="ja-JP" dirty="0" err="1"/>
              <a:t>Fcurrent</a:t>
            </a:r>
            <a:r>
              <a:rPr lang="en-US" altLang="ja-JP" dirty="0"/>
              <a:t>","</a:t>
            </a:r>
            <a:r>
              <a:rPr lang="en-US" altLang="ja-JP" dirty="0" err="1"/>
              <a:t>Fmed</a:t>
            </a:r>
            <a:r>
              <a:rPr lang="en-US" altLang="ja-JP" dirty="0"/>
              <a:t>","</a:t>
            </a:r>
            <a:r>
              <a:rPr lang="en-US" altLang="ja-JP" dirty="0" err="1"/>
              <a:t>Fmed</a:t>
            </a:r>
            <a:r>
              <a:rPr lang="en-US" altLang="ja-JP" dirty="0"/>
              <a:t>"),</a:t>
            </a:r>
          </a:p>
          <a:p>
            <a:pPr marL="0" indent="0">
              <a:buNone/>
            </a:pPr>
            <a:r>
              <a:rPr lang="en-US" altLang="ja-JP" dirty="0"/>
              <a:t>      multi=c(1, 0.8, 1), N=100)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F multiplier=  1 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F multiplier=  0.8 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F multiplier=  1.202871 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F multiplier=  NA 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 </a:t>
            </a:r>
            <a:r>
              <a:rPr lang="ja-JP" altLang="en-US" sz="2600" dirty="0">
                <a:solidFill>
                  <a:srgbClr val="FF0000"/>
                </a:solidFill>
              </a:rPr>
              <a:t>以下にエラー </a:t>
            </a:r>
            <a:r>
              <a:rPr lang="en-US" altLang="ja-JP" sz="2600" dirty="0" err="1">
                <a:solidFill>
                  <a:srgbClr val="FF0000"/>
                </a:solidFill>
              </a:rPr>
              <a:t>naa</a:t>
            </a:r>
            <a:r>
              <a:rPr lang="en-US" altLang="ja-JP" sz="2600" dirty="0">
                <a:solidFill>
                  <a:srgbClr val="FF0000"/>
                </a:solidFill>
              </a:rPr>
              <a:t>[a] &lt;- </a:t>
            </a:r>
            <a:r>
              <a:rPr lang="en-US" altLang="ja-JP" sz="2600" dirty="0" err="1">
                <a:solidFill>
                  <a:srgbClr val="FF0000"/>
                </a:solidFill>
              </a:rPr>
              <a:t>nav</a:t>
            </a:r>
            <a:r>
              <a:rPr lang="en-US" altLang="ja-JP" sz="2600" dirty="0">
                <a:solidFill>
                  <a:srgbClr val="FF0000"/>
                </a:solidFill>
              </a:rPr>
              <a:t>[a - 1] * </a:t>
            </a:r>
            <a:r>
              <a:rPr lang="en-US" altLang="ja-JP" sz="2600" dirty="0" err="1">
                <a:solidFill>
                  <a:srgbClr val="FF0000"/>
                </a:solidFill>
              </a:rPr>
              <a:t>exp</a:t>
            </a:r>
            <a:r>
              <a:rPr lang="en-US" altLang="ja-JP" sz="2600" dirty="0">
                <a:solidFill>
                  <a:srgbClr val="FF0000"/>
                </a:solidFill>
              </a:rPr>
              <a:t>(-</a:t>
            </a:r>
            <a:r>
              <a:rPr lang="en-US" altLang="ja-JP" sz="2600" dirty="0" err="1">
                <a:solidFill>
                  <a:srgbClr val="FF0000"/>
                </a:solidFill>
              </a:rPr>
              <a:t>fav</a:t>
            </a:r>
            <a:r>
              <a:rPr lang="en-US" altLang="ja-JP" sz="2600" dirty="0">
                <a:solidFill>
                  <a:srgbClr val="FF0000"/>
                </a:solidFill>
              </a:rPr>
              <a:t>[a - 1] - </a:t>
            </a:r>
            <a:r>
              <a:rPr lang="en-US" altLang="ja-JP" sz="2600" dirty="0" err="1">
                <a:solidFill>
                  <a:srgbClr val="FF0000"/>
                </a:solidFill>
              </a:rPr>
              <a:t>Mv</a:t>
            </a:r>
            <a:r>
              <a:rPr lang="en-US" altLang="ja-JP" sz="2600" dirty="0">
                <a:solidFill>
                  <a:srgbClr val="FF0000"/>
                </a:solidFill>
              </a:rPr>
              <a:t>[a - 1]) : </a:t>
            </a:r>
          </a:p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</a:rPr>
              <a:t>   replacement (</a:t>
            </a:r>
            <a:r>
              <a:rPr lang="ja-JP" altLang="en-US" sz="2600" dirty="0">
                <a:solidFill>
                  <a:srgbClr val="FF0000"/>
                </a:solidFill>
              </a:rPr>
              <a:t>置き換え</a:t>
            </a:r>
            <a:r>
              <a:rPr lang="en-US" altLang="ja-JP" sz="2600" dirty="0">
                <a:solidFill>
                  <a:srgbClr val="FF0000"/>
                </a:solidFill>
              </a:rPr>
              <a:t>) </a:t>
            </a:r>
            <a:r>
              <a:rPr lang="ja-JP" altLang="en-US" sz="2600" dirty="0">
                <a:solidFill>
                  <a:srgbClr val="FF0000"/>
                </a:solidFill>
              </a:rPr>
              <a:t>の長さが </a:t>
            </a:r>
            <a:r>
              <a:rPr lang="en-US" altLang="ja-JP" sz="2600" dirty="0">
                <a:solidFill>
                  <a:srgbClr val="FF0000"/>
                </a:solidFill>
              </a:rPr>
              <a:t>0 </a:t>
            </a:r>
            <a:r>
              <a:rPr lang="ja-JP" altLang="en-US" sz="2600" dirty="0">
                <a:solidFill>
                  <a:srgbClr val="FF0000"/>
                </a:solidFill>
              </a:rPr>
              <a:t>です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600199" y="5783425"/>
            <a:ext cx="6032501" cy="9530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ref.case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は 長さ</a:t>
            </a:r>
            <a:r>
              <a:rPr lang="en-US" altLang="ja-JP" sz="2400" dirty="0" smtClean="0"/>
              <a:t>4 </a:t>
            </a:r>
            <a:r>
              <a:rPr lang="ja-JP" altLang="en-US" sz="2400" dirty="0" smtClean="0"/>
              <a:t>のベクトルなのに，</a:t>
            </a:r>
            <a:endParaRPr lang="en-US" altLang="ja-JP" sz="2400" dirty="0" smtClean="0"/>
          </a:p>
          <a:p>
            <a:pPr algn="ctr"/>
            <a:r>
              <a:rPr lang="en-US" altLang="ja-JP" sz="2400" dirty="0" smtClean="0"/>
              <a:t>multi</a:t>
            </a:r>
            <a:r>
              <a:rPr lang="ja-JP" altLang="en-US" sz="2400" dirty="0" smtClean="0"/>
              <a:t>は 長さ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　のベクトルになっている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748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206" y="191507"/>
            <a:ext cx="8893278" cy="873364"/>
          </a:xfrm>
        </p:spPr>
        <p:txBody>
          <a:bodyPr>
            <a:noAutofit/>
          </a:bodyPr>
          <a:lstStyle/>
          <a:p>
            <a:r>
              <a:rPr lang="en-US" altLang="ja-JP" sz="4000" dirty="0" err="1" smtClean="0"/>
              <a:t>getABC</a:t>
            </a:r>
            <a:r>
              <a:rPr lang="en-US" altLang="ja-JP" sz="4000" dirty="0" smtClean="0"/>
              <a:t>() </a:t>
            </a:r>
            <a:r>
              <a:rPr lang="ja-JP" altLang="en-US" sz="4000" dirty="0" smtClean="0"/>
              <a:t>のオプション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625615"/>
              </p:ext>
            </p:extLst>
          </p:nvPr>
        </p:nvGraphicFramePr>
        <p:xfrm>
          <a:off x="433391" y="1229195"/>
          <a:ext cx="8489950" cy="538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70109"/>
                <a:gridCol w="3975100"/>
                <a:gridCol w="2344741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target.year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将来の親魚資源量が，</a:t>
                      </a:r>
                      <a:r>
                        <a:rPr kumimoji="1" lang="en-US" altLang="ja-JP" sz="2800" b="0" dirty="0" err="1" smtClean="0"/>
                        <a:t>SSBcur</a:t>
                      </a:r>
                      <a:r>
                        <a:rPr kumimoji="1" lang="en-US" altLang="ja-JP" sz="2800" b="0" dirty="0" smtClean="0"/>
                        <a:t>,</a:t>
                      </a:r>
                      <a:r>
                        <a:rPr kumimoji="1" lang="en-US" altLang="ja-JP" sz="2800" b="0" baseline="0" dirty="0" smtClean="0"/>
                        <a:t> </a:t>
                      </a:r>
                      <a:r>
                        <a:rPr kumimoji="1" lang="en-US" altLang="ja-JP" sz="2800" b="0" baseline="0" dirty="0" err="1" smtClean="0"/>
                        <a:t>Blim</a:t>
                      </a:r>
                      <a:r>
                        <a:rPr kumimoji="1" lang="ja-JP" altLang="en-US" sz="2800" b="0" baseline="0" dirty="0" smtClean="0"/>
                        <a:t>を下回る確率を計算する年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NULL (ABC.year+4)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catch.year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漁獲量の平均を出したい期間（</a:t>
                      </a:r>
                      <a:r>
                        <a:rPr kumimoji="1" lang="en-US" altLang="ja-JP" sz="2800" b="0" dirty="0" smtClean="0"/>
                        <a:t>2013:2017</a:t>
                      </a:r>
                      <a:r>
                        <a:rPr kumimoji="1" lang="ja-JP" altLang="en-US" sz="2800" b="0" dirty="0" smtClean="0"/>
                        <a:t>など）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NULL (ABC.year:ABC.year+4)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SSBcur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現在の資源量（トン）</a:t>
                      </a:r>
                      <a:r>
                        <a:rPr kumimoji="1" lang="en-US" altLang="ja-JP" sz="2800" b="0" dirty="0" smtClean="0"/>
                        <a:t>(</a:t>
                      </a:r>
                      <a:r>
                        <a:rPr kumimoji="1" lang="en-US" altLang="ja-JP" sz="2800" b="0" dirty="0" err="1" smtClean="0"/>
                        <a:t>target.year</a:t>
                      </a:r>
                      <a:r>
                        <a:rPr kumimoji="1" lang="ja-JP" altLang="en-US" sz="2800" b="0" dirty="0" smtClean="0"/>
                        <a:t>年にこれを下回る確率が計算される）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ABC.year</a:t>
                      </a:r>
                      <a:r>
                        <a:rPr kumimoji="1" lang="ja-JP" altLang="en-US" sz="2800" b="0" dirty="0" smtClean="0"/>
                        <a:t>年の親魚資源量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Blim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Blimit</a:t>
                      </a:r>
                      <a:r>
                        <a:rPr kumimoji="1" lang="ja-JP" altLang="en-US" sz="2800" b="0" dirty="0" smtClean="0"/>
                        <a:t>（トン，上と同様）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1000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2351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400" dirty="0" err="1"/>
              <a:t>ref.F</a:t>
            </a:r>
            <a:r>
              <a:rPr lang="en-US" altLang="ja-JP" sz="4400" dirty="0" smtClean="0"/>
              <a:t>() </a:t>
            </a:r>
            <a:r>
              <a:rPr lang="ja-JP" altLang="en-US" dirty="0" smtClean="0"/>
              <a:t>のオプション（重要なもの）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36029"/>
              </p:ext>
            </p:extLst>
          </p:nvPr>
        </p:nvGraphicFramePr>
        <p:xfrm>
          <a:off x="248776" y="1273739"/>
          <a:ext cx="8489950" cy="54055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68153"/>
                <a:gridCol w="3949806"/>
                <a:gridCol w="2371991"/>
              </a:tblGrid>
              <a:tr h="68957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引数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デフォルト値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sel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選択率．関数内で，最大が</a:t>
                      </a:r>
                      <a:r>
                        <a:rPr lang="en-US" altLang="ja-JP" sz="2400" dirty="0" smtClean="0"/>
                        <a:t>1</a:t>
                      </a:r>
                      <a:r>
                        <a:rPr lang="ja-JP" altLang="en-US" sz="2400" dirty="0" smtClean="0"/>
                        <a:t>になるように正規化される．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VPA</a:t>
                      </a:r>
                      <a:r>
                        <a:rPr lang="ja-JP" altLang="en-US" sz="2400" dirty="0" smtClean="0"/>
                        <a:t>の結果（</a:t>
                      </a:r>
                      <a:r>
                        <a:rPr lang="en-US" altLang="ja-JP" sz="2400" dirty="0" smtClean="0"/>
                        <a:t>out3$Fc.at.age</a:t>
                      </a:r>
                      <a:r>
                        <a:rPr lang="ja-JP" altLang="en-US" sz="2400" dirty="0" smtClean="0"/>
                        <a:t>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waa</a:t>
                      </a:r>
                      <a:r>
                        <a:rPr kumimoji="1" lang="en-US" altLang="ja-JP" sz="2400" dirty="0" smtClean="0"/>
                        <a:t>, </a:t>
                      </a:r>
                      <a:r>
                        <a:rPr kumimoji="1" lang="en-US" altLang="ja-JP" sz="2400" dirty="0" err="1" smtClean="0"/>
                        <a:t>maa</a:t>
                      </a:r>
                      <a:r>
                        <a:rPr kumimoji="1" lang="en-US" altLang="ja-JP" sz="2400" dirty="0" smtClean="0"/>
                        <a:t>, M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年齢別体重・成熟率・死亡率</a:t>
                      </a:r>
                      <a:endParaRPr kumimoji="1" lang="ja-JP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VPA</a:t>
                      </a:r>
                      <a:r>
                        <a:rPr kumimoji="1" lang="ja-JP" altLang="en-US" sz="2400" dirty="0" smtClean="0"/>
                        <a:t>計算最終年の値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1190222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waa.year</a:t>
                      </a:r>
                      <a:r>
                        <a:rPr kumimoji="1" lang="en-US" altLang="ja-JP" sz="2400" dirty="0" smtClean="0"/>
                        <a:t>, </a:t>
                      </a:r>
                      <a:r>
                        <a:rPr kumimoji="1" lang="en-US" altLang="ja-JP" sz="2400" dirty="0" err="1" smtClean="0"/>
                        <a:t>maa.year</a:t>
                      </a:r>
                      <a:r>
                        <a:rPr kumimoji="1" lang="en-US" altLang="ja-JP" sz="2400" dirty="0" smtClean="0"/>
                        <a:t>, </a:t>
                      </a:r>
                      <a:r>
                        <a:rPr kumimoji="1" lang="en-US" altLang="ja-JP" sz="2400" dirty="0" err="1" smtClean="0"/>
                        <a:t>M.year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年齢別体重・成熟率・死亡率を平均する期間</a:t>
                      </a:r>
                      <a:endParaRPr kumimoji="1" lang="ja-JP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0222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rps.year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RPS</a:t>
                      </a:r>
                      <a:r>
                        <a:rPr lang="ja-JP" altLang="en-US" sz="2400" dirty="0" smtClean="0"/>
                        <a:t>を参照する期間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VPA</a:t>
                      </a:r>
                      <a:r>
                        <a:rPr kumimoji="1" lang="ja-JP" altLang="en-US" sz="2400" dirty="0" smtClean="0"/>
                        <a:t>で計算</a:t>
                      </a:r>
                      <a:r>
                        <a:rPr kumimoji="1" lang="ja-JP" altLang="en-US" sz="2400" dirty="0" smtClean="0"/>
                        <a:t>された全期間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max.age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プラスグループを何歳まで考慮するか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無限大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6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（例）</a:t>
            </a:r>
            <a:r>
              <a:rPr lang="en-US" altLang="ja-JP" dirty="0" err="1" smtClean="0"/>
              <a:t>SSBcur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Blim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 smtClean="0"/>
              <a:t>abc.out</a:t>
            </a:r>
            <a:r>
              <a:rPr lang="en-US" altLang="ja-JP" dirty="0" smtClean="0"/>
              <a:t>  </a:t>
            </a:r>
            <a:r>
              <a:rPr lang="en-US" altLang="ja-JP" dirty="0"/>
              <a:t>&lt;- </a:t>
            </a:r>
            <a:r>
              <a:rPr lang="en-US" altLang="ja-JP" dirty="0" err="1" smtClean="0"/>
              <a:t>getABC</a:t>
            </a:r>
            <a:r>
              <a:rPr lang="en-US" altLang="ja-JP" dirty="0" smtClean="0"/>
              <a:t>(vout3, </a:t>
            </a:r>
            <a:r>
              <a:rPr lang="en-US" altLang="ja-JP" dirty="0"/>
              <a:t>rout, </a:t>
            </a:r>
            <a:r>
              <a:rPr lang="en-US" altLang="ja-JP" dirty="0" err="1" smtClean="0"/>
              <a:t>fout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r>
              <a:rPr lang="en-US" altLang="ja-JP" dirty="0" smtClean="0"/>
              <a:t>      </a:t>
            </a:r>
            <a:r>
              <a:rPr lang="en-US" altLang="ja-JP" dirty="0" err="1" smtClean="0"/>
              <a:t>ref.case</a:t>
            </a:r>
            <a:r>
              <a:rPr lang="en-US" altLang="ja-JP" dirty="0" smtClean="0"/>
              <a:t>=c("</a:t>
            </a:r>
            <a:r>
              <a:rPr lang="en-US" altLang="ja-JP" dirty="0" err="1" smtClean="0"/>
              <a:t>Fcurrent</a:t>
            </a:r>
            <a:r>
              <a:rPr lang="en-US" altLang="ja-JP" dirty="0" smtClean="0"/>
              <a:t>","</a:t>
            </a:r>
            <a:r>
              <a:rPr lang="en-US" altLang="ja-JP" dirty="0" err="1" smtClean="0"/>
              <a:t>Fcurrent</a:t>
            </a:r>
            <a:r>
              <a:rPr lang="en-US" altLang="ja-JP" dirty="0" smtClean="0"/>
              <a:t>","</a:t>
            </a:r>
            <a:r>
              <a:rPr lang="en-US" altLang="ja-JP" dirty="0" err="1" smtClean="0"/>
              <a:t>Fmed</a:t>
            </a:r>
            <a:r>
              <a:rPr lang="en-US" altLang="ja-JP" dirty="0" smtClean="0"/>
              <a:t>","</a:t>
            </a:r>
            <a:r>
              <a:rPr lang="en-US" altLang="ja-JP" dirty="0" err="1" smtClean="0"/>
              <a:t>Fmed</a:t>
            </a:r>
            <a:r>
              <a:rPr lang="en-US" altLang="ja-JP" dirty="0" smtClean="0"/>
              <a:t>"),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multi=c(1.5, 1, 1, 0.8),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SSBcur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=60,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Blim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=50</a:t>
            </a:r>
            <a:r>
              <a:rPr lang="en-US" altLang="ja-JP" dirty="0" smtClean="0"/>
              <a:t>, </a:t>
            </a:r>
            <a:r>
              <a:rPr lang="en-US" altLang="ja-JP" dirty="0"/>
              <a:t>	</a:t>
            </a:r>
            <a:r>
              <a:rPr lang="en-US" altLang="ja-JP" dirty="0" smtClean="0"/>
              <a:t>N=200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&gt; round(abc.out$ABC,3)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8511" r="4349" b="30585"/>
          <a:stretch/>
        </p:blipFill>
        <p:spPr>
          <a:xfrm>
            <a:off x="628650" y="4242708"/>
            <a:ext cx="800149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7" y="1463538"/>
            <a:ext cx="10160963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③</a:t>
            </a:r>
            <a:r>
              <a:rPr kumimoji="1" lang="ja-JP" altLang="en-US" sz="4000" dirty="0" smtClean="0"/>
              <a:t> </a:t>
            </a:r>
            <a:r>
              <a:rPr lang="en-US" altLang="ja-JP" dirty="0" err="1" smtClean="0"/>
              <a:t>out.vpa</a:t>
            </a:r>
            <a:r>
              <a:rPr lang="en-US" altLang="ja-JP" dirty="0" smtClean="0"/>
              <a:t>() – </a:t>
            </a:r>
            <a:r>
              <a:rPr lang="ja-JP" altLang="en-US" dirty="0" smtClean="0"/>
              <a:t>結果の出力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066973"/>
            <a:ext cx="7886700" cy="538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744156" y="1983981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5041528" y="1950775"/>
            <a:ext cx="2" cy="574914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041528" y="3577949"/>
            <a:ext cx="330572" cy="1519537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0" idx="2"/>
          </p:cNvCxnSpPr>
          <p:nvPr/>
        </p:nvCxnSpPr>
        <p:spPr>
          <a:xfrm>
            <a:off x="2778577" y="3690703"/>
            <a:ext cx="301701" cy="1406783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140329" y="1843734"/>
            <a:ext cx="764144" cy="3239715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83658" y="4097635"/>
            <a:ext cx="5319121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③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getABC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ABC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と要約表の出力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01698" y="1533088"/>
            <a:ext cx="5463659" cy="5788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VPA</a:t>
            </a:r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による資源量推定</a:t>
            </a:r>
            <a:endParaRPr lang="en-US" altLang="ja-JP" sz="2800" dirty="0" smtClean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83658" y="2635095"/>
            <a:ext cx="2189838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①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ref.F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管理基準値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07161" y="2659511"/>
            <a:ext cx="2572396" cy="10556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② </a:t>
            </a:r>
            <a:r>
              <a:rPr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future.vpa</a:t>
            </a:r>
            <a:r>
              <a:rPr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 </a:t>
            </a:r>
          </a:p>
          <a:p>
            <a:r>
              <a:rPr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将来予測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47600" y="5097486"/>
            <a:ext cx="5319121" cy="57888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+mj-ea"/>
                <a:ea typeface="+mj-ea"/>
                <a:cs typeface="Arial Unicode MS" panose="020B0604020202020204" pitchFamily="50" charset="-128"/>
              </a:rPr>
              <a:t>out.vpa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(); </a:t>
            </a:r>
            <a:r>
              <a:rPr kumimoji="1"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全結果を</a:t>
            </a:r>
            <a:r>
              <a:rPr kumimoji="1" lang="en-US" altLang="ja-JP" sz="2800" dirty="0" smtClean="0">
                <a:latin typeface="+mj-ea"/>
                <a:ea typeface="+mj-ea"/>
                <a:cs typeface="Arial Unicode MS" panose="020B0604020202020204" pitchFamily="50" charset="-128"/>
              </a:rPr>
              <a:t>csv</a:t>
            </a:r>
            <a:r>
              <a:rPr kumimoji="1" lang="ja-JP" altLang="en-US" sz="2800" dirty="0" smtClean="0">
                <a:latin typeface="+mj-ea"/>
                <a:ea typeface="+mj-ea"/>
                <a:cs typeface="Arial Unicode MS" panose="020B0604020202020204" pitchFamily="50" charset="-128"/>
              </a:rPr>
              <a:t>で出力</a:t>
            </a:r>
            <a:endParaRPr kumimoji="1" lang="ja-JP" altLang="en-US" sz="2800" dirty="0"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3" name="直線矢印コネクタ 22"/>
          <p:cNvCxnSpPr>
            <a:stCxn id="18" idx="2"/>
            <a:endCxn id="22" idx="0"/>
          </p:cNvCxnSpPr>
          <p:nvPr/>
        </p:nvCxnSpPr>
        <p:spPr>
          <a:xfrm>
            <a:off x="4343219" y="4676517"/>
            <a:ext cx="63942" cy="420969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458459" y="5690405"/>
            <a:ext cx="63942" cy="42096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352796" y="6084802"/>
            <a:ext cx="279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vpa.txt, vpa.pdf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9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8206" y="191507"/>
            <a:ext cx="8893278" cy="873364"/>
          </a:xfrm>
        </p:spPr>
        <p:txBody>
          <a:bodyPr>
            <a:noAutofit/>
          </a:bodyPr>
          <a:lstStyle/>
          <a:p>
            <a:r>
              <a:rPr lang="en-US" altLang="ja-JP" sz="4000" dirty="0" err="1" smtClean="0"/>
              <a:t>out.vpa</a:t>
            </a:r>
            <a:r>
              <a:rPr lang="en-US" altLang="ja-JP" sz="4000" dirty="0" smtClean="0"/>
              <a:t>() </a:t>
            </a:r>
            <a:r>
              <a:rPr lang="ja-JP" altLang="en-US" sz="4000" dirty="0" smtClean="0"/>
              <a:t>のオプション</a:t>
            </a:r>
            <a:endParaRPr kumimoji="1" lang="ja-JP" altLang="en-US" sz="4000" dirty="0"/>
          </a:p>
        </p:txBody>
      </p:sp>
      <p:graphicFrame>
        <p:nvGraphicFramePr>
          <p:cNvPr id="4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48538"/>
              </p:ext>
            </p:extLst>
          </p:nvPr>
        </p:nvGraphicFramePr>
        <p:xfrm>
          <a:off x="433391" y="1381595"/>
          <a:ext cx="8489950" cy="4437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70109"/>
                <a:gridCol w="3975100"/>
                <a:gridCol w="2344741"/>
              </a:tblGrid>
              <a:tr h="636840"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引数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説明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デフォルト値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res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vpa</a:t>
                      </a:r>
                      <a:r>
                        <a:rPr kumimoji="1" lang="en-US" altLang="ja-JP" sz="2800" b="0" dirty="0" smtClean="0"/>
                        <a:t>()</a:t>
                      </a:r>
                      <a:r>
                        <a:rPr kumimoji="1" lang="ja-JP" altLang="en-US" sz="2800" b="0" dirty="0" smtClean="0"/>
                        <a:t>の結果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なくても</a:t>
                      </a:r>
                      <a:r>
                        <a:rPr kumimoji="1" lang="en-US" altLang="ja-JP" sz="2800" b="0" dirty="0" smtClean="0"/>
                        <a:t>OK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rres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ref.F</a:t>
                      </a:r>
                      <a:r>
                        <a:rPr kumimoji="1" lang="en-US" altLang="ja-JP" sz="2800" b="0" dirty="0" smtClean="0"/>
                        <a:t>()</a:t>
                      </a:r>
                      <a:r>
                        <a:rPr kumimoji="1" lang="ja-JP" altLang="en-US" sz="2800" b="0" dirty="0" smtClean="0"/>
                        <a:t>の結果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0" dirty="0" smtClean="0"/>
                        <a:t>なくても</a:t>
                      </a:r>
                      <a:r>
                        <a:rPr kumimoji="1" lang="en-US" altLang="ja-JP" sz="2800" b="0" dirty="0" smtClean="0"/>
                        <a:t>OK</a:t>
                      </a:r>
                      <a:endParaRPr kumimoji="1" lang="ja-JP" altLang="en-US" sz="2800" b="0" dirty="0" smtClean="0"/>
                    </a:p>
                    <a:p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fres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future.vpa</a:t>
                      </a:r>
                      <a:r>
                        <a:rPr kumimoji="1" lang="en-US" altLang="ja-JP" sz="2800" b="0" dirty="0" smtClean="0"/>
                        <a:t>()</a:t>
                      </a:r>
                      <a:r>
                        <a:rPr kumimoji="1" lang="ja-JP" altLang="en-US" sz="2800" b="0" dirty="0" smtClean="0"/>
                        <a:t>の結果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なくても</a:t>
                      </a:r>
                      <a:r>
                        <a:rPr kumimoji="1" lang="en-US" altLang="ja-JP" sz="2800" b="0" dirty="0" smtClean="0"/>
                        <a:t>OK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ABC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err="1" smtClean="0"/>
                        <a:t>getABC</a:t>
                      </a:r>
                      <a:r>
                        <a:rPr kumimoji="1" lang="en-US" altLang="ja-JP" sz="2800" b="0" dirty="0" smtClean="0"/>
                        <a:t>()</a:t>
                      </a:r>
                      <a:r>
                        <a:rPr kumimoji="1" lang="ja-JP" altLang="en-US" sz="2800" b="0" dirty="0" smtClean="0"/>
                        <a:t>の結果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なくても</a:t>
                      </a:r>
                      <a:r>
                        <a:rPr kumimoji="1" lang="en-US" altLang="ja-JP" sz="2800" b="0" dirty="0" smtClean="0"/>
                        <a:t>OK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636840"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filename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結果のファイル名（拡張子なし）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 smtClean="0"/>
                        <a:t>"</a:t>
                      </a:r>
                      <a:r>
                        <a:rPr kumimoji="1" lang="en-US" altLang="ja-JP" sz="2800" b="0" dirty="0" err="1" smtClean="0"/>
                        <a:t>vpa</a:t>
                      </a:r>
                      <a:r>
                        <a:rPr kumimoji="1" lang="en-US" altLang="ja-JP" sz="2800" b="0" dirty="0" smtClean="0"/>
                        <a:t>"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558800" y="6000234"/>
            <a:ext cx="8443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&gt; </a:t>
            </a:r>
            <a:r>
              <a:rPr lang="en-US" altLang="ja-JP" sz="4000" dirty="0" err="1" smtClean="0"/>
              <a:t>out.vpa</a:t>
            </a:r>
            <a:r>
              <a:rPr lang="en-US" altLang="ja-JP" sz="4000" dirty="0" smtClean="0"/>
              <a:t>(vout3, </a:t>
            </a:r>
            <a:r>
              <a:rPr lang="en-US" altLang="ja-JP" sz="4000" dirty="0"/>
              <a:t>rout, </a:t>
            </a:r>
            <a:r>
              <a:rPr lang="en-US" altLang="ja-JP" sz="4000" dirty="0" err="1"/>
              <a:t>fout</a:t>
            </a:r>
            <a:r>
              <a:rPr lang="en-US" altLang="ja-JP" sz="4000" dirty="0"/>
              <a:t>, </a:t>
            </a:r>
            <a:r>
              <a:rPr lang="en-US" altLang="ja-JP" sz="4000" dirty="0" err="1" smtClean="0"/>
              <a:t>abc.out</a:t>
            </a:r>
            <a:r>
              <a:rPr lang="en-US" altLang="ja-JP" sz="4000" dirty="0" smtClean="0"/>
              <a:t>)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555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59" y="1199847"/>
            <a:ext cx="6285714" cy="594285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6" y="1304609"/>
            <a:ext cx="4123809" cy="583809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361950"/>
            <a:ext cx="7886700" cy="581501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out.vpa</a:t>
            </a:r>
            <a:r>
              <a:rPr lang="en-US" altLang="ja-JP" dirty="0"/>
              <a:t>(vout3, rout, </a:t>
            </a:r>
            <a:r>
              <a:rPr lang="en-US" altLang="ja-JP" dirty="0" err="1"/>
              <a:t>fout</a:t>
            </a:r>
            <a:r>
              <a:rPr lang="en-US" altLang="ja-JP" dirty="0"/>
              <a:t>, </a:t>
            </a:r>
            <a:r>
              <a:rPr lang="en-US" altLang="ja-JP" dirty="0" err="1"/>
              <a:t>abc.out</a:t>
            </a:r>
            <a:r>
              <a:rPr lang="en-US" altLang="ja-JP" dirty="0" smtClean="0"/>
              <a:t>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342081" y="4902200"/>
            <a:ext cx="22987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vpa.csv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6015681" y="4902200"/>
            <a:ext cx="2298700" cy="685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vpa.pdf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99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635000"/>
            <a:ext cx="7886700" cy="5541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accent1"/>
                </a:solidFill>
              </a:rPr>
              <a:t>#</a:t>
            </a:r>
            <a:r>
              <a:rPr lang="en-US" altLang="ja-JP" dirty="0" err="1" smtClean="0">
                <a:solidFill>
                  <a:schemeClr val="accent1"/>
                </a:solidFill>
              </a:rPr>
              <a:t>ABC.out</a:t>
            </a:r>
            <a:r>
              <a:rPr lang="ja-JP" altLang="en-US" dirty="0" err="1" smtClean="0">
                <a:solidFill>
                  <a:schemeClr val="accent1"/>
                </a:solidFill>
              </a:rPr>
              <a:t>まで</a:t>
            </a:r>
            <a:r>
              <a:rPr lang="ja-JP" altLang="en-US" dirty="0" smtClean="0">
                <a:solidFill>
                  <a:schemeClr val="accent1"/>
                </a:solidFill>
              </a:rPr>
              <a:t>揃ってなくても，部分的な結果だけでも出力できます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out.vpa</a:t>
            </a:r>
            <a:r>
              <a:rPr lang="en-US" altLang="ja-JP" dirty="0" smtClean="0"/>
              <a:t>(res=vout3) # VPA</a:t>
            </a:r>
            <a:r>
              <a:rPr lang="ja-JP" altLang="en-US" dirty="0" smtClean="0"/>
              <a:t>結果のみ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out.vpa</a:t>
            </a:r>
            <a:r>
              <a:rPr lang="en-US" altLang="ja-JP" dirty="0" smtClean="0"/>
              <a:t>(ABC=</a:t>
            </a:r>
            <a:r>
              <a:rPr lang="en-US" altLang="ja-JP" dirty="0" err="1" smtClean="0"/>
              <a:t>abc.out</a:t>
            </a:r>
            <a:r>
              <a:rPr lang="en-US" altLang="ja-JP" dirty="0" smtClean="0"/>
              <a:t>) # ABC</a:t>
            </a:r>
            <a:r>
              <a:rPr lang="ja-JP" altLang="en-US" dirty="0" smtClean="0"/>
              <a:t>の結果のみ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88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out.vpa</a:t>
            </a:r>
            <a:r>
              <a:rPr lang="en-US" altLang="ja-JP" dirty="0"/>
              <a:t>(vout3, rout, </a:t>
            </a:r>
            <a:r>
              <a:rPr lang="en-US" altLang="ja-JP" dirty="0" err="1"/>
              <a:t>fout</a:t>
            </a:r>
            <a:r>
              <a:rPr lang="en-US" altLang="ja-JP" dirty="0"/>
              <a:t>, </a:t>
            </a:r>
            <a:r>
              <a:rPr lang="en-US" altLang="ja-JP" dirty="0" err="1"/>
              <a:t>abc.out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&gt; </a:t>
            </a:r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err="1"/>
              <a:t>out.vpa</a:t>
            </a:r>
            <a:r>
              <a:rPr lang="en-US" altLang="ja-JP" dirty="0"/>
              <a:t>(vout3, rout, </a:t>
            </a:r>
            <a:r>
              <a:rPr lang="en-US" altLang="ja-JP" dirty="0" err="1"/>
              <a:t>fout</a:t>
            </a:r>
            <a:r>
              <a:rPr lang="en-US" altLang="ja-JP" dirty="0"/>
              <a:t>, </a:t>
            </a:r>
            <a:r>
              <a:rPr lang="en-US" altLang="ja-JP" dirty="0" err="1"/>
              <a:t>abc.out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以下</a:t>
            </a:r>
            <a:r>
              <a:rPr lang="ja-JP" altLang="en-US" dirty="0">
                <a:solidFill>
                  <a:srgbClr val="FF0000"/>
                </a:solidFill>
              </a:rPr>
              <a:t>にエラー </a:t>
            </a:r>
            <a:r>
              <a:rPr lang="en-US" altLang="ja-JP" dirty="0">
                <a:solidFill>
                  <a:srgbClr val="FF0000"/>
                </a:solidFill>
              </a:rPr>
              <a:t>pdf(</a:t>
            </a:r>
            <a:r>
              <a:rPr lang="en-US" altLang="ja-JP" dirty="0" err="1">
                <a:solidFill>
                  <a:srgbClr val="FF0000"/>
                </a:solidFill>
              </a:rPr>
              <a:t>pdfname</a:t>
            </a:r>
            <a:r>
              <a:rPr lang="en-US" altLang="ja-JP" dirty="0">
                <a:solidFill>
                  <a:srgbClr val="FF0000"/>
                </a:solidFill>
              </a:rPr>
              <a:t>) :  </a:t>
            </a:r>
            <a:r>
              <a:rPr lang="ja-JP" altLang="en-US" dirty="0">
                <a:solidFill>
                  <a:srgbClr val="FF0000"/>
                </a:solidFill>
              </a:rPr>
              <a:t>ファイル </a:t>
            </a:r>
            <a:r>
              <a:rPr lang="en-US" altLang="ja-JP" dirty="0">
                <a:solidFill>
                  <a:srgbClr val="FF0000"/>
                </a:solidFill>
              </a:rPr>
              <a:t>'vpa.pdf' 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ja-JP" altLang="en-US" dirty="0" smtClean="0">
                <a:solidFill>
                  <a:srgbClr val="FF0000"/>
                </a:solidFill>
              </a:rPr>
              <a:t>開けません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84199" y="4589625"/>
            <a:ext cx="7931151" cy="1587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結果の確認のため</a:t>
            </a:r>
            <a:r>
              <a:rPr kumimoji="1" lang="ja-JP" altLang="en-US" sz="2800" dirty="0" smtClean="0"/>
              <a:t>に</a:t>
            </a:r>
            <a:r>
              <a:rPr kumimoji="1" lang="en-US" altLang="ja-JP" sz="2800" dirty="0" smtClean="0"/>
              <a:t>vpa.pdf</a:t>
            </a:r>
            <a:r>
              <a:rPr lang="ja-JP" altLang="en-US" sz="2800" dirty="0" smtClean="0"/>
              <a:t> （または</a:t>
            </a:r>
            <a:r>
              <a:rPr lang="en-US" altLang="ja-JP" sz="2800" dirty="0" smtClean="0"/>
              <a:t>vpa.csv</a:t>
            </a:r>
            <a:r>
              <a:rPr lang="ja-JP" altLang="en-US" sz="2800" dirty="0" smtClean="0"/>
              <a:t>）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 smtClean="0"/>
              <a:t>他ソフトで開いて</a:t>
            </a:r>
            <a:r>
              <a:rPr kumimoji="1" lang="ja-JP" altLang="en-US" sz="2800" dirty="0" smtClean="0"/>
              <a:t>いるとき，関数を実行しても，</a:t>
            </a:r>
            <a:r>
              <a:rPr kumimoji="1" lang="en-US" altLang="ja-JP" sz="2800" dirty="0" smtClean="0"/>
              <a:t>R</a:t>
            </a:r>
            <a:r>
              <a:rPr kumimoji="1" lang="ja-JP" altLang="en-US" sz="2800" dirty="0" smtClean="0"/>
              <a:t>からは上書き</a:t>
            </a:r>
            <a:r>
              <a:rPr kumimoji="1" lang="ja-JP" altLang="en-US" sz="2800" dirty="0" smtClean="0"/>
              <a:t>できないのでエラーとなる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826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お</a:t>
            </a:r>
            <a:r>
              <a:rPr lang="ja-JP" altLang="en-US" dirty="0"/>
              <a:t>疲れ</a:t>
            </a:r>
            <a:r>
              <a:rPr lang="ja-JP" altLang="en-US" dirty="0" smtClean="0"/>
              <a:t>様でし</a:t>
            </a:r>
            <a:r>
              <a:rPr lang="ja-JP" altLang="en-US" dirty="0"/>
              <a:t>た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4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114" y="0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ja-JP" sz="3600" dirty="0" err="1"/>
              <a:t>ref.F</a:t>
            </a:r>
            <a:r>
              <a:rPr lang="en-US" altLang="ja-JP" sz="3600" dirty="0" smtClean="0"/>
              <a:t>() </a:t>
            </a:r>
            <a:r>
              <a:rPr lang="ja-JP" altLang="en-US" sz="3600" dirty="0" smtClean="0"/>
              <a:t>のオプション（たまに必要になるもの）</a:t>
            </a:r>
            <a:endParaRPr kumimoji="1" lang="ja-JP" altLang="en-US" sz="3600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462446"/>
              </p:ext>
            </p:extLst>
          </p:nvPr>
        </p:nvGraphicFramePr>
        <p:xfrm>
          <a:off x="420007" y="1120662"/>
          <a:ext cx="8489950" cy="56649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393"/>
                <a:gridCol w="4412343"/>
                <a:gridCol w="2567214"/>
              </a:tblGrid>
              <a:tr h="68957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引数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デフォルト値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Fspr.init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F%SPR</a:t>
                      </a:r>
                      <a:r>
                        <a:rPr kumimoji="1" lang="ja-JP" altLang="en-US" sz="2400" dirty="0" smtClean="0"/>
                        <a:t>の初期値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0.5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03674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Fmax.init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err="1" smtClean="0"/>
                        <a:t>Fmax</a:t>
                      </a:r>
                      <a:r>
                        <a:rPr kumimoji="1" lang="ja-JP" altLang="en-US" sz="2400" dirty="0" smtClean="0"/>
                        <a:t>の初期値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1.5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523702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F0.1.init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F0.1</a:t>
                      </a:r>
                      <a:r>
                        <a:rPr kumimoji="1" lang="ja-JP" altLang="en-US" sz="2400" dirty="0" smtClean="0"/>
                        <a:t>の初期値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0.7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d, </a:t>
                      </a:r>
                      <a:r>
                        <a:rPr kumimoji="1" lang="en-US" altLang="ja-JP" sz="2400" dirty="0" err="1" smtClean="0"/>
                        <a:t>iterlim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収束の基準（収束しない場合は，これらの値を大きくする）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0.001, 1000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pSPR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F%SPR</a:t>
                      </a:r>
                      <a:r>
                        <a:rPr lang="ja-JP" altLang="en-US" sz="2400" dirty="0" smtClean="0"/>
                        <a:t>を計算するときの</a:t>
                      </a:r>
                      <a:r>
                        <a:rPr lang="en-US" altLang="ja-JP" sz="2400" dirty="0" smtClean="0"/>
                        <a:t>%SPR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400" dirty="0" smtClean="0"/>
                        <a:t>10,20,30,40,50,60,70,80,90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plot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YPR,SPR</a:t>
                      </a:r>
                      <a:r>
                        <a:rPr kumimoji="1" lang="ja-JP" altLang="en-US" sz="2400" dirty="0" smtClean="0"/>
                        <a:t>の図を出力するか？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68957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F.range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YPR,SPR</a:t>
                      </a:r>
                      <a:r>
                        <a:rPr kumimoji="1" lang="ja-JP" altLang="en-US" sz="2400" dirty="0" smtClean="0"/>
                        <a:t>曲線を書くときの</a:t>
                      </a:r>
                      <a:r>
                        <a:rPr kumimoji="1" lang="en-US" altLang="ja-JP" sz="2400" dirty="0" smtClean="0"/>
                        <a:t>F</a:t>
                      </a:r>
                      <a:r>
                        <a:rPr kumimoji="1" lang="ja-JP" altLang="en-US" sz="2400" dirty="0" smtClean="0"/>
                        <a:t>のグリッド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seq</a:t>
                      </a:r>
                      <a:r>
                        <a:rPr kumimoji="1" lang="en-US" altLang="ja-JP" sz="2400" dirty="0" smtClean="0"/>
                        <a:t>(from=0, to=2, length=101)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kumimoji="1" lang="ja-JP" altLang="en-US" dirty="0" smtClean="0"/>
              <a:t>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9879" y="1802475"/>
            <a:ext cx="848424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accent1"/>
                </a:solidFill>
              </a:rPr>
              <a:t># </a:t>
            </a:r>
            <a:r>
              <a:rPr lang="ja-JP" altLang="en-US" dirty="0" smtClean="0">
                <a:solidFill>
                  <a:schemeClr val="accent1"/>
                </a:solidFill>
              </a:rPr>
              <a:t>オプションを個々の資源の設定に合わせて調整</a:t>
            </a:r>
            <a:r>
              <a:rPr lang="ja-JP" altLang="en-US" dirty="0" smtClean="0">
                <a:solidFill>
                  <a:schemeClr val="accent1"/>
                </a:solidFill>
              </a:rPr>
              <a:t>する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1"/>
                </a:solidFill>
              </a:rPr>
              <a:t># </a:t>
            </a:r>
            <a:r>
              <a:rPr lang="ja-JP" altLang="en-US" dirty="0" smtClean="0">
                <a:solidFill>
                  <a:schemeClr val="accent1"/>
                </a:solidFill>
              </a:rPr>
              <a:t>特に初期値は重要！いくつか値を変えて試す</a:t>
            </a:r>
            <a:endParaRPr lang="en-US" altLang="ja-JP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rout </a:t>
            </a:r>
            <a:r>
              <a:rPr lang="en-US" altLang="ja-JP" dirty="0"/>
              <a:t>&lt;- </a:t>
            </a:r>
            <a:r>
              <a:rPr lang="en-US" altLang="ja-JP" dirty="0" err="1"/>
              <a:t>ref.F</a:t>
            </a:r>
            <a:r>
              <a:rPr lang="en-US" altLang="ja-JP" dirty="0"/>
              <a:t>(vout3,</a:t>
            </a:r>
          </a:p>
          <a:p>
            <a:pPr marL="0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waa.year</a:t>
            </a:r>
            <a:r>
              <a:rPr lang="en-US" altLang="ja-JP" dirty="0" smtClean="0"/>
              <a:t>=1998:2000,maa.year=1998:2000,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 smtClean="0"/>
              <a:t>M.year</a:t>
            </a:r>
            <a:r>
              <a:rPr lang="en-US" altLang="ja-JP" dirty="0" smtClean="0"/>
              <a:t>=1998:2000, </a:t>
            </a:r>
            <a:r>
              <a:rPr lang="en-US" altLang="ja-JP" dirty="0" err="1" smtClean="0"/>
              <a:t>rps.year</a:t>
            </a:r>
            <a:r>
              <a:rPr lang="en-US" altLang="ja-JP" dirty="0" smtClean="0"/>
              <a:t>=1991:2000,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 smtClean="0"/>
              <a:t>max.age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Inf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pSPR</a:t>
            </a:r>
            <a:r>
              <a:rPr lang="en-US" altLang="ja-JP" dirty="0" smtClean="0"/>
              <a:t>=c(20,25,30),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 smtClean="0"/>
              <a:t>Fspr.init</a:t>
            </a:r>
            <a:r>
              <a:rPr lang="en-US" altLang="ja-JP" dirty="0" smtClean="0"/>
              <a:t>=0.2)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3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435430"/>
            <a:ext cx="7886700" cy="62860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&gt; names(rout</a:t>
            </a:r>
            <a:r>
              <a:rPr lang="en-US" altLang="ja-JP" dirty="0" smtClean="0"/>
              <a:t>)  </a:t>
            </a:r>
            <a:r>
              <a:rPr lang="en-US" altLang="ja-JP" sz="2400" dirty="0" smtClean="0">
                <a:solidFill>
                  <a:schemeClr val="accent1"/>
                </a:solidFill>
              </a:rPr>
              <a:t># </a:t>
            </a:r>
            <a:r>
              <a:rPr lang="ja-JP" altLang="en-US" sz="2400" dirty="0" smtClean="0">
                <a:solidFill>
                  <a:schemeClr val="accent1"/>
                </a:solidFill>
              </a:rPr>
              <a:t>結果に何が入っているか？</a:t>
            </a:r>
            <a:endParaRPr lang="en-US" altLang="ja-JP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sz="2000" dirty="0"/>
              <a:t> [1] "</a:t>
            </a:r>
            <a:r>
              <a:rPr lang="en-US" altLang="ja-JP" sz="2000" dirty="0" err="1"/>
              <a:t>sel</a:t>
            </a:r>
            <a:r>
              <a:rPr lang="en-US" altLang="ja-JP" sz="2000" dirty="0"/>
              <a:t>"      "</a:t>
            </a:r>
            <a:r>
              <a:rPr lang="en-US" altLang="ja-JP" sz="2000" dirty="0" err="1"/>
              <a:t>max.age</a:t>
            </a:r>
            <a:r>
              <a:rPr lang="en-US" altLang="ja-JP" sz="2000" dirty="0"/>
              <a:t>"  "</a:t>
            </a:r>
            <a:r>
              <a:rPr lang="en-US" altLang="ja-JP" sz="2000" dirty="0" err="1"/>
              <a:t>rps.q</a:t>
            </a:r>
            <a:r>
              <a:rPr lang="en-US" altLang="ja-JP" sz="2000" dirty="0"/>
              <a:t>"    "</a:t>
            </a:r>
            <a:r>
              <a:rPr lang="en-US" altLang="ja-JP" sz="2000" dirty="0" err="1"/>
              <a:t>spr.q</a:t>
            </a:r>
            <a:r>
              <a:rPr lang="en-US" altLang="ja-JP" sz="2000" dirty="0"/>
              <a:t>"    "</a:t>
            </a:r>
            <a:r>
              <a:rPr lang="en-US" altLang="ja-JP" sz="2000" dirty="0" err="1"/>
              <a:t>Fcurrent</a:t>
            </a:r>
            <a:r>
              <a:rPr lang="en-US" altLang="ja-JP" sz="2000" dirty="0"/>
              <a:t>" "</a:t>
            </a:r>
            <a:r>
              <a:rPr lang="en-US" altLang="ja-JP" sz="2000" dirty="0" err="1"/>
              <a:t>Fmed</a:t>
            </a:r>
            <a:r>
              <a:rPr lang="en-US" altLang="ja-JP" sz="2000" dirty="0"/>
              <a:t>"    </a:t>
            </a:r>
          </a:p>
          <a:p>
            <a:pPr marL="0" indent="0">
              <a:buNone/>
            </a:pPr>
            <a:r>
              <a:rPr lang="en-US" altLang="ja-JP" sz="2000" dirty="0"/>
              <a:t> [7] "Flow"     "</a:t>
            </a:r>
            <a:r>
              <a:rPr lang="en-US" altLang="ja-JP" sz="2000" dirty="0" err="1"/>
              <a:t>Fhigh</a:t>
            </a:r>
            <a:r>
              <a:rPr lang="en-US" altLang="ja-JP" sz="2000" dirty="0"/>
              <a:t>"    "</a:t>
            </a:r>
            <a:r>
              <a:rPr lang="en-US" altLang="ja-JP" sz="2000" dirty="0" err="1"/>
              <a:t>Fmax</a:t>
            </a:r>
            <a:r>
              <a:rPr lang="en-US" altLang="ja-JP" sz="2000" dirty="0"/>
              <a:t>"     "F0.1"     "</a:t>
            </a:r>
            <a:r>
              <a:rPr lang="en-US" altLang="ja-JP" sz="2000" dirty="0" err="1"/>
              <a:t>Fmean</a:t>
            </a:r>
            <a:r>
              <a:rPr lang="en-US" altLang="ja-JP" sz="2000" dirty="0"/>
              <a:t>"    "</a:t>
            </a:r>
            <a:r>
              <a:rPr lang="en-US" altLang="ja-JP" sz="2000" dirty="0" err="1"/>
              <a:t>rps.data</a:t>
            </a:r>
            <a:r>
              <a:rPr lang="en-US" altLang="ja-JP" sz="2000" dirty="0"/>
              <a:t>"</a:t>
            </a:r>
          </a:p>
          <a:p>
            <a:pPr marL="0" indent="0">
              <a:buNone/>
            </a:pPr>
            <a:r>
              <a:rPr lang="en-US" altLang="ja-JP" sz="2000" dirty="0"/>
              <a:t>[13] "</a:t>
            </a:r>
            <a:r>
              <a:rPr lang="en-US" altLang="ja-JP" sz="2000" dirty="0" err="1"/>
              <a:t>FpSPR</a:t>
            </a:r>
            <a:r>
              <a:rPr lang="en-US" altLang="ja-JP" sz="2000" dirty="0"/>
              <a:t>"    "</a:t>
            </a:r>
            <a:r>
              <a:rPr lang="en-US" altLang="ja-JP" sz="2000" dirty="0" err="1"/>
              <a:t>ypr.spr</a:t>
            </a:r>
            <a:r>
              <a:rPr lang="en-US" altLang="ja-JP" sz="2000" dirty="0"/>
              <a:t>"  "</a:t>
            </a:r>
            <a:r>
              <a:rPr lang="en-US" altLang="ja-JP" sz="2000" dirty="0" err="1"/>
              <a:t>waa</a:t>
            </a:r>
            <a:r>
              <a:rPr lang="en-US" altLang="ja-JP" sz="2000" dirty="0"/>
              <a:t>"      "</a:t>
            </a:r>
            <a:r>
              <a:rPr lang="en-US" altLang="ja-JP" sz="2000" dirty="0" err="1"/>
              <a:t>maa</a:t>
            </a:r>
            <a:r>
              <a:rPr lang="en-US" altLang="ja-JP" sz="2000" dirty="0"/>
              <a:t>"      "summary"  "</a:t>
            </a:r>
            <a:r>
              <a:rPr lang="en-US" altLang="ja-JP" sz="2000" dirty="0" err="1"/>
              <a:t>arglist</a:t>
            </a:r>
            <a:r>
              <a:rPr lang="en-US" altLang="ja-JP" sz="2000" dirty="0"/>
              <a:t>" 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dirty="0" smtClean="0"/>
              <a:t>&gt; round(rout$summary,3) </a:t>
            </a:r>
            <a:r>
              <a:rPr lang="en-US" altLang="ja-JP" dirty="0" smtClean="0">
                <a:solidFill>
                  <a:schemeClr val="accent1"/>
                </a:solidFill>
              </a:rPr>
              <a:t># </a:t>
            </a:r>
            <a:r>
              <a:rPr lang="ja-JP" altLang="en-US" sz="2400" dirty="0" smtClean="0">
                <a:solidFill>
                  <a:schemeClr val="accent1"/>
                </a:solidFill>
              </a:rPr>
              <a:t>要約表の出力</a:t>
            </a:r>
            <a:endParaRPr lang="en-US" altLang="ja-JP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400" dirty="0" smtClean="0"/>
              <a:t>　　　　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Fcurrent</a:t>
            </a:r>
            <a:r>
              <a:rPr lang="en-US" altLang="ja-JP" sz="2400" dirty="0"/>
              <a:t>  </a:t>
            </a:r>
            <a:r>
              <a:rPr lang="en-US" altLang="ja-JP" sz="2400" dirty="0" err="1"/>
              <a:t>Fmed</a:t>
            </a:r>
            <a:r>
              <a:rPr lang="en-US" altLang="ja-JP" sz="2400" dirty="0"/>
              <a:t>  Flow </a:t>
            </a:r>
            <a:r>
              <a:rPr lang="en-US" altLang="ja-JP" sz="2400" dirty="0" err="1"/>
              <a:t>Fhigh</a:t>
            </a:r>
            <a:r>
              <a:rPr lang="en-US" altLang="ja-JP" sz="2400" dirty="0"/>
              <a:t>  </a:t>
            </a:r>
            <a:r>
              <a:rPr lang="en-US" altLang="ja-JP" sz="2400" dirty="0" err="1"/>
              <a:t>Fmax</a:t>
            </a:r>
            <a:r>
              <a:rPr lang="en-US" altLang="ja-JP" sz="2400" dirty="0"/>
              <a:t>  F0.1 </a:t>
            </a:r>
            <a:r>
              <a:rPr lang="en-US" altLang="ja-JP" sz="2400" dirty="0" err="1"/>
              <a:t>Fmean</a:t>
            </a:r>
            <a:r>
              <a:rPr lang="en-US" altLang="ja-JP" sz="2400" dirty="0"/>
              <a:t> FpSPR.20.SPR</a:t>
            </a:r>
          </a:p>
          <a:p>
            <a:pPr marL="0" indent="0">
              <a:buNone/>
            </a:pPr>
            <a:r>
              <a:rPr lang="en-US" altLang="ja-JP" sz="2400" dirty="0"/>
              <a:t>max          0.402 0.423 0.455 0.331 0.431 0.270 0.414        0.382</a:t>
            </a:r>
          </a:p>
          <a:p>
            <a:pPr marL="0" indent="0">
              <a:buNone/>
            </a:pPr>
            <a:r>
              <a:rPr lang="en-US" altLang="ja-JP" sz="2400" dirty="0"/>
              <a:t>mean         0.367 0.386 0.415 0.302 0.393 0.246 0.378        0.349</a:t>
            </a:r>
          </a:p>
          <a:p>
            <a:pPr marL="0" indent="0">
              <a:buNone/>
            </a:pPr>
            <a:r>
              <a:rPr lang="en-US" altLang="ja-JP" sz="2400" dirty="0" err="1"/>
              <a:t>Fref</a:t>
            </a:r>
            <a:r>
              <a:rPr lang="en-US" altLang="ja-JP" sz="2400" dirty="0"/>
              <a:t>/</a:t>
            </a:r>
            <a:r>
              <a:rPr lang="en-US" altLang="ja-JP" sz="2400" dirty="0" err="1"/>
              <a:t>Fcur</a:t>
            </a:r>
            <a:r>
              <a:rPr lang="en-US" altLang="ja-JP" sz="2400" dirty="0"/>
              <a:t>    1.000 1.052 1.131 0.823 1.071 0.671 1.030        0.949</a:t>
            </a:r>
          </a:p>
          <a:p>
            <a:pPr marL="0" indent="0">
              <a:buNone/>
            </a:pPr>
            <a:r>
              <a:rPr lang="en-US" altLang="ja-JP" sz="2400" dirty="0"/>
              <a:t>          FpSPR.25.SPR FpSPR.30.SPR</a:t>
            </a:r>
          </a:p>
          <a:p>
            <a:pPr marL="0" indent="0">
              <a:buNone/>
            </a:pPr>
            <a:r>
              <a:rPr lang="en-US" altLang="ja-JP" sz="2400" dirty="0"/>
              <a:t>max              0.321        0.273</a:t>
            </a:r>
          </a:p>
          <a:p>
            <a:pPr marL="0" indent="0">
              <a:buNone/>
            </a:pPr>
            <a:r>
              <a:rPr lang="en-US" altLang="ja-JP" sz="2400" dirty="0"/>
              <a:t>mean             0.293        0.249</a:t>
            </a:r>
          </a:p>
          <a:p>
            <a:pPr marL="0" indent="0">
              <a:buNone/>
            </a:pPr>
            <a:r>
              <a:rPr lang="en-US" altLang="ja-JP" sz="2400" dirty="0" err="1"/>
              <a:t>Fref</a:t>
            </a:r>
            <a:r>
              <a:rPr lang="en-US" altLang="ja-JP" sz="2400" dirty="0"/>
              <a:t>/</a:t>
            </a:r>
            <a:r>
              <a:rPr lang="en-US" altLang="ja-JP" sz="2400" dirty="0" err="1"/>
              <a:t>Fcur</a:t>
            </a:r>
            <a:r>
              <a:rPr lang="en-US" altLang="ja-JP" sz="2400" dirty="0"/>
              <a:t>        0.798        0.679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6865" y="5022574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Fref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= 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選択率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x max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6865" y="5422684"/>
            <a:ext cx="294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mean (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Fref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) =mean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81380" y="5890968"/>
            <a:ext cx="460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Fref</a:t>
            </a:r>
            <a:r>
              <a:rPr lang="en-US" altLang="ja-JP" sz="2400" dirty="0" smtClean="0">
                <a:solidFill>
                  <a:srgbClr val="FF0000"/>
                </a:solidFill>
              </a:rPr>
              <a:t>/F current  (vout3$Fc.at.age)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（例）</a:t>
            </a:r>
            <a:r>
              <a:rPr kumimoji="1" lang="en-US" altLang="ja-JP" dirty="0" err="1" smtClean="0"/>
              <a:t>Fspr.init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549100"/>
            <a:ext cx="8515351" cy="517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smtClean="0"/>
              <a:t>rout1 </a:t>
            </a:r>
            <a:r>
              <a:rPr lang="en-US" altLang="ja-JP" dirty="0"/>
              <a:t>&lt;- </a:t>
            </a:r>
            <a:r>
              <a:rPr lang="en-US" altLang="ja-JP" dirty="0" err="1"/>
              <a:t>ref.F</a:t>
            </a:r>
            <a:r>
              <a:rPr lang="en-US" altLang="ja-JP" dirty="0"/>
              <a:t>(vout3, </a:t>
            </a:r>
            <a:r>
              <a:rPr lang="en-US" altLang="ja-JP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Fspr.init</a:t>
            </a:r>
            <a:r>
              <a:rPr lang="en-US" altLang="ja-JP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=0.3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chemeClr val="accent1"/>
                </a:solidFill>
              </a:rPr>
              <a:t># </a:t>
            </a:r>
            <a:r>
              <a:rPr lang="ja-JP" altLang="en-US" dirty="0">
                <a:solidFill>
                  <a:schemeClr val="accent1"/>
                </a:solidFill>
              </a:rPr>
              <a:t>適切な初期値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smtClean="0"/>
              <a:t>rout1$summary$FpSPR.20.SPR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0.3817598 0.3486370 </a:t>
            </a:r>
            <a:r>
              <a:rPr lang="en-US" altLang="ja-JP" dirty="0" smtClean="0">
                <a:solidFill>
                  <a:srgbClr val="FF0000"/>
                </a:solidFill>
              </a:rPr>
              <a:t>0.9493509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&gt; rout2 &lt;- </a:t>
            </a:r>
            <a:r>
              <a:rPr kumimoji="1" lang="en-US" altLang="ja-JP" dirty="0" err="1" smtClean="0"/>
              <a:t>ref.F</a:t>
            </a:r>
            <a:r>
              <a:rPr kumimoji="1" lang="en-US" altLang="ja-JP" dirty="0" smtClean="0"/>
              <a:t>(vout3, </a:t>
            </a:r>
            <a:r>
              <a:rPr kumimoji="1"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Fspr.init</a:t>
            </a:r>
            <a:r>
              <a:rPr kumimoji="1"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=10</a:t>
            </a:r>
            <a:r>
              <a:rPr kumimoji="1" lang="en-US" altLang="ja-JP" dirty="0" smtClean="0"/>
              <a:t>)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# 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検討外れな初期値</a:t>
            </a:r>
            <a:endParaRPr kumimoji="1" lang="en-US" altLang="ja-JP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&gt; </a:t>
            </a:r>
            <a:r>
              <a:rPr lang="en-US" altLang="ja-JP" dirty="0" smtClean="0"/>
              <a:t>rout2$summary$FpSPR.20.SPR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22026.47 20115.37 54774.87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（例）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max.age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549100"/>
            <a:ext cx="8283121" cy="517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# </a:t>
            </a:r>
            <a:r>
              <a:rPr lang="ja-JP" altLang="en-US" dirty="0">
                <a:solidFill>
                  <a:schemeClr val="accent1"/>
                </a:solidFill>
              </a:rPr>
              <a:t>プラスグループの打ち切りを考えない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ja-JP" dirty="0" smtClean="0"/>
              <a:t>&gt; rout3 </a:t>
            </a:r>
            <a:r>
              <a:rPr lang="en-US" altLang="ja-JP" dirty="0"/>
              <a:t>&lt;- </a:t>
            </a:r>
            <a:r>
              <a:rPr lang="en-US" altLang="ja-JP" dirty="0" err="1"/>
              <a:t>ref.F</a:t>
            </a:r>
            <a:r>
              <a:rPr lang="en-US" altLang="ja-JP" dirty="0"/>
              <a:t>(vout3, 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max.age</a:t>
            </a:r>
            <a:r>
              <a:rPr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Inf</a:t>
            </a:r>
            <a:r>
              <a:rPr lang="en-US" altLang="ja-JP" dirty="0" smtClean="0"/>
              <a:t>) </a:t>
            </a:r>
          </a:p>
          <a:p>
            <a:pPr marL="0" indent="0">
              <a:buNone/>
            </a:pPr>
            <a:r>
              <a:rPr lang="en-US" altLang="ja-JP" dirty="0" smtClean="0"/>
              <a:t>&gt; rout3$summary$FpSPR.20.SPR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0.3817601 0.3486372 </a:t>
            </a:r>
            <a:r>
              <a:rPr lang="en-US" altLang="ja-JP" dirty="0" smtClean="0">
                <a:solidFill>
                  <a:srgbClr val="FF0000"/>
                </a:solidFill>
              </a:rPr>
              <a:t>0.9493515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# 8</a:t>
            </a:r>
            <a:r>
              <a:rPr lang="ja-JP" altLang="en-US" dirty="0">
                <a:solidFill>
                  <a:schemeClr val="accent1"/>
                </a:solidFill>
              </a:rPr>
              <a:t>歳以降は死亡と考える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/>
              <a:t>&gt; rout4 &lt;- </a:t>
            </a:r>
            <a:r>
              <a:rPr kumimoji="1" lang="en-US" altLang="ja-JP" dirty="0" err="1" smtClean="0"/>
              <a:t>ref.F</a:t>
            </a:r>
            <a:r>
              <a:rPr kumimoji="1" lang="en-US" altLang="ja-JP" dirty="0" smtClean="0"/>
              <a:t>(vout3, </a:t>
            </a:r>
            <a:r>
              <a:rPr kumimoji="1" lang="en-US" altLang="ja-JP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max.age</a:t>
            </a:r>
            <a:r>
              <a:rPr kumimoji="1" lang="en-US" altLang="ja-JP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=7</a:t>
            </a:r>
            <a:r>
              <a:rPr kumimoji="1" lang="en-US" altLang="ja-JP" dirty="0" smtClean="0"/>
              <a:t>)  </a:t>
            </a:r>
          </a:p>
          <a:p>
            <a:pPr marL="0" indent="0">
              <a:buNone/>
            </a:pPr>
            <a:r>
              <a:rPr lang="en-US" altLang="ja-JP" dirty="0" smtClean="0"/>
              <a:t>&gt; rout4$summary$FpSPR.20.SPR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[1] 0.4334261 0.3958205 1.0778333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1842</Words>
  <Application>Microsoft Office PowerPoint</Application>
  <PresentationFormat>画面に合わせる (4:3)</PresentationFormat>
  <Paragraphs>439</Paragraphs>
  <Slides>47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Theme</vt:lpstr>
      <vt:lpstr>Rによる将来予測＆ ABC計算</vt:lpstr>
      <vt:lpstr>RVPAパッケージに含まれる関数</vt:lpstr>
      <vt:lpstr>① ref.F() -- 管理基準値の計算</vt:lpstr>
      <vt:lpstr>ref.F() のオプション（重要なもの）</vt:lpstr>
      <vt:lpstr>ref.F() のオプション（たまに必要になるもの）</vt:lpstr>
      <vt:lpstr>（例）</vt:lpstr>
      <vt:lpstr>PowerPoint プレゼンテーション</vt:lpstr>
      <vt:lpstr>（例）Fspr.init</vt:lpstr>
      <vt:lpstr>（例） max.age </vt:lpstr>
      <vt:lpstr>（例）rps.year</vt:lpstr>
      <vt:lpstr>PowerPoint プレゼンテーション</vt:lpstr>
      <vt:lpstr>② future.vpa() – 将来予測の実施</vt:lpstr>
      <vt:lpstr>PowerPoint プレゼンテーション</vt:lpstr>
      <vt:lpstr>結果</vt:lpstr>
      <vt:lpstr>future.vpa() のオプション（年などの指定）</vt:lpstr>
      <vt:lpstr>future.vpa() のオプション（Fの設定）</vt:lpstr>
      <vt:lpstr>（例） multi</vt:lpstr>
      <vt:lpstr>PowerPoint プレゼンテーション</vt:lpstr>
      <vt:lpstr>future.vpa() のオプション（加入の仮定）</vt:lpstr>
      <vt:lpstr>RPS.simple.rec() ＝デフォルトの加入オプション</vt:lpstr>
      <vt:lpstr>RPS.simple.rec() 続き</vt:lpstr>
      <vt:lpstr>（例）加入の設定</vt:lpstr>
      <vt:lpstr>PowerPoint プレゼンテーション</vt:lpstr>
      <vt:lpstr>PowerPoint プレゼンテーション</vt:lpstr>
      <vt:lpstr>その他，加入関数</vt:lpstr>
      <vt:lpstr>future.vpa() のオプション（Frecの場合）</vt:lpstr>
      <vt:lpstr>（例）Frec</vt:lpstr>
      <vt:lpstr>PowerPoint プレゼンテーション</vt:lpstr>
      <vt:lpstr>（例）</vt:lpstr>
      <vt:lpstr>PowerPoint プレゼンテーション</vt:lpstr>
      <vt:lpstr>よくあるエラー</vt:lpstr>
      <vt:lpstr>注：current F について</vt:lpstr>
      <vt:lpstr>PowerPoint プレゼンテーション</vt:lpstr>
      <vt:lpstr>③ get.ABC() – 要約表の出力      out.vpa() – 結果の出力</vt:lpstr>
      <vt:lpstr>getABC() のオプション</vt:lpstr>
      <vt:lpstr>（例） ref.case</vt:lpstr>
      <vt:lpstr>結果</vt:lpstr>
      <vt:lpstr>よくあるエラー</vt:lpstr>
      <vt:lpstr>getABC() のオプション</vt:lpstr>
      <vt:lpstr>（例）SSBcur, Blim</vt:lpstr>
      <vt:lpstr>PowerPoint プレゼンテーション</vt:lpstr>
      <vt:lpstr>③ out.vpa() – 結果の出力</vt:lpstr>
      <vt:lpstr>out.vpa() のオプション</vt:lpstr>
      <vt:lpstr>PowerPoint プレゼンテーション</vt:lpstr>
      <vt:lpstr>PowerPoint プレゼンテーション</vt:lpstr>
      <vt:lpstr>よくあるエラー</vt:lpstr>
      <vt:lpstr>おわり： お疲れ様でした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Rによる将来予測＆ ABC計算</dc:title>
  <dc:creator>momoko</dc:creator>
  <cp:lastModifiedBy>momoko</cp:lastModifiedBy>
  <cp:revision>120</cp:revision>
  <dcterms:created xsi:type="dcterms:W3CDTF">2014-05-04T08:08:53Z</dcterms:created>
  <dcterms:modified xsi:type="dcterms:W3CDTF">2014-05-12T22:01:58Z</dcterms:modified>
</cp:coreProperties>
</file>