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1" r:id="rId5"/>
    <p:sldId id="259" r:id="rId6"/>
    <p:sldId id="260" r:id="rId7"/>
    <p:sldId id="263" r:id="rId8"/>
    <p:sldId id="261" r:id="rId9"/>
    <p:sldId id="289" r:id="rId10"/>
    <p:sldId id="265" r:id="rId11"/>
    <p:sldId id="266" r:id="rId12"/>
    <p:sldId id="267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270" r:id="rId21"/>
    <p:sldId id="272" r:id="rId22"/>
    <p:sldId id="271" r:id="rId23"/>
    <p:sldId id="283" r:id="rId24"/>
    <p:sldId id="288" r:id="rId25"/>
    <p:sldId id="285" r:id="rId26"/>
    <p:sldId id="284" r:id="rId27"/>
    <p:sldId id="286" r:id="rId28"/>
    <p:sldId id="273" r:id="rId29"/>
    <p:sldId id="282" r:id="rId30"/>
    <p:sldId id="287" r:id="rId31"/>
    <p:sldId id="27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FCD0-E1FA-42F2-9B6E-A21B567D20F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B21A0-AF38-4D09-8D48-1ECD797E5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47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61C7-A59C-4C04-A002-3F240DC08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3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67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54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49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7821-A4CD-44A1-BAD1-66668684D8C2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4924-14DB-431D-91B7-DAE9E86C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RVPA</a:t>
            </a:r>
            <a:r>
              <a:rPr kumimoji="1" lang="ja-JP" altLang="en-US" dirty="0" smtClean="0"/>
              <a:t>：資源量推定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岡村　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0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個体群方程式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</a:t>
            </a:r>
            <a:r>
              <a:rPr kumimoji="1" lang="en-US" altLang="ja-JP" baseline="-25000" dirty="0" smtClean="0"/>
              <a:t>a+1,t+1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N</a:t>
            </a:r>
            <a:r>
              <a:rPr kumimoji="1" lang="en-US" altLang="ja-JP" baseline="-25000" dirty="0" err="1" smtClean="0"/>
              <a:t>a,t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exp</a:t>
            </a:r>
            <a:r>
              <a:rPr lang="en-US" altLang="ja-JP" dirty="0"/>
              <a:t>(– </a:t>
            </a:r>
            <a:r>
              <a:rPr lang="en-US" altLang="ja-JP" dirty="0" err="1"/>
              <a:t>F</a:t>
            </a:r>
            <a:r>
              <a:rPr lang="en-US" altLang="ja-JP" baseline="-25000" dirty="0" err="1"/>
              <a:t>a,t</a:t>
            </a:r>
            <a:r>
              <a:rPr lang="en-US" altLang="ja-JP" dirty="0"/>
              <a:t> </a:t>
            </a:r>
            <a:r>
              <a:rPr kumimoji="1" lang="en-US" altLang="ja-JP" dirty="0" smtClean="0"/>
              <a:t>– </a:t>
            </a:r>
            <a:r>
              <a:rPr kumimoji="1" lang="en-US" altLang="ja-JP" dirty="0" err="1" smtClean="0">
                <a:solidFill>
                  <a:schemeClr val="accent1"/>
                </a:solidFill>
              </a:rPr>
              <a:t>M</a:t>
            </a:r>
            <a:r>
              <a:rPr kumimoji="1" lang="en-US" altLang="ja-JP" baseline="-25000" dirty="0" err="1" smtClean="0">
                <a:solidFill>
                  <a:schemeClr val="accent1"/>
                </a:solidFill>
              </a:rPr>
              <a:t>a,t</a:t>
            </a:r>
            <a:r>
              <a:rPr kumimoji="1" lang="en-US" altLang="ja-JP" dirty="0" smtClean="0"/>
              <a:t>)   </a:t>
            </a:r>
            <a:r>
              <a:rPr kumimoji="1" lang="ja-JP" altLang="en-US" dirty="0" smtClean="0"/>
              <a:t>→   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N</a:t>
            </a:r>
            <a:r>
              <a:rPr lang="en-US" altLang="ja-JP" baseline="-25000" dirty="0" smtClean="0"/>
              <a:t>a+1,t+1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</a:t>
            </a:r>
            <a:r>
              <a:rPr lang="en-US" altLang="ja-JP" dirty="0" err="1"/>
              <a:t>F</a:t>
            </a:r>
            <a:r>
              <a:rPr lang="en-US" altLang="ja-JP" baseline="-25000" dirty="0" err="1"/>
              <a:t>a,t</a:t>
            </a:r>
            <a:r>
              <a:rPr lang="en-US" altLang="ja-JP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>
                <a:solidFill>
                  <a:schemeClr val="accent1"/>
                </a:solidFill>
              </a:rPr>
              <a:t>M</a:t>
            </a:r>
            <a:r>
              <a:rPr lang="en-US" altLang="ja-JP" baseline="-25000" dirty="0" err="1">
                <a:solidFill>
                  <a:schemeClr val="accent1"/>
                </a:solidFill>
              </a:rPr>
              <a:t>a,t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漁獲方程式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>
                <a:solidFill>
                  <a:schemeClr val="accent1"/>
                </a:solidFill>
              </a:rPr>
              <a:t>C</a:t>
            </a:r>
            <a:r>
              <a:rPr lang="en-US" altLang="ja-JP" baseline="-25000" dirty="0" err="1" smtClean="0">
                <a:solidFill>
                  <a:schemeClr val="accent1"/>
                </a:solidFill>
              </a:rPr>
              <a:t>a,t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Z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[1 –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(– </a:t>
            </a:r>
            <a:r>
              <a:rPr lang="en-US" altLang="ja-JP" dirty="0" err="1" smtClean="0"/>
              <a:t>Z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)]  </a:t>
            </a:r>
            <a:r>
              <a:rPr lang="ja-JP" altLang="en-US" dirty="0" smtClean="0"/>
              <a:t>→  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</a:t>
            </a:r>
            <a:r>
              <a:rPr lang="en-US" altLang="ja-JP" dirty="0" err="1" smtClean="0">
                <a:solidFill>
                  <a:schemeClr val="accent1"/>
                </a:solidFill>
              </a:rPr>
              <a:t>C</a:t>
            </a:r>
            <a:r>
              <a:rPr lang="en-US" altLang="ja-JP" baseline="-25000" dirty="0" err="1" smtClean="0">
                <a:solidFill>
                  <a:schemeClr val="accent1"/>
                </a:solidFill>
              </a:rPr>
              <a:t>a,t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/{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[</a:t>
            </a:r>
            <a:r>
              <a:rPr lang="en-US" altLang="ja-JP" dirty="0"/>
              <a:t>1 – </a:t>
            </a:r>
            <a:r>
              <a:rPr lang="en-US" altLang="ja-JP" dirty="0" err="1"/>
              <a:t>exp</a:t>
            </a:r>
            <a:r>
              <a:rPr lang="en-US" altLang="ja-JP" dirty="0"/>
              <a:t>(– </a:t>
            </a:r>
            <a:r>
              <a:rPr lang="en-US" altLang="ja-JP" dirty="0" err="1"/>
              <a:t>Z</a:t>
            </a:r>
            <a:r>
              <a:rPr lang="en-US" altLang="ja-JP" baseline="-25000" dirty="0" err="1"/>
              <a:t>a,t</a:t>
            </a:r>
            <a:r>
              <a:rPr lang="en-US" altLang="ja-JP" dirty="0" smtClean="0"/>
              <a:t>)]}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G(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)  </a:t>
            </a:r>
            <a:r>
              <a:rPr lang="ja-JP" altLang="en-US" dirty="0" smtClean="0"/>
              <a:t>→  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G</a:t>
            </a:r>
            <a:r>
              <a:rPr lang="en-US" altLang="ja-JP" baseline="30000" dirty="0" smtClean="0"/>
              <a:t>-1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)                                                              (Eq. 1)</a:t>
            </a:r>
          </a:p>
          <a:p>
            <a:pPr marL="0" indent="0">
              <a:buNone/>
            </a:pP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H(N</a:t>
            </a:r>
            <a:r>
              <a:rPr lang="en-US" altLang="ja-JP" baseline="-25000" dirty="0" smtClean="0"/>
              <a:t>a+1,t+1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) = H(N</a:t>
            </a:r>
            <a:r>
              <a:rPr lang="en-US" altLang="ja-JP" baseline="-25000" dirty="0" smtClean="0"/>
              <a:t>a+1,t+1</a:t>
            </a:r>
            <a:r>
              <a:rPr lang="en-US" altLang="ja-JP" dirty="0" smtClean="0"/>
              <a:t>,G</a:t>
            </a:r>
            <a:r>
              <a:rPr lang="en-US" altLang="ja-JP" baseline="30000" dirty="0" smtClean="0"/>
              <a:t>-1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)) 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N</a:t>
            </a:r>
            <a:r>
              <a:rPr lang="en-US" altLang="ja-JP" baseline="-25000" dirty="0" err="1" smtClean="0"/>
              <a:t>a,t</a:t>
            </a:r>
            <a:r>
              <a:rPr lang="en-US" altLang="ja-JP" dirty="0" smtClean="0"/>
              <a:t> = K(N</a:t>
            </a:r>
            <a:r>
              <a:rPr lang="en-US" altLang="ja-JP" baseline="-25000" dirty="0" smtClean="0"/>
              <a:t>a+1,t+1</a:t>
            </a:r>
            <a:r>
              <a:rPr lang="en-US" altLang="ja-JP" dirty="0" smtClean="0"/>
              <a:t>)          (Eq. 2)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5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70350"/>
              </p:ext>
            </p:extLst>
          </p:nvPr>
        </p:nvGraphicFramePr>
        <p:xfrm>
          <a:off x="1991840" y="2470564"/>
          <a:ext cx="8208317" cy="370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ワークシート" r:id="rId3" imgW="4324209" imgH="1952815" progId="Excel.Sheet.12">
                  <p:embed/>
                </p:oleObj>
              </mc:Choice>
              <mc:Fallback>
                <p:oleObj name="ワークシート" r:id="rId3" imgW="4324209" imgH="19528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840" y="2470564"/>
                        <a:ext cx="8208317" cy="370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VPA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8262617" y="5267093"/>
            <a:ext cx="1157498" cy="454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6788254" y="5246913"/>
            <a:ext cx="1223403" cy="576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5418365" y="5246913"/>
            <a:ext cx="1369889" cy="576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4076695" y="5267093"/>
            <a:ext cx="1341670" cy="556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6890431" y="4659087"/>
            <a:ext cx="1121226" cy="494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5418365" y="4008078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076695" y="3388010"/>
            <a:ext cx="1088572" cy="607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8113835" y="4556003"/>
            <a:ext cx="1306280" cy="597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 flipV="1">
            <a:off x="8134135" y="3987463"/>
            <a:ext cx="1306277" cy="651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8093539" y="3329714"/>
            <a:ext cx="1346873" cy="6535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F</a:t>
            </a:r>
            <a:r>
              <a:rPr kumimoji="1" lang="en-US" altLang="ja-JP" baseline="-25000" dirty="0" smtClean="0">
                <a:solidFill>
                  <a:srgbClr val="00B050"/>
                </a:solidFill>
              </a:rPr>
              <a:t>A</a:t>
            </a:r>
            <a:r>
              <a:rPr kumimoji="1" lang="en-US" altLang="ja-JP" dirty="0" smtClean="0">
                <a:solidFill>
                  <a:srgbClr val="00B050"/>
                </a:solidFill>
              </a:rPr>
              <a:t> = αF</a:t>
            </a:r>
            <a:r>
              <a:rPr kumimoji="1" lang="en-US" altLang="ja-JP" baseline="-25000" dirty="0" smtClean="0">
                <a:solidFill>
                  <a:srgbClr val="00B050"/>
                </a:solidFill>
              </a:rPr>
              <a:t>A-1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7884"/>
              </p:ext>
            </p:extLst>
          </p:nvPr>
        </p:nvGraphicFramePr>
        <p:xfrm>
          <a:off x="1970288" y="2586037"/>
          <a:ext cx="8251423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ワークシート" r:id="rId3" imgW="4324209" imgH="1952815" progId="Excel.Sheet.12">
                  <p:embed/>
                </p:oleObj>
              </mc:Choice>
              <mc:Fallback>
                <p:oleObj name="ワークシート" r:id="rId3" imgW="4324209" imgH="19528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0288" y="2586037"/>
                        <a:ext cx="8251423" cy="37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矢印コネクタ 4"/>
          <p:cNvCxnSpPr/>
          <p:nvPr/>
        </p:nvCxnSpPr>
        <p:spPr>
          <a:xfrm flipH="1" flipV="1">
            <a:off x="8172450" y="5297377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8063592" y="5400670"/>
            <a:ext cx="2722" cy="652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6711017" y="5400670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604881" y="5412911"/>
            <a:ext cx="2722" cy="652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5249584" y="5432314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50"/>
                </a:solidFill>
              </a:rPr>
              <a:t>F</a:t>
            </a:r>
            <a:r>
              <a:rPr kumimoji="1" lang="en-US" altLang="ja-JP" baseline="-25000" dirty="0" err="1" smtClean="0">
                <a:solidFill>
                  <a:srgbClr val="00B050"/>
                </a:solidFill>
              </a:rPr>
              <a:t>a</a:t>
            </a:r>
            <a:r>
              <a:rPr lang="en-US" altLang="ja-JP" baseline="-25000" dirty="0" err="1" smtClean="0">
                <a:solidFill>
                  <a:srgbClr val="00B050"/>
                </a:solidFill>
              </a:rPr>
              <a:t>,T</a:t>
            </a:r>
            <a:r>
              <a:rPr lang="en-US" altLang="ja-JP" dirty="0" smtClean="0">
                <a:solidFill>
                  <a:srgbClr val="00B050"/>
                </a:solidFill>
              </a:rPr>
              <a:t> = F</a:t>
            </a:r>
            <a:r>
              <a:rPr lang="en-US" altLang="ja-JP" baseline="-25000" dirty="0" smtClean="0">
                <a:solidFill>
                  <a:srgbClr val="00B050"/>
                </a:solidFill>
              </a:rPr>
              <a:t>a,T-1</a:t>
            </a:r>
            <a:endParaRPr kumimoji="1" lang="ja-JP" altLang="en-US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81016"/>
              </p:ext>
            </p:extLst>
          </p:nvPr>
        </p:nvGraphicFramePr>
        <p:xfrm>
          <a:off x="1611085" y="2451100"/>
          <a:ext cx="8447315" cy="405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ワークシート" r:id="rId3" imgW="4324209" imgH="1952815" progId="Excel.Sheet.12">
                  <p:embed/>
                </p:oleObj>
              </mc:Choice>
              <mc:Fallback>
                <p:oleObj name="ワークシート" r:id="rId3" imgW="4324209" imgH="19528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085" y="2451100"/>
                        <a:ext cx="8447315" cy="4057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矢印コネクタ 5"/>
          <p:cNvCxnSpPr/>
          <p:nvPr/>
        </p:nvCxnSpPr>
        <p:spPr>
          <a:xfrm flipH="1" flipV="1">
            <a:off x="8011886" y="5545593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7841795" y="5620993"/>
            <a:ext cx="2722" cy="652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6498770" y="5519720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417804" y="5643427"/>
            <a:ext cx="2722" cy="652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8221435" y="5479820"/>
            <a:ext cx="756558" cy="6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8011886" y="4854622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8221435" y="4795021"/>
            <a:ext cx="756558" cy="6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6553200" y="4795021"/>
            <a:ext cx="1175656" cy="631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VPA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チューニングなし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v</a:t>
            </a:r>
            <a:r>
              <a:rPr lang="en-US" altLang="ja-JP" dirty="0" err="1" smtClean="0"/>
              <a:t>out.pope</a:t>
            </a:r>
            <a:r>
              <a:rPr lang="en-US" altLang="ja-JP" dirty="0" smtClean="0"/>
              <a:t> </a:t>
            </a:r>
            <a:r>
              <a:rPr lang="en-US" altLang="ja-JP" dirty="0"/>
              <a:t>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</a:t>
            </a:r>
            <a:r>
              <a:rPr lang="en-US" altLang="ja-JP" dirty="0" err="1"/>
              <a:t>TRUE,fc.year</a:t>
            </a:r>
            <a:r>
              <a:rPr lang="en-US" altLang="ja-JP" dirty="0"/>
              <a:t>=1998:2000,alpha=1,p.init=0.5) </a:t>
            </a:r>
          </a:p>
          <a:p>
            <a:pPr marL="0" indent="0">
              <a:buNone/>
            </a:pPr>
            <a:r>
              <a:rPr lang="en-US" altLang="ja-JP" dirty="0" err="1" smtClean="0"/>
              <a:t>vout.bara</a:t>
            </a:r>
            <a:r>
              <a:rPr lang="en-US" altLang="ja-JP" dirty="0" smtClean="0"/>
              <a:t> </a:t>
            </a:r>
            <a:r>
              <a:rPr lang="en-US" altLang="ja-JP" dirty="0"/>
              <a:t>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</a:t>
            </a:r>
            <a:r>
              <a:rPr lang="en-US" altLang="ja-JP" dirty="0" err="1"/>
              <a:t>FALSE,fc.year</a:t>
            </a:r>
            <a:r>
              <a:rPr lang="en-US" altLang="ja-JP" dirty="0"/>
              <a:t>=1998:2000,alpha=1,p.init=0.5)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しないとき，変な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のときは，</a:t>
            </a:r>
            <a:r>
              <a:rPr kumimoji="1" lang="en-US" altLang="ja-JP" dirty="0" err="1" smtClean="0"/>
              <a:t>p.init</a:t>
            </a:r>
            <a:r>
              <a:rPr kumimoji="1" lang="ja-JP" altLang="en-US" dirty="0" smtClean="0"/>
              <a:t>を変えてみると良い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15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vout.pope$naa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98625"/>
              </p:ext>
            </p:extLst>
          </p:nvPr>
        </p:nvGraphicFramePr>
        <p:xfrm>
          <a:off x="1151728" y="2768032"/>
          <a:ext cx="9749894" cy="2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ワークシート" r:id="rId3" imgW="7334391" imgH="2143125" progId="Excel.Sheet.12">
                  <p:embed/>
                </p:oleObj>
              </mc:Choice>
              <mc:Fallback>
                <p:oleObj name="ワークシート" r:id="rId3" imgW="7334391" imgH="2143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1728" y="2768032"/>
                        <a:ext cx="9749894" cy="2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初期値の影響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vout.pope2 </a:t>
            </a:r>
            <a:r>
              <a:rPr lang="en-US" altLang="ja-JP" dirty="0"/>
              <a:t>&lt;- </a:t>
            </a:r>
            <a:r>
              <a:rPr lang="en-US" altLang="ja-JP" dirty="0" err="1" smtClean="0"/>
              <a:t>vpa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dat,tf.year</a:t>
            </a:r>
            <a:r>
              <a:rPr lang="en-US" altLang="ja-JP" dirty="0" smtClean="0"/>
              <a:t>=1997:1999,Pope=</a:t>
            </a:r>
            <a:r>
              <a:rPr lang="en-US" altLang="ja-JP" dirty="0" err="1" smtClean="0"/>
              <a:t>TRUE,fc.year</a:t>
            </a:r>
            <a:r>
              <a:rPr lang="en-US" altLang="ja-JP" dirty="0" smtClean="0"/>
              <a:t>=1998:2000,alpha=1,p.init=2)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&gt; c(vout.pope$term.f,vout.pope2$term.f)</a:t>
            </a:r>
          </a:p>
          <a:p>
            <a:pPr marL="0" indent="0">
              <a:buNone/>
            </a:pPr>
            <a:r>
              <a:rPr lang="en-US" altLang="ja-JP" dirty="0"/>
              <a:t>[1] 6.793949e-01 </a:t>
            </a:r>
            <a:r>
              <a:rPr lang="en-US" altLang="ja-JP" dirty="0" smtClean="0"/>
              <a:t>  5.720814e-05 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&gt; c(vout.pope$minimum,vout.pope2$minimum)</a:t>
            </a:r>
          </a:p>
          <a:p>
            <a:pPr marL="0" indent="0">
              <a:buNone/>
            </a:pPr>
            <a:r>
              <a:rPr lang="en-US" altLang="ja-JP" dirty="0"/>
              <a:t>[1] 4.730498e-14 </a:t>
            </a:r>
            <a:r>
              <a:rPr lang="en-US" altLang="ja-JP" dirty="0" smtClean="0"/>
              <a:t>  4.036075e-08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5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プラスグループ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vout.pope3 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</a:t>
            </a:r>
            <a:r>
              <a:rPr lang="en-US" altLang="ja-JP" dirty="0" err="1"/>
              <a:t>TRUE,fc.year</a:t>
            </a:r>
            <a:r>
              <a:rPr lang="en-US" altLang="ja-JP" dirty="0"/>
              <a:t>=1998:2000,alpha=1,p.init=0.5,plus.group=FALSE)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 smtClean="0"/>
              <a:t>cbind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vout.pope$naa</a:t>
            </a:r>
            <a:r>
              <a:rPr lang="en-US" altLang="ja-JP" dirty="0"/>
              <a:t>["2000"],vout.pope3$naa["2000</a:t>
            </a:r>
            <a:r>
              <a:rPr lang="en-US" altLang="ja-JP" dirty="0" smtClean="0"/>
              <a:t>"])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2000 </a:t>
            </a:r>
            <a:r>
              <a:rPr lang="en-US" altLang="ja-JP" dirty="0" smtClean="0"/>
              <a:t>  2000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0  246  </a:t>
            </a:r>
            <a:r>
              <a:rPr lang="en-US" altLang="ja-JP" dirty="0" smtClean="0"/>
              <a:t>  286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1  102  </a:t>
            </a:r>
            <a:r>
              <a:rPr lang="en-US" altLang="ja-JP" dirty="0" smtClean="0"/>
              <a:t>  129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2   64   </a:t>
            </a:r>
            <a:r>
              <a:rPr lang="en-US" altLang="ja-JP" dirty="0" smtClean="0"/>
              <a:t>  94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3   33   </a:t>
            </a:r>
            <a:r>
              <a:rPr lang="en-US" altLang="ja-JP" dirty="0" smtClean="0"/>
              <a:t>  64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4   18   </a:t>
            </a:r>
            <a:r>
              <a:rPr lang="en-US" altLang="ja-JP" dirty="0" smtClean="0"/>
              <a:t>  50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5    4   </a:t>
            </a:r>
            <a:r>
              <a:rPr lang="en-US" altLang="ja-JP" dirty="0" smtClean="0"/>
              <a:t>   20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6    5   </a:t>
            </a:r>
            <a:r>
              <a:rPr lang="en-US" altLang="ja-JP" dirty="0" smtClean="0"/>
              <a:t>   21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966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加入量外から与える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vout.pope4 </a:t>
            </a:r>
            <a:r>
              <a:rPr lang="en-US" altLang="ja-JP" dirty="0"/>
              <a:t>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</a:t>
            </a:r>
            <a:r>
              <a:rPr lang="en-US" altLang="ja-JP" dirty="0" err="1"/>
              <a:t>TRUE,fc.year</a:t>
            </a:r>
            <a:r>
              <a:rPr lang="en-US" altLang="ja-JP" dirty="0"/>
              <a:t>=1998:2000,alpha=1,p.init=0.5,plus.group=</a:t>
            </a:r>
            <a:r>
              <a:rPr lang="en-US" altLang="ja-JP" dirty="0" err="1"/>
              <a:t>FALSE,rec</a:t>
            </a:r>
            <a:r>
              <a:rPr lang="en-US" altLang="ja-JP" dirty="0"/>
              <a:t>=365,rec.year=2000)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cbind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vout.pope$faa</a:t>
            </a:r>
            <a:r>
              <a:rPr lang="en-US" altLang="ja-JP" dirty="0"/>
              <a:t>["2000"], vout.pope4$faa["2000</a:t>
            </a:r>
            <a:r>
              <a:rPr lang="en-US" altLang="ja-JP" dirty="0" smtClean="0"/>
              <a:t>"])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2000 </a:t>
            </a:r>
            <a:r>
              <a:rPr lang="en-US" altLang="ja-JP" dirty="0" smtClean="0"/>
              <a:t>  2000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0 0.48 </a:t>
            </a:r>
            <a:r>
              <a:rPr lang="en-US" altLang="ja-JP" dirty="0" smtClean="0"/>
              <a:t>  0.30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1 0.58 </a:t>
            </a:r>
            <a:r>
              <a:rPr lang="en-US" altLang="ja-JP" dirty="0" smtClean="0"/>
              <a:t>  0.43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2 0.69 </a:t>
            </a:r>
            <a:r>
              <a:rPr lang="en-US" altLang="ja-JP" dirty="0" smtClean="0"/>
              <a:t>  0.41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3 0.70 </a:t>
            </a:r>
            <a:r>
              <a:rPr lang="en-US" altLang="ja-JP" dirty="0" smtClean="0"/>
              <a:t>  0.30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4 0.68 </a:t>
            </a:r>
            <a:r>
              <a:rPr lang="en-US" altLang="ja-JP" dirty="0" smtClean="0"/>
              <a:t>  0.19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5 0.68 </a:t>
            </a:r>
            <a:r>
              <a:rPr lang="en-US" altLang="ja-JP" dirty="0" smtClean="0"/>
              <a:t>  0.11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6 0.68 </a:t>
            </a:r>
            <a:r>
              <a:rPr lang="en-US" altLang="ja-JP" dirty="0" smtClean="0"/>
              <a:t>  0.11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423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を変える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vout.pope5 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</a:t>
            </a:r>
            <a:r>
              <a:rPr lang="en-US" altLang="ja-JP" dirty="0" err="1"/>
              <a:t>TRUE,fc.year</a:t>
            </a:r>
            <a:r>
              <a:rPr lang="en-US" altLang="ja-JP" dirty="0"/>
              <a:t>=1998:2000,alpha=0.3,p.init=0.5) 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 smtClean="0"/>
              <a:t>colSums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vout.pope$ssb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1991 1992 1993 1994 1995 1996 1997 1998 1999 2000 </a:t>
            </a:r>
          </a:p>
          <a:p>
            <a:pPr marL="0" indent="0">
              <a:buNone/>
            </a:pPr>
            <a:r>
              <a:rPr lang="en-US" altLang="ja-JP" dirty="0"/>
              <a:t>  96   </a:t>
            </a:r>
            <a:r>
              <a:rPr lang="en-US" altLang="ja-JP" dirty="0" smtClean="0"/>
              <a:t>  98    100     92     87      73      58     43     35     28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 smtClean="0"/>
              <a:t>colSums</a:t>
            </a:r>
            <a:r>
              <a:rPr lang="en-US" altLang="ja-JP" dirty="0" smtClean="0"/>
              <a:t>(vout.pope5$ssb)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1991 1992 1993 1994 1995 1996 1997 1998 1999 2000 </a:t>
            </a:r>
          </a:p>
          <a:p>
            <a:pPr marL="0" indent="0">
              <a:buNone/>
            </a:pPr>
            <a:r>
              <a:rPr lang="en-US" altLang="ja-JP" dirty="0"/>
              <a:t> 100  </a:t>
            </a:r>
            <a:r>
              <a:rPr lang="en-US" altLang="ja-JP" dirty="0" smtClean="0"/>
              <a:t> 105   111    109   113   114   116    108   100   </a:t>
            </a:r>
            <a:r>
              <a:rPr lang="en-US" altLang="ja-JP" dirty="0"/>
              <a:t>89 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9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RVPA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：フリーの統計ソフト　良い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+</a:t>
            </a:r>
          </a:p>
          <a:p>
            <a:r>
              <a:rPr lang="en-US" altLang="ja-JP" dirty="0" smtClean="0"/>
              <a:t>VPA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Virtual Population Analysis  </a:t>
            </a:r>
            <a:r>
              <a:rPr lang="ja-JP" altLang="en-US" dirty="0" smtClean="0"/>
              <a:t>コホート解析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TAC</a:t>
            </a:r>
            <a:r>
              <a:rPr kumimoji="1" lang="ja-JP" altLang="en-US" dirty="0" smtClean="0"/>
              <a:t>対象種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魚種</a:t>
            </a:r>
            <a:r>
              <a:rPr kumimoji="1" lang="en-US" altLang="ja-JP" dirty="0" smtClean="0"/>
              <a:t>19</a:t>
            </a:r>
            <a:r>
              <a:rPr lang="ja-JP" altLang="en-US" dirty="0" smtClean="0"/>
              <a:t>系群のうち</a:t>
            </a:r>
            <a:r>
              <a:rPr lang="en-US" altLang="ja-JP" dirty="0" smtClean="0"/>
              <a:t>10</a:t>
            </a:r>
            <a:r>
              <a:rPr lang="ja-JP" altLang="en-US" dirty="0" smtClean="0"/>
              <a:t>系群は</a:t>
            </a:r>
            <a:r>
              <a:rPr lang="en-US" altLang="ja-JP" dirty="0" smtClean="0"/>
              <a:t>VPA</a:t>
            </a:r>
            <a:r>
              <a:rPr lang="ja-JP" altLang="en-US" dirty="0" smtClean="0"/>
              <a:t>で資源評価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RVPA</a:t>
            </a:r>
            <a:r>
              <a:rPr lang="ja-JP" altLang="en-US" dirty="0" smtClean="0"/>
              <a:t>によって</a:t>
            </a:r>
            <a:r>
              <a:rPr lang="en-US" altLang="ja-JP" dirty="0" smtClean="0"/>
              <a:t>10</a:t>
            </a:r>
            <a:r>
              <a:rPr lang="ja-JP" altLang="en-US" dirty="0" smtClean="0"/>
              <a:t>系群すべて評価可能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9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チューニング</a:t>
            </a:r>
            <a:r>
              <a:rPr kumimoji="1"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段階法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vout2 </a:t>
            </a:r>
            <a:r>
              <a:rPr lang="en-US" altLang="ja-JP" dirty="0"/>
              <a:t>&lt;- </a:t>
            </a:r>
            <a:r>
              <a:rPr lang="en-US" altLang="ja-JP" dirty="0" err="1" smtClean="0"/>
              <a:t>vpa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dat,tune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TRUE,sel.update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FALSE,Pope</a:t>
            </a:r>
            <a:r>
              <a:rPr lang="en-US" altLang="ja-JP" dirty="0" smtClean="0"/>
              <a:t>=TRUE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       </a:t>
            </a:r>
            <a:r>
              <a:rPr lang="en-US" altLang="ja-JP" dirty="0" err="1" smtClean="0"/>
              <a:t>tf.year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NULL,sel.f</a:t>
            </a:r>
            <a:r>
              <a:rPr lang="en-US" altLang="ja-JP" dirty="0" smtClean="0"/>
              <a:t>=vout.pope$saa$”2000”, </a:t>
            </a:r>
            <a:r>
              <a:rPr lang="en-US" altLang="ja-JP" dirty="0"/>
              <a:t># </a:t>
            </a:r>
            <a:r>
              <a:rPr lang="ja-JP" altLang="en-US" dirty="0"/>
              <a:t>選択率の仮定</a:t>
            </a:r>
          </a:p>
          <a:p>
            <a:pPr marL="0" indent="0">
              <a:buNone/>
            </a:pPr>
            <a:r>
              <a:rPr lang="ja-JP" altLang="en-US" dirty="0"/>
              <a:t>             </a:t>
            </a:r>
            <a:r>
              <a:rPr lang="en-US" altLang="ja-JP" dirty="0" err="1" smtClean="0"/>
              <a:t>abund</a:t>
            </a:r>
            <a:r>
              <a:rPr lang="en-US" altLang="ja-JP" dirty="0" smtClean="0"/>
              <a:t>=c(“N”),</a:t>
            </a:r>
            <a:r>
              <a:rPr lang="en-US" altLang="ja-JP" dirty="0" err="1"/>
              <a:t>min.age</a:t>
            </a:r>
            <a:r>
              <a:rPr lang="en-US" altLang="ja-JP" dirty="0"/>
              <a:t>=c(0),</a:t>
            </a:r>
            <a:r>
              <a:rPr lang="en-US" altLang="ja-JP" dirty="0" err="1"/>
              <a:t>max.age</a:t>
            </a:r>
            <a:r>
              <a:rPr lang="en-US" altLang="ja-JP" dirty="0"/>
              <a:t>=c(6), # </a:t>
            </a:r>
            <a:r>
              <a:rPr lang="ja-JP" altLang="en-US" dirty="0"/>
              <a:t>資源量指数の設定</a:t>
            </a:r>
          </a:p>
          <a:p>
            <a:pPr marL="0" indent="0">
              <a:buNone/>
            </a:pPr>
            <a:r>
              <a:rPr lang="ja-JP" altLang="en-US" dirty="0"/>
              <a:t>             </a:t>
            </a:r>
            <a:r>
              <a:rPr lang="en-US" altLang="ja-JP" dirty="0"/>
              <a:t>alpha=1,p.init=0.5,max.dd = </a:t>
            </a:r>
            <a:r>
              <a:rPr lang="en-US" altLang="ja-JP" dirty="0" smtClean="0"/>
              <a:t>0.00001,fc.year=1998:2000)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index</a:t>
            </a:r>
            <a:r>
              <a:rPr lang="ja-JP" altLang="en-US" dirty="0" smtClean="0"/>
              <a:t>が複数あって，重みを変えたいときは，</a:t>
            </a:r>
            <a:r>
              <a:rPr lang="en-US" altLang="ja-JP" dirty="0" err="1" smtClean="0"/>
              <a:t>index.w</a:t>
            </a:r>
            <a:r>
              <a:rPr lang="en-US" altLang="ja-JP" dirty="0" smtClean="0"/>
              <a:t> = c(1,0.5)</a:t>
            </a:r>
            <a:r>
              <a:rPr lang="ja-JP" altLang="en-US" dirty="0" smtClean="0"/>
              <a:t>などと指定する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2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適合度グラフ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lot=TRUE</a:t>
            </a:r>
          </a:p>
          <a:p>
            <a:r>
              <a:rPr kumimoji="1" lang="en-US" altLang="ja-JP" dirty="0" err="1" smtClean="0"/>
              <a:t>plot.year</a:t>
            </a:r>
            <a:r>
              <a:rPr kumimoji="1" lang="en-US" altLang="ja-JP" dirty="0" smtClean="0"/>
              <a:t>=1991:2000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33" y="1153887"/>
            <a:ext cx="6783850" cy="54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チューニング</a:t>
            </a:r>
            <a:r>
              <a:rPr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選択率更新法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vout3 &lt;- </a:t>
            </a:r>
            <a:r>
              <a:rPr lang="en-US" altLang="ja-JP" dirty="0" err="1" smtClean="0"/>
              <a:t>vpa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dat,tune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TRUE,sel.update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TRUE,Pope</a:t>
            </a:r>
            <a:r>
              <a:rPr lang="en-US" altLang="ja-JP" dirty="0" smtClean="0"/>
              <a:t>=TRUE,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</a:t>
            </a:r>
            <a:r>
              <a:rPr lang="en-US" altLang="ja-JP" dirty="0" smtClean="0"/>
              <a:t>    </a:t>
            </a:r>
            <a:r>
              <a:rPr lang="en-US" altLang="ja-JP" dirty="0" err="1"/>
              <a:t>tf.year</a:t>
            </a:r>
            <a:r>
              <a:rPr lang="en-US" altLang="ja-JP" dirty="0"/>
              <a:t>=1997:1999,sel.f=NULL, </a:t>
            </a:r>
          </a:p>
          <a:p>
            <a:pPr marL="0" indent="0">
              <a:buNone/>
            </a:pPr>
            <a:r>
              <a:rPr lang="en-US" altLang="ja-JP" dirty="0"/>
              <a:t>            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abund</a:t>
            </a:r>
            <a:r>
              <a:rPr lang="en-US" altLang="ja-JP" dirty="0" smtClean="0"/>
              <a:t>=c</a:t>
            </a:r>
            <a:r>
              <a:rPr lang="en-US" altLang="ja-JP" dirty="0"/>
              <a:t>("N"),</a:t>
            </a:r>
            <a:r>
              <a:rPr lang="en-US" altLang="ja-JP" dirty="0" err="1"/>
              <a:t>min.age</a:t>
            </a:r>
            <a:r>
              <a:rPr lang="en-US" altLang="ja-JP" dirty="0"/>
              <a:t>=c(0),</a:t>
            </a:r>
            <a:r>
              <a:rPr lang="en-US" altLang="ja-JP" dirty="0" err="1"/>
              <a:t>max.age</a:t>
            </a:r>
            <a:r>
              <a:rPr lang="en-US" altLang="ja-JP" dirty="0"/>
              <a:t>=c(7</a:t>
            </a:r>
            <a:r>
              <a:rPr lang="en-US" altLang="ja-JP" dirty="0" smtClean="0"/>
              <a:t>),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         </a:t>
            </a:r>
            <a:r>
              <a:rPr lang="en-US" altLang="ja-JP" dirty="0"/>
              <a:t>alpha=1,p.init=0.5,max.dd = 0.00001,fc.year=1998:2000)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9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チューニング</a:t>
            </a:r>
            <a:r>
              <a:rPr kumimoji="1" lang="en-US" altLang="ja-JP" dirty="0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選択率全年齢推定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vout4 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dat,tune</a:t>
            </a:r>
            <a:r>
              <a:rPr lang="en-US" altLang="ja-JP" dirty="0"/>
              <a:t>=</a:t>
            </a:r>
            <a:r>
              <a:rPr lang="en-US" altLang="ja-JP" dirty="0" err="1"/>
              <a:t>TRUE,sel.update</a:t>
            </a:r>
            <a:r>
              <a:rPr lang="en-US" altLang="ja-JP" dirty="0"/>
              <a:t>=</a:t>
            </a:r>
            <a:r>
              <a:rPr lang="en-US" altLang="ja-JP" dirty="0" err="1"/>
              <a:t>FALSE,term.F</a:t>
            </a:r>
            <a:r>
              <a:rPr lang="en-US" altLang="ja-JP" dirty="0"/>
              <a:t>="</a:t>
            </a:r>
            <a:r>
              <a:rPr lang="en-US" altLang="ja-JP" dirty="0" err="1"/>
              <a:t>all</a:t>
            </a:r>
            <a:r>
              <a:rPr lang="en-US" altLang="ja-JP" dirty="0" err="1" smtClean="0"/>
              <a:t>",Pope</a:t>
            </a:r>
            <a:r>
              <a:rPr lang="en-US" altLang="ja-JP" dirty="0" smtClean="0"/>
              <a:t>=TRUE,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</a:t>
            </a:r>
            <a:r>
              <a:rPr lang="en-US" altLang="ja-JP" dirty="0" err="1"/>
              <a:t>tf.year</a:t>
            </a:r>
            <a:r>
              <a:rPr lang="en-US" altLang="ja-JP" dirty="0"/>
              <a:t>=</a:t>
            </a:r>
            <a:r>
              <a:rPr lang="en-US" altLang="ja-JP" dirty="0" err="1"/>
              <a:t>NULL,sel.f</a:t>
            </a:r>
            <a:r>
              <a:rPr lang="en-US" altLang="ja-JP" dirty="0"/>
              <a:t>=NULL,</a:t>
            </a:r>
          </a:p>
          <a:p>
            <a:pPr marL="0" indent="0">
              <a:buNone/>
            </a:pPr>
            <a:r>
              <a:rPr lang="en-US" altLang="ja-JP" dirty="0"/>
              <a:t>             </a:t>
            </a:r>
            <a:r>
              <a:rPr lang="en-US" altLang="ja-JP" dirty="0" err="1"/>
              <a:t>abund</a:t>
            </a:r>
            <a:r>
              <a:rPr lang="en-US" altLang="ja-JP" dirty="0"/>
              <a:t>=c</a:t>
            </a:r>
            <a:r>
              <a:rPr lang="en-US" altLang="ja-JP" dirty="0" smtClean="0"/>
              <a:t>(“N”),</a:t>
            </a:r>
            <a:r>
              <a:rPr lang="en-US" altLang="ja-JP" dirty="0" err="1"/>
              <a:t>min.age</a:t>
            </a:r>
            <a:r>
              <a:rPr lang="en-US" altLang="ja-JP" dirty="0"/>
              <a:t>=c(0),</a:t>
            </a:r>
            <a:r>
              <a:rPr lang="en-US" altLang="ja-JP" dirty="0" err="1"/>
              <a:t>max.age</a:t>
            </a:r>
            <a:r>
              <a:rPr lang="en-US" altLang="ja-JP" dirty="0"/>
              <a:t>=c(6), 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         </a:t>
            </a:r>
            <a:r>
              <a:rPr lang="en-US" altLang="ja-JP" dirty="0"/>
              <a:t>alpha=1,p.init=0.5,max.dd = 0.00001,fc.year=1998:2000)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uning VPA</a:t>
            </a:r>
            <a:r>
              <a:rPr kumimoji="1" lang="ja-JP" altLang="en-US" dirty="0" smtClean="0"/>
              <a:t>の初期値の設定は慎重に</a:t>
            </a:r>
            <a:endParaRPr kumimoji="1" lang="en-US" altLang="ja-JP" dirty="0" smtClean="0"/>
          </a:p>
          <a:p>
            <a:r>
              <a:rPr lang="ja-JP" altLang="en-US" dirty="0" smtClean="0"/>
              <a:t>参照年を間違えないようにする</a:t>
            </a:r>
            <a:endParaRPr lang="en-US" altLang="ja-JP" dirty="0" smtClean="0"/>
          </a:p>
          <a:p>
            <a:r>
              <a:rPr lang="en-US" altLang="ja-JP" dirty="0" smtClean="0"/>
              <a:t>rec/</a:t>
            </a:r>
            <a:r>
              <a:rPr lang="en-US" altLang="ja-JP" dirty="0" err="1" smtClean="0"/>
              <a:t>rec.new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t</a:t>
            </a:r>
            <a:r>
              <a:rPr lang="en-US" altLang="ja-JP" dirty="0" smtClean="0"/>
              <a:t>uning VPA</a:t>
            </a:r>
            <a:r>
              <a:rPr lang="ja-JP" altLang="en-US" dirty="0" smtClean="0"/>
              <a:t>の値は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と完全に一致しない場合もある（</a:t>
            </a:r>
            <a:r>
              <a:rPr lang="en-US" altLang="ja-JP" dirty="0" err="1" smtClean="0"/>
              <a:t>faa</a:t>
            </a:r>
            <a:r>
              <a:rPr lang="ja-JP" altLang="en-US" dirty="0" smtClean="0"/>
              <a:t>が小数点以下</a:t>
            </a:r>
            <a:r>
              <a:rPr lang="en-US" altLang="ja-JP" dirty="0" smtClean="0"/>
              <a:t>5</a:t>
            </a:r>
            <a:r>
              <a:rPr lang="ja-JP" altLang="en-US" dirty="0" smtClean="0"/>
              <a:t>位ぐらいでずれる場合もあり．それぐらいは許す）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150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信頼区間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プロファイル尤度信頼区間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 smtClean="0"/>
                  <a:t>ブートストラップ信頼区間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en-US" altLang="ja-JP" dirty="0" smtClean="0"/>
                  <a:t>CPUE</a:t>
                </a:r>
                <a:r>
                  <a:rPr lang="ja-JP" altLang="en-US" dirty="0" smtClean="0"/>
                  <a:t>と資源量の残差をリサンプリングする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　リ</a:t>
                </a:r>
                <a:r>
                  <a:rPr lang="ja-JP" altLang="en-US" dirty="0" smtClean="0"/>
                  <a:t>サンプリングした残差を加えて，</a:t>
                </a:r>
                <a:r>
                  <a:rPr lang="en-US" altLang="ja-JP" dirty="0" smtClean="0"/>
                  <a:t>CPUE</a:t>
                </a:r>
                <a:r>
                  <a:rPr lang="en-US" altLang="ja-JP" baseline="30000" dirty="0" smtClean="0"/>
                  <a:t>*</a:t>
                </a:r>
                <a:r>
                  <a:rPr lang="ja-JP" altLang="en-US" dirty="0" smtClean="0"/>
                  <a:t>を作る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en-US" altLang="ja-JP" dirty="0" smtClean="0"/>
                  <a:t>CPUE</a:t>
                </a:r>
                <a:r>
                  <a:rPr lang="en-US" altLang="ja-JP" baseline="30000" dirty="0" smtClean="0"/>
                  <a:t>*</a:t>
                </a:r>
                <a:r>
                  <a:rPr lang="ja-JP" altLang="en-US" dirty="0" smtClean="0"/>
                  <a:t>に対して，</a:t>
                </a:r>
                <a:r>
                  <a:rPr lang="en-US" altLang="ja-JP" dirty="0" smtClean="0"/>
                  <a:t>VPA</a:t>
                </a:r>
                <a:r>
                  <a:rPr lang="ja-JP" altLang="en-US" dirty="0" smtClean="0"/>
                  <a:t>をフィットする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結果となるパラメータ</a:t>
                </a:r>
                <a:r>
                  <a:rPr lang="en-US" altLang="ja-JP" dirty="0" smtClean="0"/>
                  <a:t>θ</a:t>
                </a:r>
                <a:r>
                  <a:rPr lang="en-US" altLang="ja-JP" baseline="30000" dirty="0" smtClean="0"/>
                  <a:t>*</a:t>
                </a:r>
                <a:r>
                  <a:rPr lang="ja-JP" altLang="en-US" dirty="0" smtClean="0"/>
                  <a:t>の分布から信頼区間を作成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信頼区間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/>
              <a:t>ci0 &lt;- </a:t>
            </a:r>
            <a:r>
              <a:rPr lang="en-US" altLang="ja-JP" dirty="0" err="1"/>
              <a:t>profile.likelihood.vpa</a:t>
            </a:r>
            <a:r>
              <a:rPr lang="en-US" altLang="ja-JP" dirty="0"/>
              <a:t>(vout3, method="</a:t>
            </a:r>
            <a:r>
              <a:rPr lang="en-US" altLang="ja-JP" dirty="0" err="1"/>
              <a:t>ci",Alpha</a:t>
            </a:r>
            <a:r>
              <a:rPr lang="en-US" altLang="ja-JP" dirty="0"/>
              <a:t>=0.80)$ci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set.seed</a:t>
            </a:r>
            <a:r>
              <a:rPr lang="en-US" altLang="ja-JP" dirty="0" smtClean="0"/>
              <a:t>(1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boot.sim1 &lt;- </a:t>
            </a:r>
            <a:r>
              <a:rPr lang="en-US" altLang="ja-JP" dirty="0" err="1"/>
              <a:t>boo.vpa</a:t>
            </a:r>
            <a:r>
              <a:rPr lang="en-US" altLang="ja-JP" dirty="0"/>
              <a:t>(vout3,B=1000,method="n</a:t>
            </a:r>
            <a:r>
              <a:rPr lang="en-US" altLang="ja-JP" dirty="0" smtClean="0"/>
              <a:t>")</a:t>
            </a:r>
          </a:p>
          <a:p>
            <a:pPr marL="0" indent="0">
              <a:buNone/>
            </a:pPr>
            <a:r>
              <a:rPr lang="en-US" altLang="ja-JP" dirty="0" smtClean="0"/>
              <a:t>tf.dist1 </a:t>
            </a:r>
            <a:r>
              <a:rPr lang="en-US" altLang="ja-JP" dirty="0"/>
              <a:t>&lt;- </a:t>
            </a:r>
            <a:r>
              <a:rPr lang="en-US" altLang="ja-JP" dirty="0" err="1"/>
              <a:t>sapply</a:t>
            </a:r>
            <a:r>
              <a:rPr lang="en-US" altLang="ja-JP" dirty="0"/>
              <a:t>(boot.sim1,function(x) </a:t>
            </a:r>
            <a:r>
              <a:rPr lang="en-US" altLang="ja-JP" dirty="0" err="1"/>
              <a:t>x$faa</a:t>
            </a:r>
            <a:r>
              <a:rPr lang="en-US" altLang="ja-JP" dirty="0"/>
              <a:t>["2000"][7,])</a:t>
            </a:r>
          </a:p>
          <a:p>
            <a:pPr marL="0" indent="0">
              <a:buNone/>
            </a:pPr>
            <a:r>
              <a:rPr lang="en-US" altLang="ja-JP" dirty="0"/>
              <a:t>ci1 &lt;- </a:t>
            </a:r>
            <a:r>
              <a:rPr lang="en-US" altLang="ja-JP" dirty="0" err="1"/>
              <a:t>quantile</a:t>
            </a:r>
            <a:r>
              <a:rPr lang="en-US" altLang="ja-JP" dirty="0"/>
              <a:t>(tf.dist1,probs=c(0.1,0.9))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set.seed</a:t>
            </a:r>
            <a:r>
              <a:rPr lang="en-US" altLang="ja-JP" dirty="0"/>
              <a:t>(1)</a:t>
            </a:r>
          </a:p>
          <a:p>
            <a:pPr marL="0" indent="0">
              <a:buNone/>
            </a:pPr>
            <a:r>
              <a:rPr lang="en-US" altLang="ja-JP" dirty="0"/>
              <a:t>boot.sim2 &lt;- </a:t>
            </a:r>
            <a:r>
              <a:rPr lang="en-US" altLang="ja-JP" dirty="0" err="1"/>
              <a:t>boo.vpa</a:t>
            </a:r>
            <a:r>
              <a:rPr lang="en-US" altLang="ja-JP" dirty="0"/>
              <a:t>(vout3,B=1000,method="p")</a:t>
            </a:r>
          </a:p>
          <a:p>
            <a:pPr marL="0" indent="0">
              <a:buNone/>
            </a:pPr>
            <a:r>
              <a:rPr lang="en-US" altLang="ja-JP" dirty="0"/>
              <a:t>tf.dist2 &lt;- </a:t>
            </a:r>
            <a:r>
              <a:rPr lang="en-US" altLang="ja-JP" dirty="0" err="1"/>
              <a:t>sapply</a:t>
            </a:r>
            <a:r>
              <a:rPr lang="en-US" altLang="ja-JP" dirty="0"/>
              <a:t>(boot.sim2,function(x) </a:t>
            </a:r>
            <a:r>
              <a:rPr lang="en-US" altLang="ja-JP" dirty="0" err="1"/>
              <a:t>x$faa</a:t>
            </a:r>
            <a:r>
              <a:rPr lang="en-US" altLang="ja-JP" dirty="0"/>
              <a:t>["2000"][6,])</a:t>
            </a:r>
          </a:p>
          <a:p>
            <a:pPr marL="0" indent="0">
              <a:buNone/>
            </a:pPr>
            <a:r>
              <a:rPr lang="en-US" altLang="ja-JP" dirty="0"/>
              <a:t>ci2 &lt;- </a:t>
            </a:r>
            <a:r>
              <a:rPr lang="en-US" altLang="ja-JP" dirty="0" err="1"/>
              <a:t>quantile</a:t>
            </a:r>
            <a:r>
              <a:rPr lang="en-US" altLang="ja-JP" dirty="0"/>
              <a:t>(tf.dist2,probs=c(0.1,0.9</a:t>
            </a:r>
            <a:r>
              <a:rPr lang="en-US" altLang="ja-JP" dirty="0" smtClean="0"/>
              <a:t>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rbind</a:t>
            </a:r>
            <a:r>
              <a:rPr lang="en-US" altLang="ja-JP" dirty="0"/>
              <a:t>(ci0,ci1,ci2)</a:t>
            </a:r>
          </a:p>
        </p:txBody>
      </p:sp>
    </p:spTree>
    <p:extLst>
      <p:ext uri="{BB962C8B-B14F-4D97-AF65-F5344CB8AC3E}">
        <p14:creationId xmlns:p14="http://schemas.microsoft.com/office/powerpoint/2010/main" val="18432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信頼区間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Years &lt;- </a:t>
            </a:r>
            <a:r>
              <a:rPr lang="en-US" altLang="ja-JP" dirty="0" err="1"/>
              <a:t>colnames</a:t>
            </a:r>
            <a:r>
              <a:rPr lang="en-US" altLang="ja-JP" dirty="0"/>
              <a:t>(</a:t>
            </a:r>
            <a:r>
              <a:rPr lang="en-US" altLang="ja-JP" dirty="0" err="1"/>
              <a:t>dat$caa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ssb.boot</a:t>
            </a:r>
            <a:r>
              <a:rPr lang="en-US" altLang="ja-JP" dirty="0"/>
              <a:t> &lt;- </a:t>
            </a:r>
            <a:r>
              <a:rPr lang="en-US" altLang="ja-JP" dirty="0" err="1"/>
              <a:t>sapply</a:t>
            </a:r>
            <a:r>
              <a:rPr lang="en-US" altLang="ja-JP" dirty="0"/>
              <a:t>(boot.sim1,function(x) </a:t>
            </a:r>
            <a:r>
              <a:rPr lang="en-US" altLang="ja-JP" dirty="0" err="1"/>
              <a:t>colSums</a:t>
            </a:r>
            <a:r>
              <a:rPr lang="en-US" altLang="ja-JP" dirty="0"/>
              <a:t>(</a:t>
            </a:r>
            <a:r>
              <a:rPr lang="en-US" altLang="ja-JP" dirty="0" err="1"/>
              <a:t>x$ssb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x &lt;- t(apply(ssb.boot,1,quantile,probs=c(0.1,0.5,0.9)))</a:t>
            </a:r>
          </a:p>
          <a:p>
            <a:pPr marL="0" indent="0">
              <a:buNone/>
            </a:pPr>
            <a:r>
              <a:rPr lang="en-US" altLang="ja-JP" dirty="0" err="1"/>
              <a:t>matplot</a:t>
            </a:r>
            <a:r>
              <a:rPr lang="en-US" altLang="ja-JP" dirty="0"/>
              <a:t>(</a:t>
            </a:r>
            <a:r>
              <a:rPr lang="en-US" altLang="ja-JP" dirty="0" err="1"/>
              <a:t>Years,x,ylim</a:t>
            </a:r>
            <a:r>
              <a:rPr lang="en-US" altLang="ja-JP" dirty="0"/>
              <a:t>=c(0,max(x)),col=1,type=c("</a:t>
            </a:r>
            <a:r>
              <a:rPr lang="en-US" altLang="ja-JP" dirty="0" err="1"/>
              <a:t>l","b","l</a:t>
            </a:r>
            <a:r>
              <a:rPr lang="en-US" altLang="ja-JP" dirty="0"/>
              <a:t>"),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pch</a:t>
            </a:r>
            <a:r>
              <a:rPr lang="en-US" altLang="ja-JP" dirty="0"/>
              <a:t>=1,lty=c(2,1,2),</a:t>
            </a:r>
            <a:r>
              <a:rPr lang="en-US" altLang="ja-JP" dirty="0" err="1"/>
              <a:t>ylab</a:t>
            </a:r>
            <a:r>
              <a:rPr lang="en-US" altLang="ja-JP" dirty="0"/>
              <a:t>="Spawning biomass")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</a:t>
            </a:r>
            <a:r>
              <a:rPr lang="ja-JP" altLang="en-US" dirty="0"/>
              <a:t>区間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61" y="1208314"/>
            <a:ext cx="6516284" cy="52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残差プロット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resid</a:t>
            </a:r>
            <a:r>
              <a:rPr lang="en-US" altLang="ja-JP" dirty="0"/>
              <a:t> &lt;- </a:t>
            </a:r>
            <a:r>
              <a:rPr lang="en-US" altLang="ja-JP" dirty="0" err="1"/>
              <a:t>as.numeric</a:t>
            </a:r>
            <a:r>
              <a:rPr lang="en-US" altLang="ja-JP" dirty="0"/>
              <a:t>(log(vout3$pred.index) - log(</a:t>
            </a:r>
            <a:r>
              <a:rPr lang="en-US" altLang="ja-JP" dirty="0" err="1"/>
              <a:t>dat$index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plot(</a:t>
            </a:r>
            <a:r>
              <a:rPr lang="en-US" altLang="ja-JP" dirty="0" err="1"/>
              <a:t>resid,type</a:t>
            </a:r>
            <a:r>
              <a:rPr lang="en-US" altLang="ja-JP" dirty="0"/>
              <a:t>="b")</a:t>
            </a:r>
          </a:p>
          <a:p>
            <a:pPr marL="0" indent="0">
              <a:buNone/>
            </a:pPr>
            <a:r>
              <a:rPr lang="en-US" altLang="ja-JP" dirty="0" err="1"/>
              <a:t>acf</a:t>
            </a:r>
            <a:r>
              <a:rPr lang="en-US" altLang="ja-JP" dirty="0"/>
              <a:t>(</a:t>
            </a:r>
            <a:r>
              <a:rPr lang="en-US" altLang="ja-JP" dirty="0" err="1"/>
              <a:t>resid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RVPA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ja-JP" dirty="0"/>
              <a:t>VPA</a:t>
            </a:r>
            <a:r>
              <a:rPr lang="ja-JP" altLang="en-US" dirty="0" err="1"/>
              <a:t>，</a:t>
            </a:r>
            <a:r>
              <a:rPr lang="en-US" altLang="ja-JP" dirty="0"/>
              <a:t>Pope</a:t>
            </a:r>
            <a:r>
              <a:rPr lang="ja-JP" altLang="en-US" dirty="0"/>
              <a:t>の方法，チューニング</a:t>
            </a:r>
            <a:r>
              <a:rPr lang="en-US" altLang="ja-JP" dirty="0" smtClean="0"/>
              <a:t>VPA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ADAPT  VPA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marL="342900" indent="-342900"/>
            <a:r>
              <a:rPr lang="ja-JP" altLang="en-US" dirty="0" smtClean="0"/>
              <a:t>管理基準値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current</a:t>
            </a:r>
            <a:r>
              <a:rPr lang="en-US" altLang="ja-JP" dirty="0"/>
              <a:t>, </a:t>
            </a:r>
            <a:r>
              <a:rPr lang="en-US" altLang="ja-JP" dirty="0" err="1" smtClean="0"/>
              <a:t>F</a:t>
            </a:r>
            <a:r>
              <a:rPr lang="en-US" altLang="ja-JP" baseline="-25000" dirty="0" err="1" smtClean="0"/>
              <a:t>med</a:t>
            </a:r>
            <a:r>
              <a:rPr lang="en-US" altLang="ja-JP" dirty="0" smtClean="0"/>
              <a:t>, F</a:t>
            </a:r>
            <a:r>
              <a:rPr lang="en-US" altLang="ja-JP" baseline="-25000" dirty="0" smtClean="0"/>
              <a:t>%SPR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/>
              <a:t>… </a:t>
            </a:r>
            <a:r>
              <a:rPr lang="ja-JP" altLang="en-US" dirty="0"/>
              <a:t>の計算</a:t>
            </a:r>
            <a:endParaRPr lang="en-US" altLang="ja-JP" dirty="0"/>
          </a:p>
          <a:p>
            <a:pPr marL="342900" indent="-342900"/>
            <a:r>
              <a:rPr lang="ja-JP" altLang="en-US" dirty="0"/>
              <a:t>将来予測シミュレーション</a:t>
            </a:r>
            <a:endParaRPr lang="en-US" altLang="ja-JP" dirty="0"/>
          </a:p>
          <a:p>
            <a:pPr marL="342900" indent="-342900"/>
            <a:r>
              <a:rPr lang="en-US" altLang="ja-JP" dirty="0"/>
              <a:t>ABC</a:t>
            </a:r>
            <a:r>
              <a:rPr lang="ja-JP" altLang="en-US" dirty="0"/>
              <a:t>計算</a:t>
            </a:r>
            <a:endParaRPr lang="en-US" altLang="ja-JP" dirty="0"/>
          </a:p>
          <a:p>
            <a:pPr marL="342900" indent="-342900"/>
            <a:r>
              <a:rPr lang="ja-JP" altLang="en-US" dirty="0"/>
              <a:t>再評価</a:t>
            </a:r>
            <a:endParaRPr lang="en-US" altLang="ja-JP" dirty="0"/>
          </a:p>
          <a:p>
            <a:pPr marL="342900" indent="-342900"/>
            <a:r>
              <a:rPr lang="ja-JP" altLang="en-US" dirty="0"/>
              <a:t>レトロスペクティブ分析，信頼区間，</a:t>
            </a:r>
            <a:r>
              <a:rPr lang="en-US" altLang="ja-JP" dirty="0" smtClean="0"/>
              <a:t>…</a:t>
            </a:r>
          </a:p>
          <a:p>
            <a:pPr marL="342900" indent="-342900"/>
            <a:r>
              <a:rPr lang="en-US" altLang="ja-JP" dirty="0" smtClean="0"/>
              <a:t>MSE</a:t>
            </a:r>
            <a:r>
              <a:rPr lang="ja-JP" altLang="en-US" dirty="0" smtClean="0"/>
              <a:t>とのドッキングも可能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5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残差プロット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32" y="1172656"/>
            <a:ext cx="6683281" cy="53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分布仮定チェック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ks.test</a:t>
            </a:r>
            <a:r>
              <a:rPr lang="en-US" altLang="ja-JP" dirty="0"/>
              <a:t>(</a:t>
            </a:r>
            <a:r>
              <a:rPr lang="en-US" altLang="ja-JP" dirty="0" err="1"/>
              <a:t>resid</a:t>
            </a:r>
            <a:r>
              <a:rPr lang="en-US" altLang="ja-JP" dirty="0"/>
              <a:t>,"</a:t>
            </a:r>
            <a:r>
              <a:rPr lang="en-US" altLang="ja-JP" dirty="0" err="1"/>
              <a:t>pnorm</a:t>
            </a:r>
            <a:r>
              <a:rPr lang="en-US" altLang="ja-JP" dirty="0"/>
              <a:t>",mean=mean(</a:t>
            </a:r>
            <a:r>
              <a:rPr lang="en-US" altLang="ja-JP" dirty="0" err="1"/>
              <a:t>resid</a:t>
            </a:r>
            <a:r>
              <a:rPr lang="en-US" altLang="ja-JP" dirty="0"/>
              <a:t>),</a:t>
            </a:r>
            <a:r>
              <a:rPr lang="en-US" altLang="ja-JP" dirty="0" err="1"/>
              <a:t>sd</a:t>
            </a:r>
            <a:r>
              <a:rPr lang="en-US" altLang="ja-JP" dirty="0"/>
              <a:t>=</a:t>
            </a:r>
            <a:r>
              <a:rPr lang="en-US" altLang="ja-JP" dirty="0" err="1"/>
              <a:t>sd</a:t>
            </a:r>
            <a:r>
              <a:rPr lang="en-US" altLang="ja-JP" dirty="0"/>
              <a:t>(</a:t>
            </a:r>
            <a:r>
              <a:rPr lang="en-US" altLang="ja-JP" dirty="0" err="1"/>
              <a:t>resid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ks.test</a:t>
            </a:r>
            <a:r>
              <a:rPr lang="en-US" altLang="ja-JP" dirty="0" smtClean="0"/>
              <a:t>(c(resid,10</a:t>
            </a:r>
            <a:r>
              <a:rPr lang="en-US" altLang="ja-JP" dirty="0"/>
              <a:t>),"</a:t>
            </a:r>
            <a:r>
              <a:rPr lang="en-US" altLang="ja-JP" dirty="0" err="1"/>
              <a:t>pnorm</a:t>
            </a:r>
            <a:r>
              <a:rPr lang="en-US" altLang="ja-JP" dirty="0"/>
              <a:t>",mean=mean(c(resid,10)),</a:t>
            </a:r>
            <a:r>
              <a:rPr lang="en-US" altLang="ja-JP" dirty="0" err="1"/>
              <a:t>sd</a:t>
            </a:r>
            <a:r>
              <a:rPr lang="en-US" altLang="ja-JP" dirty="0"/>
              <a:t>=</a:t>
            </a:r>
            <a:r>
              <a:rPr lang="en-US" altLang="ja-JP" dirty="0" err="1"/>
              <a:t>sd</a:t>
            </a:r>
            <a:r>
              <a:rPr lang="en-US" altLang="ja-JP" dirty="0"/>
              <a:t>(c(resid,10)))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2650" y="212727"/>
            <a:ext cx="7886700" cy="990338"/>
          </a:xfrm>
        </p:spPr>
        <p:txBody>
          <a:bodyPr/>
          <a:lstStyle/>
          <a:p>
            <a:r>
              <a:rPr kumimoji="1" lang="en-US" altLang="ja-JP" dirty="0" smtClean="0"/>
              <a:t>RVPA</a:t>
            </a:r>
            <a:r>
              <a:rPr kumimoji="1" lang="ja-JP" altLang="en-US" dirty="0" smtClean="0"/>
              <a:t>パッケージ</a:t>
            </a:r>
            <a:r>
              <a:rPr lang="ja-JP" altLang="en-US" dirty="0" smtClean="0"/>
              <a:t>に含まれる関数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68283" y="1130300"/>
            <a:ext cx="75921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用データ　（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caa.csv, maa.csv, M.csv, waa.csv)</a:t>
            </a:r>
            <a:endParaRPr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459000" y="1639241"/>
            <a:ext cx="1" cy="2622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3450031" y="2448486"/>
            <a:ext cx="1" cy="2622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7611213" y="3108534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62371" y="3712340"/>
            <a:ext cx="3664857" cy="20090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boo.vpa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(), </a:t>
            </a:r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profile.likelihood.vpa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</a:t>
            </a:r>
          </a:p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パラメータの信頼区間の推定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990899" y="3175967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5288271" y="3142761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288271" y="4769935"/>
            <a:ext cx="0" cy="906960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2"/>
          </p:cNvCxnSpPr>
          <p:nvPr/>
        </p:nvCxnSpPr>
        <p:spPr>
          <a:xfrm>
            <a:off x="3025320" y="4882689"/>
            <a:ext cx="0" cy="745374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4387070" y="3035721"/>
            <a:ext cx="2" cy="26167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30402" y="5652479"/>
            <a:ext cx="5319121" cy="10556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③</a:t>
            </a:r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getABC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ABC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と要約表の出力</a:t>
            </a:r>
            <a:endParaRPr lang="en-US" altLang="ja-JP" sz="2800" dirty="0">
              <a:latin typeface="+mj-ea"/>
              <a:ea typeface="+mj-ea"/>
              <a:cs typeface="Arial Unicode MS" panose="020B0604020202020204" pitchFamily="50" charset="-128"/>
            </a:endParaRPr>
          </a:p>
          <a:p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out.vpa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全結果を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csv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で出力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60382" y="1901445"/>
            <a:ext cx="7548861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data.handler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 VPA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用にデータをフォーマットする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48442" y="2725074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VPA</a:t>
            </a:r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0401" y="3827081"/>
            <a:ext cx="2189838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① </a:t>
            </a:r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ref.F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</a:p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管理基準値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3904" y="3851497"/>
            <a:ext cx="2572396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② </a:t>
            </a:r>
            <a:r>
              <a:rPr lang="en-US" altLang="ja-JP" sz="2800" dirty="0" err="1">
                <a:latin typeface="+mj-ea"/>
                <a:ea typeface="+mj-ea"/>
                <a:cs typeface="Arial Unicode MS" panose="020B0604020202020204" pitchFamily="50" charset="-128"/>
              </a:rPr>
              <a:t>future.vpa</a:t>
            </a:r>
            <a:r>
              <a:rPr lang="en-US" altLang="ja-JP" sz="2800" dirty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</a:p>
          <a:p>
            <a:r>
              <a:rPr lang="ja-JP" altLang="en-US" sz="2800" dirty="0">
                <a:latin typeface="+mj-ea"/>
                <a:ea typeface="+mj-ea"/>
                <a:cs typeface="Arial Unicode MS" panose="020B0604020202020204" pitchFamily="50" charset="-128"/>
              </a:rPr>
              <a:t>将来予測</a:t>
            </a:r>
          </a:p>
        </p:txBody>
      </p:sp>
    </p:spTree>
    <p:extLst>
      <p:ext uri="{BB962C8B-B14F-4D97-AF65-F5344CB8AC3E}">
        <p14:creationId xmlns:p14="http://schemas.microsoft.com/office/powerpoint/2010/main" val="21713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http://cse.fra.affrc.go.jp/ichimomo/fish/rvpa.html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setwd</a:t>
            </a:r>
            <a:r>
              <a:rPr lang="en-US" altLang="ja-JP" dirty="0" smtClean="0"/>
              <a:t>(“…/</a:t>
            </a:r>
            <a:r>
              <a:rPr lang="en-US" altLang="ja-JP" dirty="0" err="1" smtClean="0"/>
              <a:t>rvpa</a:t>
            </a:r>
            <a:r>
              <a:rPr lang="en-US" altLang="ja-JP" dirty="0" smtClean="0"/>
              <a:t>”)</a:t>
            </a:r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getwd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r>
              <a:rPr lang="en-US" altLang="ja-JP" dirty="0" smtClean="0"/>
              <a:t># </a:t>
            </a:r>
            <a:r>
              <a:rPr lang="en-US" altLang="ja-JP" dirty="0"/>
              <a:t>zip</a:t>
            </a:r>
            <a:r>
              <a:rPr lang="ja-JP" altLang="en-US" dirty="0"/>
              <a:t>ファイルをダウンロードしたあと、</a:t>
            </a:r>
            <a:r>
              <a:rPr lang="en-US" altLang="ja-JP" dirty="0"/>
              <a:t>R</a:t>
            </a:r>
            <a:r>
              <a:rPr lang="ja-JP" altLang="en-US" dirty="0"/>
              <a:t>のメニューの「パッケージ」から「ローカルにある</a:t>
            </a:r>
            <a:r>
              <a:rPr lang="en-US" altLang="ja-JP" dirty="0"/>
              <a:t>zip</a:t>
            </a:r>
            <a:r>
              <a:rPr lang="ja-JP" altLang="en-US" dirty="0"/>
              <a:t>ファイルからのインストール」を選択</a:t>
            </a:r>
          </a:p>
          <a:p>
            <a:pPr marL="0" indent="0">
              <a:buNone/>
            </a:pPr>
            <a:r>
              <a:rPr lang="en-US" altLang="ja-JP" dirty="0" smtClean="0"/>
              <a:t># </a:t>
            </a:r>
            <a:r>
              <a:rPr lang="ja-JP" altLang="en-US" dirty="0" smtClean="0"/>
              <a:t>ファイル</a:t>
            </a:r>
            <a:r>
              <a:rPr lang="ja-JP" altLang="en-US" dirty="0"/>
              <a:t>選択画面が表示されるので，ダウンロードした</a:t>
            </a:r>
            <a:r>
              <a:rPr lang="en-US" altLang="ja-JP" dirty="0"/>
              <a:t>zip</a:t>
            </a:r>
            <a:r>
              <a:rPr lang="ja-JP" altLang="en-US" dirty="0"/>
              <a:t>ファイルを選択して「</a:t>
            </a:r>
            <a:r>
              <a:rPr lang="en-US" altLang="ja-JP" dirty="0"/>
              <a:t>OK</a:t>
            </a:r>
            <a:r>
              <a:rPr lang="ja-JP" altLang="en-US" dirty="0"/>
              <a:t>」ボタンを</a:t>
            </a:r>
            <a:r>
              <a:rPr lang="ja-JP" altLang="en-US" dirty="0" smtClean="0"/>
              <a:t>押す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library(RVPA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ls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7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 smtClean="0"/>
              <a:t>caa</a:t>
            </a:r>
            <a:r>
              <a:rPr lang="en-US" altLang="ja-JP" dirty="0" smtClean="0"/>
              <a:t> </a:t>
            </a:r>
            <a:r>
              <a:rPr lang="en-US" altLang="ja-JP" dirty="0"/>
              <a:t>&lt;- read.csv("</a:t>
            </a:r>
            <a:r>
              <a:rPr lang="en-US" altLang="ja-JP" dirty="0" smtClean="0"/>
              <a:t>caa.csv</a:t>
            </a:r>
            <a:r>
              <a:rPr lang="en-US" altLang="ja-JP" dirty="0"/>
              <a:t>",</a:t>
            </a:r>
            <a:r>
              <a:rPr lang="en-US" altLang="ja-JP" dirty="0" err="1" smtClean="0"/>
              <a:t>row.names</a:t>
            </a:r>
            <a:r>
              <a:rPr lang="en-US" altLang="ja-JP" dirty="0" smtClean="0"/>
              <a:t>=1)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 smtClean="0"/>
              <a:t>waa</a:t>
            </a:r>
            <a:r>
              <a:rPr lang="en-US" altLang="ja-JP" dirty="0" smtClean="0"/>
              <a:t> </a:t>
            </a:r>
            <a:r>
              <a:rPr lang="en-US" altLang="ja-JP" dirty="0"/>
              <a:t>&lt;- read.csv("</a:t>
            </a:r>
            <a:r>
              <a:rPr lang="en-US" altLang="ja-JP" dirty="0" smtClean="0"/>
              <a:t>waa.csv</a:t>
            </a:r>
            <a:r>
              <a:rPr lang="en-US" altLang="ja-JP" dirty="0"/>
              <a:t>",</a:t>
            </a:r>
            <a:r>
              <a:rPr lang="en-US" altLang="ja-JP" dirty="0" err="1" smtClean="0"/>
              <a:t>row.names</a:t>
            </a:r>
            <a:r>
              <a:rPr lang="en-US" altLang="ja-JP" dirty="0" smtClean="0"/>
              <a:t>=1)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 smtClean="0"/>
              <a:t>maa</a:t>
            </a:r>
            <a:r>
              <a:rPr lang="en-US" altLang="ja-JP" dirty="0" smtClean="0"/>
              <a:t> </a:t>
            </a:r>
            <a:r>
              <a:rPr lang="en-US" altLang="ja-JP" dirty="0"/>
              <a:t>&lt;- read.csv("</a:t>
            </a:r>
            <a:r>
              <a:rPr lang="en-US" altLang="ja-JP" dirty="0" smtClean="0"/>
              <a:t>maa.csv</a:t>
            </a:r>
            <a:r>
              <a:rPr lang="en-US" altLang="ja-JP" dirty="0"/>
              <a:t>",</a:t>
            </a:r>
            <a:r>
              <a:rPr lang="en-US" altLang="ja-JP" dirty="0" err="1" smtClean="0"/>
              <a:t>row.names</a:t>
            </a:r>
            <a:r>
              <a:rPr lang="en-US" altLang="ja-JP" dirty="0" smtClean="0"/>
              <a:t>=1)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 smtClean="0"/>
              <a:t>cpue</a:t>
            </a:r>
            <a:r>
              <a:rPr lang="en-US" altLang="ja-JP" dirty="0" smtClean="0"/>
              <a:t> </a:t>
            </a:r>
            <a:r>
              <a:rPr lang="en-US" altLang="ja-JP" dirty="0"/>
              <a:t>&lt;- read.csv</a:t>
            </a:r>
            <a:r>
              <a:rPr lang="en-US" altLang="ja-JP" dirty="0" smtClean="0"/>
              <a:t>(“index.csv</a:t>
            </a:r>
            <a:r>
              <a:rPr lang="en-US" altLang="ja-JP" dirty="0"/>
              <a:t>",</a:t>
            </a:r>
            <a:r>
              <a:rPr lang="en-US" altLang="ja-JP" dirty="0" err="1"/>
              <a:t>row.names</a:t>
            </a:r>
            <a:r>
              <a:rPr lang="en-US" altLang="ja-JP" dirty="0"/>
              <a:t>=1</a:t>
            </a:r>
            <a:r>
              <a:rPr lang="en-US" altLang="ja-JP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smtClean="0"/>
              <a:t>M &lt;- read.csv(“M.csv”,</a:t>
            </a:r>
            <a:r>
              <a:rPr lang="en-US" altLang="ja-JP" dirty="0" err="1" smtClean="0"/>
              <a:t>row.names</a:t>
            </a:r>
            <a:r>
              <a:rPr lang="en-US" altLang="ja-JP" dirty="0" smtClean="0"/>
              <a:t>=1)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/>
              <a:t> </a:t>
            </a:r>
            <a:r>
              <a:rPr lang="en-US" altLang="ja-JP" dirty="0" err="1"/>
              <a:t>dat</a:t>
            </a:r>
            <a:r>
              <a:rPr lang="en-US" altLang="ja-JP" dirty="0"/>
              <a:t> &lt;- </a:t>
            </a:r>
            <a:r>
              <a:rPr lang="en-US" altLang="ja-JP" dirty="0" err="1"/>
              <a:t>data.handler</a:t>
            </a:r>
            <a:r>
              <a:rPr lang="en-US" altLang="ja-JP" dirty="0"/>
              <a:t>(</a:t>
            </a:r>
            <a:r>
              <a:rPr lang="en-US" altLang="ja-JP" dirty="0" err="1"/>
              <a:t>caa</a:t>
            </a:r>
            <a:r>
              <a:rPr lang="en-US" altLang="ja-JP" dirty="0"/>
              <a:t>, </a:t>
            </a:r>
            <a:r>
              <a:rPr lang="en-US" altLang="ja-JP" dirty="0" err="1"/>
              <a:t>waa</a:t>
            </a:r>
            <a:r>
              <a:rPr lang="en-US" altLang="ja-JP" dirty="0"/>
              <a:t>, </a:t>
            </a:r>
            <a:r>
              <a:rPr lang="en-US" altLang="ja-JP" dirty="0" err="1"/>
              <a:t>maa</a:t>
            </a:r>
            <a:r>
              <a:rPr lang="en-US" altLang="ja-JP" dirty="0"/>
              <a:t>, </a:t>
            </a:r>
            <a:r>
              <a:rPr lang="en-US" altLang="ja-JP" dirty="0" err="1"/>
              <a:t>cpue</a:t>
            </a:r>
            <a:r>
              <a:rPr lang="en-US" altLang="ja-JP" dirty="0"/>
              <a:t>, </a:t>
            </a:r>
            <a:r>
              <a:rPr lang="en-US" altLang="ja-JP" dirty="0" smtClean="0"/>
              <a:t>M)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28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&gt;"/>
            </a:pPr>
            <a:r>
              <a:rPr lang="en-US" altLang="ja-JP" dirty="0"/>
              <a:t>s</a:t>
            </a:r>
            <a:r>
              <a:rPr kumimoji="1" lang="en-US" altLang="ja-JP" dirty="0" smtClean="0"/>
              <a:t>ummary(</a:t>
            </a:r>
            <a:r>
              <a:rPr kumimoji="1" lang="en-US" altLang="ja-JP" dirty="0" err="1" smtClean="0"/>
              <a:t>dat</a:t>
            </a:r>
            <a:r>
              <a:rPr kumimoji="1" lang="en-US" altLang="ja-JP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 smtClean="0"/>
              <a:t>dat$caa</a:t>
            </a:r>
            <a:endParaRPr lang="en-US" altLang="ja-JP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altLang="ja-JP" dirty="0" err="1"/>
              <a:t>d</a:t>
            </a:r>
            <a:r>
              <a:rPr kumimoji="1" lang="en-US" altLang="ja-JP" dirty="0" err="1" smtClean="0"/>
              <a:t>at$cpue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92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vpa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args</a:t>
            </a:r>
            <a:r>
              <a:rPr lang="en-US" altLang="ja-JP" dirty="0"/>
              <a:t>(</a:t>
            </a:r>
            <a:r>
              <a:rPr lang="en-US" altLang="ja-JP" dirty="0" err="1"/>
              <a:t>vpa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function (</a:t>
            </a:r>
            <a:r>
              <a:rPr lang="en-US" altLang="ja-JP" dirty="0" err="1"/>
              <a:t>dat</a:t>
            </a:r>
            <a:r>
              <a:rPr lang="en-US" altLang="ja-JP" dirty="0"/>
              <a:t>, </a:t>
            </a:r>
            <a:r>
              <a:rPr lang="en-US" altLang="ja-JP" dirty="0" err="1"/>
              <a:t>sel.f</a:t>
            </a:r>
            <a:r>
              <a:rPr lang="en-US" altLang="ja-JP" dirty="0"/>
              <a:t> = NULL, </a:t>
            </a:r>
            <a:r>
              <a:rPr lang="en-US" altLang="ja-JP" dirty="0" err="1"/>
              <a:t>tf.year</a:t>
            </a:r>
            <a:r>
              <a:rPr lang="en-US" altLang="ja-JP" dirty="0"/>
              <a:t> = 2008:2010, </a:t>
            </a:r>
            <a:r>
              <a:rPr lang="en-US" altLang="ja-JP" dirty="0" err="1"/>
              <a:t>rec.new</a:t>
            </a:r>
            <a:r>
              <a:rPr lang="en-US" altLang="ja-JP" dirty="0"/>
              <a:t> = NULL, </a:t>
            </a:r>
          </a:p>
          <a:p>
            <a:pPr marL="0" indent="0">
              <a:buNone/>
            </a:pPr>
            <a:r>
              <a:rPr lang="en-US" altLang="ja-JP" dirty="0"/>
              <a:t>    rec = NULL, </a:t>
            </a:r>
            <a:r>
              <a:rPr lang="en-US" altLang="ja-JP" dirty="0" err="1"/>
              <a:t>rec.year</a:t>
            </a:r>
            <a:r>
              <a:rPr lang="en-US" altLang="ja-JP" dirty="0"/>
              <a:t> = 2010, </a:t>
            </a:r>
            <a:r>
              <a:rPr lang="en-US" altLang="ja-JP" dirty="0" err="1"/>
              <a:t>rps.year</a:t>
            </a:r>
            <a:r>
              <a:rPr lang="en-US" altLang="ja-JP" dirty="0"/>
              <a:t> = 2001:2010, </a:t>
            </a:r>
            <a:r>
              <a:rPr lang="en-US" altLang="ja-JP" dirty="0" err="1"/>
              <a:t>fc.year</a:t>
            </a:r>
            <a:r>
              <a:rPr lang="en-US" altLang="ja-JP" dirty="0"/>
              <a:t> = 2009:2011,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last.year</a:t>
            </a:r>
            <a:r>
              <a:rPr lang="en-US" altLang="ja-JP" dirty="0"/>
              <a:t> = NULL, </a:t>
            </a:r>
            <a:r>
              <a:rPr lang="en-US" altLang="ja-JP" dirty="0" err="1"/>
              <a:t>last.catch.zero</a:t>
            </a:r>
            <a:r>
              <a:rPr lang="en-US" altLang="ja-JP" dirty="0"/>
              <a:t> = FALSE, faa0 = NULL, naa0 = NULL,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f.new</a:t>
            </a:r>
            <a:r>
              <a:rPr lang="en-US" altLang="ja-JP" dirty="0"/>
              <a:t> = NULL, Pope = TRUE, tune = FALSE, </a:t>
            </a:r>
            <a:r>
              <a:rPr lang="en-US" altLang="ja-JP" dirty="0" err="1"/>
              <a:t>abund</a:t>
            </a:r>
            <a:r>
              <a:rPr lang="en-US" altLang="ja-JP" dirty="0"/>
              <a:t> = "B", </a:t>
            </a:r>
            <a:r>
              <a:rPr lang="en-US" altLang="ja-JP" dirty="0" err="1"/>
              <a:t>min.age</a:t>
            </a:r>
            <a:r>
              <a:rPr lang="en-US" altLang="ja-JP" dirty="0"/>
              <a:t> = 0,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max.age</a:t>
            </a:r>
            <a:r>
              <a:rPr lang="en-US" altLang="ja-JP" dirty="0"/>
              <a:t> = 0, link = "id", base = NA, </a:t>
            </a:r>
            <a:r>
              <a:rPr lang="en-US" altLang="ja-JP" dirty="0" err="1"/>
              <a:t>af</a:t>
            </a:r>
            <a:r>
              <a:rPr lang="en-US" altLang="ja-JP" dirty="0"/>
              <a:t> = NA, </a:t>
            </a:r>
            <a:r>
              <a:rPr lang="en-US" altLang="ja-JP" dirty="0" err="1"/>
              <a:t>index.w</a:t>
            </a:r>
            <a:r>
              <a:rPr lang="en-US" altLang="ja-JP" dirty="0"/>
              <a:t> = NULL, </a:t>
            </a:r>
          </a:p>
          <a:p>
            <a:pPr marL="0" indent="0">
              <a:buNone/>
            </a:pPr>
            <a:r>
              <a:rPr lang="en-US" altLang="ja-JP" dirty="0"/>
              <a:t>    scale = 1000, hessian = TRUE, alpha = 1, </a:t>
            </a:r>
            <a:r>
              <a:rPr lang="en-US" altLang="ja-JP" dirty="0" err="1"/>
              <a:t>maxit</a:t>
            </a:r>
            <a:r>
              <a:rPr lang="en-US" altLang="ja-JP" dirty="0"/>
              <a:t> = 5, d = 1e-04,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min.caa</a:t>
            </a:r>
            <a:r>
              <a:rPr lang="en-US" altLang="ja-JP" dirty="0"/>
              <a:t> = 0.001, plot = FALSE, </a:t>
            </a:r>
            <a:r>
              <a:rPr lang="en-US" altLang="ja-JP" dirty="0" err="1"/>
              <a:t>plot.year</a:t>
            </a:r>
            <a:r>
              <a:rPr lang="en-US" altLang="ja-JP" dirty="0"/>
              <a:t> = 2005:2012, </a:t>
            </a:r>
            <a:r>
              <a:rPr lang="en-US" altLang="ja-JP" dirty="0" err="1"/>
              <a:t>term.F</a:t>
            </a:r>
            <a:r>
              <a:rPr lang="en-US" altLang="ja-JP" dirty="0"/>
              <a:t> = "max",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plus.group</a:t>
            </a:r>
            <a:r>
              <a:rPr lang="en-US" altLang="ja-JP" dirty="0"/>
              <a:t> = TRUE, stat.tf = "mean", </a:t>
            </a:r>
            <a:r>
              <a:rPr lang="en-US" altLang="ja-JP" dirty="0" err="1"/>
              <a:t>add.p.est</a:t>
            </a:r>
            <a:r>
              <a:rPr lang="en-US" altLang="ja-JP" dirty="0"/>
              <a:t> = NULL, </a:t>
            </a:r>
            <a:r>
              <a:rPr lang="en-US" altLang="ja-JP" dirty="0" err="1"/>
              <a:t>sel.update</a:t>
            </a:r>
            <a:r>
              <a:rPr lang="en-US" altLang="ja-JP" dirty="0"/>
              <a:t> = FALSE, </a:t>
            </a:r>
          </a:p>
          <a:p>
            <a:pPr marL="0" indent="0">
              <a:buNone/>
            </a:pPr>
            <a:r>
              <a:rPr lang="en-US" altLang="ja-JP" dirty="0"/>
              <a:t>    sel.def = "max", max.dd = 1e-06, intercept = FALSE, </a:t>
            </a:r>
            <a:r>
              <a:rPr lang="en-US" altLang="ja-JP" dirty="0" err="1"/>
              <a:t>intercept.p.init</a:t>
            </a:r>
            <a:r>
              <a:rPr lang="en-US" altLang="ja-JP" dirty="0"/>
              <a:t> = NULL,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ti.scale</a:t>
            </a:r>
            <a:r>
              <a:rPr lang="en-US" altLang="ja-JP" dirty="0"/>
              <a:t> = NULL, </a:t>
            </a:r>
            <a:r>
              <a:rPr lang="en-US" altLang="ja-JP" dirty="0" err="1"/>
              <a:t>tf.mat</a:t>
            </a:r>
            <a:r>
              <a:rPr lang="en-US" altLang="ja-JP" dirty="0"/>
              <a:t> = NULL, </a:t>
            </a:r>
            <a:r>
              <a:rPr lang="en-US" altLang="ja-JP" dirty="0" err="1"/>
              <a:t>eq.tf.mean</a:t>
            </a:r>
            <a:r>
              <a:rPr lang="en-US" altLang="ja-JP" dirty="0"/>
              <a:t> = FALSE, </a:t>
            </a:r>
            <a:r>
              <a:rPr lang="en-US" altLang="ja-JP" dirty="0" err="1"/>
              <a:t>no.est</a:t>
            </a:r>
            <a:r>
              <a:rPr lang="en-US" altLang="ja-JP" dirty="0"/>
              <a:t> = FALSE, 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p.init</a:t>
            </a:r>
            <a:r>
              <a:rPr lang="en-US" altLang="ja-JP" dirty="0"/>
              <a:t> = 0.2) </a:t>
            </a:r>
          </a:p>
        </p:txBody>
      </p:sp>
    </p:spTree>
    <p:extLst>
      <p:ext uri="{BB962C8B-B14F-4D97-AF65-F5344CB8AC3E}">
        <p14:creationId xmlns:p14="http://schemas.microsoft.com/office/powerpoint/2010/main" val="3588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VPA</a:t>
            </a:r>
            <a:r>
              <a:rPr kumimoji="1" lang="ja-JP" altLang="en-US" dirty="0" smtClean="0"/>
              <a:t>引数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72770"/>
              </p:ext>
            </p:extLst>
          </p:nvPr>
        </p:nvGraphicFramePr>
        <p:xfrm>
          <a:off x="3508375" y="544966"/>
          <a:ext cx="7377340" cy="596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ワークシート" r:id="rId3" imgW="9124809" imgH="7382066" progId="Excel.Sheet.12">
                  <p:embed/>
                </p:oleObj>
              </mc:Choice>
              <mc:Fallback>
                <p:oleObj name="ワークシート" r:id="rId3" imgW="9124809" imgH="7382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8375" y="544966"/>
                        <a:ext cx="7377340" cy="596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86543" y="145985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主要なもの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1038</Words>
  <Application>Microsoft Office PowerPoint</Application>
  <PresentationFormat>ワイド画面</PresentationFormat>
  <Paragraphs>200</Paragraphs>
  <Slides>31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Arial Unicode MS</vt:lpstr>
      <vt:lpstr>ＭＳ Ｐゴシック</vt:lpstr>
      <vt:lpstr>Arial</vt:lpstr>
      <vt:lpstr>Calibri</vt:lpstr>
      <vt:lpstr>Calibri Light</vt:lpstr>
      <vt:lpstr>Cambria Math</vt:lpstr>
      <vt:lpstr>Office テーマ</vt:lpstr>
      <vt:lpstr>ワークシート</vt:lpstr>
      <vt:lpstr>RVPA：資源量推定</vt:lpstr>
      <vt:lpstr>RVPAとは？</vt:lpstr>
      <vt:lpstr>RVPAの機能</vt:lpstr>
      <vt:lpstr>RVPAパッケージに含まれる関数</vt:lpstr>
      <vt:lpstr>プログラムの読み込み</vt:lpstr>
      <vt:lpstr>データの読み込み</vt:lpstr>
      <vt:lpstr>データの確認</vt:lpstr>
      <vt:lpstr>vpa</vt:lpstr>
      <vt:lpstr>VPA引数</vt:lpstr>
      <vt:lpstr>VPA</vt:lpstr>
      <vt:lpstr>VPA</vt:lpstr>
      <vt:lpstr>VPA</vt:lpstr>
      <vt:lpstr>VPA</vt:lpstr>
      <vt:lpstr>VPA実行</vt:lpstr>
      <vt:lpstr>結果</vt:lpstr>
      <vt:lpstr>初期値の影響</vt:lpstr>
      <vt:lpstr>プラスグループ</vt:lpstr>
      <vt:lpstr>加入量外から与える</vt:lpstr>
      <vt:lpstr>αを変える</vt:lpstr>
      <vt:lpstr>チューニングVPA</vt:lpstr>
      <vt:lpstr>適合度グラフ</vt:lpstr>
      <vt:lpstr>チューニングVPA</vt:lpstr>
      <vt:lpstr>チューニングVPA</vt:lpstr>
      <vt:lpstr>注意</vt:lpstr>
      <vt:lpstr>信頼区間</vt:lpstr>
      <vt:lpstr>信頼区間</vt:lpstr>
      <vt:lpstr>信頼区間</vt:lpstr>
      <vt:lpstr>信頼区間</vt:lpstr>
      <vt:lpstr>残差プロット</vt:lpstr>
      <vt:lpstr>残差プロット</vt:lpstr>
      <vt:lpstr>分布仮定チェック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RVPA：資源量推定</dc:title>
  <dc:creator>HIROSHI OKAMURA</dc:creator>
  <cp:lastModifiedBy>HIROSHI OKAMURA</cp:lastModifiedBy>
  <cp:revision>59</cp:revision>
  <dcterms:created xsi:type="dcterms:W3CDTF">2014-05-02T01:21:36Z</dcterms:created>
  <dcterms:modified xsi:type="dcterms:W3CDTF">2014-05-13T00:57:54Z</dcterms:modified>
</cp:coreProperties>
</file>