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8" r:id="rId3"/>
    <p:sldId id="330" r:id="rId4"/>
    <p:sldId id="361" r:id="rId5"/>
    <p:sldId id="362" r:id="rId6"/>
    <p:sldId id="365" r:id="rId7"/>
    <p:sldId id="366" r:id="rId8"/>
    <p:sldId id="367" r:id="rId9"/>
    <p:sldId id="368" r:id="rId10"/>
    <p:sldId id="370" r:id="rId11"/>
    <p:sldId id="371" r:id="rId12"/>
    <p:sldId id="372" r:id="rId13"/>
    <p:sldId id="374" r:id="rId14"/>
    <p:sldId id="363" r:id="rId15"/>
    <p:sldId id="33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82286" autoAdjust="0"/>
  </p:normalViewPr>
  <p:slideViewPr>
    <p:cSldViewPr snapToGrid="0" snapToObjects="1">
      <p:cViewPr varScale="1">
        <p:scale>
          <a:sx n="79" d="100"/>
          <a:sy n="79" d="100"/>
        </p:scale>
        <p:origin x="2682" y="29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-6" y="-1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2503D3-AF3A-4A0F-8E57-31C075133F51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5B4CC-0CF9-4C79-BD22-F6691C6EB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99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8CB2D8-3C97-CB6A-294B-7AFEBD7DD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4B9A65-B7AA-5B78-8DD1-0BC0FAA3B2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E833DE-BA46-B28B-FDC1-EA8C949759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Conjuntos </a:t>
            </a:r>
            <a:r>
              <a:rPr lang="en-US" b="0" dirty="0" err="1"/>
              <a:t>Numéricos</a:t>
            </a:r>
            <a:r>
              <a:rPr lang="en-US" b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/>
              <a:t>Representação</a:t>
            </a:r>
            <a:r>
              <a:rPr lang="en-US" b="0" dirty="0"/>
              <a:t>: Nome do conjunto “V”, </a:t>
            </a:r>
            <a:r>
              <a:rPr lang="en-US" b="0" dirty="0" err="1"/>
              <a:t>igual</a:t>
            </a:r>
            <a:r>
              <a:rPr lang="en-US" b="0" dirty="0"/>
              <a:t> a </a:t>
            </a:r>
            <a:r>
              <a:rPr lang="en-US" b="0" dirty="0" err="1"/>
              <a:t>chaves</a:t>
            </a:r>
            <a:r>
              <a:rPr lang="en-US" b="0" dirty="0"/>
              <a:t> e </a:t>
            </a:r>
            <a:r>
              <a:rPr lang="en-US" b="0" dirty="0" err="1"/>
              <a:t>os</a:t>
            </a:r>
            <a:r>
              <a:rPr lang="en-US" b="0" dirty="0"/>
              <a:t> </a:t>
            </a:r>
            <a:r>
              <a:rPr lang="en-US" b="0" dirty="0" err="1"/>
              <a:t>elementos</a:t>
            </a:r>
            <a:r>
              <a:rPr lang="en-US" b="0" dirty="0"/>
              <a:t> do conjunto </a:t>
            </a:r>
            <a:r>
              <a:rPr lang="en-US" b="0" dirty="0" err="1"/>
              <a:t>dentro</a:t>
            </a:r>
            <a:r>
              <a:rPr lang="en-US" b="0" dirty="0"/>
              <a:t> </a:t>
            </a:r>
            <a:r>
              <a:rPr lang="en-US" b="0" dirty="0" err="1"/>
              <a:t>separados</a:t>
            </a:r>
            <a:r>
              <a:rPr lang="en-US" b="0" dirty="0"/>
              <a:t> </a:t>
            </a:r>
            <a:r>
              <a:rPr lang="en-US" b="0" dirty="0" err="1"/>
              <a:t>por</a:t>
            </a:r>
            <a:r>
              <a:rPr lang="en-US" b="0" dirty="0"/>
              <a:t> </a:t>
            </a:r>
            <a:r>
              <a:rPr lang="en-US" b="0" dirty="0" err="1"/>
              <a:t>vírgula</a:t>
            </a:r>
            <a:r>
              <a:rPr lang="en-US" b="0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574CD-E11E-5B5E-B211-E08032EDED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147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46F4E-0AE9-A0F3-2481-3B18209C9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47EF59-5727-28FC-BFD1-5F613E769C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F54E34-3D06-5C80-171F-9E83ED562A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/>
              <a:t>Está</a:t>
            </a:r>
            <a:r>
              <a:rPr lang="en-US" b="0" dirty="0"/>
              <a:t> </a:t>
            </a:r>
            <a:r>
              <a:rPr lang="en-US" b="0" dirty="0" err="1"/>
              <a:t>correto</a:t>
            </a:r>
            <a:r>
              <a:rPr lang="en-US" b="0" dirty="0"/>
              <a:t> </a:t>
            </a:r>
            <a:r>
              <a:rPr lang="en-US" b="0" dirty="0" err="1"/>
              <a:t>ou</a:t>
            </a:r>
            <a:r>
              <a:rPr lang="en-US" b="0" dirty="0"/>
              <a:t> </a:t>
            </a:r>
            <a:r>
              <a:rPr lang="en-US" b="0" dirty="0" err="1"/>
              <a:t>não</a:t>
            </a:r>
            <a:r>
              <a:rPr lang="en-US" b="0" dirty="0"/>
              <a:t> </a:t>
            </a:r>
            <a:r>
              <a:rPr lang="en-US" b="0" dirty="0" err="1"/>
              <a:t>está</a:t>
            </a:r>
            <a:r>
              <a:rPr lang="en-US" b="0" dirty="0"/>
              <a:t>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280569-2F7B-7081-FB71-CBB48AF45F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71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B16FC-EDA9-CCEB-C713-DF9F5FC48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A56457-58D8-AEEB-2964-38207DB888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CA4BF1-9E01-CA34-E656-0EBBC8BF3C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/>
              <a:t>Está</a:t>
            </a:r>
            <a:r>
              <a:rPr lang="en-US" b="0" dirty="0"/>
              <a:t> </a:t>
            </a:r>
            <a:r>
              <a:rPr lang="en-US" b="0" dirty="0" err="1"/>
              <a:t>correto</a:t>
            </a:r>
            <a:r>
              <a:rPr lang="en-US" b="0" dirty="0"/>
              <a:t> </a:t>
            </a:r>
            <a:r>
              <a:rPr lang="en-US" b="0" dirty="0" err="1"/>
              <a:t>ou</a:t>
            </a:r>
            <a:r>
              <a:rPr lang="en-US" b="0" dirty="0"/>
              <a:t> </a:t>
            </a:r>
            <a:r>
              <a:rPr lang="en-US" b="0" dirty="0" err="1"/>
              <a:t>não</a:t>
            </a:r>
            <a:r>
              <a:rPr lang="en-US" b="0" dirty="0"/>
              <a:t> </a:t>
            </a:r>
            <a:r>
              <a:rPr lang="en-US" b="0" dirty="0" err="1"/>
              <a:t>está</a:t>
            </a:r>
            <a:r>
              <a:rPr lang="en-US" b="0" dirty="0"/>
              <a:t>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B7018-FB1C-292F-16C3-88490DDB80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02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466363-8514-523A-1B1B-BA2B0557DE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0FFEEA-AE08-76E7-453E-7A92ED7F95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1518FD-EB2D-63AD-E891-AC6ACEBD88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/>
              <a:t>Naturais</a:t>
            </a:r>
            <a:r>
              <a:rPr lang="en-US" b="0" dirty="0"/>
              <a:t> (N), </a:t>
            </a:r>
            <a:r>
              <a:rPr lang="en-US" b="0" dirty="0" err="1"/>
              <a:t>Inteiros</a:t>
            </a:r>
            <a:r>
              <a:rPr lang="en-US" b="0" dirty="0"/>
              <a:t> Z, </a:t>
            </a:r>
            <a:r>
              <a:rPr lang="en-US" b="0" dirty="0" err="1"/>
              <a:t>Racionais</a:t>
            </a:r>
            <a:r>
              <a:rPr lang="en-US" b="0" dirty="0"/>
              <a:t> Q.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A4D78-6511-D384-D22D-58E2DD41A3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98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F1880A-0C12-E82A-0CAB-93EC77211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861D1E-50B3-8BBA-CEDC-CE0D32BAEE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6FAF05-4E20-CC72-E456-A6E4A0C6EB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58D78-FBEC-C9C2-1A68-CEBE8825D4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2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88A610-DA74-475F-7413-61D73B869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3F4B94-AC3E-47B8-6037-2C0C277119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164D49-17A5-A812-EDC7-70E6A08131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A7B42-CD49-178C-2056-A7AED3C1C6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92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4661BD-022D-7D22-8564-B571BFDA68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6668CF-E469-4205-6344-668DFD03A8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6A1090-FB40-1F73-586C-1345A187E0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1C50-D196-A059-2828-C627F9B6C8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66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0F1AD-7F15-3A4B-A660-36BC9819C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C0D33A-A848-C663-4DA9-DB384F791A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981C69-F07A-A77F-EDA1-7F23DE58AC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4178B-B3C3-D216-6C2C-DAB9A3061D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60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DFF3E-185B-57C4-AD99-ADAEE7520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367719-3534-0687-D8FD-E418DFC0D0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945534-2B37-9500-2464-3999047BB5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0FD3A5-8015-545C-5CEC-ECB9C07A28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72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85B747-EB4C-480C-9AEB-9EC0DA8C6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4A8885-F1EF-147A-3FAF-17D31030CB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77703A-2CFE-1D63-C8A5-9A94F7F6C9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2F9D9-0625-4BA5-4CBC-A09A4FC4C7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19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FA4B2E-9753-F0F7-C481-001BF937C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E135CC-B2B2-BBC8-20A6-FDA8E477CA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8BC931-A6D7-EE00-1B4F-EF17B6F617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/>
              <a:t>Pertinencia</a:t>
            </a:r>
            <a:r>
              <a:rPr lang="en-US" b="0" dirty="0"/>
              <a:t> (</a:t>
            </a:r>
            <a:r>
              <a:rPr lang="en-US" b="0" dirty="0" err="1"/>
              <a:t>Pertencimento</a:t>
            </a:r>
            <a:r>
              <a:rPr lang="en-US" b="0" dirty="0"/>
              <a:t>) é um </a:t>
            </a:r>
            <a:r>
              <a:rPr lang="en-US" b="0" dirty="0" err="1"/>
              <a:t>elemento</a:t>
            </a:r>
            <a:r>
              <a:rPr lang="en-US" b="0" dirty="0"/>
              <a:t> que </a:t>
            </a:r>
            <a:r>
              <a:rPr lang="en-US" b="0" dirty="0" err="1"/>
              <a:t>pertence</a:t>
            </a:r>
            <a:r>
              <a:rPr lang="en-US" b="0" dirty="0"/>
              <a:t> a um conjunto.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/>
              <a:t>Inclusão</a:t>
            </a:r>
            <a:r>
              <a:rPr lang="en-US" b="0" dirty="0"/>
              <a:t> é </a:t>
            </a:r>
            <a:r>
              <a:rPr lang="en-US" b="0" dirty="0" err="1"/>
              <a:t>quando</a:t>
            </a:r>
            <a:r>
              <a:rPr lang="en-US" b="0" dirty="0"/>
              <a:t> </a:t>
            </a:r>
            <a:r>
              <a:rPr lang="en-US" b="0" dirty="0" err="1"/>
              <a:t>falamos</a:t>
            </a:r>
            <a:r>
              <a:rPr lang="en-US" b="0" dirty="0"/>
              <a:t> que um conjunto </a:t>
            </a:r>
            <a:r>
              <a:rPr lang="en-US" b="0" dirty="0" err="1"/>
              <a:t>está</a:t>
            </a:r>
            <a:r>
              <a:rPr lang="en-US" b="0" dirty="0"/>
              <a:t> </a:t>
            </a:r>
            <a:r>
              <a:rPr lang="en-US" b="0" dirty="0" err="1"/>
              <a:t>contido</a:t>
            </a:r>
            <a:r>
              <a:rPr lang="en-US" b="0" dirty="0"/>
              <a:t> </a:t>
            </a:r>
            <a:r>
              <a:rPr lang="en-US" b="0" dirty="0" err="1"/>
              <a:t>em</a:t>
            </a:r>
            <a:r>
              <a:rPr lang="en-US" b="0" dirty="0"/>
              <a:t> outro.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0A5B7-FEB0-0160-CB91-2A0A01F2F8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01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79C9A4-7CD0-8465-3416-0FA4A28A5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AA027F-91F2-46EB-DB7D-0EF0BBF239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3B1FA2-1FBD-80FF-4A52-03BD520FB4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D8F81-D77B-3B95-E846-9BF7FB9743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07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EE5AB-0F00-674E-DCFE-B0FF5EAFED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8EA1AD-AF35-B0AE-3B35-D56860C766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5DE62C-73C0-29B3-CE71-B8C8C94B9D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/>
              <a:t>Está</a:t>
            </a:r>
            <a:r>
              <a:rPr lang="en-US" b="0" dirty="0"/>
              <a:t> </a:t>
            </a:r>
            <a:r>
              <a:rPr lang="en-US" b="0" dirty="0" err="1"/>
              <a:t>correto</a:t>
            </a:r>
            <a:r>
              <a:rPr lang="en-US" b="0" dirty="0"/>
              <a:t> </a:t>
            </a:r>
            <a:r>
              <a:rPr lang="en-US" b="0" dirty="0" err="1"/>
              <a:t>ou</a:t>
            </a:r>
            <a:r>
              <a:rPr lang="en-US" b="0" dirty="0"/>
              <a:t> </a:t>
            </a:r>
            <a:r>
              <a:rPr lang="en-US" b="0" dirty="0" err="1"/>
              <a:t>não</a:t>
            </a:r>
            <a:r>
              <a:rPr lang="en-US" b="0" dirty="0"/>
              <a:t> </a:t>
            </a:r>
            <a:r>
              <a:rPr lang="en-US" b="0" dirty="0" err="1"/>
              <a:t>está</a:t>
            </a:r>
            <a:r>
              <a:rPr lang="en-US" b="0" dirty="0"/>
              <a:t>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61A9E-C759-6958-A721-5FDF3DBB1D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61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422144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38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24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01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55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459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49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90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6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88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39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5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22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23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68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72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3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56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5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5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5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791113"/>
            <a:ext cx="6947127" cy="3488266"/>
          </a:xfrm>
        </p:spPr>
        <p:txBody>
          <a:bodyPr/>
          <a:lstStyle/>
          <a:p>
            <a:r>
              <a:rPr lang="pt-BR" noProof="0" dirty="0"/>
              <a:t>Matemática Discreta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400" noProof="0" dirty="0">
                <a:latin typeface="Arial Narrow" panose="020B0606020202030204" pitchFamily="34" charset="0"/>
              </a:rPr>
              <a:t>Aula - 02/Outubro/2025</a:t>
            </a:r>
          </a:p>
          <a:p>
            <a:r>
              <a:rPr lang="pt-BR" sz="2400" noProof="0" dirty="0">
                <a:latin typeface="Arial Narrow" panose="020B0606020202030204" pitchFamily="34" charset="0"/>
              </a:rPr>
              <a:t>Professor: </a:t>
            </a:r>
            <a:r>
              <a:rPr lang="pt-BR" sz="2400" b="1" noProof="0" dirty="0">
                <a:latin typeface="Arial Narrow" panose="020B0606020202030204" pitchFamily="34" charset="0"/>
              </a:rPr>
              <a:t>Luiz Flávio Felizardo</a:t>
            </a:r>
          </a:p>
        </p:txBody>
      </p:sp>
      <p:pic>
        <p:nvPicPr>
          <p:cNvPr id="7" name="Picture 6" descr="A blue and black logo&#10;&#10;AI-generated content may be incorrect.">
            <a:extLst>
              <a:ext uri="{FF2B5EF4-FFF2-40B4-BE49-F238E27FC236}">
                <a16:creationId xmlns:a16="http://schemas.microsoft.com/office/drawing/2014/main" id="{F0ECDF40-8497-F317-D93A-4092D70E1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491" y="145678"/>
            <a:ext cx="2391310" cy="23913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C80F8-E68A-AF54-29C7-6EFD996A0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7775C-3362-0110-0201-B6645A30C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dirty="0"/>
              <a:t>Conjuntos</a:t>
            </a:r>
            <a:endParaRPr lang="pt-BR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FE22195-F757-A24E-84E1-6CDAE2143967}"/>
              </a:ext>
            </a:extLst>
          </p:cNvPr>
          <p:cNvSpPr txBox="1">
            <a:spLocks/>
          </p:cNvSpPr>
          <p:nvPr/>
        </p:nvSpPr>
        <p:spPr>
          <a:xfrm>
            <a:off x="1087262" y="771110"/>
            <a:ext cx="7704667" cy="59954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Pertinência (Pertencimento) e Inclusão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Conjunto A = {1,2,3,4,5,6}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Conjunto B = {2,4,6,8,10}</a:t>
            </a:r>
          </a:p>
          <a:p>
            <a:pPr lvl="1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A blue circles with white text&#10;&#10;AI-generated content may be incorrect.">
            <a:extLst>
              <a:ext uri="{FF2B5EF4-FFF2-40B4-BE49-F238E27FC236}">
                <a16:creationId xmlns:a16="http://schemas.microsoft.com/office/drawing/2014/main" id="{6C946F36-DFA0-F23B-EB87-A6BAD0E29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070" y="4034865"/>
            <a:ext cx="5427860" cy="26688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B150D4-670F-C194-71AA-77E62F470F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2611" y="1896313"/>
            <a:ext cx="2734057" cy="400106"/>
          </a:xfrm>
          <a:prstGeom prst="rect">
            <a:avLst/>
          </a:prstGeom>
        </p:spPr>
      </p:pic>
      <p:pic>
        <p:nvPicPr>
          <p:cNvPr id="11" name="Picture 10" descr="A number and a couple of numbers&#10;&#10;AI-generated content may be incorrect.">
            <a:extLst>
              <a:ext uri="{FF2B5EF4-FFF2-40B4-BE49-F238E27FC236}">
                <a16:creationId xmlns:a16="http://schemas.microsoft.com/office/drawing/2014/main" id="{B514F2F4-B85A-2EC1-A566-9149CCAFDB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7600" y="2744156"/>
            <a:ext cx="1932143" cy="56731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7D6BDA3-348D-FC65-83BA-F4C8D548E9CF}"/>
              </a:ext>
            </a:extLst>
          </p:cNvPr>
          <p:cNvSpPr/>
          <p:nvPr/>
        </p:nvSpPr>
        <p:spPr>
          <a:xfrm rot="20637450">
            <a:off x="-446821" y="3021005"/>
            <a:ext cx="318777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Subconjunto</a:t>
            </a:r>
            <a:endParaRPr lang="en-US" sz="32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00206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ADEF7F-94C1-B3A1-008F-6C5A590A58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2611" y="2296419"/>
            <a:ext cx="3486637" cy="447737"/>
          </a:xfrm>
          <a:prstGeom prst="rect">
            <a:avLst/>
          </a:prstGeom>
        </p:spPr>
      </p:pic>
      <p:pic>
        <p:nvPicPr>
          <p:cNvPr id="18" name="Picture 17" descr="A number with a black background&#10;&#10;AI-generated content may be incorrect.">
            <a:extLst>
              <a:ext uri="{FF2B5EF4-FFF2-40B4-BE49-F238E27FC236}">
                <a16:creationId xmlns:a16="http://schemas.microsoft.com/office/drawing/2014/main" id="{AB8F05CF-F97E-6F31-08E0-D5515D3549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7600" y="3259356"/>
            <a:ext cx="1924903" cy="53796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E6AB395-8759-3BEE-B3C3-81BB1C3922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42611" y="2746484"/>
            <a:ext cx="1924319" cy="419158"/>
          </a:xfrm>
          <a:prstGeom prst="rect">
            <a:avLst/>
          </a:prstGeom>
        </p:spPr>
      </p:pic>
      <p:pic>
        <p:nvPicPr>
          <p:cNvPr id="22" name="Picture 21" descr="A yellow letters on a black background&#10;&#10;AI-generated content may be incorrect.">
            <a:extLst>
              <a:ext uri="{FF2B5EF4-FFF2-40B4-BE49-F238E27FC236}">
                <a16:creationId xmlns:a16="http://schemas.microsoft.com/office/drawing/2014/main" id="{C7928E41-18B2-0BDD-03D5-B074C67D66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30038" y="3286066"/>
            <a:ext cx="2038635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5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65843-A69A-77F6-07F3-191EA2DA5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96CA0-6DF4-530A-E3C7-ECFD43E8F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dirty="0"/>
              <a:t>Conjuntos</a:t>
            </a:r>
            <a:endParaRPr lang="pt-BR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EC70966-FFF5-E443-5AA2-EE295F6A7A4F}"/>
              </a:ext>
            </a:extLst>
          </p:cNvPr>
          <p:cNvSpPr txBox="1">
            <a:spLocks/>
          </p:cNvSpPr>
          <p:nvPr/>
        </p:nvSpPr>
        <p:spPr>
          <a:xfrm>
            <a:off x="1087262" y="771110"/>
            <a:ext cx="7704667" cy="59954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Pertinência (Pertencimento) e Inclusão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Conjunto A = {1,2,3,4,5,6}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Conjunto B = {2,4,6,8,10}</a:t>
            </a:r>
          </a:p>
          <a:p>
            <a:pPr lvl="1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A blue circles with white text&#10;&#10;AI-generated content may be incorrect.">
            <a:extLst>
              <a:ext uri="{FF2B5EF4-FFF2-40B4-BE49-F238E27FC236}">
                <a16:creationId xmlns:a16="http://schemas.microsoft.com/office/drawing/2014/main" id="{98454C0F-8510-DD71-EF89-EBEE1E9E8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070" y="4034865"/>
            <a:ext cx="5427860" cy="2668823"/>
          </a:xfrm>
          <a:prstGeom prst="rect">
            <a:avLst/>
          </a:prstGeom>
        </p:spPr>
      </p:pic>
      <p:pic>
        <p:nvPicPr>
          <p:cNvPr id="4" name="Picture 3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FB5001FE-58ED-8E10-5098-ACE75A248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8481" y="1859575"/>
            <a:ext cx="3193448" cy="1979786"/>
          </a:xfrm>
          <a:prstGeom prst="rect">
            <a:avLst/>
          </a:prstGeom>
        </p:spPr>
      </p:pic>
      <p:pic>
        <p:nvPicPr>
          <p:cNvPr id="7" name="Picture 6" descr="A yellow letter on a black background&#10;&#10;AI-generated content may be incorrect.">
            <a:extLst>
              <a:ext uri="{FF2B5EF4-FFF2-40B4-BE49-F238E27FC236}">
                <a16:creationId xmlns:a16="http://schemas.microsoft.com/office/drawing/2014/main" id="{A6E3AAD7-6541-95FA-1286-1F571B790A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103" y="2674026"/>
            <a:ext cx="1505160" cy="543001"/>
          </a:xfrm>
          <a:prstGeom prst="rect">
            <a:avLst/>
          </a:prstGeom>
        </p:spPr>
      </p:pic>
      <p:pic>
        <p:nvPicPr>
          <p:cNvPr id="12" name="Picture 11" descr="A yellow light on a black background&#10;&#10;AI-generated content may be incorrect.">
            <a:extLst>
              <a:ext uri="{FF2B5EF4-FFF2-40B4-BE49-F238E27FC236}">
                <a16:creationId xmlns:a16="http://schemas.microsoft.com/office/drawing/2014/main" id="{2C260C50-A0CB-8BFF-7728-E8D4F10563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0400" y="2672630"/>
            <a:ext cx="1634066" cy="601133"/>
          </a:xfrm>
          <a:prstGeom prst="rect">
            <a:avLst/>
          </a:prstGeom>
        </p:spPr>
      </p:pic>
      <p:pic>
        <p:nvPicPr>
          <p:cNvPr id="15" name="Picture 14" descr="A yellow letter and a black background&#10;&#10;AI-generated content may be incorrect.">
            <a:extLst>
              <a:ext uri="{FF2B5EF4-FFF2-40B4-BE49-F238E27FC236}">
                <a16:creationId xmlns:a16="http://schemas.microsoft.com/office/drawing/2014/main" id="{EE2C3B6B-1E81-42B1-8A9C-B8AF7FDD39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2133" y="3293176"/>
            <a:ext cx="1536145" cy="546185"/>
          </a:xfrm>
          <a:prstGeom prst="rect">
            <a:avLst/>
          </a:prstGeom>
        </p:spPr>
      </p:pic>
      <p:pic>
        <p:nvPicPr>
          <p:cNvPr id="19" name="Picture 18" descr="A yellow letter on a black background&#10;&#10;AI-generated content may be incorrect.">
            <a:extLst>
              <a:ext uri="{FF2B5EF4-FFF2-40B4-BE49-F238E27FC236}">
                <a16:creationId xmlns:a16="http://schemas.microsoft.com/office/drawing/2014/main" id="{A21908B5-13C0-2BCB-C7B2-73504E1FEC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59665" y="3326464"/>
            <a:ext cx="1471547" cy="58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83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F4ED25-C097-0AEE-FFED-61B9B45B6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8F1F7-0D5E-1320-9833-7B6173B2A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dirty="0"/>
              <a:t>Conjuntos</a:t>
            </a:r>
            <a:endParaRPr lang="pt-BR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926C363-AF16-17B7-982A-AF59E080D117}"/>
              </a:ext>
            </a:extLst>
          </p:cNvPr>
          <p:cNvSpPr txBox="1">
            <a:spLocks/>
          </p:cNvSpPr>
          <p:nvPr/>
        </p:nvSpPr>
        <p:spPr>
          <a:xfrm>
            <a:off x="1087262" y="771110"/>
            <a:ext cx="7704667" cy="59954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Pertinência (Pertencimento) e Inclusão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Conjunto A = {1,2,3,4,5,6}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Conjunto B = {2,4,6,8,10}</a:t>
            </a:r>
          </a:p>
          <a:p>
            <a:pPr lvl="1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A blue circles with white text&#10;&#10;AI-generated content may be incorrect.">
            <a:extLst>
              <a:ext uri="{FF2B5EF4-FFF2-40B4-BE49-F238E27FC236}">
                <a16:creationId xmlns:a16="http://schemas.microsoft.com/office/drawing/2014/main" id="{51E4333F-6772-2FA1-15C9-FAB3620CF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070" y="4034865"/>
            <a:ext cx="5427860" cy="2668823"/>
          </a:xfrm>
          <a:prstGeom prst="rect">
            <a:avLst/>
          </a:prstGeom>
        </p:spPr>
      </p:pic>
      <p:pic>
        <p:nvPicPr>
          <p:cNvPr id="4" name="Picture 3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D9550B61-6ABF-A4B4-D3EF-4B08C7804A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8481" y="1859575"/>
            <a:ext cx="3193448" cy="1979786"/>
          </a:xfrm>
          <a:prstGeom prst="rect">
            <a:avLst/>
          </a:prstGeom>
        </p:spPr>
      </p:pic>
      <p:pic>
        <p:nvPicPr>
          <p:cNvPr id="7" name="Picture 6" descr="A yellow letter on a black background&#10;&#10;AI-generated content may be incorrect.">
            <a:extLst>
              <a:ext uri="{FF2B5EF4-FFF2-40B4-BE49-F238E27FC236}">
                <a16:creationId xmlns:a16="http://schemas.microsoft.com/office/drawing/2014/main" id="{05383E28-B0C1-9754-55EF-08FD26944C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103" y="2674026"/>
            <a:ext cx="1505160" cy="543001"/>
          </a:xfrm>
          <a:prstGeom prst="rect">
            <a:avLst/>
          </a:prstGeom>
        </p:spPr>
      </p:pic>
      <p:pic>
        <p:nvPicPr>
          <p:cNvPr id="12" name="Picture 11" descr="A yellow light on a black background&#10;&#10;AI-generated content may be incorrect.">
            <a:extLst>
              <a:ext uri="{FF2B5EF4-FFF2-40B4-BE49-F238E27FC236}">
                <a16:creationId xmlns:a16="http://schemas.microsoft.com/office/drawing/2014/main" id="{36D5E4E2-34DA-52B0-B86F-21737B5256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0400" y="2672630"/>
            <a:ext cx="1634066" cy="601133"/>
          </a:xfrm>
          <a:prstGeom prst="rect">
            <a:avLst/>
          </a:prstGeom>
        </p:spPr>
      </p:pic>
      <p:pic>
        <p:nvPicPr>
          <p:cNvPr id="15" name="Picture 14" descr="A yellow letter and a black background&#10;&#10;AI-generated content may be incorrect.">
            <a:extLst>
              <a:ext uri="{FF2B5EF4-FFF2-40B4-BE49-F238E27FC236}">
                <a16:creationId xmlns:a16="http://schemas.microsoft.com/office/drawing/2014/main" id="{6E506C75-2418-C914-C157-5B7DDA163D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2133" y="3293176"/>
            <a:ext cx="1536145" cy="546185"/>
          </a:xfrm>
          <a:prstGeom prst="rect">
            <a:avLst/>
          </a:prstGeom>
        </p:spPr>
      </p:pic>
      <p:pic>
        <p:nvPicPr>
          <p:cNvPr id="19" name="Picture 18" descr="A yellow letter on a black background&#10;&#10;AI-generated content may be incorrect.">
            <a:extLst>
              <a:ext uri="{FF2B5EF4-FFF2-40B4-BE49-F238E27FC236}">
                <a16:creationId xmlns:a16="http://schemas.microsoft.com/office/drawing/2014/main" id="{00521600-9CB5-7F9B-FAD6-22B3C4B3E8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59665" y="3326464"/>
            <a:ext cx="1471547" cy="582029"/>
          </a:xfrm>
          <a:prstGeom prst="rect">
            <a:avLst/>
          </a:prstGeom>
        </p:spPr>
      </p:pic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13AE72FB-D1B4-4B85-685A-FB5171D683A7}"/>
              </a:ext>
            </a:extLst>
          </p:cNvPr>
          <p:cNvSpPr/>
          <p:nvPr/>
        </p:nvSpPr>
        <p:spPr>
          <a:xfrm>
            <a:off x="435563" y="2099116"/>
            <a:ext cx="2682240" cy="2328672"/>
          </a:xfrm>
          <a:prstGeom prst="mathMultiply">
            <a:avLst>
              <a:gd name="adj1" fmla="val 8860"/>
            </a:avLst>
          </a:prstGeom>
          <a:solidFill>
            <a:srgbClr val="FF0000">
              <a:alpha val="72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91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7AC8A-9B19-5F86-F352-DF6A294BD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CD392-2E94-461A-57AD-B88C4B7F9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dirty="0"/>
              <a:t>Conjuntos</a:t>
            </a:r>
            <a:endParaRPr lang="pt-BR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67EF207-83C5-4149-D77E-DC8E97C4A4AD}"/>
              </a:ext>
            </a:extLst>
          </p:cNvPr>
          <p:cNvSpPr txBox="1">
            <a:spLocks/>
          </p:cNvSpPr>
          <p:nvPr/>
        </p:nvSpPr>
        <p:spPr>
          <a:xfrm>
            <a:off x="1087262" y="771110"/>
            <a:ext cx="7704667" cy="59954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Complementar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Conjunto A = {1,2,3,4,5,6}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Conjunto B = {2,4,6,8,10}</a:t>
            </a:r>
          </a:p>
          <a:p>
            <a:pPr lvl="1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baseline="30000" dirty="0">
                <a:latin typeface="Arial" panose="020B0604020202020204" pitchFamily="34" charset="0"/>
                <a:cs typeface="Arial" panose="020B0604020202020204" pitchFamily="34" charset="0"/>
              </a:rPr>
              <a:t>C 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É o conjunto de tudo que não está presente em A.</a:t>
            </a:r>
            <a:endParaRPr lang="pt-BR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A blue circles with white text&#10;&#10;AI-generated content may be incorrect.">
            <a:extLst>
              <a:ext uri="{FF2B5EF4-FFF2-40B4-BE49-F238E27FC236}">
                <a16:creationId xmlns:a16="http://schemas.microsoft.com/office/drawing/2014/main" id="{412ED46A-A1E6-2E29-3C22-56CD45EE8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070" y="4034865"/>
            <a:ext cx="5427860" cy="2668823"/>
          </a:xfrm>
          <a:prstGeom prst="rect">
            <a:avLst/>
          </a:prstGeom>
        </p:spPr>
      </p:pic>
      <p:pic>
        <p:nvPicPr>
          <p:cNvPr id="6" name="Picture 5" descr="A black background with white letters&#10;&#10;AI-generated content may be incorrect.">
            <a:extLst>
              <a:ext uri="{FF2B5EF4-FFF2-40B4-BE49-F238E27FC236}">
                <a16:creationId xmlns:a16="http://schemas.microsoft.com/office/drawing/2014/main" id="{AE176E2C-6755-5F27-0158-13B617F96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7465" y="1353312"/>
            <a:ext cx="2776929" cy="137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94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29F787-7693-B2B8-226D-153659C64D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4BCA7-3E9D-0228-7B28-82FD9F59E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dirty="0"/>
              <a:t>Exercícios Conjuntos</a:t>
            </a:r>
            <a:endParaRPr lang="pt-BR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43C237-9C72-2603-D0C1-865A1585DB02}"/>
              </a:ext>
            </a:extLst>
          </p:cNvPr>
          <p:cNvSpPr txBox="1">
            <a:spLocks/>
          </p:cNvSpPr>
          <p:nvPr/>
        </p:nvSpPr>
        <p:spPr>
          <a:xfrm>
            <a:off x="780288" y="1057394"/>
            <a:ext cx="8034528" cy="565537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Qual está correto? </a:t>
            </a:r>
          </a:p>
          <a:p>
            <a:pPr lvl="1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Q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⊃ Z      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⊄ Q       N ⊃ Q        Z ⊂ N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Dado o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diagrama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de Venn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abaixo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faça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representação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das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operações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U A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(A U B)</a:t>
            </a: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- B 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- A U B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(A ∩ B)</a:t>
            </a: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diagram of two circles&#10;&#10;AI-generated content may be incorrect.">
            <a:extLst>
              <a:ext uri="{FF2B5EF4-FFF2-40B4-BE49-F238E27FC236}">
                <a16:creationId xmlns:a16="http://schemas.microsoft.com/office/drawing/2014/main" id="{CD526A32-000E-9A38-C7E7-537144A4D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803" y="3352847"/>
            <a:ext cx="3421598" cy="244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109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31C7C4-AAD1-043D-8DF6-9D9CC60CA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-up of a drawing&#10;&#10;AI-generated content may be incorrect.">
            <a:extLst>
              <a:ext uri="{FF2B5EF4-FFF2-40B4-BE49-F238E27FC236}">
                <a16:creationId xmlns:a16="http://schemas.microsoft.com/office/drawing/2014/main" id="{DE523E1B-D548-AA1B-24FE-9CC986163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7573" y="0"/>
            <a:ext cx="5031945" cy="1981356"/>
          </a:xfrm>
          <a:prstGeom prst="rect">
            <a:avLst/>
          </a:prstGeom>
        </p:spPr>
      </p:pic>
      <p:pic>
        <p:nvPicPr>
          <p:cNvPr id="10" name="Picture 9" descr="A diagram of a circle and a rectangle&#10;&#10;AI-generated content may be incorrect.">
            <a:extLst>
              <a:ext uri="{FF2B5EF4-FFF2-40B4-BE49-F238E27FC236}">
                <a16:creationId xmlns:a16="http://schemas.microsoft.com/office/drawing/2014/main" id="{8C88F678-F6A4-2662-D218-C5BA38F44B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2000" y="2175722"/>
            <a:ext cx="4704000" cy="1837185"/>
          </a:xfrm>
          <a:prstGeom prst="rect">
            <a:avLst/>
          </a:prstGeom>
        </p:spPr>
      </p:pic>
      <p:pic>
        <p:nvPicPr>
          <p:cNvPr id="12" name="Picture 11" descr="A diagram of a circle with red lines&#10;&#10;AI-generated content may be incorrect.">
            <a:extLst>
              <a:ext uri="{FF2B5EF4-FFF2-40B4-BE49-F238E27FC236}">
                <a16:creationId xmlns:a16="http://schemas.microsoft.com/office/drawing/2014/main" id="{A42A433F-B903-D17E-AB9B-DA8422815D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428109"/>
            <a:ext cx="4876800" cy="1918124"/>
          </a:xfrm>
          <a:prstGeom prst="rect">
            <a:avLst/>
          </a:prstGeom>
        </p:spPr>
      </p:pic>
      <p:pic>
        <p:nvPicPr>
          <p:cNvPr id="14" name="Picture 13" descr="A diagram of a circle with red lines&#10;&#10;AI-generated content may be incorrect.">
            <a:extLst>
              <a:ext uri="{FF2B5EF4-FFF2-40B4-BE49-F238E27FC236}">
                <a16:creationId xmlns:a16="http://schemas.microsoft.com/office/drawing/2014/main" id="{9D6D5596-DCFC-2417-460B-1FBB7FFE55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4399" y="2195921"/>
            <a:ext cx="4571999" cy="1991155"/>
          </a:xfrm>
          <a:prstGeom prst="rect">
            <a:avLst/>
          </a:prstGeom>
        </p:spPr>
      </p:pic>
      <p:pic>
        <p:nvPicPr>
          <p:cNvPr id="16" name="Picture 15" descr="A close-up of a diagram&#10;&#10;AI-generated content may be incorrect.">
            <a:extLst>
              <a:ext uri="{FF2B5EF4-FFF2-40B4-BE49-F238E27FC236}">
                <a16:creationId xmlns:a16="http://schemas.microsoft.com/office/drawing/2014/main" id="{A3CDDFFA-73E5-A737-012F-9C4226B336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4399" y="4394677"/>
            <a:ext cx="4876800" cy="1900638"/>
          </a:xfrm>
          <a:prstGeom prst="rect">
            <a:avLst/>
          </a:prstGeom>
        </p:spPr>
      </p:pic>
      <p:pic>
        <p:nvPicPr>
          <p:cNvPr id="18" name="Picture 17" descr="A white board with colorful lines and a red circle&#10;&#10;AI-generated content may be incorrect.">
            <a:extLst>
              <a:ext uri="{FF2B5EF4-FFF2-40B4-BE49-F238E27FC236}">
                <a16:creationId xmlns:a16="http://schemas.microsoft.com/office/drawing/2014/main" id="{0478A7EB-7E97-CB9B-B9B4-DB204AEF4D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76800" y="38829"/>
            <a:ext cx="5363419" cy="191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986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5182CB-E7EE-1602-04BE-4F601AFA5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113A6-B076-1FC8-5E21-20F658962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2" y="115646"/>
            <a:ext cx="7704667" cy="683110"/>
          </a:xfrm>
        </p:spPr>
        <p:txBody>
          <a:bodyPr>
            <a:normAutofit fontScale="90000"/>
          </a:bodyPr>
          <a:lstStyle/>
          <a:p>
            <a:r>
              <a:rPr lang="pt-BR" noProof="0" dirty="0"/>
              <a:t>Aula Anterior: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2B0F2-EB38-DCCF-78CE-C53C66052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5169" y="987724"/>
            <a:ext cx="6580492" cy="1632985"/>
          </a:xfrm>
        </p:spPr>
        <p:txBody>
          <a:bodyPr>
            <a:normAutofit/>
          </a:bodyPr>
          <a:lstStyle/>
          <a:p>
            <a:r>
              <a:rPr lang="pt-BR" dirty="0"/>
              <a:t>Avaliação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7BBEBC8-8EAE-EA5C-2314-AC0CF9A65DA8}"/>
              </a:ext>
            </a:extLst>
          </p:cNvPr>
          <p:cNvSpPr txBox="1">
            <a:spLocks/>
          </p:cNvSpPr>
          <p:nvPr/>
        </p:nvSpPr>
        <p:spPr>
          <a:xfrm>
            <a:off x="1735169" y="3424265"/>
            <a:ext cx="6242640" cy="2753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Conjuntos</a:t>
            </a:r>
          </a:p>
          <a:p>
            <a:r>
              <a:rPr lang="pt-BR" dirty="0"/>
              <a:t>Exercícios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F803956-0D42-AE90-32CF-7D672E44452C}"/>
              </a:ext>
            </a:extLst>
          </p:cNvPr>
          <p:cNvSpPr txBox="1">
            <a:spLocks/>
          </p:cNvSpPr>
          <p:nvPr/>
        </p:nvSpPr>
        <p:spPr>
          <a:xfrm>
            <a:off x="982131" y="2741156"/>
            <a:ext cx="7704667" cy="68311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Aula de Hoje:</a:t>
            </a:r>
          </a:p>
        </p:txBody>
      </p:sp>
    </p:spTree>
    <p:extLst>
      <p:ext uri="{BB962C8B-B14F-4D97-AF65-F5344CB8AC3E}">
        <p14:creationId xmlns:p14="http://schemas.microsoft.com/office/powerpoint/2010/main" val="838630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23A19-C92D-654E-16A2-DC0029E57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F2EBD-5631-C276-5FF7-C0247750F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dirty="0"/>
              <a:t>Conjuntos</a:t>
            </a:r>
            <a:endParaRPr lang="pt-BR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ACE8FFD-0AC3-2759-15A4-290218E62A23}"/>
              </a:ext>
            </a:extLst>
          </p:cNvPr>
          <p:cNvSpPr txBox="1">
            <a:spLocks/>
          </p:cNvSpPr>
          <p:nvPr/>
        </p:nvSpPr>
        <p:spPr>
          <a:xfrm>
            <a:off x="1087262" y="771110"/>
            <a:ext cx="7704667" cy="59954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Definiçao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Um conjunto é uma coleção de elementos (que podem ser números, letras, pessoas,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Exemplos: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Conjunto das Vogais: 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V = {a, e, i, o, u}</a:t>
            </a:r>
          </a:p>
          <a:p>
            <a:pPr lvl="1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Conjunto dos países que iniciam com B: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 = {Brasil, Bolívia, Bélgica}</a:t>
            </a:r>
          </a:p>
          <a:p>
            <a:pPr lvl="1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839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0CAE5-49A3-811A-E3FE-6A600A717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F6864-4901-2B3E-F3B6-D95C99D7F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dirty="0"/>
              <a:t>Conjuntos</a:t>
            </a:r>
            <a:endParaRPr lang="pt-BR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64DD139-929B-04D8-C23A-E1816BE845E2}"/>
              </a:ext>
            </a:extLst>
          </p:cNvPr>
          <p:cNvSpPr txBox="1">
            <a:spLocks/>
          </p:cNvSpPr>
          <p:nvPr/>
        </p:nvSpPr>
        <p:spPr>
          <a:xfrm>
            <a:off x="1087262" y="771110"/>
            <a:ext cx="7704667" cy="59954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Diagrama de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Venn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Conjunto A = {1,2,3,4,5,6}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Conjunto B = {2,4,6,8,10}</a:t>
            </a:r>
          </a:p>
          <a:p>
            <a:pPr lvl="1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blue circle with white text&#10;&#10;AI-generated content may be incorrect.">
            <a:extLst>
              <a:ext uri="{FF2B5EF4-FFF2-40B4-BE49-F238E27FC236}">
                <a16:creationId xmlns:a16="http://schemas.microsoft.com/office/drawing/2014/main" id="{A11CC208-5758-F413-D2E6-E9F1CBF3D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133" y="3695700"/>
            <a:ext cx="3145731" cy="2791065"/>
          </a:xfrm>
          <a:prstGeom prst="rect">
            <a:avLst/>
          </a:prstGeom>
        </p:spPr>
      </p:pic>
      <p:pic>
        <p:nvPicPr>
          <p:cNvPr id="6" name="Picture 5" descr="A blue circle with yellow numbers and a cursor&#10;&#10;AI-generated content may be incorrect.">
            <a:extLst>
              <a:ext uri="{FF2B5EF4-FFF2-40B4-BE49-F238E27FC236}">
                <a16:creationId xmlns:a16="http://schemas.microsoft.com/office/drawing/2014/main" id="{88184931-45C8-61E3-AA88-FAC99B8213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268" y="3695700"/>
            <a:ext cx="3072787" cy="282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69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18A667-AB12-7690-7BF0-C570D7C6C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7D577-05B2-0BC7-0DB3-ACC360E04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dirty="0"/>
              <a:t>Conjuntos</a:t>
            </a:r>
            <a:endParaRPr lang="pt-BR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1B1556-6656-741B-E022-17C0CF9CC665}"/>
              </a:ext>
            </a:extLst>
          </p:cNvPr>
          <p:cNvSpPr txBox="1">
            <a:spLocks/>
          </p:cNvSpPr>
          <p:nvPr/>
        </p:nvSpPr>
        <p:spPr>
          <a:xfrm>
            <a:off x="1087262" y="771110"/>
            <a:ext cx="7704667" cy="59954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Diagrama de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Venn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Conjunto A = {1,2,3,4,5,6}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Conjunto B = {2,4,6,8,10}</a:t>
            </a:r>
          </a:p>
          <a:p>
            <a:pPr lvl="1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A blue circles with white text&#10;&#10;AI-generated content may be incorrect.">
            <a:extLst>
              <a:ext uri="{FF2B5EF4-FFF2-40B4-BE49-F238E27FC236}">
                <a16:creationId xmlns:a16="http://schemas.microsoft.com/office/drawing/2014/main" id="{E3A29F25-1038-9F11-2B5C-3858837D2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070" y="3526865"/>
            <a:ext cx="5427860" cy="266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04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436274-F463-0F80-0447-1047E96D0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9DF66-87F7-60C2-31A3-9CFB49887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dirty="0"/>
              <a:t>Conjuntos</a:t>
            </a:r>
            <a:endParaRPr lang="pt-BR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499A70F-3EC0-910E-C8AA-5681DF3C0837}"/>
              </a:ext>
            </a:extLst>
          </p:cNvPr>
          <p:cNvSpPr txBox="1">
            <a:spLocks/>
          </p:cNvSpPr>
          <p:nvPr/>
        </p:nvSpPr>
        <p:spPr>
          <a:xfrm>
            <a:off x="1087262" y="771110"/>
            <a:ext cx="7704667" cy="59954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Operações: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Intersecção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Conjunto A = {1,2,3,4,5,6}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Conjunto B = {2,4,6,8,10}</a:t>
            </a:r>
          </a:p>
          <a:p>
            <a:pPr lvl="1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A blue circles with white text&#10;&#10;AI-generated content may be incorrect.">
            <a:extLst>
              <a:ext uri="{FF2B5EF4-FFF2-40B4-BE49-F238E27FC236}">
                <a16:creationId xmlns:a16="http://schemas.microsoft.com/office/drawing/2014/main" id="{5CE4C11A-A5B1-E649-B2B3-D50B4E5BE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070" y="3526865"/>
            <a:ext cx="5427860" cy="2668823"/>
          </a:xfrm>
          <a:prstGeom prst="rect">
            <a:avLst/>
          </a:prstGeom>
        </p:spPr>
      </p:pic>
      <p:pic>
        <p:nvPicPr>
          <p:cNvPr id="4" name="Picture 3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85F70922-464D-E845-F25D-277B308053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599" y="1362016"/>
            <a:ext cx="3890123" cy="1274964"/>
          </a:xfrm>
          <a:prstGeom prst="rect">
            <a:avLst/>
          </a:prstGeom>
        </p:spPr>
      </p:pic>
      <p:pic>
        <p:nvPicPr>
          <p:cNvPr id="6" name="Picture 5" descr="A yellow sign with a black background&#10;&#10;AI-generated content may be incorrect.">
            <a:extLst>
              <a:ext uri="{FF2B5EF4-FFF2-40B4-BE49-F238E27FC236}">
                <a16:creationId xmlns:a16="http://schemas.microsoft.com/office/drawing/2014/main" id="{F99FED11-5BAE-F36E-4807-E7F6A6842D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4700" y="2849701"/>
            <a:ext cx="2782480" cy="57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8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B8CAA-08FF-29F9-9E81-4A3B2A689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DAD9D-24D4-3A73-0567-46BF2E14C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dirty="0"/>
              <a:t>Conjuntos</a:t>
            </a:r>
            <a:endParaRPr lang="pt-BR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6BE0E6-F57E-7BEC-D4B0-65B27A2B09BC}"/>
              </a:ext>
            </a:extLst>
          </p:cNvPr>
          <p:cNvSpPr txBox="1">
            <a:spLocks/>
          </p:cNvSpPr>
          <p:nvPr/>
        </p:nvSpPr>
        <p:spPr>
          <a:xfrm>
            <a:off x="1087262" y="771110"/>
            <a:ext cx="7704667" cy="59954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Operações: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União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Conjunto A = {1,2,3,4,5,6}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Conjunto B = {2,4,6,8,10}</a:t>
            </a:r>
          </a:p>
          <a:p>
            <a:pPr lvl="1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A blue circles with white text&#10;&#10;AI-generated content may be incorrect.">
            <a:extLst>
              <a:ext uri="{FF2B5EF4-FFF2-40B4-BE49-F238E27FC236}">
                <a16:creationId xmlns:a16="http://schemas.microsoft.com/office/drawing/2014/main" id="{0993B82C-2C9E-1AC7-A474-00CB508D1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070" y="3526865"/>
            <a:ext cx="5427860" cy="2668823"/>
          </a:xfrm>
          <a:prstGeom prst="rect">
            <a:avLst/>
          </a:prstGeom>
        </p:spPr>
      </p:pic>
      <p:pic>
        <p:nvPicPr>
          <p:cNvPr id="4" name="Picture 3" descr="White text on a black background&#10;&#10;AI-generated content may be incorrect.">
            <a:extLst>
              <a:ext uri="{FF2B5EF4-FFF2-40B4-BE49-F238E27FC236}">
                <a16:creationId xmlns:a16="http://schemas.microsoft.com/office/drawing/2014/main" id="{88D6F0BC-DDE6-3844-BBD2-1A79C35657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5753" y="1346199"/>
            <a:ext cx="3970951" cy="1289191"/>
          </a:xfrm>
          <a:prstGeom prst="rect">
            <a:avLst/>
          </a:prstGeom>
        </p:spPr>
      </p:pic>
      <p:pic>
        <p:nvPicPr>
          <p:cNvPr id="6" name="Picture 5" descr="A number on a black background&#10;&#10;AI-generated content may be incorrect.">
            <a:extLst>
              <a:ext uri="{FF2B5EF4-FFF2-40B4-BE49-F238E27FC236}">
                <a16:creationId xmlns:a16="http://schemas.microsoft.com/office/drawing/2014/main" id="{9E775C15-47D2-7D44-DA1F-42103CBDA0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8144" y="2846627"/>
            <a:ext cx="4483084" cy="57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08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1D2B6F-4B5B-72EE-A898-D42FB9382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0CDBE-1FCD-23BD-2178-F54F2C420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dirty="0"/>
              <a:t>Conjuntos</a:t>
            </a:r>
            <a:endParaRPr lang="pt-BR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B559E78-4E85-8000-09F7-DD9C0911D927}"/>
              </a:ext>
            </a:extLst>
          </p:cNvPr>
          <p:cNvSpPr txBox="1">
            <a:spLocks/>
          </p:cNvSpPr>
          <p:nvPr/>
        </p:nvSpPr>
        <p:spPr>
          <a:xfrm>
            <a:off x="1087262" y="771110"/>
            <a:ext cx="7704667" cy="59954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Operações: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Diferença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Conjunto A = {1,2,3,4,5,6}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Conjunto B = {2,4,6,8,10}</a:t>
            </a:r>
          </a:p>
          <a:p>
            <a:pPr lvl="1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A blue circles with white text&#10;&#10;AI-generated content may be incorrect.">
            <a:extLst>
              <a:ext uri="{FF2B5EF4-FFF2-40B4-BE49-F238E27FC236}">
                <a16:creationId xmlns:a16="http://schemas.microsoft.com/office/drawing/2014/main" id="{3CADB019-DA03-88BD-F55D-96E3CA50E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070" y="3526865"/>
            <a:ext cx="5427860" cy="2668823"/>
          </a:xfrm>
          <a:prstGeom prst="rect">
            <a:avLst/>
          </a:prstGeom>
        </p:spPr>
      </p:pic>
      <p:pic>
        <p:nvPicPr>
          <p:cNvPr id="4" name="Picture 3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F607718E-F888-A7E4-2D6C-FDAD800A1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7246" y="1177978"/>
            <a:ext cx="3829812" cy="1527297"/>
          </a:xfrm>
          <a:prstGeom prst="rect">
            <a:avLst/>
          </a:prstGeom>
        </p:spPr>
      </p:pic>
      <p:pic>
        <p:nvPicPr>
          <p:cNvPr id="6" name="Picture 5" descr="A yellow sign with a black background&#10;&#10;AI-generated content may be incorrect.">
            <a:extLst>
              <a:ext uri="{FF2B5EF4-FFF2-40B4-BE49-F238E27FC236}">
                <a16:creationId xmlns:a16="http://schemas.microsoft.com/office/drawing/2014/main" id="{9D448568-AE23-90F8-FC82-E8A48E5867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2117" y="2843128"/>
            <a:ext cx="3032365" cy="577993"/>
          </a:xfrm>
          <a:prstGeom prst="rect">
            <a:avLst/>
          </a:prstGeom>
        </p:spPr>
      </p:pic>
      <p:pic>
        <p:nvPicPr>
          <p:cNvPr id="10" name="Picture 9" descr="A yellow sign with a black background&#10;&#10;AI-generated content may be incorrect.">
            <a:extLst>
              <a:ext uri="{FF2B5EF4-FFF2-40B4-BE49-F238E27FC236}">
                <a16:creationId xmlns:a16="http://schemas.microsoft.com/office/drawing/2014/main" id="{45A19A26-D553-5657-28AA-AAF32E4897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6199" y="2859159"/>
            <a:ext cx="2735384" cy="50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52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DBC339-5C79-40A3-FD3B-020BE9921C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5AAA8-590C-B34E-22D9-D349C1850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dirty="0"/>
              <a:t>Conjuntos</a:t>
            </a:r>
            <a:endParaRPr lang="pt-BR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23E0FAF-93B2-CF44-852B-027AA25A45DF}"/>
              </a:ext>
            </a:extLst>
          </p:cNvPr>
          <p:cNvSpPr txBox="1">
            <a:spLocks/>
          </p:cNvSpPr>
          <p:nvPr/>
        </p:nvSpPr>
        <p:spPr>
          <a:xfrm>
            <a:off x="1087262" y="771110"/>
            <a:ext cx="7704667" cy="59954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Pertinência (Pertencimento) e Inclusão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Conjunto A = {1,2,3,4,5,6}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Conjunto B = {2,4,6,8,10}</a:t>
            </a:r>
          </a:p>
          <a:p>
            <a:pPr lvl="1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A blue circles with white text&#10;&#10;AI-generated content may be incorrect.">
            <a:extLst>
              <a:ext uri="{FF2B5EF4-FFF2-40B4-BE49-F238E27FC236}">
                <a16:creationId xmlns:a16="http://schemas.microsoft.com/office/drawing/2014/main" id="{91CE59A4-56C1-8094-EC0E-787D64AF2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070" y="4034865"/>
            <a:ext cx="5427860" cy="26688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BAEFCD-EEB5-C95F-B2D1-9BDBF362D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6186" y="1966817"/>
            <a:ext cx="2076740" cy="428685"/>
          </a:xfrm>
          <a:prstGeom prst="rect">
            <a:avLst/>
          </a:prstGeom>
        </p:spPr>
      </p:pic>
      <p:pic>
        <p:nvPicPr>
          <p:cNvPr id="6" name="Picture 5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630D6FA6-53E5-96C4-94D2-48B9E6C75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0001" y="2869106"/>
            <a:ext cx="1352739" cy="4953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30B745-BAA1-6A09-44DC-A138B1D7AB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6186" y="2351417"/>
            <a:ext cx="2848373" cy="419158"/>
          </a:xfrm>
          <a:prstGeom prst="rect">
            <a:avLst/>
          </a:prstGeom>
        </p:spPr>
      </p:pic>
      <p:pic>
        <p:nvPicPr>
          <p:cNvPr id="12" name="Picture 11" descr="A yellow letter e on a black background&#10;&#10;AI-generated content may be incorrect.">
            <a:extLst>
              <a:ext uri="{FF2B5EF4-FFF2-40B4-BE49-F238E27FC236}">
                <a16:creationId xmlns:a16="http://schemas.microsoft.com/office/drawing/2014/main" id="{7EA61098-3AEC-1F17-A3F2-80A369AEE3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0001" y="3302555"/>
            <a:ext cx="1419423" cy="562053"/>
          </a:xfrm>
          <a:prstGeom prst="rect">
            <a:avLst/>
          </a:prstGeom>
        </p:spPr>
      </p:pic>
      <p:pic>
        <p:nvPicPr>
          <p:cNvPr id="14" name="Picture 13" descr="White text on a black background&#10;&#10;AI-generated content may be incorrect.">
            <a:extLst>
              <a:ext uri="{FF2B5EF4-FFF2-40B4-BE49-F238E27FC236}">
                <a16:creationId xmlns:a16="http://schemas.microsoft.com/office/drawing/2014/main" id="{D2235E91-E53B-CE54-65EF-486549223D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52161" y="2864343"/>
            <a:ext cx="4934639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01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1666</TotalTime>
  <Words>410</Words>
  <Application>Microsoft Office PowerPoint</Application>
  <PresentationFormat>On-screen Show (4:3)</PresentationFormat>
  <Paragraphs>132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Arial</vt:lpstr>
      <vt:lpstr>Arial Narrow</vt:lpstr>
      <vt:lpstr>Corbel</vt:lpstr>
      <vt:lpstr>Parallax</vt:lpstr>
      <vt:lpstr>Matemática Discreta</vt:lpstr>
      <vt:lpstr>Aula Anterior:</vt:lpstr>
      <vt:lpstr>Conjuntos</vt:lpstr>
      <vt:lpstr>Conjuntos</vt:lpstr>
      <vt:lpstr>Conjuntos</vt:lpstr>
      <vt:lpstr>Conjuntos</vt:lpstr>
      <vt:lpstr>Conjuntos</vt:lpstr>
      <vt:lpstr>Conjuntos</vt:lpstr>
      <vt:lpstr>Conjuntos</vt:lpstr>
      <vt:lpstr>Conjuntos</vt:lpstr>
      <vt:lpstr>Conjuntos</vt:lpstr>
      <vt:lpstr>Conjuntos</vt:lpstr>
      <vt:lpstr>Conjuntos</vt:lpstr>
      <vt:lpstr>Exercícios Conjuntos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Luiz Felizardo</dc:creator>
  <cp:keywords/>
  <dc:description>generated using python-pptx</dc:description>
  <cp:lastModifiedBy>Luiz Felizardo</cp:lastModifiedBy>
  <cp:revision>83</cp:revision>
  <dcterms:created xsi:type="dcterms:W3CDTF">2013-01-27T09:14:16Z</dcterms:created>
  <dcterms:modified xsi:type="dcterms:W3CDTF">2025-10-02T19:05:16Z</dcterms:modified>
  <cp:category/>
</cp:coreProperties>
</file>