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0"/>
  </p:notesMasterIdLst>
  <p:sldIdLst>
    <p:sldId id="256" r:id="rId2"/>
    <p:sldId id="258" r:id="rId3"/>
    <p:sldId id="330" r:id="rId4"/>
    <p:sldId id="375" r:id="rId5"/>
    <p:sldId id="376" r:id="rId6"/>
    <p:sldId id="377" r:id="rId7"/>
    <p:sldId id="361" r:id="rId8"/>
    <p:sldId id="380" r:id="rId9"/>
    <p:sldId id="381" r:id="rId10"/>
    <p:sldId id="378" r:id="rId11"/>
    <p:sldId id="389" r:id="rId12"/>
    <p:sldId id="390" r:id="rId13"/>
    <p:sldId id="391" r:id="rId14"/>
    <p:sldId id="392" r:id="rId15"/>
    <p:sldId id="388" r:id="rId16"/>
    <p:sldId id="384" r:id="rId17"/>
    <p:sldId id="385" r:id="rId18"/>
    <p:sldId id="38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92" autoAdjust="0"/>
    <p:restoredTop sz="82286" autoAdjust="0"/>
  </p:normalViewPr>
  <p:slideViewPr>
    <p:cSldViewPr snapToGrid="0" snapToObjects="1">
      <p:cViewPr varScale="1">
        <p:scale>
          <a:sx n="79" d="100"/>
          <a:sy n="79" d="100"/>
        </p:scale>
        <p:origin x="2616" y="29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2503D3-AF3A-4A0F-8E57-31C075133F51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F5B4CC-0CF9-4C79-BD22-F6691C6EBB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999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8CB2D8-3C97-CB6A-294B-7AFEBD7DD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4B9A65-B7AA-5B78-8DD1-0BC0FAA3B2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E833DE-BA46-B28B-FDC1-EA8C949759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Dois</a:t>
            </a:r>
            <a:r>
              <a:rPr lang="en-US" b="0" dirty="0"/>
              <a:t> Conjuntos. </a:t>
            </a:r>
            <a:br>
              <a:rPr lang="en-US" b="0" dirty="0"/>
            </a:br>
            <a:r>
              <a:rPr lang="en-US" b="0" dirty="0"/>
              <a:t>Vamos </a:t>
            </a:r>
            <a:r>
              <a:rPr lang="en-US" b="0" dirty="0" err="1"/>
              <a:t>ver</a:t>
            </a:r>
            <a:r>
              <a:rPr lang="en-US" b="0" dirty="0"/>
              <a:t> as </a:t>
            </a:r>
            <a:r>
              <a:rPr lang="en-US" b="0" dirty="0" err="1"/>
              <a:t>Relações</a:t>
            </a:r>
            <a:r>
              <a:rPr lang="en-US" b="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Relação</a:t>
            </a:r>
            <a:r>
              <a:rPr lang="en-US" b="0" dirty="0"/>
              <a:t> T =&gt; </a:t>
            </a:r>
            <a:r>
              <a:rPr lang="en-US" b="0" dirty="0" err="1"/>
              <a:t>Todas</a:t>
            </a:r>
            <a:r>
              <a:rPr lang="en-US" b="0" dirty="0"/>
              <a:t> as cores que </a:t>
            </a:r>
            <a:r>
              <a:rPr lang="en-US" b="0" dirty="0" err="1"/>
              <a:t>aparecem</a:t>
            </a:r>
            <a:r>
              <a:rPr lang="en-US" b="0" dirty="0"/>
              <a:t> </a:t>
            </a:r>
            <a:r>
              <a:rPr lang="en-US" b="0" dirty="0" err="1"/>
              <a:t>nas</a:t>
            </a:r>
            <a:r>
              <a:rPr lang="en-US" b="0" dirty="0"/>
              <a:t> </a:t>
            </a:r>
            <a:r>
              <a:rPr lang="en-US" b="0" dirty="0" err="1"/>
              <a:t>frutas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Relação</a:t>
            </a:r>
            <a:r>
              <a:rPr lang="en-US" b="0" dirty="0"/>
              <a:t> P =&gt; Cores </a:t>
            </a:r>
            <a:r>
              <a:rPr lang="en-US" b="0" dirty="0" err="1"/>
              <a:t>predominantes</a:t>
            </a:r>
            <a:r>
              <a:rPr lang="en-US" b="0" dirty="0"/>
              <a:t> das </a:t>
            </a:r>
            <a:r>
              <a:rPr lang="en-US" b="0" dirty="0" err="1"/>
              <a:t>frutas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Só </a:t>
            </a:r>
            <a:r>
              <a:rPr lang="en-US" b="0" dirty="0" err="1"/>
              <a:t>mudamos</a:t>
            </a:r>
            <a:r>
              <a:rPr lang="en-US" b="0" dirty="0"/>
              <a:t> a </a:t>
            </a:r>
            <a:r>
              <a:rPr lang="en-US" b="0" dirty="0" err="1"/>
              <a:t>regra</a:t>
            </a:r>
            <a:r>
              <a:rPr lang="en-US" b="0" dirty="0"/>
              <a:t> (a </a:t>
            </a:r>
            <a:r>
              <a:rPr lang="en-US" b="0" dirty="0" err="1"/>
              <a:t>relação</a:t>
            </a:r>
            <a:r>
              <a:rPr lang="en-US" b="0" dirty="0"/>
              <a:t>) que </a:t>
            </a:r>
            <a:r>
              <a:rPr lang="en-US" b="0" dirty="0" err="1"/>
              <a:t>liga</a:t>
            </a:r>
            <a:r>
              <a:rPr lang="en-US" b="0" dirty="0"/>
              <a:t> um </a:t>
            </a:r>
            <a:r>
              <a:rPr lang="en-US" b="0" dirty="0" err="1"/>
              <a:t>ao</a:t>
            </a:r>
            <a:r>
              <a:rPr lang="en-US" b="0" dirty="0"/>
              <a:t> outro.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5574CD-E11E-5B5E-B211-E08032EDED6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5147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AE3A6-4681-0F0F-7697-568562C557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4A5ED-7382-011F-0672-F7FB1B226E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E0534D-2FA1-B407-2CFC-17AF9AAE01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Não</a:t>
            </a:r>
            <a:r>
              <a:rPr lang="en-US" b="0" dirty="0"/>
              <a:t> é </a:t>
            </a:r>
            <a:r>
              <a:rPr lang="en-US" b="0" dirty="0" err="1"/>
              <a:t>Função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1B7B8-BC21-AE13-2326-AA2641A1CF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6710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B4B0A-3B0E-49ED-B3A3-1F403CC46A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B43E40-87D2-DBA2-CF21-103FFCBE31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FCFD7D-4593-057E-77AB-E062B4BACEF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829DF0-85DF-3970-64AB-36E945B17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4068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C7B99-360D-73DF-D1EA-291D7AD53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B5C9B3-67C6-854A-D788-26B895CC1D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CD67F-3A14-CF35-5705-3346B639B0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∈ R / X &gt;= -4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1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x ∈ R / X &gt; 2</a:t>
            </a: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1E77-F07F-0BEE-0C07-0EF74DF511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8127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7BB25F-A373-BDD5-D3CB-3773E4353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FD1D41-1EEE-8E18-C3B2-6697154B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7D7DD8-0436-FD58-5A24-C77713B15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∀ x ∈ A, ∃! y ∈ B / P(x) = y</a:t>
            </a: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C94B7-A7E8-50EA-6682-16E0ED40AD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26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F6283-8531-9338-4EC6-6DF72607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EA6905-9A6C-3012-4C37-276CB3358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ED2D45-60CF-9C88-42D3-90B76614CF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47FA47-FCFF-2D1D-64D4-F451F31F5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67209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26A39-8F3C-5DBB-74AD-83DEEE259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56F4480-1384-71C1-4EF1-92C5B42A7A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097CBED-8EB5-EAB1-7752-B6CBA8560B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198B33-50F0-F284-ED2B-36CC44881F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6378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30C04-917D-3A72-6796-4B6EA9E4C2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0BD0E8-3600-44C5-A81A-B8408680E6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1611572-B69D-47B6-D71F-AA65EB7B79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Grafico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X </a:t>
            </a:r>
            <a:r>
              <a:rPr lang="en-US" b="0" dirty="0" err="1"/>
              <a:t>bolinha</a:t>
            </a:r>
            <a:r>
              <a:rPr lang="en-US" b="0" dirty="0"/>
              <a:t> </a:t>
            </a:r>
            <a:r>
              <a:rPr lang="en-US" b="0" dirty="0" err="1"/>
              <a:t>fechada</a:t>
            </a:r>
            <a:r>
              <a:rPr lang="en-US" b="0" dirty="0"/>
              <a:t> </a:t>
            </a:r>
            <a:r>
              <a:rPr lang="en-US" b="0" dirty="0" err="1"/>
              <a:t>em</a:t>
            </a:r>
            <a:r>
              <a:rPr lang="en-US" b="0" dirty="0"/>
              <a:t> 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59E72-18E6-7685-6496-70931DA793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5854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9BF22-3BF6-3162-DEEE-512B0C42E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A697AE-6B9E-CB4E-3ABB-16043735E2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EDE33-2A7E-3038-09B2-24494667F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Relação</a:t>
            </a:r>
            <a:r>
              <a:rPr lang="en-US" b="0" dirty="0"/>
              <a:t> entre </a:t>
            </a:r>
            <a:r>
              <a:rPr lang="en-US" b="0" dirty="0" err="1"/>
              <a:t>dois</a:t>
            </a:r>
            <a:r>
              <a:rPr lang="en-US" b="0" dirty="0"/>
              <a:t> conjuntos Podemos </a:t>
            </a:r>
            <a:r>
              <a:rPr lang="en-US" b="0" dirty="0" err="1"/>
              <a:t>pensar</a:t>
            </a:r>
            <a:r>
              <a:rPr lang="en-US" b="0" dirty="0"/>
              <a:t> </a:t>
            </a:r>
            <a:r>
              <a:rPr lang="en-US" b="0" dirty="0" err="1"/>
              <a:t>como</a:t>
            </a:r>
            <a:r>
              <a:rPr lang="en-US" b="0" dirty="0"/>
              <a:t> um </a:t>
            </a:r>
            <a:r>
              <a:rPr lang="en-US" b="0" dirty="0" err="1"/>
              <a:t>algoritmo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Tem </a:t>
            </a:r>
            <a:r>
              <a:rPr lang="en-US" b="0" dirty="0" err="1"/>
              <a:t>uma</a:t>
            </a:r>
            <a:r>
              <a:rPr lang="en-US" b="0" dirty="0"/>
              <a:t> </a:t>
            </a:r>
            <a:r>
              <a:rPr lang="en-US" b="0" dirty="0" err="1"/>
              <a:t>regra</a:t>
            </a:r>
            <a:r>
              <a:rPr lang="en-US" b="0" dirty="0"/>
              <a:t> que </a:t>
            </a:r>
            <a:r>
              <a:rPr lang="en-US" b="0" dirty="0" err="1"/>
              <a:t>liga</a:t>
            </a:r>
            <a:r>
              <a:rPr lang="en-US" b="0" dirty="0"/>
              <a:t> um conjunto a outro.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Processa</a:t>
            </a:r>
            <a:r>
              <a:rPr lang="en-US" b="0" dirty="0"/>
              <a:t> e </a:t>
            </a:r>
            <a:r>
              <a:rPr lang="en-US" b="0" dirty="0" err="1"/>
              <a:t>temos</a:t>
            </a:r>
            <a:r>
              <a:rPr lang="en-US" b="0" dirty="0"/>
              <a:t> as </a:t>
            </a:r>
            <a:r>
              <a:rPr lang="en-US" b="0" dirty="0" err="1"/>
              <a:t>saidas</a:t>
            </a:r>
            <a:r>
              <a:rPr lang="en-US" b="0" dirty="0"/>
              <a:t>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Dominio é o conjunto de entrada, e </a:t>
            </a:r>
            <a:r>
              <a:rPr lang="en-US" b="0" dirty="0" err="1"/>
              <a:t>essa</a:t>
            </a:r>
            <a:r>
              <a:rPr lang="en-US" b="0" dirty="0"/>
              <a:t> </a:t>
            </a:r>
            <a:r>
              <a:rPr lang="en-US" b="0" dirty="0" err="1"/>
              <a:t>saida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que </a:t>
            </a:r>
            <a:r>
              <a:rPr lang="en-US" b="0" dirty="0" err="1"/>
              <a:t>estar</a:t>
            </a:r>
            <a:r>
              <a:rPr lang="en-US" b="0" dirty="0"/>
              <a:t> no meu conjunto de </a:t>
            </a:r>
            <a:r>
              <a:rPr lang="en-US" b="0" dirty="0" err="1"/>
              <a:t>saida</a:t>
            </a:r>
            <a:r>
              <a:rPr lang="en-US" b="0" dirty="0"/>
              <a:t> que é o contra </a:t>
            </a:r>
            <a:r>
              <a:rPr lang="en-US" b="0" dirty="0" err="1"/>
              <a:t>dominio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Pra</a:t>
            </a:r>
            <a:r>
              <a:rPr lang="en-US" b="0" dirty="0"/>
              <a:t> ser </a:t>
            </a:r>
            <a:r>
              <a:rPr lang="en-US" b="0" dirty="0" err="1"/>
              <a:t>função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que </a:t>
            </a:r>
            <a:r>
              <a:rPr lang="en-US" b="0" dirty="0" err="1"/>
              <a:t>ter</a:t>
            </a:r>
            <a:r>
              <a:rPr lang="en-US" b="0" dirty="0"/>
              <a:t> </a:t>
            </a:r>
            <a:r>
              <a:rPr lang="en-US" b="0" dirty="0" err="1"/>
              <a:t>essa</a:t>
            </a:r>
            <a:r>
              <a:rPr lang="en-US" b="0" dirty="0"/>
              <a:t> </a:t>
            </a:r>
            <a:r>
              <a:rPr lang="en-US" b="0" dirty="0" err="1"/>
              <a:t>relação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E4A7E-18D6-8D7B-F6B6-01E0C91DD4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343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∀ x ∈ A, ∃! y ∈ B / P(x) = 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9914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0F7F1-0C6B-CDCE-ED52-C83B1D7759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982A59-D437-BE41-BAD7-EF81088942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071BE8-DFC0-280B-D6A6-F28DED5E80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Imagem</a:t>
            </a:r>
            <a:r>
              <a:rPr lang="en-US" b="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Mostrar</a:t>
            </a:r>
            <a:r>
              <a:rPr lang="en-US" b="0" dirty="0"/>
              <a:t> </a:t>
            </a:r>
            <a:r>
              <a:rPr lang="en-US" b="0" dirty="0" err="1"/>
              <a:t>Exemplo</a:t>
            </a:r>
            <a:r>
              <a:rPr lang="en-US" b="0" dirty="0"/>
              <a:t> </a:t>
            </a:r>
            <a:r>
              <a:rPr lang="en-US" b="0" dirty="0" err="1"/>
              <a:t>nas</a:t>
            </a:r>
            <a:r>
              <a:rPr lang="en-US" b="0" dirty="0"/>
              <a:t> </a:t>
            </a:r>
            <a:r>
              <a:rPr lang="en-US" b="0" dirty="0" err="1"/>
              <a:t>Figuras</a:t>
            </a:r>
            <a:r>
              <a:rPr lang="en-US" b="0" dirty="0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8C438-FB5F-2595-F28C-2CBF04E0F6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330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8A610-DA74-475F-7413-61D73B869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3F4B94-AC3E-47B8-6037-2C0C277119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64D49-17A5-A812-EDC7-70E6A08131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8A7B42-CD49-178C-2056-A7AED3C1C6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0929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602F1-02F2-F954-09F3-4D51BBA717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5FCB57-14F0-C7EF-FBFA-1B9FE5EE61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6D70D0-150D-79DE-8E0B-1C9FCF7C47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3C811B-07BD-422B-2A2C-FCFA185E94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9290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B8C636-1744-8D60-1E21-8AD0716DF4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1529B4-7B75-6655-CE43-36E72161AE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3F1DD5-3452-2BEB-AFEA-28BEF2BF9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Exemplo</a:t>
            </a:r>
            <a:r>
              <a:rPr lang="en-US" b="0" dirty="0"/>
              <a:t> X^2 (duas </a:t>
            </a:r>
            <a:r>
              <a:rPr lang="en-US" b="0" dirty="0" err="1"/>
              <a:t>coisas</a:t>
            </a:r>
            <a:r>
              <a:rPr lang="en-US" b="0" dirty="0"/>
              <a:t> </a:t>
            </a:r>
            <a:r>
              <a:rPr lang="en-US" b="0" dirty="0" err="1"/>
              <a:t>levam</a:t>
            </a:r>
            <a:r>
              <a:rPr lang="en-US" b="0" dirty="0"/>
              <a:t> a </a:t>
            </a:r>
            <a:r>
              <a:rPr lang="en-US" b="0" dirty="0" err="1"/>
              <a:t>mesma</a:t>
            </a:r>
            <a:r>
              <a:rPr lang="en-US" b="0" dirty="0"/>
              <a:t> </a:t>
            </a:r>
            <a:r>
              <a:rPr lang="en-US" b="0" dirty="0" err="1"/>
              <a:t>resposta</a:t>
            </a:r>
            <a:r>
              <a:rPr lang="en-US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Mas </a:t>
            </a:r>
            <a:r>
              <a:rPr lang="en-US" b="0" dirty="0" err="1"/>
              <a:t>falar</a:t>
            </a:r>
            <a:r>
              <a:rPr lang="en-US" b="0" dirty="0"/>
              <a:t> que 2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quadrado</a:t>
            </a:r>
            <a:r>
              <a:rPr lang="en-US" b="0" dirty="0"/>
              <a:t> </a:t>
            </a:r>
            <a:r>
              <a:rPr lang="en-US" b="0" dirty="0" err="1"/>
              <a:t>tem</a:t>
            </a:r>
            <a:r>
              <a:rPr lang="en-US" b="0" dirty="0"/>
              <a:t> duas </a:t>
            </a:r>
            <a:r>
              <a:rPr lang="en-US" b="0" dirty="0" err="1"/>
              <a:t>saidas</a:t>
            </a:r>
            <a:r>
              <a:rPr lang="en-US" b="0" dirty="0"/>
              <a:t> nao </a:t>
            </a:r>
            <a:r>
              <a:rPr lang="en-US" b="0" dirty="0" err="1"/>
              <a:t>pode</a:t>
            </a:r>
            <a:r>
              <a:rPr lang="en-US" b="0" dirty="0"/>
              <a:t>. 4 </a:t>
            </a:r>
            <a:r>
              <a:rPr lang="en-US" b="0" dirty="0" err="1"/>
              <a:t>ou</a:t>
            </a:r>
            <a:r>
              <a:rPr lang="en-US" b="0" dirty="0"/>
              <a:t> 5? </a:t>
            </a:r>
            <a:br>
              <a:rPr lang="en-US" b="0" dirty="0"/>
            </a:br>
            <a:r>
              <a:rPr lang="en-US" b="0" dirty="0"/>
              <a:t>Falar que 2 </a:t>
            </a:r>
            <a:r>
              <a:rPr lang="en-US" b="0" dirty="0" err="1"/>
              <a:t>ao</a:t>
            </a:r>
            <a:r>
              <a:rPr lang="en-US" b="0" dirty="0"/>
              <a:t> </a:t>
            </a:r>
            <a:r>
              <a:rPr lang="en-US" b="0" dirty="0" err="1"/>
              <a:t>quadrado</a:t>
            </a:r>
            <a:r>
              <a:rPr lang="en-US" b="0" dirty="0"/>
              <a:t> nao </a:t>
            </a:r>
            <a:r>
              <a:rPr lang="en-US" b="0" dirty="0" err="1"/>
              <a:t>tem</a:t>
            </a:r>
            <a:r>
              <a:rPr lang="en-US" b="0" dirty="0"/>
              <a:t> </a:t>
            </a:r>
            <a:r>
              <a:rPr lang="en-US" b="0" dirty="0" err="1"/>
              <a:t>resposta</a:t>
            </a:r>
            <a:r>
              <a:rPr lang="en-US" b="0" dirty="0"/>
              <a:t> </a:t>
            </a:r>
            <a:r>
              <a:rPr lang="en-US" b="0" dirty="0" err="1"/>
              <a:t>tambem</a:t>
            </a:r>
            <a:r>
              <a:rPr lang="en-US" b="0" dirty="0"/>
              <a:t> nao </a:t>
            </a:r>
            <a:r>
              <a:rPr lang="en-US" b="0" dirty="0" err="1"/>
              <a:t>pode</a:t>
            </a:r>
            <a:r>
              <a:rPr lang="en-US" b="0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Quem</a:t>
            </a:r>
            <a:r>
              <a:rPr lang="en-US" b="0" dirty="0"/>
              <a:t> é Dominio, Contra Dominio e a </a:t>
            </a:r>
            <a:r>
              <a:rPr lang="en-US" b="0" dirty="0" err="1"/>
              <a:t>Imagem</a:t>
            </a:r>
            <a:r>
              <a:rPr lang="en-US" b="0" dirty="0"/>
              <a:t>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1C593A-5A3B-F65C-5499-B2775BBE5A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67398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DED63-5BD9-34CC-A4F6-332DD5602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D19200-8AD9-111C-FF33-55398DDF8E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5D3AC6-98C5-507B-7889-BD16DE949C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f(x) valor da </a:t>
            </a:r>
            <a:r>
              <a:rPr lang="en-US" b="0" dirty="0" err="1"/>
              <a:t>função</a:t>
            </a:r>
            <a:r>
              <a:rPr lang="en-US" b="0" dirty="0"/>
              <a:t>, valor de </a:t>
            </a:r>
            <a:r>
              <a:rPr lang="en-US" b="0" dirty="0" err="1"/>
              <a:t>saida</a:t>
            </a:r>
            <a:r>
              <a:rPr lang="en-US" b="0" dirty="0"/>
              <a:t> da </a:t>
            </a:r>
            <a:r>
              <a:rPr lang="en-US" b="0" dirty="0" err="1"/>
              <a:t>função</a:t>
            </a:r>
            <a:endParaRPr lang="en-US" b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 err="1"/>
              <a:t>Tambem</a:t>
            </a:r>
            <a:r>
              <a:rPr lang="en-US" b="0" dirty="0"/>
              <a:t> </a:t>
            </a:r>
            <a:r>
              <a:rPr lang="en-US" b="0" dirty="0" err="1"/>
              <a:t>chamado</a:t>
            </a:r>
            <a:r>
              <a:rPr lang="en-US" b="0" dirty="0"/>
              <a:t> de Y (Plano </a:t>
            </a:r>
            <a:r>
              <a:rPr lang="en-US" b="0" dirty="0" err="1"/>
              <a:t>Cartesiano</a:t>
            </a:r>
            <a:r>
              <a:rPr lang="en-US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X = </a:t>
            </a:r>
            <a:r>
              <a:rPr lang="en-US" b="0" dirty="0" err="1"/>
              <a:t>variavel</a:t>
            </a:r>
            <a:r>
              <a:rPr lang="en-US" b="0" dirty="0"/>
              <a:t> Independente. (Livre </a:t>
            </a:r>
            <a:r>
              <a:rPr lang="en-US" b="0" dirty="0" err="1"/>
              <a:t>Escolha</a:t>
            </a:r>
            <a:r>
              <a:rPr lang="en-US" b="0" dirty="0"/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Y = </a:t>
            </a:r>
            <a:r>
              <a:rPr lang="en-US" b="0" dirty="0" err="1"/>
              <a:t>variavel</a:t>
            </a:r>
            <a:r>
              <a:rPr lang="en-US" b="0" dirty="0"/>
              <a:t> </a:t>
            </a:r>
            <a:r>
              <a:rPr lang="en-US" b="0" dirty="0" err="1"/>
              <a:t>Dependente</a:t>
            </a:r>
            <a:r>
              <a:rPr lang="en-US" b="0" dirty="0"/>
              <a:t>. (</a:t>
            </a:r>
            <a:r>
              <a:rPr lang="en-US" b="0" dirty="0" err="1"/>
              <a:t>Depende</a:t>
            </a:r>
            <a:r>
              <a:rPr lang="en-US" b="0" dirty="0"/>
              <a:t> da entrada)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E0FE16-D0BB-632A-C014-B98ED35EE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3190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213B76-780F-687F-4EB6-84DA4371E9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7C01DC-5817-F482-FF3B-654534EF63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4F8A095-3115-6CBA-EB6E-1230009CC4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E8C251-961E-E87B-BB23-E1AA642C13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7F5B4CC-0CF9-4C79-BD22-F6691C6EBB1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520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4221449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838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2224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7012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550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6459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449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890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5611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9888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0396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65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221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1231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068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72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137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56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791113"/>
            <a:ext cx="6947127" cy="3488266"/>
          </a:xfrm>
        </p:spPr>
        <p:txBody>
          <a:bodyPr/>
          <a:lstStyle/>
          <a:p>
            <a:r>
              <a:rPr lang="pt-BR" noProof="0" dirty="0"/>
              <a:t>Matemática Discreta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pt-BR" sz="2400" noProof="0" dirty="0">
                <a:latin typeface="Arial Narrow" panose="020B0606020202030204" pitchFamily="34" charset="0"/>
              </a:rPr>
              <a:t>Aula - 03/Outubro/2025</a:t>
            </a:r>
          </a:p>
          <a:p>
            <a:r>
              <a:rPr lang="pt-BR" sz="2400" noProof="0" dirty="0">
                <a:latin typeface="Arial Narrow" panose="020B0606020202030204" pitchFamily="34" charset="0"/>
              </a:rPr>
              <a:t>Professor: </a:t>
            </a:r>
            <a:r>
              <a:rPr lang="pt-BR" sz="2400" b="1" noProof="0" dirty="0">
                <a:latin typeface="Arial Narrow" panose="020B0606020202030204" pitchFamily="34" charset="0"/>
              </a:rPr>
              <a:t>Luiz Flávio Felizardo</a:t>
            </a:r>
          </a:p>
        </p:txBody>
      </p:sp>
      <p:pic>
        <p:nvPicPr>
          <p:cNvPr id="7" name="Picture 6" descr="A blue and black logo&#10;&#10;AI-generated content may be incorrect.">
            <a:extLst>
              <a:ext uri="{FF2B5EF4-FFF2-40B4-BE49-F238E27FC236}">
                <a16:creationId xmlns:a16="http://schemas.microsoft.com/office/drawing/2014/main" id="{F0ECDF40-8497-F317-D93A-4092D70E10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5491" y="145678"/>
            <a:ext cx="2391310" cy="239131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9F555-3C3D-94CB-EA93-3A6FE97A70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6D28-2291-4F5D-17A4-710D68F8E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</a:t>
            </a:r>
            <a:endParaRPr lang="pt-BR" noProof="0" dirty="0"/>
          </a:p>
        </p:txBody>
      </p:sp>
      <p:pic>
        <p:nvPicPr>
          <p:cNvPr id="6" name="Picture 5" descr="A blue box with yellow text&#10;&#10;AI-generated content may be incorrect.">
            <a:extLst>
              <a:ext uri="{FF2B5EF4-FFF2-40B4-BE49-F238E27FC236}">
                <a16:creationId xmlns:a16="http://schemas.microsoft.com/office/drawing/2014/main" id="{C9AB365F-F4A0-3B17-9EE5-8126A634B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205" y="1728550"/>
            <a:ext cx="7811590" cy="340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9308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178BF-D002-15CC-9B97-4370390FD5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B5E31-CB09-E389-FE6C-7191128C1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 - Gráfico</a:t>
            </a:r>
            <a:endParaRPr lang="pt-BR" noProof="0" dirty="0"/>
          </a:p>
        </p:txBody>
      </p:sp>
      <p:pic>
        <p:nvPicPr>
          <p:cNvPr id="4" name="Picture 3" descr="A diagram of a number of objects&#10;&#10;AI-generated content may be incorrect.">
            <a:extLst>
              <a:ext uri="{FF2B5EF4-FFF2-40B4-BE49-F238E27FC236}">
                <a16:creationId xmlns:a16="http://schemas.microsoft.com/office/drawing/2014/main" id="{6AE9339C-39BD-1D24-743C-44BC737FE0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6889" y="1374536"/>
            <a:ext cx="6150222" cy="4108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72076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4957F-A96E-A645-D96E-234D0937E4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D9108-E9CD-60C0-5781-2383AD2E3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 - Gráfico</a:t>
            </a:r>
            <a:endParaRPr lang="pt-BR" noProof="0" dirty="0"/>
          </a:p>
        </p:txBody>
      </p:sp>
      <p:pic>
        <p:nvPicPr>
          <p:cNvPr id="7" name="Picture 6" descr="A yellow line on a black background&#10;&#10;AI-generated content may be incorrect.">
            <a:extLst>
              <a:ext uri="{FF2B5EF4-FFF2-40B4-BE49-F238E27FC236}">
                <a16:creationId xmlns:a16="http://schemas.microsoft.com/office/drawing/2014/main" id="{34D6DA3B-5AA9-86D8-D842-12BB23E71D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6516" y="1738687"/>
            <a:ext cx="4167036" cy="3575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72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4D93E5-B257-6256-003E-EE1E22D62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03852-E410-C240-82F7-524DF018B4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 - Gráfico</a:t>
            </a:r>
            <a:endParaRPr lang="pt-BR" noProof="0" dirty="0"/>
          </a:p>
        </p:txBody>
      </p:sp>
      <p:pic>
        <p:nvPicPr>
          <p:cNvPr id="4" name="Picture 3" descr="A graph of a function&#10;&#10;AI-generated content may be incorrect.">
            <a:extLst>
              <a:ext uri="{FF2B5EF4-FFF2-40B4-BE49-F238E27FC236}">
                <a16:creationId xmlns:a16="http://schemas.microsoft.com/office/drawing/2014/main" id="{2551BB26-269C-306F-F85B-971CD4C61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0816" y="1531653"/>
            <a:ext cx="5602368" cy="444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9493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0F6BED-D4B3-5B94-ACA6-B96CD5ECC7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383AB-F55D-3423-F37C-11AF79134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  <a:endParaRPr lang="pt-BR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1C0E512-C3EC-5079-118E-12983D851893}"/>
              </a:ext>
            </a:extLst>
          </p:cNvPr>
          <p:cNvSpPr txBox="1">
            <a:spLocks/>
          </p:cNvSpPr>
          <p:nvPr/>
        </p:nvSpPr>
        <p:spPr>
          <a:xfrm>
            <a:off x="856652" y="3429000"/>
            <a:ext cx="7704667" cy="401116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Descreva o Domínio de todos os exemplos abaixo.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f(x) = 1/x     Exemplo: Domínio = {X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∈ R / X ≠ 0}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-3 / (x + 4)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6 / (x^2 - 4)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√x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7B14B7-773A-D7B4-A529-C081C4B9B8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2736432"/>
            <a:ext cx="8485632" cy="661135"/>
          </a:xfrm>
          <a:prstGeom prst="rect">
            <a:avLst/>
          </a:prstGeom>
        </p:spPr>
      </p:pic>
      <p:pic>
        <p:nvPicPr>
          <p:cNvPr id="10" name="Picture 9" descr="A yellow square root of a square root of a square root of a square root of a square root of a square root of a square root of a square root of a square root of a square&#10;&#10;AI-generated content may be incorrect.">
            <a:extLst>
              <a:ext uri="{FF2B5EF4-FFF2-40B4-BE49-F238E27FC236}">
                <a16:creationId xmlns:a16="http://schemas.microsoft.com/office/drawing/2014/main" id="{1E47D713-7FE1-ED8D-1818-9720D1B2A6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4838418"/>
            <a:ext cx="3277056" cy="724001"/>
          </a:xfrm>
          <a:prstGeom prst="rect">
            <a:avLst/>
          </a:prstGeom>
        </p:spPr>
      </p:pic>
      <p:pic>
        <p:nvPicPr>
          <p:cNvPr id="12" name="Picture 11" descr="A yellow light bulb with square roots and a black background&#10;&#10;AI-generated content may be incorrect.">
            <a:extLst>
              <a:ext uri="{FF2B5EF4-FFF2-40B4-BE49-F238E27FC236}">
                <a16:creationId xmlns:a16="http://schemas.microsoft.com/office/drawing/2014/main" id="{BB17A680-3823-22FF-9683-D2E938A97F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00" y="5562419"/>
            <a:ext cx="3277057" cy="129558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0FBD238-8DC4-4F7C-0919-A75EFDFEB55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6448" y="804900"/>
            <a:ext cx="8455152" cy="683825"/>
          </a:xfrm>
          <a:prstGeom prst="rect">
            <a:avLst/>
          </a:prstGeom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8325347-52DD-E527-8520-B1FA00599E2C}"/>
              </a:ext>
            </a:extLst>
          </p:cNvPr>
          <p:cNvSpPr txBox="1">
            <a:spLocks/>
          </p:cNvSpPr>
          <p:nvPr/>
        </p:nvSpPr>
        <p:spPr>
          <a:xfrm>
            <a:off x="588777" y="1544959"/>
            <a:ext cx="8226039" cy="103974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Desenhe os Conjuntos com suas conexões.</a:t>
            </a:r>
          </a:p>
          <a:p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Escreva qual o Domínio, 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Contra-Domínio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e a Imagem.</a:t>
            </a:r>
          </a:p>
        </p:txBody>
      </p:sp>
    </p:spTree>
    <p:extLst>
      <p:ext uri="{BB962C8B-B14F-4D97-AF65-F5344CB8AC3E}">
        <p14:creationId xmlns:p14="http://schemas.microsoft.com/office/powerpoint/2010/main" val="2917267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C0DAF-1026-C4B8-3695-6AE1E3EB7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9F76FC-5451-7083-73DE-1A81E9811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  <a:endParaRPr lang="pt-BR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5825FC-C5B9-5185-47F9-561EF05938C8}"/>
              </a:ext>
            </a:extLst>
          </p:cNvPr>
          <p:cNvSpPr txBox="1">
            <a:spLocks/>
          </p:cNvSpPr>
          <p:nvPr/>
        </p:nvSpPr>
        <p:spPr>
          <a:xfrm>
            <a:off x="982133" y="3016710"/>
            <a:ext cx="7704667" cy="3286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1/x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Domínio:   </a:t>
            </a: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{X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∈ R / X ≠ 0}</a:t>
            </a: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R*</a:t>
            </a: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R – {0}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D69271-2A36-ABFE-DF20-A495B83B71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1270895"/>
            <a:ext cx="8485632" cy="6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5184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FE08B8-FC2F-E52F-8978-A626EB352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633D0-D23A-1B5A-D2E8-65CA70A1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  <a:endParaRPr lang="pt-BR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ABA8AA0-C03B-20C2-39B1-CF0D09A9295A}"/>
              </a:ext>
            </a:extLst>
          </p:cNvPr>
          <p:cNvSpPr txBox="1">
            <a:spLocks/>
          </p:cNvSpPr>
          <p:nvPr/>
        </p:nvSpPr>
        <p:spPr>
          <a:xfrm>
            <a:off x="982133" y="3016710"/>
            <a:ext cx="7704667" cy="3286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-3 / (x + 4)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Domínio:   </a:t>
            </a: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{X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∈ R / X ≠ -4}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 - {-4}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A2C957-5EC4-E6F7-A17D-BA5F80D83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1270895"/>
            <a:ext cx="8485632" cy="6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077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3B30D-6F35-333F-0186-F7C0419B44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22D7-A263-42B1-2F49-1D1D71C6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  <a:endParaRPr lang="pt-BR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449C345-4EBA-E096-1D92-02A78602D1A7}"/>
              </a:ext>
            </a:extLst>
          </p:cNvPr>
          <p:cNvSpPr txBox="1">
            <a:spLocks/>
          </p:cNvSpPr>
          <p:nvPr/>
        </p:nvSpPr>
        <p:spPr>
          <a:xfrm>
            <a:off x="982133" y="3016710"/>
            <a:ext cx="7704667" cy="3286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6 / (x^2 - 4)</a:t>
            </a:r>
          </a:p>
          <a:p>
            <a:endParaRPr lang="pt-BR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Domínio:   </a:t>
            </a: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{X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∈ R / X ≠ 2 e X ≠ -2}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 - {2, -2}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489476E-039C-CCDB-D8CB-7F8F43F2C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1270895"/>
            <a:ext cx="8485632" cy="6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6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588B5-3737-3C26-379B-C95CC22F64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DE731-7AA7-B6A3-0259-679FF19D4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Exercício</a:t>
            </a:r>
            <a:endParaRPr lang="pt-BR" noProof="0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B379855-6407-B9CD-0D94-7FDFB95B4056}"/>
              </a:ext>
            </a:extLst>
          </p:cNvPr>
          <p:cNvSpPr txBox="1">
            <a:spLocks/>
          </p:cNvSpPr>
          <p:nvPr/>
        </p:nvSpPr>
        <p:spPr>
          <a:xfrm>
            <a:off x="982133" y="3016710"/>
            <a:ext cx="7704667" cy="3286554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f(x) = √x</a:t>
            </a:r>
          </a:p>
          <a:p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Domínio:   </a:t>
            </a:r>
          </a:p>
          <a:p>
            <a:pPr lvl="1"/>
            <a:r>
              <a:rPr lang="pt-BR" b="1" dirty="0">
                <a:latin typeface="Arial" panose="020B0604020202020204" pitchFamily="34" charset="0"/>
                <a:cs typeface="Arial" panose="020B0604020202020204" pitchFamily="34" charset="0"/>
              </a:rPr>
              <a:t> {X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∈ R / X ≥ 0}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[0, +∞ [</a:t>
            </a:r>
          </a:p>
          <a:p>
            <a:pPr lvl="1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[0, +∞ )</a:t>
            </a:r>
          </a:p>
          <a:p>
            <a:pPr lvl="1"/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4E4480B-ED88-59DC-2145-C82E66FE3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" y="1270895"/>
            <a:ext cx="8485632" cy="661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08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182CB-E7EE-1602-04BE-4F601AFA5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113A6-B076-1FC8-5E21-20F658962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2" y="115646"/>
            <a:ext cx="7704667" cy="683110"/>
          </a:xfrm>
        </p:spPr>
        <p:txBody>
          <a:bodyPr>
            <a:normAutofit fontScale="90000"/>
          </a:bodyPr>
          <a:lstStyle/>
          <a:p>
            <a:r>
              <a:rPr lang="pt-BR" noProof="0" dirty="0"/>
              <a:t>Aula Anterior: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62B0F2-EB38-DCCF-78CE-C53C6605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5169" y="987724"/>
            <a:ext cx="6580492" cy="1632985"/>
          </a:xfrm>
        </p:spPr>
        <p:txBody>
          <a:bodyPr>
            <a:normAutofit/>
          </a:bodyPr>
          <a:lstStyle/>
          <a:p>
            <a:r>
              <a:rPr lang="pt-BR" dirty="0"/>
              <a:t>Conjuntos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7BBEBC8-8EAE-EA5C-2314-AC0CF9A65DA8}"/>
              </a:ext>
            </a:extLst>
          </p:cNvPr>
          <p:cNvSpPr txBox="1">
            <a:spLocks/>
          </p:cNvSpPr>
          <p:nvPr/>
        </p:nvSpPr>
        <p:spPr>
          <a:xfrm>
            <a:off x="1735169" y="3424265"/>
            <a:ext cx="6242640" cy="2753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dirty="0"/>
              <a:t>Funções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7F803956-0D42-AE90-32CF-7D672E44452C}"/>
              </a:ext>
            </a:extLst>
          </p:cNvPr>
          <p:cNvSpPr txBox="1">
            <a:spLocks/>
          </p:cNvSpPr>
          <p:nvPr/>
        </p:nvSpPr>
        <p:spPr>
          <a:xfrm>
            <a:off x="982131" y="2741156"/>
            <a:ext cx="7704667" cy="68311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 fontScale="97500" lnSpcReduction="1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pt-BR" dirty="0"/>
              <a:t>Aula de Hoje:</a:t>
            </a:r>
          </a:p>
        </p:txBody>
      </p:sp>
    </p:spTree>
    <p:extLst>
      <p:ext uri="{BB962C8B-B14F-4D97-AF65-F5344CB8AC3E}">
        <p14:creationId xmlns:p14="http://schemas.microsoft.com/office/powerpoint/2010/main" val="838630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723A19-C92D-654E-16A2-DC0029E578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2EBD-5631-C276-5FF7-C0247750F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Funções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ACE8FFD-0AC3-2759-15A4-290218E62A23}"/>
              </a:ext>
            </a:extLst>
          </p:cNvPr>
          <p:cNvSpPr txBox="1">
            <a:spLocks/>
          </p:cNvSpPr>
          <p:nvPr/>
        </p:nvSpPr>
        <p:spPr>
          <a:xfrm>
            <a:off x="1060704" y="1548384"/>
            <a:ext cx="2228962" cy="2962656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Conjunto F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Maça</a:t>
            </a:r>
          </a:p>
          <a:p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Banana</a:t>
            </a:r>
          </a:p>
          <a:p>
            <a:pPr marL="0" indent="0">
              <a:buNone/>
            </a:pPr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B5A9E-9CF4-BEF7-93AD-FCC5CDCF88FE}"/>
              </a:ext>
            </a:extLst>
          </p:cNvPr>
          <p:cNvSpPr txBox="1">
            <a:spLocks/>
          </p:cNvSpPr>
          <p:nvPr/>
        </p:nvSpPr>
        <p:spPr>
          <a:xfrm>
            <a:off x="4834466" y="1536192"/>
            <a:ext cx="3248830" cy="464515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Conjunto C</a:t>
            </a:r>
          </a:p>
          <a:p>
            <a:pPr lvl="1"/>
            <a:endParaRPr lang="pt-B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Vermelho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Verde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Amarelo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Marrom</a:t>
            </a:r>
          </a:p>
          <a:p>
            <a:pPr lvl="1"/>
            <a:r>
              <a:rPr lang="pt-BR" sz="2800" dirty="0">
                <a:latin typeface="Arial" panose="020B0604020202020204" pitchFamily="34" charset="0"/>
                <a:cs typeface="Arial" panose="020B0604020202020204" pitchFamily="34" charset="0"/>
              </a:rPr>
              <a:t>Branco</a:t>
            </a:r>
          </a:p>
        </p:txBody>
      </p:sp>
    </p:spTree>
    <p:extLst>
      <p:ext uri="{BB962C8B-B14F-4D97-AF65-F5344CB8AC3E}">
        <p14:creationId xmlns:p14="http://schemas.microsoft.com/office/powerpoint/2010/main" val="3906839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DB8936-61AF-632C-702E-D0146FA37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353A8-6204-4F26-BA13-D3DC3E3CA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Funções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3A507870-B235-F95B-8291-451B3D7B294E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Definiçao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função é uma relação (lei ou regra de formação) de um conjunto A (Chamado Domínio) em um conjunto B (Chamado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Contra-Domínio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que associa todo elemento de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um único elemento de B, ou seja: 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 elemento de A deve estar associado a algum elemento de B;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 elemento de A só pode estar associado a um único elemento de B;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Restrições só para o Domínio, no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Contra-Domínio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não existe.</a:t>
            </a:r>
          </a:p>
          <a:p>
            <a:pPr lvl="2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416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CA7430-BDDC-13D6-7B49-70EC69762A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005" y="1639824"/>
            <a:ext cx="7966795" cy="3332816"/>
          </a:xfrm>
        </p:spPr>
        <p:txBody>
          <a:bodyPr/>
          <a:lstStyle/>
          <a:p>
            <a:r>
              <a:rPr lang="en-US" b="1" dirty="0"/>
              <a:t>∀ x ∈ A, ∃! y ∈ B / P(x) = y</a:t>
            </a:r>
            <a:endParaRPr lang="en-US" dirty="0"/>
          </a:p>
          <a:p>
            <a:r>
              <a:rPr lang="en-US" dirty="0"/>
              <a:t>Para </a:t>
            </a:r>
            <a:r>
              <a:rPr lang="en-US" dirty="0" err="1"/>
              <a:t>todo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x </a:t>
            </a:r>
            <a:r>
              <a:rPr lang="en-US" dirty="0" err="1"/>
              <a:t>pertencente</a:t>
            </a:r>
            <a:r>
              <a:rPr lang="en-US" dirty="0"/>
              <a:t> </a:t>
            </a:r>
            <a:r>
              <a:rPr lang="en-US" dirty="0" err="1"/>
              <a:t>ao</a:t>
            </a:r>
            <a:r>
              <a:rPr lang="en-US" dirty="0"/>
              <a:t> conjunto A (</a:t>
            </a:r>
            <a:r>
              <a:rPr lang="en-US" dirty="0" err="1"/>
              <a:t>Domínio</a:t>
            </a:r>
            <a:r>
              <a:rPr lang="en-US" dirty="0"/>
              <a:t>), </a:t>
            </a:r>
            <a:r>
              <a:rPr lang="en-US" dirty="0" err="1"/>
              <a:t>existe</a:t>
            </a:r>
            <a:r>
              <a:rPr lang="en-US" dirty="0"/>
              <a:t>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elemento</a:t>
            </a:r>
            <a:r>
              <a:rPr lang="en-US" dirty="0"/>
              <a:t> y </a:t>
            </a:r>
            <a:r>
              <a:rPr lang="en-US" dirty="0" err="1"/>
              <a:t>pertecente</a:t>
            </a:r>
            <a:r>
              <a:rPr lang="en-US" dirty="0"/>
              <a:t> a B (Contra </a:t>
            </a:r>
            <a:r>
              <a:rPr lang="en-US" dirty="0" err="1"/>
              <a:t>Domínio</a:t>
            </a:r>
            <a:r>
              <a:rPr lang="en-US" dirty="0"/>
              <a:t>) </a:t>
            </a:r>
            <a:r>
              <a:rPr lang="en-US" dirty="0" err="1"/>
              <a:t>tal</a:t>
            </a:r>
            <a:r>
              <a:rPr lang="en-US" dirty="0"/>
              <a:t> que a </a:t>
            </a:r>
            <a:r>
              <a:rPr lang="en-US" dirty="0" err="1"/>
              <a:t>minha</a:t>
            </a:r>
            <a:r>
              <a:rPr lang="en-US" dirty="0"/>
              <a:t> </a:t>
            </a:r>
            <a:r>
              <a:rPr lang="en-US" dirty="0" err="1"/>
              <a:t>relação</a:t>
            </a:r>
            <a:r>
              <a:rPr lang="en-US" dirty="0"/>
              <a:t> P </a:t>
            </a:r>
            <a:r>
              <a:rPr lang="en-US" dirty="0" err="1"/>
              <a:t>associa</a:t>
            </a:r>
            <a:r>
              <a:rPr lang="en-US" dirty="0"/>
              <a:t> o x </a:t>
            </a:r>
            <a:r>
              <a:rPr lang="en-US" dirty="0" err="1"/>
              <a:t>ao</a:t>
            </a:r>
            <a:r>
              <a:rPr lang="en-US" dirty="0"/>
              <a:t> y.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CEA7419-7910-2D24-A9BC-CAF1D927FF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Funções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62480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1E2A9-6798-8F6F-DB6B-B47C46B54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1AA2A-1B4B-3EF6-F3CC-B7B62F2B2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Funções</a:t>
            </a:r>
            <a:endParaRPr lang="pt-BR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258544A-5C24-89A6-4C7B-7D41B147F89D}"/>
              </a:ext>
            </a:extLst>
          </p:cNvPr>
          <p:cNvSpPr txBox="1">
            <a:spLocks/>
          </p:cNvSpPr>
          <p:nvPr/>
        </p:nvSpPr>
        <p:spPr>
          <a:xfrm>
            <a:off x="1087262" y="771110"/>
            <a:ext cx="7704667" cy="599545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Definiçao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Uma função é uma relação (lei ou regra de formação) de um conjunto A (Chamado Domínio) em um conjunto B (Chamado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Contra-Domínio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) que associa todo elemento de A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a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um único elemento de B, ou seja: </a:t>
            </a:r>
          </a:p>
          <a:p>
            <a:pPr lvl="1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Todo elemento de A deve estar associado a algum elemento de B;</a:t>
            </a: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Cada elemento de A só pode estar associado a um único elemento de B;</a:t>
            </a:r>
          </a:p>
          <a:p>
            <a:pPr lvl="2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Restrições só para o Domínio, no </a:t>
            </a:r>
            <a:r>
              <a:rPr lang="pt-BR" dirty="0" err="1">
                <a:latin typeface="Arial" panose="020B0604020202020204" pitchFamily="34" charset="0"/>
                <a:cs typeface="Arial" panose="020B0604020202020204" pitchFamily="34" charset="0"/>
              </a:rPr>
              <a:t>Contra-Domínio</a:t>
            </a:r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 não existe.</a:t>
            </a:r>
          </a:p>
          <a:p>
            <a:pPr lvl="2"/>
            <a:endParaRPr lang="pt-B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pt-BR" dirty="0">
                <a:latin typeface="Arial" panose="020B0604020202020204" pitchFamily="34" charset="0"/>
                <a:cs typeface="Arial" panose="020B0604020202020204" pitchFamily="34" charset="0"/>
              </a:rPr>
              <a:t>Imagem é o conjunto formado por todos os elementos de B que estão associados a algum elemento de A.</a:t>
            </a:r>
          </a:p>
        </p:txBody>
      </p:sp>
    </p:spTree>
    <p:extLst>
      <p:ext uri="{BB962C8B-B14F-4D97-AF65-F5344CB8AC3E}">
        <p14:creationId xmlns:p14="http://schemas.microsoft.com/office/powerpoint/2010/main" val="1921649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0CAE5-49A3-811A-E3FE-6A600A7176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F6864-4901-2B3E-F3B6-D95C99D7F2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</a:t>
            </a:r>
            <a:endParaRPr lang="pt-BR" noProof="0" dirty="0"/>
          </a:p>
        </p:txBody>
      </p:sp>
      <p:pic>
        <p:nvPicPr>
          <p:cNvPr id="5" name="Picture 4" descr="A diagram of a number of objects&#10;&#10;AI-generated content may be incorrect.">
            <a:extLst>
              <a:ext uri="{FF2B5EF4-FFF2-40B4-BE49-F238E27FC236}">
                <a16:creationId xmlns:a16="http://schemas.microsoft.com/office/drawing/2014/main" id="{D1852395-A815-B28B-6645-09EF22733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52" y="1114446"/>
            <a:ext cx="7018732" cy="495334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E4BCED1-EF3A-2018-2818-312D6E96CA0B}"/>
              </a:ext>
            </a:extLst>
          </p:cNvPr>
          <p:cNvSpPr/>
          <p:nvPr/>
        </p:nvSpPr>
        <p:spPr>
          <a:xfrm>
            <a:off x="2455878" y="2967335"/>
            <a:ext cx="4232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Não</a:t>
            </a:r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</a:t>
            </a:r>
            <a:r>
              <a:rPr lang="en-US" sz="5400" b="1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Função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00697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13AB5E-2FCA-7093-2BAF-5BA2093C4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58E45A-FE23-8577-B6DE-F09B906302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</a:t>
            </a:r>
            <a:endParaRPr lang="pt-BR" noProof="0" dirty="0"/>
          </a:p>
        </p:txBody>
      </p:sp>
      <p:pic>
        <p:nvPicPr>
          <p:cNvPr id="4" name="Picture 3" descr="A diagram of a number of objects&#10;&#10;AI-generated content may be incorrect.">
            <a:extLst>
              <a:ext uri="{FF2B5EF4-FFF2-40B4-BE49-F238E27FC236}">
                <a16:creationId xmlns:a16="http://schemas.microsoft.com/office/drawing/2014/main" id="{190F23EC-095E-CFAB-E933-CF8DCBD011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3783" y="847364"/>
            <a:ext cx="8116433" cy="5163271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F1413CA-54D4-A4FA-E011-075B4806D1CC}"/>
              </a:ext>
            </a:extLst>
          </p:cNvPr>
          <p:cNvSpPr/>
          <p:nvPr/>
        </p:nvSpPr>
        <p:spPr>
          <a:xfrm>
            <a:off x="2455878" y="2967335"/>
            <a:ext cx="4232249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Não</a:t>
            </a:r>
            <a:r>
              <a:rPr lang="en-US" sz="5400" b="1" cap="none" spc="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é </a:t>
            </a:r>
            <a:r>
              <a:rPr lang="en-US" sz="5400" b="1" cap="none" spc="0" dirty="0" err="1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Função</a:t>
            </a:r>
            <a:endParaRPr lang="en-US" sz="5400" b="1" cap="none" spc="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2322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96D2D-784C-7F1D-CBD0-4E58CB759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F3859C-9D5E-2860-58A6-9C81C7B91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33" y="-18371"/>
            <a:ext cx="7704667" cy="1075765"/>
          </a:xfrm>
        </p:spPr>
        <p:txBody>
          <a:bodyPr>
            <a:normAutofit/>
          </a:bodyPr>
          <a:lstStyle/>
          <a:p>
            <a:r>
              <a:rPr lang="pt-BR" dirty="0"/>
              <a:t>Função</a:t>
            </a:r>
            <a:endParaRPr lang="pt-BR" noProof="0" dirty="0"/>
          </a:p>
        </p:txBody>
      </p:sp>
      <p:pic>
        <p:nvPicPr>
          <p:cNvPr id="5" name="Picture 4" descr="A diagram of a number of objects&#10;&#10;AI-generated content may be incorrect.">
            <a:extLst>
              <a:ext uri="{FF2B5EF4-FFF2-40B4-BE49-F238E27FC236}">
                <a16:creationId xmlns:a16="http://schemas.microsoft.com/office/drawing/2014/main" id="{A99BCF2F-2505-7F40-F361-A23353C852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652" y="842601"/>
            <a:ext cx="8030696" cy="517279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B384C68-1CFD-18FE-7FE6-0063340305EB}"/>
              </a:ext>
            </a:extLst>
          </p:cNvPr>
          <p:cNvSpPr/>
          <p:nvPr/>
        </p:nvSpPr>
        <p:spPr>
          <a:xfrm>
            <a:off x="3129139" y="2967335"/>
            <a:ext cx="288572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É </a:t>
            </a:r>
            <a:r>
              <a:rPr lang="en-US" sz="5400" b="1" cap="none" spc="0" dirty="0" err="1">
                <a:ln w="0"/>
                <a:solidFill>
                  <a:schemeClr val="accent2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Função</a:t>
            </a:r>
            <a:endParaRPr lang="en-US" sz="5400" b="1" cap="none" spc="0" dirty="0">
              <a:ln w="0"/>
              <a:solidFill>
                <a:schemeClr val="accent2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45400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1736</TotalTime>
  <Words>791</Words>
  <Application>Microsoft Office PowerPoint</Application>
  <PresentationFormat>On-screen Show (4:3)</PresentationFormat>
  <Paragraphs>129</Paragraphs>
  <Slides>18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Aptos</vt:lpstr>
      <vt:lpstr>Arial</vt:lpstr>
      <vt:lpstr>Arial Narrow</vt:lpstr>
      <vt:lpstr>Corbel</vt:lpstr>
      <vt:lpstr>Parallax</vt:lpstr>
      <vt:lpstr>Matemática Discreta</vt:lpstr>
      <vt:lpstr>Aula Anterior:</vt:lpstr>
      <vt:lpstr>Funções</vt:lpstr>
      <vt:lpstr>Funções</vt:lpstr>
      <vt:lpstr>Funções</vt:lpstr>
      <vt:lpstr>Funções</vt:lpstr>
      <vt:lpstr>Função</vt:lpstr>
      <vt:lpstr>Função</vt:lpstr>
      <vt:lpstr>Função</vt:lpstr>
      <vt:lpstr>Função</vt:lpstr>
      <vt:lpstr>Função - Gráfico</vt:lpstr>
      <vt:lpstr>Função - Gráfico</vt:lpstr>
      <vt:lpstr>Função - Gráfico</vt:lpstr>
      <vt:lpstr>Exercício</vt:lpstr>
      <vt:lpstr>Exercício</vt:lpstr>
      <vt:lpstr>Exercício</vt:lpstr>
      <vt:lpstr>Exercício</vt:lpstr>
      <vt:lpstr>Exercício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Luiz Felizardo</dc:creator>
  <cp:keywords/>
  <dc:description>generated using python-pptx</dc:description>
  <cp:lastModifiedBy>Luiz Felizardo</cp:lastModifiedBy>
  <cp:revision>87</cp:revision>
  <dcterms:created xsi:type="dcterms:W3CDTF">2013-01-27T09:14:16Z</dcterms:created>
  <dcterms:modified xsi:type="dcterms:W3CDTF">2025-10-03T19:25:09Z</dcterms:modified>
  <cp:category/>
</cp:coreProperties>
</file>