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0"/>
  </p:notesMasterIdLst>
  <p:sldIdLst>
    <p:sldId id="256" r:id="rId2"/>
    <p:sldId id="330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1" r:id="rId30"/>
    <p:sldId id="423" r:id="rId31"/>
    <p:sldId id="424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434" r:id="rId42"/>
    <p:sldId id="435" r:id="rId43"/>
    <p:sldId id="436" r:id="rId44"/>
    <p:sldId id="437" r:id="rId45"/>
    <p:sldId id="438" r:id="rId46"/>
    <p:sldId id="439" r:id="rId47"/>
    <p:sldId id="440" r:id="rId48"/>
    <p:sldId id="441" r:id="rId49"/>
    <p:sldId id="442" r:id="rId50"/>
    <p:sldId id="444" r:id="rId51"/>
    <p:sldId id="445" r:id="rId52"/>
    <p:sldId id="446" r:id="rId53"/>
    <p:sldId id="447" r:id="rId54"/>
    <p:sldId id="448" r:id="rId55"/>
    <p:sldId id="449" r:id="rId56"/>
    <p:sldId id="450" r:id="rId57"/>
    <p:sldId id="451" r:id="rId58"/>
    <p:sldId id="452" r:id="rId59"/>
    <p:sldId id="453" r:id="rId60"/>
    <p:sldId id="454" r:id="rId61"/>
    <p:sldId id="455" r:id="rId62"/>
    <p:sldId id="456" r:id="rId63"/>
    <p:sldId id="457" r:id="rId64"/>
    <p:sldId id="458" r:id="rId65"/>
    <p:sldId id="459" r:id="rId66"/>
    <p:sldId id="460" r:id="rId67"/>
    <p:sldId id="461" r:id="rId68"/>
    <p:sldId id="462" r:id="rId69"/>
    <p:sldId id="463" r:id="rId70"/>
    <p:sldId id="464" r:id="rId71"/>
    <p:sldId id="465" r:id="rId72"/>
    <p:sldId id="466" r:id="rId73"/>
    <p:sldId id="467" r:id="rId74"/>
    <p:sldId id="468" r:id="rId75"/>
    <p:sldId id="469" r:id="rId76"/>
    <p:sldId id="470" r:id="rId77"/>
    <p:sldId id="471" r:id="rId78"/>
    <p:sldId id="472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2" autoAdjust="0"/>
    <p:restoredTop sz="82286" autoAdjust="0"/>
  </p:normalViewPr>
  <p:slideViewPr>
    <p:cSldViewPr snapToGrid="0" snapToObjects="1">
      <p:cViewPr varScale="1">
        <p:scale>
          <a:sx n="76" d="100"/>
          <a:sy n="76" d="100"/>
        </p:scale>
        <p:origin x="2706" y="29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503D3-AF3A-4A0F-8E57-31C075133F51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5B4CC-0CF9-4C79-BD22-F6691C6E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9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CB2D8-3C97-CB6A-294B-7AFEBD7DD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4B9A65-B7AA-5B78-8DD1-0BC0FAA3B2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E833DE-BA46-B28B-FDC1-EA8C94975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Contagem</a:t>
            </a:r>
            <a:r>
              <a:rPr lang="en-US" b="0" dirty="0"/>
              <a:t>: Tenho </a:t>
            </a:r>
            <a:r>
              <a:rPr lang="en-US" b="0" dirty="0" err="1"/>
              <a:t>alguns</a:t>
            </a:r>
            <a:r>
              <a:rPr lang="en-US" b="0" dirty="0"/>
              <a:t> </a:t>
            </a:r>
            <a:r>
              <a:rPr lang="en-US" b="0" dirty="0" err="1"/>
              <a:t>casos</a:t>
            </a:r>
            <a:r>
              <a:rPr lang="en-US" b="0" dirty="0"/>
              <a:t> e </a:t>
            </a:r>
            <a:r>
              <a:rPr lang="en-US" b="0" dirty="0" err="1"/>
              <a:t>quero</a:t>
            </a:r>
            <a:r>
              <a:rPr lang="en-US" b="0" dirty="0"/>
              <a:t> </a:t>
            </a:r>
            <a:r>
              <a:rPr lang="en-US" b="0" dirty="0" err="1"/>
              <a:t>ver</a:t>
            </a:r>
            <a:r>
              <a:rPr lang="en-US" b="0" dirty="0"/>
              <a:t> </a:t>
            </a:r>
            <a:r>
              <a:rPr lang="en-US" b="0" dirty="0" err="1"/>
              <a:t>quantas</a:t>
            </a:r>
            <a:r>
              <a:rPr lang="en-US" b="0" dirty="0"/>
              <a:t> </a:t>
            </a:r>
            <a:r>
              <a:rPr lang="en-US" b="0" dirty="0" err="1"/>
              <a:t>combinações</a:t>
            </a:r>
            <a:r>
              <a:rPr lang="en-US" b="0" dirty="0"/>
              <a:t>, </a:t>
            </a:r>
            <a:r>
              <a:rPr lang="en-US" b="0" dirty="0" err="1"/>
              <a:t>quantas</a:t>
            </a:r>
            <a:r>
              <a:rPr lang="en-US" b="0" dirty="0"/>
              <a:t> </a:t>
            </a:r>
            <a:r>
              <a:rPr lang="en-US" b="0" dirty="0" err="1"/>
              <a:t>possibilidades</a:t>
            </a:r>
            <a:r>
              <a:rPr lang="en-US" b="0" dirty="0"/>
              <a:t> </a:t>
            </a:r>
            <a:r>
              <a:rPr lang="en-US" b="0" dirty="0" err="1"/>
              <a:t>eu</a:t>
            </a:r>
            <a:r>
              <a:rPr lang="en-US" b="0" dirty="0"/>
              <a:t> </a:t>
            </a:r>
            <a:r>
              <a:rPr lang="en-US" b="0" dirty="0" err="1"/>
              <a:t>tenho</a:t>
            </a:r>
            <a:r>
              <a:rPr lang="en-US" b="0" dirty="0"/>
              <a:t> para </a:t>
            </a:r>
            <a:r>
              <a:rPr lang="en-US" b="0" dirty="0" err="1"/>
              <a:t>aquele</a:t>
            </a:r>
            <a:r>
              <a:rPr lang="en-US" b="0" dirty="0"/>
              <a:t> </a:t>
            </a:r>
            <a:r>
              <a:rPr lang="en-US" b="0" dirty="0" err="1"/>
              <a:t>caso</a:t>
            </a:r>
            <a:r>
              <a:rPr lang="en-US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Isso</a:t>
            </a:r>
            <a:r>
              <a:rPr lang="en-US" b="0" dirty="0"/>
              <a:t> é a </a:t>
            </a:r>
            <a:r>
              <a:rPr lang="en-US" b="0" dirty="0" err="1"/>
              <a:t>combinatória</a:t>
            </a:r>
            <a:r>
              <a:rPr lang="en-US" b="0" dirty="0"/>
              <a:t>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Cai </a:t>
            </a:r>
            <a:r>
              <a:rPr lang="en-US" b="0" dirty="0" err="1"/>
              <a:t>muito</a:t>
            </a:r>
            <a:r>
              <a:rPr lang="en-US" b="0" dirty="0"/>
              <a:t> </a:t>
            </a:r>
            <a:r>
              <a:rPr lang="en-US" b="0" dirty="0" err="1"/>
              <a:t>em</a:t>
            </a:r>
            <a:r>
              <a:rPr lang="en-US" b="0" dirty="0"/>
              <a:t> concurso, </a:t>
            </a:r>
            <a:r>
              <a:rPr lang="en-US" b="0" dirty="0" err="1"/>
              <a:t>mesmo</a:t>
            </a:r>
            <a:r>
              <a:rPr lang="en-US" b="0" dirty="0"/>
              <a:t> de </a:t>
            </a:r>
            <a:r>
              <a:rPr lang="en-US" b="0" dirty="0" err="1"/>
              <a:t>outras</a:t>
            </a:r>
            <a:r>
              <a:rPr lang="en-US" b="0" dirty="0"/>
              <a:t> </a:t>
            </a:r>
            <a:r>
              <a:rPr lang="en-US" b="0" dirty="0" err="1"/>
              <a:t>áreas</a:t>
            </a:r>
            <a:r>
              <a:rPr lang="en-US" b="0" dirty="0"/>
              <a:t>, </a:t>
            </a:r>
            <a:r>
              <a:rPr lang="en-US" b="0" dirty="0" err="1"/>
              <a:t>Provas</a:t>
            </a:r>
            <a:r>
              <a:rPr lang="en-US" b="0" dirty="0"/>
              <a:t> de </a:t>
            </a:r>
            <a:r>
              <a:rPr lang="en-US" b="0" dirty="0" err="1"/>
              <a:t>Lógica</a:t>
            </a:r>
            <a:r>
              <a:rPr lang="en-US" b="0" dirty="0"/>
              <a:t> </a:t>
            </a:r>
            <a:r>
              <a:rPr lang="en-US" b="0" dirty="0" err="1"/>
              <a:t>Matemática</a:t>
            </a:r>
            <a:r>
              <a:rPr lang="en-US" b="0" dirty="0"/>
              <a:t> </a:t>
            </a:r>
            <a:r>
              <a:rPr lang="en-US" b="0" dirty="0" err="1"/>
              <a:t>em</a:t>
            </a:r>
            <a:r>
              <a:rPr lang="en-US" b="0" dirty="0"/>
              <a:t> </a:t>
            </a:r>
            <a:r>
              <a:rPr lang="en-US" b="0" dirty="0" err="1"/>
              <a:t>geral</a:t>
            </a:r>
            <a:r>
              <a:rPr lang="en-US" b="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574CD-E11E-5B5E-B211-E08032EDE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14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999BD-E4AA-3B34-D732-5383DA8D8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4E97CF-B068-2391-49F2-4C8EAD4C0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A66AAC-CF74-3CFF-CE34-068B84AF2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Vimos</a:t>
            </a:r>
            <a:r>
              <a:rPr lang="en-US" b="0" dirty="0"/>
              <a:t> o </a:t>
            </a:r>
            <a:r>
              <a:rPr lang="en-US" b="0" dirty="0" err="1"/>
              <a:t>exemplo</a:t>
            </a:r>
            <a:r>
              <a:rPr lang="en-US" b="0" dirty="0"/>
              <a:t> com as </a:t>
            </a:r>
            <a:r>
              <a:rPr lang="en-US" b="0" dirty="0" err="1"/>
              <a:t>roupas</a:t>
            </a:r>
            <a:r>
              <a:rPr lang="en-US" b="0" dirty="0"/>
              <a:t> </a:t>
            </a:r>
            <a:r>
              <a:rPr lang="en-US" b="0" dirty="0" err="1"/>
              <a:t>ali</a:t>
            </a:r>
            <a:r>
              <a:rPr lang="en-US" b="0" dirty="0"/>
              <a:t> ne.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Se nao </a:t>
            </a:r>
            <a:r>
              <a:rPr lang="en-US" b="0" dirty="0" err="1"/>
              <a:t>tiver</a:t>
            </a:r>
            <a:r>
              <a:rPr lang="en-US" b="0" dirty="0"/>
              <a:t> </a:t>
            </a:r>
            <a:r>
              <a:rPr lang="en-US" b="0" dirty="0" err="1"/>
              <a:t>nenhuma</a:t>
            </a:r>
            <a:r>
              <a:rPr lang="en-US" b="0" dirty="0"/>
              <a:t> </a:t>
            </a:r>
            <a:r>
              <a:rPr lang="en-US" b="0" dirty="0" err="1"/>
              <a:t>restrição</a:t>
            </a:r>
            <a:r>
              <a:rPr lang="en-US" b="0" dirty="0"/>
              <a:t> (</a:t>
            </a:r>
            <a:r>
              <a:rPr lang="en-US" b="0" dirty="0" err="1"/>
              <a:t>Calça</a:t>
            </a:r>
            <a:r>
              <a:rPr lang="en-US" b="0" dirty="0"/>
              <a:t> preta </a:t>
            </a:r>
            <a:r>
              <a:rPr lang="en-US" b="0" dirty="0" err="1"/>
              <a:t>combina</a:t>
            </a:r>
            <a:r>
              <a:rPr lang="en-US" b="0" dirty="0"/>
              <a:t> com a </a:t>
            </a:r>
            <a:r>
              <a:rPr lang="en-US" b="0" dirty="0" err="1"/>
              <a:t>vermelha</a:t>
            </a:r>
            <a:r>
              <a:rPr lang="en-US" b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579BE-39F3-46EE-7C50-96D5BD914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81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2750E-06DE-80E3-0748-AACC24517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028246-EADD-D8F1-B5E1-ADC9D05E64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D67DB0-6693-87D8-8C60-2B7FD9D84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Exemplo</a:t>
            </a:r>
            <a:r>
              <a:rPr lang="en-US" b="0" dirty="0"/>
              <a:t> das Roupas Maria Eduarda </a:t>
            </a:r>
            <a:r>
              <a:rPr lang="en-US" b="0" dirty="0" err="1"/>
              <a:t>tinha</a:t>
            </a:r>
            <a:r>
              <a:rPr lang="en-US" b="0" dirty="0"/>
              <a:t> duas </a:t>
            </a:r>
            <a:r>
              <a:rPr lang="en-US" b="0" dirty="0" err="1"/>
              <a:t>etapas</a:t>
            </a:r>
            <a:r>
              <a:rPr lang="en-US" b="0" dirty="0"/>
              <a:t>, e da Lavinia </a:t>
            </a:r>
            <a:r>
              <a:rPr lang="en-US" b="0" dirty="0" err="1"/>
              <a:t>já</a:t>
            </a:r>
            <a:r>
              <a:rPr lang="en-US" b="0" dirty="0"/>
              <a:t> </a:t>
            </a:r>
            <a:r>
              <a:rPr lang="en-US" b="0" dirty="0" err="1"/>
              <a:t>tinhamos</a:t>
            </a:r>
            <a:r>
              <a:rPr lang="en-US" b="0" dirty="0"/>
              <a:t> 3 </a:t>
            </a:r>
            <a:r>
              <a:rPr lang="en-US" b="0" dirty="0" err="1"/>
              <a:t>etapas</a:t>
            </a:r>
            <a:r>
              <a:rPr lang="en-US" b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Só </a:t>
            </a:r>
            <a:r>
              <a:rPr lang="en-US" b="0" dirty="0" err="1"/>
              <a:t>multiplicar</a:t>
            </a:r>
            <a:r>
              <a:rPr lang="en-US" b="0" dirty="0"/>
              <a:t> </a:t>
            </a:r>
            <a:r>
              <a:rPr lang="en-US" b="0" dirty="0" err="1"/>
              <a:t>todos</a:t>
            </a:r>
            <a:r>
              <a:rPr lang="en-US" b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25897-93CF-E0E8-3A0E-E3C30E2867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79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75E99-B2FC-2AB0-7849-4541036C1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B28CBF-C53A-EF32-5669-3F3CDDEE9A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37CC70-3351-0B39-03F0-8FC85A268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573ED-BFE4-AB6B-5422-995FDDC2C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0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03B75-1C8A-2EAC-9A03-6CE27D212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351A26-0A5B-77B4-A71B-EE242831F5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623FC4-853E-1162-CC20-EE90FA70D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3 </a:t>
            </a:r>
            <a:r>
              <a:rPr lang="en-US" b="0" dirty="0" err="1"/>
              <a:t>Etapas</a:t>
            </a:r>
            <a:r>
              <a:rPr lang="en-US" b="0" dirty="0"/>
              <a:t>, </a:t>
            </a:r>
            <a:r>
              <a:rPr lang="en-US" b="0" dirty="0" err="1"/>
              <a:t>sem</a:t>
            </a:r>
            <a:r>
              <a:rPr lang="en-US" b="0" dirty="0"/>
              <a:t> </a:t>
            </a:r>
            <a:r>
              <a:rPr lang="en-US" b="0" dirty="0" err="1"/>
              <a:t>nenhuma</a:t>
            </a:r>
            <a:r>
              <a:rPr lang="en-US" b="0" dirty="0"/>
              <a:t> </a:t>
            </a:r>
            <a:r>
              <a:rPr lang="en-US" b="0" dirty="0" err="1"/>
              <a:t>restrição</a:t>
            </a:r>
            <a:r>
              <a:rPr lang="en-US" b="0" dirty="0"/>
              <a:t>. O </a:t>
            </a:r>
            <a:r>
              <a:rPr lang="en-US" b="0" dirty="0" err="1"/>
              <a:t>filho</a:t>
            </a:r>
            <a:r>
              <a:rPr lang="en-US" b="0" dirty="0"/>
              <a:t> nao </a:t>
            </a:r>
            <a:r>
              <a:rPr lang="en-US" b="0" dirty="0" err="1"/>
              <a:t>gosta</a:t>
            </a:r>
            <a:r>
              <a:rPr lang="en-US" b="0" dirty="0"/>
              <a:t> de </a:t>
            </a:r>
            <a:r>
              <a:rPr lang="en-US" b="0" dirty="0" err="1"/>
              <a:t>tomar</a:t>
            </a:r>
            <a:r>
              <a:rPr lang="en-US" b="0" dirty="0"/>
              <a:t> </a:t>
            </a:r>
            <a:r>
              <a:rPr lang="en-US" b="0" dirty="0" err="1"/>
              <a:t>suco</a:t>
            </a:r>
            <a:r>
              <a:rPr lang="en-US" b="0" dirty="0"/>
              <a:t> com </a:t>
            </a:r>
            <a:r>
              <a:rPr lang="en-US" b="0" dirty="0" err="1"/>
              <a:t>hamburguer</a:t>
            </a:r>
            <a:r>
              <a:rPr lang="en-US" b="0" dirty="0"/>
              <a:t> </a:t>
            </a:r>
            <a:r>
              <a:rPr lang="en-US" b="0" dirty="0" err="1"/>
              <a:t>por</a:t>
            </a:r>
            <a:r>
              <a:rPr lang="en-US" b="0" dirty="0"/>
              <a:t> </a:t>
            </a:r>
            <a:r>
              <a:rPr lang="en-US" b="0" dirty="0" err="1"/>
              <a:t>exemeplo</a:t>
            </a:r>
            <a:r>
              <a:rPr lang="en-US" b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52AC-13FA-FCE4-6CC5-1EA9C00594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85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21CE5-D453-30DC-6541-9A964A5CC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AB698A-546B-ACBD-66DA-8A201183F9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16D0A6-6CA5-1F20-4E99-91660748A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54154-AE79-6BED-457A-F0A95EBA2C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29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6B990-EB05-FE6A-4BE5-63A4B79D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14FBCF-C57D-FB15-5879-B77D126D32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477A49-4E14-4D86-6F14-197A0AD2C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9C7DE-C5F2-964F-64A2-435C9FB16C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47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890AE-4E9B-C449-E5D2-0EBDAB3A5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B12FC8-4451-B2DC-5B16-1B8FC30684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CFB7E7-A61D-A461-C22E-D93165BEA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Ah e se </a:t>
            </a:r>
            <a:r>
              <a:rPr lang="en-US" b="0" dirty="0" err="1"/>
              <a:t>falasse</a:t>
            </a:r>
            <a:r>
              <a:rPr lang="en-US" b="0" dirty="0"/>
              <a:t> </a:t>
            </a:r>
            <a:r>
              <a:rPr lang="en-US" b="0" dirty="0" err="1"/>
              <a:t>que</a:t>
            </a:r>
            <a:r>
              <a:rPr lang="en-US" b="0" dirty="0"/>
              <a:t> nao </a:t>
            </a:r>
            <a:r>
              <a:rPr lang="en-US" b="0" dirty="0" err="1"/>
              <a:t>pode</a:t>
            </a:r>
            <a:r>
              <a:rPr lang="en-US" b="0" dirty="0"/>
              <a:t> </a:t>
            </a:r>
            <a:r>
              <a:rPr lang="en-US" b="0" dirty="0" err="1"/>
              <a:t>repetir</a:t>
            </a:r>
            <a:r>
              <a:rPr lang="en-US" b="0" dirty="0"/>
              <a:t>, ai a </a:t>
            </a:r>
            <a:r>
              <a:rPr lang="en-US" b="0" dirty="0" err="1"/>
              <a:t>gente</a:t>
            </a:r>
            <a:r>
              <a:rPr lang="en-US" b="0" dirty="0"/>
              <a:t> </a:t>
            </a:r>
            <a:r>
              <a:rPr lang="en-US" b="0" dirty="0" err="1"/>
              <a:t>entraria</a:t>
            </a:r>
            <a:r>
              <a:rPr lang="en-US" b="0" dirty="0"/>
              <a:t> </a:t>
            </a:r>
            <a:r>
              <a:rPr lang="en-US" b="0" dirty="0" err="1"/>
              <a:t>em</a:t>
            </a:r>
            <a:r>
              <a:rPr lang="en-US" b="0" dirty="0"/>
              <a:t> </a:t>
            </a:r>
            <a:r>
              <a:rPr lang="en-US" b="0" dirty="0" err="1"/>
              <a:t>outra</a:t>
            </a:r>
            <a:r>
              <a:rPr lang="en-US" b="0" dirty="0"/>
              <a:t> </a:t>
            </a:r>
            <a:r>
              <a:rPr lang="en-US" b="0" dirty="0" err="1"/>
              <a:t>coisa</a:t>
            </a:r>
            <a:r>
              <a:rPr lang="en-US" b="0" dirty="0"/>
              <a:t> </a:t>
            </a:r>
            <a:r>
              <a:rPr lang="en-US" b="0" dirty="0" err="1"/>
              <a:t>que</a:t>
            </a:r>
            <a:r>
              <a:rPr lang="en-US" b="0" dirty="0"/>
              <a:t> é </a:t>
            </a:r>
            <a:r>
              <a:rPr lang="en-US" b="0" dirty="0" err="1"/>
              <a:t>arranjo</a:t>
            </a:r>
            <a:r>
              <a:rPr lang="en-US" b="0" dirty="0"/>
              <a:t>, </a:t>
            </a:r>
            <a:r>
              <a:rPr lang="en-US" b="0" dirty="0" err="1"/>
              <a:t>que</a:t>
            </a:r>
            <a:r>
              <a:rPr lang="en-US" b="0" dirty="0"/>
              <a:t> </a:t>
            </a:r>
            <a:r>
              <a:rPr lang="en-US" b="0" dirty="0" err="1"/>
              <a:t>vamos</a:t>
            </a:r>
            <a:r>
              <a:rPr lang="en-US" b="0" dirty="0"/>
              <a:t> </a:t>
            </a:r>
            <a:r>
              <a:rPr lang="en-US" b="0" dirty="0" err="1"/>
              <a:t>ver</a:t>
            </a:r>
            <a:r>
              <a:rPr lang="en-US" b="0" dirty="0"/>
              <a:t> </a:t>
            </a:r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pra</a:t>
            </a:r>
            <a:r>
              <a:rPr lang="en-US" b="0" dirty="0"/>
              <a:t> </a:t>
            </a:r>
            <a:r>
              <a:rPr lang="en-US" b="0" dirty="0" err="1"/>
              <a:t>frente</a:t>
            </a:r>
            <a:r>
              <a:rPr lang="en-US" b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Exemplo</a:t>
            </a:r>
            <a:r>
              <a:rPr lang="en-US" b="0" dirty="0"/>
              <a:t> 222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Exemplo</a:t>
            </a:r>
            <a:r>
              <a:rPr lang="en-US" b="0" dirty="0"/>
              <a:t> 444 533.. Cuidado pois nao é </a:t>
            </a:r>
            <a:r>
              <a:rPr lang="en-US" b="0" dirty="0" err="1"/>
              <a:t>uma</a:t>
            </a:r>
            <a:r>
              <a:rPr lang="en-US" b="0" dirty="0"/>
              <a:t> das </a:t>
            </a:r>
            <a:r>
              <a:rPr lang="en-US" b="0" dirty="0" err="1"/>
              <a:t>opções</a:t>
            </a:r>
            <a:r>
              <a:rPr lang="en-US" b="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04E1A-E1BB-47B1-EBA8-7A93F3316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81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94960-5158-D545-AF19-30C280C34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C8F964-F6A9-D321-96DB-410644215D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002F16-B740-A380-9EC4-114AC4CDA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035 </a:t>
            </a:r>
            <a:r>
              <a:rPr lang="en-US" b="0" dirty="0" err="1"/>
              <a:t>não</a:t>
            </a:r>
            <a:r>
              <a:rPr lang="en-US" b="0" dirty="0"/>
              <a:t> </a:t>
            </a:r>
            <a:r>
              <a:rPr lang="en-US" b="0" dirty="0" err="1"/>
              <a:t>conta</a:t>
            </a:r>
            <a:r>
              <a:rPr lang="en-US" b="0" dirty="0"/>
              <a:t> </a:t>
            </a:r>
            <a:r>
              <a:rPr lang="en-US" b="0" dirty="0" err="1"/>
              <a:t>como</a:t>
            </a:r>
            <a:r>
              <a:rPr lang="en-US" b="0" dirty="0"/>
              <a:t> 3 </a:t>
            </a:r>
            <a:r>
              <a:rPr lang="en-US" b="0" dirty="0" err="1"/>
              <a:t>algarismos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F76EF-C2EC-DBB2-18D8-8EAD82990F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34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BC820-F7F5-4084-7493-342CB951A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006D2C-7437-C516-2A4C-F685AE1567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38635D-75C6-22F8-A83F-B4973ECF4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035 </a:t>
            </a:r>
            <a:r>
              <a:rPr lang="en-US" b="0" dirty="0" err="1"/>
              <a:t>não</a:t>
            </a:r>
            <a:r>
              <a:rPr lang="en-US" b="0" dirty="0"/>
              <a:t> </a:t>
            </a:r>
            <a:r>
              <a:rPr lang="en-US" b="0" dirty="0" err="1"/>
              <a:t>conta</a:t>
            </a:r>
            <a:r>
              <a:rPr lang="en-US" b="0" dirty="0"/>
              <a:t> </a:t>
            </a:r>
            <a:r>
              <a:rPr lang="en-US" b="0" dirty="0" err="1"/>
              <a:t>como</a:t>
            </a:r>
            <a:r>
              <a:rPr lang="en-US" b="0" dirty="0"/>
              <a:t> 3 </a:t>
            </a:r>
            <a:r>
              <a:rPr lang="en-US" b="0" dirty="0" err="1"/>
              <a:t>algarismos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Quantidade</a:t>
            </a:r>
            <a:r>
              <a:rPr lang="en-US" b="0" dirty="0"/>
              <a:t> de </a:t>
            </a:r>
            <a:r>
              <a:rPr lang="en-US" b="0" dirty="0" err="1"/>
              <a:t>Opções</a:t>
            </a:r>
            <a:r>
              <a:rPr lang="en-US" b="0" dirty="0"/>
              <a:t>, nao é </a:t>
            </a:r>
            <a:r>
              <a:rPr lang="en-US" b="0" dirty="0" err="1"/>
              <a:t>escolhendo</a:t>
            </a:r>
            <a:r>
              <a:rPr lang="en-US" b="0" dirty="0"/>
              <a:t> o </a:t>
            </a:r>
            <a:r>
              <a:rPr lang="en-US" b="0" dirty="0" err="1"/>
              <a:t>número</a:t>
            </a:r>
            <a:r>
              <a:rPr lang="en-US" b="0" dirty="0"/>
              <a:t> 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3E1C9-BAA6-AE6B-2DA5-332194603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61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76972-346C-136D-17A7-80221DD4B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860A70-80C1-B953-DF28-3B0FDFF42C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D252F7-9D49-7208-6CAB-549890C724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035 </a:t>
            </a:r>
            <a:r>
              <a:rPr lang="en-US" b="0" dirty="0" err="1"/>
              <a:t>não</a:t>
            </a:r>
            <a:r>
              <a:rPr lang="en-US" b="0" dirty="0"/>
              <a:t> </a:t>
            </a:r>
            <a:r>
              <a:rPr lang="en-US" b="0" dirty="0" err="1"/>
              <a:t>conta</a:t>
            </a:r>
            <a:r>
              <a:rPr lang="en-US" b="0" dirty="0"/>
              <a:t> </a:t>
            </a:r>
            <a:r>
              <a:rPr lang="en-US" b="0" dirty="0" err="1"/>
              <a:t>como</a:t>
            </a:r>
            <a:r>
              <a:rPr lang="en-US" b="0" dirty="0"/>
              <a:t> 3 </a:t>
            </a:r>
            <a:r>
              <a:rPr lang="en-US" b="0" dirty="0" err="1"/>
              <a:t>algarismos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Pares é </a:t>
            </a:r>
            <a:r>
              <a:rPr lang="en-US" b="0" dirty="0" err="1"/>
              <a:t>uma</a:t>
            </a:r>
            <a:r>
              <a:rPr lang="en-US" b="0" dirty="0"/>
              <a:t> </a:t>
            </a:r>
            <a:r>
              <a:rPr lang="en-US" b="0" dirty="0" err="1"/>
              <a:t>restrição</a:t>
            </a:r>
            <a:r>
              <a:rPr lang="en-US" b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Dica</a:t>
            </a:r>
            <a:r>
              <a:rPr lang="en-US" b="0" dirty="0"/>
              <a:t>, </a:t>
            </a:r>
            <a:r>
              <a:rPr lang="en-US" b="0" dirty="0" err="1"/>
              <a:t>começe</a:t>
            </a:r>
            <a:r>
              <a:rPr lang="en-US" b="0" dirty="0"/>
              <a:t> pela </a:t>
            </a:r>
            <a:r>
              <a:rPr lang="en-US" b="0" dirty="0" err="1"/>
              <a:t>restrições</a:t>
            </a:r>
            <a:r>
              <a:rPr lang="en-US" b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0CC20-8C70-1BF3-29D5-296EF8048A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21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04405-6BAC-41F8-B4E4-9D14FC815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7D30AD-3C16-19E6-4B7A-472B10B337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A5A2E0-8DC6-A8C9-E0A4-83F55DC9C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Uma forma de resolver é </a:t>
            </a:r>
            <a:r>
              <a:rPr lang="en-US" b="0" dirty="0" err="1"/>
              <a:t>usando</a:t>
            </a:r>
            <a:r>
              <a:rPr lang="en-US" b="0" dirty="0"/>
              <a:t> </a:t>
            </a:r>
            <a:r>
              <a:rPr lang="en-US" b="0" dirty="0" err="1"/>
              <a:t>uma</a:t>
            </a:r>
            <a:r>
              <a:rPr lang="en-US" b="0" dirty="0"/>
              <a:t> </a:t>
            </a:r>
            <a:r>
              <a:rPr lang="en-US" b="0" dirty="0" err="1"/>
              <a:t>árvore</a:t>
            </a:r>
            <a:r>
              <a:rPr lang="en-US" b="0" dirty="0"/>
              <a:t> de </a:t>
            </a:r>
            <a:r>
              <a:rPr lang="en-US" b="0" dirty="0" err="1"/>
              <a:t>soluções</a:t>
            </a:r>
            <a:r>
              <a:rPr lang="en-US" b="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C3110-91D9-7468-3B6C-436A5E6E9A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98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E8F6E-F26A-B8C7-6F2D-205011E62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B14267-F8A8-1F36-0B57-F148DDA2C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3CFEF2-3422-FC15-5C3F-4C2FD8524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347FE-7DE9-FB88-ECAE-DA9F65F08C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2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00D94-F757-3985-F361-1D2DD539C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5DA919-6E1E-BFD5-D7A3-129455804E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A5C814-CF1C-2C2D-B957-613267735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Já</a:t>
            </a:r>
            <a:r>
              <a:rPr lang="en-US" b="0" dirty="0"/>
              <a:t> sei factorial, </a:t>
            </a:r>
            <a:r>
              <a:rPr lang="en-US" b="0" dirty="0" err="1"/>
              <a:t>cansado</a:t>
            </a:r>
            <a:r>
              <a:rPr lang="en-US" b="0" dirty="0"/>
              <a:t> de saber…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Mas a </a:t>
            </a:r>
            <a:r>
              <a:rPr lang="en-US" b="0" dirty="0" err="1"/>
              <a:t>gente</a:t>
            </a:r>
            <a:r>
              <a:rPr lang="en-US" b="0" dirty="0"/>
              <a:t> </a:t>
            </a:r>
            <a:r>
              <a:rPr lang="en-US" b="0" dirty="0" err="1"/>
              <a:t>vai</a:t>
            </a:r>
            <a:r>
              <a:rPr lang="en-US" b="0" dirty="0"/>
              <a:t> </a:t>
            </a:r>
            <a:r>
              <a:rPr lang="en-US" b="0" dirty="0" err="1"/>
              <a:t>trabalhar</a:t>
            </a:r>
            <a:r>
              <a:rPr lang="en-US" b="0" dirty="0"/>
              <a:t> com </a:t>
            </a:r>
            <a:r>
              <a:rPr lang="en-US" b="0" dirty="0" err="1"/>
              <a:t>expressões</a:t>
            </a:r>
            <a:r>
              <a:rPr lang="en-US" b="0" dirty="0"/>
              <a:t> e </a:t>
            </a:r>
            <a:r>
              <a:rPr lang="en-US" b="0" dirty="0" err="1"/>
              <a:t>ver</a:t>
            </a:r>
            <a:r>
              <a:rPr lang="en-US" b="0" dirty="0"/>
              <a:t> </a:t>
            </a:r>
            <a:r>
              <a:rPr lang="en-US" b="0" dirty="0" err="1"/>
              <a:t>tambem</a:t>
            </a:r>
            <a:r>
              <a:rPr lang="en-US" b="0" dirty="0"/>
              <a:t> </a:t>
            </a:r>
            <a:r>
              <a:rPr lang="en-US" b="0" dirty="0" err="1"/>
              <a:t>os</a:t>
            </a:r>
            <a:r>
              <a:rPr lang="en-US" b="0" dirty="0"/>
              <a:t> </a:t>
            </a:r>
            <a:r>
              <a:rPr lang="en-US" b="0" dirty="0" err="1"/>
              <a:t>números</a:t>
            </a:r>
            <a:r>
              <a:rPr lang="en-US" b="0" dirty="0"/>
              <a:t> </a:t>
            </a:r>
            <a:r>
              <a:rPr lang="en-US" b="0" dirty="0" err="1"/>
              <a:t>binomiais</a:t>
            </a:r>
            <a:r>
              <a:rPr lang="en-US" b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Fatorial</a:t>
            </a:r>
            <a:r>
              <a:rPr lang="en-US" b="0" dirty="0"/>
              <a:t> de 0!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C03E8-1143-5DC9-B6AD-FAB03DD89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41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510B9-84A5-7C20-F612-38EE0C07B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5A7B3B-0CB0-6153-F345-B7E7902940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68A86-C1D6-0A63-883F-AC3ACA7B7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E8557-AF39-722E-FFDB-C9D88A8B8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44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994E9-932B-B36F-0579-AAA4A879D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7E9B3D-0FC6-3140-9B0F-C00787876A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8019A9-6A50-E4A7-6B02-94558E5CD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7! / 4! = 5040 / 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210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68*67 = 4556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2.5! </a:t>
            </a:r>
            <a:r>
              <a:rPr lang="en-US" b="0" dirty="0" err="1"/>
              <a:t>Não</a:t>
            </a:r>
            <a:r>
              <a:rPr lang="en-US" b="0" dirty="0"/>
              <a:t> é “10!” </a:t>
            </a:r>
            <a:r>
              <a:rPr lang="en-US" b="0" dirty="0" err="1"/>
              <a:t>Ordem</a:t>
            </a:r>
            <a:r>
              <a:rPr lang="en-US" b="0" dirty="0"/>
              <a:t>, </a:t>
            </a:r>
            <a:r>
              <a:rPr lang="en-US" b="0" dirty="0" err="1"/>
              <a:t>Fatorial</a:t>
            </a:r>
            <a:r>
              <a:rPr lang="en-US" b="0" dirty="0"/>
              <a:t> Primeiro = 240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96161-13AE-BED1-83B7-444DE2294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35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7A6B3-76D2-872B-55F0-A08038BB6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5D34AE-2A2A-D580-D976-65FCF99CC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947CA3-E73B-E034-0BAE-3A4FF9B2A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Pertence</a:t>
            </a:r>
            <a:r>
              <a:rPr lang="en-US" b="0" dirty="0"/>
              <a:t> </a:t>
            </a:r>
            <a:r>
              <a:rPr lang="en-US" b="0" dirty="0" err="1"/>
              <a:t>aos</a:t>
            </a:r>
            <a:r>
              <a:rPr lang="en-US" b="0" dirty="0"/>
              <a:t> </a:t>
            </a:r>
            <a:r>
              <a:rPr lang="en-US" b="0" dirty="0" err="1"/>
              <a:t>Naturais</a:t>
            </a:r>
            <a:r>
              <a:rPr lang="en-US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7 4 = 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7 0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DB65E-C33A-F690-D7FC-314F57F207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265FE-1A93-A0E3-A979-B2C3EA6CA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35C47-0A5B-439F-C24E-EF6D0604F1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BC43D0-F73A-0389-98C1-A99D1D874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Triangulo</a:t>
            </a:r>
            <a:r>
              <a:rPr lang="en-US" b="0" dirty="0"/>
              <a:t> de Pascal, </a:t>
            </a:r>
            <a:r>
              <a:rPr lang="en-US" b="0" dirty="0" err="1"/>
              <a:t>não</a:t>
            </a:r>
            <a:r>
              <a:rPr lang="en-US" b="0" dirty="0"/>
              <a:t> </a:t>
            </a:r>
            <a:r>
              <a:rPr lang="en-US" b="0" dirty="0" err="1"/>
              <a:t>precisa</a:t>
            </a:r>
            <a:r>
              <a:rPr lang="en-US" b="0" dirty="0"/>
              <a:t> </a:t>
            </a:r>
            <a:r>
              <a:rPr lang="en-US" b="0" dirty="0" err="1"/>
              <a:t>nem</a:t>
            </a:r>
            <a:r>
              <a:rPr lang="en-US" b="0" dirty="0"/>
              <a:t> usar a formula.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B0D30-3FD4-9A72-FD78-8B8DA4BBAA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64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DA9F2-81E3-FD28-61F1-58F49BBC8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B1A301-6BB8-9B71-7FD6-0C5729572C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2AC56A-1611-9128-5DEC-BBA00DC96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Triangulo</a:t>
            </a:r>
            <a:r>
              <a:rPr lang="en-US" b="0" dirty="0"/>
              <a:t> de Pascal, </a:t>
            </a:r>
            <a:r>
              <a:rPr lang="en-US" b="0" dirty="0" err="1"/>
              <a:t>não</a:t>
            </a:r>
            <a:r>
              <a:rPr lang="en-US" b="0" dirty="0"/>
              <a:t> </a:t>
            </a:r>
            <a:r>
              <a:rPr lang="en-US" b="0" dirty="0" err="1"/>
              <a:t>precisa</a:t>
            </a:r>
            <a:r>
              <a:rPr lang="en-US" b="0" dirty="0"/>
              <a:t> </a:t>
            </a:r>
            <a:r>
              <a:rPr lang="en-US" b="0" dirty="0" err="1"/>
              <a:t>nem</a:t>
            </a:r>
            <a:r>
              <a:rPr lang="en-US" b="0" dirty="0"/>
              <a:t> usar a formula.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BE8B2-CED4-D9C4-8565-A72811172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47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BBBC9-CD8C-82CC-E822-2A8528B29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328742-3C94-3188-9428-9498F983AD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F318C-95C4-7432-58D7-0E3548C68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Na </a:t>
            </a:r>
            <a:r>
              <a:rPr lang="en-US" b="0" dirty="0" err="1"/>
              <a:t>maioria</a:t>
            </a:r>
            <a:r>
              <a:rPr lang="en-US" b="0" dirty="0"/>
              <a:t> dos </a:t>
            </a:r>
            <a:r>
              <a:rPr lang="en-US" b="0" dirty="0" err="1"/>
              <a:t>casos</a:t>
            </a:r>
            <a:r>
              <a:rPr lang="en-US" b="0" dirty="0"/>
              <a:t> N &gt;= 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50CA3-B54C-1876-C0EA-09AA2C53E4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45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EC34E-90ED-60F6-528D-D48C3754C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DA2D9B-1476-BA8B-7208-002B21936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BFDC5C-CDD6-51B7-B9B7-1AD2CA446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Essas</a:t>
            </a:r>
            <a:r>
              <a:rPr lang="en-US" b="0" dirty="0"/>
              <a:t> </a:t>
            </a:r>
            <a:r>
              <a:rPr lang="en-US" b="0" dirty="0" err="1"/>
              <a:t>são</a:t>
            </a:r>
            <a:r>
              <a:rPr lang="en-US" b="0" dirty="0"/>
              <a:t> as 3 </a:t>
            </a:r>
            <a:r>
              <a:rPr lang="en-US" b="0" dirty="0" err="1"/>
              <a:t>principais</a:t>
            </a:r>
            <a:r>
              <a:rPr lang="en-US" b="0" dirty="0"/>
              <a:t> </a:t>
            </a:r>
            <a:r>
              <a:rPr lang="en-US" b="0" dirty="0" err="1"/>
              <a:t>palavras</a:t>
            </a:r>
            <a:r>
              <a:rPr lang="en-US" b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Por </a:t>
            </a:r>
            <a:r>
              <a:rPr lang="en-US" b="0" dirty="0" err="1"/>
              <a:t>enquanto</a:t>
            </a:r>
            <a:r>
              <a:rPr lang="en-US" b="0" dirty="0"/>
              <a:t> </a:t>
            </a:r>
            <a:r>
              <a:rPr lang="en-US" b="0" dirty="0" err="1"/>
              <a:t>estaremos</a:t>
            </a:r>
            <a:r>
              <a:rPr lang="en-US" b="0" dirty="0"/>
              <a:t> </a:t>
            </a:r>
            <a:r>
              <a:rPr lang="en-US" b="0" dirty="0" err="1"/>
              <a:t>falando</a:t>
            </a:r>
            <a:r>
              <a:rPr lang="en-US" b="0" dirty="0"/>
              <a:t> </a:t>
            </a:r>
            <a:r>
              <a:rPr lang="en-US" b="0" dirty="0" err="1"/>
              <a:t>só</a:t>
            </a:r>
            <a:r>
              <a:rPr lang="en-US" b="0" dirty="0"/>
              <a:t> de </a:t>
            </a:r>
            <a:r>
              <a:rPr lang="en-US" b="0" dirty="0" err="1"/>
              <a:t>Permutação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O </a:t>
            </a:r>
            <a:r>
              <a:rPr lang="en-US" b="0" dirty="0" err="1"/>
              <a:t>que</a:t>
            </a:r>
            <a:r>
              <a:rPr lang="en-US" b="0" dirty="0"/>
              <a:t> </a:t>
            </a:r>
            <a:r>
              <a:rPr lang="en-US" b="0" dirty="0" err="1"/>
              <a:t>precisamos</a:t>
            </a:r>
            <a:r>
              <a:rPr lang="en-US" b="0" dirty="0"/>
              <a:t> saber?  n = 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Permutação</a:t>
            </a:r>
            <a:r>
              <a:rPr lang="en-US" b="0" dirty="0"/>
              <a:t> Simples, </a:t>
            </a:r>
            <a:r>
              <a:rPr lang="en-US" b="0" dirty="0" err="1"/>
              <a:t>Permutação</a:t>
            </a:r>
            <a:r>
              <a:rPr lang="en-US" b="0" dirty="0"/>
              <a:t> com </a:t>
            </a:r>
            <a:r>
              <a:rPr lang="en-US" b="0" dirty="0" err="1"/>
              <a:t>Repetição</a:t>
            </a:r>
            <a:r>
              <a:rPr lang="en-US" b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Arranjo</a:t>
            </a:r>
            <a:r>
              <a:rPr lang="en-US" b="0" dirty="0"/>
              <a:t> Simples Vira </a:t>
            </a:r>
            <a:r>
              <a:rPr lang="en-US" b="0" dirty="0" err="1"/>
              <a:t>uma</a:t>
            </a:r>
            <a:r>
              <a:rPr lang="en-US" b="0" dirty="0"/>
              <a:t> </a:t>
            </a:r>
            <a:r>
              <a:rPr lang="en-US" b="0" dirty="0" err="1"/>
              <a:t>Permutação</a:t>
            </a:r>
            <a:r>
              <a:rPr lang="en-US" b="0" dirty="0"/>
              <a:t> Simples </a:t>
            </a:r>
            <a:r>
              <a:rPr lang="en-US" b="0" dirty="0" err="1"/>
              <a:t>quando</a:t>
            </a:r>
            <a:r>
              <a:rPr lang="en-US" b="0" dirty="0"/>
              <a:t> n=p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2F0BF-F66E-1121-BAC0-F86FAE2E4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268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AEF8B-E649-B374-4F5A-1C8AF269A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69F555-9631-2C90-338C-1272193F8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426E4-2EFF-2A56-0622-4C845A5C3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Podemos </a:t>
            </a:r>
            <a:r>
              <a:rPr lang="en-US" b="0" dirty="0" err="1"/>
              <a:t>fazer</a:t>
            </a:r>
            <a:r>
              <a:rPr lang="en-US" b="0" dirty="0"/>
              <a:t> </a:t>
            </a:r>
            <a:r>
              <a:rPr lang="en-US" b="0" dirty="0" err="1"/>
              <a:t>assim</a:t>
            </a:r>
            <a:r>
              <a:rPr lang="en-US" b="0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5  , 4 ,  3,   2 ,   1    </a:t>
            </a:r>
            <a:r>
              <a:rPr lang="en-US" b="1" dirty="0"/>
              <a:t>120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__   __   __   __   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C1, C2, C3, C4, C5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Permutação</a:t>
            </a:r>
            <a:r>
              <a:rPr lang="en-US" b="0" dirty="0"/>
              <a:t> Simples 5!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09471-0082-2EC6-6CC8-D789B326B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94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0F5BA-1ACD-77CA-C6C8-FBEF2D9A2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DF9ED-CCE6-06EB-C491-3C5FE0554F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F3F802-B456-6508-9854-42659D673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8 </a:t>
            </a:r>
            <a:r>
              <a:rPr lang="en-US" b="0" dirty="0" err="1"/>
              <a:t>Possibilidades</a:t>
            </a:r>
            <a:r>
              <a:rPr lang="en-US" b="0" dirty="0"/>
              <a:t>, </a:t>
            </a:r>
            <a:r>
              <a:rPr lang="en-US" b="0" dirty="0" err="1"/>
              <a:t>esse</a:t>
            </a:r>
            <a:r>
              <a:rPr lang="en-US" b="0" dirty="0"/>
              <a:t> da </a:t>
            </a:r>
            <a:r>
              <a:rPr lang="en-US" b="0" dirty="0" err="1"/>
              <a:t>pra</a:t>
            </a:r>
            <a:r>
              <a:rPr lang="en-US" b="0" dirty="0"/>
              <a:t> </a:t>
            </a:r>
            <a:r>
              <a:rPr lang="en-US" b="0" dirty="0" err="1"/>
              <a:t>fazer</a:t>
            </a:r>
            <a:r>
              <a:rPr lang="en-US" b="0" dirty="0"/>
              <a:t> </a:t>
            </a:r>
            <a:r>
              <a:rPr lang="en-US" b="0" dirty="0" err="1"/>
              <a:t>desenhando</a:t>
            </a:r>
            <a:r>
              <a:rPr lang="en-US" b="0" dirty="0"/>
              <a:t>, mas se </a:t>
            </a:r>
            <a:r>
              <a:rPr lang="en-US" b="0" dirty="0" err="1"/>
              <a:t>ela</a:t>
            </a:r>
            <a:r>
              <a:rPr lang="en-US" b="0" dirty="0"/>
              <a:t> </a:t>
            </a:r>
            <a:r>
              <a:rPr lang="en-US" b="0" dirty="0" err="1"/>
              <a:t>tiver</a:t>
            </a:r>
            <a:r>
              <a:rPr lang="en-US" b="0" dirty="0"/>
              <a:t> </a:t>
            </a:r>
            <a:r>
              <a:rPr lang="en-US" b="0" dirty="0" err="1"/>
              <a:t>muitos</a:t>
            </a:r>
            <a:r>
              <a:rPr lang="en-US" b="0" dirty="0"/>
              <a:t>, </a:t>
            </a:r>
            <a:r>
              <a:rPr lang="en-US" b="0" dirty="0" err="1"/>
              <a:t>não</a:t>
            </a:r>
            <a:r>
              <a:rPr lang="en-US" b="0" dirty="0"/>
              <a:t> </a:t>
            </a:r>
            <a:r>
              <a:rPr lang="en-US" b="0" dirty="0" err="1"/>
              <a:t>tem</a:t>
            </a:r>
            <a:r>
              <a:rPr lang="en-US" b="0" dirty="0"/>
              <a:t> </a:t>
            </a:r>
            <a:r>
              <a:rPr lang="en-US" b="0" dirty="0" err="1"/>
              <a:t>como</a:t>
            </a:r>
            <a:r>
              <a:rPr lang="en-US" b="0" dirty="0"/>
              <a:t> </a:t>
            </a:r>
            <a:r>
              <a:rPr lang="en-US" b="0" dirty="0" err="1"/>
              <a:t>fazer</a:t>
            </a:r>
            <a:r>
              <a:rPr lang="en-US" b="0" dirty="0"/>
              <a:t> </a:t>
            </a:r>
            <a:r>
              <a:rPr lang="en-US" b="0" dirty="0" err="1"/>
              <a:t>só</a:t>
            </a:r>
            <a:r>
              <a:rPr lang="en-US" b="0" dirty="0"/>
              <a:t> com o </a:t>
            </a:r>
            <a:r>
              <a:rPr lang="en-US" b="0" dirty="0" err="1"/>
              <a:t>desenho</a:t>
            </a:r>
            <a:r>
              <a:rPr lang="en-US" b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Como </a:t>
            </a:r>
            <a:r>
              <a:rPr lang="en-US" b="0" dirty="0" err="1"/>
              <a:t>poderia</a:t>
            </a:r>
            <a:r>
              <a:rPr lang="en-US" b="0" dirty="0"/>
              <a:t> </a:t>
            </a:r>
            <a:r>
              <a:rPr lang="en-US" b="0" dirty="0" err="1"/>
              <a:t>fazer</a:t>
            </a:r>
            <a:r>
              <a:rPr lang="en-US" b="0" dirty="0"/>
              <a:t> </a:t>
            </a:r>
            <a:r>
              <a:rPr lang="en-US" b="0" dirty="0" err="1"/>
              <a:t>essa</a:t>
            </a:r>
            <a:r>
              <a:rPr lang="en-US" b="0" dirty="0"/>
              <a:t> </a:t>
            </a:r>
            <a:r>
              <a:rPr lang="en-US" b="0" dirty="0" err="1"/>
              <a:t>conta</a:t>
            </a:r>
            <a:r>
              <a:rPr lang="en-US" b="0" dirty="0"/>
              <a:t>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Riscos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9953A-DA4B-5D15-7FC6-2E1D8FC30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509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BB432-CAF4-E1D4-336C-49E64230A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38EC36-A7B5-DA65-C087-0A92EAC08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7E67F0-9433-E4FF-19EB-903805074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Podemos </a:t>
            </a:r>
            <a:r>
              <a:rPr lang="en-US" b="0" dirty="0" err="1"/>
              <a:t>fazer</a:t>
            </a:r>
            <a:r>
              <a:rPr lang="en-US" b="0" dirty="0"/>
              <a:t> </a:t>
            </a:r>
            <a:r>
              <a:rPr lang="en-US" b="0" dirty="0" err="1"/>
              <a:t>assim</a:t>
            </a:r>
            <a:r>
              <a:rPr lang="en-US" b="0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5  , 4 ,  3,   2 ,   1    </a:t>
            </a:r>
            <a:r>
              <a:rPr lang="en-US" b="1" dirty="0"/>
              <a:t>120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__   __   __   __   __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C1, C2, C3, C4, C5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Permutação</a:t>
            </a:r>
            <a:r>
              <a:rPr lang="en-US" b="0" dirty="0"/>
              <a:t> Simples 5!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60C45-85F9-1A1C-FBD8-CFF8F850E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789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F3968-1D89-6FA2-D3B1-E23773578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C47B2E-699A-D2A9-74BF-3D320FE395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746C18-D995-7B2C-3EA2-A1EE9CBD4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D4BFA-668D-0B8C-A227-CC5AD2E1B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60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FB02D-CE30-5F75-D978-7C15B7FE5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769700-C9BD-F0D8-B7FC-2171567AA2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F21871-5373-F0D0-7825-592C051C2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ABACATE, </a:t>
            </a:r>
            <a:r>
              <a:rPr lang="en-US" b="0" dirty="0" err="1"/>
              <a:t>Anagrama</a:t>
            </a:r>
            <a:r>
              <a:rPr lang="en-US" b="0" dirty="0"/>
              <a:t>… </a:t>
            </a:r>
            <a:r>
              <a:rPr lang="en-US" b="0" dirty="0" err="1"/>
              <a:t>tem</a:t>
            </a:r>
            <a:r>
              <a:rPr lang="en-US" b="0" dirty="0"/>
              <a:t> </a:t>
            </a:r>
            <a:r>
              <a:rPr lang="en-US" b="0" dirty="0" err="1"/>
              <a:t>repetição</a:t>
            </a:r>
            <a:r>
              <a:rPr lang="en-US" b="0" dirty="0"/>
              <a:t>, </a:t>
            </a:r>
            <a:r>
              <a:rPr lang="en-US" b="0" dirty="0" err="1"/>
              <a:t>não</a:t>
            </a:r>
            <a:r>
              <a:rPr lang="en-US" b="0" dirty="0"/>
              <a:t> é </a:t>
            </a:r>
            <a:r>
              <a:rPr lang="en-US" b="0" dirty="0" err="1"/>
              <a:t>permutação</a:t>
            </a:r>
            <a:r>
              <a:rPr lang="en-US" b="0" dirty="0"/>
              <a:t> simples, é </a:t>
            </a:r>
            <a:r>
              <a:rPr lang="en-US" b="0" dirty="0" err="1"/>
              <a:t>permutação</a:t>
            </a:r>
            <a:r>
              <a:rPr lang="en-US" b="0" dirty="0"/>
              <a:t> com </a:t>
            </a:r>
            <a:r>
              <a:rPr lang="en-US" b="0" dirty="0" err="1"/>
              <a:t>repetição</a:t>
            </a:r>
            <a:r>
              <a:rPr lang="en-US" b="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EBB94-172C-C8AC-4192-7F061645C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305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3BECC-67C6-DE01-C67F-D7AD817F5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F1ECFA-3D9B-4EF5-4265-F4A438F767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B4B2FF-75AA-00B4-DE08-B5A525F9D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14E64-A39D-46D4-6147-87775F6B3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250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467B7-BF47-9335-C41F-A8DD2807D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3457E2-0685-94DB-7F8C-40C53BB91D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50F91-9D30-6836-9262-F7565B996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804E9-9D7D-A098-7F5D-C0BA3D6DE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04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10FD6-27AE-0FFA-D56B-B0E27C3D5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7EAD07-293C-E5CE-B593-944FCB37B5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A788B6-60A3-8D9F-BDA8-E7B5F597C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13C9A-F657-702C-A341-666F88423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97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1DDE1-EBB3-AE2F-3337-E1E415B99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03EFB3-FBEB-F74B-2108-4A7C8EBACC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82EE6C-74A9-D540-E63E-8935A6945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DFFBC-5B49-CA0D-E9F6-C816D6A06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940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7E53D-EC64-1010-29F7-5A5FB5913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BEC0A1-985A-FA96-0CE1-739964B1C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456F18-CF52-B6CC-E7D8-416BD4D5C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B71C0-883B-1F53-D8B1-1DF0E1B94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46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055D-2BC2-7F07-22CE-93837B0A1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6AF856-EF53-ACA8-5F97-5B3990CF4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47D834-7688-5A4E-8704-693C68F12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AEDDB-7387-02BF-3F51-6B8D3AF64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717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04389-C905-28E3-C059-FC018F1D5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F3A336-FE2F-BFAD-A891-0B39741E9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C2A2DB-2D43-5EBF-AA2A-014EACAB6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00E3D-8D22-84AC-2B40-5DDBB53ED4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6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2E180-9239-248A-3086-706157938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B29AA9-4C82-E5A3-9EFE-1C2D567612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E1D4D1-352A-ABC6-7034-4F18266CC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7AD8C-79E9-9A30-5F2A-1AC9C41156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344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67E95-435A-498C-13D8-E62390CCC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70DDDA-0DA3-38E1-379B-718F51D00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63B3BB-B177-D60C-42BD-716A78DE4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2330-CF3F-24B2-6885-C335071C2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254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7E28-4D2E-2688-1439-D2F0CBBB1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C1581E-4927-9700-FEEA-B64C4C9E93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4C5137-AE9B-23A4-1DF0-D1321125E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B23E6-8069-9541-8E4D-C7849C90A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151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00738-D9E3-47D4-D99C-3481BE648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1DD75C-BEF1-6439-70CF-5CA1CB784A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EA6CE6-96C3-0938-1610-E388A1B08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Tem </a:t>
            </a:r>
            <a:r>
              <a:rPr lang="en-US" b="0" dirty="0" err="1"/>
              <a:t>dois</a:t>
            </a:r>
            <a:r>
              <a:rPr lang="en-US" b="0" dirty="0"/>
              <a:t> times </a:t>
            </a:r>
            <a:r>
              <a:rPr lang="en-US" b="0" dirty="0" err="1"/>
              <a:t>iguais</a:t>
            </a:r>
            <a:r>
              <a:rPr lang="en-US" b="0" dirty="0"/>
              <a:t>? </a:t>
            </a:r>
            <a:r>
              <a:rPr lang="en-US" b="0" dirty="0" err="1"/>
              <a:t>Não</a:t>
            </a:r>
            <a:r>
              <a:rPr lang="en-US" b="0" dirty="0"/>
              <a:t> </a:t>
            </a:r>
            <a:r>
              <a:rPr lang="en-US" b="0" dirty="0" err="1"/>
              <a:t>tem</a:t>
            </a:r>
            <a:r>
              <a:rPr lang="en-US" b="0" dirty="0"/>
              <a:t> </a:t>
            </a:r>
            <a:r>
              <a:rPr lang="en-US" b="0" dirty="0" err="1"/>
              <a:t>dois</a:t>
            </a:r>
            <a:r>
              <a:rPr lang="en-US" b="0" dirty="0"/>
              <a:t> cruzeiros, </a:t>
            </a:r>
            <a:r>
              <a:rPr lang="en-US" b="0" dirty="0" err="1"/>
              <a:t>tem</a:t>
            </a:r>
            <a:r>
              <a:rPr lang="en-US" b="0" dirty="0"/>
              <a:t> </a:t>
            </a:r>
            <a:r>
              <a:rPr lang="en-US" b="0" dirty="0" err="1"/>
              <a:t>dois</a:t>
            </a:r>
            <a:r>
              <a:rPr lang="en-US" b="0" dirty="0"/>
              <a:t> Corinthians?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2 </a:t>
            </a:r>
            <a:r>
              <a:rPr lang="en-US" b="0" dirty="0" err="1"/>
              <a:t>quintilhoes</a:t>
            </a:r>
            <a:r>
              <a:rPr lang="en-US" b="0" dirty="0"/>
              <a:t> e 400 </a:t>
            </a:r>
            <a:r>
              <a:rPr lang="en-US" b="0" dirty="0" err="1"/>
              <a:t>quatrilhoes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CE1D8-9E25-203F-601C-F94E0AF4C6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096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2BE50-63E3-4C58-BF72-59DD567AE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395B7B-2A55-6357-CBAC-631B5E8606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353E9A-4B9B-129A-7DE7-74BD41DC7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Vamos </a:t>
            </a:r>
            <a:r>
              <a:rPr lang="en-US" b="0" dirty="0" err="1"/>
              <a:t>começar</a:t>
            </a:r>
            <a:r>
              <a:rPr lang="en-US" b="0" dirty="0"/>
              <a:t> a </a:t>
            </a:r>
            <a:r>
              <a:rPr lang="en-US" b="0" dirty="0" err="1"/>
              <a:t>ver</a:t>
            </a:r>
            <a:r>
              <a:rPr lang="en-US" b="0" dirty="0"/>
              <a:t> </a:t>
            </a:r>
            <a:r>
              <a:rPr lang="en-US" b="0" dirty="0" err="1"/>
              <a:t>algumas</a:t>
            </a:r>
            <a:r>
              <a:rPr lang="en-US" b="0" dirty="0"/>
              <a:t> </a:t>
            </a:r>
            <a:r>
              <a:rPr lang="en-US" b="0" dirty="0" err="1"/>
              <a:t>restrições</a:t>
            </a:r>
            <a:r>
              <a:rPr lang="en-US" b="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AC1F5-5F5B-F325-FAAE-445A82D46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660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5E62A-95AD-A30E-01BA-FD312D658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CD9734-C51D-0C51-8346-625962EE0E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D2316E-0E29-70E0-D415-54BE6CCDA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7D806-8A23-A08D-25BC-9714B636FA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199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C4AD1-BA5E-599C-C8C9-5BFC19422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1EAF95-A574-C00C-380C-BBCBB81ECC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5A2358-8522-9DB8-E87C-A08DF34B0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9DD8B-E2A7-3EBB-2340-CF149EDD79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671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EE0E7-FCC9-E4BB-1DB4-16B5EB72E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CB7467-A7BB-E176-E1E8-77810B4471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4E99AD-4EB4-AA87-1876-2FB821DCC3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F53B7-9A12-8D03-5D5C-75EE14581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91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75A4D-D5C2-5D87-6212-AC38E42EC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CF2A2E-847A-2C2C-3331-DCB5DFD58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B2422A-6326-677B-B1E0-94F72D8AF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A6C59-90CF-1435-FBCF-30D89763E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831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E083C-099D-2E46-4BC2-A3516F1F2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DDAAD8-248A-80CD-4457-A26C31EAE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37F894-5124-5032-BF33-DEF55B4C5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Lembrar</a:t>
            </a:r>
            <a:r>
              <a:rPr lang="en-US" b="0" dirty="0"/>
              <a:t> da </a:t>
            </a:r>
            <a:r>
              <a:rPr lang="en-US" b="0" dirty="0" err="1"/>
              <a:t>Permutação</a:t>
            </a:r>
            <a:r>
              <a:rPr lang="en-US" b="0" dirty="0"/>
              <a:t> Simples: </a:t>
            </a:r>
            <a:r>
              <a:rPr lang="en-US" b="0" dirty="0" err="1"/>
              <a:t>Pn</a:t>
            </a:r>
            <a:r>
              <a:rPr lang="en-US" b="0" dirty="0"/>
              <a:t> = 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Formula </a:t>
            </a:r>
            <a:r>
              <a:rPr lang="en-US" b="0" dirty="0" err="1"/>
              <a:t>parece</a:t>
            </a:r>
            <a:r>
              <a:rPr lang="en-US" b="0" dirty="0"/>
              <a:t> </a:t>
            </a:r>
            <a:r>
              <a:rPr lang="en-US" b="0" dirty="0" err="1"/>
              <a:t>doida</a:t>
            </a:r>
            <a:r>
              <a:rPr lang="en-US" b="0" dirty="0"/>
              <a:t>, mas é </a:t>
            </a:r>
            <a:r>
              <a:rPr lang="en-US" b="0" dirty="0" err="1"/>
              <a:t>tranquila</a:t>
            </a:r>
            <a:r>
              <a:rPr lang="en-US" b="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A4BB-26E9-FC87-776D-E2D8CBB97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347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FF487-869D-BFFC-D346-7D4D85D90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26657E-2A4A-BBC7-5B48-2B38CF2F51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AAB9D0-615B-8561-B446-D0D3F0073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Escrever</a:t>
            </a:r>
            <a:r>
              <a:rPr lang="en-US" b="0" dirty="0"/>
              <a:t> </a:t>
            </a:r>
            <a:r>
              <a:rPr lang="en-US" b="0" dirty="0" err="1"/>
              <a:t>Anagramas</a:t>
            </a:r>
            <a:r>
              <a:rPr lang="en-US" b="0" dirty="0"/>
              <a:t> ATA (Se fosse Permut Simples 3!)     P32 = 3!/2!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</a:t>
            </a:r>
            <a:r>
              <a:rPr lang="en-US" b="0" dirty="0"/>
              <a:t>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AT</a:t>
            </a:r>
            <a:r>
              <a:rPr lang="en-US" b="1" dirty="0"/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</a:t>
            </a:r>
            <a:r>
              <a:rPr lang="en-US" b="1" dirty="0"/>
              <a:t>A</a:t>
            </a:r>
            <a:r>
              <a:rPr lang="en-US" b="0" dirty="0"/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TA</a:t>
            </a:r>
            <a:r>
              <a:rPr lang="en-US" b="1" dirty="0"/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</a:t>
            </a:r>
            <a:r>
              <a:rPr lang="en-US" b="0" dirty="0"/>
              <a:t>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</a:t>
            </a:r>
            <a:r>
              <a:rPr lang="en-US" b="1" dirty="0"/>
              <a:t>A</a:t>
            </a:r>
            <a:r>
              <a:rPr lang="en-US" b="0" dirty="0"/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A75BA-1A85-0F7C-262B-9C717A9D8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23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F3533-56E4-E545-35DA-EFE57F849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40F500-64E5-6B5A-ACDE-CB8FB0BDE1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9A9158-76BF-2F4F-E0C5-5CE802F68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8470C-BE03-3941-4211-5F49C151C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087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077DD-B03F-D3C1-3D4F-73E24DFE0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041738-177C-8437-7D99-4A81A13790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B93B99-D068-5697-7B4F-6ECCD44B2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Total de Letras =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Repetições</a:t>
            </a:r>
            <a:r>
              <a:rPr lang="en-US" b="0" dirty="0"/>
              <a:t> 2(A)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55F88-D498-3582-5952-E1232988BB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4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FEF4E-6970-3143-4D60-4D5F82962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C31BE1-7690-7F67-6DC1-95913AD1A3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F21334-6BD6-E5B0-3291-95B971289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Total de Letras =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Repetições</a:t>
            </a:r>
            <a:r>
              <a:rPr lang="en-US" b="0" dirty="0"/>
              <a:t> 3(A), 2(R)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A0D81-59C7-B662-CF1A-5FC39B408C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28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04FA6-95A0-8531-27FA-6962FDC4C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A3E5AC-8E73-4EB7-0998-44ED585513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538DAE-BC37-D067-034A-1F694EB7A2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Total de Letras =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Repetições</a:t>
            </a:r>
            <a:r>
              <a:rPr lang="en-US" b="0" dirty="0"/>
              <a:t> 2(M), 3(A), 2(T)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2C9E5-BEC1-7963-FC47-F3342FFA4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211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D8DEB-800D-9BCA-1BDD-DFB6B3A28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92DE5E-FF6C-1C6B-3CBD-D808284A2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934359-5659-E291-709F-0A80CBA5C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AD30B-E862-464B-0624-DAC354F33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859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FDA3C-C618-BE6C-3FDD-C346CC3F3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3444F2-1A1E-26E7-A28C-4ADB7C8CDB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783418-58C2-7E69-A9CC-167960405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Mostrar</a:t>
            </a:r>
            <a:r>
              <a:rPr lang="en-US" b="0" dirty="0"/>
              <a:t> </a:t>
            </a:r>
            <a:r>
              <a:rPr lang="en-US" b="0" dirty="0" err="1"/>
              <a:t>como</a:t>
            </a:r>
            <a:r>
              <a:rPr lang="en-US" b="0" dirty="0"/>
              <a:t> se fosse </a:t>
            </a:r>
            <a:r>
              <a:rPr lang="en-US" b="0" dirty="0" err="1"/>
              <a:t>cadeiras</a:t>
            </a:r>
            <a:r>
              <a:rPr lang="en-US" b="0" dirty="0"/>
              <a:t> </a:t>
            </a:r>
            <a:r>
              <a:rPr lang="en-US" b="0" dirty="0" err="1"/>
              <a:t>em</a:t>
            </a:r>
            <a:r>
              <a:rPr lang="en-US" b="0" dirty="0"/>
              <a:t> fila.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Explicar</a:t>
            </a:r>
            <a:r>
              <a:rPr lang="en-US" b="0" dirty="0"/>
              <a:t> </a:t>
            </a:r>
            <a:r>
              <a:rPr lang="en-US" b="0" dirty="0" err="1"/>
              <a:t>que</a:t>
            </a:r>
            <a:r>
              <a:rPr lang="en-US" b="0" dirty="0"/>
              <a:t> as 4 </a:t>
            </a:r>
            <a:r>
              <a:rPr lang="en-US" b="0" dirty="0" err="1"/>
              <a:t>posições</a:t>
            </a:r>
            <a:r>
              <a:rPr lang="en-US" b="0" dirty="0"/>
              <a:t> </a:t>
            </a:r>
            <a:r>
              <a:rPr lang="en-US" b="0" dirty="0" err="1"/>
              <a:t>são</a:t>
            </a:r>
            <a:r>
              <a:rPr lang="en-US" b="0" dirty="0"/>
              <a:t> </a:t>
            </a:r>
            <a:r>
              <a:rPr lang="en-US" b="0" dirty="0" err="1"/>
              <a:t>iguais</a:t>
            </a:r>
            <a:r>
              <a:rPr lang="en-US" b="0" dirty="0"/>
              <a:t> no </a:t>
            </a:r>
            <a:r>
              <a:rPr lang="en-US" b="0" dirty="0" err="1"/>
              <a:t>caso</a:t>
            </a:r>
            <a:r>
              <a:rPr lang="en-US" b="0" dirty="0"/>
              <a:t> se </a:t>
            </a:r>
            <a:r>
              <a:rPr lang="en-US" b="0" dirty="0" err="1"/>
              <a:t>manter</a:t>
            </a:r>
            <a:r>
              <a:rPr lang="en-US" b="0" dirty="0"/>
              <a:t> a </a:t>
            </a:r>
            <a:r>
              <a:rPr lang="en-US" b="0" dirty="0" err="1"/>
              <a:t>ordem</a:t>
            </a:r>
            <a:r>
              <a:rPr lang="en-US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Mostrar</a:t>
            </a:r>
            <a:r>
              <a:rPr lang="en-US" b="0" dirty="0"/>
              <a:t> </a:t>
            </a:r>
            <a:r>
              <a:rPr lang="en-US" b="0" dirty="0" err="1"/>
              <a:t>que</a:t>
            </a:r>
            <a:r>
              <a:rPr lang="en-US" b="0" dirty="0"/>
              <a:t> a </a:t>
            </a:r>
            <a:r>
              <a:rPr lang="en-US" b="0" dirty="0" err="1"/>
              <a:t>cada</a:t>
            </a:r>
            <a:r>
              <a:rPr lang="en-US" b="0" dirty="0"/>
              <a:t> 4, a </a:t>
            </a:r>
            <a:r>
              <a:rPr lang="en-US" b="0" dirty="0" err="1"/>
              <a:t>gente</a:t>
            </a:r>
            <a:r>
              <a:rPr lang="en-US" b="0" dirty="0"/>
              <a:t> </a:t>
            </a:r>
            <a:r>
              <a:rPr lang="en-US" b="0" dirty="0" err="1"/>
              <a:t>tira</a:t>
            </a:r>
            <a:r>
              <a:rPr lang="en-US" b="0" dirty="0"/>
              <a:t> um, </a:t>
            </a:r>
            <a:r>
              <a:rPr lang="en-US" b="0" dirty="0" err="1"/>
              <a:t>dividindo</a:t>
            </a:r>
            <a:r>
              <a:rPr lang="en-US" b="0" dirty="0"/>
              <a:t> </a:t>
            </a:r>
            <a:r>
              <a:rPr lang="en-US" b="0" dirty="0" err="1"/>
              <a:t>por</a:t>
            </a:r>
            <a:r>
              <a:rPr lang="en-US" b="0" dirty="0"/>
              <a:t> 4. </a:t>
            </a:r>
            <a:r>
              <a:rPr lang="en-US" b="0" dirty="0" err="1"/>
              <a:t>Os</a:t>
            </a:r>
            <a:r>
              <a:rPr lang="en-US" b="0" dirty="0"/>
              <a:t> 4 ABCD é </a:t>
            </a:r>
            <a:r>
              <a:rPr lang="en-US" b="0" dirty="0" err="1"/>
              <a:t>apenas</a:t>
            </a:r>
            <a:r>
              <a:rPr lang="en-US" b="0" dirty="0"/>
              <a:t> 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4! / 4 = 3!.... </a:t>
            </a:r>
            <a:r>
              <a:rPr lang="en-US" b="0" dirty="0" err="1"/>
              <a:t>Exatamente</a:t>
            </a:r>
            <a:r>
              <a:rPr lang="en-US" b="0" dirty="0"/>
              <a:t> a </a:t>
            </a:r>
            <a:r>
              <a:rPr lang="en-US" b="0" dirty="0" err="1"/>
              <a:t>Fórmula</a:t>
            </a:r>
            <a:r>
              <a:rPr lang="en-US" b="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41E7D-10D6-177F-5BA1-C298B1416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794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077AD-72F7-3DFE-B967-45B2C67D2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632161-B3CD-68EA-8321-FA04724654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99CD79-7AD4-E767-4159-3D88EA9DB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4A9C7-775F-27F0-C886-50FF3DD845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443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2AFA4-C00F-46AB-8B84-BDDAC462C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B27D6A-9806-E0E1-8CCE-651CB0002A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8B2D1D-8AC9-0238-ABE5-B8F441D17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Vamos </a:t>
            </a:r>
            <a:r>
              <a:rPr lang="en-US" b="0" dirty="0" err="1"/>
              <a:t>falar</a:t>
            </a:r>
            <a:r>
              <a:rPr lang="en-US" b="0" dirty="0"/>
              <a:t> de </a:t>
            </a:r>
            <a:r>
              <a:rPr lang="en-US" b="0" dirty="0" err="1"/>
              <a:t>Arranjo</a:t>
            </a:r>
            <a:r>
              <a:rPr lang="en-US" b="0" dirty="0"/>
              <a:t> Simples, </a:t>
            </a:r>
            <a:r>
              <a:rPr lang="en-US" b="0" dirty="0" err="1"/>
              <a:t>depois</a:t>
            </a:r>
            <a:r>
              <a:rPr lang="en-US" b="0" dirty="0"/>
              <a:t> </a:t>
            </a:r>
            <a:r>
              <a:rPr lang="en-US" b="0" dirty="0" err="1"/>
              <a:t>arranjo</a:t>
            </a:r>
            <a:r>
              <a:rPr lang="en-US" b="0" dirty="0"/>
              <a:t> com </a:t>
            </a:r>
            <a:r>
              <a:rPr lang="en-US" b="0" dirty="0" err="1"/>
              <a:t>repetição</a:t>
            </a:r>
            <a:r>
              <a:rPr lang="en-US" b="0" dirty="0"/>
              <a:t> </a:t>
            </a:r>
            <a:r>
              <a:rPr lang="en-US" b="0" dirty="0" err="1"/>
              <a:t>pra</a:t>
            </a:r>
            <a:r>
              <a:rPr lang="en-US" b="0" dirty="0"/>
              <a:t> </a:t>
            </a:r>
            <a:r>
              <a:rPr lang="en-US" b="0" dirty="0" err="1"/>
              <a:t>depois</a:t>
            </a:r>
            <a:r>
              <a:rPr lang="en-US" b="0" dirty="0"/>
              <a:t> </a:t>
            </a:r>
            <a:r>
              <a:rPr lang="en-US" b="0" dirty="0" err="1"/>
              <a:t>chegarmos</a:t>
            </a:r>
            <a:r>
              <a:rPr lang="en-US" b="0" dirty="0"/>
              <a:t> </a:t>
            </a:r>
            <a:r>
              <a:rPr lang="en-US" b="0" dirty="0" err="1"/>
              <a:t>na</a:t>
            </a:r>
            <a:r>
              <a:rPr lang="en-US" b="0" dirty="0"/>
              <a:t> </a:t>
            </a:r>
            <a:r>
              <a:rPr lang="en-US" b="0" dirty="0" err="1"/>
              <a:t>combinação</a:t>
            </a:r>
            <a:r>
              <a:rPr lang="en-US" b="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ADDD2-D33B-509D-1F85-1755C3FFE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539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52EBF-C3F2-58D3-9612-FE37C834E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EB514B-7D90-32D4-8982-995A02731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E9CDA5-8877-1C33-CA55-CA22E9EBA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Lembrando</a:t>
            </a:r>
            <a:r>
              <a:rPr lang="en-US" b="0" dirty="0"/>
              <a:t> </a:t>
            </a:r>
            <a:r>
              <a:rPr lang="en-US" b="0" dirty="0" err="1"/>
              <a:t>que</a:t>
            </a:r>
            <a:r>
              <a:rPr lang="en-US" b="0" dirty="0"/>
              <a:t> </a:t>
            </a:r>
            <a:r>
              <a:rPr lang="en-US" b="0" dirty="0" err="1"/>
              <a:t>na</a:t>
            </a:r>
            <a:r>
              <a:rPr lang="en-US" b="0" dirty="0"/>
              <a:t> </a:t>
            </a:r>
            <a:r>
              <a:rPr lang="en-US" b="0" dirty="0" err="1"/>
              <a:t>maioria</a:t>
            </a:r>
            <a:r>
              <a:rPr lang="en-US" b="0" dirty="0"/>
              <a:t> dos </a:t>
            </a:r>
            <a:r>
              <a:rPr lang="en-US" b="0" dirty="0" err="1"/>
              <a:t>casos</a:t>
            </a:r>
            <a:r>
              <a:rPr lang="en-US" b="0" dirty="0"/>
              <a:t> </a:t>
            </a:r>
            <a:r>
              <a:rPr lang="en-US" b="0" dirty="0" err="1"/>
              <a:t>numero</a:t>
            </a:r>
            <a:r>
              <a:rPr lang="en-US" b="0" dirty="0"/>
              <a:t> de </a:t>
            </a:r>
            <a:r>
              <a:rPr lang="en-US" b="0" dirty="0" err="1"/>
              <a:t>elementos</a:t>
            </a:r>
            <a:r>
              <a:rPr lang="en-US" b="0" dirty="0"/>
              <a:t> é </a:t>
            </a:r>
            <a:r>
              <a:rPr lang="en-US" b="0" dirty="0" err="1"/>
              <a:t>maior</a:t>
            </a:r>
            <a:r>
              <a:rPr lang="en-US" b="0" dirty="0"/>
              <a:t> </a:t>
            </a:r>
            <a:r>
              <a:rPr lang="en-US" b="0" dirty="0" err="1"/>
              <a:t>que</a:t>
            </a:r>
            <a:r>
              <a:rPr lang="en-US" b="0" dirty="0"/>
              <a:t> o </a:t>
            </a:r>
            <a:r>
              <a:rPr lang="en-US" b="0" dirty="0" err="1"/>
              <a:t>numero</a:t>
            </a:r>
            <a:r>
              <a:rPr lang="en-US" b="0" dirty="0"/>
              <a:t> de </a:t>
            </a:r>
            <a:r>
              <a:rPr lang="en-US" b="0" dirty="0" err="1"/>
              <a:t>posições</a:t>
            </a:r>
            <a:r>
              <a:rPr lang="en-US" b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Tem </a:t>
            </a:r>
            <a:r>
              <a:rPr lang="en-US" b="0" dirty="0" err="1"/>
              <a:t>uma</a:t>
            </a:r>
            <a:r>
              <a:rPr lang="en-US" b="0" dirty="0"/>
              <a:t> </a:t>
            </a:r>
            <a:r>
              <a:rPr lang="en-US" b="0" dirty="0" err="1"/>
              <a:t>exceção</a:t>
            </a:r>
            <a:r>
              <a:rPr lang="en-US" b="0" dirty="0"/>
              <a:t> do </a:t>
            </a:r>
            <a:r>
              <a:rPr lang="en-US" b="0" dirty="0" err="1"/>
              <a:t>Arranjo</a:t>
            </a:r>
            <a:r>
              <a:rPr lang="en-US" b="0" dirty="0"/>
              <a:t> com </a:t>
            </a:r>
            <a:r>
              <a:rPr lang="en-US" b="0" dirty="0" err="1"/>
              <a:t>Repetição</a:t>
            </a:r>
            <a:r>
              <a:rPr lang="en-US" b="0" dirty="0"/>
              <a:t> </a:t>
            </a:r>
            <a:r>
              <a:rPr lang="en-US" b="0" dirty="0" err="1"/>
              <a:t>que</a:t>
            </a:r>
            <a:r>
              <a:rPr lang="en-US" b="0" dirty="0"/>
              <a:t> a </a:t>
            </a:r>
            <a:r>
              <a:rPr lang="en-US" b="0" dirty="0" err="1"/>
              <a:t>gente</a:t>
            </a:r>
            <a:r>
              <a:rPr lang="en-US" b="0" dirty="0"/>
              <a:t> </a:t>
            </a:r>
            <a:r>
              <a:rPr lang="en-US" b="0" dirty="0" err="1"/>
              <a:t>vai</a:t>
            </a:r>
            <a:r>
              <a:rPr lang="en-US" b="0" dirty="0"/>
              <a:t> </a:t>
            </a:r>
            <a:r>
              <a:rPr lang="en-US" b="0" dirty="0" err="1"/>
              <a:t>chegar</a:t>
            </a:r>
            <a:r>
              <a:rPr lang="en-US" b="0" dirty="0"/>
              <a:t> </a:t>
            </a:r>
            <a:r>
              <a:rPr lang="en-US" b="0" dirty="0" err="1"/>
              <a:t>lá</a:t>
            </a:r>
            <a:r>
              <a:rPr lang="en-US" b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Quando é </a:t>
            </a:r>
            <a:r>
              <a:rPr lang="en-US" b="0" dirty="0" err="1"/>
              <a:t>igual</a:t>
            </a:r>
            <a:r>
              <a:rPr lang="en-US" b="0" dirty="0"/>
              <a:t> é </a:t>
            </a:r>
            <a:r>
              <a:rPr lang="en-US" b="0" dirty="0" err="1"/>
              <a:t>permutação</a:t>
            </a:r>
            <a:r>
              <a:rPr lang="en-US" b="0" dirty="0"/>
              <a:t> (Simples, Com </a:t>
            </a:r>
            <a:r>
              <a:rPr lang="en-US" b="0" dirty="0" err="1"/>
              <a:t>repetição</a:t>
            </a:r>
            <a:r>
              <a:rPr lang="en-US" b="0" dirty="0"/>
              <a:t> e circular) </a:t>
            </a:r>
            <a:r>
              <a:rPr lang="en-US" b="0" dirty="0" err="1"/>
              <a:t>que</a:t>
            </a:r>
            <a:r>
              <a:rPr lang="en-US" b="0" dirty="0"/>
              <a:t> a </a:t>
            </a:r>
            <a:r>
              <a:rPr lang="en-US" b="0" dirty="0" err="1"/>
              <a:t>gente</a:t>
            </a:r>
            <a:r>
              <a:rPr lang="en-US" b="0" dirty="0"/>
              <a:t> </a:t>
            </a:r>
            <a:r>
              <a:rPr lang="en-US" b="0" dirty="0" err="1"/>
              <a:t>já</a:t>
            </a:r>
            <a:r>
              <a:rPr lang="en-US" b="0" dirty="0"/>
              <a:t> </a:t>
            </a:r>
            <a:r>
              <a:rPr lang="en-US" b="0" dirty="0" err="1"/>
              <a:t>viu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Na </a:t>
            </a:r>
            <a:r>
              <a:rPr lang="en-US" b="1" dirty="0" err="1"/>
              <a:t>Combinação</a:t>
            </a:r>
            <a:r>
              <a:rPr lang="en-US" b="1" dirty="0"/>
              <a:t> Simples </a:t>
            </a:r>
            <a:r>
              <a:rPr lang="en-US" b="1" dirty="0" err="1"/>
              <a:t>só</a:t>
            </a:r>
            <a:r>
              <a:rPr lang="en-US" b="1" dirty="0"/>
              <a:t> </a:t>
            </a:r>
            <a:r>
              <a:rPr lang="en-US" b="1" dirty="0" err="1"/>
              <a:t>seleciona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elementos</a:t>
            </a:r>
            <a:r>
              <a:rPr lang="en-US" b="1" dirty="0"/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 </a:t>
            </a:r>
            <a:r>
              <a:rPr lang="en-US" b="1" dirty="0" err="1"/>
              <a:t>caso</a:t>
            </a:r>
            <a:r>
              <a:rPr lang="en-US" b="1" dirty="0"/>
              <a:t> do </a:t>
            </a:r>
            <a:r>
              <a:rPr lang="en-US" b="1" dirty="0" err="1"/>
              <a:t>Arranjo</a:t>
            </a:r>
            <a:r>
              <a:rPr lang="en-US" b="1" dirty="0"/>
              <a:t> Simples a </a:t>
            </a:r>
            <a:r>
              <a:rPr lang="en-US" b="1" dirty="0" err="1"/>
              <a:t>gente</a:t>
            </a:r>
            <a:r>
              <a:rPr lang="en-US" b="1" dirty="0"/>
              <a:t> </a:t>
            </a:r>
            <a:r>
              <a:rPr lang="en-US" b="1" dirty="0" err="1"/>
              <a:t>seleciona</a:t>
            </a:r>
            <a:r>
              <a:rPr lang="en-US" b="1" dirty="0"/>
              <a:t> e Ordena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elementos</a:t>
            </a:r>
            <a:r>
              <a:rPr lang="en-US" b="1" dirty="0"/>
              <a:t>, </a:t>
            </a:r>
            <a:r>
              <a:rPr lang="en-US" b="1" dirty="0" err="1"/>
              <a:t>pq</a:t>
            </a:r>
            <a:r>
              <a:rPr lang="en-US" b="1" dirty="0"/>
              <a:t> a </a:t>
            </a:r>
            <a:r>
              <a:rPr lang="en-US" b="1" dirty="0" err="1"/>
              <a:t>Ordem</a:t>
            </a:r>
            <a:r>
              <a:rPr lang="en-US" b="1" dirty="0"/>
              <a:t> </a:t>
            </a:r>
            <a:r>
              <a:rPr lang="en-US" b="1" dirty="0" err="1"/>
              <a:t>Importa</a:t>
            </a:r>
            <a:r>
              <a:rPr lang="en-US" b="1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04657-7422-27C3-1561-C3D63D5E9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455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6C9AC-54A3-5B03-057B-91EBECC25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4925C6-99C1-603A-D247-31AFF7D991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96290B-A5B2-68FA-7E77-1FD8290AE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Numeros</a:t>
            </a:r>
            <a:r>
              <a:rPr lang="en-US" b="0" dirty="0"/>
              <a:t>: 23 e 32…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Primeiro, Segundo e </a:t>
            </a:r>
            <a:r>
              <a:rPr lang="en-US" b="0" dirty="0" err="1"/>
              <a:t>terceiro</a:t>
            </a:r>
            <a:r>
              <a:rPr lang="en-US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Chamar </a:t>
            </a:r>
            <a:r>
              <a:rPr lang="en-US" b="0" dirty="0" err="1"/>
              <a:t>como</a:t>
            </a:r>
            <a:r>
              <a:rPr lang="en-US" b="0" dirty="0"/>
              <a:t> </a:t>
            </a:r>
            <a:r>
              <a:rPr lang="en-US" b="0" dirty="0" err="1"/>
              <a:t>comissão</a:t>
            </a:r>
            <a:r>
              <a:rPr lang="en-US" b="0" dirty="0"/>
              <a:t> de </a:t>
            </a:r>
            <a:r>
              <a:rPr lang="en-US" b="0" dirty="0" err="1"/>
              <a:t>formutara</a:t>
            </a:r>
            <a:r>
              <a:rPr lang="en-US" b="0" dirty="0"/>
              <a:t> (Mas </a:t>
            </a:r>
            <a:r>
              <a:rPr lang="en-US" b="0" dirty="0" err="1"/>
              <a:t>sem</a:t>
            </a:r>
            <a:r>
              <a:rPr lang="en-US" b="0" dirty="0"/>
              <a:t> cargos)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843B8-A89A-F9F0-1594-DD819E1D2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621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C17BB-FDE6-43E5-8897-1AB10E5B9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66149-D9E8-50F5-B8DA-DF22BF83A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877E4-C436-8784-6D55-9E1C7382F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Arranjo</a:t>
            </a:r>
            <a:r>
              <a:rPr lang="en-US" b="0" dirty="0"/>
              <a:t> Simples </a:t>
            </a:r>
            <a:r>
              <a:rPr lang="en-US" b="0" dirty="0" err="1"/>
              <a:t>nunca</a:t>
            </a:r>
            <a:r>
              <a:rPr lang="en-US" b="0" dirty="0"/>
              <a:t> </a:t>
            </a:r>
            <a:r>
              <a:rPr lang="en-US" b="0" dirty="0" err="1"/>
              <a:t>pode</a:t>
            </a:r>
            <a:r>
              <a:rPr lang="en-US" b="0" dirty="0"/>
              <a:t> </a:t>
            </a:r>
            <a:r>
              <a:rPr lang="en-US" b="0" dirty="0" err="1"/>
              <a:t>repetir</a:t>
            </a:r>
            <a:r>
              <a:rPr lang="en-US" b="0" dirty="0"/>
              <a:t>, se </a:t>
            </a:r>
            <a:r>
              <a:rPr lang="en-US" b="0" dirty="0" err="1"/>
              <a:t>pudesse</a:t>
            </a:r>
            <a:r>
              <a:rPr lang="en-US" b="0" dirty="0"/>
              <a:t> </a:t>
            </a:r>
            <a:r>
              <a:rPr lang="en-US" b="0" dirty="0" err="1"/>
              <a:t>repetir</a:t>
            </a:r>
            <a:r>
              <a:rPr lang="en-US" b="0" dirty="0"/>
              <a:t> </a:t>
            </a:r>
            <a:r>
              <a:rPr lang="en-US" b="0" dirty="0" err="1"/>
              <a:t>já</a:t>
            </a:r>
            <a:r>
              <a:rPr lang="en-US" b="0" dirty="0"/>
              <a:t> seria com </a:t>
            </a:r>
            <a:r>
              <a:rPr lang="en-US" b="0" dirty="0" err="1"/>
              <a:t>repetição</a:t>
            </a:r>
            <a:r>
              <a:rPr lang="en-US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EXPLICAR COMO CHEGAR NA FORMULA: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10.9.8.7.6! / (n – p)!         (10-4)!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FBA94-57BD-DD37-9782-8D6863CAA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56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31D68-C3C9-AD60-8275-9762F3C63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4A25E8-0B18-DE14-E4B8-62935471C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C728EA-7566-9016-5C9B-EAB520C72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Desenho</a:t>
            </a:r>
            <a:r>
              <a:rPr lang="en-US" b="0" dirty="0"/>
              <a:t> </a:t>
            </a:r>
            <a:r>
              <a:rPr lang="en-US" b="0" dirty="0" err="1"/>
              <a:t>ficou</a:t>
            </a:r>
            <a:r>
              <a:rPr lang="en-US" b="0" dirty="0"/>
              <a:t> </a:t>
            </a:r>
            <a:r>
              <a:rPr lang="en-US" b="0" dirty="0" err="1"/>
              <a:t>bem</a:t>
            </a:r>
            <a:r>
              <a:rPr lang="en-US" b="0" dirty="0"/>
              <a:t> </a:t>
            </a:r>
            <a:r>
              <a:rPr lang="en-US" b="0" dirty="0" err="1"/>
              <a:t>maior</a:t>
            </a:r>
            <a:r>
              <a:rPr lang="en-US" b="0" dirty="0"/>
              <a:t>. Fazer </a:t>
            </a:r>
            <a:r>
              <a:rPr lang="en-US" b="0" dirty="0" err="1"/>
              <a:t>os</a:t>
            </a:r>
            <a:r>
              <a:rPr lang="en-US" b="0" dirty="0"/>
              <a:t> </a:t>
            </a:r>
            <a:r>
              <a:rPr lang="en-US" b="0" dirty="0" err="1"/>
              <a:t>Riscos</a:t>
            </a:r>
            <a:r>
              <a:rPr lang="en-US" b="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3C6B8-9601-5BE2-6139-B970522481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371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3F0F4-B5EB-F2CE-1895-CDEEA25B1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2821F1-84FA-2168-4AFF-0C56AF7B18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BE24A3-DD6F-CCA7-A843-0A14EBBEF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FD60C-D69B-6903-1462-F7CB660C87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242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1C7B4-B47B-2672-1B96-8148E6748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C77E20-BD5E-4D93-7385-DD9FA625D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C5CB30-D2F5-C5B3-DF83-FAD425F52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Importa</a:t>
            </a:r>
            <a:r>
              <a:rPr lang="en-US" b="0" dirty="0"/>
              <a:t> a </a:t>
            </a:r>
            <a:r>
              <a:rPr lang="en-US" b="0" dirty="0" err="1"/>
              <a:t>Ordem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Não</a:t>
            </a:r>
            <a:r>
              <a:rPr lang="en-US" b="0" dirty="0"/>
              <a:t> </a:t>
            </a:r>
            <a:r>
              <a:rPr lang="en-US" b="0" dirty="0" err="1"/>
              <a:t>usa</a:t>
            </a:r>
            <a:r>
              <a:rPr lang="en-US" b="0" dirty="0"/>
              <a:t> </a:t>
            </a:r>
            <a:r>
              <a:rPr lang="en-US" b="0" dirty="0" err="1"/>
              <a:t>todos</a:t>
            </a:r>
            <a:r>
              <a:rPr lang="en-US" b="0" dirty="0"/>
              <a:t> </a:t>
            </a:r>
            <a:r>
              <a:rPr lang="en-US" b="0" dirty="0" err="1"/>
              <a:t>os</a:t>
            </a:r>
            <a:r>
              <a:rPr lang="en-US" b="0" dirty="0"/>
              <a:t> </a:t>
            </a:r>
            <a:r>
              <a:rPr lang="en-US" b="0" dirty="0" err="1"/>
              <a:t>Elementos</a:t>
            </a:r>
            <a:r>
              <a:rPr lang="en-US" b="0" dirty="0"/>
              <a:t> 15 Pilotos, </a:t>
            </a:r>
            <a:r>
              <a:rPr lang="en-US" b="0" dirty="0" err="1"/>
              <a:t>só</a:t>
            </a:r>
            <a:r>
              <a:rPr lang="en-US" b="0" dirty="0"/>
              <a:t> </a:t>
            </a:r>
            <a:r>
              <a:rPr lang="en-US" b="0" dirty="0" err="1"/>
              <a:t>escolher</a:t>
            </a:r>
            <a:r>
              <a:rPr lang="en-US" b="0" dirty="0"/>
              <a:t>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Não</a:t>
            </a:r>
            <a:r>
              <a:rPr lang="en-US" b="0" dirty="0"/>
              <a:t> </a:t>
            </a:r>
            <a:r>
              <a:rPr lang="en-US" b="0" dirty="0" err="1"/>
              <a:t>pode</a:t>
            </a:r>
            <a:r>
              <a:rPr lang="en-US" b="0" dirty="0"/>
              <a:t> </a:t>
            </a:r>
            <a:r>
              <a:rPr lang="en-US" b="0" dirty="0" err="1"/>
              <a:t>repetir</a:t>
            </a:r>
            <a:r>
              <a:rPr lang="en-US" b="0" dirty="0"/>
              <a:t>. (Nao da </a:t>
            </a:r>
            <a:r>
              <a:rPr lang="en-US" b="0" dirty="0" err="1"/>
              <a:t>pra</a:t>
            </a:r>
            <a:r>
              <a:rPr lang="en-US" b="0" dirty="0"/>
              <a:t> ser </a:t>
            </a:r>
            <a:r>
              <a:rPr lang="en-US" b="0" dirty="0" err="1"/>
              <a:t>primeiro</a:t>
            </a:r>
            <a:r>
              <a:rPr lang="en-US" b="0" dirty="0"/>
              <a:t> e Segundo </a:t>
            </a:r>
            <a:r>
              <a:rPr lang="en-US" b="0" dirty="0" err="1"/>
              <a:t>ao</a:t>
            </a:r>
            <a:r>
              <a:rPr lang="en-US" b="0" dirty="0"/>
              <a:t> </a:t>
            </a:r>
            <a:r>
              <a:rPr lang="en-US" b="0" dirty="0" err="1"/>
              <a:t>mesmo</a:t>
            </a:r>
            <a:r>
              <a:rPr lang="en-US" b="0" dirty="0"/>
              <a:t> tempo)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Conta </a:t>
            </a:r>
            <a:r>
              <a:rPr lang="en-US" b="1" dirty="0" err="1"/>
              <a:t>sem</a:t>
            </a:r>
            <a:r>
              <a:rPr lang="en-US" b="1" dirty="0"/>
              <a:t> Formula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(As </a:t>
            </a:r>
            <a:r>
              <a:rPr lang="en-US" b="1" dirty="0" err="1"/>
              <a:t>vezes</a:t>
            </a:r>
            <a:r>
              <a:rPr lang="en-US" b="1" dirty="0"/>
              <a:t> a </a:t>
            </a:r>
            <a:r>
              <a:rPr lang="en-US" b="1" dirty="0" err="1"/>
              <a:t>resposta</a:t>
            </a:r>
            <a:r>
              <a:rPr lang="en-US" b="1" dirty="0"/>
              <a:t> ta </a:t>
            </a:r>
            <a:r>
              <a:rPr lang="en-US" b="1" dirty="0" err="1"/>
              <a:t>em</a:t>
            </a:r>
            <a:r>
              <a:rPr lang="en-US" b="1" dirty="0"/>
              <a:t> Formula A15,3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Elementos</a:t>
            </a:r>
            <a:r>
              <a:rPr lang="en-US" b="1" dirty="0"/>
              <a:t> 15 (n) – </a:t>
            </a:r>
            <a:r>
              <a:rPr lang="en-US" b="1" dirty="0" err="1"/>
              <a:t>Posições</a:t>
            </a:r>
            <a:r>
              <a:rPr lang="en-US" b="1" dirty="0"/>
              <a:t> 3 (p)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95378-F1B8-02B8-DBFA-B696196C4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499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0C5DE-E320-1000-BF61-20B1161A8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17FC42-996C-4A3B-EAB3-BE3BC73558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DF287B-3321-33EC-1E2D-3817151FB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Lembra</a:t>
            </a:r>
            <a:r>
              <a:rPr lang="en-US" b="0" dirty="0"/>
              <a:t> </a:t>
            </a:r>
            <a:r>
              <a:rPr lang="en-US" b="0" dirty="0" err="1"/>
              <a:t>que</a:t>
            </a:r>
            <a:r>
              <a:rPr lang="en-US" b="0" dirty="0"/>
              <a:t> a </a:t>
            </a:r>
            <a:r>
              <a:rPr lang="en-US" b="0" dirty="0" err="1"/>
              <a:t>gente</a:t>
            </a:r>
            <a:r>
              <a:rPr lang="en-US" b="0" dirty="0"/>
              <a:t> fez com 20, </a:t>
            </a:r>
            <a:r>
              <a:rPr lang="en-US" b="0" dirty="0" err="1"/>
              <a:t>lá</a:t>
            </a:r>
            <a:r>
              <a:rPr lang="en-US" b="0" dirty="0"/>
              <a:t> </a:t>
            </a:r>
            <a:r>
              <a:rPr lang="en-US" b="0" dirty="0" err="1"/>
              <a:t>na</a:t>
            </a:r>
            <a:r>
              <a:rPr lang="en-US" b="0" dirty="0"/>
              <a:t> </a:t>
            </a:r>
            <a:r>
              <a:rPr lang="en-US" b="0" dirty="0" err="1"/>
              <a:t>permutação</a:t>
            </a:r>
            <a:r>
              <a:rPr lang="en-US" b="0" dirty="0"/>
              <a:t> simples.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Elementos</a:t>
            </a:r>
            <a:r>
              <a:rPr lang="en-US" b="0" dirty="0"/>
              <a:t> 20 (n)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Posições</a:t>
            </a:r>
            <a:r>
              <a:rPr lang="en-US" b="0" dirty="0"/>
              <a:t> 6 (p)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5EC1C-57E1-E39F-73D1-E359906E8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054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887A9-A107-89E1-F647-78D23E227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29132B-D9C5-C770-DB6F-599051DC2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92684A-3DC7-10D9-3478-3CB741AE6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Elementos</a:t>
            </a:r>
            <a:r>
              <a:rPr lang="en-US" b="0" dirty="0"/>
              <a:t> 4 (n)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Posições</a:t>
            </a:r>
            <a:r>
              <a:rPr lang="en-US" b="0" dirty="0"/>
              <a:t> 4 (p)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Se o N = P, a </a:t>
            </a:r>
            <a:r>
              <a:rPr lang="en-US" b="0" dirty="0" err="1"/>
              <a:t>gente</a:t>
            </a:r>
            <a:r>
              <a:rPr lang="en-US" b="0" dirty="0"/>
              <a:t> ta </a:t>
            </a:r>
            <a:r>
              <a:rPr lang="en-US" b="0" dirty="0" err="1"/>
              <a:t>falando</a:t>
            </a:r>
            <a:r>
              <a:rPr lang="en-US" b="0" dirty="0"/>
              <a:t> de </a:t>
            </a:r>
            <a:r>
              <a:rPr lang="en-US" b="0" dirty="0" err="1"/>
              <a:t>permutação</a:t>
            </a:r>
            <a:r>
              <a:rPr lang="en-US" b="0" dirty="0"/>
              <a:t> simple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Havia </a:t>
            </a:r>
            <a:r>
              <a:rPr lang="en-US" b="0" dirty="0" err="1"/>
              <a:t>falado</a:t>
            </a:r>
            <a:r>
              <a:rPr lang="en-US" b="0" dirty="0"/>
              <a:t> </a:t>
            </a:r>
            <a:r>
              <a:rPr lang="en-US" b="0" dirty="0" err="1"/>
              <a:t>pra</a:t>
            </a:r>
            <a:r>
              <a:rPr lang="en-US" b="0" dirty="0"/>
              <a:t> </a:t>
            </a:r>
            <a:r>
              <a:rPr lang="en-US" b="0" dirty="0" err="1"/>
              <a:t>vocês</a:t>
            </a:r>
            <a:r>
              <a:rPr lang="en-US" b="0" dirty="0"/>
              <a:t> </a:t>
            </a:r>
            <a:r>
              <a:rPr lang="en-US" b="0" dirty="0" err="1"/>
              <a:t>que</a:t>
            </a:r>
            <a:r>
              <a:rPr lang="en-US" b="0" dirty="0"/>
              <a:t> </a:t>
            </a:r>
            <a:r>
              <a:rPr lang="en-US" b="0" dirty="0" err="1"/>
              <a:t>em</a:t>
            </a:r>
            <a:r>
              <a:rPr lang="en-US" b="0" dirty="0"/>
              <a:t> </a:t>
            </a:r>
            <a:r>
              <a:rPr lang="en-US" b="0" dirty="0" err="1"/>
              <a:t>alguns</a:t>
            </a:r>
            <a:r>
              <a:rPr lang="en-US" b="0" dirty="0"/>
              <a:t> </a:t>
            </a:r>
            <a:r>
              <a:rPr lang="en-US" b="0" dirty="0" err="1"/>
              <a:t>casos</a:t>
            </a:r>
            <a:r>
              <a:rPr lang="en-US" b="0" dirty="0"/>
              <a:t> o </a:t>
            </a:r>
            <a:r>
              <a:rPr lang="en-US" b="0" dirty="0" err="1"/>
              <a:t>arranjo</a:t>
            </a:r>
            <a:r>
              <a:rPr lang="en-US" b="0" dirty="0"/>
              <a:t> </a:t>
            </a:r>
            <a:r>
              <a:rPr lang="en-US" b="0" dirty="0" err="1"/>
              <a:t>vira</a:t>
            </a:r>
            <a:r>
              <a:rPr lang="en-US" b="0" dirty="0"/>
              <a:t> </a:t>
            </a:r>
            <a:r>
              <a:rPr lang="en-US" b="0" dirty="0" err="1"/>
              <a:t>permutação</a:t>
            </a:r>
            <a:r>
              <a:rPr lang="en-US" b="0" dirty="0"/>
              <a:t> simples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786EA-B953-E0EB-A1A9-BAE9C7659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487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FF204-8653-23AC-8D00-318A91963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F96EFD-6005-0EFB-166D-D28D87890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F139C5-8024-4DD7-BC8F-4D4197ABE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Mas </a:t>
            </a:r>
            <a:r>
              <a:rPr lang="en-US" b="0" dirty="0" err="1"/>
              <a:t>esse</a:t>
            </a:r>
            <a:r>
              <a:rPr lang="en-US" b="0" dirty="0"/>
              <a:t> é </a:t>
            </a:r>
            <a:r>
              <a:rPr lang="en-US" b="0" dirty="0" err="1"/>
              <a:t>igual</a:t>
            </a:r>
            <a:r>
              <a:rPr lang="en-US" b="0" dirty="0"/>
              <a:t> o </a:t>
            </a:r>
            <a:r>
              <a:rPr lang="en-US" b="0" dirty="0" err="1"/>
              <a:t>que</a:t>
            </a:r>
            <a:r>
              <a:rPr lang="en-US" b="0" dirty="0"/>
              <a:t> a </a:t>
            </a:r>
            <a:r>
              <a:rPr lang="en-US" b="0" dirty="0" err="1"/>
              <a:t>gente</a:t>
            </a:r>
            <a:r>
              <a:rPr lang="en-US" b="0" dirty="0"/>
              <a:t> fez no </a:t>
            </a:r>
            <a:r>
              <a:rPr lang="en-US" b="0" dirty="0" err="1"/>
              <a:t>início</a:t>
            </a:r>
            <a:r>
              <a:rPr lang="en-US" b="0" dirty="0"/>
              <a:t> da Aula! (</a:t>
            </a:r>
            <a:r>
              <a:rPr lang="en-US" b="0" dirty="0" err="1"/>
              <a:t>Não</a:t>
            </a:r>
            <a:r>
              <a:rPr lang="en-US" b="0" dirty="0"/>
              <a:t> é)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Esse a </a:t>
            </a:r>
            <a:r>
              <a:rPr lang="en-US" b="0" dirty="0" err="1"/>
              <a:t>ordem</a:t>
            </a:r>
            <a:r>
              <a:rPr lang="en-US" b="0" dirty="0"/>
              <a:t> </a:t>
            </a:r>
            <a:r>
              <a:rPr lang="en-US" b="0" dirty="0" err="1"/>
              <a:t>importa</a:t>
            </a:r>
            <a:r>
              <a:rPr lang="en-US" b="0" dirty="0"/>
              <a:t>, mas </a:t>
            </a:r>
            <a:r>
              <a:rPr lang="en-US" b="0" dirty="0" err="1"/>
              <a:t>pode</a:t>
            </a:r>
            <a:r>
              <a:rPr lang="en-US" b="0" dirty="0"/>
              <a:t> haver </a:t>
            </a:r>
            <a:r>
              <a:rPr lang="en-US" b="0" dirty="0" err="1"/>
              <a:t>repetição</a:t>
            </a:r>
            <a:r>
              <a:rPr lang="en-US" b="0" dirty="0"/>
              <a:t>, </a:t>
            </a:r>
            <a:r>
              <a:rPr lang="en-US" b="0" dirty="0" err="1"/>
              <a:t>certo</a:t>
            </a:r>
            <a:r>
              <a:rPr lang="en-US" b="0" dirty="0"/>
              <a:t>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Se </a:t>
            </a:r>
            <a:r>
              <a:rPr lang="en-US" b="0" dirty="0" err="1"/>
              <a:t>pode</a:t>
            </a:r>
            <a:r>
              <a:rPr lang="en-US" b="0" dirty="0"/>
              <a:t> haver </a:t>
            </a:r>
            <a:r>
              <a:rPr lang="en-US" b="0" dirty="0" err="1"/>
              <a:t>repetição</a:t>
            </a:r>
            <a:r>
              <a:rPr lang="en-US" b="0" dirty="0"/>
              <a:t>, </a:t>
            </a:r>
            <a:r>
              <a:rPr lang="en-US" b="0" dirty="0" err="1"/>
              <a:t>então</a:t>
            </a:r>
            <a:r>
              <a:rPr lang="en-US" b="0" dirty="0"/>
              <a:t> </a:t>
            </a:r>
            <a:r>
              <a:rPr lang="en-US" b="0" dirty="0" err="1"/>
              <a:t>não</a:t>
            </a:r>
            <a:r>
              <a:rPr lang="en-US" b="0" dirty="0"/>
              <a:t> é </a:t>
            </a:r>
            <a:r>
              <a:rPr lang="en-US" b="0" dirty="0" err="1"/>
              <a:t>mais</a:t>
            </a:r>
            <a:r>
              <a:rPr lang="en-US" b="0" dirty="0"/>
              <a:t> </a:t>
            </a:r>
            <a:r>
              <a:rPr lang="en-US" b="0" dirty="0" err="1"/>
              <a:t>Arranjo</a:t>
            </a:r>
            <a:r>
              <a:rPr lang="en-US" b="0" dirty="0"/>
              <a:t> Simples.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Agora </a:t>
            </a:r>
            <a:r>
              <a:rPr lang="en-US" b="0" dirty="0" err="1"/>
              <a:t>vamos</a:t>
            </a:r>
            <a:r>
              <a:rPr lang="en-US" b="0" dirty="0"/>
              <a:t> para o </a:t>
            </a:r>
            <a:r>
              <a:rPr lang="en-US" b="0" dirty="0" err="1"/>
              <a:t>Arranjo</a:t>
            </a:r>
            <a:r>
              <a:rPr lang="en-US" b="0" dirty="0"/>
              <a:t> com </a:t>
            </a:r>
            <a:r>
              <a:rPr lang="en-US" b="0" dirty="0" err="1"/>
              <a:t>Repetição</a:t>
            </a:r>
            <a:r>
              <a:rPr lang="en-US" b="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7927B-6CB3-B762-F2FC-97C268784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875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AEEA6-1BC0-C53D-282E-0608ABBC6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B0AEB9-831C-12D2-2A67-DAECCA8FEB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260CCF-E2DC-0439-D61A-EE8C81150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Importa</a:t>
            </a:r>
            <a:r>
              <a:rPr lang="en-US" b="0" dirty="0"/>
              <a:t> a </a:t>
            </a:r>
            <a:r>
              <a:rPr lang="en-US" b="0" dirty="0" err="1"/>
              <a:t>Ordem</a:t>
            </a:r>
            <a:r>
              <a:rPr lang="en-US" b="0" dirty="0"/>
              <a:t> </a:t>
            </a:r>
            <a:r>
              <a:rPr lang="en-US" b="0" dirty="0" err="1"/>
              <a:t>não</a:t>
            </a:r>
            <a:r>
              <a:rPr lang="en-US" b="0" dirty="0"/>
              <a:t> é </a:t>
            </a:r>
            <a:r>
              <a:rPr lang="en-US" b="0" dirty="0" err="1"/>
              <a:t>Combinação</a:t>
            </a:r>
            <a:r>
              <a:rPr lang="en-US" b="0" dirty="0"/>
              <a:t> </a:t>
            </a:r>
            <a:r>
              <a:rPr lang="en-US" b="0" dirty="0" err="1"/>
              <a:t>nem</a:t>
            </a:r>
            <a:r>
              <a:rPr lang="en-US" b="0" dirty="0"/>
              <a:t> </a:t>
            </a:r>
            <a:r>
              <a:rPr lang="en-US" b="0" dirty="0" err="1"/>
              <a:t>Permutação</a:t>
            </a:r>
            <a:r>
              <a:rPr lang="en-US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N&gt;P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Arranjo</a:t>
            </a:r>
            <a:r>
              <a:rPr lang="en-US" b="1" dirty="0"/>
              <a:t> com </a:t>
            </a:r>
            <a:r>
              <a:rPr lang="en-US" b="1" dirty="0" err="1"/>
              <a:t>repetições</a:t>
            </a:r>
            <a:r>
              <a:rPr lang="en-US" b="1" dirty="0"/>
              <a:t> é um </a:t>
            </a:r>
            <a:r>
              <a:rPr lang="en-US" b="1" dirty="0" err="1"/>
              <a:t>caso</a:t>
            </a:r>
            <a:r>
              <a:rPr lang="en-US" b="1" dirty="0"/>
              <a:t> </a:t>
            </a:r>
            <a:r>
              <a:rPr lang="en-US" b="1" dirty="0" err="1"/>
              <a:t>que</a:t>
            </a:r>
            <a:r>
              <a:rPr lang="en-US" b="1" dirty="0"/>
              <a:t> </a:t>
            </a:r>
            <a:r>
              <a:rPr lang="en-US" b="1" dirty="0" err="1"/>
              <a:t>pode</a:t>
            </a:r>
            <a:r>
              <a:rPr lang="en-US" b="1" dirty="0"/>
              <a:t> </a:t>
            </a:r>
            <a:r>
              <a:rPr lang="en-US" b="1" dirty="0" err="1"/>
              <a:t>ter</a:t>
            </a:r>
            <a:r>
              <a:rPr lang="en-US" b="1" dirty="0"/>
              <a:t> </a:t>
            </a:r>
            <a:r>
              <a:rPr lang="en-US" b="1" dirty="0" err="1"/>
              <a:t>mais</a:t>
            </a:r>
            <a:r>
              <a:rPr lang="en-US" b="1" dirty="0"/>
              <a:t> </a:t>
            </a:r>
            <a:r>
              <a:rPr lang="en-US" b="1" dirty="0" err="1"/>
              <a:t>posições</a:t>
            </a:r>
            <a:r>
              <a:rPr lang="en-US" b="1" dirty="0"/>
              <a:t> </a:t>
            </a:r>
            <a:r>
              <a:rPr lang="en-US" b="1" dirty="0" err="1"/>
              <a:t>que</a:t>
            </a:r>
            <a:r>
              <a:rPr lang="en-US" b="1" dirty="0"/>
              <a:t> </a:t>
            </a:r>
            <a:r>
              <a:rPr lang="en-US" b="1" dirty="0" err="1"/>
              <a:t>elementos</a:t>
            </a:r>
            <a:r>
              <a:rPr lang="en-US" b="1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Posso </a:t>
            </a:r>
            <a:r>
              <a:rPr lang="en-US" b="1" dirty="0" err="1"/>
              <a:t>ter</a:t>
            </a:r>
            <a:r>
              <a:rPr lang="en-US" b="1" dirty="0"/>
              <a:t> N &gt;, &lt;, =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importa</a:t>
            </a:r>
            <a:r>
              <a:rPr lang="en-US" b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A080C-F85C-F36C-5F43-90342A7CC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298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9DF30-F64B-17A9-9B22-FF4A5CCAA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4374E6-9292-036F-FED6-5C9C89F68A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4682E7-794D-CE94-AC69-1B7363EC3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D6C3B-BA80-5B61-0898-DEE642221B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39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D6762-5D67-F606-DD4A-25D877B6F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D99056-7839-F09C-7E5E-06B71B4EA4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E283C2-1C40-8FCF-F708-FFB0CC8B7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26A0A-0900-2EA9-0C0E-A57AC41DE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4536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AC213-B8E2-C484-C487-7B13D67BA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B584B0-5591-547D-83CF-83916CB65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A94646-739E-294B-AAC6-B97BA683C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1818B-7C31-3B9F-412A-820750D9EC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145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B92E0-1C14-E3F5-58A5-7F3926F53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82F334-D36D-024A-D554-F54DCA28D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C5B71B-BC8E-472F-475D-6770BF100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Tudo</a:t>
            </a:r>
            <a:r>
              <a:rPr lang="en-US" b="1" dirty="0"/>
              <a:t> </a:t>
            </a:r>
            <a:r>
              <a:rPr lang="en-US" b="1" dirty="0" err="1"/>
              <a:t>que</a:t>
            </a:r>
            <a:r>
              <a:rPr lang="en-US" b="1" dirty="0"/>
              <a:t> </a:t>
            </a:r>
            <a:r>
              <a:rPr lang="en-US" b="1" dirty="0" err="1"/>
              <a:t>falamos</a:t>
            </a:r>
            <a:r>
              <a:rPr lang="en-US" b="1" dirty="0"/>
              <a:t> </a:t>
            </a:r>
            <a:r>
              <a:rPr lang="en-US" b="1" dirty="0" err="1"/>
              <a:t>nas</a:t>
            </a:r>
            <a:r>
              <a:rPr lang="en-US" b="1" dirty="0"/>
              <a:t> </a:t>
            </a:r>
            <a:r>
              <a:rPr lang="en-US" b="1" dirty="0" err="1"/>
              <a:t>outras</a:t>
            </a:r>
            <a:r>
              <a:rPr lang="en-US" b="1" dirty="0"/>
              <a:t> aulas </a:t>
            </a:r>
            <a:r>
              <a:rPr lang="en-US" b="1" dirty="0" err="1"/>
              <a:t>importava</a:t>
            </a:r>
            <a:r>
              <a:rPr lang="en-US" b="1" dirty="0"/>
              <a:t> a </a:t>
            </a:r>
            <a:r>
              <a:rPr lang="en-US" b="1" dirty="0" err="1"/>
              <a:t>ordem</a:t>
            </a:r>
            <a:r>
              <a:rPr lang="en-US" b="1" dirty="0"/>
              <a:t>, agora </a:t>
            </a:r>
            <a:r>
              <a:rPr lang="en-US" b="1" dirty="0" err="1"/>
              <a:t>vamos</a:t>
            </a:r>
            <a:r>
              <a:rPr lang="en-US" b="1" dirty="0"/>
              <a:t> </a:t>
            </a:r>
            <a:r>
              <a:rPr lang="en-US" b="1" dirty="0" err="1"/>
              <a:t>falar</a:t>
            </a:r>
            <a:r>
              <a:rPr lang="en-US" b="1" dirty="0"/>
              <a:t> de </a:t>
            </a:r>
            <a:r>
              <a:rPr lang="en-US" b="1" dirty="0" err="1"/>
              <a:t>Combinação</a:t>
            </a:r>
            <a:r>
              <a:rPr lang="en-US" b="1" dirty="0"/>
              <a:t>, </a:t>
            </a:r>
            <a:r>
              <a:rPr lang="en-US" b="1" dirty="0" err="1"/>
              <a:t>onde</a:t>
            </a:r>
            <a:r>
              <a:rPr lang="en-US" b="1" dirty="0"/>
              <a:t> a </a:t>
            </a:r>
            <a:r>
              <a:rPr lang="en-US" b="1" dirty="0" err="1"/>
              <a:t>ordem</a:t>
            </a:r>
            <a:r>
              <a:rPr lang="en-US" b="1" dirty="0"/>
              <a:t>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importa</a:t>
            </a:r>
            <a:r>
              <a:rPr lang="en-US" b="1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44898-B8FB-54DE-987F-3576EB839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33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84930-7236-36B0-0A57-07F1E2098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6C2DC0-6938-30BD-0885-6EF901000A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3A739F-58AE-BB07-3E44-378603FD6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_ _ _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F37B0-A023-F25F-F9DC-1600367FD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032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E8C7B-0F61-72E5-24A3-BFED67E3C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A6A57E-4586-4B52-C2CE-3C21F367D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7CB1E3-E2D8-8EEE-ADEB-691ABCA2C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Tudo</a:t>
            </a:r>
            <a:r>
              <a:rPr lang="en-US" b="1" dirty="0"/>
              <a:t> </a:t>
            </a:r>
            <a:r>
              <a:rPr lang="en-US" b="1" dirty="0" err="1"/>
              <a:t>que</a:t>
            </a:r>
            <a:r>
              <a:rPr lang="en-US" b="1" dirty="0"/>
              <a:t> </a:t>
            </a:r>
            <a:r>
              <a:rPr lang="en-US" b="1" dirty="0" err="1"/>
              <a:t>falamos</a:t>
            </a:r>
            <a:r>
              <a:rPr lang="en-US" b="1" dirty="0"/>
              <a:t> </a:t>
            </a:r>
            <a:r>
              <a:rPr lang="en-US" b="1" dirty="0" err="1"/>
              <a:t>nas</a:t>
            </a:r>
            <a:r>
              <a:rPr lang="en-US" b="1" dirty="0"/>
              <a:t> </a:t>
            </a:r>
            <a:r>
              <a:rPr lang="en-US" b="1" dirty="0" err="1"/>
              <a:t>outras</a:t>
            </a:r>
            <a:r>
              <a:rPr lang="en-US" b="1" dirty="0"/>
              <a:t> aulas </a:t>
            </a:r>
            <a:r>
              <a:rPr lang="en-US" b="1" dirty="0" err="1"/>
              <a:t>importava</a:t>
            </a:r>
            <a:r>
              <a:rPr lang="en-US" b="1" dirty="0"/>
              <a:t> a </a:t>
            </a:r>
            <a:r>
              <a:rPr lang="en-US" b="1" dirty="0" err="1"/>
              <a:t>ordem</a:t>
            </a:r>
            <a:r>
              <a:rPr lang="en-US" b="1" dirty="0"/>
              <a:t>, agora </a:t>
            </a:r>
            <a:r>
              <a:rPr lang="en-US" b="1" dirty="0" err="1"/>
              <a:t>vamos</a:t>
            </a:r>
            <a:r>
              <a:rPr lang="en-US" b="1" dirty="0"/>
              <a:t> </a:t>
            </a:r>
            <a:r>
              <a:rPr lang="en-US" b="1" dirty="0" err="1"/>
              <a:t>falar</a:t>
            </a:r>
            <a:r>
              <a:rPr lang="en-US" b="1" dirty="0"/>
              <a:t> de </a:t>
            </a:r>
            <a:r>
              <a:rPr lang="en-US" b="1" dirty="0" err="1"/>
              <a:t>Combinação</a:t>
            </a:r>
            <a:r>
              <a:rPr lang="en-US" b="1" dirty="0"/>
              <a:t>, </a:t>
            </a:r>
            <a:r>
              <a:rPr lang="en-US" b="1" dirty="0" err="1"/>
              <a:t>onde</a:t>
            </a:r>
            <a:r>
              <a:rPr lang="en-US" b="1" dirty="0"/>
              <a:t> a </a:t>
            </a:r>
            <a:r>
              <a:rPr lang="en-US" b="1" dirty="0" err="1"/>
              <a:t>ordem</a:t>
            </a:r>
            <a:r>
              <a:rPr lang="en-US" b="1" dirty="0"/>
              <a:t>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importa</a:t>
            </a:r>
            <a:r>
              <a:rPr lang="en-US" b="1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7 . 6 . 5</a:t>
            </a:r>
            <a:r>
              <a:rPr lang="en-US" b="0" dirty="0"/>
              <a:t>, </a:t>
            </a:r>
            <a:r>
              <a:rPr lang="en-US" b="0" dirty="0" err="1"/>
              <a:t>só</a:t>
            </a:r>
            <a:r>
              <a:rPr lang="en-US" b="0" dirty="0"/>
              <a:t> </a:t>
            </a:r>
            <a:r>
              <a:rPr lang="en-US" b="0" dirty="0" err="1"/>
              <a:t>que</a:t>
            </a:r>
            <a:r>
              <a:rPr lang="en-US" b="0" dirty="0"/>
              <a:t> </a:t>
            </a:r>
            <a:r>
              <a:rPr lang="en-US" b="0" dirty="0" err="1"/>
              <a:t>não</a:t>
            </a:r>
            <a:r>
              <a:rPr lang="en-US" b="0" dirty="0"/>
              <a:t> </a:t>
            </a:r>
            <a:r>
              <a:rPr lang="en-US" b="0" dirty="0" err="1"/>
              <a:t>pode</a:t>
            </a:r>
            <a:r>
              <a:rPr lang="en-US" b="0" dirty="0"/>
              <a:t> ser </a:t>
            </a:r>
            <a:r>
              <a:rPr lang="en-US" b="0" dirty="0" err="1"/>
              <a:t>assim</a:t>
            </a:r>
            <a:r>
              <a:rPr lang="en-US" b="0" dirty="0"/>
              <a:t>, </a:t>
            </a:r>
            <a:r>
              <a:rPr lang="en-US" b="0" dirty="0" err="1"/>
              <a:t>porque</a:t>
            </a:r>
            <a:r>
              <a:rPr lang="en-US" b="0" dirty="0"/>
              <a:t> se a </a:t>
            </a:r>
            <a:r>
              <a:rPr lang="en-US" b="0" dirty="0" err="1"/>
              <a:t>comissão</a:t>
            </a:r>
            <a:r>
              <a:rPr lang="en-US" b="0" dirty="0"/>
              <a:t> for o Pedro, o Higor e a Giovanna </a:t>
            </a:r>
            <a:r>
              <a:rPr lang="en-US" b="0" dirty="0" err="1"/>
              <a:t>por</a:t>
            </a:r>
            <a:r>
              <a:rPr lang="en-US" b="0" dirty="0"/>
              <a:t> </a:t>
            </a:r>
            <a:r>
              <a:rPr lang="en-US" b="0" dirty="0" err="1"/>
              <a:t>exemplo</a:t>
            </a:r>
            <a:r>
              <a:rPr lang="en-US" b="0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Faz </a:t>
            </a:r>
            <a:r>
              <a:rPr lang="en-US" b="0" dirty="0" err="1"/>
              <a:t>diferença</a:t>
            </a:r>
            <a:r>
              <a:rPr lang="en-US" b="0" dirty="0"/>
              <a:t> ser a Giovanna, o Pedro e o Higor? (A </a:t>
            </a:r>
            <a:r>
              <a:rPr lang="en-US" b="0" dirty="0" err="1"/>
              <a:t>menos</a:t>
            </a:r>
            <a:r>
              <a:rPr lang="en-US" b="0" dirty="0"/>
              <a:t> </a:t>
            </a:r>
            <a:r>
              <a:rPr lang="en-US" b="0" dirty="0" err="1"/>
              <a:t>que</a:t>
            </a:r>
            <a:r>
              <a:rPr lang="en-US" b="0" dirty="0"/>
              <a:t> </a:t>
            </a:r>
            <a:r>
              <a:rPr lang="en-US" b="0" dirty="0" err="1"/>
              <a:t>tenhamos</a:t>
            </a:r>
            <a:r>
              <a:rPr lang="en-US" b="0" dirty="0"/>
              <a:t> cargos, de president, vice </a:t>
            </a:r>
            <a:r>
              <a:rPr lang="en-US" b="0" dirty="0" err="1"/>
              <a:t>etc</a:t>
            </a:r>
            <a:r>
              <a:rPr lang="en-US" b="0" dirty="0"/>
              <a:t>…)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Vai </a:t>
            </a:r>
            <a:r>
              <a:rPr lang="en-US" b="0" dirty="0" err="1"/>
              <a:t>ter</a:t>
            </a:r>
            <a:r>
              <a:rPr lang="en-US" b="0" dirty="0"/>
              <a:t> </a:t>
            </a:r>
            <a:r>
              <a:rPr lang="en-US" b="0" dirty="0" err="1"/>
              <a:t>que</a:t>
            </a:r>
            <a:r>
              <a:rPr lang="en-US" b="0" dirty="0"/>
              <a:t> </a:t>
            </a:r>
            <a:r>
              <a:rPr lang="en-US" b="0" dirty="0" err="1"/>
              <a:t>fazer</a:t>
            </a:r>
            <a:r>
              <a:rPr lang="en-US" b="0" dirty="0"/>
              <a:t> </a:t>
            </a:r>
            <a:r>
              <a:rPr lang="en-US" b="0" dirty="0" err="1"/>
              <a:t>como</a:t>
            </a:r>
            <a:r>
              <a:rPr lang="en-US" b="0" dirty="0"/>
              <a:t> se </a:t>
            </a:r>
            <a:r>
              <a:rPr lang="en-US" b="0" dirty="0" err="1"/>
              <a:t>ordem</a:t>
            </a:r>
            <a:r>
              <a:rPr lang="en-US" b="0" dirty="0"/>
              <a:t> </a:t>
            </a:r>
            <a:r>
              <a:rPr lang="en-US" b="0" dirty="0" err="1"/>
              <a:t>imporasse</a:t>
            </a:r>
            <a:r>
              <a:rPr lang="en-US" b="0" dirty="0"/>
              <a:t>, mas agora a </a:t>
            </a:r>
            <a:r>
              <a:rPr lang="en-US" b="0" dirty="0" err="1"/>
              <a:t>gente</a:t>
            </a:r>
            <a:r>
              <a:rPr lang="en-US" b="0" dirty="0"/>
              <a:t> divide pela </a:t>
            </a:r>
            <a:r>
              <a:rPr lang="en-US" b="0" dirty="0" err="1"/>
              <a:t>quantidade</a:t>
            </a:r>
            <a:r>
              <a:rPr lang="en-US" b="0" dirty="0"/>
              <a:t> de </a:t>
            </a:r>
            <a:r>
              <a:rPr lang="en-US" b="0" dirty="0" err="1"/>
              <a:t>posições</a:t>
            </a:r>
            <a:r>
              <a:rPr lang="en-US" b="0" dirty="0"/>
              <a:t> </a:t>
            </a:r>
            <a:r>
              <a:rPr lang="en-US" b="0" dirty="0" err="1"/>
              <a:t>fatorial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0A47F-B6CA-908D-5576-B64B32FDE6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617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4F7CD-CF7E-1F86-834F-0D1F27502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399115-A3F6-6CC3-29AB-C20DDE3E5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56C32D-A46F-156C-3337-3E1FEB2C9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Porque</a:t>
            </a:r>
            <a:r>
              <a:rPr lang="en-US" b="0" dirty="0"/>
              <a:t> é trivial, </a:t>
            </a:r>
            <a:r>
              <a:rPr lang="en-US" b="0" dirty="0" err="1"/>
              <a:t>porque</a:t>
            </a:r>
            <a:r>
              <a:rPr lang="en-US" b="0" dirty="0"/>
              <a:t> </a:t>
            </a:r>
            <a:r>
              <a:rPr lang="en-US" b="0" dirty="0" err="1"/>
              <a:t>uma</a:t>
            </a:r>
            <a:r>
              <a:rPr lang="en-US" b="0" dirty="0"/>
              <a:t> </a:t>
            </a:r>
            <a:r>
              <a:rPr lang="en-US" b="0" dirty="0" err="1"/>
              <a:t>comissão</a:t>
            </a:r>
            <a:r>
              <a:rPr lang="en-US" b="0" dirty="0"/>
              <a:t> de 7 </a:t>
            </a:r>
            <a:r>
              <a:rPr lang="en-US" b="0" dirty="0" err="1"/>
              <a:t>pessoas</a:t>
            </a:r>
            <a:r>
              <a:rPr lang="en-US" b="0" dirty="0"/>
              <a:t>, tendo 7 </a:t>
            </a:r>
            <a:r>
              <a:rPr lang="en-US" b="0" dirty="0" err="1"/>
              <a:t>alunos</a:t>
            </a:r>
            <a:r>
              <a:rPr lang="en-US" b="0" dirty="0"/>
              <a:t> </a:t>
            </a:r>
            <a:r>
              <a:rPr lang="en-US" b="0" dirty="0" err="1"/>
              <a:t>só</a:t>
            </a:r>
            <a:r>
              <a:rPr lang="en-US" b="0" dirty="0"/>
              <a:t> </a:t>
            </a:r>
            <a:r>
              <a:rPr lang="en-US" b="0" dirty="0" err="1"/>
              <a:t>tem</a:t>
            </a:r>
            <a:r>
              <a:rPr lang="en-US" b="0" dirty="0"/>
              <a:t> </a:t>
            </a:r>
            <a:r>
              <a:rPr lang="en-US" b="0" dirty="0" err="1"/>
              <a:t>uma</a:t>
            </a:r>
            <a:r>
              <a:rPr lang="en-US" b="0" dirty="0"/>
              <a:t> </a:t>
            </a:r>
            <a:r>
              <a:rPr lang="en-US" b="0" dirty="0" err="1"/>
              <a:t>opção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Lembrar</a:t>
            </a:r>
            <a:r>
              <a:rPr lang="en-US" b="0" dirty="0"/>
              <a:t> do </a:t>
            </a:r>
            <a:r>
              <a:rPr lang="en-US" b="0" dirty="0" err="1"/>
              <a:t>Triangulo</a:t>
            </a:r>
            <a:r>
              <a:rPr lang="en-US" b="0" dirty="0"/>
              <a:t> de Pascal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C2C23-7BB0-1AD5-211F-A08EE97079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2471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21642-9EEE-F3B8-5290-C32F25C5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E3B6FB-54E2-4B2F-8E1F-3EF7732C16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CBE24A-5BF3-08AF-3609-85912A2B1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Fazer </a:t>
            </a:r>
            <a:r>
              <a:rPr lang="en-US" b="0" dirty="0" err="1"/>
              <a:t>sem</a:t>
            </a:r>
            <a:r>
              <a:rPr lang="en-US" b="0" dirty="0"/>
              <a:t> a formula: 20 . 19 . 18 . 17 / 4!  (</a:t>
            </a:r>
            <a:r>
              <a:rPr lang="en-US" b="0" dirty="0" err="1"/>
              <a:t>quantidade</a:t>
            </a:r>
            <a:r>
              <a:rPr lang="en-US" b="0" dirty="0"/>
              <a:t> de </a:t>
            </a:r>
            <a:r>
              <a:rPr lang="en-US" b="0" dirty="0" err="1"/>
              <a:t>posições</a:t>
            </a:r>
            <a:r>
              <a:rPr lang="en-US" b="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FD694-C7FB-E641-142F-6A5FD818F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0436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E83FE-3FCB-8D08-553B-8A9AAC8E5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037EB8-9DAB-75A8-1B6F-44706ACA04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F8D421-1509-7555-9FC5-B7C220D81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Mão de um </a:t>
            </a:r>
            <a:r>
              <a:rPr lang="en-US" b="0" dirty="0" err="1"/>
              <a:t>jogador</a:t>
            </a:r>
            <a:r>
              <a:rPr lang="en-US" b="0" dirty="0"/>
              <a:t> </a:t>
            </a:r>
            <a:r>
              <a:rPr lang="en-US" b="0" dirty="0" err="1"/>
              <a:t>só</a:t>
            </a:r>
            <a:r>
              <a:rPr lang="en-US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Se </a:t>
            </a:r>
            <a:r>
              <a:rPr lang="en-US" b="0" dirty="0" err="1"/>
              <a:t>eu</a:t>
            </a:r>
            <a:r>
              <a:rPr lang="en-US" b="0" dirty="0"/>
              <a:t> </a:t>
            </a:r>
            <a:r>
              <a:rPr lang="en-US" b="0" dirty="0" err="1"/>
              <a:t>receber</a:t>
            </a:r>
            <a:r>
              <a:rPr lang="en-US" b="0" dirty="0"/>
              <a:t> o Zap (4 de paus), </a:t>
            </a:r>
            <a:r>
              <a:rPr lang="en-US" b="0" dirty="0" err="1"/>
              <a:t>faz</a:t>
            </a:r>
            <a:r>
              <a:rPr lang="en-US" b="0" dirty="0"/>
              <a:t> </a:t>
            </a:r>
            <a:r>
              <a:rPr lang="en-US" b="0" dirty="0" err="1"/>
              <a:t>diferenca</a:t>
            </a:r>
            <a:r>
              <a:rPr lang="en-US" b="0" dirty="0"/>
              <a:t> </a:t>
            </a:r>
            <a:r>
              <a:rPr lang="en-US" b="0" dirty="0" err="1"/>
              <a:t>eu</a:t>
            </a:r>
            <a:r>
              <a:rPr lang="en-US" b="0" dirty="0"/>
              <a:t> </a:t>
            </a:r>
            <a:r>
              <a:rPr lang="en-US" b="0" dirty="0" err="1"/>
              <a:t>receber</a:t>
            </a:r>
            <a:r>
              <a:rPr lang="en-US" b="0" dirty="0"/>
              <a:t> </a:t>
            </a:r>
            <a:r>
              <a:rPr lang="en-US" b="0" dirty="0" err="1"/>
              <a:t>ele</a:t>
            </a:r>
            <a:r>
              <a:rPr lang="en-US" b="0" dirty="0"/>
              <a:t> </a:t>
            </a:r>
            <a:r>
              <a:rPr lang="en-US" b="0" dirty="0" err="1"/>
              <a:t>primeiro</a:t>
            </a:r>
            <a:r>
              <a:rPr lang="en-US" b="0" dirty="0"/>
              <a:t> </a:t>
            </a:r>
            <a:r>
              <a:rPr lang="en-US" b="0" dirty="0" err="1"/>
              <a:t>ou</a:t>
            </a:r>
            <a:r>
              <a:rPr lang="en-US" b="0" dirty="0"/>
              <a:t> </a:t>
            </a:r>
            <a:r>
              <a:rPr lang="en-US" b="0" dirty="0" err="1"/>
              <a:t>por</a:t>
            </a:r>
            <a:r>
              <a:rPr lang="en-US" b="0" dirty="0"/>
              <a:t> ultimo? </a:t>
            </a:r>
            <a:r>
              <a:rPr lang="en-US" b="0" dirty="0" err="1"/>
              <a:t>Não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Sem formula: 52 . 51 . 50 (Se </a:t>
            </a:r>
            <a:r>
              <a:rPr lang="en-US" b="0" dirty="0" err="1"/>
              <a:t>importasse</a:t>
            </a:r>
            <a:r>
              <a:rPr lang="en-US" b="0" dirty="0"/>
              <a:t> a </a:t>
            </a:r>
            <a:r>
              <a:rPr lang="en-US" b="0" dirty="0" err="1"/>
              <a:t>ordem</a:t>
            </a:r>
            <a:r>
              <a:rPr lang="en-US" b="0" dirty="0"/>
              <a:t> </a:t>
            </a:r>
            <a:r>
              <a:rPr lang="en-US" b="0" dirty="0" err="1"/>
              <a:t>acabou</a:t>
            </a:r>
            <a:r>
              <a:rPr lang="en-US" b="0" dirty="0"/>
              <a:t> </a:t>
            </a:r>
            <a:r>
              <a:rPr lang="en-US" b="0" dirty="0" err="1"/>
              <a:t>aqui</a:t>
            </a:r>
            <a:r>
              <a:rPr lang="en-US" b="0" dirty="0"/>
              <a:t>, mas </a:t>
            </a:r>
            <a:r>
              <a:rPr lang="en-US" b="0" dirty="0" err="1"/>
              <a:t>na</a:t>
            </a:r>
            <a:r>
              <a:rPr lang="en-US" b="0" dirty="0"/>
              <a:t> </a:t>
            </a:r>
            <a:r>
              <a:rPr lang="en-US" b="0" dirty="0" err="1"/>
              <a:t>combinação</a:t>
            </a:r>
            <a:r>
              <a:rPr lang="en-US" b="0" dirty="0"/>
              <a:t> </a:t>
            </a:r>
            <a:r>
              <a:rPr lang="en-US" b="0" dirty="0" err="1"/>
              <a:t>não</a:t>
            </a:r>
            <a:r>
              <a:rPr lang="en-US" b="0" dirty="0"/>
              <a:t>, divide </a:t>
            </a:r>
            <a:r>
              <a:rPr lang="en-US" b="0" dirty="0" err="1"/>
              <a:t>por</a:t>
            </a:r>
            <a:r>
              <a:rPr lang="en-US" b="0" dirty="0"/>
              <a:t> 3 factorial. </a:t>
            </a:r>
            <a:r>
              <a:rPr lang="en-US" b="0" dirty="0" err="1"/>
              <a:t>Quantidade</a:t>
            </a:r>
            <a:r>
              <a:rPr lang="en-US" b="0" dirty="0"/>
              <a:t> de </a:t>
            </a:r>
            <a:r>
              <a:rPr lang="en-US" b="0" dirty="0" err="1"/>
              <a:t>posições</a:t>
            </a:r>
            <a:r>
              <a:rPr lang="en-US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AD94C-2EC1-4391-D1B5-B4894EB9A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8911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C815A-BBCB-A7EF-FF73-DC035AB53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9CCFC6-3017-31FD-2A9E-19F5D9413F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C13EF7-1FAD-6807-F5B3-F059DD425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Sem formula: 60 . 59 . 58 . 57 . 56 . 55 (Se </a:t>
            </a:r>
            <a:r>
              <a:rPr lang="en-US" b="0" dirty="0" err="1"/>
              <a:t>importasse</a:t>
            </a:r>
            <a:r>
              <a:rPr lang="en-US" b="0" dirty="0"/>
              <a:t> a </a:t>
            </a:r>
            <a:r>
              <a:rPr lang="en-US" b="0" dirty="0" err="1"/>
              <a:t>ordem</a:t>
            </a:r>
            <a:r>
              <a:rPr lang="en-US" b="0" dirty="0"/>
              <a:t> </a:t>
            </a:r>
            <a:r>
              <a:rPr lang="en-US" b="0" dirty="0" err="1"/>
              <a:t>acabou</a:t>
            </a:r>
            <a:r>
              <a:rPr lang="en-US" b="0" dirty="0"/>
              <a:t> </a:t>
            </a:r>
            <a:r>
              <a:rPr lang="en-US" b="0" dirty="0" err="1"/>
              <a:t>aqui</a:t>
            </a:r>
            <a:r>
              <a:rPr lang="en-US" b="0" dirty="0"/>
              <a:t>, mas </a:t>
            </a:r>
            <a:r>
              <a:rPr lang="en-US" b="0" dirty="0" err="1"/>
              <a:t>na</a:t>
            </a:r>
            <a:r>
              <a:rPr lang="en-US" b="0" dirty="0"/>
              <a:t> </a:t>
            </a:r>
            <a:r>
              <a:rPr lang="en-US" b="0" dirty="0" err="1"/>
              <a:t>combinação</a:t>
            </a:r>
            <a:r>
              <a:rPr lang="en-US" b="0" dirty="0"/>
              <a:t> </a:t>
            </a:r>
            <a:r>
              <a:rPr lang="en-US" b="0" dirty="0" err="1"/>
              <a:t>não</a:t>
            </a:r>
            <a:r>
              <a:rPr lang="en-US" b="0" dirty="0"/>
              <a:t>, divide </a:t>
            </a:r>
            <a:r>
              <a:rPr lang="en-US" b="0" dirty="0" err="1"/>
              <a:t>por</a:t>
            </a:r>
            <a:r>
              <a:rPr lang="en-US" b="0" dirty="0"/>
              <a:t> 6 factorial. </a:t>
            </a:r>
            <a:r>
              <a:rPr lang="en-US" b="0" dirty="0" err="1"/>
              <a:t>Quantidade</a:t>
            </a:r>
            <a:r>
              <a:rPr lang="en-US" b="0" dirty="0"/>
              <a:t> de </a:t>
            </a:r>
            <a:r>
              <a:rPr lang="en-US" b="0" dirty="0" err="1"/>
              <a:t>posições</a:t>
            </a:r>
            <a:r>
              <a:rPr lang="en-US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820AD-F630-D764-DDA4-7165EE552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544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6FE01-FB14-C6CA-6408-60685B3AC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24C9D1-EE6A-384E-E079-B0EE290D26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404774-3F4C-7C63-2759-BA4CDFFF2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importa</a:t>
            </a:r>
            <a:r>
              <a:rPr lang="en-US" b="1" dirty="0"/>
              <a:t> a </a:t>
            </a:r>
            <a:r>
              <a:rPr lang="en-US" b="1" dirty="0" err="1"/>
              <a:t>ordem</a:t>
            </a:r>
            <a:r>
              <a:rPr lang="en-US" b="1" dirty="0"/>
              <a:t> </a:t>
            </a:r>
            <a:r>
              <a:rPr lang="en-US" b="0" dirty="0"/>
              <a:t>=&gt; </a:t>
            </a:r>
            <a:r>
              <a:rPr lang="en-US" b="0" dirty="0" err="1"/>
              <a:t>Combinação</a:t>
            </a:r>
            <a:r>
              <a:rPr lang="en-US" b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Pode </a:t>
            </a:r>
            <a:r>
              <a:rPr lang="en-US" b="1" dirty="0" err="1"/>
              <a:t>Repetir</a:t>
            </a:r>
            <a:r>
              <a:rPr lang="en-US" b="1" dirty="0"/>
              <a:t> </a:t>
            </a:r>
            <a:r>
              <a:rPr lang="en-US" b="0" dirty="0"/>
              <a:t>=&gt; com </a:t>
            </a:r>
            <a:r>
              <a:rPr lang="en-US" b="0" dirty="0" err="1"/>
              <a:t>Repetição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Elementos</a:t>
            </a:r>
            <a:r>
              <a:rPr lang="en-US" b="0" dirty="0"/>
              <a:t> (n), </a:t>
            </a:r>
            <a:r>
              <a:rPr lang="en-US" b="0" dirty="0" err="1"/>
              <a:t>Posições</a:t>
            </a:r>
            <a:r>
              <a:rPr lang="en-US" b="0" dirty="0"/>
              <a:t> (p)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Na </a:t>
            </a:r>
            <a:r>
              <a:rPr lang="en-US" b="0" dirty="0" err="1"/>
              <a:t>combinação</a:t>
            </a:r>
            <a:r>
              <a:rPr lang="en-US" b="0" dirty="0"/>
              <a:t> simples nao </a:t>
            </a:r>
            <a:r>
              <a:rPr lang="en-US" b="0" dirty="0" err="1"/>
              <a:t>pode</a:t>
            </a:r>
            <a:r>
              <a:rPr lang="en-US" b="0" dirty="0"/>
              <a:t> ser </a:t>
            </a:r>
            <a:r>
              <a:rPr lang="en-US" b="0" dirty="0" err="1"/>
              <a:t>maior</a:t>
            </a:r>
            <a:r>
              <a:rPr lang="en-US" b="0" dirty="0"/>
              <a:t>, </a:t>
            </a:r>
            <a:r>
              <a:rPr lang="en-US" b="0" dirty="0" err="1"/>
              <a:t>aqui</a:t>
            </a:r>
            <a:r>
              <a:rPr lang="en-US" b="0" dirty="0"/>
              <a:t> </a:t>
            </a:r>
            <a:r>
              <a:rPr lang="en-US" b="0" dirty="0" err="1"/>
              <a:t>já</a:t>
            </a:r>
            <a:r>
              <a:rPr lang="en-US" b="0" dirty="0"/>
              <a:t> </a:t>
            </a:r>
            <a:r>
              <a:rPr lang="en-US" b="0" dirty="0" err="1"/>
              <a:t>pode</a:t>
            </a:r>
            <a:r>
              <a:rPr lang="en-US" b="0" dirty="0"/>
              <a:t>, </a:t>
            </a:r>
            <a:r>
              <a:rPr lang="en-US" b="0" dirty="0" err="1"/>
              <a:t>por</a:t>
            </a:r>
            <a:r>
              <a:rPr lang="en-US" b="0" dirty="0"/>
              <a:t> </a:t>
            </a:r>
            <a:r>
              <a:rPr lang="en-US" b="0" dirty="0" err="1"/>
              <a:t>isso</a:t>
            </a:r>
            <a:r>
              <a:rPr lang="en-US" b="0" dirty="0"/>
              <a:t> </a:t>
            </a:r>
            <a:r>
              <a:rPr lang="en-US" b="0" dirty="0" err="1"/>
              <a:t>tem</a:t>
            </a:r>
            <a:r>
              <a:rPr lang="en-US" b="0" dirty="0"/>
              <a:t> </a:t>
            </a:r>
            <a:r>
              <a:rPr lang="en-US" b="0" dirty="0" err="1"/>
              <a:t>repetição</a:t>
            </a:r>
            <a:r>
              <a:rPr lang="en-US" b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(DESENHO BOLINHAS E TRACINHOS - 1)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P</a:t>
            </a:r>
            <a:r>
              <a:rPr lang="en-US" b="0" baseline="-25000" dirty="0"/>
              <a:t>10</a:t>
            </a:r>
            <a:r>
              <a:rPr lang="en-US" b="0" dirty="0"/>
              <a:t> </a:t>
            </a:r>
            <a:r>
              <a:rPr lang="en-US" b="0" baseline="30000" dirty="0"/>
              <a:t>8,2  </a:t>
            </a:r>
            <a:r>
              <a:rPr lang="en-US" b="0" baseline="0" dirty="0"/>
              <a:t>= 10! / 8! 2!    </a:t>
            </a:r>
            <a:r>
              <a:rPr lang="en-US" b="0" baseline="0" dirty="0" err="1"/>
              <a:t>P</a:t>
            </a:r>
            <a:r>
              <a:rPr lang="en-US" b="0" baseline="-25000" dirty="0" err="1"/>
              <a:t>n</a:t>
            </a:r>
            <a:r>
              <a:rPr lang="en-US" b="0" baseline="0" dirty="0"/>
              <a:t> </a:t>
            </a:r>
            <a:r>
              <a:rPr lang="en-US" b="0" baseline="30000" dirty="0"/>
              <a:t>n1n2…</a:t>
            </a:r>
            <a:r>
              <a:rPr lang="en-US" b="0" baseline="30000" dirty="0" err="1"/>
              <a:t>nk</a:t>
            </a:r>
            <a:r>
              <a:rPr lang="en-US" b="0" baseline="30000" dirty="0"/>
              <a:t> </a:t>
            </a:r>
            <a:r>
              <a:rPr lang="en-US" b="0" baseline="0" dirty="0"/>
              <a:t>n!/n1! . n2! … . </a:t>
            </a:r>
            <a:r>
              <a:rPr lang="en-US" b="0" baseline="0" dirty="0" err="1"/>
              <a:t>nk</a:t>
            </a:r>
            <a:r>
              <a:rPr lang="en-US" b="0" baseline="0" dirty="0"/>
              <a:t>!</a:t>
            </a:r>
            <a:r>
              <a:rPr lang="en-US" b="0" baseline="30000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6ADE7-08D4-F45E-B334-54D66BD2D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7955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3C90E-9F86-B317-6769-571278FD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6D5F6D-299A-110F-8130-7C03EB04F2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983B00-755A-31B7-9C21-8EE230E82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EC8CD-4E53-9DF6-3670-542257EB2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7621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42737-CEA1-E11B-0C03-7D2534415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4F4FF-EAC8-3963-92DF-BA06C1A4B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04A5DD-F039-B16A-8AAF-B30C0417A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2C1B-E946-0E85-D54E-7BB645593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69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14A2D-38B9-D31B-BD12-2C856F4D3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2DA3F6-0FB1-24B3-5653-7138FBCDF0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38777C-435D-A2CC-9738-4BB979804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Esse </a:t>
            </a:r>
            <a:r>
              <a:rPr lang="en-US" b="0" dirty="0" err="1"/>
              <a:t>exercício</a:t>
            </a:r>
            <a:r>
              <a:rPr lang="en-US" b="0" dirty="0"/>
              <a:t> </a:t>
            </a:r>
            <a:r>
              <a:rPr lang="en-US" b="0" dirty="0" err="1"/>
              <a:t>vai</a:t>
            </a:r>
            <a:r>
              <a:rPr lang="en-US" b="0" dirty="0"/>
              <a:t> usar o </a:t>
            </a:r>
            <a:r>
              <a:rPr lang="en-US" b="0" dirty="0" err="1"/>
              <a:t>que</a:t>
            </a:r>
            <a:r>
              <a:rPr lang="en-US" b="0" dirty="0"/>
              <a:t>? É </a:t>
            </a:r>
            <a:r>
              <a:rPr lang="en-US" b="0" dirty="0" err="1"/>
              <a:t>só</a:t>
            </a:r>
            <a:r>
              <a:rPr lang="en-US" b="0" dirty="0"/>
              <a:t> </a:t>
            </a:r>
            <a:r>
              <a:rPr lang="en-US" b="0" dirty="0" err="1"/>
              <a:t>fazer</a:t>
            </a:r>
            <a:r>
              <a:rPr lang="en-US" b="0" dirty="0"/>
              <a:t> 10 x 2? </a:t>
            </a:r>
            <a:r>
              <a:rPr lang="en-US" b="0" dirty="0" err="1"/>
              <a:t>Não</a:t>
            </a:r>
            <a:r>
              <a:rPr lang="en-US" b="0" dirty="0"/>
              <a:t> né!?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0A7B2-DBC9-021C-78BD-26B4DDDF63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39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5CC39-A990-8701-C9A5-B3CB0C045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5CFC34-E0D9-B4C8-070E-938C8E43CA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A7C4FB-A755-A459-ADD0-593597ABE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Esse </a:t>
            </a:r>
            <a:r>
              <a:rPr lang="en-US" b="0" dirty="0" err="1"/>
              <a:t>exercício</a:t>
            </a:r>
            <a:r>
              <a:rPr lang="en-US" b="0" dirty="0"/>
              <a:t> </a:t>
            </a:r>
            <a:r>
              <a:rPr lang="en-US" b="0" dirty="0" err="1"/>
              <a:t>vai</a:t>
            </a:r>
            <a:r>
              <a:rPr lang="en-US" b="0" dirty="0"/>
              <a:t> usar o </a:t>
            </a:r>
            <a:r>
              <a:rPr lang="en-US" b="0" dirty="0" err="1"/>
              <a:t>que</a:t>
            </a:r>
            <a:r>
              <a:rPr lang="en-US" b="0" dirty="0"/>
              <a:t>? É </a:t>
            </a:r>
            <a:r>
              <a:rPr lang="en-US" b="0" dirty="0" err="1"/>
              <a:t>só</a:t>
            </a:r>
            <a:r>
              <a:rPr lang="en-US" b="0" dirty="0"/>
              <a:t> </a:t>
            </a:r>
            <a:r>
              <a:rPr lang="en-US" b="0" dirty="0" err="1"/>
              <a:t>fazer</a:t>
            </a:r>
            <a:r>
              <a:rPr lang="en-US" b="0" dirty="0"/>
              <a:t> 10 x 2? </a:t>
            </a:r>
            <a:r>
              <a:rPr lang="en-US" b="0" dirty="0" err="1"/>
              <a:t>Não</a:t>
            </a:r>
            <a:r>
              <a:rPr lang="en-US" b="0" dirty="0"/>
              <a:t> né!?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9D0FD-88CF-F160-B89D-8FA33B219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36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4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3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24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01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55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45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49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90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6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8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3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5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2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2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6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7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5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791113"/>
            <a:ext cx="6947127" cy="3488266"/>
          </a:xfrm>
        </p:spPr>
        <p:txBody>
          <a:bodyPr/>
          <a:lstStyle/>
          <a:p>
            <a:r>
              <a:rPr lang="pt-BR" noProof="0" dirty="0"/>
              <a:t>Matemática Discreta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noProof="0" dirty="0">
                <a:latin typeface="Arial Narrow" panose="020B0606020202030204" pitchFamily="34" charset="0"/>
              </a:rPr>
              <a:t>Aula - 10/Outubro/2025</a:t>
            </a:r>
          </a:p>
          <a:p>
            <a:r>
              <a:rPr lang="pt-BR" sz="2400" noProof="0" dirty="0">
                <a:latin typeface="Arial Narrow" panose="020B0606020202030204" pitchFamily="34" charset="0"/>
              </a:rPr>
              <a:t>Professor: </a:t>
            </a:r>
            <a:r>
              <a:rPr lang="pt-BR" sz="2400" b="1" noProof="0" dirty="0">
                <a:latin typeface="Arial Narrow" panose="020B0606020202030204" pitchFamily="34" charset="0"/>
              </a:rPr>
              <a:t>Luiz Flávio Felizardo</a:t>
            </a:r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F0ECDF40-8497-F317-D93A-4092D70E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491" y="145678"/>
            <a:ext cx="2391310" cy="23913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9C2FC-AF33-E119-5D76-8377560C4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5438-04F0-05BE-B09C-8A510CB2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453055-49F6-35ED-4141-A6BE4FD8FF94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Michele e Andrea vão comprar uma blusa para cada uma delas na Renner, nessa loja tem 10 blusas de modelos diferentes. Quantas possibilidades de compras podemos ter?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Princípio Fundamental da Contagem?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Permutação Simples? Permutação com Repetição? Permutação Circular?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Arranjo? Arranjo com repetição?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Combinação?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Restrições?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93216C-A6E6-9CEE-5AE8-FFFBB782D07C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300788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E892B-6514-9E89-51E5-18EE0001C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05E4-3DEF-389B-29D0-0412D65A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F70990-09F3-D77B-EFF5-99842106085F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Princípio Fundamental da Contagem (PFC)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Princípio fundamental da contagem (ou princípio multiplicativo) é utilizado para encontrar o número de possibilidades para um evento constituído de k etapas. Para isso, as etapas devem ser sucessivas e independentes. 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F2981E-73DC-B377-6DC8-9B4BBB7CEE81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1384657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92282-58C7-9A6F-9328-C2AA6370D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7AA4-38BA-C672-D39F-367A8D63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E62930-D125-B5EC-AD00-E402F3053596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Princípio Fundamental da Contagem (PFC)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Princípio fundamental da contagem (ou princípio multiplicativo) é utilizado para encontrar o número de possibilidades para um evento constituído de k etapas. Para isso, as etapas devem ser sucessivas e independentes. 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Etapas: 	A1      A2       A3      ...     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Ak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Escolhas n1       n2       n3      ...     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Total de Possibilidades n1 . n2 . n3 ... .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nk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C791DC-1BFC-7FF1-96C0-DCE780954308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3726640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D3BB0-0B3E-1650-D5BB-DE2EA3DA2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5F57-32B1-307F-CB31-243AC8DB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F7DCD5-6F19-A561-9C0C-9CB3A0A6DC5E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Princípio Fundamental da Contagem (PFC)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Hudson vai preparar um lanche para seu filho levar à escola com um sanduíche, uma bebida e uma sobremesa. Se tem 3 sanduíches, 2 bebidas e 4 sobremesas para ele escolher, quantas possibilidades de lanches podem ser feitos? 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A17834-582D-BB4F-57E2-833E14EAFB9B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187000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FAB99-44BE-BB66-ABC3-E8BBD5C98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8ED9-A3D0-DA0D-B509-8CE2302B4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A17C6D-1224-342A-4296-AC982A0446E5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Princípio Fundamental da Contagem (PFC)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Hudson vai preparar um lanche para seu filho levar à escola com um sanduíche, uma bebida e uma sobremesa. Se tem 3 sanduíches, 2 bebidas e 4 sobremesas para ele escolher, quantas possibilidades de lanches podem ser feitos?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diagram of food and drinks&#10;&#10;AI-generated content may be incorrect.">
            <a:extLst>
              <a:ext uri="{FF2B5EF4-FFF2-40B4-BE49-F238E27FC236}">
                <a16:creationId xmlns:a16="http://schemas.microsoft.com/office/drawing/2014/main" id="{29A5D5EE-BBBD-FEF4-04AC-8FB359827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429000"/>
            <a:ext cx="4820481" cy="32029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5E0FFB-5E03-440B-C53D-5A44113E7A46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2209857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3C544-F52A-6F72-13FD-3575CE662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7BCB-745C-5EF9-C126-4A000B44A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87DFAE-7696-19F3-19E5-C61C754B6401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Princípio Fundamental da Contagem (PFC)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Hudson vai preparar um lanche para seu filho levar à escola com um sanduíche, uma bebida e uma sobremesa. Se tem 3 sanduíches, 2 bebidas e 4 sobremesas para ele escolher, quantas possibilidades de lanches podem ser feitos?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diagram of food and drinks&#10;&#10;AI-generated content may be incorrect.">
            <a:extLst>
              <a:ext uri="{FF2B5EF4-FFF2-40B4-BE49-F238E27FC236}">
                <a16:creationId xmlns:a16="http://schemas.microsoft.com/office/drawing/2014/main" id="{9D704EF3-9D10-DBB3-276B-F82D3D352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429000"/>
            <a:ext cx="4820481" cy="32029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FBF112-FA37-C884-EDAF-638C97A0DA3C}"/>
              </a:ext>
            </a:extLst>
          </p:cNvPr>
          <p:cNvSpPr txBox="1"/>
          <p:nvPr/>
        </p:nvSpPr>
        <p:spPr>
          <a:xfrm>
            <a:off x="5102252" y="3721099"/>
            <a:ext cx="393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. 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. 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= 24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San		Beb		Sob		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Opções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8E09F-9579-A539-4585-1CC60408EF2F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3301844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47C5B-590D-BB6E-EF4A-76E40F67E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CC01-A607-F5DD-9432-9298334BA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16548-CFFB-FD1C-5770-8BA86D6C4AA4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Princípio Fundamental da Contagem (PFC)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Quantos números naturais com 3 algarismos podemos formar utilizando os dígitos 2, 3, 4 e 5?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0C53C5-CC26-A4CD-0E51-42E6008863CE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584635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B27BA-51D6-2F36-782E-9EBB36834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6CC8-29C6-F69F-AF3A-85E1E83B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EDC018-5728-C818-8D4F-7628A339F740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Princípio Fundamental da Contagem (PFC)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Quantos números naturais com 3 algarismos podemos formar utilizando os dígitos 2, 3, 4 e 5?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9558C-B5ED-F913-4FC8-41BDACC3A26E}"/>
              </a:ext>
            </a:extLst>
          </p:cNvPr>
          <p:cNvSpPr txBox="1"/>
          <p:nvPr/>
        </p:nvSpPr>
        <p:spPr>
          <a:xfrm>
            <a:off x="2865966" y="3632199"/>
            <a:ext cx="4741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. 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. 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=	64	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Alg1	Alg2	Alg3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C731F6-1BBC-9924-2E70-2CF62F51FE59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2949699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7B260-E009-1709-4473-0E4648184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B72B-C47E-DC25-C809-9E2EB557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CDD401-E567-7A71-70BF-9C96765831F8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Princípio Fundamental da Contagem (PFC)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Quantos números naturais com 3 algarismos podemos formar?</a:t>
            </a: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F8855-C52C-8290-7E6A-9012B500FD04}"/>
              </a:ext>
            </a:extLst>
          </p:cNvPr>
          <p:cNvSpPr txBox="1"/>
          <p:nvPr/>
        </p:nvSpPr>
        <p:spPr>
          <a:xfrm>
            <a:off x="2865966" y="3632199"/>
            <a:ext cx="4741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. 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. 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=		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Alg1	Alg2	Alg3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B84B53-F2DE-4CBA-9725-2B6E79D5BA56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1381653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06472-88FA-A104-A9DF-335976DD3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BA8-3FA2-AEEC-F042-78537BD9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6F2128-3FAF-71A1-9782-B9414A65485F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Princípio Fundamental da Contagem (PFC)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Quantos números naturais com 3 algarismos podemos formar?</a:t>
            </a: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291F7-092A-E2DF-4CE4-5C38BA1A4D64}"/>
              </a:ext>
            </a:extLst>
          </p:cNvPr>
          <p:cNvSpPr txBox="1"/>
          <p:nvPr/>
        </p:nvSpPr>
        <p:spPr>
          <a:xfrm>
            <a:off x="2865966" y="3632199"/>
            <a:ext cx="5217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. 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. 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=	900	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Alg1	Alg2	Alg3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E42249-FA8B-8BAA-A176-DE168A46DFFB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251261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23A19-C92D-654E-16A2-DC0029E57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2EBD-5631-C276-5FF7-C0247750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CE8FFD-0AC3-2759-15A4-290218E62A23}"/>
              </a:ext>
            </a:extLst>
          </p:cNvPr>
          <p:cNvSpPr txBox="1">
            <a:spLocks/>
          </p:cNvSpPr>
          <p:nvPr/>
        </p:nvSpPr>
        <p:spPr>
          <a:xfrm>
            <a:off x="1060704" y="1548384"/>
            <a:ext cx="7704666" cy="47508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análise combinatória ou combinatória é a parte da Matemática que estuda métodos e técnicas que permitem resolver problemas relacionados com contagem, ou as bases da contagem.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Muito utilizada no estudos sobre probabilidade, ela faz análise das possibilidades e das combinações possíveis entre um conjunto de elementos.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B85FE2-2465-7BD8-A731-CC01B1F90967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390683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9ED31-7A0E-65DE-0FB8-182CA353F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3B05-D897-BAE9-BA68-1F1067C1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998566-607A-9B78-7FD7-4924A8F7F229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Princípio Fundamental da Contagem (PFC)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Quantos números naturais pares com 3 algarismos podemos formar?</a:t>
            </a: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72E8A-D353-A01B-4641-D5F1324CA6AB}"/>
              </a:ext>
            </a:extLst>
          </p:cNvPr>
          <p:cNvSpPr txBox="1"/>
          <p:nvPr/>
        </p:nvSpPr>
        <p:spPr>
          <a:xfrm>
            <a:off x="2865966" y="3632199"/>
            <a:ext cx="4741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. 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. 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__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=		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Alg1	Alg2	Alg3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18E0B-5F4D-EE0F-7362-229B8EC203A9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24511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38AF5-0170-5819-D3F9-1CC15D9F9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CBD1-062D-9D31-800F-9FDBFD95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1A48B1-234E-F951-816D-874D6A76A35A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Princípio Fundamental da Contagem (PFC)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Quantos números naturais pares com 3 algarismos podemos formar?</a:t>
            </a: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A114F-B5E7-7962-A0FB-100151115FD3}"/>
              </a:ext>
            </a:extLst>
          </p:cNvPr>
          <p:cNvSpPr txBox="1"/>
          <p:nvPr/>
        </p:nvSpPr>
        <p:spPr>
          <a:xfrm>
            <a:off x="2865966" y="3632199"/>
            <a:ext cx="5217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. 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. 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=	450	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Alg1	Alg2	Alg3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7A4A54-FEBF-F246-9972-312B055CF00E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189607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80674-9061-95E0-2AEE-36DB24581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C798-3B14-186C-3ED9-803E8D6B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6A410E9-3889-E74F-211E-F09F42917359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Fatorial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4937C0-FE1F-EFE8-5F8B-A2534C0804E2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3820507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AD2A9-89EA-1CEF-404D-E5C8DE843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CE5A-A6F8-2113-6151-5ECFEF72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C66A9D-E623-5AF7-4385-486A196939DD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Fatorial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 fatorial de um número inteiro positivo, representado por n!, é calculado pela multiplicação desse número por todos os seus antecessores até chegar ao número 1.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Define-se 0! = 1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91385-DE4A-B33B-76D2-51849AE97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70" y="3958258"/>
            <a:ext cx="8242300" cy="825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4C2F88-FC8E-9E4F-8D8C-371213757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636" y="4909307"/>
            <a:ext cx="6935168" cy="828791"/>
          </a:xfrm>
          <a:prstGeom prst="rect">
            <a:avLst/>
          </a:prstGeom>
        </p:spPr>
      </p:pic>
      <p:pic>
        <p:nvPicPr>
          <p:cNvPr id="8" name="Picture 7" descr="A red and white striped sign&#10;&#10;AI-generated content may be incorrect.">
            <a:extLst>
              <a:ext uri="{FF2B5EF4-FFF2-40B4-BE49-F238E27FC236}">
                <a16:creationId xmlns:a16="http://schemas.microsoft.com/office/drawing/2014/main" id="{054F6F09-63B8-6C62-6265-6B1499B050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6472" y="5864108"/>
            <a:ext cx="2010056" cy="724001"/>
          </a:xfrm>
          <a:prstGeom prst="rect">
            <a:avLst/>
          </a:prstGeom>
        </p:spPr>
      </p:pic>
      <p:pic>
        <p:nvPicPr>
          <p:cNvPr id="13" name="Picture 12" descr="Red lines on a white background&#10;&#10;AI-generated content may be incorrect.">
            <a:extLst>
              <a:ext uri="{FF2B5EF4-FFF2-40B4-BE49-F238E27FC236}">
                <a16:creationId xmlns:a16="http://schemas.microsoft.com/office/drawing/2014/main" id="{61C0777A-8983-0C4F-27C4-60AD09F00B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2296" y="5864108"/>
            <a:ext cx="2076740" cy="69542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6D446B-1DA3-E832-B9E2-05A3BF48F084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221215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0C380-0814-B3E7-B583-48977FC00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0CE1-F446-D494-C3E6-F52F4492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BDE5F1-6801-BA1D-CA8D-79E90D7109D9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7! / 4!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68! / 66! 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2 . 5!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2! . 3!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(2.5)!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E62D62-61F3-2325-C34C-08E0677F8BBC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408001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92CBA-1062-4140-78B0-E9DEABE64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F618-7A22-A26E-5275-BD242ED3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0C73BF5-0DF4-BE10-D428-A49258D67644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Número Binomial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red text on a white background&#10;&#10;AI-generated content may be incorrect.">
            <a:extLst>
              <a:ext uri="{FF2B5EF4-FFF2-40B4-BE49-F238E27FC236}">
                <a16:creationId xmlns:a16="http://schemas.microsoft.com/office/drawing/2014/main" id="{D61B02A5-FA9A-0F38-BD7B-C240A8A7F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401" y="1704473"/>
            <a:ext cx="5353797" cy="1648055"/>
          </a:xfrm>
          <a:prstGeom prst="rect">
            <a:avLst/>
          </a:prstGeom>
        </p:spPr>
      </p:pic>
      <p:pic>
        <p:nvPicPr>
          <p:cNvPr id="6" name="Picture 5" descr="A group of symbols on a white background&#10;&#10;AI-generated content may be incorrect.">
            <a:extLst>
              <a:ext uri="{FF2B5EF4-FFF2-40B4-BE49-F238E27FC236}">
                <a16:creationId xmlns:a16="http://schemas.microsoft.com/office/drawing/2014/main" id="{E90EC17E-11EE-20F6-5A25-298C38055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279" y="730309"/>
            <a:ext cx="1819529" cy="857370"/>
          </a:xfrm>
          <a:prstGeom prst="rect">
            <a:avLst/>
          </a:prstGeom>
        </p:spPr>
      </p:pic>
      <p:pic>
        <p:nvPicPr>
          <p:cNvPr id="13" name="Picture 12" descr="A red number on a white background&#10;&#10;AI-generated content may be incorrect.">
            <a:extLst>
              <a:ext uri="{FF2B5EF4-FFF2-40B4-BE49-F238E27FC236}">
                <a16:creationId xmlns:a16="http://schemas.microsoft.com/office/drawing/2014/main" id="{02ED927F-7664-77A1-8AF9-25E08B915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584" y="3617505"/>
            <a:ext cx="1162212" cy="1409897"/>
          </a:xfrm>
          <a:prstGeom prst="rect">
            <a:avLst/>
          </a:prstGeom>
        </p:spPr>
      </p:pic>
      <p:pic>
        <p:nvPicPr>
          <p:cNvPr id="15" name="Picture 14" descr="A red number on a white background&#10;&#10;AI-generated content may be incorrect.">
            <a:extLst>
              <a:ext uri="{FF2B5EF4-FFF2-40B4-BE49-F238E27FC236}">
                <a16:creationId xmlns:a16="http://schemas.microsoft.com/office/drawing/2014/main" id="{51DFF66C-4304-4025-3366-D2C2583D6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3584" y="5207690"/>
            <a:ext cx="1162212" cy="1409897"/>
          </a:xfrm>
          <a:prstGeom prst="rect">
            <a:avLst/>
          </a:prstGeom>
        </p:spPr>
      </p:pic>
      <p:pic>
        <p:nvPicPr>
          <p:cNvPr id="17" name="Picture 16" descr="A red number on a white background&#10;&#10;AI-generated content may be incorrect.">
            <a:extLst>
              <a:ext uri="{FF2B5EF4-FFF2-40B4-BE49-F238E27FC236}">
                <a16:creationId xmlns:a16="http://schemas.microsoft.com/office/drawing/2014/main" id="{363729D9-4C51-A1C6-6F4A-4FF9ED61C7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3309" y="5140108"/>
            <a:ext cx="1114581" cy="15527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A716A4-FF4B-7817-6BF0-4FF8FF6EFD17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131102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CED0F-6AF7-DB54-5680-200AB111A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E6C0-CE7A-722D-FD8A-41828F4F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67DCAA-1E98-0875-5CEF-1EF8E1FB5A87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Número Binomial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number in a triangle&#10;&#10;AI-generated content may be incorrect.">
            <a:extLst>
              <a:ext uri="{FF2B5EF4-FFF2-40B4-BE49-F238E27FC236}">
                <a16:creationId xmlns:a16="http://schemas.microsoft.com/office/drawing/2014/main" id="{74F35B67-792F-F727-8B68-D32D16E45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150" y="1549400"/>
            <a:ext cx="4750650" cy="48899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9A8982-6068-75FB-27AD-66D4E49DD631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1898191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336B1-0E43-3976-7E2C-4CF332A03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4608-8D22-77F4-2304-F95AA232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6E2287-6798-BC3B-2451-7E921DA9D61E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Número Binomial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number chart with numbers&#10;&#10;AI-generated content may be incorrect.">
            <a:extLst>
              <a:ext uri="{FF2B5EF4-FFF2-40B4-BE49-F238E27FC236}">
                <a16:creationId xmlns:a16="http://schemas.microsoft.com/office/drawing/2014/main" id="{0489661C-357C-1929-FF28-1F6A29204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74" y="1382586"/>
            <a:ext cx="6012380" cy="5310314"/>
          </a:xfrm>
          <a:prstGeom prst="rect">
            <a:avLst/>
          </a:prstGeom>
        </p:spPr>
      </p:pic>
      <p:pic>
        <p:nvPicPr>
          <p:cNvPr id="5" name="Picture 4" descr="A number in a triangle&#10;&#10;AI-generated content may be incorrect.">
            <a:extLst>
              <a:ext uri="{FF2B5EF4-FFF2-40B4-BE49-F238E27FC236}">
                <a16:creationId xmlns:a16="http://schemas.microsoft.com/office/drawing/2014/main" id="{07B9C773-57A5-E8E8-DD73-91812E667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536" y="927100"/>
            <a:ext cx="3208364" cy="33024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718C0D-49BE-8D53-9B9B-31ABD636F6CD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618513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48F2B-9D1E-FA9F-6A9A-DD8B9C794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CDCA-D2C0-C5CA-135B-8E01480F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100887-30B8-B9D1-5126-0820CF006F57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Permutação Simples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 elementos			p posições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10 pessoas			2 cadeiras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(Se tiver mais cadeiras elas serão os elementos)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55F0D6-FF56-372C-D825-36E8F43F3E87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235262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E53E9-BAE0-1BFD-3DF6-7A0B2F548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4C87-009E-20A2-7F87-2841109F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ECFE88-07D8-706B-0891-378F7BB93BE8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Permutação Simples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 elementos			p posições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Permutação </a:t>
            </a:r>
          </a:p>
          <a:p>
            <a:pPr lvl="2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Importa Ordem, Só Reordenar Elementos.</a:t>
            </a:r>
          </a:p>
          <a:p>
            <a:pPr lvl="1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Arranjo Simples</a:t>
            </a:r>
          </a:p>
          <a:p>
            <a:pPr lvl="2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Importa ordem</a:t>
            </a:r>
          </a:p>
          <a:p>
            <a:pPr lvl="1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Combinação Simples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Não importa ordem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Red and white stripes on a white background&#10;&#10;AI-generated content may be incorrect.">
            <a:extLst>
              <a:ext uri="{FF2B5EF4-FFF2-40B4-BE49-F238E27FC236}">
                <a16:creationId xmlns:a16="http://schemas.microsoft.com/office/drawing/2014/main" id="{5F279A9D-181E-3C30-FBDA-D7B64C403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194" y="3082897"/>
            <a:ext cx="1730514" cy="692206"/>
          </a:xfrm>
          <a:prstGeom prst="rect">
            <a:avLst/>
          </a:prstGeom>
        </p:spPr>
      </p:pic>
      <p:pic>
        <p:nvPicPr>
          <p:cNvPr id="6" name="Picture 5" descr="A red symbol with a white background&#10;&#10;AI-generated content may be incorrect.">
            <a:extLst>
              <a:ext uri="{FF2B5EF4-FFF2-40B4-BE49-F238E27FC236}">
                <a16:creationId xmlns:a16="http://schemas.microsoft.com/office/drawing/2014/main" id="{B93C29CF-EAF6-B8C0-735F-59775D439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451" y="4272909"/>
            <a:ext cx="2885649" cy="20893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775443-6833-4951-37E0-BA4C022EB85D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403043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A5949-26D0-8628-6115-0C47576F6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026B-301C-D093-CB64-315FE1EA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205E07-3F2E-C9D0-8FA0-765641E75A5E}"/>
              </a:ext>
            </a:extLst>
          </p:cNvPr>
          <p:cNvSpPr txBox="1">
            <a:spLocks/>
          </p:cNvSpPr>
          <p:nvPr/>
        </p:nvSpPr>
        <p:spPr>
          <a:xfrm>
            <a:off x="1060704" y="1548384"/>
            <a:ext cx="7704666" cy="47508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Maria Eduarda quer escolher um look para sair. Se ela tem 2 calças e 4 blusas, quantas possibilidades de looks ela pode escolher?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9A8A00-2DB1-312B-5906-FB6862759B59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1755040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9C8AF-6567-7E75-C99F-525CE5F77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48914-D11D-DCB9-CA4E-F471204E2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EAD46E-666D-CBB3-3F13-99BB1082981E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Temos 5 pessoas e 5 cadeiras, de quantas formas diferentes podemos acomodar estas pessoas nestas cadeiras? 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E421C6-551A-8F9D-E76A-142A4F7D53ED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1679985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DF09E-D4FD-7A98-C775-E231273AB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2F33-05A9-E63B-01CB-D4AAC013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EEF5AA-7D48-BEE8-9A08-FDDF4CCE9847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Temos 5 pessoas e 5 cadeiras, de quantas formas diferentes podemos acomodar estas pessoas nestas cadeiras? 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EC81A9-2306-786D-EE1D-AFD2BC72D7B9}"/>
              </a:ext>
            </a:extLst>
          </p:cNvPr>
          <p:cNvSpPr txBox="1"/>
          <p:nvPr/>
        </p:nvSpPr>
        <p:spPr>
          <a:xfrm>
            <a:off x="1765301" y="3632199"/>
            <a:ext cx="7078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. 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. 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.	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		</a:t>
            </a:r>
            <a:r>
              <a:rPr lang="en-US" sz="2800" u="sng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				= 120		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C1		C2		C3		C4 		C5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4A808C-E2FB-5226-C918-ADB6FE08DBD0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532123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5C43A-4D02-D116-94CE-148E7F90D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A3F6-2A6D-0F0F-DEBD-394BC647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7C4327-2DBB-AC21-EC90-AEAFED18E180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permutação é uma técnica de contagem utilizada para determinar quantas maneiras existem para ordenar os elementos de um conjunto finito. 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CDA83-826E-6EF0-443F-BB23F9440220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997139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65EBF-F462-DB8A-83B9-CC02254C7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72CC-4246-2E2F-521E-46C8970B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AB4F767-4607-5306-25CB-762B963E0545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permutação é uma técnica de contagem utilizada para determinar quantas maneiras existem para ordenar os elementos de um conjunto finito. 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Na permutação SIMPLES não há elementos repetidos.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9FC126-E1EB-DDAA-495E-5FA6128151E8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1020232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6424-D00A-8EE5-4755-887FB3EE9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1004-D4EA-E1B4-1EA7-300512CA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E14BA0-456D-2307-63A9-F2F5AF595682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permutação é uma técnica de contagem utilizada para determinar quantas maneiras existem para ordenar os elementos de um conjunto finito. 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Na permutação SIMPLES não há elementos repetidos.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Podemos enxergar a permutação simples como um caso particular do arranjo simples.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341E9A-6941-5047-0C3A-749C863F3A4C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4084064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7A93E-D8BB-EFD4-EEEE-0F23F3C44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0F30-87BB-BA78-A0DF-DDE62984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2FD6F3-D773-B0E2-BC6A-4D2F9EFB385C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permutação é uma técnica de contagem utilizada para determinar quantas maneiras existem para ordenar os elementos de um conjunto finito. 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Na permutação SIMPLES não há elementos repetidos.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Podemos enxergar a permutação simples como um caso particular do arranjo simples.</a:t>
            </a:r>
          </a:p>
          <a:p>
            <a:pPr marL="0" indent="0" algn="r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Embaralhar, Anagramas.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red symbols on a white background&#10;&#10;AI-generated content may be incorrect.">
            <a:extLst>
              <a:ext uri="{FF2B5EF4-FFF2-40B4-BE49-F238E27FC236}">
                <a16:creationId xmlns:a16="http://schemas.microsoft.com/office/drawing/2014/main" id="{EFE7BE6F-8026-C2A1-EC54-E9753BB9D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820" y="5837287"/>
            <a:ext cx="2057560" cy="934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F38C98D-46BF-9706-523D-62D1AC15B161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18571403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62997-287D-90AC-48C5-78E14ABF1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68CF-AD19-B8FD-2B37-6A30A69FB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182FE3-9969-BD17-B7D4-B602835F01D2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Quantos anagramas tem a palavra MEL?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46FAA8-FE0A-C487-7F74-CF3D98C34E8E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3591428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7E4AD-BA7D-37C0-62AB-17223C422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19EDB-9353-30CB-17D1-2340B8BF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A7029E-9C4A-1291-7F30-8958ADF438DE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Quantos anagramas tem a palavra MEL?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 = 3     p = 3....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3! = 6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MEL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MLE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EML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ELM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LEM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LME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87E09-51C4-88FB-B78C-626B175A6E48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A43E3-C094-398F-8462-9B97061BA733}"/>
              </a:ext>
            </a:extLst>
          </p:cNvPr>
          <p:cNvSpPr/>
          <p:nvPr/>
        </p:nvSpPr>
        <p:spPr>
          <a:xfrm rot="20822986">
            <a:off x="6122456" y="60668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3613161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AEFE0-F29D-605F-3213-AD65792E2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69CC-E637-7D1A-CB04-A4AA90F6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EADD3F-103D-CCEF-D602-695F98EB12B7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Quantos anagramas tem a palavra REVISTA?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43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C22F9-CEC0-6842-78DC-1279D2A61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1C98-F00A-2118-784B-B9A8AEBC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546E2A-E733-DB27-0882-27015A1FA6F3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Quantos anagramas tem a palavra REVISTA?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7! = 5040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0C1C8A-8F6E-ED9F-8548-1599A5BFE6C4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133114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35A44-51A6-7054-AA79-DE1E66430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551F-FADC-4D6A-B9A4-92754B51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BE46AE-DBB1-7C9B-AD6E-84A738C4EFC9}"/>
              </a:ext>
            </a:extLst>
          </p:cNvPr>
          <p:cNvSpPr txBox="1">
            <a:spLocks/>
          </p:cNvSpPr>
          <p:nvPr/>
        </p:nvSpPr>
        <p:spPr>
          <a:xfrm>
            <a:off x="1060704" y="1548384"/>
            <a:ext cx="7704666" cy="47508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Maria Eduarda quer escolher um look para sair. Se ela tem 2 calças e 4 blusas, quantas possibilidades de looks ela pode escolher? </a:t>
            </a:r>
          </a:p>
        </p:txBody>
      </p:sp>
      <p:pic>
        <p:nvPicPr>
          <p:cNvPr id="4" name="Picture 3" descr="A group of shirts with arrows pointing to each other&#10;&#10;AI-generated content may be incorrect.">
            <a:extLst>
              <a:ext uri="{FF2B5EF4-FFF2-40B4-BE49-F238E27FC236}">
                <a16:creationId xmlns:a16="http://schemas.microsoft.com/office/drawing/2014/main" id="{76EBEB02-4379-E905-1B10-60AB0E2A1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3202540"/>
            <a:ext cx="8890000" cy="28717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AE30456-B181-D02D-A730-976A58C3D0D8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2484110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9F8CD-8F87-9A6C-91F9-6AAE60E2B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7952-B4A3-82AA-C9BA-F7954F31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2C1F92A-EDBA-ABCC-BC5A-2B3C60F52D47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Quantos permutações podemos fazer com as 52 cartas de um Baralho?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FEEF15-7157-819E-756A-045281C451FF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18502173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63502-D46C-7613-87E4-5854ED208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6654-48E9-74AD-375E-6EAA021C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F8E432-1DC7-A7FF-E970-DF1E0919CBB5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Quantos permutações podemos fazer com as 52 cartas de um Baralho?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52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52! = 8 x 10</a:t>
            </a:r>
            <a:r>
              <a:rPr lang="pt-BR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67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80 000 000 000 000 000 000 000 000 000 000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000 000 000 000 000 000 000 000 000 000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   000 000</a:t>
            </a:r>
          </a:p>
          <a:p>
            <a:pPr marL="457200" lvl="1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663722-6ED9-2EE2-4233-023C8ABD2F4B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42384944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82F19-362A-DC76-DBE1-A322BB382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1FAC-F18F-21E1-E50D-BA2B1956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444683-A0DD-4C8F-C9A6-6A6E80741580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 relação às posições finais dos 20 times do Campeonato Brasileiro série A, de quantas formas diferentes pode terminar o campeonato levando em conta apenas as posições?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8B8AFF-61A3-0D50-36C4-34255B67C12C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660591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91B83-0FE4-600C-FAB3-52D364A96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F8CA-BC2D-AA0B-E8E9-E764AEB4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37170-087E-9B3E-5541-589DB5872474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relação às posições finais dos 20 times do Campeonato Brasileiro série A, de quantas formas diferentes pode terminar o campeonato levando em conta apenas as posições?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20! = 2,4 x 10</a:t>
            </a:r>
            <a:r>
              <a:rPr lang="pt-BR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  <a:p>
            <a:endParaRPr lang="pt-BR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2 400 000 000 000 000 000</a:t>
            </a:r>
          </a:p>
          <a:p>
            <a:pPr marL="457200" lvl="1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78C1A8-E66D-C443-B453-BD4CC1D259F4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2119817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79857-36AB-9DB1-AFC5-EF381EE35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C548-FE68-07B7-52CA-D9BB5124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C0D23F-47FC-5E71-B97C-B33208C138E6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Quantos anagramas tem a palavra REVISTA, considerando que devemos manter as letras EVI juntas e nesta ordem.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58272E-8381-A2EF-4B72-679871D252F4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23530561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CCD3A-67DA-3DEC-0DFF-EE8165CEF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AFFA-D595-C4E7-67D6-34FDA1B6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E516EA-E1F4-978C-12DF-397A83CA2EAB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Quantos anagramas tem a palavra REVISTA, considerando que devemos manter as letras EVI juntas e nesta ordem.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 “EVI” S T A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Permutação de 5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5! = 120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4A4B0F-71CF-3022-7854-D9E086FA45A5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30325134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86251-E91F-E8CA-75AD-44F087D79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251F-30B7-9C51-FC91-50909EF0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7591ED-F405-2433-CFEE-95D6860D7672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Quantos anagramas tem a palavra REVISTA, considerando que devemos Iniciar com a letra T.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DC521C-2379-8E00-AF85-BC9EB87B1A04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52102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8AA94-D938-4281-98BC-3DD4617A6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2EC2-3462-0F88-CBFA-2A84A8F68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EAE480-6BEB-1DF1-EF28-6E64E19666F0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Quantos anagramas tem a palavra REVISTA, considerando que devemos Iniciar com a letra T.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u="sng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_	 _	_	_	_	_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1 . 6! = 6!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6! = 720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C03491-F7A5-33AC-B806-747607D1D49F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3185641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89A13-A2E7-682E-C8CE-35EB85657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9DF6-0760-8156-6A45-77A959C7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83DC50-2595-66C4-50C7-AAC1E19C668F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Quantos anagramas tem a palavra CASA.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4! = 24 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(ERRADO)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930C05-DB61-FB44-280E-638AC2972D1F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25892521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758B8-CD3B-39C6-8BCE-0E48C5153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CFEE-7D8D-D9E2-205D-0E4283C1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0953D2-FF99-4A94-E939-FED8EE15A243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Permutação com Repetição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Supomos que queremos permutar n elementos. Temos que k se repete, respectivamente, n</a:t>
            </a:r>
            <a:r>
              <a:rPr lang="pt-B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n</a:t>
            </a:r>
            <a:r>
              <a:rPr lang="pt-B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...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vezes. Então, a quantidade de permutações possíveis será: 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red text on a white background&#10;&#10;AI-generated content may be incorrect.">
            <a:extLst>
              <a:ext uri="{FF2B5EF4-FFF2-40B4-BE49-F238E27FC236}">
                <a16:creationId xmlns:a16="http://schemas.microsoft.com/office/drawing/2014/main" id="{23E30AB3-0197-5171-917F-A349205CD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541" y="3632093"/>
            <a:ext cx="5553850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7C979-6E06-EBE9-2286-3B5FAC012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D850-684D-28F4-DE7E-B9C1DCFD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0CE81F-C192-2697-05DC-295926E04F4D}"/>
              </a:ext>
            </a:extLst>
          </p:cNvPr>
          <p:cNvSpPr txBox="1">
            <a:spLocks/>
          </p:cNvSpPr>
          <p:nvPr/>
        </p:nvSpPr>
        <p:spPr>
          <a:xfrm>
            <a:off x="1060704" y="1548384"/>
            <a:ext cx="7704666" cy="47508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Maria Eduarda quer escolher um look para sair. Se ela tem 2 calças e 4 blusas, quantas possibilidades de looks ela pode escolher?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2800" u="sng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	.	</a:t>
            </a:r>
            <a:r>
              <a:rPr lang="pt-BR" sz="2800" u="sng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				= 	8</a:t>
            </a:r>
          </a:p>
          <a:p>
            <a:pPr marL="0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Calças 	Blusas</a:t>
            </a:r>
          </a:p>
          <a:p>
            <a:pPr marL="0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Princípio Fundamental da Contagem.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1926E4-8083-682A-48F3-3D62028212D1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3178677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65DF3-DF1F-0A64-AC31-73EEB2877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681C-F088-62FC-C059-32045E98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AD24F5-9FD2-B046-8B77-CCA1D22AC496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Quantos anagramas tem a palavra ATA?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	= 3! / 2! = 3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9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18218-FCC1-A49A-B098-E687FD7E4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8EC7-6ACD-89CB-1BFC-B92696EA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55BE0A-4108-6C50-6552-FB987FEA5606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Quantos anagramas tem a palavra CASA?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	= 4! / 2! = 12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44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AE685-0716-0B08-4BDE-5F1D7C3F1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C550-65AB-4053-5CAD-326DBF082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CD9CE1-842B-2BB1-07CF-876FA638BBC1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Quantos anagramas tem a palavra ARARA?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baseline="30000" dirty="0">
                <a:latin typeface="Arial" panose="020B0604020202020204" pitchFamily="34" charset="0"/>
                <a:cs typeface="Arial" panose="020B0604020202020204" pitchFamily="34" charset="0"/>
              </a:rPr>
              <a:t>3,2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= 5! / 3!.2! = 10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70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95C72-BDB3-0658-80FE-AC3583467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33B3-A690-7F93-3499-3C56F295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097132-20A3-8666-0726-EE516F8138E1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Quantos anagramas tem a palavra MATEMATICA?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pt-BR" baseline="30000" dirty="0">
                <a:latin typeface="Arial" panose="020B0604020202020204" pitchFamily="34" charset="0"/>
                <a:cs typeface="Arial" panose="020B0604020202020204" pitchFamily="34" charset="0"/>
              </a:rPr>
              <a:t>2,3,2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= 10! / 2!.3!.2! = 151200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02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00F26-363A-9182-91AD-7360763AD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73EC-FF8C-4EFA-DABB-3B28A828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9A0B05-D090-10AF-479A-A81AE639D0B2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Permutação Circular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Na matemática, permutação circular é um tipo de permutação composta por n elementos em ordem cíclica.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r>
              <a:rPr lang="pt-BR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(n-1)!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02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37060-BE93-A04E-2CF3-E23136C6F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221D-2CA0-89B1-4FCB-12EC9D01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D28DC9A-BF2F-5AA9-4C0A-404FA4E42CA6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Quantas formas 4 alunos podem sentar em um brinquedo gira tipo carrossel de 4 lugares? 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olorful carousel with a round base&#10;&#10;AI-generated content may be incorrect.">
            <a:extLst>
              <a:ext uri="{FF2B5EF4-FFF2-40B4-BE49-F238E27FC236}">
                <a16:creationId xmlns:a16="http://schemas.microsoft.com/office/drawing/2014/main" id="{F9B2D27B-3C59-9708-588F-A83426A83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0" y="2127220"/>
            <a:ext cx="3291097" cy="282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0BD78-77F1-2B35-5252-A118A1F75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6C168-86BB-0C29-DC42-D98172A4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73172B8-1797-8A74-BAC9-9E1CD1C9D258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 quantas formas possíveis podemos acomodar os 12 cavaleiros nos 12 lugares da Távola Redonda, levando em consideração apenas a posição entre eles?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r>
              <a:rPr lang="pt-BR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(n-1)!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PC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(12-1)! = 11! = 39 916 800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09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59674-C421-C55A-FDED-5564AFF43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C095-7697-873E-6E08-5679D001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11DEB5-6B05-64AD-4CE8-3FCEAE93753E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Arranjo Simples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6394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3AA59-EDCC-3896-E6D5-602EFE62C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15E7E-F7EF-578E-E42A-DD095581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E87444-BFCB-ADEB-93C1-A2795499D476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Arranjo Simples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 elementos			p posições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Permutação </a:t>
            </a:r>
          </a:p>
          <a:p>
            <a:pPr lvl="2"/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Importa Ordem, Só Reordenar Elementos.</a:t>
            </a:r>
          </a:p>
          <a:p>
            <a:pPr lvl="1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Arranjo Simples</a:t>
            </a:r>
          </a:p>
          <a:p>
            <a:pPr lvl="2"/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Importa ordem</a:t>
            </a:r>
          </a:p>
          <a:p>
            <a:pPr lvl="1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Combinação Simples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pt-BR" sz="2000" i="1" dirty="0">
                <a:latin typeface="Arial" panose="020B0604020202020204" pitchFamily="34" charset="0"/>
                <a:cs typeface="Arial" panose="020B0604020202020204" pitchFamily="34" charset="0"/>
              </a:rPr>
              <a:t>Não importa ordem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Red and white stripes on a white background&#10;&#10;AI-generated content may be incorrect.">
            <a:extLst>
              <a:ext uri="{FF2B5EF4-FFF2-40B4-BE49-F238E27FC236}">
                <a16:creationId xmlns:a16="http://schemas.microsoft.com/office/drawing/2014/main" id="{7FF17AA0-F2FF-2BFD-F88E-3B2DE1A71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920" y="2866431"/>
            <a:ext cx="1730514" cy="692206"/>
          </a:xfrm>
          <a:prstGeom prst="rect">
            <a:avLst/>
          </a:prstGeom>
        </p:spPr>
      </p:pic>
      <p:pic>
        <p:nvPicPr>
          <p:cNvPr id="6" name="Picture 5" descr="A red symbol with a white background&#10;&#10;AI-generated content may be incorrect.">
            <a:extLst>
              <a:ext uri="{FF2B5EF4-FFF2-40B4-BE49-F238E27FC236}">
                <a16:creationId xmlns:a16="http://schemas.microsoft.com/office/drawing/2014/main" id="{2164422D-6953-B0FD-311E-006B62B32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451" y="4272909"/>
            <a:ext cx="2885649" cy="2089312"/>
          </a:xfrm>
          <a:prstGeom prst="rect">
            <a:avLst/>
          </a:prstGeom>
        </p:spPr>
      </p:pic>
      <p:pic>
        <p:nvPicPr>
          <p:cNvPr id="7" name="Picture 6" descr="A red line on a white background&#10;&#10;AI-generated content may be incorrect.">
            <a:extLst>
              <a:ext uri="{FF2B5EF4-FFF2-40B4-BE49-F238E27FC236}">
                <a16:creationId xmlns:a16="http://schemas.microsoft.com/office/drawing/2014/main" id="{9B4D79E7-925A-02FD-016A-DBF5D10E3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9781" y="381035"/>
            <a:ext cx="1324160" cy="600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EC44D7-E31E-27D0-6F79-8F4B743FB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30" y="6226099"/>
            <a:ext cx="4725059" cy="5430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A54EB3-7F57-0F7C-74EF-301810BE8BBE}"/>
              </a:ext>
            </a:extLst>
          </p:cNvPr>
          <p:cNvSpPr txBox="1"/>
          <p:nvPr/>
        </p:nvSpPr>
        <p:spPr>
          <a:xfrm>
            <a:off x="4071514" y="3429000"/>
            <a:ext cx="2738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Usa Todos </a:t>
            </a:r>
            <a:r>
              <a:rPr lang="en-US" sz="2000" dirty="0" err="1">
                <a:highlight>
                  <a:srgbClr val="FFFF00"/>
                </a:highlight>
              </a:rPr>
              <a:t>os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elementos</a:t>
            </a:r>
            <a:endParaRPr lang="en-US" sz="2000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E8E76-73D1-FF1E-5428-3F37FB176C11}"/>
              </a:ext>
            </a:extLst>
          </p:cNvPr>
          <p:cNvSpPr txBox="1"/>
          <p:nvPr/>
        </p:nvSpPr>
        <p:spPr>
          <a:xfrm>
            <a:off x="5453275" y="6368990"/>
            <a:ext cx="3171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highlight>
                  <a:srgbClr val="FFFF00"/>
                </a:highlight>
              </a:rPr>
              <a:t>Não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usa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todos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os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 err="1">
                <a:highlight>
                  <a:srgbClr val="FFFF00"/>
                </a:highlight>
              </a:rPr>
              <a:t>elementos</a:t>
            </a:r>
            <a:endParaRPr lang="en-US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9230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A434-F78B-6CC8-D64E-E28DF3082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C4E6-CBC3-1585-AF04-D09C88D3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6A71ED-6765-16E7-63FC-3191EC6B3052}"/>
              </a:ext>
            </a:extLst>
          </p:cNvPr>
          <p:cNvSpPr txBox="1">
            <a:spLocks/>
          </p:cNvSpPr>
          <p:nvPr/>
        </p:nvSpPr>
        <p:spPr>
          <a:xfrm>
            <a:off x="719667" y="1057394"/>
            <a:ext cx="3852333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Ordem Importa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Números;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Senhas;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Pódios;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ARRANJO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5468-F947-F8DC-6544-9ABC1FC47DC3}"/>
              </a:ext>
            </a:extLst>
          </p:cNvPr>
          <p:cNvSpPr txBox="1">
            <a:spLocks/>
          </p:cNvSpPr>
          <p:nvPr/>
        </p:nvSpPr>
        <p:spPr>
          <a:xfrm>
            <a:off x="4834466" y="1018278"/>
            <a:ext cx="3852333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Ordem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Importa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Grupos;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Comissões;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COMBINAÇÃO</a:t>
            </a:r>
          </a:p>
        </p:txBody>
      </p:sp>
    </p:spTree>
    <p:extLst>
      <p:ext uri="{BB962C8B-B14F-4D97-AF65-F5344CB8AC3E}">
        <p14:creationId xmlns:p14="http://schemas.microsoft.com/office/powerpoint/2010/main" val="33888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F90BB-D1C1-7795-72EE-37D054E26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5D4ED-5281-614F-ECDF-B7741552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79E287-954E-408E-0B2D-37FE43B5E7BB}"/>
              </a:ext>
            </a:extLst>
          </p:cNvPr>
          <p:cNvSpPr txBox="1">
            <a:spLocks/>
          </p:cNvSpPr>
          <p:nvPr/>
        </p:nvSpPr>
        <p:spPr>
          <a:xfrm>
            <a:off x="1060704" y="1548384"/>
            <a:ext cx="7704666" cy="47508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Já Lavinia gosta de usar chapéu. Ela tem 2 calças, 3 blusas e 4 chapéus, quantas possibilidades de looks ela pode escolher? 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E50FC9-401E-6203-935C-B10C30EEA0F8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755615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CDFBB-2D6A-EB77-80E4-86103C2B4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E928-F15F-8CE9-A862-B5AE7955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09A6BD-A69E-995E-C785-5711AC4594A9}"/>
              </a:ext>
            </a:extLst>
          </p:cNvPr>
          <p:cNvSpPr txBox="1">
            <a:spLocks/>
          </p:cNvSpPr>
          <p:nvPr/>
        </p:nvSpPr>
        <p:spPr>
          <a:xfrm>
            <a:off x="719667" y="1057394"/>
            <a:ext cx="7704667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Quantas possibilidades de senhas existem em um cofre, sabendo que nesse cofre as senhas tem 4 dígitos numéricos e que os dígitos de cada senha devem ser distintos?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Senha =&gt; Importa a Ordem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 = 4, n = 10, n&gt;p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São distintos, não pode repetir</a:t>
            </a:r>
          </a:p>
          <a:p>
            <a:pPr marL="1371600" lvl="3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=&gt; ARRANJO SIMPLES</a:t>
            </a:r>
          </a:p>
          <a:p>
            <a:pPr marL="1371600" lvl="3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__  __  __  __</a:t>
            </a:r>
          </a:p>
          <a:p>
            <a:pPr marL="1371600" lvl="3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d1  d2  d3  d4</a:t>
            </a:r>
          </a:p>
          <a:p>
            <a:pPr marL="1371600" lvl="3" indent="0">
              <a:buNone/>
            </a:pPr>
            <a:endParaRPr lang="pt-BR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9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2000" u="sng" dirty="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			= 5040</a:t>
            </a:r>
          </a:p>
          <a:p>
            <a:pPr marL="1371600" lvl="3" indent="0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d1  d2  d3  d4</a:t>
            </a:r>
          </a:p>
          <a:p>
            <a:pPr lvl="3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red lines and symbols on a white background&#10;&#10;AI-generated content may be incorrect.">
            <a:extLst>
              <a:ext uri="{FF2B5EF4-FFF2-40B4-BE49-F238E27FC236}">
                <a16:creationId xmlns:a16="http://schemas.microsoft.com/office/drawing/2014/main" id="{D9EF2854-AF83-18A6-1912-4398D28A3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62" y="3280335"/>
            <a:ext cx="3178154" cy="128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9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CE15C-60D4-9D9E-F4C0-3836DD027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E643-B68B-2F76-857D-951C6BDF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B31B06-9FD2-50D0-49D1-B4F838DECFAE}"/>
              </a:ext>
            </a:extLst>
          </p:cNvPr>
          <p:cNvSpPr txBox="1">
            <a:spLocks/>
          </p:cNvSpPr>
          <p:nvPr/>
        </p:nvSpPr>
        <p:spPr>
          <a:xfrm>
            <a:off x="719667" y="1057394"/>
            <a:ext cx="7704667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Arranjo Simples: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Importa a Ordem;							ARRANJO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Não utilizamos todos os elementos;	ARRANJO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Não pode repetir os Elementos;		SIMPLES</a:t>
            </a:r>
          </a:p>
        </p:txBody>
      </p:sp>
      <p:pic>
        <p:nvPicPr>
          <p:cNvPr id="8" name="Picture 7" descr="A red lines and symbols on a white background&#10;&#10;AI-generated content may be incorrect.">
            <a:extLst>
              <a:ext uri="{FF2B5EF4-FFF2-40B4-BE49-F238E27FC236}">
                <a16:creationId xmlns:a16="http://schemas.microsoft.com/office/drawing/2014/main" id="{9908C4AA-A26E-6983-0992-65DED8107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23" y="4753535"/>
            <a:ext cx="3178154" cy="128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669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116E1-E988-A82F-973E-EB48F82D5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D089-6045-9471-3024-F15063E5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7A2FA2-28A7-A580-C242-55B9BDDCA335}"/>
              </a:ext>
            </a:extLst>
          </p:cNvPr>
          <p:cNvSpPr txBox="1">
            <a:spLocks/>
          </p:cNvSpPr>
          <p:nvPr/>
        </p:nvSpPr>
        <p:spPr>
          <a:xfrm>
            <a:off x="719667" y="1057394"/>
            <a:ext cx="7704667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Em uma corrida com 15 pilotos, quantos pódios (1º, 2º e 3º lugares) distintos podemos formar? 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800" u="sng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pt-BR" sz="2800" u="sng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pt-BR" sz="2800" u="sng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= 2730</a:t>
            </a:r>
          </a:p>
          <a:p>
            <a:pPr marL="0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1º     2º    3º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15,3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= 15! / (15-3)!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red lines and symbols on a white background&#10;&#10;AI-generated content may be incorrect.">
            <a:extLst>
              <a:ext uri="{FF2B5EF4-FFF2-40B4-BE49-F238E27FC236}">
                <a16:creationId xmlns:a16="http://schemas.microsoft.com/office/drawing/2014/main" id="{634871CA-52ED-290E-D498-E3E4C55D6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466" y="5397420"/>
            <a:ext cx="3178154" cy="128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8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6A056-8A4E-F1A9-8894-B157937B5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7DD6F-057F-227C-93BA-6A6B60C4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23743D-E8A5-FF00-017A-D82F233D520A}"/>
              </a:ext>
            </a:extLst>
          </p:cNvPr>
          <p:cNvSpPr txBox="1">
            <a:spLocks/>
          </p:cNvSpPr>
          <p:nvPr/>
        </p:nvSpPr>
        <p:spPr>
          <a:xfrm>
            <a:off x="719667" y="1057394"/>
            <a:ext cx="7704667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No campeonato brasileiro de futebol tem 20 times, de quantas formas é possível terminar o campeonato levando em consideração apenas as posições dos 6 primeiros times?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800" u="sng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pt-BR" sz="2800" u="sng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pt-BR" sz="2800" u="sng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pt-BR" sz="2800" u="sng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pt-BR" sz="2800" u="sng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pt-BR" sz="2800" u="sng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   =     27 907 200</a:t>
            </a:r>
          </a:p>
          <a:p>
            <a:pPr marL="0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1º     2º    3º   4º    5º   6º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20,6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= 20! / (20-6)!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red lines and symbols on a white background&#10;&#10;AI-generated content may be incorrect.">
            <a:extLst>
              <a:ext uri="{FF2B5EF4-FFF2-40B4-BE49-F238E27FC236}">
                <a16:creationId xmlns:a16="http://schemas.microsoft.com/office/drawing/2014/main" id="{C4B73BE9-CD68-8517-96BC-429C9A48A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466" y="5397420"/>
            <a:ext cx="3178154" cy="128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3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41078-7A64-0C98-58A2-425973A67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36A3-D872-2729-CC27-24900093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91C517-4B6F-77A9-64EA-B37CCEBE8F0C}"/>
              </a:ext>
            </a:extLst>
          </p:cNvPr>
          <p:cNvSpPr txBox="1">
            <a:spLocks/>
          </p:cNvSpPr>
          <p:nvPr/>
        </p:nvSpPr>
        <p:spPr>
          <a:xfrm>
            <a:off x="719667" y="1057394"/>
            <a:ext cx="7704667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Quantas possibilidades de senhas existem em um cofre, que funciona apenas os botões (4,5,7 e 8), sabendo que nesse cofre as senhas tem 4 dígitos e que os dígitos de cada senha devem ser distintos? </a:t>
            </a:r>
          </a:p>
          <a:p>
            <a:pPr marL="0" indent="0">
              <a:buNone/>
            </a:pPr>
            <a:r>
              <a:rPr lang="pt-BR" sz="2800" u="sng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pt-BR" sz="2800" u="sng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pt-BR" sz="2800" u="sng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pt-BR" sz="2800" u="sng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. =     24</a:t>
            </a:r>
          </a:p>
          <a:p>
            <a:pPr marL="0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1º  2º  3º  4º</a:t>
            </a:r>
          </a:p>
          <a:p>
            <a:pPr marL="0" indent="0"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4! 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4,4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4! / (4-4)! = 4! / 0!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red lines and symbols on a white background&#10;&#10;AI-generated content may be incorrect.">
            <a:extLst>
              <a:ext uri="{FF2B5EF4-FFF2-40B4-BE49-F238E27FC236}">
                <a16:creationId xmlns:a16="http://schemas.microsoft.com/office/drawing/2014/main" id="{DA691FDA-74E2-AF7D-F5C4-6DDA63399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413" y="5397420"/>
            <a:ext cx="3178154" cy="128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4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237A1-F67A-7FAC-D4B6-C506CF1FA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2491-6F7E-7807-C73F-8BEEA78B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A3F5909-C3AB-1A3F-3469-9E60D3F6D086}"/>
              </a:ext>
            </a:extLst>
          </p:cNvPr>
          <p:cNvSpPr txBox="1">
            <a:spLocks/>
          </p:cNvSpPr>
          <p:nvPr/>
        </p:nvSpPr>
        <p:spPr>
          <a:xfrm>
            <a:off x="719667" y="1057394"/>
            <a:ext cx="7704667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Quantas possibilidades de senhas existem em um cofre, sabendo que nesse cofre as senhas tem 4 dígitos numéricos?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9479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6A4A8-8790-D5B3-CF69-5226788E7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DF31-46F6-CB92-1413-C526F410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9B315F-BE76-1E8A-3CA7-36914A6ABB98}"/>
              </a:ext>
            </a:extLst>
          </p:cNvPr>
          <p:cNvSpPr txBox="1">
            <a:spLocks/>
          </p:cNvSpPr>
          <p:nvPr/>
        </p:nvSpPr>
        <p:spPr>
          <a:xfrm>
            <a:off x="719667" y="1057394"/>
            <a:ext cx="7704667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Arranjo com Repetição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Quantas possibilidades de senhas existem em um cofre, sabendo que nesse cofre as senhas tem 4 dígitos numéricos?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n=10, p=4, importa a ordem, pode repetir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__  __  __  __	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d1  d2  d3  d4</a:t>
            </a:r>
          </a:p>
          <a:p>
            <a:pPr marL="0" indent="0"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     = 10 000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d1  d2  d3  d4</a:t>
            </a:r>
          </a:p>
          <a:p>
            <a:pPr marL="3657600" lvl="8" indent="0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			AR </a:t>
            </a:r>
            <a:r>
              <a:rPr lang="pt-BR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10,4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10</a:t>
            </a:r>
            <a:r>
              <a:rPr lang="pt-BR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4" name="Picture 3" descr="A red text with a equal sign&#10;&#10;AI-generated content may be incorrect.">
            <a:extLst>
              <a:ext uri="{FF2B5EF4-FFF2-40B4-BE49-F238E27FC236}">
                <a16:creationId xmlns:a16="http://schemas.microsoft.com/office/drawing/2014/main" id="{DADE4863-6B48-9DC5-6CE7-763BD3B3C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796" y="5009920"/>
            <a:ext cx="2534004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6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26562-5640-EB66-5AC9-0387DB25A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3B83-7A98-DE97-5776-4C5D7B4F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6FFB1B-6977-1415-125C-E98525CEAFAE}"/>
              </a:ext>
            </a:extLst>
          </p:cNvPr>
          <p:cNvSpPr txBox="1">
            <a:spLocks/>
          </p:cNvSpPr>
          <p:nvPr/>
        </p:nvSpPr>
        <p:spPr>
          <a:xfrm>
            <a:off x="719667" y="1057394"/>
            <a:ext cx="7704667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Arranjo com repetição</a:t>
            </a:r>
          </a:p>
          <a:p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Importa a ordem;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quantidade de posições pode ser maior que a quantidade de elementos;</a:t>
            </a:r>
          </a:p>
          <a:p>
            <a:pPr lvl="1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Pode Repetir os elementos</a:t>
            </a:r>
          </a:p>
        </p:txBody>
      </p:sp>
      <p:pic>
        <p:nvPicPr>
          <p:cNvPr id="4" name="Picture 3" descr="A red text with a equal sign&#10;&#10;AI-generated content may be incorrect.">
            <a:extLst>
              <a:ext uri="{FF2B5EF4-FFF2-40B4-BE49-F238E27FC236}">
                <a16:creationId xmlns:a16="http://schemas.microsoft.com/office/drawing/2014/main" id="{D69BAB37-EB74-90AF-1426-B09669E7B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998" y="5619520"/>
            <a:ext cx="2534004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950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3B143-B111-BA45-60A7-697950CBA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BFF1-EA5B-69FD-5E2C-2E8B1113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421229-D222-B11C-8171-F3992D94B1AB}"/>
              </a:ext>
            </a:extLst>
          </p:cNvPr>
          <p:cNvSpPr txBox="1">
            <a:spLocks/>
          </p:cNvSpPr>
          <p:nvPr/>
        </p:nvSpPr>
        <p:spPr>
          <a:xfrm>
            <a:off x="719667" y="1057394"/>
            <a:ext cx="7704667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Quantas possibilidades de senhas existem em um cofre, sabendo que nesse cofre as senhas tem 15 dígitos numéricos.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 = 10, p = 15, pode repetir, ordem importa.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__ __ __ __ __ __ __ __ __ __ __ __ __ __ __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15 Dígitos, e cada um é 10 possibilidades. 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10, 15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10</a:t>
            </a:r>
            <a:r>
              <a:rPr lang="pt-BR" baseline="30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Picture 3" descr="A red text with a equal sign&#10;&#10;AI-generated content may be incorrect.">
            <a:extLst>
              <a:ext uri="{FF2B5EF4-FFF2-40B4-BE49-F238E27FC236}">
                <a16:creationId xmlns:a16="http://schemas.microsoft.com/office/drawing/2014/main" id="{5525124E-F82A-D593-DB68-4348DFCB5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998" y="5800606"/>
            <a:ext cx="2534004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2F9E2-103B-36A9-2705-C3E7C5F01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0B0D-F75E-2F78-312B-F0531D0CE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0EAA12-29BB-7699-4A7D-0A492AE5C653}"/>
              </a:ext>
            </a:extLst>
          </p:cNvPr>
          <p:cNvSpPr txBox="1">
            <a:spLocks/>
          </p:cNvSpPr>
          <p:nvPr/>
        </p:nvSpPr>
        <p:spPr>
          <a:xfrm>
            <a:off x="719667" y="1057394"/>
            <a:ext cx="7704667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Em um país as placas dos carros são formadas por 5 letras, podendo ser qualquer uma das 26 letras do alfabeto em qualquer ordem. Quantas possíveis placas podem existir? 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 = 26, p = 5, pode repetir, ordem importa.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__ __ __ __ __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5 letras na placa, e cada um tem 26 possibilidades. 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26,5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26</a:t>
            </a:r>
            <a:r>
              <a:rPr lang="pt-BR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	=  11 881 376</a:t>
            </a:r>
          </a:p>
        </p:txBody>
      </p:sp>
      <p:pic>
        <p:nvPicPr>
          <p:cNvPr id="4" name="Picture 3" descr="A red text with a equal sign&#10;&#10;AI-generated content may be incorrect.">
            <a:extLst>
              <a:ext uri="{FF2B5EF4-FFF2-40B4-BE49-F238E27FC236}">
                <a16:creationId xmlns:a16="http://schemas.microsoft.com/office/drawing/2014/main" id="{3356BBDE-3E02-46B4-7E98-3AB160DE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998" y="5800606"/>
            <a:ext cx="2534004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3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663E4-0328-4824-4511-69CE9A8B8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6049-52CF-0E11-A456-A36EBBB3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9A958A-AC70-8894-1E0F-AD64308E3B1C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47508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Já Lavinia gosta de usar chapéu. Ela tem 2 calças, 3 blusas e 4 chapéus, quantas possibilidades de looks ela pode escolher? 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diagram of clothes and hats&#10;&#10;AI-generated content may be incorrect.">
            <a:extLst>
              <a:ext uri="{FF2B5EF4-FFF2-40B4-BE49-F238E27FC236}">
                <a16:creationId xmlns:a16="http://schemas.microsoft.com/office/drawing/2014/main" id="{6DB1A99E-3502-66BC-9993-D8720ED4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2196258"/>
            <a:ext cx="3988204" cy="45982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8BCC75-22CB-0287-39DE-18BC0E8E0F86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5322450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B6FF3-E464-DDE9-FA18-75B002A33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95E5-A059-813F-23EE-78DE7664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9AA602-662C-7C94-D866-504485BC149D}"/>
              </a:ext>
            </a:extLst>
          </p:cNvPr>
          <p:cNvSpPr txBox="1">
            <a:spLocks/>
          </p:cNvSpPr>
          <p:nvPr/>
        </p:nvSpPr>
        <p:spPr>
          <a:xfrm>
            <a:off x="719667" y="1057394"/>
            <a:ext cx="7704667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Combinação Simples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5083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E0D2A-0874-72F1-3740-A9F25C5D9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3E35F-BD30-1027-D614-08D526B7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66A86C-C03E-909B-8C09-086CA1E4345C}"/>
              </a:ext>
            </a:extLst>
          </p:cNvPr>
          <p:cNvSpPr txBox="1">
            <a:spLocks/>
          </p:cNvSpPr>
          <p:nvPr/>
        </p:nvSpPr>
        <p:spPr>
          <a:xfrm>
            <a:off x="719667" y="1057394"/>
            <a:ext cx="7704667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Combinação Simples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uma sala com 7 alunos, o professor vai escolher 3 alunos para formar uma comissão para a formatura da turma.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Quantas comissões distintas é possível formar?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n=7, p=3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__ .  __ .  __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m1   m2   m3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7 .    6   .  5   /  3!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3F615B-7C88-CAFF-5461-EA9F65412A0B}"/>
              </a:ext>
            </a:extLst>
          </p:cNvPr>
          <p:cNvSpPr txBox="1"/>
          <p:nvPr/>
        </p:nvSpPr>
        <p:spPr>
          <a:xfrm>
            <a:off x="4942443" y="3429000"/>
            <a:ext cx="40879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Pedro, o Higor e a Giovanna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PHG    PGH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HPG    HGP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GPH    GHP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= 3!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4B41DA-D5C3-D155-2CE9-3B9400DD4587}"/>
              </a:ext>
            </a:extLst>
          </p:cNvPr>
          <p:cNvSpPr txBox="1"/>
          <p:nvPr/>
        </p:nvSpPr>
        <p:spPr>
          <a:xfrm>
            <a:off x="1200150" y="5902286"/>
            <a:ext cx="94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7 ! </a:t>
            </a:r>
          </a:p>
          <a:p>
            <a:r>
              <a:rPr lang="en-US" sz="28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3!.4!</a:t>
            </a:r>
          </a:p>
        </p:txBody>
      </p:sp>
      <p:pic>
        <p:nvPicPr>
          <p:cNvPr id="6" name="Picture 5" descr="A red text on a white background&#10;&#10;AI-generated content may be incorrect.">
            <a:extLst>
              <a:ext uri="{FF2B5EF4-FFF2-40B4-BE49-F238E27FC236}">
                <a16:creationId xmlns:a16="http://schemas.microsoft.com/office/drawing/2014/main" id="{1EA3AC17-42F5-7929-8445-730CBDABE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181" y="5582994"/>
            <a:ext cx="4570269" cy="11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4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02B24-6057-C0C6-D36B-DBF46FE63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2F4A-AECA-0AB2-ECC1-47D7F9A5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5975D33-E09E-ED58-4044-51673BE7A843}"/>
              </a:ext>
            </a:extLst>
          </p:cNvPr>
          <p:cNvSpPr txBox="1">
            <a:spLocks/>
          </p:cNvSpPr>
          <p:nvPr/>
        </p:nvSpPr>
        <p:spPr>
          <a:xfrm>
            <a:off x="719667" y="1057394"/>
            <a:ext cx="8195733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Combinação Simples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Não importa a ordem (Somente escolha dos elementos)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Não pode repetir os elementos;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Consideramos n&gt;p, pois n = p é trivial.</a:t>
            </a:r>
          </a:p>
        </p:txBody>
      </p:sp>
      <p:pic>
        <p:nvPicPr>
          <p:cNvPr id="6" name="Picture 5" descr="A red text on a white background&#10;&#10;AI-generated content may be incorrect.">
            <a:extLst>
              <a:ext uri="{FF2B5EF4-FFF2-40B4-BE49-F238E27FC236}">
                <a16:creationId xmlns:a16="http://schemas.microsoft.com/office/drawing/2014/main" id="{80C5463C-DF35-D002-F548-C57EF36E5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181" y="5582994"/>
            <a:ext cx="4570269" cy="11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254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1C9BE-4AE6-0470-BD91-FFD607C50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58C1-B251-1978-3086-93C17248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AF5D21-24DF-D1C0-7E16-78C4FCC04F01}"/>
              </a:ext>
            </a:extLst>
          </p:cNvPr>
          <p:cNvSpPr txBox="1">
            <a:spLocks/>
          </p:cNvSpPr>
          <p:nvPr/>
        </p:nvSpPr>
        <p:spPr>
          <a:xfrm>
            <a:off x="719667" y="1057394"/>
            <a:ext cx="7704667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Uma empresa com 20 funcionários irá selecionar 4 deles para compor um grupo que irá avaliar a eficiência da empresa, quantos grupos distintos é possível formar?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n=20, p=4, não importa a ordem, não pode repetir elementos.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=&gt; Combinação Simples.</a:t>
            </a: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20,4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20! / 4!(20-4)!	= 4845 grupos diferentes</a:t>
            </a:r>
          </a:p>
        </p:txBody>
      </p:sp>
      <p:pic>
        <p:nvPicPr>
          <p:cNvPr id="6" name="Picture 5" descr="A red text on a white background&#10;&#10;AI-generated content may be incorrect.">
            <a:extLst>
              <a:ext uri="{FF2B5EF4-FFF2-40B4-BE49-F238E27FC236}">
                <a16:creationId xmlns:a16="http://schemas.microsoft.com/office/drawing/2014/main" id="{E8FD3161-5787-EF9B-2CF9-9F81ADBF3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181" y="5582994"/>
            <a:ext cx="4570269" cy="11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8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78EE4-E913-14F1-BACA-D0BDCA6E4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CE96-F26F-787D-376A-3F88B608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D0CE4A-002F-0340-33DB-69BB3DFB839B}"/>
              </a:ext>
            </a:extLst>
          </p:cNvPr>
          <p:cNvSpPr txBox="1">
            <a:spLocks/>
          </p:cNvSpPr>
          <p:nvPr/>
        </p:nvSpPr>
        <p:spPr>
          <a:xfrm>
            <a:off x="719667" y="1057394"/>
            <a:ext cx="7704667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uma partida de truco, cada jogador recebe de forma aleatória 3 das 52 cartas do baralho, quantas combinações diferentes podemos ter em relação à “mão” de cada jogador?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n=52, p=3, não importa a ordem, não pode repetir elementos.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=&gt; Combinação Simples.</a:t>
            </a: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52,3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52! / 3!(52-3)!	= 22100 Mãos diferentes possíveis.</a:t>
            </a:r>
          </a:p>
        </p:txBody>
      </p:sp>
      <p:pic>
        <p:nvPicPr>
          <p:cNvPr id="6" name="Picture 5" descr="A red text on a white background&#10;&#10;AI-generated content may be incorrect.">
            <a:extLst>
              <a:ext uri="{FF2B5EF4-FFF2-40B4-BE49-F238E27FC236}">
                <a16:creationId xmlns:a16="http://schemas.microsoft.com/office/drawing/2014/main" id="{78812C49-F387-B70A-1EEC-5D5267473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181" y="5582994"/>
            <a:ext cx="4570269" cy="11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30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C21F2-63D6-32E6-E946-8A02C7E0A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52B02-4B44-8E7A-D1B9-C3BED140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6C549D-BBA2-A38C-201B-AC5715F1D541}"/>
              </a:ext>
            </a:extLst>
          </p:cNvPr>
          <p:cNvSpPr txBox="1">
            <a:spLocks/>
          </p:cNvSpPr>
          <p:nvPr/>
        </p:nvSpPr>
        <p:spPr>
          <a:xfrm>
            <a:off x="719667" y="1057394"/>
            <a:ext cx="7704667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Em uma aposta simples no jogo Mega Sena, você escolhe 6 números dos 60 disponíveis. Quantos jogos simples distintos é possível fazer?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n=60, p=6, não importa a ordem, não pode repetir elementos.</a:t>
            </a: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60,6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60! / 6!(60-6)!	= 50 063 860 possíveis jogos.</a:t>
            </a:r>
          </a:p>
        </p:txBody>
      </p:sp>
      <p:pic>
        <p:nvPicPr>
          <p:cNvPr id="6" name="Picture 5" descr="A red text on a white background&#10;&#10;AI-generated content may be incorrect.">
            <a:extLst>
              <a:ext uri="{FF2B5EF4-FFF2-40B4-BE49-F238E27FC236}">
                <a16:creationId xmlns:a16="http://schemas.microsoft.com/office/drawing/2014/main" id="{E93ECE59-7780-6F3C-1274-3BB31540E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181" y="5582994"/>
            <a:ext cx="4570269" cy="11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FF7CC-4012-A794-3025-B82B93F34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5BB3-B21A-C5F9-B3F1-C7507C7A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9F804B-8278-1ADC-128E-DE0C4EE50D71}"/>
              </a:ext>
            </a:extLst>
          </p:cNvPr>
          <p:cNvSpPr txBox="1">
            <a:spLocks/>
          </p:cNvSpPr>
          <p:nvPr/>
        </p:nvSpPr>
        <p:spPr>
          <a:xfrm>
            <a:off x="719667" y="1057394"/>
            <a:ext cx="7704667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Combinação Com Repetição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Shirley faz 3 tipos de doces (Brigadeiro, Beijinho e Cajuzinho) e vende uma caixa com 8 doces dentre estes 3 tipos. Quantas combinações distintas é possível fazer, em relação a esta caixa de doces?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Não importa a Ordem. Pode repetir (tem que repetir)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n=3, p=8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math equation with red letters&#10;&#10;AI-generated content may be incorrect.">
            <a:extLst>
              <a:ext uri="{FF2B5EF4-FFF2-40B4-BE49-F238E27FC236}">
                <a16:creationId xmlns:a16="http://schemas.microsoft.com/office/drawing/2014/main" id="{E20976FD-D6C9-58E1-14A3-FF4C08991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12" y="5365667"/>
            <a:ext cx="4658375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0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DAEF5-B6D9-F1CE-1A45-CAC56CD66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F289-9D60-DD7B-BEC3-AC1198E3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2133BD-C1CE-4A84-D6CB-55D9CA5BF697}"/>
              </a:ext>
            </a:extLst>
          </p:cNvPr>
          <p:cNvSpPr txBox="1">
            <a:spLocks/>
          </p:cNvSpPr>
          <p:nvPr/>
        </p:nvSpPr>
        <p:spPr>
          <a:xfrm>
            <a:off x="719667" y="1057394"/>
            <a:ext cx="8195733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Combinação Com repetição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Não importa a ordem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Pode repetir os elementos;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math equation with red letters&#10;&#10;AI-generated content may be incorrect.">
            <a:extLst>
              <a:ext uri="{FF2B5EF4-FFF2-40B4-BE49-F238E27FC236}">
                <a16:creationId xmlns:a16="http://schemas.microsoft.com/office/drawing/2014/main" id="{DB9668E5-6CF4-41DB-6BE3-242A80AEB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12" y="5365667"/>
            <a:ext cx="4658375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1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362B1-561A-D6D4-0B64-6E2A6E424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325D-7DA4-6D38-5BC4-659B694E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93A135-B79D-F693-1976-C5D63D14E371}"/>
              </a:ext>
            </a:extLst>
          </p:cNvPr>
          <p:cNvSpPr txBox="1">
            <a:spLocks/>
          </p:cNvSpPr>
          <p:nvPr/>
        </p:nvSpPr>
        <p:spPr>
          <a:xfrm>
            <a:off x="719667" y="1057394"/>
            <a:ext cx="8195733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Uma lanchonete oferece 4 tipos de salgados. Qual é o número de maneiras que um cliente pode escolher 6 salgados?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n=4   p=6    não importa ordem, pode repetir.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Combinação com Repetição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</a:t>
            </a:r>
            <a:r>
              <a:rPr lang="pt-BR" baseline="-25000" dirty="0">
                <a:latin typeface="Arial" panose="020B0604020202020204" pitchFamily="34" charset="0"/>
                <a:cs typeface="Arial" panose="020B0604020202020204" pitchFamily="34" charset="0"/>
              </a:rPr>
              <a:t>4,6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= (4+6-1)! / 6!(4-1)! = 84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math equation with red letters&#10;&#10;AI-generated content may be incorrect.">
            <a:extLst>
              <a:ext uri="{FF2B5EF4-FFF2-40B4-BE49-F238E27FC236}">
                <a16:creationId xmlns:a16="http://schemas.microsoft.com/office/drawing/2014/main" id="{169BABAC-BDD1-7550-3C4F-CC5C99CBF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12" y="5365667"/>
            <a:ext cx="4658375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8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31906-44EB-EED5-1BD0-FF90FA868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AE1C-DBA1-7619-2B44-4F7E5789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B3D87A3-3BBE-3354-6D7E-2C3367D5A46E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Já Lavinia gosta de usar chapéu. Ela tem 2 calças, 3 blusas e 4 chapéus, quantas possibilidades de looks ela pode escolher?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__			__			__</a:t>
            </a:r>
          </a:p>
          <a:p>
            <a:pPr marL="0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	Calça		Blusa		Chapéu</a:t>
            </a: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800" u="sng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pt-BR" sz="2800" u="sng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pt-BR" sz="2800" u="sng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			=	24</a:t>
            </a:r>
          </a:p>
          <a:p>
            <a:pPr marL="0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	Calça		Blusa		Chapéu</a:t>
            </a: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550B05-F801-C683-254F-02565A23A57B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186319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3DF52-79C4-102B-71C9-E45B2BB95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E3BE-1403-3694-6E77-051628600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noProof="0" dirty="0"/>
              <a:t>Análise Combinatória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7A806B-BFFA-BC4B-6416-CE38D55B1686}"/>
              </a:ext>
            </a:extLst>
          </p:cNvPr>
          <p:cNvSpPr txBox="1">
            <a:spLocks/>
          </p:cNvSpPr>
          <p:nvPr/>
        </p:nvSpPr>
        <p:spPr>
          <a:xfrm>
            <a:off x="1060704" y="824484"/>
            <a:ext cx="7704666" cy="586841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Michele e Andrea vão comprar uma blusa para cada uma delas na Renner, nessa loja tem 10 blusas de modelos diferentes. Quantas possibilidades de compras podemos ter?</a:t>
            </a:r>
          </a:p>
          <a:p>
            <a:pPr marL="0" indent="0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CAE71A-FD0E-0D20-90A1-C57BC49314C0}"/>
              </a:ext>
            </a:extLst>
          </p:cNvPr>
          <p:cNvSpPr/>
          <p:nvPr/>
        </p:nvSpPr>
        <p:spPr>
          <a:xfrm rot="20822986">
            <a:off x="5970056" y="5914480"/>
            <a:ext cx="32744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Aula Anterior</a:t>
            </a:r>
          </a:p>
        </p:txBody>
      </p:sp>
    </p:spTree>
    <p:extLst>
      <p:ext uri="{BB962C8B-B14F-4D97-AF65-F5344CB8AC3E}">
        <p14:creationId xmlns:p14="http://schemas.microsoft.com/office/powerpoint/2010/main" val="3997542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2594</TotalTime>
  <Words>4366</Words>
  <Application>Microsoft Office PowerPoint</Application>
  <PresentationFormat>On-screen Show (4:3)</PresentationFormat>
  <Paragraphs>897</Paragraphs>
  <Slides>78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Aptos</vt:lpstr>
      <vt:lpstr>Arial</vt:lpstr>
      <vt:lpstr>Arial Narrow</vt:lpstr>
      <vt:lpstr>Corbel</vt:lpstr>
      <vt:lpstr>Parallax</vt:lpstr>
      <vt:lpstr>Matemática Discreta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  <vt:lpstr>Análise Combinatória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Luiz Felizardo</dc:creator>
  <cp:keywords/>
  <dc:description>generated using python-pptx</dc:description>
  <cp:lastModifiedBy>Luiz Felizardo</cp:lastModifiedBy>
  <cp:revision>117</cp:revision>
  <dcterms:created xsi:type="dcterms:W3CDTF">2013-01-27T09:14:16Z</dcterms:created>
  <dcterms:modified xsi:type="dcterms:W3CDTF">2025-10-10T21:15:13Z</dcterms:modified>
  <cp:category/>
</cp:coreProperties>
</file>