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64" r:id="rId6"/>
    <p:sldId id="259" r:id="rId7"/>
    <p:sldId id="260" r:id="rId8"/>
    <p:sldId id="265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23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SEOSEUNGCHAN\Desktop\spam%20purification\sta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SEOSEUNGCHAN\Desktop\spam%20purification\stat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SEOSEUNGCHAN\Desktop\spam%20purification\sta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SEOSEUNGCHAN\Desktop\spam%20purification\stat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SEOSEUNGCHAN\Desktop\spam%20purification\stat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SEOSEUNGCHAN\Desktop\spam%20purification\stat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SEOSEUNGCHAN\Desktop\spam%20purification\stat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SEOSEUNGCHAN\Desktop\spam%20purification\stats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SEOSEUNGCHAN\Desktop\spam%20purification\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 #CNOT vs mean(fidelity)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real6_67!$F$3</c:f>
              <c:strCache>
                <c:ptCount val="1"/>
                <c:pt idx="0">
                  <c:v> FIDm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real6_67!$C$4:$C$19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</c:numCache>
            </c:numRef>
          </c:xVal>
          <c:yVal>
            <c:numRef>
              <c:f>real6_67!$F$4:$F$19</c:f>
              <c:numCache>
                <c:formatCode>General</c:formatCode>
                <c:ptCount val="16"/>
                <c:pt idx="0">
                  <c:v>0.93023681999999996</c:v>
                </c:pt>
                <c:pt idx="1">
                  <c:v>0.96437762000000005</c:v>
                </c:pt>
                <c:pt idx="2">
                  <c:v>0.98288624999999996</c:v>
                </c:pt>
                <c:pt idx="3">
                  <c:v>0.99185948999999995</c:v>
                </c:pt>
                <c:pt idx="4">
                  <c:v>0.92826410000000004</c:v>
                </c:pt>
                <c:pt idx="5">
                  <c:v>0.97129977999999995</c:v>
                </c:pt>
                <c:pt idx="6">
                  <c:v>0.98319917999999995</c:v>
                </c:pt>
                <c:pt idx="7">
                  <c:v>0.99017414999999998</c:v>
                </c:pt>
                <c:pt idx="8">
                  <c:v>0.93435239000000003</c:v>
                </c:pt>
                <c:pt idx="9">
                  <c:v>0.97409248000000004</c:v>
                </c:pt>
                <c:pt idx="10">
                  <c:v>0.98384276000000004</c:v>
                </c:pt>
                <c:pt idx="11">
                  <c:v>0.99259423000000002</c:v>
                </c:pt>
                <c:pt idx="12">
                  <c:v>0.94370913000000001</c:v>
                </c:pt>
                <c:pt idx="13">
                  <c:v>0.97457565000000002</c:v>
                </c:pt>
                <c:pt idx="14">
                  <c:v>0.99294629999999995</c:v>
                </c:pt>
                <c:pt idx="15">
                  <c:v>0.98930218000000003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B7-4547-A2DB-829DFBB1D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613600"/>
        <c:axId val="186603520"/>
      </c:scatterChart>
      <c:valAx>
        <c:axId val="186613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#CNOT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603520"/>
        <c:crosses val="autoZero"/>
        <c:crossBetween val="midCat"/>
      </c:valAx>
      <c:valAx>
        <c:axId val="186603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613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 n vs. mean(fidelity):</a:t>
            </a:r>
            <a:r>
              <a:rPr lang="en-US" altLang="ko-KR" baseline="0"/>
              <a:t> m=0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tx>
            <c:strRef>
              <c:f>real6_67!$F$3</c:f>
              <c:strCache>
                <c:ptCount val="1"/>
                <c:pt idx="0">
                  <c:v> FIDm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real6_67!$G$4:$G$7</c:f>
                <c:numCache>
                  <c:formatCode>General</c:formatCode>
                  <c:ptCount val="4"/>
                  <c:pt idx="0">
                    <c:v>1.4430000000000001E-5</c:v>
                  </c:pt>
                  <c:pt idx="1">
                    <c:v>6.5200000000000003E-6</c:v>
                  </c:pt>
                  <c:pt idx="2">
                    <c:v>3.8099999999999999E-6</c:v>
                  </c:pt>
                  <c:pt idx="3">
                    <c:v>2.88E-6</c:v>
                  </c:pt>
                </c:numCache>
              </c:numRef>
            </c:plus>
            <c:minus>
              <c:numRef>
                <c:f>real6_67!$G$4:$G$7</c:f>
                <c:numCache>
                  <c:formatCode>General</c:formatCode>
                  <c:ptCount val="4"/>
                  <c:pt idx="0">
                    <c:v>1.4430000000000001E-5</c:v>
                  </c:pt>
                  <c:pt idx="1">
                    <c:v>6.5200000000000003E-6</c:v>
                  </c:pt>
                  <c:pt idx="2">
                    <c:v>3.8099999999999999E-6</c:v>
                  </c:pt>
                  <c:pt idx="3">
                    <c:v>2.88E-6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real6_67!$B$4:$B$7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real6_67!$F$4:$F$7</c:f>
              <c:numCache>
                <c:formatCode>General</c:formatCode>
                <c:ptCount val="4"/>
                <c:pt idx="0">
                  <c:v>0.93023681999999996</c:v>
                </c:pt>
                <c:pt idx="1">
                  <c:v>0.96437762000000005</c:v>
                </c:pt>
                <c:pt idx="2">
                  <c:v>0.98288624999999996</c:v>
                </c:pt>
                <c:pt idx="3">
                  <c:v>0.99185948999999995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F4-4106-BEBF-3D15CDE8B4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0552448"/>
        <c:axId val="1790552928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real6_67!$D$3</c15:sqref>
                        </c15:formulaRef>
                      </c:ext>
                    </c:extLst>
                    <c:strCache>
                      <c:ptCount val="1"/>
                      <c:pt idx="0">
                        <c:v>ASRm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real6_67!$B$4:$B$7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real6_67!$D$4:$D$7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0.83524657999999996</c:v>
                      </c:pt>
                      <c:pt idx="2">
                        <c:v>0.72501221000000005</c:v>
                      </c:pt>
                      <c:pt idx="3">
                        <c:v>0.70645020000000003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62F4-4106-BEBF-3D15CDE8B485}"/>
                  </c:ext>
                </c:extLst>
              </c15:ser>
            </c15:filteredLineSeries>
          </c:ext>
        </c:extLst>
      </c:lineChart>
      <c:catAx>
        <c:axId val="1790552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552928"/>
        <c:crosses val="autoZero"/>
        <c:auto val="1"/>
        <c:lblAlgn val="ctr"/>
        <c:lblOffset val="100"/>
        <c:noMultiLvlLbl val="0"/>
      </c:catAx>
      <c:valAx>
        <c:axId val="1790552928"/>
        <c:scaling>
          <c:orientation val="minMax"/>
          <c:max val="1"/>
          <c:min val="0.9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552448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 n vs. mean(fidelity):</a:t>
            </a:r>
            <a:r>
              <a:rPr lang="en-US" altLang="ko-KR" baseline="0"/>
              <a:t> m=1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tx>
            <c:strRef>
              <c:f>real6_67!$F$3</c:f>
              <c:strCache>
                <c:ptCount val="1"/>
                <c:pt idx="0">
                  <c:v> FIDm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real6_67!$G$4:$G$7</c:f>
                <c:numCache>
                  <c:formatCode>General</c:formatCode>
                  <c:ptCount val="4"/>
                  <c:pt idx="0">
                    <c:v>1.4430000000000001E-5</c:v>
                  </c:pt>
                  <c:pt idx="1">
                    <c:v>6.5200000000000003E-6</c:v>
                  </c:pt>
                  <c:pt idx="2">
                    <c:v>3.8099999999999999E-6</c:v>
                  </c:pt>
                  <c:pt idx="3">
                    <c:v>2.88E-6</c:v>
                  </c:pt>
                </c:numCache>
              </c:numRef>
            </c:plus>
            <c:minus>
              <c:numRef>
                <c:f>real6_67!$G$4:$G$7</c:f>
                <c:numCache>
                  <c:formatCode>General</c:formatCode>
                  <c:ptCount val="4"/>
                  <c:pt idx="0">
                    <c:v>1.4430000000000001E-5</c:v>
                  </c:pt>
                  <c:pt idx="1">
                    <c:v>6.5200000000000003E-6</c:v>
                  </c:pt>
                  <c:pt idx="2">
                    <c:v>3.8099999999999999E-6</c:v>
                  </c:pt>
                  <c:pt idx="3">
                    <c:v>2.88E-6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real6_67!$B$4:$B$7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real6_67!$F$8:$F$11</c:f>
              <c:numCache>
                <c:formatCode>General</c:formatCode>
                <c:ptCount val="4"/>
                <c:pt idx="0">
                  <c:v>0.92826410000000004</c:v>
                </c:pt>
                <c:pt idx="1">
                  <c:v>0.97129977999999995</c:v>
                </c:pt>
                <c:pt idx="2">
                  <c:v>0.98319917999999995</c:v>
                </c:pt>
                <c:pt idx="3">
                  <c:v>0.99017414999999998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7C-464A-ACB6-1DAD4C0C5E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0552448"/>
        <c:axId val="1790552928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real6_67!$D$3</c15:sqref>
                        </c15:formulaRef>
                      </c:ext>
                    </c:extLst>
                    <c:strCache>
                      <c:ptCount val="1"/>
                      <c:pt idx="0">
                        <c:v>ASRm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real6_67!$B$4:$B$7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real6_67!$D$4:$D$7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0.83524657999999996</c:v>
                      </c:pt>
                      <c:pt idx="2">
                        <c:v>0.72501221000000005</c:v>
                      </c:pt>
                      <c:pt idx="3">
                        <c:v>0.70645020000000003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87C-464A-ACB6-1DAD4C0C5E63}"/>
                  </c:ext>
                </c:extLst>
              </c15:ser>
            </c15:filteredLineSeries>
          </c:ext>
        </c:extLst>
      </c:lineChart>
      <c:catAx>
        <c:axId val="1790552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552928"/>
        <c:crosses val="autoZero"/>
        <c:auto val="1"/>
        <c:lblAlgn val="ctr"/>
        <c:lblOffset val="100"/>
        <c:noMultiLvlLbl val="0"/>
      </c:catAx>
      <c:valAx>
        <c:axId val="1790552928"/>
        <c:scaling>
          <c:orientation val="minMax"/>
          <c:max val="1"/>
          <c:min val="0.9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552448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 n vs. mean(fidelity):</a:t>
            </a:r>
            <a:r>
              <a:rPr lang="en-US" altLang="ko-KR" baseline="0"/>
              <a:t> m=2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tx>
            <c:strRef>
              <c:f>real6_67!$F$3</c:f>
              <c:strCache>
                <c:ptCount val="1"/>
                <c:pt idx="0">
                  <c:v> FIDm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real6_67!$G$4:$G$7</c:f>
                <c:numCache>
                  <c:formatCode>General</c:formatCode>
                  <c:ptCount val="4"/>
                  <c:pt idx="0">
                    <c:v>1.4430000000000001E-5</c:v>
                  </c:pt>
                  <c:pt idx="1">
                    <c:v>6.5200000000000003E-6</c:v>
                  </c:pt>
                  <c:pt idx="2">
                    <c:v>3.8099999999999999E-6</c:v>
                  </c:pt>
                  <c:pt idx="3">
                    <c:v>2.88E-6</c:v>
                  </c:pt>
                </c:numCache>
              </c:numRef>
            </c:plus>
            <c:minus>
              <c:numRef>
                <c:f>real6_67!$G$4:$G$7</c:f>
                <c:numCache>
                  <c:formatCode>General</c:formatCode>
                  <c:ptCount val="4"/>
                  <c:pt idx="0">
                    <c:v>1.4430000000000001E-5</c:v>
                  </c:pt>
                  <c:pt idx="1">
                    <c:v>6.5200000000000003E-6</c:v>
                  </c:pt>
                  <c:pt idx="2">
                    <c:v>3.8099999999999999E-6</c:v>
                  </c:pt>
                  <c:pt idx="3">
                    <c:v>2.88E-6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real6_67!$B$4:$B$7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real6_67!$F$12:$F$15</c:f>
              <c:numCache>
                <c:formatCode>General</c:formatCode>
                <c:ptCount val="4"/>
                <c:pt idx="0">
                  <c:v>0.93435239000000003</c:v>
                </c:pt>
                <c:pt idx="1">
                  <c:v>0.97409248000000004</c:v>
                </c:pt>
                <c:pt idx="2">
                  <c:v>0.98384276000000004</c:v>
                </c:pt>
                <c:pt idx="3">
                  <c:v>0.99259423000000002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63-4A5C-9CFE-89CAC6BFF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0552448"/>
        <c:axId val="1790552928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real6_67!$D$3</c15:sqref>
                        </c15:formulaRef>
                      </c:ext>
                    </c:extLst>
                    <c:strCache>
                      <c:ptCount val="1"/>
                      <c:pt idx="0">
                        <c:v>ASRm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real6_67!$B$4:$B$7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real6_67!$D$4:$D$7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0.83524657999999996</c:v>
                      </c:pt>
                      <c:pt idx="2">
                        <c:v>0.72501221000000005</c:v>
                      </c:pt>
                      <c:pt idx="3">
                        <c:v>0.70645020000000003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B63-4A5C-9CFE-89CAC6BFF3AC}"/>
                  </c:ext>
                </c:extLst>
              </c15:ser>
            </c15:filteredLineSeries>
          </c:ext>
        </c:extLst>
      </c:lineChart>
      <c:catAx>
        <c:axId val="1790552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552928"/>
        <c:crosses val="autoZero"/>
        <c:auto val="1"/>
        <c:lblAlgn val="ctr"/>
        <c:lblOffset val="100"/>
        <c:noMultiLvlLbl val="0"/>
      </c:catAx>
      <c:valAx>
        <c:axId val="1790552928"/>
        <c:scaling>
          <c:orientation val="minMax"/>
          <c:max val="1"/>
          <c:min val="0.9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552448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 n vs. mean(fidelity):</a:t>
            </a:r>
            <a:r>
              <a:rPr lang="en-US" altLang="ko-KR" baseline="0"/>
              <a:t> m=3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tx>
            <c:strRef>
              <c:f>real6_67!$F$3</c:f>
              <c:strCache>
                <c:ptCount val="1"/>
                <c:pt idx="0">
                  <c:v> FIDm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real6_67!$G$4:$G$7</c:f>
                <c:numCache>
                  <c:formatCode>General</c:formatCode>
                  <c:ptCount val="4"/>
                  <c:pt idx="0">
                    <c:v>1.4430000000000001E-5</c:v>
                  </c:pt>
                  <c:pt idx="1">
                    <c:v>6.5200000000000003E-6</c:v>
                  </c:pt>
                  <c:pt idx="2">
                    <c:v>3.8099999999999999E-6</c:v>
                  </c:pt>
                  <c:pt idx="3">
                    <c:v>2.88E-6</c:v>
                  </c:pt>
                </c:numCache>
              </c:numRef>
            </c:plus>
            <c:minus>
              <c:numRef>
                <c:f>real6_67!$G$4:$G$7</c:f>
                <c:numCache>
                  <c:formatCode>General</c:formatCode>
                  <c:ptCount val="4"/>
                  <c:pt idx="0">
                    <c:v>1.4430000000000001E-5</c:v>
                  </c:pt>
                  <c:pt idx="1">
                    <c:v>6.5200000000000003E-6</c:v>
                  </c:pt>
                  <c:pt idx="2">
                    <c:v>3.8099999999999999E-6</c:v>
                  </c:pt>
                  <c:pt idx="3">
                    <c:v>2.88E-6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real6_67!$B$4:$B$7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real6_67!$F$16:$F$19</c:f>
              <c:numCache>
                <c:formatCode>General</c:formatCode>
                <c:ptCount val="4"/>
                <c:pt idx="0">
                  <c:v>0.94370913000000001</c:v>
                </c:pt>
                <c:pt idx="1">
                  <c:v>0.97457565000000002</c:v>
                </c:pt>
                <c:pt idx="2">
                  <c:v>0.99294629999999995</c:v>
                </c:pt>
                <c:pt idx="3">
                  <c:v>0.98930218000000003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08-4086-9F07-470CDBBB0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0552448"/>
        <c:axId val="1790552928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real6_67!$D$3</c15:sqref>
                        </c15:formulaRef>
                      </c:ext>
                    </c:extLst>
                    <c:strCache>
                      <c:ptCount val="1"/>
                      <c:pt idx="0">
                        <c:v>ASRm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real6_67!$B$4:$B$7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real6_67!$D$4:$D$7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0.83524657999999996</c:v>
                      </c:pt>
                      <c:pt idx="2">
                        <c:v>0.72501221000000005</c:v>
                      </c:pt>
                      <c:pt idx="3">
                        <c:v>0.70645020000000003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1F08-4086-9F07-470CDBBB0479}"/>
                  </c:ext>
                </c:extLst>
              </c15:ser>
            </c15:filteredLineSeries>
          </c:ext>
        </c:extLst>
      </c:lineChart>
      <c:catAx>
        <c:axId val="1790552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n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552928"/>
        <c:crosses val="autoZero"/>
        <c:auto val="1"/>
        <c:lblAlgn val="ctr"/>
        <c:lblOffset val="100"/>
        <c:noMultiLvlLbl val="0"/>
      </c:catAx>
      <c:valAx>
        <c:axId val="1790552928"/>
        <c:scaling>
          <c:orientation val="minMax"/>
          <c:max val="1"/>
          <c:min val="0.9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552448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 m vs. mean(fidelity):</a:t>
            </a:r>
            <a:r>
              <a:rPr lang="en-US" altLang="ko-KR" baseline="0"/>
              <a:t> n=0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tx>
            <c:strRef>
              <c:f>real6_67!$F$3</c:f>
              <c:strCache>
                <c:ptCount val="1"/>
                <c:pt idx="0">
                  <c:v> FIDm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real6_67!$G$4:$G$7</c:f>
                <c:numCache>
                  <c:formatCode>General</c:formatCode>
                  <c:ptCount val="4"/>
                  <c:pt idx="0">
                    <c:v>1.4430000000000001E-5</c:v>
                  </c:pt>
                  <c:pt idx="1">
                    <c:v>6.5200000000000003E-6</c:v>
                  </c:pt>
                  <c:pt idx="2">
                    <c:v>3.8099999999999999E-6</c:v>
                  </c:pt>
                  <c:pt idx="3">
                    <c:v>2.88E-6</c:v>
                  </c:pt>
                </c:numCache>
              </c:numRef>
            </c:plus>
            <c:minus>
              <c:numRef>
                <c:f>real6_67!$G$4:$G$7</c:f>
                <c:numCache>
                  <c:formatCode>General</c:formatCode>
                  <c:ptCount val="4"/>
                  <c:pt idx="0">
                    <c:v>1.4430000000000001E-5</c:v>
                  </c:pt>
                  <c:pt idx="1">
                    <c:v>6.5200000000000003E-6</c:v>
                  </c:pt>
                  <c:pt idx="2">
                    <c:v>3.8099999999999999E-6</c:v>
                  </c:pt>
                  <c:pt idx="3">
                    <c:v>2.88E-6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(real6_67!$A$4,real6_67!$A$8,real6_67!$A$12,real6_67!$A$16)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(real6_67!$F$4,real6_67!$F$8,real6_67!$F$12,real6_67!$F$16)</c:f>
              <c:numCache>
                <c:formatCode>General</c:formatCode>
                <c:ptCount val="4"/>
                <c:pt idx="0">
                  <c:v>0.93023681999999996</c:v>
                </c:pt>
                <c:pt idx="1">
                  <c:v>0.92826410000000004</c:v>
                </c:pt>
                <c:pt idx="2">
                  <c:v>0.93435239000000003</c:v>
                </c:pt>
                <c:pt idx="3">
                  <c:v>0.94370913000000001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19-4100-BFB5-05D10FC44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0552448"/>
        <c:axId val="1790552928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real6_67!$D$3</c15:sqref>
                        </c15:formulaRef>
                      </c:ext>
                    </c:extLst>
                    <c:strCache>
                      <c:ptCount val="1"/>
                      <c:pt idx="0">
                        <c:v>ASRm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(real6_67!$A$4,real6_67!$A$8,real6_67!$A$12,real6_67!$A$16)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real6_67!$D$4:$D$7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0.83524657999999996</c:v>
                      </c:pt>
                      <c:pt idx="2">
                        <c:v>0.72501221000000005</c:v>
                      </c:pt>
                      <c:pt idx="3">
                        <c:v>0.70645020000000003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919-4100-BFB5-05D10FC44419}"/>
                  </c:ext>
                </c:extLst>
              </c15:ser>
            </c15:filteredLineSeries>
          </c:ext>
        </c:extLst>
      </c:lineChart>
      <c:catAx>
        <c:axId val="1790552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m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552928"/>
        <c:crosses val="autoZero"/>
        <c:auto val="1"/>
        <c:lblAlgn val="ctr"/>
        <c:lblOffset val="100"/>
        <c:noMultiLvlLbl val="0"/>
      </c:catAx>
      <c:valAx>
        <c:axId val="1790552928"/>
        <c:scaling>
          <c:orientation val="minMax"/>
          <c:max val="1"/>
          <c:min val="0.9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552448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 m vs. mean(fidelity):</a:t>
            </a:r>
            <a:r>
              <a:rPr lang="en-US" altLang="ko-KR" baseline="0"/>
              <a:t> n=1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tx>
            <c:strRef>
              <c:f>real6_67!$F$3</c:f>
              <c:strCache>
                <c:ptCount val="1"/>
                <c:pt idx="0">
                  <c:v> FIDm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real6_67!$G$4:$G$7</c:f>
                <c:numCache>
                  <c:formatCode>General</c:formatCode>
                  <c:ptCount val="4"/>
                  <c:pt idx="0">
                    <c:v>1.4430000000000001E-5</c:v>
                  </c:pt>
                  <c:pt idx="1">
                    <c:v>6.5200000000000003E-6</c:v>
                  </c:pt>
                  <c:pt idx="2">
                    <c:v>3.8099999999999999E-6</c:v>
                  </c:pt>
                  <c:pt idx="3">
                    <c:v>2.88E-6</c:v>
                  </c:pt>
                </c:numCache>
              </c:numRef>
            </c:plus>
            <c:minus>
              <c:numRef>
                <c:f>real6_67!$G$4:$G$7</c:f>
                <c:numCache>
                  <c:formatCode>General</c:formatCode>
                  <c:ptCount val="4"/>
                  <c:pt idx="0">
                    <c:v>1.4430000000000001E-5</c:v>
                  </c:pt>
                  <c:pt idx="1">
                    <c:v>6.5200000000000003E-6</c:v>
                  </c:pt>
                  <c:pt idx="2">
                    <c:v>3.8099999999999999E-6</c:v>
                  </c:pt>
                  <c:pt idx="3">
                    <c:v>2.88E-6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(real6_67!$A$5,real6_67!$A$9,real6_67!$A$13,real6_67!$A$17)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(real6_67!$F$5,real6_67!$F$9,real6_67!$F$13,real6_67!$F$17)</c:f>
              <c:numCache>
                <c:formatCode>General</c:formatCode>
                <c:ptCount val="4"/>
                <c:pt idx="0">
                  <c:v>0.96437762000000005</c:v>
                </c:pt>
                <c:pt idx="1">
                  <c:v>0.97129977999999995</c:v>
                </c:pt>
                <c:pt idx="2">
                  <c:v>0.97409248000000004</c:v>
                </c:pt>
                <c:pt idx="3">
                  <c:v>0.97457565000000002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D8-4D17-ADC4-616874BC8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0552448"/>
        <c:axId val="1790552928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real6_67!$D$3</c15:sqref>
                        </c15:formulaRef>
                      </c:ext>
                    </c:extLst>
                    <c:strCache>
                      <c:ptCount val="1"/>
                      <c:pt idx="0">
                        <c:v>ASRm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(real6_67!$A$5,real6_67!$A$9,real6_67!$A$13,real6_67!$A$17)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real6_67!$D$4:$D$7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0.83524657999999996</c:v>
                      </c:pt>
                      <c:pt idx="2">
                        <c:v>0.72501221000000005</c:v>
                      </c:pt>
                      <c:pt idx="3">
                        <c:v>0.70645020000000003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30D8-4D17-ADC4-616874BC83FD}"/>
                  </c:ext>
                </c:extLst>
              </c15:ser>
            </c15:filteredLineSeries>
          </c:ext>
        </c:extLst>
      </c:lineChart>
      <c:catAx>
        <c:axId val="1790552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m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552928"/>
        <c:crosses val="autoZero"/>
        <c:auto val="1"/>
        <c:lblAlgn val="ctr"/>
        <c:lblOffset val="100"/>
        <c:noMultiLvlLbl val="0"/>
      </c:catAx>
      <c:valAx>
        <c:axId val="1790552928"/>
        <c:scaling>
          <c:orientation val="minMax"/>
          <c:max val="1"/>
          <c:min val="0.9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552448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 m vs. mean(fidelity):</a:t>
            </a:r>
            <a:r>
              <a:rPr lang="en-US" altLang="ko-KR" baseline="0"/>
              <a:t> n=2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tx>
            <c:strRef>
              <c:f>real6_67!$F$3</c:f>
              <c:strCache>
                <c:ptCount val="1"/>
                <c:pt idx="0">
                  <c:v> FIDm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real6_67!$G$4:$G$7</c:f>
                <c:numCache>
                  <c:formatCode>General</c:formatCode>
                  <c:ptCount val="4"/>
                  <c:pt idx="0">
                    <c:v>1.4430000000000001E-5</c:v>
                  </c:pt>
                  <c:pt idx="1">
                    <c:v>6.5200000000000003E-6</c:v>
                  </c:pt>
                  <c:pt idx="2">
                    <c:v>3.8099999999999999E-6</c:v>
                  </c:pt>
                  <c:pt idx="3">
                    <c:v>2.88E-6</c:v>
                  </c:pt>
                </c:numCache>
              </c:numRef>
            </c:plus>
            <c:minus>
              <c:numRef>
                <c:f>real6_67!$G$4:$G$7</c:f>
                <c:numCache>
                  <c:formatCode>General</c:formatCode>
                  <c:ptCount val="4"/>
                  <c:pt idx="0">
                    <c:v>1.4430000000000001E-5</c:v>
                  </c:pt>
                  <c:pt idx="1">
                    <c:v>6.5200000000000003E-6</c:v>
                  </c:pt>
                  <c:pt idx="2">
                    <c:v>3.8099999999999999E-6</c:v>
                  </c:pt>
                  <c:pt idx="3">
                    <c:v>2.88E-6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(real6_67!$A$6,real6_67!$A$10,real6_67!$A$14,real6_67!$A$18)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(real6_67!$F$6,real6_67!$F$10,real6_67!$F$14,real6_67!$F$18)</c:f>
              <c:numCache>
                <c:formatCode>General</c:formatCode>
                <c:ptCount val="4"/>
                <c:pt idx="0">
                  <c:v>0.98288624999999996</c:v>
                </c:pt>
                <c:pt idx="1">
                  <c:v>0.98319917999999995</c:v>
                </c:pt>
                <c:pt idx="2">
                  <c:v>0.98384276000000004</c:v>
                </c:pt>
                <c:pt idx="3">
                  <c:v>0.99294629999999995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16-41DA-A1F7-358DDE308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0552448"/>
        <c:axId val="1790552928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real6_67!$D$3</c15:sqref>
                        </c15:formulaRef>
                      </c:ext>
                    </c:extLst>
                    <c:strCache>
                      <c:ptCount val="1"/>
                      <c:pt idx="0">
                        <c:v>ASRm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(real6_67!$A$6,real6_67!$A$10,real6_67!$A$14,real6_67!$A$18)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real6_67!$D$4:$D$7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0.83524657999999996</c:v>
                      </c:pt>
                      <c:pt idx="2">
                        <c:v>0.72501221000000005</c:v>
                      </c:pt>
                      <c:pt idx="3">
                        <c:v>0.70645020000000003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4B16-41DA-A1F7-358DDE3084A7}"/>
                  </c:ext>
                </c:extLst>
              </c15:ser>
            </c15:filteredLineSeries>
          </c:ext>
        </c:extLst>
      </c:lineChart>
      <c:catAx>
        <c:axId val="1790552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m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552928"/>
        <c:crosses val="autoZero"/>
        <c:auto val="1"/>
        <c:lblAlgn val="ctr"/>
        <c:lblOffset val="100"/>
        <c:noMultiLvlLbl val="0"/>
      </c:catAx>
      <c:valAx>
        <c:axId val="1790552928"/>
        <c:scaling>
          <c:orientation val="minMax"/>
          <c:max val="1"/>
          <c:min val="0.9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552448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 m vs. mean(fidelity):</a:t>
            </a:r>
            <a:r>
              <a:rPr lang="en-US" altLang="ko-KR" baseline="0"/>
              <a:t> n=3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tx>
            <c:strRef>
              <c:f>real6_67!$F$3</c:f>
              <c:strCache>
                <c:ptCount val="1"/>
                <c:pt idx="0">
                  <c:v> FIDm</c:v>
                </c:pt>
              </c:strCache>
            </c:strRef>
          </c:tx>
          <c:spPr>
            <a:ln w="127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real6_67!$G$4:$G$7</c:f>
                <c:numCache>
                  <c:formatCode>General</c:formatCode>
                  <c:ptCount val="4"/>
                  <c:pt idx="0">
                    <c:v>1.4430000000000001E-5</c:v>
                  </c:pt>
                  <c:pt idx="1">
                    <c:v>6.5200000000000003E-6</c:v>
                  </c:pt>
                  <c:pt idx="2">
                    <c:v>3.8099999999999999E-6</c:v>
                  </c:pt>
                  <c:pt idx="3">
                    <c:v>2.88E-6</c:v>
                  </c:pt>
                </c:numCache>
              </c:numRef>
            </c:plus>
            <c:minus>
              <c:numRef>
                <c:f>real6_67!$G$4:$G$7</c:f>
                <c:numCache>
                  <c:formatCode>General</c:formatCode>
                  <c:ptCount val="4"/>
                  <c:pt idx="0">
                    <c:v>1.4430000000000001E-5</c:v>
                  </c:pt>
                  <c:pt idx="1">
                    <c:v>6.5200000000000003E-6</c:v>
                  </c:pt>
                  <c:pt idx="2">
                    <c:v>3.8099999999999999E-6</c:v>
                  </c:pt>
                  <c:pt idx="3">
                    <c:v>2.88E-6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(real6_67!$A$7,real6_67!$A$11,real6_67!$A$15,real6_67!$A$19)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(real6_67!$F$7,real6_67!$F$11,real6_67!$F$15,real6_67!$F$19)</c:f>
              <c:numCache>
                <c:formatCode>General</c:formatCode>
                <c:ptCount val="4"/>
                <c:pt idx="0">
                  <c:v>0.99185948999999995</c:v>
                </c:pt>
                <c:pt idx="1">
                  <c:v>0.99017414999999998</c:v>
                </c:pt>
                <c:pt idx="2">
                  <c:v>0.99259423000000002</c:v>
                </c:pt>
                <c:pt idx="3">
                  <c:v>0.98930218000000003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5F-4528-BCB8-1C095FD6C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0552448"/>
        <c:axId val="1790552928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real6_67!$D$3</c15:sqref>
                        </c15:formulaRef>
                      </c:ext>
                    </c:extLst>
                    <c:strCache>
                      <c:ptCount val="1"/>
                      <c:pt idx="0">
                        <c:v>ASRm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(real6_67!$A$7,real6_67!$A$11,real6_67!$A$15,real6_67!$A$19)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real6_67!$D$4:$D$7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0.83524657999999996</c:v>
                      </c:pt>
                      <c:pt idx="2">
                        <c:v>0.72501221000000005</c:v>
                      </c:pt>
                      <c:pt idx="3">
                        <c:v>0.70645020000000003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2B5F-4528-BCB8-1C095FD6C479}"/>
                  </c:ext>
                </c:extLst>
              </c15:ser>
            </c15:filteredLineSeries>
          </c:ext>
        </c:extLst>
      </c:lineChart>
      <c:catAx>
        <c:axId val="1790552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m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552928"/>
        <c:crosses val="autoZero"/>
        <c:auto val="1"/>
        <c:lblAlgn val="ctr"/>
        <c:lblOffset val="100"/>
        <c:noMultiLvlLbl val="0"/>
      </c:catAx>
      <c:valAx>
        <c:axId val="1790552928"/>
        <c:scaling>
          <c:orientation val="minMax"/>
          <c:max val="1"/>
          <c:min val="0.9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0552448"/>
        <c:crosses val="autoZero"/>
        <c:crossBetween val="between"/>
        <c:majorUnit val="1.0000000000000002E-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12ADC-C7F8-F6BD-3482-57DF10196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815CA-D50C-2C3B-C3E5-0D507E3DA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8641D-6009-3A86-6A65-0A6DC13A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B1CB-8780-4E65-938E-5D8DA8A6D9A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1E475-B7A7-363A-2C65-53A542F8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6ECA1-F117-2453-B9A4-0A463053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2D-DB4D-42DC-AF94-5B5C7EC7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3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E2A27-7859-992A-A4BB-99E944C6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0C30AF-1D87-48D4-770D-D95A15748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B32A8B-E877-818C-EF34-7ACE8559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B1CB-8780-4E65-938E-5D8DA8A6D9A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F7199-A6C6-D35E-6FF2-A47EA735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96C17-D854-69CC-B6D0-47ECA487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2D-DB4D-42DC-AF94-5B5C7EC7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2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FE2536-931C-6752-BF0F-2B2A0D501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5735D8-7302-4782-6173-6D77EE56D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D9512-24FE-60FA-782A-9FF3F20B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B1CB-8780-4E65-938E-5D8DA8A6D9A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20734-0720-298D-B65C-AF1AB4B5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5AA18-3D7A-5304-71D3-0C729384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2D-DB4D-42DC-AF94-5B5C7EC7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6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9567F-F53E-4CBE-4F7B-0692CB70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CCB2E-EAC0-C323-3667-9031158F0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118EF-65B2-4736-3405-FC4436DD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B1CB-8780-4E65-938E-5D8DA8A6D9A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3D805-6A8C-CE49-E549-B6A3A2FD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28476-6419-53D9-11F0-A839777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2D-DB4D-42DC-AF94-5B5C7EC7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59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9B5D7-6713-1509-5A1A-C09D2074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84DC37-7603-C73F-D40F-8FC51727C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6F21D-FAB2-952E-FBF2-3E38C74A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B1CB-8780-4E65-938E-5D8DA8A6D9A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E838A-444B-9D54-BCEA-3AFD356A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05E64-7428-C31C-F1B8-9FE64D0C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2D-DB4D-42DC-AF94-5B5C7EC7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1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6E2E6-4B5A-2283-B852-9B7AF365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31E30-4A92-39A4-7A62-B07FE9785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72BE6-B456-F375-C832-3D0C01AC6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67CB7-2ACD-86F3-6065-8D46587D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B1CB-8780-4E65-938E-5D8DA8A6D9A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5F921-F888-6D40-7EF2-5BD40389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CCBAC-CA3E-1921-5FDC-2735813C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2D-DB4D-42DC-AF94-5B5C7EC7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9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77549-4FD8-814B-EC26-E1F0265D7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02A02-A651-3DB5-89FE-5D155F70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73851-1DC8-3E8A-607B-5580056BF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1FD590-5889-2ABF-4ED7-C7B4014C6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C90485-7E98-D29D-0124-5358021D5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96B6ED-A36F-D38C-93F1-AD37F06E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B1CB-8780-4E65-938E-5D8DA8A6D9A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7EFBE0-8730-382F-6C2D-E336A1B1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F057BF-89E7-0145-AA85-241BA6E7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2D-DB4D-42DC-AF94-5B5C7EC7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7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B1C1E-D17B-F27A-556F-9A83407E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2549F7-DC94-581C-416F-6CA9E6B8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B1CB-8780-4E65-938E-5D8DA8A6D9A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242A5-3B55-39AC-402D-0369D73D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FBFD3-01FB-05D7-0ABB-3E3593D4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2D-DB4D-42DC-AF94-5B5C7EC7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EC8F49-4C6C-7F7A-3FBE-47271A83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B1CB-8780-4E65-938E-5D8DA8A6D9A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55E789-DC97-39EE-44BB-B3ABA7E3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D7BBCE-14CC-D836-ED9F-31D31ECA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2D-DB4D-42DC-AF94-5B5C7EC7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7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C1ACF-1DE5-0161-C1DB-FE627C34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F3F48-63E0-E089-3B8B-6D150094A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22D662-9364-84A9-1755-41ABDACD7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C8888D-161F-9F22-5115-74E218FA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B1CB-8780-4E65-938E-5D8DA8A6D9A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7771BC-15DB-F9BD-667A-F224ED77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440DE7-7E71-A674-892F-622DDAD5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2D-DB4D-42DC-AF94-5B5C7EC7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9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039C6-819E-1325-7E30-4F99A241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C52AFC-EF4D-A550-7DEB-AE37EABE1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11028-3357-86DF-E641-5BA271538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15F67-BC4A-3672-92EB-0C753151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5B1CB-8780-4E65-938E-5D8DA8A6D9A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11D0E7-F22D-5B6C-3771-F3D27D1A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47CE8-65C2-46BA-4B57-32AA72EE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A72D-DB4D-42DC-AF94-5B5C7EC7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2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B1EC3B-1BBB-FC4A-B66D-7964FE4A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A48F7-1D56-E649-2E59-2DB1A279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88003-39AE-2457-5320-248EB843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5B1CB-8780-4E65-938E-5D8DA8A6D9A8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BAB63-B4D3-E237-FB33-DD7734984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DB351-8284-058A-208C-50514DBA8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6FA72D-DB4D-42DC-AF94-5B5C7EC7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5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9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151A9-FE61-6B2D-AE2D-AD661A3D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SPAM purification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58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2F15E12-3C07-4C2F-D398-DC6EF878B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191921"/>
              </p:ext>
            </p:extLst>
          </p:nvPr>
        </p:nvGraphicFramePr>
        <p:xfrm>
          <a:off x="108355" y="103947"/>
          <a:ext cx="5613402" cy="3981450"/>
        </p:xfrm>
        <a:graphic>
          <a:graphicData uri="http://schemas.openxmlformats.org/drawingml/2006/table">
            <a:tbl>
              <a:tblPr/>
              <a:tblGrid>
                <a:gridCol w="686966">
                  <a:extLst>
                    <a:ext uri="{9D8B030D-6E8A-4147-A177-3AD203B41FA5}">
                      <a16:colId xmlns:a16="http://schemas.microsoft.com/office/drawing/2014/main" val="3607084023"/>
                    </a:ext>
                  </a:extLst>
                </a:gridCol>
                <a:gridCol w="686966">
                  <a:extLst>
                    <a:ext uri="{9D8B030D-6E8A-4147-A177-3AD203B41FA5}">
                      <a16:colId xmlns:a16="http://schemas.microsoft.com/office/drawing/2014/main" val="571875351"/>
                    </a:ext>
                  </a:extLst>
                </a:gridCol>
                <a:gridCol w="686966">
                  <a:extLst>
                    <a:ext uri="{9D8B030D-6E8A-4147-A177-3AD203B41FA5}">
                      <a16:colId xmlns:a16="http://schemas.microsoft.com/office/drawing/2014/main" val="3852833311"/>
                    </a:ext>
                  </a:extLst>
                </a:gridCol>
                <a:gridCol w="887331">
                  <a:extLst>
                    <a:ext uri="{9D8B030D-6E8A-4147-A177-3AD203B41FA5}">
                      <a16:colId xmlns:a16="http://schemas.microsoft.com/office/drawing/2014/main" val="99676954"/>
                    </a:ext>
                  </a:extLst>
                </a:gridCol>
                <a:gridCol w="887331">
                  <a:extLst>
                    <a:ext uri="{9D8B030D-6E8A-4147-A177-3AD203B41FA5}">
                      <a16:colId xmlns:a16="http://schemas.microsoft.com/office/drawing/2014/main" val="3115781752"/>
                    </a:ext>
                  </a:extLst>
                </a:gridCol>
                <a:gridCol w="887331">
                  <a:extLst>
                    <a:ext uri="{9D8B030D-6E8A-4147-A177-3AD203B41FA5}">
                      <a16:colId xmlns:a16="http://schemas.microsoft.com/office/drawing/2014/main" val="1512923018"/>
                    </a:ext>
                  </a:extLst>
                </a:gridCol>
                <a:gridCol w="890511">
                  <a:extLst>
                    <a:ext uri="{9D8B030D-6E8A-4147-A177-3AD203B41FA5}">
                      <a16:colId xmlns:a16="http://schemas.microsoft.com/office/drawing/2014/main" val="339676377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manual qubit allocation [S,A1,…] = [43,42,34,44,41,24,45]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406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 'ibm cusco'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686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#CNOTs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ASRv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FIDm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FIDv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181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0.93023682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0.00001443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8842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0.83524658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0.00002695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0.96437762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0.00000652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2929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0.72501221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0.00134312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0.98288625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0.00000381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70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0.7064502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0.00004077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0.99185949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0.00000288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7192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0.9282641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0.00001156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0082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0.83428711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0.00004039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0.97129978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0.00001378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816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0.75131836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0.00016478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0.98319918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0.00000553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1012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0.68064453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0.00017263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0.99017415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0.00001259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9597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0.93435239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0.00002702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0754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0.83697266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0.00002928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0.97409248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0.00000766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0335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0.73223389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0.00029871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0.98384276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0.00000969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3447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0.66999268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0.00030578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0.99259423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0.00000186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686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0.94370913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0.00001951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8195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0.80861328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0.00009745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0.97457565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900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0.67683594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0.00088368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0.9929463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0.00000321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8441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0.51229248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0.00519504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0.98930218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0.00001426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732175"/>
                  </a:ext>
                </a:extLst>
              </a:tr>
            </a:tbl>
          </a:graphicData>
        </a:graphic>
      </p:graphicFrame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485D970A-266B-A251-B477-898773482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520021"/>
              </p:ext>
            </p:extLst>
          </p:nvPr>
        </p:nvGraphicFramePr>
        <p:xfrm>
          <a:off x="7071744" y="333829"/>
          <a:ext cx="4572000" cy="2743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BC95F1CF-876A-83A2-3840-10C33D1F6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492" y="3128842"/>
            <a:ext cx="3350338" cy="372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0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7A2A261A-4766-240F-EB59-143CA2627A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143149"/>
              </p:ext>
            </p:extLst>
          </p:nvPr>
        </p:nvGraphicFramePr>
        <p:xfrm>
          <a:off x="1" y="663620"/>
          <a:ext cx="2896202" cy="251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9CB6EAAF-1AF4-4E27-A75F-C3C1A86350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26034"/>
              </p:ext>
            </p:extLst>
          </p:nvPr>
        </p:nvGraphicFramePr>
        <p:xfrm>
          <a:off x="2743389" y="663619"/>
          <a:ext cx="2896202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40B585A4-5170-4A27-8881-3FA3FA182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456073"/>
              </p:ext>
            </p:extLst>
          </p:nvPr>
        </p:nvGraphicFramePr>
        <p:xfrm>
          <a:off x="5486777" y="663619"/>
          <a:ext cx="2896202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20795D5E-3B2D-41FF-89D8-B0DA98CCFB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612693"/>
              </p:ext>
            </p:extLst>
          </p:nvPr>
        </p:nvGraphicFramePr>
        <p:xfrm>
          <a:off x="8382979" y="663619"/>
          <a:ext cx="3733101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650AC2E7-F101-4035-98F0-360FA5F045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105123"/>
              </p:ext>
            </p:extLst>
          </p:nvPr>
        </p:nvGraphicFramePr>
        <p:xfrm>
          <a:off x="0" y="3429000"/>
          <a:ext cx="2896202" cy="251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F26F98A3-C6D1-4D9E-B964-EFD3BDCF10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997605"/>
              </p:ext>
            </p:extLst>
          </p:nvPr>
        </p:nvGraphicFramePr>
        <p:xfrm>
          <a:off x="2743390" y="3429000"/>
          <a:ext cx="2896202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E2A3AC81-37AC-4A26-AC3B-4E6E7E439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204255"/>
              </p:ext>
            </p:extLst>
          </p:nvPr>
        </p:nvGraphicFramePr>
        <p:xfrm>
          <a:off x="5486778" y="3429000"/>
          <a:ext cx="2896202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603B91F6-E43C-49AC-A0E6-DE163CB037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888006"/>
              </p:ext>
            </p:extLst>
          </p:nvPr>
        </p:nvGraphicFramePr>
        <p:xfrm>
          <a:off x="8382979" y="3429000"/>
          <a:ext cx="3733101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118811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270C75-CDD2-F378-12C8-39281CC2D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1045"/>
              </p:ext>
            </p:extLst>
          </p:nvPr>
        </p:nvGraphicFramePr>
        <p:xfrm>
          <a:off x="2739571" y="2711450"/>
          <a:ext cx="9452429" cy="4146550"/>
        </p:xfrm>
        <a:graphic>
          <a:graphicData uri="http://schemas.openxmlformats.org/drawingml/2006/table">
            <a:tbl>
              <a:tblPr firstRow="1" firstCol="1" bandRow="1"/>
              <a:tblGrid>
                <a:gridCol w="518096">
                  <a:extLst>
                    <a:ext uri="{9D8B030D-6E8A-4147-A177-3AD203B41FA5}">
                      <a16:colId xmlns:a16="http://schemas.microsoft.com/office/drawing/2014/main" val="4160491779"/>
                    </a:ext>
                  </a:extLst>
                </a:gridCol>
                <a:gridCol w="519988">
                  <a:extLst>
                    <a:ext uri="{9D8B030D-6E8A-4147-A177-3AD203B41FA5}">
                      <a16:colId xmlns:a16="http://schemas.microsoft.com/office/drawing/2014/main" val="3368611398"/>
                    </a:ext>
                  </a:extLst>
                </a:gridCol>
                <a:gridCol w="911397">
                  <a:extLst>
                    <a:ext uri="{9D8B030D-6E8A-4147-A177-3AD203B41FA5}">
                      <a16:colId xmlns:a16="http://schemas.microsoft.com/office/drawing/2014/main" val="1156052174"/>
                    </a:ext>
                  </a:extLst>
                </a:gridCol>
                <a:gridCol w="1083465">
                  <a:extLst>
                    <a:ext uri="{9D8B030D-6E8A-4147-A177-3AD203B41FA5}">
                      <a16:colId xmlns:a16="http://schemas.microsoft.com/office/drawing/2014/main" val="2231913535"/>
                    </a:ext>
                  </a:extLst>
                </a:gridCol>
                <a:gridCol w="998376">
                  <a:extLst>
                    <a:ext uri="{9D8B030D-6E8A-4147-A177-3AD203B41FA5}">
                      <a16:colId xmlns:a16="http://schemas.microsoft.com/office/drawing/2014/main" val="2236447525"/>
                    </a:ext>
                  </a:extLst>
                </a:gridCol>
                <a:gridCol w="1041866">
                  <a:extLst>
                    <a:ext uri="{9D8B030D-6E8A-4147-A177-3AD203B41FA5}">
                      <a16:colId xmlns:a16="http://schemas.microsoft.com/office/drawing/2014/main" val="1767172647"/>
                    </a:ext>
                  </a:extLst>
                </a:gridCol>
                <a:gridCol w="1459747">
                  <a:extLst>
                    <a:ext uri="{9D8B030D-6E8A-4147-A177-3AD203B41FA5}">
                      <a16:colId xmlns:a16="http://schemas.microsoft.com/office/drawing/2014/main" val="1599378369"/>
                    </a:ext>
                  </a:extLst>
                </a:gridCol>
                <a:gridCol w="1459747">
                  <a:extLst>
                    <a:ext uri="{9D8B030D-6E8A-4147-A177-3AD203B41FA5}">
                      <a16:colId xmlns:a16="http://schemas.microsoft.com/office/drawing/2014/main" val="151866081"/>
                    </a:ext>
                  </a:extLst>
                </a:gridCol>
                <a:gridCol w="1459747">
                  <a:extLst>
                    <a:ext uri="{9D8B030D-6E8A-4147-A177-3AD203B41FA5}">
                      <a16:colId xmlns:a16="http://schemas.microsoft.com/office/drawing/2014/main" val="2512759684"/>
                    </a:ext>
                  </a:extLst>
                </a:gridCol>
              </a:tblGrid>
              <a:tr h="4146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#CNOTs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#Accepted States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#0</a:t>
                      </a:r>
                      <a:r>
                        <a:rPr lang="en-US" sz="1000" kern="100" baseline="30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i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outcome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#1</a:t>
                      </a:r>
                      <a:r>
                        <a:rPr lang="en-US" sz="1000" kern="100" baseline="30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(M)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i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outcome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SAR</a:t>
                      </a:r>
                      <a:r>
                        <a:rPr lang="en-US" sz="1000" kern="100" baseline="30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(*)</a:t>
                      </a: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(%)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MAR</a:t>
                      </a:r>
                      <a:r>
                        <a:rPr lang="en-US" sz="1000" kern="100" baseline="30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(**)</a:t>
                      </a: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(%)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Purified fidelity</a:t>
                      </a:r>
                      <a:r>
                        <a:rPr lang="en-US" sz="1000" kern="100" baseline="30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(***)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97933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7868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“0”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324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“1”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0.960449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07163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7965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7727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“00”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“10”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97.2290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0.970119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107629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7007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6959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“000”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“100”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85.5347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0.993150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313880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7736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“00”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" algn="ctr"/>
                          <a:tab pos="594360" algn="r"/>
                        </a:tabLs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	66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97180" algn="ctr"/>
                          <a:tab pos="594360" algn="r"/>
                        </a:tabLs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	“11”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95.2393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0.991541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972945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7964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7380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“000”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“101”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97.2168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94.2240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0.983475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280231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6308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5712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“0000”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“1001”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77.0020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92.3748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0.980264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550404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8192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7027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“000”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483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“111”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91.6748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0.935686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077074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7115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5801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“0000”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279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“1011”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86.8530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85.4533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0.954112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68380"/>
                  </a:ext>
                </a:extLst>
              </a:tr>
              <a:tr h="4146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7004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448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“00000”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29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“10011”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85.4980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6.8104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0.939203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5506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D34169E-B7FE-072E-959E-7D6F4BC4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2" y="3177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Single qubit state |0&gt; preparation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M: additional qubits for measurement purification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N: additional qubits for state purification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8192 shots, “ibm_cusco” 2024-06-04 22:00 ~ 22:06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그림 134" descr="블랙, 어둠이(가) 표시된 사진&#10;&#10;자동 생성된 설명">
            <a:extLst>
              <a:ext uri="{FF2B5EF4-FFF2-40B4-BE49-F238E27FC236}">
                <a16:creationId xmlns:a16="http://schemas.microsoft.com/office/drawing/2014/main" id="{48EFDE28-E218-FFDC-77E0-07E92F1FD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" y="774929"/>
            <a:ext cx="3752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1863C8-C3DD-DEFB-455B-E9F6DA67C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913" y="11922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ctr"/>
                <a:tab pos="59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ctr"/>
                <a:tab pos="59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ctr"/>
                <a:tab pos="59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ctr"/>
                <a:tab pos="59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ctr"/>
                <a:tab pos="59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ctr"/>
                <a:tab pos="59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ctr"/>
                <a:tab pos="59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ctr"/>
                <a:tab pos="59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6863" algn="ctr"/>
                <a:tab pos="5937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6863" algn="ctr"/>
                <a:tab pos="593725" algn="r"/>
              </a:tabLs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|SA</a:t>
            </a:r>
            <a:r>
              <a:rPr kumimoji="0" lang="en-US" altLang="ko-KR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s1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s2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s3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m1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m2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kumimoji="0" lang="en-US" altLang="ko-KR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m3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6863" algn="ctr"/>
                <a:tab pos="593725" algn="r"/>
              </a:tabLs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(*) SAR (State Acceptance Rate) = #AcceptedStates / #shots (%)</a:t>
            </a: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(**) MAR (Measurement Acceptance Rate) = (#0</a:t>
            </a: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(m)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 #1</a:t>
            </a: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(m)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/ #AcceptedStates (%)</a:t>
            </a: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(***) Purified fidelity = #0</a:t>
            </a: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(m)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/ (#0</a:t>
            </a: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(m)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 #1</a:t>
            </a:r>
            <a:r>
              <a:rPr kumimoji="0" lang="en-US" altLang="ko-KR" sz="1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(m)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3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B45B2-8A16-A2EB-A54E-1E82BCE5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Characterization of SPAM &amp; CNOT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00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2B7007-6280-582D-C5EA-8C36A5B1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8" y="163285"/>
            <a:ext cx="10182225" cy="2438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141AA9-3674-A347-8CCC-1F68CD92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58" y="2601685"/>
            <a:ext cx="106108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0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C7EE90-DCDF-F2BD-BAA6-E9078A0A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80" y="90714"/>
            <a:ext cx="10269383" cy="4858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632569-9E73-3B5E-0206-A033CFE6E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80" y="5067300"/>
            <a:ext cx="3924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3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2C77A-5449-3018-0338-86D5F96A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Readout assignment error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55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C4679D-253F-6109-02DB-C59AFBE3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68" y="198665"/>
            <a:ext cx="8667750" cy="5067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1E36D1-1A71-B9AD-A08B-4714D2CDB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668" y="4027715"/>
            <a:ext cx="2266950" cy="2476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EAEC01-51CF-5DDE-519F-0CF28CE17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689" y="2732315"/>
            <a:ext cx="561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9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520</Words>
  <Application>Microsoft Office PowerPoint</Application>
  <PresentationFormat>와이드스크린</PresentationFormat>
  <Paragraphs>255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SPAM purification</vt:lpstr>
      <vt:lpstr>PowerPoint 프레젠테이션</vt:lpstr>
      <vt:lpstr>PowerPoint 프레젠테이션</vt:lpstr>
      <vt:lpstr>PowerPoint 프레젠테이션</vt:lpstr>
      <vt:lpstr>Characterization of SPAM &amp; CNOT error</vt:lpstr>
      <vt:lpstr>PowerPoint 프레젠테이션</vt:lpstr>
      <vt:lpstr>PowerPoint 프레젠테이션</vt:lpstr>
      <vt:lpstr>Readout assignment error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서승찬</dc:creator>
  <cp:lastModifiedBy>서승찬</cp:lastModifiedBy>
  <cp:revision>1</cp:revision>
  <dcterms:created xsi:type="dcterms:W3CDTF">2024-11-18T00:02:15Z</dcterms:created>
  <dcterms:modified xsi:type="dcterms:W3CDTF">2024-11-18T01:18:12Z</dcterms:modified>
</cp:coreProperties>
</file>