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9" r:id="rId3"/>
    <p:sldId id="263" r:id="rId4"/>
    <p:sldId id="286" r:id="rId5"/>
    <p:sldId id="281" r:id="rId6"/>
    <p:sldId id="284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628"/>
    <a:srgbClr val="21314D"/>
    <a:srgbClr val="92A2BD"/>
    <a:srgbClr val="CED5DD"/>
    <a:srgbClr val="263F6A"/>
    <a:srgbClr val="8B8D8E"/>
    <a:srgbClr val="B2B4B3"/>
    <a:srgbClr val="DD5F36"/>
    <a:srgbClr val="D24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4"/>
    <p:restoredTop sz="82898"/>
  </p:normalViewPr>
  <p:slideViewPr>
    <p:cSldViewPr snapToGrid="0" snapToObjects="1">
      <p:cViewPr>
        <p:scale>
          <a:sx n="78" d="100"/>
          <a:sy n="78" d="100"/>
        </p:scale>
        <p:origin x="255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ADC5-B0D3-B84C-BBB2-F6DD3574C56B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5240D-060A-3E4B-A797-4CE8C69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Oil and gas wells produce oil, natural gas, and 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Flowlines transport the mixture from wellheads to surface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Pipelines carry separated products (oil, gas) to destinations like refineries.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Flowlines are buried to prevent freezing and maintain integrity.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transition from flowline to pipeline at the Lease Automatic Custody Transfer (LACT) unit where products are handed over to companies like Chevron for further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American Petroleum Institute (API) sets standards for flowline materials and construction.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46CB-5F22-0827-8943-F8EC6ABA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90DCF-417C-6B04-FADB-A60070F30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B2CEA-7ED4-C6B8-455A-095D1B977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Formally known as Colorado Oil and Gas Conservation Commission (COGCC)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15AD-B196-80F0-3AB6-C605B5D12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796D-7AE0-7731-0D93-E22EF36CD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2E980-6D86-9689-D21F-73C80726A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FE4C3-2557-CF9B-2C59-5D013E9C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Flowline failures pose environmental and safety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D095E-BF2E-65BC-07A7-B25E20E03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4BA75-55EE-8C21-7879-53969342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6C035-2353-F548-4496-F397D1A6F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093A5-3773-1F0F-4DA2-7CFB2FFF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Understand what kind of parameters we need such as reason for spill, we only have descriptive stats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Report for ECMC about what kinds of data we need such as reason for spill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cleaning: no unique identifier, connect through longitude and latitude, one-to-many relationships as in their can be many failures within one flowline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C78D-F68A-083C-792B-1D35F921B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8171-1798-F48A-227B-32CC06DB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83D87-EDFE-6540-F1EA-0158E50F8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69CC6-C9B1-BF3C-CB21-C4B7269F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last 5 years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B2369-71EF-1AE4-57B3-3BD21AB4E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E1FA1-6DF8-CA28-E41E-4B61BCBF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B154B-FBF3-295F-7FC0-B09F2506E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E3BD5-CC7A-069A-D95B-D75DFAF62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BFBE-978E-DDED-885B-C103421AB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240D-060A-3E4B-A797-4CE8C69AC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48638" y="-9728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2356" y="6356352"/>
            <a:ext cx="3371044" cy="3825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2111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4256" y="-12784"/>
            <a:ext cx="6962859" cy="65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000"/>
              </a:spcBef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2048D-C5A5-5716-CE8C-6DCFFC526B8F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lnSpc>
                <a:spcPct val="110000"/>
              </a:lnSpc>
              <a:buFont typeface="Arial" charset="0"/>
              <a:buChar char="•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60575-13BE-A36C-FFF8-09C00954738A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4A11B-5897-B590-CDE1-005B75AD4842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6B92B-1ACD-2D28-1E66-7DDC8A3DCC43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3754F-5694-8D25-7AE6-8357A14ED4C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2111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F96ED-A9FD-072C-2FFC-0F1493AF7718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726A8A-EE8D-5E46-29B1-40AD18CE5254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8F548-3D17-FF48-BB13-6F2532012EE8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5503D-B792-5157-3D4E-2AFBA3EE76AF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424" y="6354364"/>
            <a:ext cx="4464148" cy="45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195860-2CCD-1BF3-2ABA-D0CFB21B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6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131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5E2E4-05B3-B9EC-A480-E55FE3BFE9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4256" y="-12784"/>
            <a:ext cx="6962859" cy="659958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Arial" panose="020B0604020202020204" pitchFamily="34" charset="0"/>
                <a:ea typeface="Gotham Bold" charset="0"/>
                <a:cs typeface="Arial" panose="020B0604020202020204" pitchFamily="34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Arial" panose="020B0604020202020204" pitchFamily="34" charset="0"/>
                <a:ea typeface="Gotham Book" charset="0"/>
                <a:cs typeface="Arial" panose="020B0604020202020204" pitchFamily="34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Analysis of Flowlines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Chittumuri</a:t>
            </a:r>
            <a:endParaRPr lang="en-US" dirty="0"/>
          </a:p>
          <a:p>
            <a:r>
              <a:rPr lang="en-US" dirty="0"/>
              <a:t>February 12, 2024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965C-959F-A396-5B3B-1E6FC37C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8AEB-6900-91D5-C07E-D155436F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AutoNum type="arabicPeriod"/>
            </a:pPr>
            <a:r>
              <a:rPr lang="en-US" dirty="0"/>
              <a:t>Partner</a:t>
            </a:r>
          </a:p>
          <a:p>
            <a:pPr marL="514350" indent="-514350">
              <a:buAutoNum type="arabicPeriod"/>
            </a:pPr>
            <a:r>
              <a:rPr lang="en-US" dirty="0"/>
              <a:t>Research Goals</a:t>
            </a:r>
          </a:p>
          <a:p>
            <a:pPr marL="514350" indent="-514350">
              <a:buAutoNum type="arabicPeriod"/>
            </a:pPr>
            <a:r>
              <a:rPr lang="en-US" dirty="0"/>
              <a:t>Progress Made</a:t>
            </a:r>
          </a:p>
          <a:p>
            <a:pPr marL="514350" indent="-514350">
              <a:buAutoNum type="arabicPeriod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059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3681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 descr="A diagram of a process of oil and gas production&#10;&#10;Description automatically generated">
            <a:extLst>
              <a:ext uri="{FF2B5EF4-FFF2-40B4-BE49-F238E27FC236}">
                <a16:creationId xmlns:a16="http://schemas.microsoft.com/office/drawing/2014/main" id="{5566B6E1-12A8-E515-46F3-3EAA92E1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824" y="1359244"/>
            <a:ext cx="10220351" cy="4596713"/>
          </a:xfrm>
        </p:spPr>
      </p:pic>
    </p:spTree>
    <p:extLst>
      <p:ext uri="{BB962C8B-B14F-4D97-AF65-F5344CB8AC3E}">
        <p14:creationId xmlns:p14="http://schemas.microsoft.com/office/powerpoint/2010/main" val="8420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DF8B-3484-0F18-0DF2-16D68562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720-CA87-2E2F-5595-246910C8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6"/>
            <a:ext cx="10515600" cy="1325563"/>
          </a:xfrm>
        </p:spPr>
        <p:txBody>
          <a:bodyPr/>
          <a:lstStyle/>
          <a:p>
            <a:r>
              <a:rPr lang="en-US" dirty="0"/>
              <a:t>Partner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8E9C-B7AD-6715-BB72-EF929377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Colorado Energy and Carbon Management Commission (ECMC)</a:t>
            </a:r>
          </a:p>
          <a:p>
            <a:r>
              <a:rPr lang="en-US" dirty="0"/>
              <a:t>Regulate Colorado's oil and gas resources</a:t>
            </a:r>
          </a:p>
          <a:p>
            <a:r>
              <a:rPr lang="en-US" dirty="0"/>
              <a:t>Ensure protection of public health, safety, and environment.</a:t>
            </a:r>
          </a:p>
          <a:p>
            <a:r>
              <a:rPr lang="en-US" dirty="0"/>
              <a:t>Implement regulations to minimize environmental and public impacts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42DE-A944-AB7D-2075-121AD1A5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1F0-5C07-070D-0148-D9EE31E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6"/>
            <a:ext cx="10515600" cy="1325563"/>
          </a:xfrm>
        </p:spPr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10D6-4FE2-234B-54A8-4381A67D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Innovative use of GIS and machine learning for risk analysis</a:t>
            </a:r>
          </a:p>
          <a:p>
            <a:r>
              <a:rPr lang="en-US" dirty="0"/>
              <a:t>Aim to mitigate environmental impacts and prevent casualties</a:t>
            </a:r>
          </a:p>
          <a:p>
            <a:r>
              <a:rPr lang="en-US" dirty="0"/>
              <a:t>Critical need for more detailed flowline failure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654E-5528-7C93-1E3D-3EF56AB6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21A3-E12E-068A-D763-60276AA4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6"/>
            <a:ext cx="10515600" cy="1325563"/>
          </a:xfrm>
        </p:spPr>
        <p:txBody>
          <a:bodyPr/>
          <a:lstStyle/>
          <a:p>
            <a:r>
              <a:rPr lang="en-US" dirty="0"/>
              <a:t>Progress Made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3EE91-A415-273C-D17F-05789B33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Short internal report on data needed</a:t>
            </a:r>
          </a:p>
          <a:p>
            <a:r>
              <a:rPr lang="en-US" dirty="0"/>
              <a:t>Data cleaning and exploratory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9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F6A76-CCD9-34E8-F71A-AEA29B37B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056-5695-C627-2FE0-ACAC924F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6"/>
            <a:ext cx="10515600" cy="1325563"/>
          </a:xfrm>
        </p:spPr>
        <p:txBody>
          <a:bodyPr/>
          <a:lstStyle/>
          <a:p>
            <a:r>
              <a:rPr lang="en-US" dirty="0"/>
              <a:t>Progress Made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92C83-CD5E-4F4E-29C8-9F784525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0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053E2B-1577-F871-A0CF-CD064DAE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515600" cy="64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4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A4E0-C801-1A07-22EA-8E6C177FB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E1F-9ACA-8DB0-300C-8440AE4C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6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5A553-13A9-FCFB-C4A5-1501813A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START MODELING (finally)</a:t>
            </a:r>
          </a:p>
          <a:p>
            <a:r>
              <a:rPr lang="en-US" dirty="0"/>
              <a:t>Methodology: Logistic Regression, Support Vector Machine (SVM), K Nearest Neighbors (K-NN), Gradient Boosting Decision Trees, AdaBoost, Random Forests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4285</TotalTime>
  <Words>311</Words>
  <Application>Microsoft Macintosh PowerPoint</Application>
  <PresentationFormat>Widescreen</PresentationFormat>
  <Paragraphs>47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Söhne</vt:lpstr>
      <vt:lpstr>Office Theme</vt:lpstr>
      <vt:lpstr>Risk Analysis of Flowlines</vt:lpstr>
      <vt:lpstr>Agenda</vt:lpstr>
      <vt:lpstr>Background</vt:lpstr>
      <vt:lpstr>Partner</vt:lpstr>
      <vt:lpstr>Research Goals</vt:lpstr>
      <vt:lpstr>Progress Made</vt:lpstr>
      <vt:lpstr>Progress Made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Isabella Chittumuri (Student)</cp:lastModifiedBy>
  <cp:revision>61</cp:revision>
  <dcterms:created xsi:type="dcterms:W3CDTF">2017-08-01T15:06:47Z</dcterms:created>
  <dcterms:modified xsi:type="dcterms:W3CDTF">2024-02-12T18:02:23Z</dcterms:modified>
  <cp:category/>
</cp:coreProperties>
</file>