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5" r:id="rId5"/>
  </p:sldMasterIdLst>
  <p:notesMasterIdLst>
    <p:notesMasterId r:id="rId30"/>
  </p:notesMasterIdLst>
  <p:sldIdLst>
    <p:sldId id="256" r:id="rId6"/>
    <p:sldId id="294" r:id="rId7"/>
    <p:sldId id="387" r:id="rId8"/>
    <p:sldId id="316" r:id="rId9"/>
    <p:sldId id="389" r:id="rId10"/>
    <p:sldId id="390" r:id="rId11"/>
    <p:sldId id="392" r:id="rId12"/>
    <p:sldId id="400" r:id="rId13"/>
    <p:sldId id="394" r:id="rId14"/>
    <p:sldId id="403" r:id="rId15"/>
    <p:sldId id="401" r:id="rId16"/>
    <p:sldId id="402" r:id="rId17"/>
    <p:sldId id="404" r:id="rId18"/>
    <p:sldId id="405" r:id="rId19"/>
    <p:sldId id="406" r:id="rId20"/>
    <p:sldId id="407" r:id="rId21"/>
    <p:sldId id="395" r:id="rId22"/>
    <p:sldId id="396" r:id="rId23"/>
    <p:sldId id="397" r:id="rId24"/>
    <p:sldId id="399" r:id="rId25"/>
    <p:sldId id="408" r:id="rId26"/>
    <p:sldId id="409" r:id="rId27"/>
    <p:sldId id="257" r:id="rId28"/>
    <p:sldId id="26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41EFE-D836-8965-7A7F-A920D6CC7BD4}" v="20" dt="2024-04-15T22:17:04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58B85-680D-4DAA-AAB3-9A3F180BB5D7}" type="datetimeFigureOut"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2044F-73CE-4430-8B24-2F6D72E05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96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49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EB7F7-237A-420C-8F14-C347F12F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3B595-9289-8561-274A-7EF6E9C1B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02632-5D65-2D9B-517A-9F27B8B57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BA78-7F56-1B3E-FF5B-5A9B68E82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8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F018-F66C-C2E1-5765-9F68EEE59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D4CFC1-9820-4BE7-F44F-DCDE41C1C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4624A2-AECF-D63B-9F6B-351D5C7AC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914CE-4B74-A892-FBA5-3D49F945C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33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B3F4C-5F7A-D646-EC6C-A6D0E412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70BF2-03D3-EF68-2FF1-567C7ED9A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133DC-DCB6-EC61-7EAE-41979CE1E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25455-33F6-FE1B-33F5-663E12750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8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60FB-0A26-FB3C-A9DF-6A89D71B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FB4E2-F161-9902-E042-B147A2B16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7F61B9-0D97-6AD7-1117-1ACE94B5F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26B1-4B8A-F02C-26CB-7226DD164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5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7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41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2054C-705D-84DD-EF6D-E8A4C77C4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89291-B5F5-B83E-F570-1F62A4558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F1CCD8-0F42-90D8-ED01-AE5113274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00C33-C21D-14F5-0DA6-C49A59A48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84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F4DD1-447A-89C8-AC8B-FCF8609C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C17E0-5E37-6F3E-F8E0-1E2340D7C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380A00-62E6-6915-4507-8B06C66FC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4753C-1C3E-63F4-7944-8DE00B757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C396-351E-32B1-C98F-A3326446C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04AFE-755E-A212-C9AD-8AB896F915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57E7F-C9B2-5C7C-BD6D-811D52AF9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58121-99A7-F861-50FB-C7FFE23BE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997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7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69675-F52E-49E7-5E30-CB9212C69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672D0-F1B4-0D02-50FD-834E2F5EF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43ABD-A266-B66A-969A-88A2758C0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C5075-05E7-C12D-A7DC-5F0C34615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2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8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B7C37-03BC-FC02-A69B-F384B6F4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F022A4-2DAE-BE56-810D-49E089E7D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8D239-9999-28E0-F072-DD0C29CB5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51C20-188A-B6B9-CCD6-C06EEF157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DF14F-202F-799F-A497-9ED037014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D480D-8607-8470-286B-F0179854B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B65D01-CCAD-F1CD-48B8-6F28A7364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D6958-3352-E248-E108-7D32898D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21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10722-D0EE-BB42-DA1B-1727B86A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5FC71-3F4F-F115-4A42-1513C55DD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CD039-2FEC-9C34-0061-7D68AF4CA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1323-3DCF-5714-2FEB-C2ED6E110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F2044F-73CE-4430-8B24-2F6D72E05DE4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5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mous Pipelines | From Crude Oil to Beer">
            <a:extLst>
              <a:ext uri="{FF2B5EF4-FFF2-40B4-BE49-F238E27FC236}">
                <a16:creationId xmlns:a16="http://schemas.microsoft.com/office/drawing/2014/main" id="{B2862F7A-45EE-67BF-E5C1-9C0E3275DA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" y="1"/>
            <a:ext cx="121824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5;p2">
            <a:extLst>
              <a:ext uri="{FF2B5EF4-FFF2-40B4-BE49-F238E27FC236}">
                <a16:creationId xmlns:a16="http://schemas.microsoft.com/office/drawing/2014/main" id="{FEC4DE99-8487-2794-1FF2-0DE7E181ECF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977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5BBD59AA-A769-3D15-2D07-57564FE735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2460"/>
            <a:ext cx="2680070" cy="9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3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D6743A3-C713-4EE0-A44E-4CD6C42F620C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007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0FE8C7F-0929-44A6-B180-8274F1113147}" type="datetime1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6841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5AC51C6-62D9-402A-980B-1CF7910C676B}" type="datetime1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71896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9F70374-39C3-4C7E-B7E8-A5F89B8B3E21}" type="datetime1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2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3561758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/>
              <a:t>Click to add text</a:t>
            </a:r>
          </a:p>
          <a:p>
            <a:r>
              <a:rPr lang="en-US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155635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B5F30AD-D3EC-4519-9206-7FFCB0E16165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14996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611708C-EBB7-48B5-9E34-0B4AF79820AF}" type="datetime1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019287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58A2A827-A99C-4C23-852A-3BD01F85AD02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68852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40207AC-99A5-442B-B7CC-964414B05D35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935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Data Visualization? | Informatica">
            <a:extLst>
              <a:ext uri="{FF2B5EF4-FFF2-40B4-BE49-F238E27FC236}">
                <a16:creationId xmlns:a16="http://schemas.microsoft.com/office/drawing/2014/main" id="{74755D16-854B-B832-B3C1-7B32D9346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5;p2">
            <a:extLst>
              <a:ext uri="{FF2B5EF4-FFF2-40B4-BE49-F238E27FC236}">
                <a16:creationId xmlns:a16="http://schemas.microsoft.com/office/drawing/2014/main" id="{059998A8-1228-D1B0-532F-C0CFE32EBF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B1A">
              <a:alpha val="82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8A741-1B23-7CA9-DC43-A701E204DE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853" y="5890714"/>
            <a:ext cx="868260" cy="822960"/>
          </a:xfrm>
          <a:prstGeom prst="rect">
            <a:avLst/>
          </a:prstGeom>
        </p:spPr>
      </p:pic>
      <p:sp>
        <p:nvSpPr>
          <p:cNvPr id="6" name="Google Shape;62;p2">
            <a:extLst>
              <a:ext uri="{FF2B5EF4-FFF2-40B4-BE49-F238E27FC236}">
                <a16:creationId xmlns:a16="http://schemas.microsoft.com/office/drawing/2014/main" id="{B2436326-3025-620C-5171-6ABB201B4D98}"/>
              </a:ext>
            </a:extLst>
          </p:cNvPr>
          <p:cNvSpPr txBox="1"/>
          <p:nvPr userDrawn="1"/>
        </p:nvSpPr>
        <p:spPr>
          <a:xfrm>
            <a:off x="11315700" y="6225646"/>
            <a:ext cx="453447" cy="37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u="none" strike="noStrike" cap="none">
                <a:solidFill>
                  <a:schemeClr val="lt1"/>
                </a:solidFill>
                <a:latin typeface="Trebuchet MS" panose="020B0703020202090204" pitchFamily="34" charset="0"/>
                <a:ea typeface="Roboto Mono Light"/>
                <a:cs typeface="Courier New" panose="02070309020205020404" pitchFamily="49" charset="0"/>
                <a:sym typeface="Roboto Mono Light"/>
              </a:rPr>
              <a:t>‹#›</a:t>
            </a:fld>
            <a:endParaRPr sz="2000" u="none" strike="noStrike" cap="none">
              <a:solidFill>
                <a:schemeClr val="lt1"/>
              </a:solidFill>
              <a:latin typeface="Trebuchet MS" panose="020B0703020202090204" pitchFamily="34" charset="0"/>
              <a:ea typeface="Roboto Mono Light"/>
              <a:cs typeface="Courier New" panose="02070309020205020404" pitchFamily="49" charset="0"/>
              <a:sym typeface="Roboto Mon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67039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Data Visualization? | Informatica">
            <a:extLst>
              <a:ext uri="{FF2B5EF4-FFF2-40B4-BE49-F238E27FC236}">
                <a16:creationId xmlns:a16="http://schemas.microsoft.com/office/drawing/2014/main" id="{74755D16-854B-B832-B3C1-7B32D93466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55;p2">
            <a:extLst>
              <a:ext uri="{FF2B5EF4-FFF2-40B4-BE49-F238E27FC236}">
                <a16:creationId xmlns:a16="http://schemas.microsoft.com/office/drawing/2014/main" id="{059998A8-1228-D1B0-532F-C0CFE32EBF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B1A">
              <a:alpha val="82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8A741-1B23-7CA9-DC43-A701E204DE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2853" y="5890714"/>
            <a:ext cx="868260" cy="822960"/>
          </a:xfrm>
          <a:prstGeom prst="rect">
            <a:avLst/>
          </a:prstGeom>
        </p:spPr>
      </p:pic>
      <p:sp>
        <p:nvSpPr>
          <p:cNvPr id="6" name="Google Shape;62;p2">
            <a:extLst>
              <a:ext uri="{FF2B5EF4-FFF2-40B4-BE49-F238E27FC236}">
                <a16:creationId xmlns:a16="http://schemas.microsoft.com/office/drawing/2014/main" id="{B2436326-3025-620C-5171-6ABB201B4D98}"/>
              </a:ext>
            </a:extLst>
          </p:cNvPr>
          <p:cNvSpPr txBox="1"/>
          <p:nvPr userDrawn="1"/>
        </p:nvSpPr>
        <p:spPr>
          <a:xfrm>
            <a:off x="11315700" y="6225646"/>
            <a:ext cx="453447" cy="37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 u="none" strike="noStrike" cap="none">
                <a:solidFill>
                  <a:schemeClr val="lt1"/>
                </a:solidFill>
                <a:latin typeface="Trebuchet MS" panose="020B0703020202090204" pitchFamily="34" charset="0"/>
                <a:ea typeface="Roboto Mono Light"/>
                <a:cs typeface="Courier New" panose="02070309020205020404" pitchFamily="49" charset="0"/>
                <a:sym typeface="Roboto Mono Light"/>
              </a:rPr>
              <a:t>‹#›</a:t>
            </a:fld>
            <a:endParaRPr sz="2000" u="none" strike="noStrike" cap="none">
              <a:solidFill>
                <a:schemeClr val="lt1"/>
              </a:solidFill>
              <a:latin typeface="Trebuchet MS" panose="020B0703020202090204" pitchFamily="34" charset="0"/>
              <a:ea typeface="Roboto Mono Light"/>
              <a:cs typeface="Courier New" panose="02070309020205020404" pitchFamily="49" charset="0"/>
              <a:sym typeface="Roboto Mono Light"/>
            </a:endParaRPr>
          </a:p>
        </p:txBody>
      </p:sp>
    </p:spTree>
    <p:extLst>
      <p:ext uri="{BB962C8B-B14F-4D97-AF65-F5344CB8AC3E}">
        <p14:creationId xmlns:p14="http://schemas.microsoft.com/office/powerpoint/2010/main" val="8257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hat is Data Visualization? | Informatica">
            <a:extLst>
              <a:ext uri="{FF2B5EF4-FFF2-40B4-BE49-F238E27FC236}">
                <a16:creationId xmlns:a16="http://schemas.microsoft.com/office/drawing/2014/main" id="{B4F7E661-EB6E-F3B9-9504-06FB86B319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5;p2">
            <a:extLst>
              <a:ext uri="{FF2B5EF4-FFF2-40B4-BE49-F238E27FC236}">
                <a16:creationId xmlns:a16="http://schemas.microsoft.com/office/drawing/2014/main" id="{9FF77E65-A9D7-7DB8-83DF-6F356037EF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B1A">
              <a:alpha val="82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33F8D90-1C32-E2CD-3933-19A0E75B8F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2460"/>
            <a:ext cx="2680070" cy="9788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FE476-C023-5246-B9AF-38F170C9FA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58" y="2685256"/>
            <a:ext cx="11496865" cy="1487487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2pPr>
            <a:lvl3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3pPr>
            <a:lvl4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4pPr>
            <a:lvl5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5pPr>
          </a:lstStyle>
          <a:p>
            <a:pPr lvl="0"/>
            <a:r>
              <a:rPr lang="en-US"/>
              <a:t>MAIN HEADLINE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3DE34-CFBB-4342-A8D8-1670888F621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58" y="2072084"/>
            <a:ext cx="11496865" cy="558800"/>
          </a:xfrm>
          <a:prstGeom prst="rect">
            <a:avLst/>
          </a:prstGeom>
        </p:spPr>
        <p:txBody>
          <a:bodyPr/>
          <a:lstStyle>
            <a:lvl1pPr>
              <a:defRPr sz="1800" b="1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55B0E5-E401-744B-9F21-0224F708CF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4125" y="6546850"/>
            <a:ext cx="1943100" cy="219075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1A2AB-77A8-5F40-B7DB-4308C58E93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4013" y="4486607"/>
            <a:ext cx="11496675" cy="12922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 sentence or two can go here as introductory text. Try to keep it short and sweet.</a:t>
            </a:r>
          </a:p>
        </p:txBody>
      </p:sp>
      <p:cxnSp>
        <p:nvCxnSpPr>
          <p:cNvPr id="9" name="Google Shape;46;p1">
            <a:extLst>
              <a:ext uri="{FF2B5EF4-FFF2-40B4-BE49-F238E27FC236}">
                <a16:creationId xmlns:a16="http://schemas.microsoft.com/office/drawing/2014/main" id="{A1970DA4-6771-6D49-9EA9-53F96533C67B}"/>
              </a:ext>
            </a:extLst>
          </p:cNvPr>
          <p:cNvCxnSpPr>
            <a:cxnSpLocks/>
          </p:cNvCxnSpPr>
          <p:nvPr userDrawn="1"/>
        </p:nvCxnSpPr>
        <p:spPr>
          <a:xfrm>
            <a:off x="353758" y="4197200"/>
            <a:ext cx="1149686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8A23132-9E45-2169-2501-40D399946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2460"/>
            <a:ext cx="2680070" cy="9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3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l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54;p2">
            <a:extLst>
              <a:ext uri="{FF2B5EF4-FFF2-40B4-BE49-F238E27FC236}">
                <a16:creationId xmlns:a16="http://schemas.microsoft.com/office/drawing/2014/main" id="{11AF387F-F726-F343-9F0F-2975BABF4BD4}"/>
              </a:ext>
            </a:extLst>
          </p:cNvPr>
          <p:cNvPicPr preferRelativeResize="0"/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2">
            <a:extLst>
              <a:ext uri="{FF2B5EF4-FFF2-40B4-BE49-F238E27FC236}">
                <a16:creationId xmlns:a16="http://schemas.microsoft.com/office/drawing/2014/main" id="{CB67EA35-994A-214A-BB37-9330277A23BD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06234B">
              <a:alpha val="800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B4937A4-8E02-714B-AF30-BFC56AFE65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3758" y="2685256"/>
            <a:ext cx="11496865" cy="1487487"/>
          </a:xfrm>
          <a:prstGeom prst="rect">
            <a:avLst/>
          </a:prstGeom>
        </p:spPr>
        <p:txBody>
          <a:bodyPr/>
          <a:lstStyle>
            <a:lvl1pPr>
              <a:defRPr sz="6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2pPr>
            <a:lvl3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3pPr>
            <a:lvl4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4pPr>
            <a:lvl5pPr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5pPr>
          </a:lstStyle>
          <a:p>
            <a:pPr lvl="0"/>
            <a:r>
              <a:rPr lang="en-US"/>
              <a:t>MAIN HEADLINE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8B73405-E672-314F-985C-18653A5BCA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758" y="4171950"/>
            <a:ext cx="11496865" cy="558800"/>
          </a:xfrm>
          <a:prstGeom prst="rect">
            <a:avLst/>
          </a:prstGeom>
        </p:spPr>
        <p:txBody>
          <a:bodyPr/>
          <a:lstStyle>
            <a:lvl1pPr>
              <a:defRPr sz="1800" b="1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b="1" i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Sub-Head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806920-A18D-7040-9E90-202989545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44125" y="6546850"/>
            <a:ext cx="1943100" cy="219075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2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DF861479-77D9-CD94-4A82-EFE5EC4E80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72460"/>
            <a:ext cx="2680070" cy="9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10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76;p3" descr="Background pattern&#10;&#10;Description automatically generated">
            <a:extLst>
              <a:ext uri="{FF2B5EF4-FFF2-40B4-BE49-F238E27FC236}">
                <a16:creationId xmlns:a16="http://schemas.microsoft.com/office/drawing/2014/main" id="{3851544D-E012-B041-B95E-4B86B300CBFA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37133" y="1953755"/>
            <a:ext cx="2917730" cy="141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3661C03-1991-FF4B-A756-FFCE20C560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48" y="1413403"/>
            <a:ext cx="5016500" cy="498475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INTRODUCTIONS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AD18694-D91D-0045-86FE-76553ABD60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71802" y="2339975"/>
            <a:ext cx="2532063" cy="25320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26D21E54-782B-6C47-B886-890F9B7CA6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9905" y="2339975"/>
            <a:ext cx="2532063" cy="25320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6" name="Google Shape;71;p3" descr="Icon&#10;&#10;Description automatically generated with low confidence">
            <a:extLst>
              <a:ext uri="{FF2B5EF4-FFF2-40B4-BE49-F238E27FC236}">
                <a16:creationId xmlns:a16="http://schemas.microsoft.com/office/drawing/2014/main" id="{A2CF5FC9-CD2B-F24E-8C8A-0DD3083B14C2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400000">
            <a:off x="4164960" y="4977861"/>
            <a:ext cx="405340" cy="304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2;p3" descr="Icon&#10;&#10;Description automatically generated">
            <a:extLst>
              <a:ext uri="{FF2B5EF4-FFF2-40B4-BE49-F238E27FC236}">
                <a16:creationId xmlns:a16="http://schemas.microsoft.com/office/drawing/2014/main" id="{9489CF44-0190-994D-A6D2-AF5C0B663D4D}"/>
              </a:ext>
            </a:extLst>
          </p:cNvPr>
          <p:cNvPicPr preferRelativeResize="0"/>
          <p:nvPr userDrawn="1"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920721" flipH="1">
            <a:off x="7381601" y="4785263"/>
            <a:ext cx="359794" cy="48909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981231E0-6590-284B-96BB-957F83D51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25610" y="2339975"/>
            <a:ext cx="2532063" cy="25320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B5ABA26-22DD-1146-A389-D7974550A1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71663" y="5067300"/>
            <a:ext cx="2532062" cy="6477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JANE DOE</a:t>
            </a:r>
          </a:p>
          <a:p>
            <a:pPr lvl="0"/>
            <a:r>
              <a:rPr lang="en-US"/>
              <a:t>Title Here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9A8CA25A-F159-6D48-A59B-36792CDA81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3305" y="5067300"/>
            <a:ext cx="2532062" cy="6477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JANE DOE</a:t>
            </a:r>
          </a:p>
          <a:p>
            <a:pPr lvl="0"/>
            <a:r>
              <a:rPr lang="en-US"/>
              <a:t>Title Here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BFBCD42-8327-214E-8825-4858F0EDC3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31042" y="5067300"/>
            <a:ext cx="2532062" cy="6477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JANE DOE</a:t>
            </a:r>
          </a:p>
          <a:p>
            <a:pPr lvl="0"/>
            <a:r>
              <a:rPr lang="en-US"/>
              <a:t>Title Here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C4E31273-E44A-D24D-BB94-D1FAB6EF7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44125" y="6546850"/>
            <a:ext cx="1943100" cy="219075"/>
          </a:xfrm>
          <a:prstGeom prst="rect">
            <a:avLst/>
          </a:prstGeom>
        </p:spPr>
        <p:txBody>
          <a:bodyPr/>
          <a:lstStyle>
            <a:lvl1pPr algn="r"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7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1123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6AC0578-DA6D-4C84-8791-7A6B83D506C5}" type="datetime1">
              <a:rPr lang="en-US" smtClean="0"/>
              <a:t>5/20/2024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109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CD35FD-9961-45F4-BC15-FC2E03A73C4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42239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D79C836-5BF2-4F81-B922-0900EF2497F9}" type="datetime1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Fall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954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623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49" r:id="rId3"/>
    <p:sldLayoutId id="2147483663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78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B82928-AFE2-486D-AFE3-D6E3DDDA37D0}"/>
              </a:ext>
            </a:extLst>
          </p:cNvPr>
          <p:cNvSpPr/>
          <p:nvPr/>
        </p:nvSpPr>
        <p:spPr>
          <a:xfrm>
            <a:off x="399409" y="2731936"/>
            <a:ext cx="1464415" cy="921276"/>
          </a:xfrm>
          <a:prstGeom prst="rect">
            <a:avLst/>
          </a:prstGeom>
          <a:solidFill>
            <a:srgbClr val="21314D"/>
          </a:solidFill>
          <a:ln>
            <a:solidFill>
              <a:srgbClr val="2131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B4F51-BF2F-4F17-BB0C-631495526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695" y="408787"/>
            <a:ext cx="7163619" cy="4149766"/>
          </a:xfrm>
        </p:spPr>
        <p:txBody>
          <a:bodyPr>
            <a:normAutofit/>
          </a:bodyPr>
          <a:lstStyle/>
          <a:p>
            <a:r>
              <a:rPr lang="en-US" sz="4000"/>
              <a:t>ECMC Project</a:t>
            </a:r>
            <a:br>
              <a:rPr lang="en-US" sz="5000"/>
            </a:br>
            <a:br>
              <a:rPr lang="en-US" sz="5000"/>
            </a:br>
            <a:r>
              <a:rPr lang="en-US" sz="5000"/>
              <a:t>Machine Learning Initial Models</a:t>
            </a:r>
            <a:br>
              <a:rPr lang="en-US" sz="5000"/>
            </a:br>
            <a:r>
              <a:rPr lang="en-US" sz="2800"/>
              <a:t>(Small Dataset)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6B24E-F846-4F5C-9F64-A2CB0BD25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695" y="4746170"/>
            <a:ext cx="3621826" cy="938017"/>
          </a:xfrm>
        </p:spPr>
        <p:txBody>
          <a:bodyPr>
            <a:normAutofit/>
          </a:bodyPr>
          <a:lstStyle/>
          <a:p>
            <a:r>
              <a:rPr lang="en-US" sz="2500" b="1"/>
              <a:t>Naif Alshehab</a:t>
            </a:r>
          </a:p>
          <a:p>
            <a:r>
              <a:rPr lang="en-US" sz="2500" b="1"/>
              <a:t>02/14/2024</a:t>
            </a:r>
          </a:p>
          <a:p>
            <a:endParaRPr lang="en-US" sz="2000" spc="-50">
              <a:solidFill>
                <a:prstClr val="black">
                  <a:lumMod val="85000"/>
                  <a:lumOff val="15000"/>
                </a:prstClr>
              </a:solidFill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0519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F0121-2DE9-E950-6D91-22FC74FA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123CB809-1B5A-2EA7-C5A8-8950D8A1473B}"/>
              </a:ext>
            </a:extLst>
          </p:cNvPr>
          <p:cNvSpPr txBox="1"/>
          <p:nvPr/>
        </p:nvSpPr>
        <p:spPr>
          <a:xfrm>
            <a:off x="208052" y="77263"/>
            <a:ext cx="7102284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Logistic Regression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CD5A9-02ED-DB9A-0838-9464D045C45E}"/>
              </a:ext>
            </a:extLst>
          </p:cNvPr>
          <p:cNvSpPr/>
          <p:nvPr/>
        </p:nvSpPr>
        <p:spPr>
          <a:xfrm flipH="1">
            <a:off x="208052" y="2249583"/>
            <a:ext cx="5813284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LR: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Predicts the probability of the classification of an instant</a:t>
            </a:r>
          </a:p>
          <a:p>
            <a:pPr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Works best in binary classifications (Yes/No, High/Low, </a:t>
            </a:r>
            <a:r>
              <a:rPr lang="en-US" sz="2000" b="1" err="1">
                <a:solidFill>
                  <a:srgbClr val="FFFFFF"/>
                </a:solidFill>
                <a:latin typeface="Trebuchet MS"/>
              </a:rPr>
              <a:t>etc</a:t>
            </a:r>
            <a:r>
              <a:rPr lang="en-US" sz="2000" b="1">
                <a:solidFill>
                  <a:srgbClr val="FFFFFF"/>
                </a:solidFill>
                <a:latin typeface="Trebuchet MS"/>
              </a:rPr>
              <a:t>…)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431031-4CAD-42E8-788E-958FE2ECB38E}"/>
              </a:ext>
            </a:extLst>
          </p:cNvPr>
          <p:cNvSpPr txBox="1"/>
          <p:nvPr/>
        </p:nvSpPr>
        <p:spPr>
          <a:xfrm>
            <a:off x="6283523" y="563923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>
                <a:solidFill>
                  <a:schemeClr val="bg1"/>
                </a:solidFill>
              </a:rPr>
              <a:t>Selvaraj, N. (2022, November 15)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5122" name="Picture 2" descr="Logistic Regression Explained in 7 Minutes.">
            <a:extLst>
              <a:ext uri="{FF2B5EF4-FFF2-40B4-BE49-F238E27FC236}">
                <a16:creationId xmlns:a16="http://schemas.microsoft.com/office/drawing/2014/main" id="{0A86DFC4-6AEA-29CB-0B55-75251DAD0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13" y="1713335"/>
            <a:ext cx="5172075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9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31C71-F735-F193-C183-BDCB71877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6500DB84-3272-1EE5-0D5F-499B9E7D91D0}"/>
              </a:ext>
            </a:extLst>
          </p:cNvPr>
          <p:cNvSpPr txBox="1"/>
          <p:nvPr/>
        </p:nvSpPr>
        <p:spPr>
          <a:xfrm>
            <a:off x="208052" y="77263"/>
            <a:ext cx="7102284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K-Nearest Neighbor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8F43C0-202F-04FA-0851-E1C82D8096E7}"/>
              </a:ext>
            </a:extLst>
          </p:cNvPr>
          <p:cNvSpPr/>
          <p:nvPr/>
        </p:nvSpPr>
        <p:spPr>
          <a:xfrm flipH="1">
            <a:off x="208052" y="2310893"/>
            <a:ext cx="581328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K-NN: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Classifies a point based on how similar it is to neighboring points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Calculates the distance between a point and k number of closest points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52DAC-5A65-4639-8917-6F46828DCFCD}"/>
              </a:ext>
            </a:extLst>
          </p:cNvPr>
          <p:cNvSpPr txBox="1"/>
          <p:nvPr/>
        </p:nvSpPr>
        <p:spPr>
          <a:xfrm>
            <a:off x="6283523" y="563923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 H, Roshna. K-Nearest Neighbors Algorithm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6B929F3-589D-5DF1-28B6-1B532B88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47" y="2221576"/>
            <a:ext cx="5574401" cy="313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212EE-08A5-630B-5E43-A45F333DB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31DF09-7D77-C7DE-1FCC-F7F5497EBA2B}"/>
              </a:ext>
            </a:extLst>
          </p:cNvPr>
          <p:cNvSpPr/>
          <p:nvPr/>
        </p:nvSpPr>
        <p:spPr>
          <a:xfrm>
            <a:off x="6145221" y="1309657"/>
            <a:ext cx="6019247" cy="411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5AD6A7E8-3F6B-2F9B-A79D-3101B9976B06}"/>
              </a:ext>
            </a:extLst>
          </p:cNvPr>
          <p:cNvSpPr txBox="1"/>
          <p:nvPr/>
        </p:nvSpPr>
        <p:spPr>
          <a:xfrm>
            <a:off x="208052" y="77263"/>
            <a:ext cx="7102284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Support Vector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F7DD9-F4F4-4D34-0847-C8F920C149AB}"/>
              </a:ext>
            </a:extLst>
          </p:cNvPr>
          <p:cNvSpPr/>
          <p:nvPr/>
        </p:nvSpPr>
        <p:spPr>
          <a:xfrm flipH="1">
            <a:off x="151573" y="1685561"/>
            <a:ext cx="5813284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SVM: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Finds the best hyperplane to separate datasets into classes (Statistical)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Best hyperplane is one that achieve max distance from classes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Works best in with small  &amp; complex datasets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22166-B95A-389C-5F23-652CE03F5060}"/>
              </a:ext>
            </a:extLst>
          </p:cNvPr>
          <p:cNvSpPr txBox="1"/>
          <p:nvPr/>
        </p:nvSpPr>
        <p:spPr>
          <a:xfrm>
            <a:off x="6283523" y="563923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>
                <a:solidFill>
                  <a:schemeClr val="bg1"/>
                </a:solidFill>
              </a:rPr>
              <a:t>Selvaraj, N. (2022, November 15)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098" name="Picture 2" descr="Guide on Support Vector Machine (SVM) Algorithm">
            <a:extLst>
              <a:ext uri="{FF2B5EF4-FFF2-40B4-BE49-F238E27FC236}">
                <a16:creationId xmlns:a16="http://schemas.microsoft.com/office/drawing/2014/main" id="{1FC90F6F-A535-5C41-D2D0-879C6DDDD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104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1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BEC22-5E2C-DAFC-F10C-7C1E273B6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2D0BD7F0-2982-F9F7-A3B9-4BB9F6FC9392}"/>
              </a:ext>
            </a:extLst>
          </p:cNvPr>
          <p:cNvSpPr txBox="1"/>
          <p:nvPr/>
        </p:nvSpPr>
        <p:spPr>
          <a:xfrm>
            <a:off x="208052" y="77263"/>
            <a:ext cx="7102284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Gradient Boosting Decision Trees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C1EC4-A9B3-4495-80AF-C2014709DDC6}"/>
              </a:ext>
            </a:extLst>
          </p:cNvPr>
          <p:cNvSpPr/>
          <p:nvPr/>
        </p:nvSpPr>
        <p:spPr>
          <a:xfrm flipH="1">
            <a:off x="208052" y="2422971"/>
            <a:ext cx="5813284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GBDT: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Combines many weak predicting decision trees to form a strong predictor ensemble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Usually yields a powerful predictive model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130BB-0EC1-F770-1BE8-313F2204A3CA}"/>
              </a:ext>
            </a:extLst>
          </p:cNvPr>
          <p:cNvSpPr txBox="1"/>
          <p:nvPr/>
        </p:nvSpPr>
        <p:spPr>
          <a:xfrm>
            <a:off x="6283523" y="563923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Pal, A. (2020, October 1)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C084070-2CD4-99DD-D7BE-0843C5381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476" y="1828800"/>
            <a:ext cx="5069750" cy="36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1309F-71BF-7456-D83F-4800C0DA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FA44E916-46CC-2E88-8C3C-6AF2B9120002}"/>
              </a:ext>
            </a:extLst>
          </p:cNvPr>
          <p:cNvSpPr txBox="1"/>
          <p:nvPr/>
        </p:nvSpPr>
        <p:spPr>
          <a:xfrm>
            <a:off x="208052" y="77263"/>
            <a:ext cx="7102284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Adaptive Boosting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52CF03-B05A-D001-54BE-5551F0421E22}"/>
              </a:ext>
            </a:extLst>
          </p:cNvPr>
          <p:cNvSpPr/>
          <p:nvPr/>
        </p:nvSpPr>
        <p:spPr>
          <a:xfrm flipH="1">
            <a:off x="208052" y="2214660"/>
            <a:ext cx="5813284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AdaBoost: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Creates an initial weak classifier with equal weights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Modifies the weights until a strong classifier is reached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D40B2-4BF8-4CF7-F56E-250CD313595B}"/>
              </a:ext>
            </a:extLst>
          </p:cNvPr>
          <p:cNvSpPr txBox="1"/>
          <p:nvPr/>
        </p:nvSpPr>
        <p:spPr>
          <a:xfrm>
            <a:off x="6283523" y="563923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>
                <a:solidFill>
                  <a:schemeClr val="bg1"/>
                </a:solidFill>
              </a:rPr>
              <a:t>Kumar, A. (2020, September 9)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E2AB9DB-44B8-0A22-D992-2953ADC9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66" y="1589662"/>
            <a:ext cx="5588948" cy="39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7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A9015-799D-B38C-F9DA-65D9B1E8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7AC6356-79CA-9D96-9D17-D468836532AF}"/>
              </a:ext>
            </a:extLst>
          </p:cNvPr>
          <p:cNvSpPr txBox="1"/>
          <p:nvPr/>
        </p:nvSpPr>
        <p:spPr>
          <a:xfrm>
            <a:off x="208052" y="77263"/>
            <a:ext cx="7102284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Random Forests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6777B-D88D-8077-BA8F-E84003D1600A}"/>
              </a:ext>
            </a:extLst>
          </p:cNvPr>
          <p:cNvSpPr/>
          <p:nvPr/>
        </p:nvSpPr>
        <p:spPr>
          <a:xfrm flipH="1">
            <a:off x="470239" y="2323453"/>
            <a:ext cx="5813284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RF: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An ensemble of multiple decision trees.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Each tree is created using a random subset.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Predicts based on the majority average of all the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C7171-CF22-508D-7D42-7D6FCDC7F775}"/>
              </a:ext>
            </a:extLst>
          </p:cNvPr>
          <p:cNvSpPr txBox="1"/>
          <p:nvPr/>
        </p:nvSpPr>
        <p:spPr>
          <a:xfrm>
            <a:off x="6283523" y="563923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Curry, R. (2021, December 21)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1FA29FF-B70B-B56E-34DE-585EBBDD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24" y="1902447"/>
            <a:ext cx="5172654" cy="350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7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66F0-5665-0DE4-5332-2E372922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62C400F7-788A-8875-6DF4-13EED9735AE2}"/>
              </a:ext>
            </a:extLst>
          </p:cNvPr>
          <p:cNvSpPr txBox="1"/>
          <p:nvPr/>
        </p:nvSpPr>
        <p:spPr>
          <a:xfrm>
            <a:off x="208052" y="77263"/>
            <a:ext cx="7102284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K-Means Clustering (Unsupervised)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DD1B29-B916-2246-C1F6-A68B842A7694}"/>
              </a:ext>
            </a:extLst>
          </p:cNvPr>
          <p:cNvSpPr/>
          <p:nvPr/>
        </p:nvSpPr>
        <p:spPr>
          <a:xfrm flipH="1">
            <a:off x="470239" y="2323453"/>
            <a:ext cx="581328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K-Means: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Splits the data into K number of clusters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Reduces the distance of each point by matching it with nearest cluster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000" b="1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Great for classifying a dataset based on similar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25D74-682E-C201-9947-27BA92ACC758}"/>
              </a:ext>
            </a:extLst>
          </p:cNvPr>
          <p:cNvSpPr txBox="1"/>
          <p:nvPr/>
        </p:nvSpPr>
        <p:spPr>
          <a:xfrm>
            <a:off x="6283523" y="563923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Yusuf, F. (2023, June 1)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79B621C-FDDA-145E-63FE-369AD524E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06" r="49350" b="3955"/>
          <a:stretch/>
        </p:blipFill>
        <p:spPr bwMode="auto">
          <a:xfrm>
            <a:off x="7050069" y="1424691"/>
            <a:ext cx="4767894" cy="400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A5C20E5-02F4-421A-6BF3-DDA2C070F934}"/>
              </a:ext>
            </a:extLst>
          </p:cNvPr>
          <p:cNvSpPr txBox="1"/>
          <p:nvPr/>
        </p:nvSpPr>
        <p:spPr>
          <a:xfrm>
            <a:off x="208052" y="77263"/>
            <a:ext cx="6308862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Cross Validation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1D939-9935-2483-3AD5-2808E82CAE6F}"/>
              </a:ext>
            </a:extLst>
          </p:cNvPr>
          <p:cNvSpPr/>
          <p:nvPr/>
        </p:nvSpPr>
        <p:spPr>
          <a:xfrm flipH="1">
            <a:off x="1233304" y="2225582"/>
            <a:ext cx="8874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Divided the data set into: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5 train/test splits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Calculated Mean F1 Score</a:t>
            </a:r>
          </a:p>
        </p:txBody>
      </p:sp>
      <p:cxnSp>
        <p:nvCxnSpPr>
          <p:cNvPr id="4" name="Straight Connector">
            <a:extLst>
              <a:ext uri="{FF2B5EF4-FFF2-40B4-BE49-F238E27FC236}">
                <a16:creationId xmlns:a16="http://schemas.microsoft.com/office/drawing/2014/main" id="{E791CEA3-004A-A4C2-3D2F-0E533EF0B685}"/>
              </a:ext>
            </a:extLst>
          </p:cNvPr>
          <p:cNvCxnSpPr>
            <a:cxnSpLocks/>
          </p:cNvCxnSpPr>
          <p:nvPr/>
        </p:nvCxnSpPr>
        <p:spPr>
          <a:xfrm>
            <a:off x="1056065" y="1842247"/>
            <a:ext cx="0" cy="3545704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90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AA87E-F24D-75AE-B4BD-5B4D63D97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567" y="2810435"/>
            <a:ext cx="11496865" cy="1311620"/>
          </a:xfrm>
        </p:spPr>
        <p:txBody>
          <a:bodyPr/>
          <a:lstStyle/>
          <a:p>
            <a:r>
              <a:rPr lang="en-US" sz="7200">
                <a:latin typeface="Trebuchet MS" panose="020B070302020209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445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A5C20E5-02F4-421A-6BF3-DDA2C070F934}"/>
              </a:ext>
            </a:extLst>
          </p:cNvPr>
          <p:cNvSpPr txBox="1"/>
          <p:nvPr/>
        </p:nvSpPr>
        <p:spPr>
          <a:xfrm>
            <a:off x="208052" y="77263"/>
            <a:ext cx="6308862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Results – Full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56215-E38E-F69B-D426-DFBD7072C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86" y="1433762"/>
            <a:ext cx="7171428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9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AA87E-F24D-75AE-B4BD-5B4D63D97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567" y="2445659"/>
            <a:ext cx="11496865" cy="1545771"/>
          </a:xfrm>
        </p:spPr>
        <p:txBody>
          <a:bodyPr/>
          <a:lstStyle/>
          <a:p>
            <a:r>
              <a:rPr lang="en-US" sz="11500">
                <a:latin typeface="Trebuchet MS" panose="020B0703020202090204" pitchFamily="34" charset="0"/>
              </a:rPr>
              <a:t>Introduction</a:t>
            </a:r>
          </a:p>
          <a:p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23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24791-31A2-5209-B75D-792D23DF9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798BD8C9-0F3F-C276-5D1A-00F49ED660EC}"/>
              </a:ext>
            </a:extLst>
          </p:cNvPr>
          <p:cNvSpPr txBox="1"/>
          <p:nvPr/>
        </p:nvSpPr>
        <p:spPr>
          <a:xfrm>
            <a:off x="208052" y="77263"/>
            <a:ext cx="6308862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Results -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E747E-0FD3-A378-5C13-AEE5AA3B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286" y="1433762"/>
            <a:ext cx="7171428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7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0684-132F-A2AF-A592-8FA137762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12B97C47-AE33-17DE-B4C3-BFCE425ABB9A}"/>
              </a:ext>
            </a:extLst>
          </p:cNvPr>
          <p:cNvSpPr txBox="1"/>
          <p:nvPr/>
        </p:nvSpPr>
        <p:spPr>
          <a:xfrm>
            <a:off x="208052" y="77263"/>
            <a:ext cx="6308862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Unsupervised ML Results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7DC940A-76D7-D164-1933-58BF47EEB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33438"/>
            <a:ext cx="814387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7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EE3EE-3908-BF73-1481-28B65823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10F885E7-24A4-1808-CFA5-0E70DF09378E}"/>
              </a:ext>
            </a:extLst>
          </p:cNvPr>
          <p:cNvSpPr txBox="1"/>
          <p:nvPr/>
        </p:nvSpPr>
        <p:spPr>
          <a:xfrm>
            <a:off x="208052" y="77263"/>
            <a:ext cx="6308862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Unsupervised ML Results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A996FA8-476F-4645-C271-FA0514020C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/>
          <a:stretch/>
        </p:blipFill>
        <p:spPr bwMode="auto">
          <a:xfrm>
            <a:off x="596370" y="2273179"/>
            <a:ext cx="5162117" cy="33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054A229-7D0F-1E42-BC66-F4B7BC0864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2"/>
          <a:stretch/>
        </p:blipFill>
        <p:spPr bwMode="auto">
          <a:xfrm>
            <a:off x="6467697" y="2273179"/>
            <a:ext cx="5162117" cy="332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4D51EA-90DA-42EB-C27F-0E30D6108BB8}"/>
              </a:ext>
            </a:extLst>
          </p:cNvPr>
          <p:cNvSpPr/>
          <p:nvPr/>
        </p:nvSpPr>
        <p:spPr>
          <a:xfrm flipH="1">
            <a:off x="1131290" y="1067226"/>
            <a:ext cx="38252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2 Clusters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EA03E-D781-DB49-D28D-756A97CE0EF9}"/>
              </a:ext>
            </a:extLst>
          </p:cNvPr>
          <p:cNvSpPr/>
          <p:nvPr/>
        </p:nvSpPr>
        <p:spPr>
          <a:xfrm flipH="1">
            <a:off x="7136119" y="1050251"/>
            <a:ext cx="38252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Actual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17981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AF1674D9-0A10-E50A-D2C0-BF3254F78858}"/>
              </a:ext>
            </a:extLst>
          </p:cNvPr>
          <p:cNvSpPr txBox="1"/>
          <p:nvPr/>
        </p:nvSpPr>
        <p:spPr>
          <a:xfrm>
            <a:off x="1097349" y="2586809"/>
            <a:ext cx="9997300" cy="1956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swald"/>
              <a:buNone/>
            </a:pPr>
            <a:r>
              <a:rPr lang="en-US" sz="13800" b="1" u="none" strike="noStrike" cap="none">
                <a:solidFill>
                  <a:schemeClr val="lt1"/>
                </a:solidFill>
                <a:latin typeface="Trebuchet MS" panose="020B0703020202090204" pitchFamily="34" charset="0"/>
                <a:ea typeface="Oswald"/>
                <a:cs typeface="Arial Black" panose="020B0604020202020204" pitchFamily="34" charset="0"/>
                <a:sym typeface="Oswald"/>
              </a:rPr>
              <a:t>Thank You!</a:t>
            </a:r>
            <a:endParaRPr sz="13800" b="1" u="none" strike="noStrike" cap="none">
              <a:solidFill>
                <a:schemeClr val="lt1"/>
              </a:solidFill>
              <a:latin typeface="Trebuchet MS" panose="020B0703020202090204" pitchFamily="34" charset="0"/>
              <a:ea typeface="Oswald"/>
              <a:cs typeface="Arial Black" panose="020B0604020202020204" pitchFamily="34" charset="0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86553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A5C20E5-02F4-421A-6BF3-DDA2C070F934}"/>
              </a:ext>
            </a:extLst>
          </p:cNvPr>
          <p:cNvSpPr txBox="1"/>
          <p:nvPr/>
        </p:nvSpPr>
        <p:spPr>
          <a:xfrm>
            <a:off x="422853" y="343505"/>
            <a:ext cx="10657124" cy="81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>
                <a:solidFill>
                  <a:schemeClr val="lt1"/>
                </a:solidFill>
                <a:latin typeface="Trebuchet MS"/>
                <a:sym typeface="Oswald"/>
              </a:rPr>
              <a:t>Reference</a:t>
            </a:r>
            <a:endParaRPr lang="en-US" sz="3200" b="1">
              <a:solidFill>
                <a:schemeClr val="lt1"/>
              </a:solidFill>
              <a:latin typeface="Trebuchet MS"/>
            </a:endParaRPr>
          </a:p>
          <a:p>
            <a:pPr>
              <a:lnSpc>
                <a:spcPct val="90000"/>
              </a:lnSpc>
            </a:pPr>
            <a:endParaRPr lang="en-US" sz="3200" b="1">
              <a:solidFill>
                <a:schemeClr val="lt1"/>
              </a:solidFill>
              <a:latin typeface="Trebuchet MS"/>
              <a:cs typeface="Arial"/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BBE4693-CED8-10A1-B395-3BC3A7CFA505}"/>
              </a:ext>
            </a:extLst>
          </p:cNvPr>
          <p:cNvSpPr txBox="1">
            <a:spLocks/>
          </p:cNvSpPr>
          <p:nvPr/>
        </p:nvSpPr>
        <p:spPr>
          <a:xfrm>
            <a:off x="122816" y="1157288"/>
            <a:ext cx="12069184" cy="45372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rgbClr val="FFFFFF"/>
              </a:buClr>
              <a:buChar char="•"/>
            </a:pPr>
            <a:r>
              <a:rPr lang="en-US" sz="2400" err="1">
                <a:solidFill>
                  <a:schemeClr val="bg1"/>
                </a:solidFill>
              </a:rPr>
              <a:t>Andika</a:t>
            </a:r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sz="2400" err="1">
                <a:solidFill>
                  <a:schemeClr val="bg1"/>
                </a:solidFill>
              </a:rPr>
              <a:t>Rachman</a:t>
            </a:r>
            <a:r>
              <a:rPr lang="en-US" sz="2400">
                <a:solidFill>
                  <a:schemeClr val="bg1"/>
                </a:solidFill>
              </a:rPr>
              <a:t>, R.M. </a:t>
            </a:r>
            <a:r>
              <a:rPr lang="en-US" sz="2400" err="1">
                <a:solidFill>
                  <a:schemeClr val="bg1"/>
                </a:solidFill>
              </a:rPr>
              <a:t>Chandima</a:t>
            </a:r>
            <a:r>
              <a:rPr lang="en-US" sz="2400">
                <a:solidFill>
                  <a:schemeClr val="bg1"/>
                </a:solidFill>
              </a:rPr>
              <a:t> Ratnayake, </a:t>
            </a:r>
            <a:r>
              <a:rPr lang="en-US" sz="2400" i="1">
                <a:solidFill>
                  <a:schemeClr val="bg1"/>
                </a:solidFill>
              </a:rPr>
              <a:t>Machine learning approach for risk-based inspection screening assessment</a:t>
            </a:r>
            <a:r>
              <a:rPr lang="en-US" sz="2400">
                <a:solidFill>
                  <a:schemeClr val="bg1"/>
                </a:solidFill>
              </a:rPr>
              <a:t>, Reliability Engineering &amp; System Safety, Volume 185, 2019, Pages 518-532, ISSN 0951-8320, https://</a:t>
            </a:r>
            <a:r>
              <a:rPr lang="en-US" sz="2400" err="1">
                <a:solidFill>
                  <a:schemeClr val="bg1"/>
                </a:solidFill>
              </a:rPr>
              <a:t>doi.org</a:t>
            </a:r>
            <a:r>
              <a:rPr lang="en-US" sz="2400">
                <a:solidFill>
                  <a:schemeClr val="bg1"/>
                </a:solidFill>
              </a:rPr>
              <a:t>/10.1016/j.ress.2019.02.008.</a:t>
            </a:r>
            <a:endParaRPr lang="en-US" sz="2400">
              <a:solidFill>
                <a:schemeClr val="bg1"/>
              </a:solidFill>
              <a:latin typeface="Trebuchet MS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chemeClr val="bg1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254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A5C20E5-02F4-421A-6BF3-DDA2C070F934}"/>
              </a:ext>
            </a:extLst>
          </p:cNvPr>
          <p:cNvSpPr txBox="1"/>
          <p:nvPr/>
        </p:nvSpPr>
        <p:spPr>
          <a:xfrm>
            <a:off x="208051" y="77263"/>
            <a:ext cx="6657205" cy="99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Introduction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BBE4693-CED8-10A1-B395-3BC3A7CFA505}"/>
              </a:ext>
            </a:extLst>
          </p:cNvPr>
          <p:cNvSpPr txBox="1">
            <a:spLocks/>
          </p:cNvSpPr>
          <p:nvPr/>
        </p:nvSpPr>
        <p:spPr>
          <a:xfrm>
            <a:off x="364796" y="976345"/>
            <a:ext cx="11712391" cy="49053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bg1"/>
              </a:buClr>
              <a:buFont typeface="Courier New" panose="02070309020205020404" pitchFamily="49" charset="0"/>
              <a:buChar char="o"/>
            </a:pPr>
            <a:endParaRPr lang="en-US" sz="2400">
              <a:solidFill>
                <a:schemeClr val="bg1"/>
              </a:solidFill>
              <a:latin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03AB1-1E16-097B-C1FC-28368A2B2F27}"/>
              </a:ext>
            </a:extLst>
          </p:cNvPr>
          <p:cNvSpPr txBox="1"/>
          <p:nvPr/>
        </p:nvSpPr>
        <p:spPr>
          <a:xfrm>
            <a:off x="451882" y="1075584"/>
            <a:ext cx="10389871" cy="44564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Risk (Output)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column was assumed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>
                <a:solidFill>
                  <a:srgbClr val="FFFFFF"/>
                </a:solidFill>
                <a:latin typeface="Trebuchet MS"/>
              </a:rPr>
              <a:t>Rest of the flowlines data were selected randomly (343/400,000)</a:t>
            </a:r>
            <a:endParaRPr lang="en-US" sz="2400" noProof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Courier New" panose="02070309020205020404" pitchFamily="49" charset="0"/>
              <a:buChar char="o"/>
              <a:defRPr/>
            </a:pPr>
            <a:r>
              <a: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Columns were selected based on relevance (may have</a:t>
            </a:r>
            <a:r>
              <a:rPr kumimoji="0" lang="en-US" sz="2400" b="0" i="0" u="none" strike="noStrike" kern="1200" cap="none" spc="0" normalizeH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not included a representative column)</a:t>
            </a: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baseline="0" noProof="0">
                <a:solidFill>
                  <a:srgbClr val="FFFFFF"/>
                </a:solidFill>
                <a:latin typeface="Trebuchet MS"/>
              </a:rPr>
              <a:t>Risk (Output)</a:t>
            </a:r>
            <a:r>
              <a:rPr lang="en-US" sz="2400" noProof="0">
                <a:solidFill>
                  <a:srgbClr val="FFFFFF"/>
                </a:solidFill>
                <a:latin typeface="Trebuchet MS"/>
              </a:rPr>
              <a:t> </a:t>
            </a:r>
            <a:r>
              <a:rPr lang="en-US" sz="2400">
                <a:solidFill>
                  <a:srgbClr val="FFFFFF"/>
                </a:solidFill>
                <a:latin typeface="Trebuchet MS"/>
              </a:rPr>
              <a:t>could be</a:t>
            </a:r>
            <a:r>
              <a:rPr lang="en-US" sz="2400" noProof="0">
                <a:solidFill>
                  <a:srgbClr val="FFFFFF"/>
                </a:solidFill>
                <a:latin typeface="Trebuchet MS"/>
              </a:rPr>
              <a:t> determined </a:t>
            </a:r>
            <a:r>
              <a:rPr lang="en-US" sz="2400">
                <a:solidFill>
                  <a:srgbClr val="FFFFFF"/>
                </a:solidFill>
                <a:latin typeface="Trebuchet MS"/>
              </a:rPr>
              <a:t>based on technical basis</a:t>
            </a:r>
          </a:p>
          <a:p>
            <a:pPr marL="800100" lvl="1" indent="-3429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q"/>
              <a:defRPr/>
            </a:pPr>
            <a:r>
              <a:rPr lang="en-US" sz="2400" baseline="0" noProof="0">
                <a:solidFill>
                  <a:srgbClr val="FFFFFF"/>
                </a:solidFill>
                <a:latin typeface="Trebuchet MS"/>
              </a:rPr>
              <a:t>((Combine</a:t>
            </a:r>
            <a:r>
              <a:rPr lang="en-US" sz="2400" noProof="0">
                <a:solidFill>
                  <a:srgbClr val="FFFFFF"/>
                </a:solidFill>
                <a:latin typeface="Trebuchet MS"/>
              </a:rPr>
              <a:t> Flowline data &amp; age risk factor along with environmental risk data determined by the model shared with us by ECMC))</a:t>
            </a:r>
            <a:endParaRPr lang="en-US" sz="2400" baseline="0" noProof="0">
              <a:solidFill>
                <a:srgbClr val="FFFFFF"/>
              </a:solidFill>
              <a:latin typeface="Trebuchet MS"/>
            </a:endParaRPr>
          </a:p>
          <a:p>
            <a:pPr marL="342900" indent="-342900">
              <a:lnSpc>
                <a:spcPct val="150000"/>
              </a:lnSpc>
              <a:buClr>
                <a:srgbClr val="FFFFFF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>
                <a:solidFill>
                  <a:srgbClr val="FFFFFF"/>
                </a:solidFill>
                <a:latin typeface="Trebuchet MS"/>
              </a:rPr>
              <a:t>This makes these models vulnerable to </a:t>
            </a:r>
            <a:r>
              <a:rPr lang="en-US" sz="2400" u="sng">
                <a:solidFill>
                  <a:srgbClr val="FFFFFF"/>
                </a:solidFill>
                <a:latin typeface="Trebuchet MS"/>
              </a:rPr>
              <a:t>Biases and </a:t>
            </a:r>
            <a:r>
              <a:rPr lang="en-US" sz="2400" u="sng" baseline="0" noProof="0">
                <a:solidFill>
                  <a:srgbClr val="FFFFFF"/>
                </a:solidFill>
                <a:latin typeface="Trebuchet MS"/>
              </a:rPr>
              <a:t>Errors</a:t>
            </a:r>
          </a:p>
        </p:txBody>
      </p:sp>
    </p:spTree>
    <p:extLst>
      <p:ext uri="{BB962C8B-B14F-4D97-AF65-F5344CB8AC3E}">
        <p14:creationId xmlns:p14="http://schemas.microsoft.com/office/powerpoint/2010/main" val="41879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AA87E-F24D-75AE-B4BD-5B4D63D97B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567" y="2810435"/>
            <a:ext cx="11496865" cy="1311620"/>
          </a:xfrm>
        </p:spPr>
        <p:txBody>
          <a:bodyPr/>
          <a:lstStyle/>
          <a:p>
            <a:r>
              <a:rPr lang="en-US" sz="7200">
                <a:latin typeface="Trebuchet MS" panose="020B070302020209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60295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A5C20E5-02F4-421A-6BF3-DDA2C070F934}"/>
              </a:ext>
            </a:extLst>
          </p:cNvPr>
          <p:cNvSpPr txBox="1"/>
          <p:nvPr/>
        </p:nvSpPr>
        <p:spPr>
          <a:xfrm>
            <a:off x="208052" y="77263"/>
            <a:ext cx="6308862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Dataset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AD0400-397B-47EA-10F7-D74DD6709FDB}"/>
              </a:ext>
            </a:extLst>
          </p:cNvPr>
          <p:cNvGrpSpPr>
            <a:grpSpLocks noChangeAspect="1"/>
          </p:cNvGrpSpPr>
          <p:nvPr/>
        </p:nvGrpSpPr>
        <p:grpSpPr>
          <a:xfrm>
            <a:off x="522062" y="1314693"/>
            <a:ext cx="1186946" cy="1003476"/>
            <a:chOff x="1190011" y="2414752"/>
            <a:chExt cx="3476160" cy="293884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281CB5C-D03E-5F00-E322-1D4820A2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5426" t="9143" r="11483" b="28127"/>
            <a:stretch/>
          </p:blipFill>
          <p:spPr>
            <a:xfrm>
              <a:off x="2647407" y="2414752"/>
              <a:ext cx="2018764" cy="2938842"/>
            </a:xfrm>
            <a:prstGeom prst="rect">
              <a:avLst/>
            </a:prstGeom>
            <a:effectLst>
              <a:glow rad="63500">
                <a:srgbClr val="00FFFF">
                  <a:alpha val="40000"/>
                </a:srgbClr>
              </a:glow>
            </a:effectLst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2449DFB-5E6A-5C19-643B-BEDC273B1C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4318" t="9143" r="54574" b="28127"/>
            <a:stretch/>
          </p:blipFill>
          <p:spPr>
            <a:xfrm>
              <a:off x="1190011" y="2414752"/>
              <a:ext cx="1457396" cy="293884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910D3EF-58BB-79B7-43E6-3585531BE1CA}"/>
              </a:ext>
            </a:extLst>
          </p:cNvPr>
          <p:cNvSpPr/>
          <p:nvPr/>
        </p:nvSpPr>
        <p:spPr>
          <a:xfrm flipH="1">
            <a:off x="1977803" y="1493265"/>
            <a:ext cx="588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Dataset Components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AAF921-613E-6690-8FF0-FFBACE54B728}"/>
              </a:ext>
            </a:extLst>
          </p:cNvPr>
          <p:cNvSpPr/>
          <p:nvPr/>
        </p:nvSpPr>
        <p:spPr>
          <a:xfrm flipH="1">
            <a:off x="2341019" y="3213977"/>
            <a:ext cx="22798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effectLst>
                  <a:glow rad="76200">
                    <a:schemeClr val="bg1"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Spills</a:t>
            </a:r>
          </a:p>
          <a:p>
            <a:pPr>
              <a:defRPr/>
            </a:pPr>
            <a:r>
              <a:rPr 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123</a:t>
            </a:r>
            <a:endParaRPr lang="en-US" sz="2400" b="1">
              <a:solidFill>
                <a:srgbClr val="FFFF00"/>
              </a:solidFill>
              <a:effectLst>
                <a:glow rad="63500">
                  <a:srgbClr val="FFFF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958E6F-DA15-DA2A-31CE-5A94BE96B5E4}"/>
              </a:ext>
            </a:extLst>
          </p:cNvPr>
          <p:cNvSpPr/>
          <p:nvPr/>
        </p:nvSpPr>
        <p:spPr>
          <a:xfrm flipH="1">
            <a:off x="2341019" y="4564333"/>
            <a:ext cx="22798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effectLst>
                  <a:glow rad="76200">
                    <a:schemeClr val="bg1"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No Spills</a:t>
            </a:r>
          </a:p>
          <a:p>
            <a:pPr>
              <a:defRPr/>
            </a:pPr>
            <a:r>
              <a:rPr lang="en-US" sz="32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200</a:t>
            </a:r>
            <a:endParaRPr lang="en-US" sz="2400" b="1">
              <a:solidFill>
                <a:srgbClr val="FFFF00"/>
              </a:solidFill>
              <a:effectLst>
                <a:glow rad="63500">
                  <a:srgbClr val="FFFF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8D03F9-40F3-C9FA-7A66-4AB991F5A586}"/>
              </a:ext>
            </a:extLst>
          </p:cNvPr>
          <p:cNvSpPr/>
          <p:nvPr/>
        </p:nvSpPr>
        <p:spPr>
          <a:xfrm flipH="1">
            <a:off x="7093045" y="3487664"/>
            <a:ext cx="3119715" cy="1446550"/>
          </a:xfrm>
          <a:prstGeom prst="rect">
            <a:avLst/>
          </a:prstGeom>
          <a:effectLst>
            <a:glow rad="127000">
              <a:srgbClr val="7AFFF8"/>
            </a:glo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4400" b="1">
                <a:solidFill>
                  <a:srgbClr val="7AFFF8"/>
                </a:solidFill>
                <a:effectLst>
                  <a:glow rad="76200">
                    <a:srgbClr val="7AFFF8">
                      <a:alpha val="2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Instance</a:t>
            </a:r>
          </a:p>
          <a:p>
            <a:pPr algn="ctr">
              <a:defRPr/>
            </a:pPr>
            <a:r>
              <a:rPr lang="en-US" sz="44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323</a:t>
            </a:r>
            <a:endParaRPr lang="en-US" sz="3600" b="1">
              <a:solidFill>
                <a:srgbClr val="FFFF00"/>
              </a:solidFill>
              <a:effectLst>
                <a:glow rad="63500">
                  <a:srgbClr val="FFFF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16" name="Straight Connector">
            <a:extLst>
              <a:ext uri="{FF2B5EF4-FFF2-40B4-BE49-F238E27FC236}">
                <a16:creationId xmlns:a16="http://schemas.microsoft.com/office/drawing/2014/main" id="{E562F84F-8493-C171-F0CF-FF388BC87510}"/>
              </a:ext>
            </a:extLst>
          </p:cNvPr>
          <p:cNvCxnSpPr>
            <a:cxnSpLocks/>
          </p:cNvCxnSpPr>
          <p:nvPr/>
        </p:nvCxnSpPr>
        <p:spPr>
          <a:xfrm>
            <a:off x="2161605" y="3091385"/>
            <a:ext cx="0" cy="274320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D682945D-C1DD-40BB-9305-83A8064B4A1F}"/>
              </a:ext>
            </a:extLst>
          </p:cNvPr>
          <p:cNvCxnSpPr>
            <a:cxnSpLocks/>
          </p:cNvCxnSpPr>
          <p:nvPr/>
        </p:nvCxnSpPr>
        <p:spPr>
          <a:xfrm>
            <a:off x="7202821" y="4983913"/>
            <a:ext cx="2744970" cy="0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A5C20E5-02F4-421A-6BF3-DDA2C070F934}"/>
              </a:ext>
            </a:extLst>
          </p:cNvPr>
          <p:cNvSpPr txBox="1"/>
          <p:nvPr/>
        </p:nvSpPr>
        <p:spPr>
          <a:xfrm>
            <a:off x="208052" y="77263"/>
            <a:ext cx="6308862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Dataset Features</a:t>
            </a:r>
          </a:p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&amp; Outputs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E4056-C3E7-583F-A88D-40BBCD0B7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04"/>
          <a:stretch/>
        </p:blipFill>
        <p:spPr>
          <a:xfrm>
            <a:off x="4683176" y="865588"/>
            <a:ext cx="3366962" cy="5569592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7E2A3F0-50FD-986A-5622-8BDE22792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16" y="4204992"/>
            <a:ext cx="4547089" cy="15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A5C20E5-02F4-421A-6BF3-DDA2C070F934}"/>
              </a:ext>
            </a:extLst>
          </p:cNvPr>
          <p:cNvSpPr txBox="1"/>
          <p:nvPr/>
        </p:nvSpPr>
        <p:spPr>
          <a:xfrm>
            <a:off x="208052" y="77263"/>
            <a:ext cx="6308862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Data Pre-Processing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0D3EF-58BB-79B7-43E6-3585531BE1CA}"/>
              </a:ext>
            </a:extLst>
          </p:cNvPr>
          <p:cNvSpPr/>
          <p:nvPr/>
        </p:nvSpPr>
        <p:spPr>
          <a:xfrm flipH="1">
            <a:off x="1233305" y="2225582"/>
            <a:ext cx="588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Data Integration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9C726-A1EB-E429-A879-880EBA2A56DF}"/>
              </a:ext>
            </a:extLst>
          </p:cNvPr>
          <p:cNvSpPr/>
          <p:nvPr/>
        </p:nvSpPr>
        <p:spPr>
          <a:xfrm flipH="1">
            <a:off x="1233305" y="4176858"/>
            <a:ext cx="393740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Data Cleaning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Deleted instances with missing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C0D4CA-20C5-9810-F7F2-0E5B097EE08F}"/>
              </a:ext>
            </a:extLst>
          </p:cNvPr>
          <p:cNvSpPr/>
          <p:nvPr/>
        </p:nvSpPr>
        <p:spPr>
          <a:xfrm flipH="1">
            <a:off x="6720130" y="2225582"/>
            <a:ext cx="46391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Data Transformation</a:t>
            </a:r>
          </a:p>
          <a:p>
            <a:pPr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Transformed categorical columns to (0, 1) multiple columns (dummies)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ECB3B4-3AAE-9590-35CC-FF7425EBF38F}"/>
              </a:ext>
            </a:extLst>
          </p:cNvPr>
          <p:cNvSpPr/>
          <p:nvPr/>
        </p:nvSpPr>
        <p:spPr>
          <a:xfrm flipH="1">
            <a:off x="6727954" y="4172116"/>
            <a:ext cx="47423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Data Reduction</a:t>
            </a:r>
          </a:p>
          <a:p>
            <a:pPr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Applied Principal Component Analysis Method (n=2)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5B9F09A2-9F18-732A-4492-2DB1A05A7E14}"/>
              </a:ext>
            </a:extLst>
          </p:cNvPr>
          <p:cNvCxnSpPr>
            <a:cxnSpLocks/>
          </p:cNvCxnSpPr>
          <p:nvPr/>
        </p:nvCxnSpPr>
        <p:spPr>
          <a:xfrm>
            <a:off x="1056065" y="1842247"/>
            <a:ext cx="0" cy="3545704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">
            <a:extLst>
              <a:ext uri="{FF2B5EF4-FFF2-40B4-BE49-F238E27FC236}">
                <a16:creationId xmlns:a16="http://schemas.microsoft.com/office/drawing/2014/main" id="{31020D42-67C1-5071-9C44-96A4088AF236}"/>
              </a:ext>
            </a:extLst>
          </p:cNvPr>
          <p:cNvCxnSpPr>
            <a:cxnSpLocks/>
          </p:cNvCxnSpPr>
          <p:nvPr/>
        </p:nvCxnSpPr>
        <p:spPr>
          <a:xfrm>
            <a:off x="6512857" y="1887071"/>
            <a:ext cx="0" cy="3545704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DFF7692-0AD9-B91A-B734-208FBD6C8D40}"/>
              </a:ext>
            </a:extLst>
          </p:cNvPr>
          <p:cNvSpPr/>
          <p:nvPr/>
        </p:nvSpPr>
        <p:spPr>
          <a:xfrm flipH="1">
            <a:off x="151041" y="2225581"/>
            <a:ext cx="72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3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1</a:t>
            </a:r>
            <a:endParaRPr lang="en-US" sz="2800" b="1">
              <a:solidFill>
                <a:srgbClr val="FFFF00"/>
              </a:solidFill>
              <a:effectLst>
                <a:glow rad="63500">
                  <a:srgbClr val="FFFF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43E102-0D2F-7EAC-3AD5-270C17448FF2}"/>
              </a:ext>
            </a:extLst>
          </p:cNvPr>
          <p:cNvSpPr/>
          <p:nvPr/>
        </p:nvSpPr>
        <p:spPr>
          <a:xfrm flipH="1">
            <a:off x="151041" y="4172115"/>
            <a:ext cx="72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3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2</a:t>
            </a:r>
            <a:endParaRPr lang="en-US" sz="2800" b="1">
              <a:solidFill>
                <a:srgbClr val="FFFF00"/>
              </a:solidFill>
              <a:effectLst>
                <a:glow rad="63500">
                  <a:srgbClr val="FFFF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55FC19-BCE1-8940-90EB-81983CD4A8D4}"/>
              </a:ext>
            </a:extLst>
          </p:cNvPr>
          <p:cNvSpPr/>
          <p:nvPr/>
        </p:nvSpPr>
        <p:spPr>
          <a:xfrm flipH="1">
            <a:off x="5681435" y="2225580"/>
            <a:ext cx="72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3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3</a:t>
            </a:r>
            <a:endParaRPr lang="en-US" sz="2800" b="1">
              <a:solidFill>
                <a:srgbClr val="FFFF00"/>
              </a:solidFill>
              <a:effectLst>
                <a:glow rad="63500">
                  <a:srgbClr val="FFFF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BDCC6-64EA-C23A-3805-B49B299F52D6}"/>
              </a:ext>
            </a:extLst>
          </p:cNvPr>
          <p:cNvSpPr/>
          <p:nvPr/>
        </p:nvSpPr>
        <p:spPr>
          <a:xfrm flipH="1">
            <a:off x="5677524" y="4172114"/>
            <a:ext cx="7277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36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4</a:t>
            </a:r>
            <a:endParaRPr lang="en-US" sz="2800" b="1">
              <a:solidFill>
                <a:srgbClr val="FFFF00"/>
              </a:solidFill>
              <a:effectLst>
                <a:glow rad="63500">
                  <a:srgbClr val="FFFF00">
                    <a:alpha val="4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6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  <p:bldP spid="13" grpId="0"/>
      <p:bldP spid="14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97E9A-9F6B-FB9A-199D-C25884E9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3020DA83-7E20-5855-B766-B777E90F139A}"/>
              </a:ext>
            </a:extLst>
          </p:cNvPr>
          <p:cNvSpPr txBox="1"/>
          <p:nvPr/>
        </p:nvSpPr>
        <p:spPr>
          <a:xfrm>
            <a:off x="208052" y="77263"/>
            <a:ext cx="7102284" cy="5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rgbClr val="FFFF00"/>
                </a:solidFill>
                <a:latin typeface="Trebuchet MS"/>
              </a:rPr>
              <a:t>Principal Component Analysis (PCA)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7DC3B-ED72-CD09-B484-4E8A5EA40B26}"/>
              </a:ext>
            </a:extLst>
          </p:cNvPr>
          <p:cNvSpPr/>
          <p:nvPr/>
        </p:nvSpPr>
        <p:spPr>
          <a:xfrm flipH="1">
            <a:off x="208052" y="2310893"/>
            <a:ext cx="58132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PCA: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Transforms High dimension data to lower dimensions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Maintains most important features (Principal Components)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000" b="1">
                <a:solidFill>
                  <a:srgbClr val="FFFFFF"/>
                </a:solidFill>
                <a:latin typeface="Trebuchet MS"/>
              </a:rPr>
              <a:t>Captures the maximum variance in a dataset.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>
              <a:ln>
                <a:solidFill>
                  <a:schemeClr val="bg1"/>
                </a:solidFill>
              </a:ln>
              <a:noFill/>
              <a:effectLst>
                <a:glow rad="63500">
                  <a:schemeClr val="bg1"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4BBE24-8FD2-E5D5-98C1-8FF3FA6FD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505" y="2258207"/>
            <a:ext cx="6133318" cy="271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6E880-30BA-C926-C633-296BE13841BF}"/>
              </a:ext>
            </a:extLst>
          </p:cNvPr>
          <p:cNvSpPr txBox="1"/>
          <p:nvPr/>
        </p:nvSpPr>
        <p:spPr>
          <a:xfrm>
            <a:off x="6170666" y="508654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>
                <a:solidFill>
                  <a:schemeClr val="bg1"/>
                </a:solidFill>
              </a:rPr>
              <a:t>Babbar, T. (2023, June 14).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2">
            <a:extLst>
              <a:ext uri="{FF2B5EF4-FFF2-40B4-BE49-F238E27FC236}">
                <a16:creationId xmlns:a16="http://schemas.microsoft.com/office/drawing/2014/main" id="{CA5C20E5-02F4-421A-6BF3-DDA2C070F934}"/>
              </a:ext>
            </a:extLst>
          </p:cNvPr>
          <p:cNvSpPr txBox="1"/>
          <p:nvPr/>
        </p:nvSpPr>
        <p:spPr>
          <a:xfrm>
            <a:off x="295423" y="2554437"/>
            <a:ext cx="3230435" cy="174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6600" b="1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ML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2648E1-73E5-DA39-B88B-DCD6DC015122}"/>
              </a:ext>
            </a:extLst>
          </p:cNvPr>
          <p:cNvSpPr/>
          <p:nvPr/>
        </p:nvSpPr>
        <p:spPr>
          <a:xfrm flipH="1">
            <a:off x="3927623" y="458481"/>
            <a:ext cx="58887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29A8C-5D9C-7692-8BE9-F660BCEE84CA}"/>
              </a:ext>
            </a:extLst>
          </p:cNvPr>
          <p:cNvSpPr/>
          <p:nvPr/>
        </p:nvSpPr>
        <p:spPr>
          <a:xfrm flipH="1">
            <a:off x="3927623" y="1377363"/>
            <a:ext cx="7251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Support Vector Machine (SVM)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AC2C3-1BE0-419A-5AA2-296642E319A6}"/>
              </a:ext>
            </a:extLst>
          </p:cNvPr>
          <p:cNvSpPr/>
          <p:nvPr/>
        </p:nvSpPr>
        <p:spPr>
          <a:xfrm flipH="1">
            <a:off x="3927623" y="2296245"/>
            <a:ext cx="6579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 Nearest Neighbors (K-NN)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820F4-77D3-2AE6-BF62-7E02F152E103}"/>
              </a:ext>
            </a:extLst>
          </p:cNvPr>
          <p:cNvSpPr/>
          <p:nvPr/>
        </p:nvSpPr>
        <p:spPr>
          <a:xfrm flipH="1">
            <a:off x="3927623" y="3215127"/>
            <a:ext cx="8475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Gradient Boosting Decision Trees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71C76-0546-FDF3-41B7-B7C8B68E4EF8}"/>
              </a:ext>
            </a:extLst>
          </p:cNvPr>
          <p:cNvSpPr/>
          <p:nvPr/>
        </p:nvSpPr>
        <p:spPr>
          <a:xfrm flipH="1">
            <a:off x="3927623" y="4134009"/>
            <a:ext cx="8475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AdaBoost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A8C000-5061-7D72-732E-2146AEB796CE}"/>
              </a:ext>
            </a:extLst>
          </p:cNvPr>
          <p:cNvSpPr/>
          <p:nvPr/>
        </p:nvSpPr>
        <p:spPr>
          <a:xfrm flipH="1">
            <a:off x="3927623" y="5052891"/>
            <a:ext cx="8475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Random Forests</a:t>
            </a:r>
          </a:p>
        </p:txBody>
      </p:sp>
      <p:cxnSp>
        <p:nvCxnSpPr>
          <p:cNvPr id="9" name="Straight Connector">
            <a:extLst>
              <a:ext uri="{FF2B5EF4-FFF2-40B4-BE49-F238E27FC236}">
                <a16:creationId xmlns:a16="http://schemas.microsoft.com/office/drawing/2014/main" id="{036D2BB8-D77C-2E96-EBAA-408FD79A2519}"/>
              </a:ext>
            </a:extLst>
          </p:cNvPr>
          <p:cNvCxnSpPr>
            <a:cxnSpLocks/>
          </p:cNvCxnSpPr>
          <p:nvPr/>
        </p:nvCxnSpPr>
        <p:spPr>
          <a:xfrm>
            <a:off x="3659780" y="315171"/>
            <a:ext cx="0" cy="6260528"/>
          </a:xfrm>
          <a:prstGeom prst="line">
            <a:avLst/>
          </a:prstGeom>
          <a:ln w="22225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8BD6318-D721-746E-DAA5-20DAAA53E9C8}"/>
              </a:ext>
            </a:extLst>
          </p:cNvPr>
          <p:cNvSpPr/>
          <p:nvPr/>
        </p:nvSpPr>
        <p:spPr>
          <a:xfrm flipH="1">
            <a:off x="3927622" y="5834917"/>
            <a:ext cx="84754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K-Means (</a:t>
            </a:r>
            <a:r>
              <a:rPr lang="en-US" sz="3600" b="1">
                <a:ln>
                  <a:solidFill>
                    <a:srgbClr val="7AFFF8"/>
                  </a:solidFill>
                </a:ln>
                <a:noFill/>
                <a:effectLst>
                  <a:glow rad="63500">
                    <a:srgbClr val="7AFFF8">
                      <a:alpha val="40000"/>
                    </a:srgb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Unsupervised</a:t>
            </a:r>
            <a:r>
              <a:rPr lang="en-US" sz="3600" b="1">
                <a:ln>
                  <a:solidFill>
                    <a:schemeClr val="bg1"/>
                  </a:solidFill>
                </a:ln>
                <a:noFill/>
                <a:effectLst>
                  <a:glow rad="63500">
                    <a:schemeClr val="bg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4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GN 591 Presentation" id="{D5B658C6-8B63-DB4B-959C-C581A74F2018}" vid="{49F2C725-9585-504C-9E09-C0EF4C1B5D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9800fa0-36b4-4e71-9885-a2a11f996c37">
      <UserInfo>
        <DisplayName>Naif Alshehab (Student)</DisplayName>
        <AccountId>15</AccountId>
        <AccountType/>
      </UserInfo>
    </SharedWithUsers>
    <lcf76f155ced4ddcb4097134ff3c332f xmlns="0372fdb8-f2bf-49a5-8d7e-949595564a6d">
      <Terms xmlns="http://schemas.microsoft.com/office/infopath/2007/PartnerControls"/>
    </lcf76f155ced4ddcb4097134ff3c332f>
    <TaxCatchAll xmlns="99800fa0-36b4-4e71-9885-a2a11f996c3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E074C8B2D3E54FA6319D4E506E4F69" ma:contentTypeVersion="12" ma:contentTypeDescription="Create a new document." ma:contentTypeScope="" ma:versionID="94cf81b1fe9e797c4c840b1356d63873">
  <xsd:schema xmlns:xsd="http://www.w3.org/2001/XMLSchema" xmlns:xs="http://www.w3.org/2001/XMLSchema" xmlns:p="http://schemas.microsoft.com/office/2006/metadata/properties" xmlns:ns2="0372fdb8-f2bf-49a5-8d7e-949595564a6d" xmlns:ns3="99800fa0-36b4-4e71-9885-a2a11f996c37" targetNamespace="http://schemas.microsoft.com/office/2006/metadata/properties" ma:root="true" ma:fieldsID="00c5390969e03f3f50bc9ab8bd4e7f2e" ns2:_="" ns3:_="">
    <xsd:import namespace="0372fdb8-f2bf-49a5-8d7e-949595564a6d"/>
    <xsd:import namespace="99800fa0-36b4-4e71-9885-a2a11f996c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2fdb8-f2bf-49a5-8d7e-949595564a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892c282-ceba-42ac-8ce1-c7c398cdd30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00fa0-36b4-4e71-9885-a2a11f996c3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32b22c6-7620-4ff8-ac07-f63d19934ba5}" ma:internalName="TaxCatchAll" ma:showField="CatchAllData" ma:web="99800fa0-36b4-4e71-9885-a2a11f996c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72087E-051C-41EF-8FF2-3F04A50DD465}">
  <ds:schemaRefs>
    <ds:schemaRef ds:uri="0372fdb8-f2bf-49a5-8d7e-949595564a6d"/>
    <ds:schemaRef ds:uri="99800fa0-36b4-4e71-9885-a2a11f996c3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4851C6A-2155-4ABA-AD01-3F2CF7A12FF2}">
  <ds:schemaRefs>
    <ds:schemaRef ds:uri="0372fdb8-f2bf-49a5-8d7e-949595564a6d"/>
    <ds:schemaRef ds:uri="99800fa0-36b4-4e71-9885-a2a11f996c3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371B699-7739-4213-92E6-5769C18BBE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19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ECMC Project  Machine Learning Initial Models (Small Dataset)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Naif Khaled</dc:creator>
  <cp:revision>2</cp:revision>
  <dcterms:created xsi:type="dcterms:W3CDTF">2023-08-30T20:32:43Z</dcterms:created>
  <dcterms:modified xsi:type="dcterms:W3CDTF">2024-05-20T16:57:31Z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0x01010056E074C8B2D3E54FA6319D4E506E4F69</vt:lpwstr>
  </property>
  <property fmtid="{D5CDD505-2E9C-101B-9397-08002B2CF9AE}" pid="3" name="MediaServiceImageTags">
    <vt:lpwstr/>
  </property>
</Properties>
</file>