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262" r:id="rId2"/>
    <p:sldId id="279" r:id="rId3"/>
    <p:sldId id="287" r:id="rId4"/>
    <p:sldId id="288" r:id="rId5"/>
    <p:sldId id="289" r:id="rId6"/>
    <p:sldId id="263" r:id="rId7"/>
    <p:sldId id="286" r:id="rId8"/>
    <p:sldId id="281" r:id="rId9"/>
    <p:sldId id="284" r:id="rId10"/>
    <p:sldId id="283"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4628"/>
    <a:srgbClr val="21314D"/>
    <a:srgbClr val="92A2BD"/>
    <a:srgbClr val="CED5DD"/>
    <a:srgbClr val="263F6A"/>
    <a:srgbClr val="8B8D8E"/>
    <a:srgbClr val="B2B4B3"/>
    <a:srgbClr val="DD5F36"/>
    <a:srgbClr val="D249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81"/>
    <p:restoredTop sz="82898"/>
  </p:normalViewPr>
  <p:slideViewPr>
    <p:cSldViewPr snapToGrid="0" snapToObjects="1">
      <p:cViewPr varScale="1">
        <p:scale>
          <a:sx n="77" d="100"/>
          <a:sy n="77" d="100"/>
        </p:scale>
        <p:origin x="192" y="76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showGuides="1">
      <p:cViewPr varScale="1">
        <p:scale>
          <a:sx n="168" d="100"/>
          <a:sy n="168" d="100"/>
        </p:scale>
        <p:origin x="368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D5C9C-88A3-CA43-B162-DCC4E1E4BE7D}" type="datetimeFigureOut">
              <a:rPr lang="en-US" smtClean="0"/>
              <a:t>10/11/24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5FE5E8-0999-F94A-9937-3F8545B10484}" type="slidenum">
              <a:rPr lang="en-US" smtClean="0"/>
              <a:t>‹#›</a:t>
            </a:fld>
            <a:endParaRPr lang="en-US"/>
          </a:p>
        </p:txBody>
      </p:sp>
    </p:spTree>
    <p:extLst>
      <p:ext uri="{BB962C8B-B14F-4D97-AF65-F5344CB8AC3E}">
        <p14:creationId xmlns:p14="http://schemas.microsoft.com/office/powerpoint/2010/main" val="1738910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8ADC5-B0D3-B84C-BBB2-F6DD3574C56B}" type="datetimeFigureOut">
              <a:rPr lang="en-US" smtClean="0"/>
              <a:t>10/11/24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5240D-060A-3E4B-A797-4CE8C69AC4D3}" type="slidenum">
              <a:rPr lang="en-US" smtClean="0"/>
              <a:t>‹#›</a:t>
            </a:fld>
            <a:endParaRPr lang="en-US"/>
          </a:p>
        </p:txBody>
      </p:sp>
    </p:spTree>
    <p:extLst>
      <p:ext uri="{BB962C8B-B14F-4D97-AF65-F5344CB8AC3E}">
        <p14:creationId xmlns:p14="http://schemas.microsoft.com/office/powerpoint/2010/main" val="407912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r>
              <a:rPr lang="en-US" dirty="0"/>
              <a:t>-  Intro to GIS data and ML models  </a:t>
            </a:r>
          </a:p>
          <a:p>
            <a:pPr marL="457200" lvl="1" indent="0"/>
            <a:r>
              <a:rPr lang="en-US" dirty="0"/>
              <a:t>- A brief introduction to GIS data structures, focusing on raster data, and explaining how machine learning models integrate with these data types to perform spatial analysis</a:t>
            </a:r>
          </a:p>
          <a:p>
            <a:pPr marL="171450" indent="-171450">
              <a:buFontTx/>
              <a:buChar char="-"/>
            </a:pPr>
            <a:r>
              <a:rPr lang="en-US" dirty="0"/>
              <a:t>ML models w/ vector data</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An explanation of why machine learning models struggle to work with vector data, highlighting the limitations and challenges of applying ML algorithms to vector-based spatial datasets.</a:t>
            </a:r>
          </a:p>
          <a:p>
            <a:pPr marL="171450" indent="-171450">
              <a:buFontTx/>
              <a:buChar char="-"/>
            </a:pPr>
            <a:r>
              <a:rPr lang="en-US" dirty="0"/>
              <a:t>Petroleum example using GIS/ML</a:t>
            </a:r>
          </a:p>
          <a:p>
            <a:pPr marL="628650" lvl="1" indent="-171450">
              <a:buFontTx/>
              <a:buChar char="-"/>
            </a:pPr>
            <a:r>
              <a:rPr lang="en-US" dirty="0"/>
              <a:t>A summary of a paper from the petrochemical industry, showcasing how vector data has been used in conjunction with ML models to address a specific problem in resource management or exploration.</a:t>
            </a:r>
          </a:p>
          <a:p>
            <a:pPr marL="171450" indent="-171450">
              <a:buFontTx/>
              <a:buChar char="-"/>
            </a:pPr>
            <a:r>
              <a:rPr lang="en-US" dirty="0"/>
              <a:t>Summary of the problem and research plan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dirty="0"/>
              <a:t>A recap of the challenges in applying ML to vector data, what has been done so far, and an outline of your proposed research direction to overcome these limitations in your own work.</a:t>
            </a:r>
          </a:p>
          <a:p>
            <a:pPr marL="628650" lvl="1" indent="-171450">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02F5240D-060A-3E4B-A797-4CE8C69AC4D3}" type="slidenum">
              <a:rPr lang="en-US" smtClean="0"/>
              <a:t>2</a:t>
            </a:fld>
            <a:endParaRPr lang="en-US"/>
          </a:p>
        </p:txBody>
      </p:sp>
    </p:spTree>
    <p:extLst>
      <p:ext uri="{BB962C8B-B14F-4D97-AF65-F5344CB8AC3E}">
        <p14:creationId xmlns:p14="http://schemas.microsoft.com/office/powerpoint/2010/main" val="465150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E1FA1-6DF8-CA28-E41E-4B61BCBF58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8B154B-FBF3-295F-7FC0-B09F2506E7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1E3BD5-CC7A-069A-D95B-D75DFAF62D72}"/>
              </a:ext>
            </a:extLst>
          </p:cNvPr>
          <p:cNvSpPr>
            <a:spLocks noGrp="1"/>
          </p:cNvSpPr>
          <p:nvPr>
            <p:ph type="body" idx="1"/>
          </p:nvPr>
        </p:nvSpPr>
        <p:spPr/>
        <p:txBody>
          <a:bodyPr/>
          <a:lstStyle/>
          <a:p>
            <a:pPr marL="171450" indent="-171450">
              <a:buFont typeface="Arial" panose="020B0604020202020204" pitchFamily="34" charset="0"/>
              <a:buChar char="•"/>
            </a:pPr>
            <a:endParaRPr lang="en-US" b="0" i="0" dirty="0">
              <a:solidFill>
                <a:srgbClr val="0D0D0D"/>
              </a:solidFill>
              <a:effectLst/>
              <a:latin typeface="Söhne"/>
            </a:endParaRPr>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BE87BFBE-978E-DDED-885B-C103421AB45F}"/>
              </a:ext>
            </a:extLst>
          </p:cNvPr>
          <p:cNvSpPr>
            <a:spLocks noGrp="1"/>
          </p:cNvSpPr>
          <p:nvPr>
            <p:ph type="sldNum" sz="quarter" idx="5"/>
          </p:nvPr>
        </p:nvSpPr>
        <p:spPr/>
        <p:txBody>
          <a:bodyPr/>
          <a:lstStyle/>
          <a:p>
            <a:fld id="{02F5240D-060A-3E4B-A797-4CE8C69AC4D3}" type="slidenum">
              <a:rPr lang="en-US" smtClean="0"/>
              <a:t>11</a:t>
            </a:fld>
            <a:endParaRPr lang="en-US"/>
          </a:p>
        </p:txBody>
      </p:sp>
    </p:spTree>
    <p:extLst>
      <p:ext uri="{BB962C8B-B14F-4D97-AF65-F5344CB8AC3E}">
        <p14:creationId xmlns:p14="http://schemas.microsoft.com/office/powerpoint/2010/main" val="1144628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 Geographic Information System (GIS) is a computer system that analyzes and visualizes geographically referenced information</a:t>
            </a:r>
          </a:p>
          <a:p>
            <a:pPr lvl="1"/>
            <a:r>
              <a:rPr lang="en-US" sz="3200" dirty="0"/>
              <a:t>- GIS helps in integrating various forms of spatial data and analyzing geographic patterns and trends.</a:t>
            </a:r>
            <a:endParaRPr lang="en-US" sz="1800" b="0" i="0" u="none" strike="noStrike" dirty="0">
              <a:solidFill>
                <a:srgbClr val="000000"/>
              </a:solidFill>
              <a:effectLst/>
              <a:latin typeface="Arial" panose="020B0604020202020204" pitchFamily="34" charset="0"/>
            </a:endParaRPr>
          </a:p>
          <a:p>
            <a:r>
              <a:rPr lang="en-US" b="1" dirty="0"/>
              <a:t>- </a:t>
            </a:r>
            <a:r>
              <a:rPr lang="en-US" b="1" dirty="0" err="1"/>
              <a:t>GeoDataFrame</a:t>
            </a:r>
            <a:r>
              <a:rPr lang="en-US" dirty="0"/>
              <a:t> is a data structure that extends a typical </a:t>
            </a:r>
            <a:r>
              <a:rPr lang="en-US" dirty="0" err="1"/>
              <a:t>DataFrame</a:t>
            </a:r>
            <a:r>
              <a:rPr lang="en-US" dirty="0"/>
              <a:t> by allowing for the storage and manipulation of geometric data (points, lines, polygons) along with features</a:t>
            </a:r>
          </a:p>
          <a:p>
            <a:endParaRPr lang="en-US" dirty="0"/>
          </a:p>
          <a:p>
            <a:r>
              <a:rPr lang="en-US" dirty="0"/>
              <a:t>- Vector Data: </a:t>
            </a:r>
          </a:p>
          <a:p>
            <a:pPr lvl="1"/>
            <a:r>
              <a:rPr lang="en-US" dirty="0"/>
              <a:t>Represents geographic features as points (e.g., cities), lines (e.g., roads), and polygons (e.g., boundaries).</a:t>
            </a:r>
          </a:p>
          <a:p>
            <a:pPr lvl="1"/>
            <a:r>
              <a:rPr lang="en-US" b="1" dirty="0"/>
              <a:t>Collection</a:t>
            </a:r>
            <a:r>
              <a:rPr lang="en-US" dirty="0"/>
              <a:t>: Often derived from ground truthing, field surveys, GPS tracking, or manually digitized data from maps.</a:t>
            </a:r>
          </a:p>
          <a:p>
            <a:endParaRPr lang="en-US" dirty="0"/>
          </a:p>
          <a:p>
            <a:r>
              <a:rPr lang="en-US" dirty="0"/>
              <a:t>- Raster Data: </a:t>
            </a:r>
          </a:p>
          <a:p>
            <a:pPr lvl="1"/>
            <a:r>
              <a:rPr lang="en-US" dirty="0"/>
              <a:t>Represents the world as a grid of pixels.</a:t>
            </a:r>
          </a:p>
          <a:p>
            <a:pPr lvl="1"/>
            <a:r>
              <a:rPr lang="en-US" dirty="0"/>
              <a:t>Each pixel contains a value representing an attribute, like elevation, temperature, or land cover.</a:t>
            </a:r>
          </a:p>
          <a:p>
            <a:pPr lvl="1"/>
            <a:r>
              <a:rPr lang="en-US" dirty="0"/>
              <a:t>Commonly used in remote sensing and satellite imagery.</a:t>
            </a:r>
            <a:r>
              <a:rPr lang="en-US" b="1" dirty="0"/>
              <a:t> </a:t>
            </a:r>
            <a:endParaRPr lang="en-US" dirty="0"/>
          </a:p>
          <a:p>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3200" dirty="0"/>
              <a:t>Comparison</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3200" b="1" dirty="0"/>
              <a:t>Raster</a:t>
            </a:r>
            <a:r>
              <a:rPr lang="en-US" sz="3200" dirty="0"/>
              <a:t>: Good for continuous data (e.g., elevation, temperature).</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3200" b="1" dirty="0"/>
              <a:t>Vector</a:t>
            </a:r>
            <a:r>
              <a:rPr lang="en-US" sz="3200" dirty="0"/>
              <a:t>: Best for discrete, precise features (e.g., infrastructure, boundaries, survey data).</a:t>
            </a:r>
            <a:endParaRPr lang="en-US" sz="1800" b="0" i="0" u="none" strike="noStrike" dirty="0">
              <a:solidFill>
                <a:srgbClr val="000000"/>
              </a:solidFill>
              <a:effectLst/>
              <a:latin typeface="Arial" panose="020B0604020202020204" pitchFamily="34" charset="0"/>
            </a:endParaRP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b="0" i="0" u="none" strike="noStrike" dirty="0">
                <a:solidFill>
                  <a:srgbClr val="000000"/>
                </a:solidFill>
                <a:effectLst/>
                <a:latin typeface="Arial" panose="020B0604020202020204" pitchFamily="34" charset="0"/>
              </a:rPr>
              <a:t>Difference in Usage: Vector data is often more accurate (ground-truth data), while raster data provides broader and often automated coverage.</a:t>
            </a:r>
          </a:p>
        </p:txBody>
      </p:sp>
      <p:sp>
        <p:nvSpPr>
          <p:cNvPr id="4" name="Slide Number Placeholder 3"/>
          <p:cNvSpPr>
            <a:spLocks noGrp="1"/>
          </p:cNvSpPr>
          <p:nvPr>
            <p:ph type="sldNum" sz="quarter" idx="5"/>
          </p:nvPr>
        </p:nvSpPr>
        <p:spPr/>
        <p:txBody>
          <a:bodyPr/>
          <a:lstStyle/>
          <a:p>
            <a:fld id="{02F5240D-060A-3E4B-A797-4CE8C69AC4D3}" type="slidenum">
              <a:rPr lang="en-US" smtClean="0"/>
              <a:t>3</a:t>
            </a:fld>
            <a:endParaRPr lang="en-US"/>
          </a:p>
        </p:txBody>
      </p:sp>
    </p:spTree>
    <p:extLst>
      <p:ext uri="{BB962C8B-B14F-4D97-AF65-F5344CB8AC3E}">
        <p14:creationId xmlns:p14="http://schemas.microsoft.com/office/powerpoint/2010/main" val="1971344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Raster data can be thought of as a </a:t>
            </a:r>
            <a:r>
              <a:rPr lang="en-US" sz="1200" b="1" dirty="0"/>
              <a:t>matrix</a:t>
            </a:r>
            <a:r>
              <a:rPr lang="en-US" sz="1200" dirty="0"/>
              <a:t> or a grid, where each cell (pixel) has a value. Let’s assume a raster image with dimensions M×NM \times NM×N. This can be represented mathematically as the image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 Here, </a:t>
            </a:r>
            <a:r>
              <a:rPr lang="en-US" sz="1200" dirty="0" err="1"/>
              <a:t>r_ij</a:t>
            </a:r>
            <a:r>
              <a:rPr lang="en-US" sz="1200" dirty="0"/>
              <a:t>​ is the value at pixel (</a:t>
            </a:r>
            <a:r>
              <a:rPr lang="en-US" sz="1200" dirty="0" err="1"/>
              <a:t>i</a:t>
            </a:r>
            <a:r>
              <a:rPr lang="en-US" sz="1200" dirty="0"/>
              <a:t>, j). Each pixel can represent a piece of information such as land cover, temperature, or elevation.</a:t>
            </a:r>
          </a:p>
          <a:p>
            <a:pPr marL="171450" indent="-171450">
              <a:buFontTx/>
              <a:buChar char="-"/>
            </a:pPr>
            <a:r>
              <a:rPr lang="en-US" sz="1200" dirty="0"/>
              <a:t>For machine learning models, particularly in </a:t>
            </a:r>
            <a:r>
              <a:rPr lang="en-US" sz="1200" b="1" dirty="0"/>
              <a:t>image recognition</a:t>
            </a:r>
            <a:r>
              <a:rPr lang="en-US" sz="1200" dirty="0"/>
              <a:t> tasks, this grid format works well because:	</a:t>
            </a:r>
          </a:p>
          <a:p>
            <a:pPr marL="628650" lvl="1" indent="-171450">
              <a:buFontTx/>
              <a:buChar char="-"/>
            </a:pPr>
            <a:r>
              <a:rPr lang="en-US" sz="1200" dirty="0"/>
              <a:t>Each </a:t>
            </a:r>
            <a:r>
              <a:rPr lang="en-US" sz="1200" b="1" dirty="0"/>
              <a:t>pixel</a:t>
            </a:r>
            <a:r>
              <a:rPr lang="en-US" sz="1200" dirty="0"/>
              <a:t> </a:t>
            </a:r>
            <a:r>
              <a:rPr lang="en-US" sz="1200" dirty="0" err="1"/>
              <a:t>r_ij</a:t>
            </a:r>
            <a:r>
              <a:rPr lang="en-US" sz="1200" dirty="0"/>
              <a:t> can be treated as an independent feature or input into the ML algorithm.</a:t>
            </a:r>
          </a:p>
          <a:p>
            <a:pPr marL="628650" lvl="1" indent="-171450">
              <a:buFontTx/>
              <a:buChar char="-"/>
            </a:pPr>
            <a:r>
              <a:rPr lang="en-US" sz="1200" dirty="0"/>
              <a:t>Convolutional neural networks (CNNs) can apply </a:t>
            </a:r>
            <a:r>
              <a:rPr lang="en-US" sz="1200" b="1" dirty="0"/>
              <a:t>filters</a:t>
            </a:r>
            <a:r>
              <a:rPr lang="en-US" sz="1200" dirty="0"/>
              <a:t> across this matrix, allowing for the automatic detection of patterns like edges, corners, or textures.</a:t>
            </a:r>
          </a:p>
          <a:p>
            <a:endParaRPr lang="en-US" dirty="0"/>
          </a:p>
          <a:p>
            <a:r>
              <a:rPr lang="en-US" dirty="0"/>
              <a:t>2. A typical convolution operation used in CNNs slides a </a:t>
            </a:r>
            <a:r>
              <a:rPr lang="en-US" b="1" dirty="0"/>
              <a:t>kernel</a:t>
            </a:r>
            <a:r>
              <a:rPr lang="en-US" dirty="0"/>
              <a:t> (filter) over the raster image. If we represent the kernel as K, with dimensions </a:t>
            </a:r>
            <a:r>
              <a:rPr lang="en-US" dirty="0" err="1"/>
              <a:t>m×nm</a:t>
            </a:r>
            <a:r>
              <a:rPr lang="en-US" dirty="0"/>
              <a:t> \times </a:t>
            </a:r>
            <a:r>
              <a:rPr lang="en-US" dirty="0" err="1"/>
              <a:t>nm×n</a:t>
            </a:r>
            <a:r>
              <a:rPr lang="en-US" dirty="0"/>
              <a:t>, the convolution operation for pixel (</a:t>
            </a:r>
            <a:r>
              <a:rPr lang="en-US" dirty="0" err="1"/>
              <a:t>i</a:t>
            </a:r>
            <a:r>
              <a:rPr lang="en-US" dirty="0"/>
              <a:t>, j) looks the the equation on the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This equation sums up the weighted pixel values in the neighborhood defined by the kernel, which is directly feasible for </a:t>
            </a:r>
            <a:r>
              <a:rPr lang="en-US" b="1" dirty="0"/>
              <a:t>raster data</a:t>
            </a:r>
            <a:r>
              <a:rPr lang="en-US" dirty="0"/>
              <a:t> since it’s structured as a matrix.</a:t>
            </a:r>
          </a:p>
          <a:p>
            <a:endParaRPr lang="en-US" dirty="0"/>
          </a:p>
          <a:p>
            <a:endParaRPr lang="en-US" dirty="0"/>
          </a:p>
        </p:txBody>
      </p:sp>
      <p:sp>
        <p:nvSpPr>
          <p:cNvPr id="4" name="Slide Number Placeholder 3"/>
          <p:cNvSpPr>
            <a:spLocks noGrp="1"/>
          </p:cNvSpPr>
          <p:nvPr>
            <p:ph type="sldNum" sz="quarter" idx="5"/>
          </p:nvPr>
        </p:nvSpPr>
        <p:spPr/>
        <p:txBody>
          <a:bodyPr/>
          <a:lstStyle/>
          <a:p>
            <a:fld id="{02F5240D-060A-3E4B-A797-4CE8C69AC4D3}" type="slidenum">
              <a:rPr lang="en-US" smtClean="0"/>
              <a:t>4</a:t>
            </a:fld>
            <a:endParaRPr lang="en-US"/>
          </a:p>
        </p:txBody>
      </p:sp>
    </p:spTree>
    <p:extLst>
      <p:ext uri="{BB962C8B-B14F-4D97-AF65-F5344CB8AC3E}">
        <p14:creationId xmlns:p14="http://schemas.microsoft.com/office/powerpoint/2010/main" val="2751493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Vector data, on the other hand, consists of </a:t>
            </a:r>
            <a:r>
              <a:rPr lang="en-US" b="1" dirty="0"/>
              <a:t>points, lines, and polygons</a:t>
            </a:r>
            <a:r>
              <a:rPr lang="en-US" dirty="0"/>
              <a:t> that are stored as coordinates. This makes it much more difficult to fit into standard ML models designed for regular, grid-like input.</a:t>
            </a:r>
          </a:p>
          <a:p>
            <a:endParaRPr lang="en-US" dirty="0"/>
          </a:p>
          <a:p>
            <a:r>
              <a:rPr lang="en-US" dirty="0"/>
              <a:t>A </a:t>
            </a:r>
            <a:r>
              <a:rPr lang="en-US" b="1" dirty="0"/>
              <a:t>line</a:t>
            </a:r>
            <a:r>
              <a:rPr lang="en-US" dirty="0"/>
              <a:t> in vector data is represented as a series of connected points with coordinates (x1,y1)(x2,y2)</a:t>
            </a:r>
          </a:p>
        </p:txBody>
      </p:sp>
      <p:sp>
        <p:nvSpPr>
          <p:cNvPr id="4" name="Slide Number Placeholder 3"/>
          <p:cNvSpPr>
            <a:spLocks noGrp="1"/>
          </p:cNvSpPr>
          <p:nvPr>
            <p:ph type="sldNum" sz="quarter" idx="5"/>
          </p:nvPr>
        </p:nvSpPr>
        <p:spPr/>
        <p:txBody>
          <a:bodyPr/>
          <a:lstStyle/>
          <a:p>
            <a:fld id="{02F5240D-060A-3E4B-A797-4CE8C69AC4D3}" type="slidenum">
              <a:rPr lang="en-US" smtClean="0"/>
              <a:t>5</a:t>
            </a:fld>
            <a:endParaRPr lang="en-US"/>
          </a:p>
        </p:txBody>
      </p:sp>
    </p:spTree>
    <p:extLst>
      <p:ext uri="{BB962C8B-B14F-4D97-AF65-F5344CB8AC3E}">
        <p14:creationId xmlns:p14="http://schemas.microsoft.com/office/powerpoint/2010/main" val="1808473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0D0D0D"/>
                </a:solidFill>
                <a:effectLst/>
                <a:latin typeface="Söhne"/>
              </a:rPr>
              <a:t>Oil and gas wells produce oil, natural gas, and water</a:t>
            </a:r>
          </a:p>
          <a:p>
            <a:pPr marL="171450" indent="-171450">
              <a:buFont typeface="Arial" panose="020B0604020202020204" pitchFamily="34" charset="0"/>
              <a:buChar char="•"/>
            </a:pPr>
            <a:r>
              <a:rPr lang="en-US" b="0" i="0" dirty="0">
                <a:solidFill>
                  <a:srgbClr val="0D0D0D"/>
                </a:solidFill>
                <a:effectLst/>
                <a:latin typeface="Söhne"/>
              </a:rPr>
              <a:t>Flowlines transport the mixture from wellheads to surface facilities</a:t>
            </a:r>
          </a:p>
          <a:p>
            <a:pPr marL="171450" indent="-171450">
              <a:buFont typeface="Arial" panose="020B0604020202020204" pitchFamily="34" charset="0"/>
              <a:buChar char="•"/>
            </a:pPr>
            <a:r>
              <a:rPr lang="en-US" b="0" i="0" dirty="0">
                <a:solidFill>
                  <a:srgbClr val="0D0D0D"/>
                </a:solidFill>
                <a:effectLst/>
                <a:latin typeface="Söhne"/>
              </a:rPr>
              <a:t>Pipelines carry separated products (oil, gas) to destinations like refineries.</a:t>
            </a:r>
          </a:p>
          <a:p>
            <a:pPr marL="171450" indent="-171450">
              <a:buFont typeface="Arial" panose="020B0604020202020204" pitchFamily="34" charset="0"/>
              <a:buChar char="•"/>
            </a:pPr>
            <a:r>
              <a:rPr lang="en-US" b="0" i="0" dirty="0">
                <a:solidFill>
                  <a:srgbClr val="0D0D0D"/>
                </a:solidFill>
                <a:effectLst/>
                <a:latin typeface="Söhne"/>
              </a:rPr>
              <a:t>Flowlines are buried to prevent freezing and maintain integrity.</a:t>
            </a:r>
          </a:p>
          <a:p>
            <a:pPr marL="171450" indent="-171450">
              <a:buFont typeface="Arial" panose="020B0604020202020204" pitchFamily="34" charset="0"/>
              <a:buChar char="•"/>
            </a:pPr>
            <a:r>
              <a:rPr lang="en-US" b="0" i="0" dirty="0">
                <a:solidFill>
                  <a:srgbClr val="0D0D0D"/>
                </a:solidFill>
                <a:effectLst/>
                <a:latin typeface="Söhne"/>
              </a:rPr>
              <a:t>The transition from flowline to pipeline at the Lease Automatic Custody Transfer (LACT) unit where products are handed over to companies like Chevron for further processing.</a:t>
            </a:r>
          </a:p>
          <a:p>
            <a:pPr marL="171450" indent="-171450">
              <a:buFont typeface="Arial" panose="020B0604020202020204" pitchFamily="34" charset="0"/>
              <a:buChar char="•"/>
            </a:pPr>
            <a:r>
              <a:rPr lang="en-US" b="0" i="0" dirty="0">
                <a:solidFill>
                  <a:srgbClr val="0D0D0D"/>
                </a:solidFill>
                <a:effectLst/>
                <a:latin typeface="Söhne"/>
              </a:rPr>
              <a:t>American Petroleum Institute (API) sets standards for flowline materials and construction.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2F5240D-060A-3E4B-A797-4CE8C69AC4D3}" type="slidenum">
              <a:rPr lang="en-US" smtClean="0"/>
              <a:t>6</a:t>
            </a:fld>
            <a:endParaRPr lang="en-US"/>
          </a:p>
        </p:txBody>
      </p:sp>
    </p:spTree>
    <p:extLst>
      <p:ext uri="{BB962C8B-B14F-4D97-AF65-F5344CB8AC3E}">
        <p14:creationId xmlns:p14="http://schemas.microsoft.com/office/powerpoint/2010/main" val="1179671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246CB-5F22-0827-8943-F8EC6ABA08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390DCF-417C-6B04-FADB-A60070F30E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8B2CEA-7ED4-C6B8-455A-095D1B977545}"/>
              </a:ext>
            </a:extLst>
          </p:cNvPr>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0D0D0D"/>
                </a:solidFill>
                <a:effectLst/>
                <a:latin typeface="Söhne"/>
              </a:rPr>
              <a:t>Formally known as Colorado Oil and Gas Conservation Commission (COGCC)</a:t>
            </a:r>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865615AD-B196-80F0-3AB6-C605B5D12B8F}"/>
              </a:ext>
            </a:extLst>
          </p:cNvPr>
          <p:cNvSpPr>
            <a:spLocks noGrp="1"/>
          </p:cNvSpPr>
          <p:nvPr>
            <p:ph type="sldNum" sz="quarter" idx="5"/>
          </p:nvPr>
        </p:nvSpPr>
        <p:spPr/>
        <p:txBody>
          <a:bodyPr/>
          <a:lstStyle/>
          <a:p>
            <a:fld id="{02F5240D-060A-3E4B-A797-4CE8C69AC4D3}" type="slidenum">
              <a:rPr lang="en-US" smtClean="0"/>
              <a:t>7</a:t>
            </a:fld>
            <a:endParaRPr lang="en-US"/>
          </a:p>
        </p:txBody>
      </p:sp>
    </p:spTree>
    <p:extLst>
      <p:ext uri="{BB962C8B-B14F-4D97-AF65-F5344CB8AC3E}">
        <p14:creationId xmlns:p14="http://schemas.microsoft.com/office/powerpoint/2010/main" val="2624143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1796D-7AE0-7731-0D93-E22EF36CDA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22E980-6D86-9689-D21F-73C80726A2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6FE4C3-2557-CF9B-2C59-5D013E9CC85B}"/>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Flowline failures pose environmental and safety risks</a:t>
            </a:r>
          </a:p>
          <a:p>
            <a:pPr marL="171450" indent="-171450">
              <a:buFont typeface="Arial" panose="020B0604020202020204" pitchFamily="34" charset="0"/>
              <a:buChar char="•"/>
            </a:pPr>
            <a:endParaRPr lang="en-US" b="0" i="0" dirty="0">
              <a:solidFill>
                <a:srgbClr val="0D0D0D"/>
              </a:solidFill>
              <a:effectLst/>
              <a:latin typeface="Söhne"/>
            </a:endParaRPr>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DE7D095E-BF2E-65BC-07A7-B25E20E03833}"/>
              </a:ext>
            </a:extLst>
          </p:cNvPr>
          <p:cNvSpPr>
            <a:spLocks noGrp="1"/>
          </p:cNvSpPr>
          <p:nvPr>
            <p:ph type="sldNum" sz="quarter" idx="5"/>
          </p:nvPr>
        </p:nvSpPr>
        <p:spPr/>
        <p:txBody>
          <a:bodyPr/>
          <a:lstStyle/>
          <a:p>
            <a:fld id="{02F5240D-060A-3E4B-A797-4CE8C69AC4D3}" type="slidenum">
              <a:rPr lang="en-US" smtClean="0"/>
              <a:t>8</a:t>
            </a:fld>
            <a:endParaRPr lang="en-US"/>
          </a:p>
        </p:txBody>
      </p:sp>
    </p:spTree>
    <p:extLst>
      <p:ext uri="{BB962C8B-B14F-4D97-AF65-F5344CB8AC3E}">
        <p14:creationId xmlns:p14="http://schemas.microsoft.com/office/powerpoint/2010/main" val="2627280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4BA75-55EE-8C21-7879-5396934206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E6C035-2353-F548-4496-F397D1A6F3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1093A5-3773-1F0F-4DA2-7CFB2FFF603C}"/>
              </a:ext>
            </a:extLst>
          </p:cNvPr>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0D0D0D"/>
                </a:solidFill>
                <a:effectLst/>
                <a:latin typeface="Söhne"/>
              </a:rPr>
              <a:t>Understand what kind of parameters we need such as reason for spill, we only have descriptive stats </a:t>
            </a:r>
          </a:p>
          <a:p>
            <a:pPr marL="171450" indent="-171450">
              <a:buFont typeface="Arial" panose="020B0604020202020204" pitchFamily="34" charset="0"/>
              <a:buChar char="•"/>
            </a:pPr>
            <a:r>
              <a:rPr lang="en-US" b="0" i="0" dirty="0">
                <a:solidFill>
                  <a:srgbClr val="0D0D0D"/>
                </a:solidFill>
                <a:effectLst/>
                <a:latin typeface="Söhne"/>
              </a:rPr>
              <a:t>Report for ECMC about what kinds of data we need such as reason for spill</a:t>
            </a:r>
          </a:p>
          <a:p>
            <a:pPr marL="171450" indent="-171450">
              <a:buFont typeface="Arial" panose="020B0604020202020204" pitchFamily="34" charset="0"/>
              <a:buChar char="•"/>
            </a:pPr>
            <a:r>
              <a:rPr lang="en-US" b="0" i="0" dirty="0">
                <a:solidFill>
                  <a:srgbClr val="0D0D0D"/>
                </a:solidFill>
                <a:effectLst/>
                <a:latin typeface="Söhne"/>
              </a:rPr>
              <a:t>Data cleaning: no unique identifier, connect through longitude and latitude, one-to-many relationships as in their can be many failures within one flowline segment</a:t>
            </a:r>
          </a:p>
        </p:txBody>
      </p:sp>
      <p:sp>
        <p:nvSpPr>
          <p:cNvPr id="4" name="Slide Number Placeholder 3">
            <a:extLst>
              <a:ext uri="{FF2B5EF4-FFF2-40B4-BE49-F238E27FC236}">
                <a16:creationId xmlns:a16="http://schemas.microsoft.com/office/drawing/2014/main" id="{ECAAC78D-F68A-083C-792B-1D35F921BAEA}"/>
              </a:ext>
            </a:extLst>
          </p:cNvPr>
          <p:cNvSpPr>
            <a:spLocks noGrp="1"/>
          </p:cNvSpPr>
          <p:nvPr>
            <p:ph type="sldNum" sz="quarter" idx="5"/>
          </p:nvPr>
        </p:nvSpPr>
        <p:spPr/>
        <p:txBody>
          <a:bodyPr/>
          <a:lstStyle/>
          <a:p>
            <a:fld id="{02F5240D-060A-3E4B-A797-4CE8C69AC4D3}" type="slidenum">
              <a:rPr lang="en-US" smtClean="0"/>
              <a:t>9</a:t>
            </a:fld>
            <a:endParaRPr lang="en-US"/>
          </a:p>
        </p:txBody>
      </p:sp>
    </p:spTree>
    <p:extLst>
      <p:ext uri="{BB962C8B-B14F-4D97-AF65-F5344CB8AC3E}">
        <p14:creationId xmlns:p14="http://schemas.microsoft.com/office/powerpoint/2010/main" val="3370804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58171-1798-F48A-227B-32CC06DBD4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583D87-EDFE-6540-F1EA-0158E50F81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B69CC6-C9B1-BF3C-CB21-C4B7269F01F5}"/>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the last 5 years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endParaRPr lang="en-US" b="0" i="0" dirty="0">
              <a:solidFill>
                <a:srgbClr val="0D0D0D"/>
              </a:solidFill>
              <a:effectLst/>
              <a:latin typeface="Söhne"/>
            </a:endParaRPr>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59BB2369-71EF-1AE4-57B3-3BD21AB4E69C}"/>
              </a:ext>
            </a:extLst>
          </p:cNvPr>
          <p:cNvSpPr>
            <a:spLocks noGrp="1"/>
          </p:cNvSpPr>
          <p:nvPr>
            <p:ph type="sldNum" sz="quarter" idx="5"/>
          </p:nvPr>
        </p:nvSpPr>
        <p:spPr/>
        <p:txBody>
          <a:bodyPr/>
          <a:lstStyle/>
          <a:p>
            <a:fld id="{02F5240D-060A-3E4B-A797-4CE8C69AC4D3}" type="slidenum">
              <a:rPr lang="en-US" smtClean="0"/>
              <a:t>10</a:t>
            </a:fld>
            <a:endParaRPr lang="en-US"/>
          </a:p>
        </p:txBody>
      </p:sp>
    </p:spTree>
    <p:extLst>
      <p:ext uri="{BB962C8B-B14F-4D97-AF65-F5344CB8AC3E}">
        <p14:creationId xmlns:p14="http://schemas.microsoft.com/office/powerpoint/2010/main" val="2426800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screen">
            <a:alphaModFix amt="25000"/>
            <a:extLst>
              <a:ext uri="{28A0092B-C50C-407E-A947-70E740481C1C}">
                <a14:useLocalDpi xmlns:a14="http://schemas.microsoft.com/office/drawing/2010/main"/>
              </a:ext>
            </a:extLst>
          </a:blip>
          <a:stretch>
            <a:fillRect/>
          </a:stretch>
        </p:blipFill>
        <p:spPr>
          <a:xfrm>
            <a:off x="1835085" y="170978"/>
            <a:ext cx="10356915" cy="5825765"/>
          </a:xfrm>
          <a:prstGeom prst="rect">
            <a:avLst/>
          </a:prstGeom>
        </p:spPr>
      </p:pic>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10/11/24</a:t>
            </a:fld>
            <a:endParaRPr lang="en-US"/>
          </a:p>
        </p:txBody>
      </p:sp>
      <p:sp>
        <p:nvSpPr>
          <p:cNvPr id="21" name="Rectangle 20">
            <a:extLst>
              <a:ext uri="{FF2B5EF4-FFF2-40B4-BE49-F238E27FC236}">
                <a16:creationId xmlns:a16="http://schemas.microsoft.com/office/drawing/2014/main" id="{2DF55106-BA85-A046-A450-43480962F8F7}"/>
              </a:ext>
            </a:extLst>
          </p:cNvPr>
          <p:cNvSpPr/>
          <p:nvPr userDrawn="1"/>
        </p:nvSpPr>
        <p:spPr>
          <a:xfrm>
            <a:off x="-48638" y="-9728"/>
            <a:ext cx="12260094" cy="6265544"/>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Footer Placeholder 4"/>
          <p:cNvSpPr>
            <a:spLocks noGrp="1"/>
          </p:cNvSpPr>
          <p:nvPr>
            <p:ph type="ftr" sz="quarter" idx="11"/>
          </p:nvPr>
        </p:nvSpPr>
        <p:spPr>
          <a:xfrm>
            <a:off x="4782356" y="6356352"/>
            <a:ext cx="3371044" cy="382553"/>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12" name="Title 1"/>
          <p:cNvSpPr>
            <a:spLocks noGrp="1"/>
          </p:cNvSpPr>
          <p:nvPr>
            <p:ph type="ctrTitle"/>
          </p:nvPr>
        </p:nvSpPr>
        <p:spPr>
          <a:xfrm>
            <a:off x="395371" y="2243579"/>
            <a:ext cx="10803672" cy="719056"/>
          </a:xfrm>
        </p:spPr>
        <p:txBody>
          <a:bodyPr>
            <a:normAutofit/>
          </a:bodyPr>
          <a:lstStyle>
            <a:lvl1pPr>
              <a:defRPr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algn="l"/>
            <a:r>
              <a:rPr lang="en-US" sz="5400" dirty="0">
                <a:solidFill>
                  <a:schemeClr val="bg1"/>
                </a:solidFill>
              </a:rPr>
              <a:t>Presentation Title Goes Here</a:t>
            </a:r>
          </a:p>
        </p:txBody>
      </p:sp>
      <p:cxnSp>
        <p:nvCxnSpPr>
          <p:cNvPr id="14" name="Straight Connector 13"/>
          <p:cNvCxnSpPr/>
          <p:nvPr userDrawn="1"/>
        </p:nvCxnSpPr>
        <p:spPr>
          <a:xfrm>
            <a:off x="520878" y="3287006"/>
            <a:ext cx="911199" cy="0"/>
          </a:xfrm>
          <a:prstGeom prst="line">
            <a:avLst/>
          </a:prstGeom>
          <a:ln w="28575">
            <a:solidFill>
              <a:srgbClr val="D2492A"/>
            </a:solidFill>
          </a:ln>
          <a:effectLst/>
        </p:spPr>
        <p:style>
          <a:lnRef idx="2">
            <a:schemeClr val="accent1"/>
          </a:lnRef>
          <a:fillRef idx="0">
            <a:schemeClr val="accent1"/>
          </a:fillRef>
          <a:effectRef idx="1">
            <a:schemeClr val="accent1"/>
          </a:effectRef>
          <a:fontRef idx="minor">
            <a:schemeClr val="tx1"/>
          </a:fontRef>
        </p:style>
      </p:cxnSp>
      <p:pic>
        <p:nvPicPr>
          <p:cNvPr id="22" name="Picture 21">
            <a:extLst>
              <a:ext uri="{FF2B5EF4-FFF2-40B4-BE49-F238E27FC236}">
                <a16:creationId xmlns:a16="http://schemas.microsoft.com/office/drawing/2014/main" id="{08E7ABF0-DEE6-F34C-98A7-7FC5808DF58A}"/>
              </a:ext>
            </a:extLst>
          </p:cNvPr>
          <p:cNvPicPr/>
          <p:nvPr userDrawn="1"/>
        </p:nvPicPr>
        <p:blipFill rotWithShape="1">
          <a:blip r:embed="rId3" cstate="screen">
            <a:extLst>
              <a:ext uri="{28A0092B-C50C-407E-A947-70E740481C1C}">
                <a14:useLocalDpi xmlns:a14="http://schemas.microsoft.com/office/drawing/2010/main"/>
              </a:ext>
            </a:extLst>
          </a:blip>
          <a:srcRect/>
          <a:stretch/>
        </p:blipFill>
        <p:spPr bwMode="auto">
          <a:xfrm>
            <a:off x="224424" y="6321114"/>
            <a:ext cx="4464148" cy="450289"/>
          </a:xfrm>
          <a:prstGeom prst="rect">
            <a:avLst/>
          </a:prstGeom>
          <a:noFill/>
          <a:ln>
            <a:noFill/>
          </a:ln>
          <a:extLst>
            <a:ext uri="{53640926-AAD7-44D8-BBD7-CCE9431645EC}">
              <a14:shadowObscured xmlns:a14="http://schemas.microsoft.com/office/drawing/2010/main"/>
            </a:ext>
          </a:extLst>
        </p:spPr>
      </p:pic>
      <p:sp>
        <p:nvSpPr>
          <p:cNvPr id="23" name="TextBox 22">
            <a:extLst>
              <a:ext uri="{FF2B5EF4-FFF2-40B4-BE49-F238E27FC236}">
                <a16:creationId xmlns:a16="http://schemas.microsoft.com/office/drawing/2014/main" id="{78B3FD82-CB41-C84B-B706-06F09C4B7CF1}"/>
              </a:ext>
            </a:extLst>
          </p:cNvPr>
          <p:cNvSpPr txBox="1"/>
          <p:nvPr userDrawn="1"/>
        </p:nvSpPr>
        <p:spPr>
          <a:xfrm>
            <a:off x="7478040" y="6407925"/>
            <a:ext cx="4489537" cy="369332"/>
          </a:xfrm>
          <a:prstGeom prst="rect">
            <a:avLst/>
          </a:prstGeom>
          <a:noFill/>
        </p:spPr>
        <p:txBody>
          <a:bodyPr wrap="square" rtlCol="0">
            <a:spAutoFit/>
          </a:bodyPr>
          <a:lstStyle/>
          <a:p>
            <a:pPr algn="r"/>
            <a:r>
              <a:rPr lang="en-US" sz="1800" b="1" i="0" dirty="0">
                <a:solidFill>
                  <a:srgbClr val="21314D"/>
                </a:solidFill>
                <a:latin typeface="Arial" panose="020B0604020202020204" pitchFamily="34" charset="0"/>
                <a:ea typeface="Gotham Bold" charset="0"/>
                <a:cs typeface="Arial" panose="020B0604020202020204" pitchFamily="34" charset="0"/>
              </a:rPr>
              <a:t>MINES</a:t>
            </a:r>
            <a:r>
              <a:rPr lang="en-US" sz="1800" b="1" i="0" dirty="0">
                <a:solidFill>
                  <a:srgbClr val="D2492A"/>
                </a:solidFill>
                <a:latin typeface="Arial" panose="020B0604020202020204" pitchFamily="34" charset="0"/>
                <a:ea typeface="Gotham Bold" charset="0"/>
                <a:cs typeface="Arial" panose="020B0604020202020204" pitchFamily="34" charset="0"/>
              </a:rPr>
              <a:t>.</a:t>
            </a:r>
            <a:r>
              <a:rPr lang="en-US" sz="1800" b="0" i="0" dirty="0">
                <a:solidFill>
                  <a:srgbClr val="92A2BD"/>
                </a:solidFill>
                <a:latin typeface="Arial" panose="020B0604020202020204" pitchFamily="34" charset="0"/>
                <a:ea typeface="Gotham Book" charset="0"/>
                <a:cs typeface="Arial" panose="020B0604020202020204" pitchFamily="34" charset="0"/>
              </a:rPr>
              <a:t>EDU</a:t>
            </a:r>
          </a:p>
        </p:txBody>
      </p:sp>
      <p:sp>
        <p:nvSpPr>
          <p:cNvPr id="13" name="Subtitle 2"/>
          <p:cNvSpPr>
            <a:spLocks noGrp="1"/>
          </p:cNvSpPr>
          <p:nvPr>
            <p:ph type="subTitle" idx="1"/>
          </p:nvPr>
        </p:nvSpPr>
        <p:spPr>
          <a:xfrm>
            <a:off x="395371" y="3737295"/>
            <a:ext cx="9144000" cy="1655762"/>
          </a:xfrm>
        </p:spPr>
        <p:txBody>
          <a:bodyPr/>
          <a:lstStyle>
            <a:lvl1pPr marL="0" indent="0">
              <a:buNone/>
              <a:defRPr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algn="l"/>
            <a:r>
              <a:rPr lang="en-US" dirty="0">
                <a:solidFill>
                  <a:schemeClr val="bg1"/>
                </a:solidFill>
              </a:rPr>
              <a:t>Subhead, name or date goes here</a:t>
            </a:r>
          </a:p>
        </p:txBody>
      </p:sp>
      <p:pic>
        <p:nvPicPr>
          <p:cNvPr id="24" name="Picture 23">
            <a:extLst>
              <a:ext uri="{FF2B5EF4-FFF2-40B4-BE49-F238E27FC236}">
                <a16:creationId xmlns:a16="http://schemas.microsoft.com/office/drawing/2014/main" id="{F3429AB2-51CA-D34A-933D-348196C30A2C}"/>
              </a:ext>
            </a:extLst>
          </p:cNvPr>
          <p:cNvPicPr>
            <a:picLocks noChangeAspect="1"/>
          </p:cNvPicPr>
          <p:nvPr userDrawn="1"/>
        </p:nvPicPr>
        <p:blipFill>
          <a:blip r:embed="rId4" cstate="screen">
            <a:alphaModFix amt="10000"/>
            <a:extLst>
              <a:ext uri="{28A0092B-C50C-407E-A947-70E740481C1C}">
                <a14:useLocalDpi xmlns:a14="http://schemas.microsoft.com/office/drawing/2010/main"/>
              </a:ext>
            </a:extLst>
          </a:blip>
          <a:srcRect/>
          <a:stretch/>
        </p:blipFill>
        <p:spPr>
          <a:xfrm>
            <a:off x="7384256" y="-12784"/>
            <a:ext cx="6962859" cy="6599580"/>
          </a:xfrm>
          <a:prstGeom prst="rect">
            <a:avLst/>
          </a:prstGeom>
        </p:spPr>
      </p:pic>
    </p:spTree>
    <p:extLst>
      <p:ext uri="{BB962C8B-B14F-4D97-AF65-F5344CB8AC3E}">
        <p14:creationId xmlns:p14="http://schemas.microsoft.com/office/powerpoint/2010/main" val="608327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2131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5183188" y="987427"/>
            <a:ext cx="6172200" cy="4873625"/>
          </a:xfrm>
        </p:spPr>
        <p:txBody>
          <a:bodyPr/>
          <a:lstStyle>
            <a:lvl1pPr>
              <a:lnSpc>
                <a:spcPct val="110000"/>
              </a:lnSpc>
              <a:spcBef>
                <a:spcPts val="1000"/>
              </a:spcBef>
              <a:defRPr sz="3200">
                <a:latin typeface="Arial" panose="020B0604020202020204" pitchFamily="34" charset="0"/>
                <a:cs typeface="Arial" panose="020B0604020202020204" pitchFamily="34" charset="0"/>
              </a:defRPr>
            </a:lvl1pPr>
            <a:lvl2pPr>
              <a:lnSpc>
                <a:spcPct val="110000"/>
              </a:lnSpc>
              <a:spcBef>
                <a:spcPts val="1000"/>
              </a:spcBef>
              <a:defRPr sz="2800">
                <a:latin typeface="Arial" panose="020B0604020202020204" pitchFamily="34" charset="0"/>
                <a:cs typeface="Arial" panose="020B0604020202020204" pitchFamily="34" charset="0"/>
              </a:defRPr>
            </a:lvl2pPr>
            <a:lvl3pPr>
              <a:lnSpc>
                <a:spcPct val="110000"/>
              </a:lnSpc>
              <a:spcBef>
                <a:spcPts val="1000"/>
              </a:spcBef>
              <a:defRPr sz="2400">
                <a:latin typeface="Arial" panose="020B0604020202020204" pitchFamily="34" charset="0"/>
                <a:cs typeface="Arial" panose="020B0604020202020204" pitchFamily="34" charset="0"/>
              </a:defRPr>
            </a:lvl3pPr>
            <a:lvl4pPr>
              <a:lnSpc>
                <a:spcPct val="110000"/>
              </a:lnSpc>
              <a:spcBef>
                <a:spcPts val="1000"/>
              </a:spcBef>
              <a:defRPr sz="2000">
                <a:latin typeface="Arial" panose="020B0604020202020204" pitchFamily="34" charset="0"/>
                <a:cs typeface="Arial" panose="020B0604020202020204" pitchFamily="34" charset="0"/>
              </a:defRPr>
            </a:lvl4pPr>
            <a:lvl5pPr>
              <a:lnSpc>
                <a:spcPct val="110000"/>
              </a:lnSpc>
              <a:spcBef>
                <a:spcPts val="1000"/>
              </a:spcBef>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lnSpc>
                <a:spcPct val="110000"/>
              </a:lnSpc>
              <a:spcBef>
                <a:spcPts val="1000"/>
              </a:spcBef>
              <a:buNone/>
              <a:defRPr sz="1600">
                <a:latin typeface="Arial" panose="020B0604020202020204" pitchFamily="34" charset="0"/>
                <a:cs typeface="Arial" panose="020B0604020202020204" pitchFamily="34" charset="0"/>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10/11/24</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9" name="Rectangle 8"/>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TextBox 10">
            <a:extLst>
              <a:ext uri="{FF2B5EF4-FFF2-40B4-BE49-F238E27FC236}">
                <a16:creationId xmlns:a16="http://schemas.microsoft.com/office/drawing/2014/main" id="{8D816478-27A8-5948-917C-6E6357F4BB0B}"/>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Arial" panose="020B0604020202020204" pitchFamily="34" charset="0"/>
                <a:ea typeface="Gotham Bold" charset="0"/>
                <a:cs typeface="Arial" panose="020B0604020202020204" pitchFamily="34" charset="0"/>
              </a:rPr>
              <a:t>MINES</a:t>
            </a:r>
            <a:r>
              <a:rPr lang="en-US" sz="1800" b="1" i="0" dirty="0">
                <a:solidFill>
                  <a:srgbClr val="D2492A"/>
                </a:solidFill>
                <a:latin typeface="Arial" panose="020B0604020202020204" pitchFamily="34" charset="0"/>
                <a:ea typeface="Gotham Bold" charset="0"/>
                <a:cs typeface="Arial" panose="020B0604020202020204" pitchFamily="34" charset="0"/>
              </a:rPr>
              <a:t>.</a:t>
            </a:r>
            <a:r>
              <a:rPr lang="en-US" sz="1800" b="0" i="0" dirty="0">
                <a:solidFill>
                  <a:srgbClr val="92A2BD"/>
                </a:solidFill>
                <a:latin typeface="Arial" panose="020B0604020202020204" pitchFamily="34" charset="0"/>
                <a:ea typeface="Gotham Book" charset="0"/>
                <a:cs typeface="Arial" panose="020B0604020202020204" pitchFamily="34" charset="0"/>
              </a:rPr>
              <a:t>EDU</a:t>
            </a:r>
          </a:p>
        </p:txBody>
      </p:sp>
      <p:pic>
        <p:nvPicPr>
          <p:cNvPr id="10" name="Picture 9">
            <a:extLst>
              <a:ext uri="{FF2B5EF4-FFF2-40B4-BE49-F238E27FC236}">
                <a16:creationId xmlns:a16="http://schemas.microsoft.com/office/drawing/2014/main" id="{F062048D-C5A5-5716-CE8C-6DCFFC526B8F}"/>
              </a:ext>
            </a:extLst>
          </p:cNvPr>
          <p:cNvPicPr/>
          <p:nvPr userDrawn="1"/>
        </p:nvPicPr>
        <p:blipFill>
          <a:blip r:embed="rId2" cstate="screen">
            <a:extLst>
              <a:ext uri="{28A0092B-C50C-407E-A947-70E740481C1C}">
                <a14:useLocalDpi xmlns:a14="http://schemas.microsoft.com/office/drawing/2010/main"/>
              </a:ext>
            </a:extLst>
          </a:blip>
          <a:srcRect/>
          <a:stretch/>
        </p:blipFill>
        <p:spPr bwMode="auto">
          <a:xfrm>
            <a:off x="224424" y="6354364"/>
            <a:ext cx="4464148" cy="45028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81501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10048" y="-10049"/>
            <a:ext cx="5183189" cy="6943412"/>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450058" y="472281"/>
            <a:ext cx="3932237" cy="1600200"/>
          </a:xfrm>
        </p:spPr>
        <p:txBody>
          <a:bodyPr anchor="b">
            <a:normAutofit/>
          </a:bodyPr>
          <a:lstStyle>
            <a:lvl1pPr>
              <a:defRPr sz="4400">
                <a:solidFill>
                  <a:schemeClr val="bg1"/>
                </a:solidFill>
                <a:latin typeface="Arial" panose="020B0604020202020204" pitchFamily="34" charset="0"/>
                <a:cs typeface="Arial" panose="020B0604020202020204" pitchFamily="34" charset="0"/>
              </a:defRPr>
            </a:lvl1pPr>
          </a:lstStyle>
          <a:p>
            <a:r>
              <a:rPr lang="en-US" dirty="0"/>
              <a:t>Copy goes here</a:t>
            </a:r>
          </a:p>
        </p:txBody>
      </p:sp>
      <p:sp>
        <p:nvSpPr>
          <p:cNvPr id="3" name="Picture Placeholder 2"/>
          <p:cNvSpPr>
            <a:spLocks noGrp="1"/>
          </p:cNvSpPr>
          <p:nvPr>
            <p:ph type="pic" idx="1"/>
          </p:nvPr>
        </p:nvSpPr>
        <p:spPr>
          <a:xfrm>
            <a:off x="5183189" y="2"/>
            <a:ext cx="7008812" cy="6857999"/>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hasCustomPrompt="1"/>
          </p:nvPr>
        </p:nvSpPr>
        <p:spPr>
          <a:xfrm>
            <a:off x="450058" y="2072481"/>
            <a:ext cx="3932237" cy="3811588"/>
          </a:xfrm>
        </p:spPr>
        <p:txBody>
          <a:bodyPr>
            <a:normAutofit/>
          </a:bodyPr>
          <a:lstStyle>
            <a:lvl1pPr marL="457189" indent="-457189">
              <a:lnSpc>
                <a:spcPct val="110000"/>
              </a:lnSpc>
              <a:buFont typeface="Arial" charset="0"/>
              <a:buChar char="•"/>
              <a:defRPr sz="2800">
                <a:solidFill>
                  <a:schemeClr val="bg1"/>
                </a:solidFill>
                <a:latin typeface="Arial" panose="020B0604020202020204" pitchFamily="34" charset="0"/>
                <a:cs typeface="Arial" panose="020B0604020202020204" pitchFamily="34" charset="0"/>
              </a:defRPr>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Supporting text goes here</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10/11/24</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pic>
        <p:nvPicPr>
          <p:cNvPr id="9" name="Picture 8">
            <a:extLst>
              <a:ext uri="{FF2B5EF4-FFF2-40B4-BE49-F238E27FC236}">
                <a16:creationId xmlns:a16="http://schemas.microsoft.com/office/drawing/2014/main" id="{CFD60575-13BE-A36C-FFF8-09C00954738A}"/>
              </a:ext>
            </a:extLst>
          </p:cNvPr>
          <p:cNvPicPr/>
          <p:nvPr userDrawn="1"/>
        </p:nvPicPr>
        <p:blipFill>
          <a:blip r:embed="rId2" cstate="screen">
            <a:extLst>
              <a:ext uri="{28A0092B-C50C-407E-A947-70E740481C1C}">
                <a14:useLocalDpi xmlns:a14="http://schemas.microsoft.com/office/drawing/2010/main"/>
              </a:ext>
            </a:extLst>
          </a:blip>
          <a:srcRect/>
          <a:stretch/>
        </p:blipFill>
        <p:spPr bwMode="auto">
          <a:xfrm>
            <a:off x="224424" y="6354364"/>
            <a:ext cx="4464148" cy="45028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85166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lnSpc>
                <a:spcPct val="110000"/>
              </a:lnSpc>
              <a:spcBef>
                <a:spcPts val="1000"/>
              </a:spcBef>
              <a:defRPr>
                <a:latin typeface="Arial" panose="020B0604020202020204" pitchFamily="34" charset="0"/>
                <a:cs typeface="Arial" panose="020B0604020202020204" pitchFamily="34" charset="0"/>
              </a:defRPr>
            </a:lvl1pPr>
            <a:lvl2pPr>
              <a:lnSpc>
                <a:spcPct val="110000"/>
              </a:lnSpc>
              <a:spcBef>
                <a:spcPts val="1000"/>
              </a:spcBef>
              <a:defRPr>
                <a:latin typeface="Arial" panose="020B0604020202020204" pitchFamily="34" charset="0"/>
                <a:cs typeface="Arial" panose="020B0604020202020204" pitchFamily="34" charset="0"/>
              </a:defRPr>
            </a:lvl2pPr>
            <a:lvl3pPr>
              <a:lnSpc>
                <a:spcPct val="110000"/>
              </a:lnSpc>
              <a:spcBef>
                <a:spcPts val="1000"/>
              </a:spcBef>
              <a:defRPr>
                <a:latin typeface="Arial" panose="020B0604020202020204" pitchFamily="34" charset="0"/>
                <a:cs typeface="Arial" panose="020B0604020202020204" pitchFamily="34" charset="0"/>
              </a:defRPr>
            </a:lvl3pPr>
            <a:lvl4pPr>
              <a:lnSpc>
                <a:spcPct val="110000"/>
              </a:lnSpc>
              <a:spcBef>
                <a:spcPts val="1000"/>
              </a:spcBef>
              <a:defRPr>
                <a:latin typeface="Arial" panose="020B0604020202020204" pitchFamily="34" charset="0"/>
                <a:cs typeface="Arial" panose="020B0604020202020204" pitchFamily="34" charset="0"/>
              </a:defRPr>
            </a:lvl4pPr>
            <a:lvl5pPr>
              <a:lnSpc>
                <a:spcPct val="110000"/>
              </a:lnSpc>
              <a:spcBef>
                <a:spcPts val="1000"/>
              </a:spcBef>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10/11/24</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7" name="Rectangle 6"/>
          <p:cNvSpPr/>
          <p:nvPr userDrawn="1"/>
        </p:nvSpPr>
        <p:spPr>
          <a:xfrm>
            <a:off x="-10048" y="6265545"/>
            <a:ext cx="12202048" cy="601701"/>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Box 11">
            <a:extLst>
              <a:ext uri="{FF2B5EF4-FFF2-40B4-BE49-F238E27FC236}">
                <a16:creationId xmlns:a16="http://schemas.microsoft.com/office/drawing/2014/main" id="{6C529638-9519-5646-BC6C-4C995584BC00}"/>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Arial" panose="020B0604020202020204" pitchFamily="34" charset="0"/>
                <a:ea typeface="Gotham Bold" charset="0"/>
                <a:cs typeface="Arial" panose="020B0604020202020204" pitchFamily="34" charset="0"/>
              </a:rPr>
              <a:t>MINES</a:t>
            </a:r>
            <a:r>
              <a:rPr lang="en-US" sz="1800" b="1" i="0" dirty="0">
                <a:solidFill>
                  <a:srgbClr val="D2492A"/>
                </a:solidFill>
                <a:latin typeface="Arial" panose="020B0604020202020204" pitchFamily="34" charset="0"/>
                <a:ea typeface="Gotham Bold" charset="0"/>
                <a:cs typeface="Arial" panose="020B0604020202020204" pitchFamily="34" charset="0"/>
              </a:rPr>
              <a:t>.</a:t>
            </a:r>
            <a:r>
              <a:rPr lang="en-US" sz="1800" b="0" i="0" dirty="0">
                <a:solidFill>
                  <a:srgbClr val="92A2BD"/>
                </a:solidFill>
                <a:latin typeface="Arial" panose="020B0604020202020204" pitchFamily="34" charset="0"/>
                <a:ea typeface="Gotham Book" charset="0"/>
                <a:cs typeface="Arial" panose="020B0604020202020204" pitchFamily="34" charset="0"/>
              </a:rPr>
              <a:t>EDU</a:t>
            </a:r>
          </a:p>
        </p:txBody>
      </p:sp>
      <p:pic>
        <p:nvPicPr>
          <p:cNvPr id="8" name="Picture 7">
            <a:extLst>
              <a:ext uri="{FF2B5EF4-FFF2-40B4-BE49-F238E27FC236}">
                <a16:creationId xmlns:a16="http://schemas.microsoft.com/office/drawing/2014/main" id="{ADC4A11B-5897-B590-CDE1-005B75AD4842}"/>
              </a:ext>
            </a:extLst>
          </p:cNvPr>
          <p:cNvPicPr/>
          <p:nvPr userDrawn="1"/>
        </p:nvPicPr>
        <p:blipFill>
          <a:blip r:embed="rId2" cstate="screen">
            <a:extLst>
              <a:ext uri="{28A0092B-C50C-407E-A947-70E740481C1C}">
                <a14:useLocalDpi xmlns:a14="http://schemas.microsoft.com/office/drawing/2010/main"/>
              </a:ext>
            </a:extLst>
          </a:blip>
          <a:srcRect/>
          <a:stretch/>
        </p:blipFill>
        <p:spPr bwMode="auto">
          <a:xfrm>
            <a:off x="224424" y="6354364"/>
            <a:ext cx="4464148" cy="45028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7638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lvl1pPr>
              <a:defRPr>
                <a:solidFill>
                  <a:srgbClr val="2131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lvl1pPr>
              <a:lnSpc>
                <a:spcPct val="110000"/>
              </a:lnSpc>
              <a:spcBef>
                <a:spcPts val="1000"/>
              </a:spcBef>
              <a:defRPr>
                <a:latin typeface="Arial" panose="020B0604020202020204" pitchFamily="34" charset="0"/>
                <a:cs typeface="Arial" panose="020B0604020202020204" pitchFamily="34" charset="0"/>
              </a:defRPr>
            </a:lvl1pPr>
            <a:lvl2pPr>
              <a:lnSpc>
                <a:spcPct val="110000"/>
              </a:lnSpc>
              <a:spcBef>
                <a:spcPts val="1000"/>
              </a:spcBef>
              <a:defRPr>
                <a:latin typeface="Arial" panose="020B0604020202020204" pitchFamily="34" charset="0"/>
                <a:cs typeface="Arial" panose="020B0604020202020204" pitchFamily="34" charset="0"/>
              </a:defRPr>
            </a:lvl2pPr>
            <a:lvl3pPr>
              <a:lnSpc>
                <a:spcPct val="110000"/>
              </a:lnSpc>
              <a:spcBef>
                <a:spcPts val="1000"/>
              </a:spcBef>
              <a:defRPr>
                <a:latin typeface="Arial" panose="020B0604020202020204" pitchFamily="34" charset="0"/>
                <a:cs typeface="Arial" panose="020B0604020202020204" pitchFamily="34" charset="0"/>
              </a:defRPr>
            </a:lvl3pPr>
            <a:lvl4pPr>
              <a:lnSpc>
                <a:spcPct val="110000"/>
              </a:lnSpc>
              <a:spcBef>
                <a:spcPts val="1000"/>
              </a:spcBef>
              <a:defRPr>
                <a:latin typeface="Arial" panose="020B0604020202020204" pitchFamily="34" charset="0"/>
                <a:cs typeface="Arial" panose="020B0604020202020204" pitchFamily="34" charset="0"/>
              </a:defRPr>
            </a:lvl4pPr>
            <a:lvl5pPr>
              <a:lnSpc>
                <a:spcPct val="110000"/>
              </a:lnSpc>
              <a:spcBef>
                <a:spcPts val="1000"/>
              </a:spcBef>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10/11/24</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7" name="Rectangle 6"/>
          <p:cNvSpPr/>
          <p:nvPr userDrawn="1"/>
        </p:nvSpPr>
        <p:spPr>
          <a:xfrm>
            <a:off x="-10048" y="6265545"/>
            <a:ext cx="12202048" cy="601701"/>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Box 11">
            <a:extLst>
              <a:ext uri="{FF2B5EF4-FFF2-40B4-BE49-F238E27FC236}">
                <a16:creationId xmlns:a16="http://schemas.microsoft.com/office/drawing/2014/main" id="{1C06899B-D311-B446-8DBB-7D61E82846C1}"/>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Arial" panose="020B0604020202020204" pitchFamily="34" charset="0"/>
                <a:ea typeface="Gotham Bold" charset="0"/>
                <a:cs typeface="Arial" panose="020B0604020202020204" pitchFamily="34" charset="0"/>
              </a:rPr>
              <a:t>MINES</a:t>
            </a:r>
            <a:r>
              <a:rPr lang="en-US" sz="1800" b="1" i="0" dirty="0">
                <a:solidFill>
                  <a:srgbClr val="D2492A"/>
                </a:solidFill>
                <a:latin typeface="Arial" panose="020B0604020202020204" pitchFamily="34" charset="0"/>
                <a:ea typeface="Gotham Bold" charset="0"/>
                <a:cs typeface="Arial" panose="020B0604020202020204" pitchFamily="34" charset="0"/>
              </a:rPr>
              <a:t>.</a:t>
            </a:r>
            <a:r>
              <a:rPr lang="en-US" sz="1800" b="0" i="0" dirty="0">
                <a:solidFill>
                  <a:srgbClr val="92A2BD"/>
                </a:solidFill>
                <a:latin typeface="Arial" panose="020B0604020202020204" pitchFamily="34" charset="0"/>
                <a:ea typeface="Gotham Book" charset="0"/>
                <a:cs typeface="Arial" panose="020B0604020202020204" pitchFamily="34" charset="0"/>
              </a:rPr>
              <a:t>EDU</a:t>
            </a:r>
          </a:p>
        </p:txBody>
      </p:sp>
      <p:pic>
        <p:nvPicPr>
          <p:cNvPr id="8" name="Picture 7">
            <a:extLst>
              <a:ext uri="{FF2B5EF4-FFF2-40B4-BE49-F238E27FC236}">
                <a16:creationId xmlns:a16="http://schemas.microsoft.com/office/drawing/2014/main" id="{AAB6B92B-1ACD-2D28-1E66-7DDC8A3DCC43}"/>
              </a:ext>
            </a:extLst>
          </p:cNvPr>
          <p:cNvPicPr/>
          <p:nvPr userDrawn="1"/>
        </p:nvPicPr>
        <p:blipFill>
          <a:blip r:embed="rId2" cstate="screen">
            <a:extLst>
              <a:ext uri="{28A0092B-C50C-407E-A947-70E740481C1C}">
                <a14:useLocalDpi xmlns:a14="http://schemas.microsoft.com/office/drawing/2010/main"/>
              </a:ext>
            </a:extLst>
          </a:blip>
          <a:srcRect/>
          <a:stretch/>
        </p:blipFill>
        <p:spPr bwMode="auto">
          <a:xfrm>
            <a:off x="224424" y="6354364"/>
            <a:ext cx="4464148" cy="45028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8148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userDrawn="1"/>
        </p:nvSpPr>
        <p:spPr>
          <a:xfrm>
            <a:off x="-9728" y="-9729"/>
            <a:ext cx="12201728" cy="626554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831851" y="1709740"/>
            <a:ext cx="10515600" cy="2852737"/>
          </a:xfrm>
        </p:spPr>
        <p:txBody>
          <a:bodyPr anchor="b">
            <a:normAutofit/>
          </a:bodyPr>
          <a:lstStyle>
            <a:lvl1pPr>
              <a:defRPr sz="440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Section header goes here</a:t>
            </a:r>
          </a:p>
        </p:txBody>
      </p:sp>
      <p:sp>
        <p:nvSpPr>
          <p:cNvPr id="3" name="Text Placeholder 2"/>
          <p:cNvSpPr>
            <a:spLocks noGrp="1"/>
          </p:cNvSpPr>
          <p:nvPr>
            <p:ph type="body" idx="1" hasCustomPrompt="1"/>
          </p:nvPr>
        </p:nvSpPr>
        <p:spPr>
          <a:xfrm>
            <a:off x="831851" y="4589465"/>
            <a:ext cx="10515600" cy="1500187"/>
          </a:xfrm>
        </p:spPr>
        <p:txBody>
          <a:bodyPr/>
          <a:lstStyle>
            <a:lvl1pPr marL="0" indent="0">
              <a:buNone/>
              <a:defRPr sz="2400" b="0" i="0">
                <a:solidFill>
                  <a:srgbClr val="92A2BD"/>
                </a:solidFill>
                <a:latin typeface="Arial" panose="020B0604020202020204" pitchFamily="34" charset="0"/>
                <a:ea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Section subhead goes here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10/11/24</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13" name="TextBox 12">
            <a:extLst>
              <a:ext uri="{FF2B5EF4-FFF2-40B4-BE49-F238E27FC236}">
                <a16:creationId xmlns:a16="http://schemas.microsoft.com/office/drawing/2014/main" id="{25715021-AF61-AF4F-9B48-1343FD8CB059}"/>
              </a:ext>
            </a:extLst>
          </p:cNvPr>
          <p:cNvSpPr txBox="1"/>
          <p:nvPr userDrawn="1"/>
        </p:nvSpPr>
        <p:spPr>
          <a:xfrm>
            <a:off x="7478040" y="6407925"/>
            <a:ext cx="4489537" cy="369332"/>
          </a:xfrm>
          <a:prstGeom prst="rect">
            <a:avLst/>
          </a:prstGeom>
          <a:noFill/>
        </p:spPr>
        <p:txBody>
          <a:bodyPr wrap="square" rtlCol="0">
            <a:spAutoFit/>
          </a:bodyPr>
          <a:lstStyle/>
          <a:p>
            <a:pPr algn="r"/>
            <a:r>
              <a:rPr lang="en-US" sz="1800" b="1" i="0" dirty="0">
                <a:solidFill>
                  <a:srgbClr val="21314D"/>
                </a:solidFill>
                <a:latin typeface="Arial" panose="020B0604020202020204" pitchFamily="34" charset="0"/>
                <a:ea typeface="Gotham Bold" charset="0"/>
                <a:cs typeface="Arial" panose="020B0604020202020204" pitchFamily="34" charset="0"/>
              </a:rPr>
              <a:t>MINES</a:t>
            </a:r>
            <a:r>
              <a:rPr lang="en-US" sz="1800" b="1" i="0" dirty="0">
                <a:solidFill>
                  <a:srgbClr val="D2492A"/>
                </a:solidFill>
                <a:latin typeface="Arial" panose="020B0604020202020204" pitchFamily="34" charset="0"/>
                <a:ea typeface="Gotham Bold" charset="0"/>
                <a:cs typeface="Arial" panose="020B0604020202020204" pitchFamily="34" charset="0"/>
              </a:rPr>
              <a:t>.</a:t>
            </a:r>
            <a:r>
              <a:rPr lang="en-US" sz="1800" b="0" i="0" dirty="0">
                <a:solidFill>
                  <a:srgbClr val="92A2BD"/>
                </a:solidFill>
                <a:latin typeface="Arial" panose="020B0604020202020204" pitchFamily="34" charset="0"/>
                <a:ea typeface="Gotham Book" charset="0"/>
                <a:cs typeface="Arial" panose="020B0604020202020204" pitchFamily="34" charset="0"/>
              </a:rPr>
              <a:t>EDU</a:t>
            </a:r>
          </a:p>
        </p:txBody>
      </p:sp>
      <p:pic>
        <p:nvPicPr>
          <p:cNvPr id="7" name="Picture 6">
            <a:extLst>
              <a:ext uri="{FF2B5EF4-FFF2-40B4-BE49-F238E27FC236}">
                <a16:creationId xmlns:a16="http://schemas.microsoft.com/office/drawing/2014/main" id="{9D33754F-5694-8D25-7AE6-8357A14ED4C2}"/>
              </a:ext>
            </a:extLst>
          </p:cNvPr>
          <p:cNvPicPr/>
          <p:nvPr userDrawn="1"/>
        </p:nvPicPr>
        <p:blipFill rotWithShape="1">
          <a:blip r:embed="rId2" cstate="screen">
            <a:extLst>
              <a:ext uri="{28A0092B-C50C-407E-A947-70E740481C1C}">
                <a14:useLocalDpi xmlns:a14="http://schemas.microsoft.com/office/drawing/2010/main"/>
              </a:ext>
            </a:extLst>
          </a:blip>
          <a:srcRect/>
          <a:stretch/>
        </p:blipFill>
        <p:spPr bwMode="auto">
          <a:xfrm>
            <a:off x="224424" y="6321114"/>
            <a:ext cx="4464148" cy="45028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9368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solidFill>
                  <a:srgbClr val="2131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5" name="Rectangle 14"/>
          <p:cNvSpPr/>
          <p:nvPr userDrawn="1"/>
        </p:nvSpPr>
        <p:spPr>
          <a:xfrm>
            <a:off x="-9728" y="6265545"/>
            <a:ext cx="12201728" cy="601701"/>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Content Placeholder 2"/>
          <p:cNvSpPr>
            <a:spLocks noGrp="1"/>
          </p:cNvSpPr>
          <p:nvPr>
            <p:ph idx="1"/>
          </p:nvPr>
        </p:nvSpPr>
        <p:spPr/>
        <p:txBody>
          <a:bodyPr/>
          <a:lstStyle>
            <a:lvl1pPr>
              <a:lnSpc>
                <a:spcPct val="110000"/>
              </a:lnSpc>
              <a:spcBef>
                <a:spcPts val="1000"/>
              </a:spcBef>
              <a:defRPr>
                <a:latin typeface="Arial" panose="020B0604020202020204" pitchFamily="34" charset="0"/>
                <a:cs typeface="Arial" panose="020B0604020202020204" pitchFamily="34" charset="0"/>
              </a:defRPr>
            </a:lvl1pPr>
            <a:lvl2pPr>
              <a:lnSpc>
                <a:spcPct val="110000"/>
              </a:lnSpc>
              <a:spcBef>
                <a:spcPts val="1000"/>
              </a:spcBef>
              <a:defRPr>
                <a:latin typeface="Arial" panose="020B0604020202020204" pitchFamily="34" charset="0"/>
                <a:cs typeface="Arial" panose="020B0604020202020204" pitchFamily="34" charset="0"/>
              </a:defRPr>
            </a:lvl2pPr>
            <a:lvl3pPr>
              <a:lnSpc>
                <a:spcPct val="110000"/>
              </a:lnSpc>
              <a:spcBef>
                <a:spcPts val="1000"/>
              </a:spcBef>
              <a:defRPr>
                <a:latin typeface="Arial" panose="020B0604020202020204" pitchFamily="34" charset="0"/>
                <a:cs typeface="Arial" panose="020B0604020202020204" pitchFamily="34" charset="0"/>
              </a:defRPr>
            </a:lvl3pPr>
            <a:lvl4pPr>
              <a:lnSpc>
                <a:spcPct val="110000"/>
              </a:lnSpc>
              <a:spcBef>
                <a:spcPts val="1000"/>
              </a:spcBef>
              <a:defRPr>
                <a:latin typeface="Arial" panose="020B0604020202020204" pitchFamily="34" charset="0"/>
                <a:cs typeface="Arial" panose="020B0604020202020204" pitchFamily="34" charset="0"/>
              </a:defRPr>
            </a:lvl4pPr>
            <a:lvl5pPr>
              <a:lnSpc>
                <a:spcPct val="110000"/>
              </a:lnSpc>
              <a:spcBef>
                <a:spcPts val="1000"/>
              </a:spcBef>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10/11/24</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14" name="TextBox 13"/>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Arial" panose="020B0604020202020204" pitchFamily="34" charset="0"/>
                <a:ea typeface="Gotham Bold" charset="0"/>
                <a:cs typeface="Arial" panose="020B0604020202020204" pitchFamily="34" charset="0"/>
              </a:rPr>
              <a:t>MINES</a:t>
            </a:r>
            <a:r>
              <a:rPr lang="en-US" sz="1800" b="1" i="0" dirty="0">
                <a:solidFill>
                  <a:srgbClr val="D2492A"/>
                </a:solidFill>
                <a:latin typeface="Arial" panose="020B0604020202020204" pitchFamily="34" charset="0"/>
                <a:ea typeface="Gotham Bold" charset="0"/>
                <a:cs typeface="Arial" panose="020B0604020202020204" pitchFamily="34" charset="0"/>
              </a:rPr>
              <a:t>.</a:t>
            </a:r>
            <a:r>
              <a:rPr lang="en-US" sz="1800" b="0" i="0" dirty="0">
                <a:solidFill>
                  <a:srgbClr val="92A2BD"/>
                </a:solidFill>
                <a:latin typeface="Arial" panose="020B0604020202020204" pitchFamily="34" charset="0"/>
                <a:ea typeface="Gotham Book" charset="0"/>
                <a:cs typeface="Arial" panose="020B0604020202020204" pitchFamily="34" charset="0"/>
              </a:rPr>
              <a:t>EDU</a:t>
            </a:r>
          </a:p>
        </p:txBody>
      </p:sp>
      <p:pic>
        <p:nvPicPr>
          <p:cNvPr id="7" name="Picture 6">
            <a:extLst>
              <a:ext uri="{FF2B5EF4-FFF2-40B4-BE49-F238E27FC236}">
                <a16:creationId xmlns:a16="http://schemas.microsoft.com/office/drawing/2014/main" id="{2B4F96ED-A9FD-072C-2FFC-0F1493AF7718}"/>
              </a:ext>
            </a:extLst>
          </p:cNvPr>
          <p:cNvPicPr/>
          <p:nvPr userDrawn="1"/>
        </p:nvPicPr>
        <p:blipFill>
          <a:blip r:embed="rId2" cstate="screen">
            <a:extLst>
              <a:ext uri="{28A0092B-C50C-407E-A947-70E740481C1C}">
                <a14:useLocalDpi xmlns:a14="http://schemas.microsoft.com/office/drawing/2010/main"/>
              </a:ext>
            </a:extLst>
          </a:blip>
          <a:srcRect/>
          <a:stretch/>
        </p:blipFill>
        <p:spPr bwMode="auto">
          <a:xfrm>
            <a:off x="224424" y="6354364"/>
            <a:ext cx="4464148" cy="45028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633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lnSpc>
                <a:spcPct val="110000"/>
              </a:lnSpc>
              <a:spcBef>
                <a:spcPts val="1000"/>
              </a:spcBef>
              <a:defRPr>
                <a:latin typeface="Arial" panose="020B0604020202020204" pitchFamily="34" charset="0"/>
                <a:cs typeface="Arial" panose="020B0604020202020204" pitchFamily="34" charset="0"/>
              </a:defRPr>
            </a:lvl1pPr>
            <a:lvl2pPr>
              <a:lnSpc>
                <a:spcPct val="110000"/>
              </a:lnSpc>
              <a:spcBef>
                <a:spcPts val="1000"/>
              </a:spcBef>
              <a:defRPr>
                <a:latin typeface="Arial" panose="020B0604020202020204" pitchFamily="34" charset="0"/>
                <a:cs typeface="Arial" panose="020B0604020202020204" pitchFamily="34" charset="0"/>
              </a:defRPr>
            </a:lvl2pPr>
            <a:lvl3pPr>
              <a:lnSpc>
                <a:spcPct val="110000"/>
              </a:lnSpc>
              <a:spcBef>
                <a:spcPts val="1000"/>
              </a:spcBef>
              <a:defRPr>
                <a:latin typeface="Arial" panose="020B0604020202020204" pitchFamily="34" charset="0"/>
                <a:cs typeface="Arial" panose="020B0604020202020204" pitchFamily="34" charset="0"/>
              </a:defRPr>
            </a:lvl3pPr>
            <a:lvl4pPr>
              <a:lnSpc>
                <a:spcPct val="110000"/>
              </a:lnSpc>
              <a:spcBef>
                <a:spcPts val="1000"/>
              </a:spcBef>
              <a:defRPr>
                <a:latin typeface="Arial" panose="020B0604020202020204" pitchFamily="34" charset="0"/>
                <a:cs typeface="Arial" panose="020B0604020202020204" pitchFamily="34" charset="0"/>
              </a:defRPr>
            </a:lvl4pPr>
            <a:lvl5pPr>
              <a:lnSpc>
                <a:spcPct val="110000"/>
              </a:lnSpc>
              <a:spcBef>
                <a:spcPts val="1000"/>
              </a:spcBef>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lnSpc>
                <a:spcPct val="110000"/>
              </a:lnSpc>
              <a:spcBef>
                <a:spcPts val="1000"/>
              </a:spcBef>
              <a:defRPr>
                <a:latin typeface="Arial" panose="020B0604020202020204" pitchFamily="34" charset="0"/>
                <a:cs typeface="Arial" panose="020B0604020202020204" pitchFamily="34" charset="0"/>
              </a:defRPr>
            </a:lvl1pPr>
            <a:lvl2pPr>
              <a:lnSpc>
                <a:spcPct val="110000"/>
              </a:lnSpc>
              <a:spcBef>
                <a:spcPts val="1000"/>
              </a:spcBef>
              <a:defRPr>
                <a:latin typeface="Arial" panose="020B0604020202020204" pitchFamily="34" charset="0"/>
                <a:cs typeface="Arial" panose="020B0604020202020204" pitchFamily="34" charset="0"/>
              </a:defRPr>
            </a:lvl2pPr>
            <a:lvl3pPr>
              <a:lnSpc>
                <a:spcPct val="110000"/>
              </a:lnSpc>
              <a:spcBef>
                <a:spcPts val="1000"/>
              </a:spcBef>
              <a:defRPr>
                <a:latin typeface="Arial" panose="020B0604020202020204" pitchFamily="34" charset="0"/>
                <a:cs typeface="Arial" panose="020B0604020202020204" pitchFamily="34" charset="0"/>
              </a:defRPr>
            </a:lvl3pPr>
            <a:lvl4pPr>
              <a:lnSpc>
                <a:spcPct val="110000"/>
              </a:lnSpc>
              <a:spcBef>
                <a:spcPts val="1000"/>
              </a:spcBef>
              <a:defRPr>
                <a:latin typeface="Arial" panose="020B0604020202020204" pitchFamily="34" charset="0"/>
                <a:cs typeface="Arial" panose="020B0604020202020204" pitchFamily="34" charset="0"/>
              </a:defRPr>
            </a:lvl4pPr>
            <a:lvl5pPr>
              <a:lnSpc>
                <a:spcPct val="110000"/>
              </a:lnSpc>
              <a:spcBef>
                <a:spcPts val="1000"/>
              </a:spcBef>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10/11/24</a:t>
            </a:fld>
            <a:endParaRPr lang="en-US"/>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8" name="Rectangle 7"/>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Box 12">
            <a:extLst>
              <a:ext uri="{FF2B5EF4-FFF2-40B4-BE49-F238E27FC236}">
                <a16:creationId xmlns:a16="http://schemas.microsoft.com/office/drawing/2014/main" id="{3E729617-3EE6-934F-B272-92B6163ABCA3}"/>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Arial" panose="020B0604020202020204" pitchFamily="34" charset="0"/>
                <a:ea typeface="Gotham Bold" charset="0"/>
                <a:cs typeface="Arial" panose="020B0604020202020204" pitchFamily="34" charset="0"/>
              </a:rPr>
              <a:t>MINES</a:t>
            </a:r>
            <a:r>
              <a:rPr lang="en-US" sz="1800" b="1" i="0" dirty="0">
                <a:solidFill>
                  <a:srgbClr val="D2492A"/>
                </a:solidFill>
                <a:latin typeface="Arial" panose="020B0604020202020204" pitchFamily="34" charset="0"/>
                <a:ea typeface="Gotham Bold" charset="0"/>
                <a:cs typeface="Arial" panose="020B0604020202020204" pitchFamily="34" charset="0"/>
              </a:rPr>
              <a:t>.</a:t>
            </a:r>
            <a:r>
              <a:rPr lang="en-US" sz="1800" b="0" i="0" dirty="0">
                <a:solidFill>
                  <a:srgbClr val="92A2BD"/>
                </a:solidFill>
                <a:latin typeface="Arial" panose="020B0604020202020204" pitchFamily="34" charset="0"/>
                <a:ea typeface="Gotham Book" charset="0"/>
                <a:cs typeface="Arial" panose="020B0604020202020204" pitchFamily="34" charset="0"/>
              </a:rPr>
              <a:t>EDU</a:t>
            </a:r>
          </a:p>
        </p:txBody>
      </p:sp>
      <p:pic>
        <p:nvPicPr>
          <p:cNvPr id="9" name="Picture 8">
            <a:extLst>
              <a:ext uri="{FF2B5EF4-FFF2-40B4-BE49-F238E27FC236}">
                <a16:creationId xmlns:a16="http://schemas.microsoft.com/office/drawing/2014/main" id="{75726A8A-EE8D-5E46-29B1-40AD18CE5254}"/>
              </a:ext>
            </a:extLst>
          </p:cNvPr>
          <p:cNvPicPr/>
          <p:nvPr userDrawn="1"/>
        </p:nvPicPr>
        <p:blipFill>
          <a:blip r:embed="rId2" cstate="screen">
            <a:extLst>
              <a:ext uri="{28A0092B-C50C-407E-A947-70E740481C1C}">
                <a14:useLocalDpi xmlns:a14="http://schemas.microsoft.com/office/drawing/2010/main"/>
              </a:ext>
            </a:extLst>
          </a:blip>
          <a:srcRect/>
          <a:stretch/>
        </p:blipFill>
        <p:spPr bwMode="auto">
          <a:xfrm>
            <a:off x="224424" y="6354364"/>
            <a:ext cx="4464148" cy="45028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9185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lvl1pPr>
              <a:defRPr>
                <a:solidFill>
                  <a:srgbClr val="2131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9" y="2505075"/>
            <a:ext cx="5157787" cy="3684588"/>
          </a:xfrm>
        </p:spPr>
        <p:txBody>
          <a:bodyPr/>
          <a:lstStyle>
            <a:lvl1pPr>
              <a:lnSpc>
                <a:spcPct val="110000"/>
              </a:lnSpc>
              <a:spcBef>
                <a:spcPts val="1000"/>
              </a:spcBef>
              <a:defRPr>
                <a:latin typeface="Arial" panose="020B0604020202020204" pitchFamily="34" charset="0"/>
                <a:cs typeface="Arial" panose="020B0604020202020204" pitchFamily="34" charset="0"/>
              </a:defRPr>
            </a:lvl1pPr>
            <a:lvl2pPr>
              <a:lnSpc>
                <a:spcPct val="110000"/>
              </a:lnSpc>
              <a:spcBef>
                <a:spcPts val="1000"/>
              </a:spcBef>
              <a:defRPr>
                <a:latin typeface="Arial" panose="020B0604020202020204" pitchFamily="34" charset="0"/>
                <a:cs typeface="Arial" panose="020B0604020202020204" pitchFamily="34" charset="0"/>
              </a:defRPr>
            </a:lvl2pPr>
            <a:lvl3pPr>
              <a:lnSpc>
                <a:spcPct val="110000"/>
              </a:lnSpc>
              <a:spcBef>
                <a:spcPts val="1000"/>
              </a:spcBef>
              <a:defRPr>
                <a:latin typeface="Arial" panose="020B0604020202020204" pitchFamily="34" charset="0"/>
                <a:cs typeface="Arial" panose="020B0604020202020204" pitchFamily="34" charset="0"/>
              </a:defRPr>
            </a:lvl3pPr>
            <a:lvl4pPr>
              <a:lnSpc>
                <a:spcPct val="110000"/>
              </a:lnSpc>
              <a:spcBef>
                <a:spcPts val="1000"/>
              </a:spcBef>
              <a:defRPr>
                <a:latin typeface="Arial" panose="020B0604020202020204" pitchFamily="34" charset="0"/>
                <a:cs typeface="Arial" panose="020B0604020202020204" pitchFamily="34" charset="0"/>
              </a:defRPr>
            </a:lvl4pPr>
            <a:lvl5pPr>
              <a:lnSpc>
                <a:spcPct val="110000"/>
              </a:lnSpc>
              <a:spcBef>
                <a:spcPts val="1000"/>
              </a:spcBef>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lvl1pPr>
              <a:lnSpc>
                <a:spcPct val="110000"/>
              </a:lnSpc>
              <a:spcBef>
                <a:spcPts val="1000"/>
              </a:spcBef>
              <a:defRPr>
                <a:latin typeface="Arial" panose="020B0604020202020204" pitchFamily="34" charset="0"/>
                <a:cs typeface="Arial" panose="020B0604020202020204" pitchFamily="34" charset="0"/>
              </a:defRPr>
            </a:lvl1pPr>
            <a:lvl2pPr>
              <a:lnSpc>
                <a:spcPct val="110000"/>
              </a:lnSpc>
              <a:spcBef>
                <a:spcPts val="1000"/>
              </a:spcBef>
              <a:defRPr>
                <a:latin typeface="Arial" panose="020B0604020202020204" pitchFamily="34" charset="0"/>
                <a:cs typeface="Arial" panose="020B0604020202020204" pitchFamily="34" charset="0"/>
              </a:defRPr>
            </a:lvl2pPr>
            <a:lvl3pPr>
              <a:lnSpc>
                <a:spcPct val="110000"/>
              </a:lnSpc>
              <a:spcBef>
                <a:spcPts val="1000"/>
              </a:spcBef>
              <a:defRPr>
                <a:latin typeface="Arial" panose="020B0604020202020204" pitchFamily="34" charset="0"/>
                <a:cs typeface="Arial" panose="020B0604020202020204" pitchFamily="34" charset="0"/>
              </a:defRPr>
            </a:lvl3pPr>
            <a:lvl4pPr>
              <a:lnSpc>
                <a:spcPct val="110000"/>
              </a:lnSpc>
              <a:spcBef>
                <a:spcPts val="1000"/>
              </a:spcBef>
              <a:defRPr>
                <a:latin typeface="Arial" panose="020B0604020202020204" pitchFamily="34" charset="0"/>
                <a:cs typeface="Arial" panose="020B0604020202020204" pitchFamily="34" charset="0"/>
              </a:defRPr>
            </a:lvl4pPr>
            <a:lvl5pPr>
              <a:lnSpc>
                <a:spcPct val="110000"/>
              </a:lnSpc>
              <a:spcBef>
                <a:spcPts val="1000"/>
              </a:spcBef>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10/11/24</a:t>
            </a:fld>
            <a:endParaRPr lang="en-US"/>
          </a:p>
        </p:txBody>
      </p:sp>
      <p:sp>
        <p:nvSpPr>
          <p:cNvPr id="8" name="Footer Placeholder 7"/>
          <p:cNvSpPr>
            <a:spLocks noGrp="1"/>
          </p:cNvSpPr>
          <p:nvPr>
            <p:ph type="ftr" sz="quarter" idx="11"/>
          </p:nvPr>
        </p:nvSpPr>
        <p:spPr>
          <a:xfrm>
            <a:off x="4038600" y="6356352"/>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10" name="Rectangle 9"/>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TextBox 14">
            <a:extLst>
              <a:ext uri="{FF2B5EF4-FFF2-40B4-BE49-F238E27FC236}">
                <a16:creationId xmlns:a16="http://schemas.microsoft.com/office/drawing/2014/main" id="{07053E08-80AB-B043-979E-87B7A1E7EB21}"/>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Arial" panose="020B0604020202020204" pitchFamily="34" charset="0"/>
                <a:ea typeface="Gotham Bold" charset="0"/>
                <a:cs typeface="Arial" panose="020B0604020202020204" pitchFamily="34" charset="0"/>
              </a:rPr>
              <a:t>MINES</a:t>
            </a:r>
            <a:r>
              <a:rPr lang="en-US" sz="1800" b="1" i="0" dirty="0">
                <a:solidFill>
                  <a:srgbClr val="D2492A"/>
                </a:solidFill>
                <a:latin typeface="Arial" panose="020B0604020202020204" pitchFamily="34" charset="0"/>
                <a:ea typeface="Gotham Bold" charset="0"/>
                <a:cs typeface="Arial" panose="020B0604020202020204" pitchFamily="34" charset="0"/>
              </a:rPr>
              <a:t>.</a:t>
            </a:r>
            <a:r>
              <a:rPr lang="en-US" sz="1800" b="0" i="0" dirty="0">
                <a:solidFill>
                  <a:srgbClr val="92A2BD"/>
                </a:solidFill>
                <a:latin typeface="Arial" panose="020B0604020202020204" pitchFamily="34" charset="0"/>
                <a:ea typeface="Gotham Book" charset="0"/>
                <a:cs typeface="Arial" panose="020B0604020202020204" pitchFamily="34" charset="0"/>
              </a:rPr>
              <a:t>EDU</a:t>
            </a:r>
          </a:p>
        </p:txBody>
      </p:sp>
      <p:pic>
        <p:nvPicPr>
          <p:cNvPr id="11" name="Picture 10">
            <a:extLst>
              <a:ext uri="{FF2B5EF4-FFF2-40B4-BE49-F238E27FC236}">
                <a16:creationId xmlns:a16="http://schemas.microsoft.com/office/drawing/2014/main" id="{87A8F548-3D17-FF48-BB13-6F2532012EE8}"/>
              </a:ext>
            </a:extLst>
          </p:cNvPr>
          <p:cNvPicPr/>
          <p:nvPr userDrawn="1"/>
        </p:nvPicPr>
        <p:blipFill>
          <a:blip r:embed="rId2" cstate="screen">
            <a:extLst>
              <a:ext uri="{28A0092B-C50C-407E-A947-70E740481C1C}">
                <a14:useLocalDpi xmlns:a14="http://schemas.microsoft.com/office/drawing/2010/main"/>
              </a:ext>
            </a:extLst>
          </a:blip>
          <a:srcRect/>
          <a:stretch/>
        </p:blipFill>
        <p:spPr bwMode="auto">
          <a:xfrm>
            <a:off x="224424" y="6354364"/>
            <a:ext cx="4464148" cy="45028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187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131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Date Placeholder 2"/>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10/11/24</a:t>
            </a:fld>
            <a:endParaRPr lang="en-US"/>
          </a:p>
        </p:txBody>
      </p:sp>
      <p:sp>
        <p:nvSpPr>
          <p:cNvPr id="4" name="Footer Placeholder 3"/>
          <p:cNvSpPr>
            <a:spLocks noGrp="1"/>
          </p:cNvSpPr>
          <p:nvPr>
            <p:ph type="ftr" sz="quarter" idx="11"/>
          </p:nvPr>
        </p:nvSpPr>
        <p:spPr>
          <a:xfrm>
            <a:off x="4038600" y="6356352"/>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6" name="Rectangle 5"/>
          <p:cNvSpPr/>
          <p:nvPr userDrawn="1"/>
        </p:nvSpPr>
        <p:spPr>
          <a:xfrm>
            <a:off x="-9728" y="6265545"/>
            <a:ext cx="12201728" cy="592455"/>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TextBox 10">
            <a:extLst>
              <a:ext uri="{FF2B5EF4-FFF2-40B4-BE49-F238E27FC236}">
                <a16:creationId xmlns:a16="http://schemas.microsoft.com/office/drawing/2014/main" id="{6BA0EA07-1225-FE4C-917E-74A024F5E428}"/>
              </a:ext>
            </a:extLst>
          </p:cNvPr>
          <p:cNvSpPr txBox="1"/>
          <p:nvPr userDrawn="1"/>
        </p:nvSpPr>
        <p:spPr>
          <a:xfrm>
            <a:off x="7478040" y="6398498"/>
            <a:ext cx="4489537" cy="369332"/>
          </a:xfrm>
          <a:prstGeom prst="rect">
            <a:avLst/>
          </a:prstGeom>
          <a:noFill/>
        </p:spPr>
        <p:txBody>
          <a:bodyPr wrap="square" rtlCol="0">
            <a:spAutoFit/>
          </a:bodyPr>
          <a:lstStyle/>
          <a:p>
            <a:pPr algn="r"/>
            <a:r>
              <a:rPr lang="en-US" sz="1800" b="1" i="0" dirty="0">
                <a:solidFill>
                  <a:schemeClr val="bg1"/>
                </a:solidFill>
                <a:latin typeface="Arial" panose="020B0604020202020204" pitchFamily="34" charset="0"/>
                <a:ea typeface="Gotham Bold" charset="0"/>
                <a:cs typeface="Arial" panose="020B0604020202020204" pitchFamily="34" charset="0"/>
              </a:rPr>
              <a:t>MINES</a:t>
            </a:r>
            <a:r>
              <a:rPr lang="en-US" sz="1800" b="1" i="0" dirty="0">
                <a:solidFill>
                  <a:srgbClr val="D2492A"/>
                </a:solidFill>
                <a:latin typeface="Arial" panose="020B0604020202020204" pitchFamily="34" charset="0"/>
                <a:ea typeface="Gotham Bold" charset="0"/>
                <a:cs typeface="Arial" panose="020B0604020202020204" pitchFamily="34" charset="0"/>
              </a:rPr>
              <a:t>.</a:t>
            </a:r>
            <a:r>
              <a:rPr lang="en-US" sz="1800" b="0" i="0" dirty="0">
                <a:solidFill>
                  <a:srgbClr val="92A2BD"/>
                </a:solidFill>
                <a:latin typeface="Arial" panose="020B0604020202020204" pitchFamily="34" charset="0"/>
                <a:ea typeface="Gotham Book" charset="0"/>
                <a:cs typeface="Arial" panose="020B0604020202020204" pitchFamily="34" charset="0"/>
              </a:rPr>
              <a:t>EDU</a:t>
            </a:r>
          </a:p>
        </p:txBody>
      </p:sp>
      <p:pic>
        <p:nvPicPr>
          <p:cNvPr id="7" name="Picture 6">
            <a:extLst>
              <a:ext uri="{FF2B5EF4-FFF2-40B4-BE49-F238E27FC236}">
                <a16:creationId xmlns:a16="http://schemas.microsoft.com/office/drawing/2014/main" id="{4105503D-B792-5157-3D4E-2AFBA3EE76AF}"/>
              </a:ext>
            </a:extLst>
          </p:cNvPr>
          <p:cNvPicPr/>
          <p:nvPr userDrawn="1"/>
        </p:nvPicPr>
        <p:blipFill>
          <a:blip r:embed="rId2" cstate="screen">
            <a:extLst>
              <a:ext uri="{28A0092B-C50C-407E-A947-70E740481C1C}">
                <a14:useLocalDpi xmlns:a14="http://schemas.microsoft.com/office/drawing/2010/main"/>
              </a:ext>
            </a:extLst>
          </a:blip>
          <a:srcRect/>
          <a:stretch/>
        </p:blipFill>
        <p:spPr bwMode="auto">
          <a:xfrm>
            <a:off x="224424" y="6354364"/>
            <a:ext cx="4464148" cy="45028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1159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2"/>
            <a:ext cx="2743200" cy="365125"/>
          </a:xfrm>
          <a:prstGeom prst="rect">
            <a:avLst/>
          </a:prstGeom>
        </p:spPr>
        <p:txBody>
          <a:bodyPr/>
          <a:lstStyle/>
          <a:p>
            <a:fld id="{8923E60E-3077-9A4D-B784-FBCD6B1A2E3F}" type="datetimeFigureOut">
              <a:rPr lang="en-US" smtClean="0"/>
              <a:t>10/11/24</a:t>
            </a:fld>
            <a:endParaRPr lang="en-US"/>
          </a:p>
        </p:txBody>
      </p:sp>
      <p:sp>
        <p:nvSpPr>
          <p:cNvPr id="3" name="Footer Placeholder 2"/>
          <p:cNvSpPr>
            <a:spLocks noGrp="1"/>
          </p:cNvSpPr>
          <p:nvPr>
            <p:ph type="ftr" sz="quarter" idx="11"/>
          </p:nvPr>
        </p:nvSpPr>
        <p:spPr>
          <a:xfrm>
            <a:off x="4038600" y="6356352"/>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2"/>
            <a:ext cx="2743200" cy="365125"/>
          </a:xfrm>
          <a:prstGeom prst="rect">
            <a:avLst/>
          </a:prstGeom>
        </p:spPr>
        <p:txBody>
          <a:bodyPr/>
          <a:lstStyle/>
          <a:p>
            <a:fld id="{FAA3E255-DCE9-1E4B-905B-DD6A887BD484}" type="slidenum">
              <a:rPr lang="en-US" smtClean="0"/>
              <a:t>‹#›</a:t>
            </a:fld>
            <a:endParaRPr lang="en-US"/>
          </a:p>
        </p:txBody>
      </p:sp>
      <p:sp>
        <p:nvSpPr>
          <p:cNvPr id="10" name="Picture Placeholder 2"/>
          <p:cNvSpPr>
            <a:spLocks noGrp="1"/>
          </p:cNvSpPr>
          <p:nvPr>
            <p:ph type="pic" idx="1"/>
          </p:nvPr>
        </p:nvSpPr>
        <p:spPr>
          <a:xfrm>
            <a:off x="0" y="1"/>
            <a:ext cx="12192000" cy="557703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5" name="Title 1">
            <a:extLst>
              <a:ext uri="{FF2B5EF4-FFF2-40B4-BE49-F238E27FC236}">
                <a16:creationId xmlns:a16="http://schemas.microsoft.com/office/drawing/2014/main" id="{E0195860-2CCD-1BF3-2ABA-D0CFB21BBB74}"/>
              </a:ext>
            </a:extLst>
          </p:cNvPr>
          <p:cNvSpPr>
            <a:spLocks noGrp="1"/>
          </p:cNvSpPr>
          <p:nvPr>
            <p:ph type="title"/>
          </p:nvPr>
        </p:nvSpPr>
        <p:spPr>
          <a:xfrm>
            <a:off x="838200" y="5532436"/>
            <a:ext cx="10515600" cy="1325563"/>
          </a:xfrm>
        </p:spPr>
        <p:txBody>
          <a:bodyPr>
            <a:normAutofit/>
          </a:bodyPr>
          <a:lstStyle>
            <a:lvl1pPr>
              <a:defRPr sz="2400">
                <a:solidFill>
                  <a:srgbClr val="2131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131095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10048" y="-10048"/>
            <a:ext cx="12202048" cy="6868048"/>
          </a:xfrm>
          <a:prstGeom prst="rect">
            <a:avLst/>
          </a:prstGeom>
          <a:solidFill>
            <a:srgbClr val="21314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2" name="Picture 1">
            <a:extLst>
              <a:ext uri="{FF2B5EF4-FFF2-40B4-BE49-F238E27FC236}">
                <a16:creationId xmlns:a16="http://schemas.microsoft.com/office/drawing/2014/main" id="{3B25E2E4-05B3-B9EC-A480-E55FE3BFE960}"/>
              </a:ext>
            </a:extLst>
          </p:cNvPr>
          <p:cNvPicPr>
            <a:picLocks noChangeAspect="1"/>
          </p:cNvPicPr>
          <p:nvPr userDrawn="1"/>
        </p:nvPicPr>
        <p:blipFill>
          <a:blip r:embed="rId2" cstate="screen">
            <a:alphaModFix amt="10000"/>
            <a:extLst>
              <a:ext uri="{28A0092B-C50C-407E-A947-70E740481C1C}">
                <a14:useLocalDpi xmlns:a14="http://schemas.microsoft.com/office/drawing/2010/main"/>
              </a:ext>
            </a:extLst>
          </a:blip>
          <a:srcRect/>
          <a:stretch/>
        </p:blipFill>
        <p:spPr>
          <a:xfrm>
            <a:off x="7384256" y="-12784"/>
            <a:ext cx="6962859" cy="6599580"/>
          </a:xfrm>
          <a:prstGeom prst="rect">
            <a:avLst/>
          </a:prstGeom>
        </p:spPr>
      </p:pic>
      <p:sp>
        <p:nvSpPr>
          <p:cNvPr id="5" name="Subtitle 2"/>
          <p:cNvSpPr>
            <a:spLocks noGrp="1"/>
          </p:cNvSpPr>
          <p:nvPr>
            <p:ph type="subTitle" idx="1" hasCustomPrompt="1"/>
          </p:nvPr>
        </p:nvSpPr>
        <p:spPr>
          <a:xfrm>
            <a:off x="2046399" y="2531096"/>
            <a:ext cx="9144000" cy="1655762"/>
          </a:xfrm>
        </p:spPr>
        <p:txBody>
          <a:bodyPr>
            <a:normAutofit/>
          </a:bodyPr>
          <a:lstStyle>
            <a:lvl1pPr marL="0" indent="0">
              <a:buNone/>
              <a:defRPr sz="40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pPr algn="l"/>
            <a:r>
              <a:rPr lang="en-US" dirty="0">
                <a:solidFill>
                  <a:schemeClr val="bg1"/>
                </a:solidFill>
              </a:rPr>
              <a:t>“Quote goes here.”</a:t>
            </a:r>
          </a:p>
        </p:txBody>
      </p:sp>
    </p:spTree>
    <p:extLst>
      <p:ext uri="{BB962C8B-B14F-4D97-AF65-F5344CB8AC3E}">
        <p14:creationId xmlns:p14="http://schemas.microsoft.com/office/powerpoint/2010/main" val="224394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7060252" y="982464"/>
            <a:ext cx="4862405" cy="1794085"/>
          </a:xfrm>
        </p:spPr>
        <p:txBody>
          <a:bodyPr/>
          <a:lstStyle>
            <a:lvl1pPr>
              <a:defRPr>
                <a:latin typeface="Arial" panose="020B0604020202020204" pitchFamily="34" charset="0"/>
                <a:cs typeface="Arial" panose="020B0604020202020204" pitchFamily="34" charset="0"/>
              </a:defRPr>
            </a:lvl1pPr>
          </a:lstStyle>
          <a:p>
            <a:r>
              <a:rPr lang="en-US" dirty="0"/>
              <a:t>Headline Copy Goes Here</a:t>
            </a:r>
          </a:p>
        </p:txBody>
      </p:sp>
      <p:sp>
        <p:nvSpPr>
          <p:cNvPr id="4" name="Content Placeholder 2"/>
          <p:cNvSpPr>
            <a:spLocks noGrp="1"/>
          </p:cNvSpPr>
          <p:nvPr>
            <p:ph idx="1"/>
          </p:nvPr>
        </p:nvSpPr>
        <p:spPr>
          <a:xfrm>
            <a:off x="7060253" y="3052261"/>
            <a:ext cx="4862404" cy="1975926"/>
          </a:xfrm>
        </p:spPr>
        <p:txBody>
          <a:bodyPr/>
          <a:lstStyle>
            <a:lvl1pPr>
              <a:lnSpc>
                <a:spcPct val="110000"/>
              </a:lnSpc>
              <a:defRPr>
                <a:latin typeface="Arial" panose="020B0604020202020204" pitchFamily="34" charset="0"/>
                <a:cs typeface="Arial" panose="020B0604020202020204" pitchFamily="34" charset="0"/>
              </a:defRPr>
            </a:lvl1pPr>
          </a:lstStyle>
          <a:p>
            <a:r>
              <a:rPr lang="en-US" dirty="0"/>
              <a:t>Click to add text</a:t>
            </a:r>
          </a:p>
          <a:p>
            <a:r>
              <a:rPr lang="en-US" dirty="0"/>
              <a:t>Click to add text</a:t>
            </a:r>
          </a:p>
        </p:txBody>
      </p:sp>
      <p:sp>
        <p:nvSpPr>
          <p:cNvPr id="6" name="Picture Placeholder 2"/>
          <p:cNvSpPr>
            <a:spLocks noGrp="1"/>
          </p:cNvSpPr>
          <p:nvPr>
            <p:ph type="pic" idx="10"/>
          </p:nvPr>
        </p:nvSpPr>
        <p:spPr>
          <a:xfrm>
            <a:off x="0" y="3"/>
            <a:ext cx="6890995" cy="6857999"/>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8" name="TextBox 7"/>
          <p:cNvSpPr txBox="1"/>
          <p:nvPr userDrawn="1"/>
        </p:nvSpPr>
        <p:spPr>
          <a:xfrm>
            <a:off x="7478040" y="6407925"/>
            <a:ext cx="4489537" cy="369332"/>
          </a:xfrm>
          <a:prstGeom prst="rect">
            <a:avLst/>
          </a:prstGeom>
          <a:noFill/>
        </p:spPr>
        <p:txBody>
          <a:bodyPr wrap="square" rtlCol="0">
            <a:spAutoFit/>
          </a:bodyPr>
          <a:lstStyle/>
          <a:p>
            <a:pPr algn="r"/>
            <a:r>
              <a:rPr lang="en-US" sz="1800" b="1" i="0" dirty="0">
                <a:solidFill>
                  <a:srgbClr val="21314D"/>
                </a:solidFill>
                <a:latin typeface="Arial" panose="020B0604020202020204" pitchFamily="34" charset="0"/>
                <a:ea typeface="Gotham Bold" charset="0"/>
                <a:cs typeface="Arial" panose="020B0604020202020204" pitchFamily="34" charset="0"/>
              </a:rPr>
              <a:t>MINES</a:t>
            </a:r>
            <a:r>
              <a:rPr lang="en-US" sz="1800" b="1" i="0" dirty="0">
                <a:solidFill>
                  <a:srgbClr val="D2492A"/>
                </a:solidFill>
                <a:latin typeface="Arial" panose="020B0604020202020204" pitchFamily="34" charset="0"/>
                <a:ea typeface="Gotham Bold" charset="0"/>
                <a:cs typeface="Arial" panose="020B0604020202020204" pitchFamily="34" charset="0"/>
              </a:rPr>
              <a:t>.</a:t>
            </a:r>
            <a:r>
              <a:rPr lang="en-US" sz="1800" b="0" i="0" dirty="0">
                <a:solidFill>
                  <a:srgbClr val="92A2BD"/>
                </a:solidFill>
                <a:latin typeface="Arial" panose="020B0604020202020204" pitchFamily="34" charset="0"/>
                <a:ea typeface="Gotham Book" charset="0"/>
                <a:cs typeface="Arial" panose="020B0604020202020204" pitchFamily="34" charset="0"/>
              </a:rPr>
              <a:t>EDU</a:t>
            </a:r>
          </a:p>
        </p:txBody>
      </p:sp>
    </p:spTree>
    <p:extLst>
      <p:ext uri="{BB962C8B-B14F-4D97-AF65-F5344CB8AC3E}">
        <p14:creationId xmlns:p14="http://schemas.microsoft.com/office/powerpoint/2010/main" val="539565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734776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61" r:id="rId8"/>
    <p:sldLayoutId id="2147483660" r:id="rId9"/>
    <p:sldLayoutId id="2147483656" r:id="rId10"/>
    <p:sldLayoutId id="2147483657" r:id="rId11"/>
    <p:sldLayoutId id="2147483658" r:id="rId12"/>
    <p:sldLayoutId id="2147483659" r:id="rId13"/>
  </p:sldLayoutIdLst>
  <p:txStyles>
    <p:titleStyle>
      <a:lvl1pPr algn="l" defTabSz="914377" rtl="0" eaLnBrk="1" latinLnBrk="0" hangingPunct="1">
        <a:lnSpc>
          <a:spcPct val="90000"/>
        </a:lnSpc>
        <a:spcBef>
          <a:spcPct val="0"/>
        </a:spcBef>
        <a:buNone/>
        <a:defRPr sz="4400" b="1" i="0" kern="1200">
          <a:solidFill>
            <a:srgbClr val="21314D"/>
          </a:solidFill>
          <a:latin typeface="Arial" panose="020B0604020202020204" pitchFamily="34" charset="0"/>
          <a:ea typeface="Arial" panose="020B0604020202020204" pitchFamily="34" charset="0"/>
          <a:cs typeface="Arial" panose="020B0604020202020204" pitchFamily="34" charset="0"/>
        </a:defRPr>
      </a:lvl1pPr>
    </p:titleStyle>
    <p:bodyStyle>
      <a:lvl1pPr marL="228594" indent="-228594" algn="l" defTabSz="914377" rtl="0" eaLnBrk="1" latinLnBrk="0" hangingPunct="1">
        <a:lnSpc>
          <a:spcPct val="110000"/>
        </a:lnSpc>
        <a:spcBef>
          <a:spcPts val="1000"/>
        </a:spcBef>
        <a:buFont typeface="Arial"/>
        <a:buChar char="•"/>
        <a:defRPr sz="28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85783" indent="-228594" algn="l" defTabSz="914377" rtl="0" eaLnBrk="1" latinLnBrk="0" hangingPunct="1">
        <a:lnSpc>
          <a:spcPct val="110000"/>
        </a:lnSpc>
        <a:spcBef>
          <a:spcPts val="1000"/>
        </a:spcBef>
        <a:buFont typeface="Arial"/>
        <a:buChar char="•"/>
        <a:defRPr sz="2400" b="0" i="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2971" indent="-228594" algn="l" defTabSz="914377" rtl="0" eaLnBrk="1" latinLnBrk="0" hangingPunct="1">
        <a:lnSpc>
          <a:spcPct val="110000"/>
        </a:lnSpc>
        <a:spcBef>
          <a:spcPts val="1000"/>
        </a:spcBef>
        <a:buFont typeface="Arial"/>
        <a:buChar char="•"/>
        <a:defRPr sz="2000" b="0" i="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160" indent="-228594" algn="l" defTabSz="914377" rtl="0" eaLnBrk="1" latinLnBrk="0" hangingPunct="1">
        <a:lnSpc>
          <a:spcPct val="110000"/>
        </a:lnSpc>
        <a:spcBef>
          <a:spcPts val="10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349" indent="-228594" algn="l" defTabSz="914377" rtl="0" eaLnBrk="1" latinLnBrk="0" hangingPunct="1">
        <a:lnSpc>
          <a:spcPct val="110000"/>
        </a:lnSpc>
        <a:spcBef>
          <a:spcPts val="10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371" y="718085"/>
            <a:ext cx="8414997" cy="1493716"/>
          </a:xfrm>
        </p:spPr>
        <p:txBody>
          <a:bodyPr>
            <a:normAutofit fontScale="90000"/>
          </a:bodyPr>
          <a:lstStyle/>
          <a:p>
            <a:br>
              <a:rPr lang="en-US" dirty="0"/>
            </a:br>
            <a:r>
              <a:rPr lang="en-US" dirty="0"/>
              <a:t>GIS and Machine Learning for Predicting Pipeline Spills</a:t>
            </a:r>
          </a:p>
        </p:txBody>
      </p:sp>
      <p:sp>
        <p:nvSpPr>
          <p:cNvPr id="3" name="Subtitle 2"/>
          <p:cNvSpPr>
            <a:spLocks noGrp="1"/>
          </p:cNvSpPr>
          <p:nvPr>
            <p:ph type="subTitle" idx="1"/>
          </p:nvPr>
        </p:nvSpPr>
        <p:spPr>
          <a:xfrm>
            <a:off x="395371" y="3737295"/>
            <a:ext cx="9144000" cy="2402620"/>
          </a:xfrm>
        </p:spPr>
        <p:txBody>
          <a:bodyPr>
            <a:normAutofit fontScale="77500" lnSpcReduction="20000"/>
          </a:bodyPr>
          <a:lstStyle/>
          <a:p>
            <a:r>
              <a:rPr lang="en-US" sz="4500" dirty="0"/>
              <a:t>Isabella Chittumuri</a:t>
            </a:r>
          </a:p>
          <a:p>
            <a:r>
              <a:rPr lang="en-US" sz="2800" dirty="0"/>
              <a:t>Department of Applied Mathematics and Statistics, CSM</a:t>
            </a:r>
          </a:p>
          <a:p>
            <a:r>
              <a:rPr lang="en-US" dirty="0"/>
              <a:t>Qualifying Exam</a:t>
            </a:r>
          </a:p>
          <a:p>
            <a:endParaRPr lang="en-US" dirty="0"/>
          </a:p>
          <a:p>
            <a:r>
              <a:rPr lang="en-US" dirty="0"/>
              <a:t>October 11, 2024</a:t>
            </a:r>
          </a:p>
        </p:txBody>
      </p:sp>
    </p:spTree>
    <p:extLst>
      <p:ext uri="{BB962C8B-B14F-4D97-AF65-F5344CB8AC3E}">
        <p14:creationId xmlns:p14="http://schemas.microsoft.com/office/powerpoint/2010/main" val="2018888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F6A76-CCD9-34E8-F71A-AEA29B37BB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282056-5695-C627-2FE0-ACAC924F9B5E}"/>
              </a:ext>
            </a:extLst>
          </p:cNvPr>
          <p:cNvSpPr>
            <a:spLocks noGrp="1"/>
          </p:cNvSpPr>
          <p:nvPr>
            <p:ph type="title"/>
          </p:nvPr>
        </p:nvSpPr>
        <p:spPr>
          <a:xfrm>
            <a:off x="838200" y="216846"/>
            <a:ext cx="10515600" cy="1325563"/>
          </a:xfrm>
        </p:spPr>
        <p:txBody>
          <a:bodyPr/>
          <a:lstStyle/>
          <a:p>
            <a:r>
              <a:rPr lang="en-US" dirty="0"/>
              <a:t>Progress Made</a:t>
            </a:r>
          </a:p>
        </p:txBody>
      </p:sp>
      <p:sp>
        <p:nvSpPr>
          <p:cNvPr id="4" name="Content Placeholder 3">
            <a:extLst>
              <a:ext uri="{FF2B5EF4-FFF2-40B4-BE49-F238E27FC236}">
                <a16:creationId xmlns:a16="http://schemas.microsoft.com/office/drawing/2014/main" id="{64C92C83-CD5E-4F4E-29C8-9F7845256AAE}"/>
              </a:ext>
            </a:extLst>
          </p:cNvPr>
          <p:cNvSpPr>
            <a:spLocks noGrp="1"/>
          </p:cNvSpPr>
          <p:nvPr>
            <p:ph idx="1"/>
          </p:nvPr>
        </p:nvSpPr>
        <p:spPr>
          <a:xfrm>
            <a:off x="838200" y="1542409"/>
            <a:ext cx="10515600" cy="4351338"/>
          </a:xfrm>
        </p:spPr>
        <p:txBody>
          <a:bodyPr>
            <a:normAutofit/>
          </a:bodyPr>
          <a:lstStyle/>
          <a:p>
            <a:endParaRPr lang="en-US" dirty="0"/>
          </a:p>
          <a:p>
            <a:endParaRPr lang="en-US" dirty="0"/>
          </a:p>
        </p:txBody>
      </p:sp>
      <p:pic>
        <p:nvPicPr>
          <p:cNvPr id="5" name="Picture 4" descr="A screenshot of a computer screen&#10;&#10;Description automatically generated">
            <a:extLst>
              <a:ext uri="{FF2B5EF4-FFF2-40B4-BE49-F238E27FC236}">
                <a16:creationId xmlns:a16="http://schemas.microsoft.com/office/drawing/2014/main" id="{07053E2B-1577-F871-A0CF-CD064DAE833A}"/>
              </a:ext>
            </a:extLst>
          </p:cNvPr>
          <p:cNvPicPr>
            <a:picLocks noChangeAspect="1"/>
          </p:cNvPicPr>
          <p:nvPr/>
        </p:nvPicPr>
        <p:blipFill>
          <a:blip r:embed="rId3"/>
          <a:stretch>
            <a:fillRect/>
          </a:stretch>
        </p:blipFill>
        <p:spPr>
          <a:xfrm>
            <a:off x="838200" y="0"/>
            <a:ext cx="10515600" cy="6423357"/>
          </a:xfrm>
          <a:prstGeom prst="rect">
            <a:avLst/>
          </a:prstGeom>
        </p:spPr>
      </p:pic>
    </p:spTree>
    <p:extLst>
      <p:ext uri="{BB962C8B-B14F-4D97-AF65-F5344CB8AC3E}">
        <p14:creationId xmlns:p14="http://schemas.microsoft.com/office/powerpoint/2010/main" val="3499948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3A4E0-C801-1A07-22EA-8E6C177FB2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5F4E1F-9ACA-8DB0-300C-8440AE4C7D34}"/>
              </a:ext>
            </a:extLst>
          </p:cNvPr>
          <p:cNvSpPr>
            <a:spLocks noGrp="1"/>
          </p:cNvSpPr>
          <p:nvPr>
            <p:ph type="title"/>
          </p:nvPr>
        </p:nvSpPr>
        <p:spPr>
          <a:xfrm>
            <a:off x="838200" y="216846"/>
            <a:ext cx="10515600" cy="1325563"/>
          </a:xfrm>
        </p:spPr>
        <p:txBody>
          <a:bodyPr/>
          <a:lstStyle/>
          <a:p>
            <a:r>
              <a:rPr lang="en-US" dirty="0"/>
              <a:t>Future Work</a:t>
            </a:r>
          </a:p>
        </p:txBody>
      </p:sp>
      <p:sp>
        <p:nvSpPr>
          <p:cNvPr id="4" name="Content Placeholder 3">
            <a:extLst>
              <a:ext uri="{FF2B5EF4-FFF2-40B4-BE49-F238E27FC236}">
                <a16:creationId xmlns:a16="http://schemas.microsoft.com/office/drawing/2014/main" id="{4C85A553-13A9-FCFB-C4A5-1501813A07B5}"/>
              </a:ext>
            </a:extLst>
          </p:cNvPr>
          <p:cNvSpPr>
            <a:spLocks noGrp="1"/>
          </p:cNvSpPr>
          <p:nvPr>
            <p:ph idx="1"/>
          </p:nvPr>
        </p:nvSpPr>
        <p:spPr>
          <a:xfrm>
            <a:off x="838200" y="1542409"/>
            <a:ext cx="10515600" cy="4351338"/>
          </a:xfrm>
        </p:spPr>
        <p:txBody>
          <a:bodyPr>
            <a:normAutofit/>
          </a:bodyPr>
          <a:lstStyle/>
          <a:p>
            <a:r>
              <a:rPr lang="en-US" dirty="0"/>
              <a:t>START MODELING (finally)</a:t>
            </a:r>
          </a:p>
          <a:p>
            <a:r>
              <a:rPr lang="en-US" dirty="0"/>
              <a:t>Methodology: Logistic Regression, Support Vector Machine (SVM), K Nearest Neighbors (K-NN), Gradient Boosting Decision Trees, AdaBoost, Random Forests</a:t>
            </a:r>
          </a:p>
          <a:p>
            <a:endParaRPr lang="en-US" dirty="0"/>
          </a:p>
        </p:txBody>
      </p:sp>
    </p:spTree>
    <p:extLst>
      <p:ext uri="{BB962C8B-B14F-4D97-AF65-F5344CB8AC3E}">
        <p14:creationId xmlns:p14="http://schemas.microsoft.com/office/powerpoint/2010/main" val="775144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965C-959F-A396-5B3B-1E6FC37C73D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D2F8AEB-6900-91D5-C07E-D155436F34A2}"/>
              </a:ext>
            </a:extLst>
          </p:cNvPr>
          <p:cNvSpPr>
            <a:spLocks noGrp="1"/>
          </p:cNvSpPr>
          <p:nvPr>
            <p:ph idx="1"/>
          </p:nvPr>
        </p:nvSpPr>
        <p:spPr/>
        <p:txBody>
          <a:bodyPr/>
          <a:lstStyle/>
          <a:p>
            <a:pPr marL="514350" indent="-514350">
              <a:buAutoNum type="arabicPeriod"/>
            </a:pPr>
            <a:r>
              <a:rPr lang="en-US" dirty="0"/>
              <a:t>Overview</a:t>
            </a:r>
          </a:p>
          <a:p>
            <a:pPr marL="514350" indent="-514350">
              <a:buFont typeface="Arial"/>
              <a:buAutoNum type="arabicPeriod"/>
            </a:pPr>
            <a:r>
              <a:rPr lang="en-US" dirty="0"/>
              <a:t>The Problem</a:t>
            </a:r>
          </a:p>
          <a:p>
            <a:pPr marL="514350" indent="-514350">
              <a:buFont typeface="Arial"/>
              <a:buAutoNum type="arabicPeriod"/>
            </a:pPr>
            <a:r>
              <a:rPr lang="en-US" dirty="0"/>
              <a:t>Industry</a:t>
            </a:r>
          </a:p>
          <a:p>
            <a:pPr marL="514350" indent="-514350">
              <a:buFont typeface="Arial"/>
              <a:buAutoNum type="arabicPeriod"/>
            </a:pPr>
            <a:r>
              <a:rPr lang="en-US" dirty="0"/>
              <a:t>Conclusion</a:t>
            </a:r>
            <a:endParaRPr lang="en-US" dirty="0">
              <a:solidFill>
                <a:schemeClr val="dk1"/>
              </a:solidFill>
            </a:endParaRPr>
          </a:p>
        </p:txBody>
      </p:sp>
    </p:spTree>
    <p:extLst>
      <p:ext uri="{BB962C8B-B14F-4D97-AF65-F5344CB8AC3E}">
        <p14:creationId xmlns:p14="http://schemas.microsoft.com/office/powerpoint/2010/main" val="1805945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D461A-BA11-66C2-FEB7-72E183D8EF7A}"/>
              </a:ext>
            </a:extLst>
          </p:cNvPr>
          <p:cNvSpPr>
            <a:spLocks noGrp="1"/>
          </p:cNvSpPr>
          <p:nvPr>
            <p:ph type="title"/>
          </p:nvPr>
        </p:nvSpPr>
        <p:spPr/>
        <p:txBody>
          <a:bodyPr/>
          <a:lstStyle/>
          <a:p>
            <a:r>
              <a:rPr lang="en-US" dirty="0"/>
              <a:t>Overview: Definitions</a:t>
            </a:r>
          </a:p>
        </p:txBody>
      </p:sp>
      <p:sp>
        <p:nvSpPr>
          <p:cNvPr id="3" name="Content Placeholder 2">
            <a:extLst>
              <a:ext uri="{FF2B5EF4-FFF2-40B4-BE49-F238E27FC236}">
                <a16:creationId xmlns:a16="http://schemas.microsoft.com/office/drawing/2014/main" id="{051604FD-06C7-1B98-1E76-219D26E0F8AB}"/>
              </a:ext>
            </a:extLst>
          </p:cNvPr>
          <p:cNvSpPr>
            <a:spLocks noGrp="1"/>
          </p:cNvSpPr>
          <p:nvPr>
            <p:ph idx="1"/>
          </p:nvPr>
        </p:nvSpPr>
        <p:spPr>
          <a:xfrm>
            <a:off x="838200" y="1442565"/>
            <a:ext cx="3017108" cy="4351338"/>
          </a:xfrm>
        </p:spPr>
        <p:txBody>
          <a:bodyPr/>
          <a:lstStyle/>
          <a:p>
            <a:pPr marL="0" indent="0">
              <a:buNone/>
            </a:pPr>
            <a:endParaRPr lang="en-US" dirty="0"/>
          </a:p>
          <a:p>
            <a:pPr marL="0" indent="0"/>
            <a:r>
              <a:rPr lang="en-US" dirty="0"/>
              <a:t>Geographic Information System (GIS)</a:t>
            </a:r>
          </a:p>
          <a:p>
            <a:pPr marL="0" indent="0"/>
            <a:r>
              <a:rPr lang="en-US" dirty="0"/>
              <a:t> </a:t>
            </a:r>
            <a:r>
              <a:rPr lang="en-US" dirty="0" err="1"/>
              <a:t>GeoDataFrame</a:t>
            </a:r>
            <a:endParaRPr lang="en-US" dirty="0"/>
          </a:p>
          <a:p>
            <a:pPr marL="0" indent="0"/>
            <a:endParaRPr lang="en-US" dirty="0"/>
          </a:p>
          <a:p>
            <a:endParaRPr lang="en-US" dirty="0"/>
          </a:p>
          <a:p>
            <a:endParaRPr lang="en-US" dirty="0"/>
          </a:p>
        </p:txBody>
      </p:sp>
      <p:pic>
        <p:nvPicPr>
          <p:cNvPr id="4" name="Picture 3" descr="A diagram of a graph&#10;&#10;Description automatically generated">
            <a:extLst>
              <a:ext uri="{FF2B5EF4-FFF2-40B4-BE49-F238E27FC236}">
                <a16:creationId xmlns:a16="http://schemas.microsoft.com/office/drawing/2014/main" id="{B19B73F8-B958-FC0F-13AD-56F0CFC3EE79}"/>
              </a:ext>
            </a:extLst>
          </p:cNvPr>
          <p:cNvPicPr>
            <a:picLocks noChangeAspect="1"/>
          </p:cNvPicPr>
          <p:nvPr/>
        </p:nvPicPr>
        <p:blipFill>
          <a:blip r:embed="rId3"/>
          <a:srcRect b="7168"/>
          <a:stretch/>
        </p:blipFill>
        <p:spPr>
          <a:xfrm>
            <a:off x="4610100" y="1354909"/>
            <a:ext cx="6743700" cy="4774775"/>
          </a:xfrm>
          <a:prstGeom prst="rect">
            <a:avLst/>
          </a:prstGeom>
        </p:spPr>
      </p:pic>
    </p:spTree>
    <p:extLst>
      <p:ext uri="{BB962C8B-B14F-4D97-AF65-F5344CB8AC3E}">
        <p14:creationId xmlns:p14="http://schemas.microsoft.com/office/powerpoint/2010/main" val="1819392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C059-92D4-F78D-A0E1-2998D735986C}"/>
              </a:ext>
            </a:extLst>
          </p:cNvPr>
          <p:cNvSpPr>
            <a:spLocks noGrp="1"/>
          </p:cNvSpPr>
          <p:nvPr>
            <p:ph type="title"/>
          </p:nvPr>
        </p:nvSpPr>
        <p:spPr/>
        <p:txBody>
          <a:bodyPr/>
          <a:lstStyle/>
          <a:p>
            <a:r>
              <a:rPr lang="en-US" dirty="0"/>
              <a:t>Overview: GIS/ML Compatibility </a:t>
            </a:r>
          </a:p>
        </p:txBody>
      </p:sp>
      <p:sp>
        <p:nvSpPr>
          <p:cNvPr id="3" name="Content Placeholder 2">
            <a:extLst>
              <a:ext uri="{FF2B5EF4-FFF2-40B4-BE49-F238E27FC236}">
                <a16:creationId xmlns:a16="http://schemas.microsoft.com/office/drawing/2014/main" id="{0D6377CA-B2AE-DCF4-D63D-D8323269883F}"/>
              </a:ext>
            </a:extLst>
          </p:cNvPr>
          <p:cNvSpPr>
            <a:spLocks noGrp="1"/>
          </p:cNvSpPr>
          <p:nvPr>
            <p:ph idx="1"/>
          </p:nvPr>
        </p:nvSpPr>
        <p:spPr>
          <a:xfrm>
            <a:off x="838200" y="1825625"/>
            <a:ext cx="4672914" cy="4351338"/>
          </a:xfrm>
        </p:spPr>
        <p:txBody>
          <a:bodyPr/>
          <a:lstStyle/>
          <a:p>
            <a:r>
              <a:rPr lang="en-US" dirty="0"/>
              <a:t>Raster Data Grid Structure</a:t>
            </a:r>
          </a:p>
          <a:p>
            <a:endParaRPr lang="en-US" dirty="0"/>
          </a:p>
        </p:txBody>
      </p:sp>
      <p:pic>
        <p:nvPicPr>
          <p:cNvPr id="4" name="Picture 3" descr="A diagram of a number of numbers&#10;&#10;Description automatically generated with medium confidence">
            <a:extLst>
              <a:ext uri="{FF2B5EF4-FFF2-40B4-BE49-F238E27FC236}">
                <a16:creationId xmlns:a16="http://schemas.microsoft.com/office/drawing/2014/main" id="{54274D06-A175-620C-5102-DBAD8FFE24B8}"/>
              </a:ext>
            </a:extLst>
          </p:cNvPr>
          <p:cNvPicPr>
            <a:picLocks noChangeAspect="1"/>
          </p:cNvPicPr>
          <p:nvPr/>
        </p:nvPicPr>
        <p:blipFill>
          <a:blip r:embed="rId3"/>
          <a:stretch>
            <a:fillRect/>
          </a:stretch>
        </p:blipFill>
        <p:spPr>
          <a:xfrm>
            <a:off x="838200" y="2678155"/>
            <a:ext cx="4220853" cy="2463800"/>
          </a:xfrm>
          <a:prstGeom prst="rect">
            <a:avLst/>
          </a:prstGeom>
        </p:spPr>
      </p:pic>
      <p:sp>
        <p:nvSpPr>
          <p:cNvPr id="5" name="Content Placeholder 2">
            <a:extLst>
              <a:ext uri="{FF2B5EF4-FFF2-40B4-BE49-F238E27FC236}">
                <a16:creationId xmlns:a16="http://schemas.microsoft.com/office/drawing/2014/main" id="{DC148AD2-721B-0518-D084-ACB20938EB98}"/>
              </a:ext>
            </a:extLst>
          </p:cNvPr>
          <p:cNvSpPr txBox="1">
            <a:spLocks/>
          </p:cNvSpPr>
          <p:nvPr/>
        </p:nvSpPr>
        <p:spPr>
          <a:xfrm>
            <a:off x="6096000" y="1825625"/>
            <a:ext cx="4672914" cy="4351338"/>
          </a:xfrm>
          <a:prstGeom prst="rect">
            <a:avLst/>
          </a:prstGeom>
        </p:spPr>
        <p:txBody>
          <a:bodyPr vert="horz" lIns="91440" tIns="45720" rIns="91440" bIns="45720" rtlCol="0">
            <a:normAutofit/>
          </a:bodyPr>
          <a:lstStyle>
            <a:lvl1pPr marL="228594" indent="-228594" algn="l" defTabSz="914377" rtl="0" eaLnBrk="1" latinLnBrk="0" hangingPunct="1">
              <a:lnSpc>
                <a:spcPct val="110000"/>
              </a:lnSpc>
              <a:spcBef>
                <a:spcPts val="1000"/>
              </a:spcBef>
              <a:buFont typeface="Arial"/>
              <a:buChar char="•"/>
              <a:defRPr sz="2800" b="0" i="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85783" indent="-228594" algn="l" defTabSz="914377" rtl="0" eaLnBrk="1" latinLnBrk="0" hangingPunct="1">
              <a:lnSpc>
                <a:spcPct val="110000"/>
              </a:lnSpc>
              <a:spcBef>
                <a:spcPts val="1000"/>
              </a:spcBef>
              <a:buFont typeface="Arial"/>
              <a:buChar char="•"/>
              <a:defRPr sz="2400" b="0" i="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2971" indent="-228594" algn="l" defTabSz="914377" rtl="0" eaLnBrk="1" latinLnBrk="0" hangingPunct="1">
              <a:lnSpc>
                <a:spcPct val="110000"/>
              </a:lnSpc>
              <a:spcBef>
                <a:spcPts val="1000"/>
              </a:spcBef>
              <a:buFont typeface="Arial"/>
              <a:buChar char="•"/>
              <a:defRPr sz="2000" b="0" i="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160" indent="-228594" algn="l" defTabSz="914377" rtl="0" eaLnBrk="1" latinLnBrk="0" hangingPunct="1">
              <a:lnSpc>
                <a:spcPct val="110000"/>
              </a:lnSpc>
              <a:spcBef>
                <a:spcPts val="10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349" indent="-228594" algn="l" defTabSz="914377" rtl="0" eaLnBrk="1" latinLnBrk="0" hangingPunct="1">
              <a:lnSpc>
                <a:spcPct val="110000"/>
              </a:lnSpc>
              <a:spcBef>
                <a:spcPts val="1000"/>
              </a:spcBef>
              <a:buFont typeface="Arial"/>
              <a:buChar char="•"/>
              <a:defRPr sz="1800" b="0" i="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Convolutional Operation</a:t>
            </a:r>
          </a:p>
        </p:txBody>
      </p:sp>
      <p:pic>
        <p:nvPicPr>
          <p:cNvPr id="9" name="Picture 8" descr="A math equation with black text&#10;&#10;Description automatically generated">
            <a:extLst>
              <a:ext uri="{FF2B5EF4-FFF2-40B4-BE49-F238E27FC236}">
                <a16:creationId xmlns:a16="http://schemas.microsoft.com/office/drawing/2014/main" id="{FAA807F8-E812-E219-0A78-FA7444406299}"/>
              </a:ext>
            </a:extLst>
          </p:cNvPr>
          <p:cNvPicPr>
            <a:picLocks noChangeAspect="1"/>
          </p:cNvPicPr>
          <p:nvPr/>
        </p:nvPicPr>
        <p:blipFill>
          <a:blip r:embed="rId4"/>
          <a:stretch>
            <a:fillRect/>
          </a:stretch>
        </p:blipFill>
        <p:spPr>
          <a:xfrm>
            <a:off x="6096000" y="3569494"/>
            <a:ext cx="5359400" cy="863600"/>
          </a:xfrm>
          <a:prstGeom prst="rect">
            <a:avLst/>
          </a:prstGeom>
        </p:spPr>
      </p:pic>
    </p:spTree>
    <p:extLst>
      <p:ext uri="{BB962C8B-B14F-4D97-AF65-F5344CB8AC3E}">
        <p14:creationId xmlns:p14="http://schemas.microsoft.com/office/powerpoint/2010/main" val="2605394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EEDD-8691-C93D-421F-D799E80F2DAC}"/>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53E921C9-05DE-C84C-DDDE-8240722CBD48}"/>
              </a:ext>
            </a:extLst>
          </p:cNvPr>
          <p:cNvSpPr>
            <a:spLocks noGrp="1"/>
          </p:cNvSpPr>
          <p:nvPr>
            <p:ph idx="1"/>
          </p:nvPr>
        </p:nvSpPr>
        <p:spPr/>
        <p:txBody>
          <a:bodyPr/>
          <a:lstStyle/>
          <a:p>
            <a:r>
              <a:rPr lang="en-US" dirty="0"/>
              <a:t>Vector Data: Irregular Geometries</a:t>
            </a:r>
          </a:p>
          <a:p>
            <a:pPr lvl="1"/>
            <a:r>
              <a:rPr lang="en-US" dirty="0"/>
              <a:t>e.g. Line data as a series of points</a:t>
            </a:r>
          </a:p>
        </p:txBody>
      </p:sp>
      <p:pic>
        <p:nvPicPr>
          <p:cNvPr id="5" name="Picture 4">
            <a:extLst>
              <a:ext uri="{FF2B5EF4-FFF2-40B4-BE49-F238E27FC236}">
                <a16:creationId xmlns:a16="http://schemas.microsoft.com/office/drawing/2014/main" id="{EF2AA1A9-47BF-D849-BC0D-1FEBB790358C}"/>
              </a:ext>
            </a:extLst>
          </p:cNvPr>
          <p:cNvPicPr>
            <a:picLocks noChangeAspect="1"/>
          </p:cNvPicPr>
          <p:nvPr/>
        </p:nvPicPr>
        <p:blipFill>
          <a:blip r:embed="rId3"/>
          <a:stretch>
            <a:fillRect/>
          </a:stretch>
        </p:blipFill>
        <p:spPr>
          <a:xfrm>
            <a:off x="1942697" y="2965450"/>
            <a:ext cx="5549900" cy="927100"/>
          </a:xfrm>
          <a:prstGeom prst="rect">
            <a:avLst/>
          </a:prstGeom>
        </p:spPr>
      </p:pic>
    </p:spTree>
    <p:extLst>
      <p:ext uri="{BB962C8B-B14F-4D97-AF65-F5344CB8AC3E}">
        <p14:creationId xmlns:p14="http://schemas.microsoft.com/office/powerpoint/2010/main" val="4180865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3681"/>
            <a:ext cx="10515600" cy="1325563"/>
          </a:xfrm>
        </p:spPr>
        <p:txBody>
          <a:bodyPr/>
          <a:lstStyle/>
          <a:p>
            <a:r>
              <a:rPr lang="en-US" dirty="0"/>
              <a:t>Background</a:t>
            </a:r>
          </a:p>
        </p:txBody>
      </p:sp>
      <p:pic>
        <p:nvPicPr>
          <p:cNvPr id="5" name="Content Placeholder 4" descr="A diagram of a process of oil and gas production&#10;&#10;Description automatically generated">
            <a:extLst>
              <a:ext uri="{FF2B5EF4-FFF2-40B4-BE49-F238E27FC236}">
                <a16:creationId xmlns:a16="http://schemas.microsoft.com/office/drawing/2014/main" id="{5566B6E1-12A8-E515-46F3-3EAA92E10E48}"/>
              </a:ext>
            </a:extLst>
          </p:cNvPr>
          <p:cNvPicPr>
            <a:picLocks noGrp="1" noChangeAspect="1"/>
          </p:cNvPicPr>
          <p:nvPr>
            <p:ph idx="1"/>
          </p:nvPr>
        </p:nvPicPr>
        <p:blipFill>
          <a:blip r:embed="rId3"/>
          <a:stretch>
            <a:fillRect/>
          </a:stretch>
        </p:blipFill>
        <p:spPr>
          <a:xfrm>
            <a:off x="985824" y="1359244"/>
            <a:ext cx="10220351" cy="4596713"/>
          </a:xfrm>
        </p:spPr>
      </p:pic>
    </p:spTree>
    <p:extLst>
      <p:ext uri="{BB962C8B-B14F-4D97-AF65-F5344CB8AC3E}">
        <p14:creationId xmlns:p14="http://schemas.microsoft.com/office/powerpoint/2010/main" val="84205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2DF8B-3484-0F18-0DF2-16D68562CE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BCC720-CA87-2E2F-5595-246910C8513A}"/>
              </a:ext>
            </a:extLst>
          </p:cNvPr>
          <p:cNvSpPr>
            <a:spLocks noGrp="1"/>
          </p:cNvSpPr>
          <p:nvPr>
            <p:ph type="title"/>
          </p:nvPr>
        </p:nvSpPr>
        <p:spPr>
          <a:xfrm>
            <a:off x="838200" y="216846"/>
            <a:ext cx="10515600" cy="1325563"/>
          </a:xfrm>
        </p:spPr>
        <p:txBody>
          <a:bodyPr/>
          <a:lstStyle/>
          <a:p>
            <a:r>
              <a:rPr lang="en-US" dirty="0"/>
              <a:t>Partner</a:t>
            </a:r>
          </a:p>
        </p:txBody>
      </p:sp>
      <p:sp>
        <p:nvSpPr>
          <p:cNvPr id="4" name="Content Placeholder 3">
            <a:extLst>
              <a:ext uri="{FF2B5EF4-FFF2-40B4-BE49-F238E27FC236}">
                <a16:creationId xmlns:a16="http://schemas.microsoft.com/office/drawing/2014/main" id="{05C78E9C-B7AD-6715-BB72-EF9293770837}"/>
              </a:ext>
            </a:extLst>
          </p:cNvPr>
          <p:cNvSpPr>
            <a:spLocks noGrp="1"/>
          </p:cNvSpPr>
          <p:nvPr>
            <p:ph idx="1"/>
          </p:nvPr>
        </p:nvSpPr>
        <p:spPr>
          <a:xfrm>
            <a:off x="838200" y="1542409"/>
            <a:ext cx="10515600" cy="4351338"/>
          </a:xfrm>
        </p:spPr>
        <p:txBody>
          <a:bodyPr>
            <a:normAutofit/>
          </a:bodyPr>
          <a:lstStyle/>
          <a:p>
            <a:r>
              <a:rPr lang="en-US" dirty="0"/>
              <a:t>Colorado Energy and Carbon Management Commission (ECMC)</a:t>
            </a:r>
          </a:p>
          <a:p>
            <a:r>
              <a:rPr lang="en-US" dirty="0"/>
              <a:t>Regulate Colorado's oil and gas resources</a:t>
            </a:r>
          </a:p>
          <a:p>
            <a:r>
              <a:rPr lang="en-US" dirty="0"/>
              <a:t>Ensure protection of public health, safety, and environment.</a:t>
            </a:r>
          </a:p>
          <a:p>
            <a:r>
              <a:rPr lang="en-US" dirty="0"/>
              <a:t>Implement regulations to minimize environmental and public impacts</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43677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142DE-A944-AB7D-2075-121AD1A563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D3D1F0-5C07-070D-0148-D9EE31E6B3CA}"/>
              </a:ext>
            </a:extLst>
          </p:cNvPr>
          <p:cNvSpPr>
            <a:spLocks noGrp="1"/>
          </p:cNvSpPr>
          <p:nvPr>
            <p:ph type="title"/>
          </p:nvPr>
        </p:nvSpPr>
        <p:spPr>
          <a:xfrm>
            <a:off x="838200" y="216846"/>
            <a:ext cx="10515600" cy="1325563"/>
          </a:xfrm>
        </p:spPr>
        <p:txBody>
          <a:bodyPr/>
          <a:lstStyle/>
          <a:p>
            <a:r>
              <a:rPr lang="en-US" dirty="0"/>
              <a:t>Research Goals</a:t>
            </a:r>
          </a:p>
        </p:txBody>
      </p:sp>
      <p:sp>
        <p:nvSpPr>
          <p:cNvPr id="4" name="Content Placeholder 3">
            <a:extLst>
              <a:ext uri="{FF2B5EF4-FFF2-40B4-BE49-F238E27FC236}">
                <a16:creationId xmlns:a16="http://schemas.microsoft.com/office/drawing/2014/main" id="{26AB10D6-4FE2-234B-54A8-4381A67D70EC}"/>
              </a:ext>
            </a:extLst>
          </p:cNvPr>
          <p:cNvSpPr>
            <a:spLocks noGrp="1"/>
          </p:cNvSpPr>
          <p:nvPr>
            <p:ph idx="1"/>
          </p:nvPr>
        </p:nvSpPr>
        <p:spPr>
          <a:xfrm>
            <a:off x="838200" y="1542409"/>
            <a:ext cx="10515600" cy="4351338"/>
          </a:xfrm>
        </p:spPr>
        <p:txBody>
          <a:bodyPr>
            <a:normAutofit/>
          </a:bodyPr>
          <a:lstStyle/>
          <a:p>
            <a:r>
              <a:rPr lang="en-US" dirty="0"/>
              <a:t>Innovative use of GIS and machine learning for risk analysis</a:t>
            </a:r>
          </a:p>
          <a:p>
            <a:r>
              <a:rPr lang="en-US" dirty="0"/>
              <a:t>Aim to mitigate environmental impacts and prevent casualties</a:t>
            </a:r>
          </a:p>
          <a:p>
            <a:r>
              <a:rPr lang="en-US" dirty="0"/>
              <a:t>Critical need for more detailed flowline failure data</a:t>
            </a:r>
          </a:p>
          <a:p>
            <a:endParaRPr lang="en-US" dirty="0"/>
          </a:p>
        </p:txBody>
      </p:sp>
    </p:spTree>
    <p:extLst>
      <p:ext uri="{BB962C8B-B14F-4D97-AF65-F5344CB8AC3E}">
        <p14:creationId xmlns:p14="http://schemas.microsoft.com/office/powerpoint/2010/main" val="2787897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B654E-5528-7C93-1E3D-3EF56AB6A5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D421A3-E12E-068A-D763-60276AA4B65A}"/>
              </a:ext>
            </a:extLst>
          </p:cNvPr>
          <p:cNvSpPr>
            <a:spLocks noGrp="1"/>
          </p:cNvSpPr>
          <p:nvPr>
            <p:ph type="title"/>
          </p:nvPr>
        </p:nvSpPr>
        <p:spPr>
          <a:xfrm>
            <a:off x="838200" y="216846"/>
            <a:ext cx="10515600" cy="1325563"/>
          </a:xfrm>
        </p:spPr>
        <p:txBody>
          <a:bodyPr/>
          <a:lstStyle/>
          <a:p>
            <a:r>
              <a:rPr lang="en-US" dirty="0"/>
              <a:t>Progress Made</a:t>
            </a:r>
          </a:p>
        </p:txBody>
      </p:sp>
      <p:sp>
        <p:nvSpPr>
          <p:cNvPr id="4" name="Content Placeholder 3">
            <a:extLst>
              <a:ext uri="{FF2B5EF4-FFF2-40B4-BE49-F238E27FC236}">
                <a16:creationId xmlns:a16="http://schemas.microsoft.com/office/drawing/2014/main" id="{D543EE91-A415-273C-D17F-05789B33710F}"/>
              </a:ext>
            </a:extLst>
          </p:cNvPr>
          <p:cNvSpPr>
            <a:spLocks noGrp="1"/>
          </p:cNvSpPr>
          <p:nvPr>
            <p:ph idx="1"/>
          </p:nvPr>
        </p:nvSpPr>
        <p:spPr>
          <a:xfrm>
            <a:off x="838200" y="1542409"/>
            <a:ext cx="10515600" cy="4351338"/>
          </a:xfrm>
        </p:spPr>
        <p:txBody>
          <a:bodyPr>
            <a:normAutofit/>
          </a:bodyPr>
          <a:lstStyle/>
          <a:p>
            <a:r>
              <a:rPr lang="en-US" dirty="0"/>
              <a:t>Literature Review</a:t>
            </a:r>
          </a:p>
          <a:p>
            <a:r>
              <a:rPr lang="en-US" dirty="0"/>
              <a:t>Short internal report on data needed</a:t>
            </a:r>
          </a:p>
          <a:p>
            <a:r>
              <a:rPr lang="en-US" dirty="0"/>
              <a:t>Data cleaning and exploratory data analysis</a:t>
            </a:r>
          </a:p>
          <a:p>
            <a:endParaRPr lang="en-US" dirty="0"/>
          </a:p>
        </p:txBody>
      </p:sp>
    </p:spTree>
    <p:extLst>
      <p:ext uri="{BB962C8B-B14F-4D97-AF65-F5344CB8AC3E}">
        <p14:creationId xmlns:p14="http://schemas.microsoft.com/office/powerpoint/2010/main" val="3015293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4390</TotalTime>
  <Words>1042</Words>
  <Application>Microsoft Macintosh PowerPoint</Application>
  <PresentationFormat>Widescreen</PresentationFormat>
  <Paragraphs>100</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Söhne</vt:lpstr>
      <vt:lpstr>Office Theme</vt:lpstr>
      <vt:lpstr> GIS and Machine Learning for Predicting Pipeline Spills</vt:lpstr>
      <vt:lpstr>Agenda</vt:lpstr>
      <vt:lpstr>Overview: Definitions</vt:lpstr>
      <vt:lpstr>Overview: GIS/ML Compatibility </vt:lpstr>
      <vt:lpstr>The Problem</vt:lpstr>
      <vt:lpstr>Background</vt:lpstr>
      <vt:lpstr>Partner</vt:lpstr>
      <vt:lpstr>Research Goals</vt:lpstr>
      <vt:lpstr>Progress Made</vt:lpstr>
      <vt:lpstr>Progress Made</vt:lpstr>
      <vt:lpstr>Future Work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Isabella Chittumuri (Student)</cp:lastModifiedBy>
  <cp:revision>62</cp:revision>
  <dcterms:created xsi:type="dcterms:W3CDTF">2017-08-01T15:06:47Z</dcterms:created>
  <dcterms:modified xsi:type="dcterms:W3CDTF">2024-10-11T15:02:43Z</dcterms:modified>
  <cp:category/>
</cp:coreProperties>
</file>