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97" r:id="rId9"/>
    <p:sldId id="265" r:id="rId10"/>
    <p:sldId id="262" r:id="rId11"/>
    <p:sldId id="269" r:id="rId12"/>
    <p:sldId id="270" r:id="rId13"/>
    <p:sldId id="271" r:id="rId14"/>
    <p:sldId id="277" r:id="rId15"/>
    <p:sldId id="283" r:id="rId16"/>
    <p:sldId id="284" r:id="rId17"/>
    <p:sldId id="294" r:id="rId18"/>
    <p:sldId id="295" r:id="rId19"/>
    <p:sldId id="296" r:id="rId20"/>
    <p:sldId id="293" r:id="rId2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F6C635F0-FC63-4A68-A806-CC62ADE045CD}" type="datetimeFigureOut">
              <a:rPr lang="id-ID" smtClean="0"/>
              <a:t>14/04/2014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D6948E6-1AE0-4794-BBB0-47B90827A655}" type="slidenum">
              <a:rPr lang="id-ID" smtClean="0"/>
              <a:t>‹#›</a:t>
            </a:fld>
            <a:endParaRPr lang="id-ID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64320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35F0-FC63-4A68-A806-CC62ADE045CD}" type="datetimeFigureOut">
              <a:rPr lang="id-ID" smtClean="0"/>
              <a:t>14/04/2014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48E6-1AE0-4794-BBB0-47B90827A6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931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35F0-FC63-4A68-A806-CC62ADE045CD}" type="datetimeFigureOut">
              <a:rPr lang="id-ID" smtClean="0"/>
              <a:t>14/04/2014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48E6-1AE0-4794-BBB0-47B90827A6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3652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35F0-FC63-4A68-A806-CC62ADE045CD}" type="datetimeFigureOut">
              <a:rPr lang="id-ID" smtClean="0"/>
              <a:t>14/04/2014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48E6-1AE0-4794-BBB0-47B90827A6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8626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35F0-FC63-4A68-A806-CC62ADE045CD}" type="datetimeFigureOut">
              <a:rPr lang="id-ID" smtClean="0"/>
              <a:t>14/04/2014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48E6-1AE0-4794-BBB0-47B90827A6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9741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35F0-FC63-4A68-A806-CC62ADE045CD}" type="datetimeFigureOut">
              <a:rPr lang="id-ID" smtClean="0"/>
              <a:t>14/04/2014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48E6-1AE0-4794-BBB0-47B90827A6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3201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35F0-FC63-4A68-A806-CC62ADE045CD}" type="datetimeFigureOut">
              <a:rPr lang="id-ID" smtClean="0"/>
              <a:t>14/04/2014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48E6-1AE0-4794-BBB0-47B90827A6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93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35F0-FC63-4A68-A806-CC62ADE045CD}" type="datetimeFigureOut">
              <a:rPr lang="id-ID" smtClean="0"/>
              <a:t>14/04/2014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48E6-1AE0-4794-BBB0-47B90827A6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6969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35F0-FC63-4A68-A806-CC62ADE045CD}" type="datetimeFigureOut">
              <a:rPr lang="id-ID" smtClean="0"/>
              <a:t>14/04/2014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48E6-1AE0-4794-BBB0-47B90827A6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358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F6C635F0-FC63-4A68-A806-CC62ADE045CD}" type="datetimeFigureOut">
              <a:rPr lang="id-ID" smtClean="0"/>
              <a:t>14/04/2014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D6948E6-1AE0-4794-BBB0-47B90827A6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012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35F0-FC63-4A68-A806-CC62ADE045CD}" type="datetimeFigureOut">
              <a:rPr lang="id-ID" smtClean="0"/>
              <a:t>14/04/2014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D6948E6-1AE0-4794-BBB0-47B90827A6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937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35F0-FC63-4A68-A806-CC62ADE045CD}" type="datetimeFigureOut">
              <a:rPr lang="id-ID" smtClean="0"/>
              <a:t>14/04/2014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48E6-1AE0-4794-BBB0-47B90827A6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575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35F0-FC63-4A68-A806-CC62ADE045CD}" type="datetimeFigureOut">
              <a:rPr lang="id-ID" smtClean="0"/>
              <a:t>14/04/2014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48E6-1AE0-4794-BBB0-47B90827A6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947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35F0-FC63-4A68-A806-CC62ADE045CD}" type="datetimeFigureOut">
              <a:rPr lang="id-ID" smtClean="0"/>
              <a:t>14/04/2014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48E6-1AE0-4794-BBB0-47B90827A6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067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35F0-FC63-4A68-A806-CC62ADE045CD}" type="datetimeFigureOut">
              <a:rPr lang="id-ID" smtClean="0"/>
              <a:t>14/04/2014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48E6-1AE0-4794-BBB0-47B90827A6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864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35F0-FC63-4A68-A806-CC62ADE045CD}" type="datetimeFigureOut">
              <a:rPr lang="id-ID" smtClean="0"/>
              <a:t>14/04/2014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48E6-1AE0-4794-BBB0-47B90827A6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309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35F0-FC63-4A68-A806-CC62ADE045CD}" type="datetimeFigureOut">
              <a:rPr lang="id-ID" smtClean="0"/>
              <a:t>14/04/2014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48E6-1AE0-4794-BBB0-47B90827A6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828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C635F0-FC63-4A68-A806-CC62ADE045CD}" type="datetimeFigureOut">
              <a:rPr lang="id-ID" smtClean="0"/>
              <a:t>14/04/2014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6948E6-1AE0-4794-BBB0-47B90827A6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06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emf"/><Relationship Id="rId5" Type="http://schemas.openxmlformats.org/officeDocument/2006/relationships/package" Target="../embeddings/Microsoft_Visio_Drawing1.vsdx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emf"/><Relationship Id="rId5" Type="http://schemas.openxmlformats.org/officeDocument/2006/relationships/package" Target="../embeddings/Microsoft_Visio_Drawing2.vsdx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microsoft.com/office/2007/relationships/hdphoto" Target="../media/hdphoto1.wdp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2408" y="1490598"/>
            <a:ext cx="6947127" cy="3488266"/>
          </a:xfrm>
        </p:spPr>
        <p:txBody>
          <a:bodyPr>
            <a:normAutofit fontScale="90000"/>
          </a:bodyPr>
          <a:lstStyle/>
          <a:p>
            <a:r>
              <a:rPr lang="id-ID" sz="67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ManOverflow</a:t>
            </a:r>
            <a:r>
              <a:rPr lang="id-ID" sz="60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id-ID" sz="60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id-ID" sz="3100" dirty="0" smtClean="0">
                <a:solidFill>
                  <a:schemeClr val="accent1">
                    <a:lumMod val="75000"/>
                  </a:schemeClr>
                </a:solidFill>
              </a:rPr>
              <a:t>Aplikasi </a:t>
            </a:r>
            <a:r>
              <a:rPr lang="id-ID" sz="3100" dirty="0">
                <a:solidFill>
                  <a:schemeClr val="accent1">
                    <a:lumMod val="75000"/>
                  </a:schemeClr>
                </a:solidFill>
              </a:rPr>
              <a:t>Manajemen Sumber Daya Manusia</a:t>
            </a:r>
            <a:br>
              <a:rPr lang="id-ID" sz="31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id-ID" sz="3100" dirty="0">
                <a:solidFill>
                  <a:schemeClr val="accent1">
                    <a:lumMod val="75000"/>
                  </a:schemeClr>
                </a:solidFill>
              </a:rPr>
              <a:t>Versatile Silicon Technologies</a:t>
            </a:r>
            <a:br>
              <a:rPr lang="id-ID" sz="31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id-ID" dirty="0"/>
              <a:t/>
            </a:r>
            <a:br>
              <a:rPr lang="id-ID" dirty="0"/>
            </a:b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11696" y="4978864"/>
            <a:ext cx="2887839" cy="1364531"/>
          </a:xfrm>
        </p:spPr>
        <p:txBody>
          <a:bodyPr anchor="ctr">
            <a:normAutofit/>
          </a:bodyPr>
          <a:lstStyle/>
          <a:p>
            <a:pPr algn="l"/>
            <a:r>
              <a:rPr lang="id-ID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13511061 – Adhika Aryantio</a:t>
            </a:r>
          </a:p>
          <a:p>
            <a:pPr algn="l"/>
            <a:r>
              <a:rPr lang="id-ID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13511075 – Ichlasul Amal</a:t>
            </a:r>
          </a:p>
          <a:p>
            <a:pPr algn="l"/>
            <a:r>
              <a:rPr lang="id-ID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13511093 – Asep Saepudin</a:t>
            </a:r>
            <a:endParaRPr lang="id-ID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522" y="0"/>
            <a:ext cx="3067478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8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240056" y="0"/>
            <a:ext cx="3903944" cy="1121078"/>
            <a:chOff x="2722323" y="2445709"/>
            <a:chExt cx="3903944" cy="1121078"/>
          </a:xfrm>
        </p:grpSpPr>
        <p:sp>
          <p:nvSpPr>
            <p:cNvPr id="7" name="Title 1"/>
            <p:cNvSpPr txBox="1">
              <a:spLocks/>
            </p:cNvSpPr>
            <p:nvPr/>
          </p:nvSpPr>
          <p:spPr>
            <a:xfrm>
              <a:off x="3469708" y="3009380"/>
              <a:ext cx="3156559" cy="557407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id-ID" sz="4400" b="1" dirty="0" smtClean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ManOverflow</a:t>
              </a:r>
              <a:endParaRPr lang="id-ID" sz="48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23" y="2445709"/>
              <a:ext cx="1494770" cy="1121078"/>
            </a:xfrm>
            <a:prstGeom prst="rect">
              <a:avLst/>
            </a:prstGeom>
          </p:spPr>
        </p:pic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154476" y="1431151"/>
            <a:ext cx="6532323" cy="45686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 Case Keseluruhan	   </a:t>
            </a:r>
            <a:r>
              <a:rPr lang="id-ID" sz="2000" b="1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ManOverflow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678" y="1269578"/>
            <a:ext cx="645089" cy="4838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55" y="1455660"/>
            <a:ext cx="343421" cy="343421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38" y="1901895"/>
            <a:ext cx="5394368" cy="484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78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40056" y="0"/>
            <a:ext cx="3903944" cy="1121078"/>
            <a:chOff x="2722323" y="2445709"/>
            <a:chExt cx="3903944" cy="1121078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469708" y="3009380"/>
              <a:ext cx="3156559" cy="557407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id-ID" sz="4400" b="1" dirty="0" smtClean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ManOverflow</a:t>
              </a:r>
              <a:endParaRPr lang="id-ID" sz="48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23" y="2445709"/>
              <a:ext cx="1494770" cy="1121078"/>
            </a:xfrm>
            <a:prstGeom prst="rect">
              <a:avLst/>
            </a:prstGeom>
          </p:spPr>
        </p:pic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167002" y="1431151"/>
            <a:ext cx="6532323" cy="45686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Deskripsi Arsitektur</a:t>
            </a:r>
          </a:p>
          <a:p>
            <a:pPr marL="0" indent="0">
              <a:buNone/>
            </a:pPr>
            <a:r>
              <a:rPr lang="id-ID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Aristektur      </a:t>
            </a:r>
            <a:r>
              <a:rPr lang="id-ID" sz="18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ManOverflow</a:t>
            </a: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menggunakan arsitektur aplikasi berbasis web. Secara umum terdapat 2 komponen utama yaitu server dan </a:t>
            </a:r>
            <a:r>
              <a:rPr lang="id-ID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client</a:t>
            </a: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Server berfungsi sebagai penyedia </a:t>
            </a:r>
            <a:r>
              <a:rPr lang="id-ID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layanan/aplikasi dan diakses oleh client melalui berbagai macam devais seperti desktop, laptop, tablet, atau smartphone.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55" y="1455660"/>
            <a:ext cx="343421" cy="343421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695" y="3594970"/>
            <a:ext cx="6339629" cy="30743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715" y="1714820"/>
            <a:ext cx="645089" cy="48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84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40056" y="0"/>
            <a:ext cx="3903944" cy="1121078"/>
            <a:chOff x="2722323" y="2445709"/>
            <a:chExt cx="3903944" cy="1121078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469708" y="3009380"/>
              <a:ext cx="3156559" cy="557407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id-ID" sz="4400" b="1" dirty="0" smtClean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ManOverflow</a:t>
              </a:r>
              <a:endParaRPr lang="id-ID" sz="48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23" y="2445709"/>
              <a:ext cx="1494770" cy="1121078"/>
            </a:xfrm>
            <a:prstGeom prst="rect">
              <a:avLst/>
            </a:prstGeom>
          </p:spPr>
        </p:pic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167002" y="1431151"/>
            <a:ext cx="6532323" cy="45686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Pedoman Analisis dan Perancangan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55" y="1455660"/>
            <a:ext cx="343421" cy="343421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82" y="2091740"/>
            <a:ext cx="4217944" cy="43934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14526" y="1916482"/>
            <a:ext cx="33653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latin typeface="Segoe UI Light" panose="020B0502040204020203" pitchFamily="34" charset="0"/>
                <a:cs typeface="Segoe UI Light" panose="020B0502040204020203" pitchFamily="34" charset="0"/>
              </a:rPr>
              <a:t>Framework yang digunakan saat perancangan dan implementasi dapat dibagi dalam front-end framework dan back-end framework. </a:t>
            </a:r>
            <a:endParaRPr lang="id-ID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id-ID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id-ID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Front-end </a:t>
            </a:r>
            <a:r>
              <a:rPr lang="id-ID" dirty="0">
                <a:latin typeface="Segoe UI Light" panose="020B0502040204020203" pitchFamily="34" charset="0"/>
                <a:cs typeface="Segoe UI Light" panose="020B0502040204020203" pitchFamily="34" charset="0"/>
              </a:rPr>
              <a:t>framework yang digunakan adalah </a:t>
            </a:r>
            <a:r>
              <a:rPr lang="id-ID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Bootstrap</a:t>
            </a:r>
            <a:r>
              <a:rPr lang="id-ID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endParaRPr lang="id-ID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id-ID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id-ID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Sedangkan </a:t>
            </a:r>
            <a:r>
              <a:rPr lang="id-ID" dirty="0">
                <a:latin typeface="Segoe UI Light" panose="020B0502040204020203" pitchFamily="34" charset="0"/>
                <a:cs typeface="Segoe UI Light" panose="020B0502040204020203" pitchFamily="34" charset="0"/>
              </a:rPr>
              <a:t>Back-end framework yang digunakan adalah </a:t>
            </a:r>
            <a:r>
              <a:rPr lang="id-ID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CodeIgniter</a:t>
            </a:r>
            <a:r>
              <a:rPr lang="id-ID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id-ID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886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40056" y="0"/>
            <a:ext cx="3903944" cy="1121078"/>
            <a:chOff x="2722323" y="2445709"/>
            <a:chExt cx="3903944" cy="1121078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469708" y="3009380"/>
              <a:ext cx="3156559" cy="557407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id-ID" sz="4400" b="1" dirty="0" smtClean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ManOverflow</a:t>
              </a:r>
              <a:endParaRPr lang="id-ID" sz="48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23" y="2445709"/>
              <a:ext cx="1494770" cy="1121078"/>
            </a:xfrm>
            <a:prstGeom prst="rect">
              <a:avLst/>
            </a:prstGeom>
          </p:spPr>
        </p:pic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167002" y="1431151"/>
            <a:ext cx="6532323" cy="45686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Realisasi </a:t>
            </a:r>
            <a:r>
              <a:rPr lang="id-ID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Use</a:t>
            </a: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d-ID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Case</a:t>
            </a: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Melakukan </a:t>
            </a:r>
            <a:r>
              <a:rPr lang="id-ID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Otentikasi</a:t>
            </a:r>
            <a:endParaRPr lang="id-ID" sz="20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id-ID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Sequence </a:t>
            </a: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Diagram untuk skenario </a:t>
            </a:r>
            <a:r>
              <a:rPr lang="id-ID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login </a:t>
            </a: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sukses</a:t>
            </a:r>
          </a:p>
          <a:p>
            <a:pPr marL="0" indent="0">
              <a:buNone/>
            </a:pPr>
            <a:endParaRPr lang="id-ID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55" y="1455660"/>
            <a:ext cx="343421" cy="343421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154476" y="2780779"/>
            <a:ext cx="101535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864563"/>
              </p:ext>
            </p:extLst>
          </p:nvPr>
        </p:nvGraphicFramePr>
        <p:xfrm>
          <a:off x="1811055" y="2289035"/>
          <a:ext cx="7220304" cy="3598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Visio" r:id="rId5" imgW="6934227" imgH="3457483" progId="Visio.Drawing.15">
                  <p:embed/>
                </p:oleObj>
              </mc:Choice>
              <mc:Fallback>
                <p:oleObj name="Visio" r:id="rId5" imgW="6934227" imgH="345748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055" y="2289035"/>
                        <a:ext cx="7220304" cy="35981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6731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40056" y="0"/>
            <a:ext cx="3903944" cy="1121078"/>
            <a:chOff x="2722323" y="2445709"/>
            <a:chExt cx="3903944" cy="1121078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469708" y="3009380"/>
              <a:ext cx="3156559" cy="557407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id-ID" sz="4400" b="1" dirty="0" smtClean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ManOverflow</a:t>
              </a:r>
              <a:endParaRPr lang="id-ID" sz="48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23" y="2445709"/>
              <a:ext cx="1494770" cy="1121078"/>
            </a:xfrm>
            <a:prstGeom prst="rect">
              <a:avLst/>
            </a:prstGeom>
          </p:spPr>
        </p:pic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167002" y="1431151"/>
            <a:ext cx="6532323" cy="45686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d-ID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Realisasi </a:t>
            </a:r>
            <a:r>
              <a:rPr lang="id-ID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Use</a:t>
            </a:r>
            <a:r>
              <a:rPr lang="id-ID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d-ID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Case</a:t>
            </a:r>
            <a:r>
              <a:rPr lang="id-ID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Melakukan </a:t>
            </a:r>
            <a:r>
              <a:rPr lang="id-ID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Otentikasi</a:t>
            </a:r>
            <a:endParaRPr lang="id-ID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id-ID" sz="1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Sequence</a:t>
            </a:r>
            <a:r>
              <a:rPr lang="id-ID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Diagram untuk skenario </a:t>
            </a:r>
            <a:r>
              <a:rPr lang="id-ID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login gagal</a:t>
            </a:r>
            <a:endParaRPr lang="id-ID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id-ID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55" y="1455660"/>
            <a:ext cx="343421" cy="343421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154476" y="2780779"/>
            <a:ext cx="101535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11054" y="2304788"/>
            <a:ext cx="97437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53377"/>
              </p:ext>
            </p:extLst>
          </p:nvPr>
        </p:nvGraphicFramePr>
        <p:xfrm>
          <a:off x="1811055" y="2304789"/>
          <a:ext cx="7140680" cy="3156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Visio" r:id="rId5" imgW="6934227" imgH="3066919" progId="Visio.Drawing.15">
                  <p:embed/>
                </p:oleObj>
              </mc:Choice>
              <mc:Fallback>
                <p:oleObj name="Visio" r:id="rId5" imgW="6934227" imgH="306691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055" y="2304789"/>
                        <a:ext cx="7140680" cy="31565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465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40056" y="0"/>
            <a:ext cx="3903944" cy="1121078"/>
            <a:chOff x="2722323" y="2445709"/>
            <a:chExt cx="3903944" cy="1121078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469708" y="3009380"/>
              <a:ext cx="3156559" cy="557407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id-ID" sz="4400" b="1" dirty="0" smtClean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ManOverflow</a:t>
              </a:r>
              <a:endParaRPr lang="id-ID" sz="48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23" y="2445709"/>
              <a:ext cx="1494770" cy="1121078"/>
            </a:xfrm>
            <a:prstGeom prst="rect">
              <a:avLst/>
            </a:prstGeom>
          </p:spPr>
        </p:pic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2167002" y="1431151"/>
            <a:ext cx="6532323" cy="45686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Perancangan Antarmuka</a:t>
            </a:r>
          </a:p>
          <a:p>
            <a:pPr marL="0" indent="0">
              <a:buNone/>
            </a:pP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Rancangan prototipe antar muka buntu </a:t>
            </a:r>
            <a:r>
              <a:rPr lang="id-ID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use</a:t>
            </a: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d-ID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melakukan </a:t>
            </a:r>
            <a:r>
              <a:rPr lang="id-ID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otentikasi</a:t>
            </a: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saat </a:t>
            </a:r>
            <a:r>
              <a:rPr lang="id-ID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pertama kali muncul</a:t>
            </a:r>
            <a:endParaRPr lang="id-ID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55" y="1455660"/>
            <a:ext cx="343421" cy="343421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 rotWithShape="1">
          <a:blip r:embed="rId4"/>
          <a:srcRect l="14715" t="6176" r="15509" b="7371"/>
          <a:stretch/>
        </p:blipFill>
        <p:spPr bwMode="auto">
          <a:xfrm>
            <a:off x="2304306" y="2560675"/>
            <a:ext cx="5871499" cy="40906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9074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40056" y="0"/>
            <a:ext cx="3903944" cy="1121078"/>
            <a:chOff x="2722323" y="2445709"/>
            <a:chExt cx="3903944" cy="1121078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469708" y="3009380"/>
              <a:ext cx="3156559" cy="557407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id-ID" sz="4400" b="1" dirty="0" smtClean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ManOverflow</a:t>
              </a:r>
              <a:endParaRPr lang="id-ID" sz="48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23" y="2445709"/>
              <a:ext cx="1494770" cy="1121078"/>
            </a:xfrm>
            <a:prstGeom prst="rect">
              <a:avLst/>
            </a:prstGeom>
          </p:spPr>
        </p:pic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2167002" y="1431151"/>
            <a:ext cx="6532323" cy="45686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Perancangan Antarmuka</a:t>
            </a:r>
          </a:p>
          <a:p>
            <a:pPr marL="0" indent="0">
              <a:buNone/>
            </a:pPr>
            <a:r>
              <a:rPr lang="id-ID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Rancangan </a:t>
            </a: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prototipe antar muka buntu use </a:t>
            </a:r>
            <a:r>
              <a:rPr lang="id-ID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d-ID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melakukan </a:t>
            </a:r>
            <a:r>
              <a:rPr lang="id-ID" sz="1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otentikasi</a:t>
            </a:r>
            <a:r>
              <a:rPr lang="id-ID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saat </a:t>
            </a: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pemberitahuan </a:t>
            </a:r>
            <a:r>
              <a:rPr lang="id-ID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login </a:t>
            </a: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gagal</a:t>
            </a:r>
            <a:r>
              <a:rPr lang="id-ID" sz="1800" dirty="0"/>
              <a:t/>
            </a:r>
            <a:br>
              <a:rPr lang="id-ID" sz="1800" dirty="0"/>
            </a:br>
            <a:endParaRPr lang="id-ID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55" y="1455660"/>
            <a:ext cx="343421" cy="343421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 rotWithShape="1">
          <a:blip r:embed="rId4"/>
          <a:srcRect l="14881" t="5881" r="15344" b="7077"/>
          <a:stretch/>
        </p:blipFill>
        <p:spPr bwMode="auto">
          <a:xfrm>
            <a:off x="2167002" y="2522748"/>
            <a:ext cx="5987442" cy="41995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1406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40056" y="0"/>
            <a:ext cx="3903944" cy="1121078"/>
            <a:chOff x="2722323" y="2445709"/>
            <a:chExt cx="3903944" cy="1121078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469708" y="3009380"/>
              <a:ext cx="3156559" cy="557407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id-ID" sz="4400" b="1" dirty="0" smtClean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ManOverflow</a:t>
              </a:r>
              <a:endParaRPr lang="id-ID" sz="48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23" y="2445709"/>
              <a:ext cx="1494770" cy="1121078"/>
            </a:xfrm>
            <a:prstGeom prst="rect">
              <a:avLst/>
            </a:prstGeom>
          </p:spPr>
        </p:pic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2167002" y="1431151"/>
            <a:ext cx="6532323" cy="45686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Perancangan </a:t>
            </a:r>
            <a:r>
              <a:rPr lang="id-ID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Entity-Relationship</a:t>
            </a: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Diagram</a:t>
            </a:r>
          </a:p>
          <a:p>
            <a:pPr marL="0" indent="0">
              <a:buNone/>
            </a:pPr>
            <a:r>
              <a:rPr lang="id-ID" sz="1800" dirty="0"/>
              <a:t/>
            </a:r>
            <a:br>
              <a:rPr lang="id-ID" sz="1800" dirty="0"/>
            </a:br>
            <a:endParaRPr lang="id-ID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55" y="1455660"/>
            <a:ext cx="343421" cy="343421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9878" y="2159001"/>
            <a:ext cx="7579356" cy="39445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738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633" y="2235201"/>
            <a:ext cx="7704667" cy="1981200"/>
          </a:xfrm>
        </p:spPr>
        <p:txBody>
          <a:bodyPr/>
          <a:lstStyle/>
          <a:p>
            <a:r>
              <a:rPr lang="id-ID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90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915" y="1412239"/>
            <a:ext cx="5760720" cy="51701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434" y="20094"/>
            <a:ext cx="7704667" cy="860015"/>
          </a:xfrm>
        </p:spPr>
        <p:txBody>
          <a:bodyPr/>
          <a:lstStyle/>
          <a:p>
            <a:r>
              <a:rPr lang="id-ID" dirty="0" smtClean="0"/>
              <a:t>Rencana </a:t>
            </a:r>
            <a:r>
              <a:rPr lang="id-ID" dirty="0" err="1" smtClean="0"/>
              <a:t>Iterasi</a:t>
            </a:r>
            <a:r>
              <a:rPr lang="id-ID" dirty="0" smtClean="0"/>
              <a:t>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62700" y="247649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67" y="5102023"/>
            <a:ext cx="457200" cy="4236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633" y="5847423"/>
            <a:ext cx="457200" cy="4236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403" y="4000698"/>
            <a:ext cx="526098" cy="4043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752" y="2845831"/>
            <a:ext cx="526098" cy="4043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632" y="1907757"/>
            <a:ext cx="394869" cy="30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2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16899" y="1431151"/>
            <a:ext cx="6081386" cy="542684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Profil Perusahaan</a:t>
            </a:r>
            <a:endParaRPr lang="id-ID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id-ID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Versatile </a:t>
            </a:r>
            <a:r>
              <a:rPr lang="id-ID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Silicon Technologies (VST) didirikan oleh Eko Fajar Nurprasetyo, Ph.D, dan Trio Adiono Ph.D. pada tahun </a:t>
            </a:r>
            <a:r>
              <a:rPr lang="id-ID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2006.</a:t>
            </a:r>
          </a:p>
          <a:p>
            <a:pPr marL="0" indent="0">
              <a:buNone/>
            </a:pPr>
            <a:r>
              <a:rPr lang="id-ID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VST </a:t>
            </a:r>
            <a:r>
              <a:rPr lang="id-ID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adalah perusahaan pertama di Indonesia dalam bidang </a:t>
            </a:r>
            <a:r>
              <a:rPr lang="id-ID" sz="2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IC </a:t>
            </a:r>
            <a:r>
              <a:rPr lang="id-ID" sz="20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Design</a:t>
            </a:r>
            <a:r>
              <a:rPr lang="id-ID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id-ID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id-ID" sz="2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Core Business </a:t>
            </a:r>
            <a:r>
              <a:rPr lang="id-ID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dari perusahaan ini dibagi menjadi </a:t>
            </a:r>
            <a:r>
              <a:rPr lang="id-ID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2:</a:t>
            </a:r>
            <a:endParaRPr lang="id-ID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id-ID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1. Proyek </a:t>
            </a:r>
            <a:r>
              <a:rPr lang="id-ID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pengerjaan berkaitan dengan </a:t>
            </a:r>
            <a:r>
              <a:rPr lang="id-ID" sz="2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IC Design</a:t>
            </a:r>
            <a:r>
              <a:rPr lang="id-ID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atau keahlian lain berdasarkan permintaan klien (</a:t>
            </a:r>
            <a:r>
              <a:rPr lang="id-ID" sz="2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project base</a:t>
            </a:r>
            <a:r>
              <a:rPr lang="id-ID" sz="20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), </a:t>
            </a:r>
            <a:r>
              <a:rPr lang="id-ID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dan</a:t>
            </a:r>
          </a:p>
          <a:p>
            <a:pPr marL="0" indent="0">
              <a:buNone/>
            </a:pPr>
            <a:r>
              <a:rPr lang="id-ID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2. </a:t>
            </a:r>
            <a:r>
              <a:rPr lang="id-ID" sz="20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Inovasi produk yang diproduksi </a:t>
            </a:r>
            <a:r>
              <a:rPr lang="id-ID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hingga tahap </a:t>
            </a:r>
            <a:r>
              <a:rPr lang="id-ID" sz="2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mass production</a:t>
            </a:r>
            <a:r>
              <a:rPr lang="id-ID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id-ID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478" y="1493781"/>
            <a:ext cx="343421" cy="34342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68358" y="-550049"/>
            <a:ext cx="8775641" cy="1981200"/>
            <a:chOff x="368358" y="-550049"/>
            <a:chExt cx="8775641" cy="1981200"/>
          </a:xfrm>
        </p:grpSpPr>
        <p:sp>
          <p:nvSpPr>
            <p:cNvPr id="18" name="Title 1"/>
            <p:cNvSpPr txBox="1">
              <a:spLocks/>
            </p:cNvSpPr>
            <p:nvPr/>
          </p:nvSpPr>
          <p:spPr>
            <a:xfrm>
              <a:off x="368358" y="-550049"/>
              <a:ext cx="7704667" cy="198120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id-ID" sz="3600" dirty="0" smtClean="0"/>
                <a:t>Versatile Silicon Technologies</a:t>
              </a:r>
              <a:endParaRPr lang="id-ID" sz="3600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1424" y="0"/>
              <a:ext cx="2442575" cy="11378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703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Terima Kasih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1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42693" y="1431151"/>
            <a:ext cx="6544107" cy="45686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Memiliki 6 keahlian: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d-ID" sz="2000" dirty="0" smtClean="0"/>
              <a:t>		</a:t>
            </a:r>
            <a:r>
              <a:rPr lang="id-ID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IC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d-ID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	Electronic </a:t>
            </a:r>
            <a:r>
              <a:rPr lang="id-ID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Module </a:t>
            </a:r>
            <a:r>
              <a:rPr lang="id-ID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Development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d-ID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	PCB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d-ID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	Embedded Software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d-ID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	FPGA Prototyping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d-ID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	Antenna </a:t>
            </a:r>
            <a:r>
              <a:rPr lang="id-ID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Design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53" y="2056883"/>
            <a:ext cx="426450" cy="3856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53" y="3194197"/>
            <a:ext cx="429176" cy="4005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53" y="4333855"/>
            <a:ext cx="414102" cy="3776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53" y="2636803"/>
            <a:ext cx="414102" cy="3882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527" y="3775064"/>
            <a:ext cx="427718" cy="3961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53" y="4889291"/>
            <a:ext cx="414102" cy="4043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272" y="1481267"/>
            <a:ext cx="343421" cy="343421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68358" y="-550049"/>
            <a:ext cx="8775641" cy="1981200"/>
            <a:chOff x="368358" y="-550049"/>
            <a:chExt cx="8775641" cy="1981200"/>
          </a:xfrm>
        </p:grpSpPr>
        <p:sp>
          <p:nvSpPr>
            <p:cNvPr id="23" name="Title 1"/>
            <p:cNvSpPr txBox="1">
              <a:spLocks/>
            </p:cNvSpPr>
            <p:nvPr/>
          </p:nvSpPr>
          <p:spPr>
            <a:xfrm>
              <a:off x="368358" y="-550049"/>
              <a:ext cx="7704667" cy="198120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id-ID" sz="3600" dirty="0" smtClean="0"/>
                <a:t>Versatile Silicon Technologies</a:t>
              </a:r>
              <a:endParaRPr lang="id-ID" sz="3600" dirty="0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1424" y="0"/>
              <a:ext cx="2442575" cy="11378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15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4476" y="1431151"/>
            <a:ext cx="6532323" cy="45686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Struktur organisasi</a:t>
            </a:r>
            <a:endParaRPr lang="id-ID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124" y="2233029"/>
            <a:ext cx="8093026" cy="31696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55" y="1493238"/>
            <a:ext cx="343421" cy="34342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368358" y="-550049"/>
            <a:ext cx="8775641" cy="1981200"/>
            <a:chOff x="368358" y="-550049"/>
            <a:chExt cx="8775641" cy="1981200"/>
          </a:xfrm>
        </p:grpSpPr>
        <p:sp>
          <p:nvSpPr>
            <p:cNvPr id="19" name="Title 1"/>
            <p:cNvSpPr txBox="1">
              <a:spLocks/>
            </p:cNvSpPr>
            <p:nvPr/>
          </p:nvSpPr>
          <p:spPr>
            <a:xfrm>
              <a:off x="368358" y="-550049"/>
              <a:ext cx="7704667" cy="198120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id-ID" sz="3600" dirty="0" smtClean="0"/>
                <a:t>Versatile Silicon Technologies</a:t>
              </a:r>
              <a:endParaRPr lang="id-ID" sz="3600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1424" y="0"/>
              <a:ext cx="2442575" cy="11378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950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9" y="2400823"/>
            <a:ext cx="3332163" cy="3332163"/>
          </a:xfrm>
        </p:spPr>
      </p:pic>
      <p:sp>
        <p:nvSpPr>
          <p:cNvPr id="9" name="Content Placeholder 4"/>
          <p:cNvSpPr txBox="1">
            <a:spLocks/>
          </p:cNvSpPr>
          <p:nvPr/>
        </p:nvSpPr>
        <p:spPr>
          <a:xfrm>
            <a:off x="2142693" y="1431151"/>
            <a:ext cx="6544107" cy="45686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Permasalahan</a:t>
            </a:r>
          </a:p>
          <a:p>
            <a:pPr marL="0" indent="0">
              <a:buFont typeface="Arial"/>
              <a:buNone/>
            </a:pPr>
            <a:endParaRPr lang="id-ID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/>
              <a:buNone/>
            </a:pPr>
            <a:r>
              <a:rPr lang="id-ID" sz="2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	Pengelolaan Sumber </a:t>
            </a:r>
            <a:r>
              <a:rPr lang="id-ID" sz="2300" dirty="0">
                <a:latin typeface="Segoe UI Light" panose="020B0502040204020203" pitchFamily="34" charset="0"/>
                <a:cs typeface="Segoe UI Light" panose="020B0502040204020203" pitchFamily="34" charset="0"/>
              </a:rPr>
              <a:t>D</a:t>
            </a:r>
            <a:r>
              <a:rPr lang="id-ID" sz="2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aya </a:t>
            </a:r>
            <a:r>
              <a:rPr lang="id-ID" sz="2300" dirty="0"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r>
              <a:rPr lang="id-ID" sz="2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elum </a:t>
            </a:r>
            <a:r>
              <a:rPr lang="id-ID" sz="2300" dirty="0"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id-ID" sz="2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aksimal</a:t>
            </a:r>
          </a:p>
          <a:p>
            <a:pPr marL="0" indent="0">
              <a:lnSpc>
                <a:spcPct val="200000"/>
              </a:lnSpc>
              <a:buFont typeface="Arial"/>
              <a:buNone/>
            </a:pPr>
            <a:r>
              <a:rPr lang="id-ID" sz="2000" dirty="0" smtClean="0"/>
              <a:t>			</a:t>
            </a:r>
            <a:r>
              <a:rPr lang="id-ID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Belum ada </a:t>
            </a:r>
            <a:r>
              <a:rPr lang="id-ID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track record</a:t>
            </a:r>
            <a:r>
              <a:rPr lang="id-ID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pegawai</a:t>
            </a:r>
          </a:p>
          <a:p>
            <a:pPr marL="0" indent="0">
              <a:lnSpc>
                <a:spcPct val="200000"/>
              </a:lnSpc>
              <a:buFont typeface="Arial"/>
              <a:buNone/>
            </a:pPr>
            <a:r>
              <a:rPr lang="id-ID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id-ID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	Belum memiliki KMS (Knowledge Management System)</a:t>
            </a:r>
          </a:p>
          <a:p>
            <a:pPr marL="0" indent="0">
              <a:lnSpc>
                <a:spcPct val="200000"/>
              </a:lnSpc>
              <a:buFont typeface="Arial"/>
              <a:buNone/>
            </a:pPr>
            <a:r>
              <a:rPr lang="id-ID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		Belum ada pengelolaan penjadwalan jam kerja</a:t>
            </a:r>
            <a:endParaRPr lang="id-ID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55" y="1493238"/>
            <a:ext cx="343421" cy="3434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664" y="2986578"/>
            <a:ext cx="502638" cy="5026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653" y="3698597"/>
            <a:ext cx="342257" cy="3422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021" y="4271352"/>
            <a:ext cx="391923" cy="39192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68358" y="-550049"/>
            <a:ext cx="8775641" cy="1981200"/>
            <a:chOff x="368358" y="-550049"/>
            <a:chExt cx="8775641" cy="1981200"/>
          </a:xfrm>
        </p:grpSpPr>
        <p:sp>
          <p:nvSpPr>
            <p:cNvPr id="15" name="Title 1"/>
            <p:cNvSpPr txBox="1">
              <a:spLocks/>
            </p:cNvSpPr>
            <p:nvPr/>
          </p:nvSpPr>
          <p:spPr>
            <a:xfrm>
              <a:off x="368358" y="-550049"/>
              <a:ext cx="7704667" cy="198120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id-ID" sz="3600" dirty="0" smtClean="0"/>
                <a:t>Versatile Silicon Technologies</a:t>
              </a:r>
              <a:endParaRPr lang="id-ID" sz="3600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1424" y="0"/>
              <a:ext cx="2442575" cy="11378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9557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333" y="2498944"/>
            <a:ext cx="7704667" cy="1981200"/>
          </a:xfrm>
        </p:spPr>
        <p:txBody>
          <a:bodyPr>
            <a:normAutofit/>
          </a:bodyPr>
          <a:lstStyle/>
          <a:p>
            <a:r>
              <a:rPr lang="id-ID" sz="7200" b="1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ManOverflow</a:t>
            </a:r>
            <a:endParaRPr lang="id-ID" sz="7200" b="1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9392" y="592898"/>
            <a:ext cx="4718138" cy="353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3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240056" y="0"/>
            <a:ext cx="3903944" cy="1121078"/>
            <a:chOff x="2722323" y="2445709"/>
            <a:chExt cx="3903944" cy="1121078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3469708" y="3009380"/>
              <a:ext cx="3156559" cy="557407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id-ID" sz="4400" b="1" dirty="0" smtClean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ManOverflow</a:t>
              </a:r>
              <a:endParaRPr lang="id-ID" sz="48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23" y="2445709"/>
              <a:ext cx="1494770" cy="1121078"/>
            </a:xfrm>
            <a:prstGeom prst="rect">
              <a:avLst/>
            </a:prstGeom>
          </p:spPr>
        </p:pic>
      </p:grp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154476" y="1431151"/>
            <a:ext cx="6532323" cy="456866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Lingkup Masalah</a:t>
            </a:r>
          </a:p>
          <a:p>
            <a:pPr marL="0" indent="0">
              <a:buNone/>
            </a:pPr>
            <a:r>
              <a:rPr lang="id-ID" sz="1800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ManOverflow</a:t>
            </a:r>
            <a:r>
              <a:rPr lang="id-ID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akan menjadi subsistem dari sistem informasi yang sudah berjalan di Versatile Silicon Technologies. </a:t>
            </a:r>
            <a:endParaRPr lang="id-ID" sz="1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id-ID" sz="1800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ManOverflow</a:t>
            </a:r>
            <a:r>
              <a:rPr lang="id-ID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terdiri dari 3 modul utama yaitu modul </a:t>
            </a:r>
            <a:r>
              <a:rPr lang="id-ID" sz="18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track </a:t>
            </a:r>
            <a:r>
              <a:rPr lang="id-ID" sz="18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record </a:t>
            </a:r>
            <a:r>
              <a:rPr lang="id-ID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karyawan, </a:t>
            </a: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modul penjadwalan, serta modul </a:t>
            </a:r>
            <a:r>
              <a:rPr lang="id-ID" sz="18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knowledge base</a:t>
            </a: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id-ID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55" y="1493238"/>
            <a:ext cx="343421" cy="3434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51" y="1851826"/>
            <a:ext cx="645089" cy="4838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51" y="2545596"/>
            <a:ext cx="645089" cy="483817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995" y="3847471"/>
            <a:ext cx="5759450" cy="257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33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240056" y="0"/>
            <a:ext cx="3903944" cy="1121078"/>
            <a:chOff x="2722323" y="2445709"/>
            <a:chExt cx="3903944" cy="1121078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3469708" y="3009380"/>
              <a:ext cx="3156559" cy="557407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id-ID" sz="4400" b="1" dirty="0" smtClean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ManOverflow</a:t>
              </a:r>
              <a:endParaRPr lang="id-ID" sz="48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23" y="2445709"/>
              <a:ext cx="1494770" cy="1121078"/>
            </a:xfrm>
            <a:prstGeom prst="rect">
              <a:avLst/>
            </a:prstGeom>
          </p:spPr>
        </p:pic>
      </p:grp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154476" y="1431151"/>
            <a:ext cx="6532323" cy="456866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Lingkup Masalah</a:t>
            </a:r>
          </a:p>
          <a:p>
            <a:pPr marL="0" indent="0">
              <a:buNone/>
            </a:pPr>
            <a:r>
              <a:rPr lang="id-ID" sz="1800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ManOverflow</a:t>
            </a:r>
            <a:r>
              <a:rPr lang="id-ID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akan menjadi subsistem dari sistem informasi yang sudah berjalan di Versatile Silicon Technologies. </a:t>
            </a:r>
            <a:endParaRPr lang="id-ID" sz="1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id-ID" sz="1800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ManOverflow</a:t>
            </a:r>
            <a:r>
              <a:rPr lang="id-ID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terdiri dari 3 modul utama yaitu modul </a:t>
            </a:r>
            <a:r>
              <a:rPr lang="id-ID" sz="18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track </a:t>
            </a:r>
            <a:r>
              <a:rPr lang="id-ID" sz="18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record </a:t>
            </a:r>
            <a:r>
              <a:rPr lang="id-ID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karyawan, </a:t>
            </a: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modul penjadwalan, serta modul </a:t>
            </a:r>
            <a:r>
              <a:rPr lang="id-ID" sz="18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knowledge base</a:t>
            </a: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id-ID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55" y="1493238"/>
            <a:ext cx="343421" cy="3434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51" y="1851826"/>
            <a:ext cx="645089" cy="4838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51" y="2545596"/>
            <a:ext cx="645089" cy="483817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76" y="3729996"/>
            <a:ext cx="5759450" cy="269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76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240056" y="0"/>
            <a:ext cx="3903944" cy="1121078"/>
            <a:chOff x="2722323" y="2445709"/>
            <a:chExt cx="3903944" cy="1121078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3469708" y="3009380"/>
              <a:ext cx="3156559" cy="557407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id-ID" sz="4400" b="1" dirty="0" smtClean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ManOverflow</a:t>
              </a:r>
              <a:endParaRPr lang="id-ID" sz="48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23" y="2445709"/>
              <a:ext cx="1494770" cy="1121078"/>
            </a:xfrm>
            <a:prstGeom prst="rect">
              <a:avLst/>
            </a:prstGeom>
          </p:spPr>
        </p:pic>
      </p:grp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154476" y="1431151"/>
            <a:ext cx="6532323" cy="456866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Lingkup Masalah</a:t>
            </a:r>
          </a:p>
          <a:p>
            <a:pPr marL="0" indent="0">
              <a:buNone/>
            </a:pPr>
            <a:r>
              <a:rPr lang="id-ID" sz="1800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ManOverflow</a:t>
            </a:r>
            <a:r>
              <a:rPr lang="id-ID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akan menjadi subsistem dari sistem informasi yang sudah berjalan di Versatile Silicon Technologies. </a:t>
            </a:r>
            <a:endParaRPr lang="id-ID" sz="1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id-ID" sz="1800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ManOverflow</a:t>
            </a:r>
            <a:r>
              <a:rPr lang="id-ID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terdiri dari 3 modul utama yaitu modul </a:t>
            </a:r>
            <a:r>
              <a:rPr lang="id-ID" sz="18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track </a:t>
            </a:r>
            <a:r>
              <a:rPr lang="id-ID" sz="18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record </a:t>
            </a:r>
            <a:r>
              <a:rPr lang="id-ID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karyawan, </a:t>
            </a: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modul penjadwalan, serta modul </a:t>
            </a:r>
            <a:r>
              <a:rPr lang="id-ID" sz="18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knowledge base</a:t>
            </a: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id-ID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55" y="1493238"/>
            <a:ext cx="343421" cy="3434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51" y="1851826"/>
            <a:ext cx="645089" cy="4838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51" y="2545596"/>
            <a:ext cx="645089" cy="483817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696" y="3684466"/>
            <a:ext cx="5760720" cy="287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10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203</TotalTime>
  <Words>379</Words>
  <Application>Microsoft Office PowerPoint</Application>
  <PresentationFormat>On-screen Show (4:3)</PresentationFormat>
  <Paragraphs>71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Corbel</vt:lpstr>
      <vt:lpstr>Segoe UI</vt:lpstr>
      <vt:lpstr>Segoe UI Light</vt:lpstr>
      <vt:lpstr>Parallax</vt:lpstr>
      <vt:lpstr>Visio</vt:lpstr>
      <vt:lpstr>ManOverflow Aplikasi Manajemen Sumber Daya Manusia Versatile Silicon Technologies  </vt:lpstr>
      <vt:lpstr>PowerPoint Presentation</vt:lpstr>
      <vt:lpstr>PowerPoint Presentation</vt:lpstr>
      <vt:lpstr>PowerPoint Presentation</vt:lpstr>
      <vt:lpstr>PowerPoint Presentation</vt:lpstr>
      <vt:lpstr>ManOverflow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Rencana Iterasi 2</vt:lpstr>
      <vt:lpstr>Terima Kasih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ManOverflow Aplikasi Manajemen Sumber Daya Manusia Versatile Silicon Technologies</dc:title>
  <dc:creator>Asep Saepudin</dc:creator>
  <cp:lastModifiedBy>Ichlasul Amal</cp:lastModifiedBy>
  <cp:revision>23</cp:revision>
  <dcterms:created xsi:type="dcterms:W3CDTF">2014-04-07T06:26:13Z</dcterms:created>
  <dcterms:modified xsi:type="dcterms:W3CDTF">2014-04-14T10:03:35Z</dcterms:modified>
</cp:coreProperties>
</file>