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0" r:id="rId2"/>
    <p:sldId id="322" r:id="rId3"/>
    <p:sldId id="314" r:id="rId4"/>
    <p:sldId id="308" r:id="rId5"/>
    <p:sldId id="285" r:id="rId6"/>
    <p:sldId id="287" r:id="rId7"/>
    <p:sldId id="319" r:id="rId8"/>
    <p:sldId id="323" r:id="rId9"/>
    <p:sldId id="317" r:id="rId10"/>
    <p:sldId id="320" r:id="rId11"/>
    <p:sldId id="291" r:id="rId12"/>
    <p:sldId id="293" r:id="rId13"/>
    <p:sldId id="292" r:id="rId14"/>
    <p:sldId id="324" r:id="rId15"/>
    <p:sldId id="296" r:id="rId16"/>
    <p:sldId id="299" r:id="rId17"/>
    <p:sldId id="297" r:id="rId18"/>
    <p:sldId id="303" r:id="rId19"/>
    <p:sldId id="31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26" autoAdjust="0"/>
  </p:normalViewPr>
  <p:slideViewPr>
    <p:cSldViewPr>
      <p:cViewPr varScale="1">
        <p:scale>
          <a:sx n="93" d="100"/>
          <a:sy n="93" d="100"/>
        </p:scale>
        <p:origin x="31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2022-3-3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D61E2D-53B5-4C11-B494-1CEB41BFEC6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48DB02-B7DA-41C7-8DB7-FAC4AF9D4CF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0CE9E4-CCA7-4C15-9E74-5C7CF27CB8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2F2D5E-2828-469A-950E-D6B590CA604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D4598-ACA7-4851-886E-F93D7B0A57AA}" type="datetimeFigureOut">
              <a:rPr lang="zh-CN" altLang="en-US"/>
              <a:pPr>
                <a:defRPr/>
              </a:pPr>
              <a:t>2022-3-3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971550" y="2216150"/>
            <a:ext cx="6535738" cy="2149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</a:rPr>
              <a:t>BB</a:t>
            </a:r>
            <a:r>
              <a:rPr lang="zh-CN" altLang="en-US" sz="3200" b="1" dirty="0">
                <a:solidFill>
                  <a:srgbClr val="FF0000"/>
                </a:solidFill>
              </a:rPr>
              <a:t>课堂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“校内统一认证入口”进入，进入后从左侧“我的课表中”选择“线性代数”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971550" y="800100"/>
            <a:ext cx="6535738" cy="8778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                   网    上    资    源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4101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行列式等于它的任一行（列）的各元</a:t>
            </a:r>
            <a:endParaRPr lang="en-US" altLang="zh-CN" sz="2600" b="1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素与其对应的代数余子式乘积之和，即</a:t>
            </a:r>
            <a:endParaRPr lang="zh-CN" altLang="zh-CN" sz="2600" b="1" dirty="0">
              <a:latin typeface="Calibri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082800" y="1192213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3" name="Equation" r:id="rId3" imgW="3136900" imgH="2590800" progId="">
                  <p:embed/>
                </p:oleObj>
              </mc:Choice>
              <mc:Fallback>
                <p:oleObj name="Equation" r:id="rId3" imgW="3136900" imgH="2590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6083300" y="3771900"/>
          <a:ext cx="1379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4" name="Equation" r:id="rId5" imgW="1371600" imgH="901700" progId="">
                  <p:embed/>
                </p:oleObj>
              </mc:Choice>
              <mc:Fallback>
                <p:oleObj name="Equation" r:id="rId5" imgW="1371600" imgH="9017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71900"/>
                        <a:ext cx="1379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47700" y="4895850"/>
          <a:ext cx="5511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5" name="Equation" r:id="rId7" imgW="5511800" imgH="457200" progId="">
                  <p:embed/>
                </p:oleObj>
              </mc:Choice>
              <mc:Fallback>
                <p:oleObj name="Equation" r:id="rId7" imgW="5511800" imgH="4572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95850"/>
                        <a:ext cx="5511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6191250" y="4679950"/>
          <a:ext cx="13795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6" name="Equation" r:id="rId9" imgW="1371600" imgH="863600" progId="">
                  <p:embed/>
                </p:oleObj>
              </mc:Choice>
              <mc:Fallback>
                <p:oleObj name="Equation" r:id="rId9" imgW="1371600" imgH="8636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679950"/>
                        <a:ext cx="13795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7494588" y="3571875"/>
            <a:ext cx="792162" cy="663575"/>
            <a:chOff x="7229456" y="3404996"/>
            <a:chExt cx="792088" cy="831230"/>
          </a:xfrm>
        </p:grpSpPr>
        <p:sp>
          <p:nvSpPr>
            <p:cNvPr id="10" name="云形标注 9"/>
            <p:cNvSpPr/>
            <p:nvPr/>
          </p:nvSpPr>
          <p:spPr>
            <a:xfrm>
              <a:off x="7229456" y="3404996"/>
              <a:ext cx="792088" cy="831230"/>
            </a:xfrm>
            <a:prstGeom prst="cloudCallout">
              <a:avLst>
                <a:gd name="adj1" fmla="val -87514"/>
                <a:gd name="adj2" fmla="val 23254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9456" y="3522323"/>
              <a:ext cx="720658" cy="3997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按行</a:t>
              </a:r>
            </a:p>
          </p:txBody>
        </p:sp>
      </p:grpSp>
      <p:grpSp>
        <p:nvGrpSpPr>
          <p:cNvPr id="12" name="组合 24"/>
          <p:cNvGrpSpPr>
            <a:grpSpLocks/>
          </p:cNvGrpSpPr>
          <p:nvPr/>
        </p:nvGrpSpPr>
        <p:grpSpPr bwMode="auto">
          <a:xfrm>
            <a:off x="6929438" y="5429250"/>
            <a:ext cx="792162" cy="642938"/>
            <a:chOff x="7164288" y="3489345"/>
            <a:chExt cx="792088" cy="746881"/>
          </a:xfrm>
        </p:grpSpPr>
        <p:sp>
          <p:nvSpPr>
            <p:cNvPr id="13" name="云形标注 12"/>
            <p:cNvSpPr/>
            <p:nvPr/>
          </p:nvSpPr>
          <p:spPr>
            <a:xfrm>
              <a:off x="7164288" y="3489345"/>
              <a:ext cx="792088" cy="746881"/>
            </a:xfrm>
            <a:prstGeom prst="cloudCallout">
              <a:avLst>
                <a:gd name="adj1" fmla="val -56604"/>
                <a:gd name="adj2" fmla="val -5502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797" y="3662695"/>
              <a:ext cx="719071" cy="400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按列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611560" y="714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11188" y="4005263"/>
          <a:ext cx="5372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7" name="Equation" r:id="rId11" imgW="5372100" imgH="457200" progId="">
                  <p:embed/>
                </p:oleObj>
              </mc:Choice>
              <mc:Fallback>
                <p:oleObj name="Equation" r:id="rId11" imgW="5372100" imgH="457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372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725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428625"/>
            <a:ext cx="749935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zh-CN" sz="2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对角</a:t>
            </a:r>
            <a:r>
              <a:rPr lang="zh-CN" altLang="zh-CN" sz="2600" b="1">
                <a:latin typeface="Times New Roman" pitchFamily="18" charset="0"/>
                <a:cs typeface="Times New Roman" pitchFamily="18" charset="0"/>
              </a:rPr>
              <a:t>行列式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15"/>
          <p:cNvGraphicFramePr>
            <a:graphicFrameLocks noChangeAspect="1"/>
          </p:cNvGraphicFramePr>
          <p:nvPr/>
        </p:nvGraphicFramePr>
        <p:xfrm>
          <a:off x="1285875" y="1143000"/>
          <a:ext cx="3860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3" name="公式" r:id="rId3" imgW="3860800" imgH="1917700" progId="Equation.3">
                  <p:embed/>
                </p:oleObj>
              </mc:Choice>
              <mc:Fallback>
                <p:oleObj name="公式" r:id="rId3" imgW="3860800" imgH="19177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143000"/>
                        <a:ext cx="3860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9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2" name="直角三角形 11"/>
          <p:cNvSpPr/>
          <p:nvPr/>
        </p:nvSpPr>
        <p:spPr>
          <a:xfrm rot="10800000">
            <a:off x="1706563" y="1200150"/>
            <a:ext cx="1800225" cy="1368425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370013" y="1571625"/>
            <a:ext cx="1784350" cy="142875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215063" y="500063"/>
            <a:ext cx="1800225" cy="1512887"/>
          </a:xfrm>
          <a:prstGeom prst="cloudCallout">
            <a:avLst>
              <a:gd name="adj1" fmla="val -86953"/>
              <a:gd name="adj2" fmla="val 4234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sp>
        <p:nvSpPr>
          <p:cNvPr id="17" name="矩形 16"/>
          <p:cNvSpPr/>
          <p:nvPr/>
        </p:nvSpPr>
        <p:spPr>
          <a:xfrm>
            <a:off x="3857625" y="1857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43375" y="1857375"/>
            <a:ext cx="357188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00563" y="1857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6313" y="185737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71875" y="1928813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903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00063" y="3128963"/>
            <a:ext cx="4643437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下（上）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三角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Object 116"/>
          <p:cNvGraphicFramePr>
            <a:graphicFrameLocks noChangeAspect="1"/>
          </p:cNvGraphicFramePr>
          <p:nvPr/>
        </p:nvGraphicFramePr>
        <p:xfrm>
          <a:off x="1165225" y="3824288"/>
          <a:ext cx="440213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4" name="Equation" r:id="rId5" imgW="4394160" imgH="1955520" progId="">
                  <p:embed/>
                </p:oleObj>
              </mc:Choice>
              <mc:Fallback>
                <p:oleObj name="Equation" r:id="rId5" imgW="4394160" imgH="195552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824288"/>
                        <a:ext cx="4402138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云形标注 26"/>
          <p:cNvSpPr/>
          <p:nvPr/>
        </p:nvSpPr>
        <p:spPr>
          <a:xfrm>
            <a:off x="6227763" y="3752850"/>
            <a:ext cx="1800225" cy="1511300"/>
          </a:xfrm>
          <a:prstGeom prst="cloudCallout">
            <a:avLst>
              <a:gd name="adj1" fmla="val -85509"/>
              <a:gd name="adj2" fmla="val 1925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1143000" y="4200525"/>
            <a:ext cx="2714625" cy="1588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57375" y="4700588"/>
            <a:ext cx="2000250" cy="1587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27832" y="4985544"/>
            <a:ext cx="2000250" cy="1587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1392238" y="5235575"/>
            <a:ext cx="1500188" cy="1587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71938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429125" y="4772025"/>
            <a:ext cx="357188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0" y="4772025"/>
            <a:ext cx="4286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86188" y="4914900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86313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build="p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576153" y="188640"/>
            <a:ext cx="2699703" cy="1270399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CanUp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5">
                    <a:lumMod val="50000"/>
                  </a:schemeClr>
                </a:solidFill>
              </a:rPr>
              <a:t>问题</a:t>
            </a:r>
          </a:p>
        </p:txBody>
      </p:sp>
      <p:sp>
        <p:nvSpPr>
          <p:cNvPr id="14745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8" name="矩形 7"/>
          <p:cNvSpPr/>
          <p:nvPr/>
        </p:nvSpPr>
        <p:spPr>
          <a:xfrm>
            <a:off x="301625" y="1484313"/>
            <a:ext cx="7813675" cy="1163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两种特殊类型的行列式对角行列式和上（下）三角行列式是怎样计算的？</a:t>
            </a:r>
          </a:p>
        </p:txBody>
      </p:sp>
      <p:sp>
        <p:nvSpPr>
          <p:cNvPr id="147460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625" y="3933825"/>
            <a:ext cx="7813675" cy="10175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b="1" dirty="0">
                <a:solidFill>
                  <a:schemeClr val="tx1"/>
                </a:solidFill>
              </a:rPr>
              <a:t>任意给出一个四阶、五阶甚至更高阶的行列式，怎样计算？</a:t>
            </a:r>
            <a:endParaRPr lang="zh-CN" altLang="zh-CN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1"/>
          <p:cNvGrpSpPr/>
          <p:nvPr/>
        </p:nvGrpSpPr>
        <p:grpSpPr>
          <a:xfrm>
            <a:off x="571472" y="2767541"/>
            <a:ext cx="2091685" cy="1021499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" name="云形 11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407968"/>
              <a:ext cx="2286158" cy="1103498"/>
            </a:xfrm>
            <a:prstGeom prst="rect">
              <a:avLst/>
            </a:prstGeom>
            <a:grpFill/>
          </p:spPr>
          <p:txBody>
            <a:bodyPr>
              <a:prstTxWarp prst="textCan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  <a:cs typeface="Times New Roman" pitchFamily="18" charset="0"/>
                </a:rPr>
                <a:t>思考</a:t>
              </a:r>
              <a:endParaRPr lang="zh-CN" altLang="en-US" sz="2600" dirty="0">
                <a:latin typeface="+mn-ea"/>
                <a:ea typeface="+mn-ea"/>
              </a:endParaRPr>
            </a:p>
          </p:txBody>
        </p:sp>
      </p:grpSp>
      <p:sp>
        <p:nvSpPr>
          <p:cNvPr id="14" name="虚尾箭头 13"/>
          <p:cNvSpPr/>
          <p:nvPr/>
        </p:nvSpPr>
        <p:spPr>
          <a:xfrm>
            <a:off x="755650" y="5013325"/>
            <a:ext cx="1439863" cy="93662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14600" y="5235575"/>
            <a:ext cx="28527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600" b="1">
                <a:latin typeface="Calibri" pitchFamily="34" charset="0"/>
              </a:rPr>
              <a:t>研究行列式的性质</a:t>
            </a:r>
            <a:endParaRPr lang="zh-CN" altLang="en-US" sz="26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3313" y="1628775"/>
            <a:ext cx="2722562" cy="325438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3313" y="2603500"/>
            <a:ext cx="2722562" cy="3254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3313" y="1144588"/>
            <a:ext cx="2722562" cy="327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7788" y="3506788"/>
            <a:ext cx="434975" cy="1939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9363" y="3500438"/>
            <a:ext cx="434975" cy="1946275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10075" y="3506788"/>
            <a:ext cx="436563" cy="1939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 rot="5400000">
            <a:off x="3195638" y="1778000"/>
            <a:ext cx="2281237" cy="1020763"/>
          </a:xfrm>
          <a:prstGeom prst="bentArrow">
            <a:avLst>
              <a:gd name="adj1" fmla="val 30195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5400000">
            <a:off x="3759994" y="1694656"/>
            <a:ext cx="1800225" cy="1668463"/>
          </a:xfrm>
          <a:prstGeom prst="bentArrow">
            <a:avLst>
              <a:gd name="adj1" fmla="val 17724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5400000">
            <a:off x="4931569" y="1497806"/>
            <a:ext cx="825500" cy="3036888"/>
          </a:xfrm>
          <a:prstGeom prst="bentArrow">
            <a:avLst>
              <a:gd name="adj1" fmla="val 40266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44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9" name="Object 174"/>
          <p:cNvGraphicFramePr>
            <a:graphicFrameLocks noChangeAspect="1"/>
          </p:cNvGraphicFramePr>
          <p:nvPr/>
        </p:nvGraphicFramePr>
        <p:xfrm>
          <a:off x="501650" y="1052513"/>
          <a:ext cx="31940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2" name="Equation" r:id="rId3" imgW="3187700" imgH="1955800" progId="">
                  <p:embed/>
                </p:oleObj>
              </mc:Choice>
              <mc:Fallback>
                <p:oleObj name="Equation" r:id="rId3" imgW="3187700" imgH="19558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31940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5"/>
          <p:cNvGraphicFramePr>
            <a:graphicFrameLocks noChangeAspect="1"/>
          </p:cNvGraphicFramePr>
          <p:nvPr/>
        </p:nvGraphicFramePr>
        <p:xfrm>
          <a:off x="3571875" y="3500438"/>
          <a:ext cx="3359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3" name="Equation" r:id="rId5" imgW="3352800" imgH="1955800" progId="">
                  <p:embed/>
                </p:oleObj>
              </mc:Choice>
              <mc:Fallback>
                <p:oleObj name="Equation" r:id="rId5" imgW="3352800" imgH="19558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00438"/>
                        <a:ext cx="3359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07609" y="358246"/>
            <a:ext cx="119050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42925" y="5529263"/>
            <a:ext cx="70532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baseline="30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称为行列式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51050" y="434975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30638" y="417513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96448" name="副标题 2"/>
          <p:cNvSpPr>
            <a:spLocks noGrp="1"/>
          </p:cNvSpPr>
          <p:nvPr>
            <p:ph type="subTitle" idx="1"/>
          </p:nvPr>
        </p:nvSpPr>
        <p:spPr>
          <a:xfrm>
            <a:off x="8358188" y="176213"/>
            <a:ext cx="71437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build="p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3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行列式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与它的转置行列式相等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49507" name="副标题 2"/>
          <p:cNvSpPr>
            <a:spLocks noGrp="1"/>
          </p:cNvSpPr>
          <p:nvPr>
            <p:ph type="subTitle" idx="1"/>
          </p:nvPr>
        </p:nvSpPr>
        <p:spPr>
          <a:xfrm>
            <a:off x="8358188" y="176213"/>
            <a:ext cx="71437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1500" y="952500"/>
            <a:ext cx="7272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952559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1500" y="2663825"/>
            <a:ext cx="72723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行列式的某一行（列）中所有元素都乘以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乘以此行列式    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266443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19250" y="4941888"/>
            <a:ext cx="64817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行列式中如果有两行（列）元素成比例，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则此行列式等于零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494116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381279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92275" y="3816350"/>
            <a:ext cx="64087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行列式中某一行（列）中所有元素的公因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子可以提到行列式记号的外面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700808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763713" y="1704975"/>
            <a:ext cx="64087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行列式中有两行（列）元素对应相等，行列式等于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38246" name="副标题 2"/>
          <p:cNvSpPr>
            <a:spLocks noGrp="1"/>
          </p:cNvSpPr>
          <p:nvPr>
            <p:ph type="subTitle" idx="1"/>
          </p:nvPr>
        </p:nvSpPr>
        <p:spPr>
          <a:xfrm>
            <a:off x="8358188" y="176213"/>
            <a:ext cx="71437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188" y="260350"/>
            <a:ext cx="75263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若行列式的某一列（行）的元素都是两数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之和，例如第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列的元素都是两数之和：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4717" y="31349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9750" y="4037013"/>
            <a:ext cx="75977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             把行列式的某一列（行）的各元素乘以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同一个数然后加到另一列（行）对应的元素上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去，行列式不变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007" y="4005064"/>
            <a:ext cx="111919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00313"/>
              </p:ext>
            </p:extLst>
          </p:nvPr>
        </p:nvGraphicFramePr>
        <p:xfrm>
          <a:off x="2181225" y="1285875"/>
          <a:ext cx="391477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Equation" r:id="rId4" imgW="4546440" imgH="1981080" progId="Equation.DSMT4">
                  <p:embed/>
                </p:oleObj>
              </mc:Choice>
              <mc:Fallback>
                <p:oleObj name="Equation" r:id="rId4" imgW="4546440" imgH="1981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285875"/>
                        <a:ext cx="3914775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1188" y="3313113"/>
            <a:ext cx="75263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则行列式等于两个行列式的和。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71625" y="4357688"/>
            <a:ext cx="1143000" cy="1357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84663" y="2627313"/>
            <a:ext cx="561975" cy="1449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88125" y="2627313"/>
            <a:ext cx="1509713" cy="1449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8175" y="2565400"/>
            <a:ext cx="1368425" cy="1511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816" name="副标题 2"/>
          <p:cNvSpPr>
            <a:spLocks noGrp="1"/>
          </p:cNvSpPr>
          <p:nvPr>
            <p:ph type="subTitle" idx="1"/>
          </p:nvPr>
        </p:nvSpPr>
        <p:spPr>
          <a:xfrm>
            <a:off x="8358188" y="176213"/>
            <a:ext cx="71437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</a:p>
        </p:txBody>
      </p:sp>
      <p:graphicFrame>
        <p:nvGraphicFramePr>
          <p:cNvPr id="4" name="Object 430"/>
          <p:cNvGraphicFramePr>
            <a:graphicFrameLocks noChangeAspect="1"/>
          </p:cNvGraphicFramePr>
          <p:nvPr/>
        </p:nvGraphicFramePr>
        <p:xfrm>
          <a:off x="1928813" y="428625"/>
          <a:ext cx="25098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2" name="Equation" r:id="rId3" imgW="2501900" imgH="1473200" progId="">
                  <p:embed/>
                </p:oleObj>
              </mc:Choice>
              <mc:Fallback>
                <p:oleObj name="Equation" r:id="rId3" imgW="2501900" imgH="1473200" progId="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28625"/>
                        <a:ext cx="2509837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57188"/>
            <a:ext cx="37179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431"/>
          <p:cNvGraphicFramePr>
            <a:graphicFrameLocks noChangeAspect="1"/>
          </p:cNvGraphicFramePr>
          <p:nvPr/>
        </p:nvGraphicFramePr>
        <p:xfrm>
          <a:off x="320675" y="2565400"/>
          <a:ext cx="29559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3" name="Equation" r:id="rId5" imgW="2959100" imgH="1473200" progId="">
                  <p:embed/>
                </p:oleObj>
              </mc:Choice>
              <mc:Fallback>
                <p:oleObj name="Equation" r:id="rId5" imgW="2959100" imgH="1473200" progId="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565400"/>
                        <a:ext cx="2955925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1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10" name="Object 432"/>
          <p:cNvGraphicFramePr>
            <a:graphicFrameLocks noChangeAspect="1"/>
          </p:cNvGraphicFramePr>
          <p:nvPr/>
        </p:nvGraphicFramePr>
        <p:xfrm>
          <a:off x="3325813" y="2573338"/>
          <a:ext cx="4846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4" name="Equation" r:id="rId7" imgW="4851400" imgH="1473200" progId="">
                  <p:embed/>
                </p:oleObj>
              </mc:Choice>
              <mc:Fallback>
                <p:oleObj name="Equation" r:id="rId7" imgW="4851400" imgH="1473200" progId="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573338"/>
                        <a:ext cx="4846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3"/>
          <p:cNvGraphicFramePr>
            <a:graphicFrameLocks noChangeAspect="1"/>
          </p:cNvGraphicFramePr>
          <p:nvPr/>
        </p:nvGraphicFramePr>
        <p:xfrm>
          <a:off x="395288" y="4251325"/>
          <a:ext cx="238601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5" name="Equation" r:id="rId9" imgW="2387600" imgH="1473200" progId="">
                  <p:embed/>
                </p:oleObj>
              </mc:Choice>
              <mc:Fallback>
                <p:oleObj name="Equation" r:id="rId9" imgW="2387600" imgH="1473200" progId="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51325"/>
                        <a:ext cx="2386012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/>
          <p:cNvSpPr/>
          <p:nvPr/>
        </p:nvSpPr>
        <p:spPr>
          <a:xfrm>
            <a:off x="4386263" y="1909763"/>
            <a:ext cx="2592387" cy="1433512"/>
          </a:xfrm>
          <a:prstGeom prst="cloudCallout">
            <a:avLst>
              <a:gd name="adj1" fmla="val -91380"/>
              <a:gd name="adj2" fmla="val 322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，拆分成两个行列式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3857625" y="4286250"/>
            <a:ext cx="2733675" cy="1722438"/>
          </a:xfrm>
          <a:prstGeom prst="cloudCallout">
            <a:avLst>
              <a:gd name="adj1" fmla="val 60936"/>
              <a:gd name="adj2" fmla="val -5682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，两列元素成比例，行列式等于零</a:t>
            </a:r>
          </a:p>
        </p:txBody>
      </p:sp>
      <p:graphicFrame>
        <p:nvGraphicFramePr>
          <p:cNvPr id="16" name="Object 434"/>
          <p:cNvGraphicFramePr>
            <a:graphicFrameLocks noChangeAspect="1"/>
          </p:cNvGraphicFramePr>
          <p:nvPr/>
        </p:nvGraphicFramePr>
        <p:xfrm>
          <a:off x="2843213" y="4251325"/>
          <a:ext cx="35020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6" name="Equation" r:id="rId11" imgW="3505200" imgH="1473200" progId="">
                  <p:embed/>
                </p:oleObj>
              </mc:Choice>
              <mc:Fallback>
                <p:oleObj name="Equation" r:id="rId11" imgW="3505200" imgH="1473200" progId="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51325"/>
                        <a:ext cx="3502025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云形标注 17"/>
          <p:cNvSpPr/>
          <p:nvPr/>
        </p:nvSpPr>
        <p:spPr>
          <a:xfrm>
            <a:off x="3635375" y="4581525"/>
            <a:ext cx="2203450" cy="1217613"/>
          </a:xfrm>
          <a:prstGeom prst="cloudCallout">
            <a:avLst>
              <a:gd name="adj1" fmla="val -8327"/>
              <a:gd name="adj2" fmla="val -8649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，将公因子提出</a:t>
            </a:r>
          </a:p>
        </p:txBody>
      </p:sp>
      <p:graphicFrame>
        <p:nvGraphicFramePr>
          <p:cNvPr id="101655" name="Object 435"/>
          <p:cNvGraphicFramePr>
            <a:graphicFrameLocks noChangeAspect="1"/>
          </p:cNvGraphicFramePr>
          <p:nvPr/>
        </p:nvGraphicFramePr>
        <p:xfrm>
          <a:off x="5429250" y="384175"/>
          <a:ext cx="2857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7" name="Equation" r:id="rId13" imgW="2959100" imgH="1473200" progId="">
                  <p:embed/>
                </p:oleObj>
              </mc:Choice>
              <mc:Fallback>
                <p:oleObj name="Equation" r:id="rId13" imgW="2959100" imgH="1473200" progId="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84175"/>
                        <a:ext cx="2857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357688" y="357188"/>
            <a:ext cx="7699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求   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3857625" y="4286250"/>
            <a:ext cx="2643188" cy="1433513"/>
          </a:xfrm>
          <a:prstGeom prst="cloudCallout">
            <a:avLst>
              <a:gd name="adj1" fmla="val -88849"/>
              <a:gd name="adj2" fmla="val 1281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，交换两列，行列式变号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5" grpId="0" animBg="1"/>
      <p:bldP spid="13" grpId="0" animBg="1"/>
      <p:bldP spid="12" grpId="0" animBg="1"/>
      <p:bldP spid="12" grpId="1" animBg="1"/>
      <p:bldP spid="14" grpId="0" animBg="1"/>
      <p:bldP spid="14" grpId="1" animBg="1"/>
      <p:bldP spid="18" grpId="0" animBg="1"/>
      <p:bldP spid="18" grpId="1" animBg="1"/>
      <p:bldP spid="19" grpId="0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203575" y="188913"/>
            <a:ext cx="360363" cy="3411537"/>
            <a:chOff x="3275856" y="833417"/>
            <a:chExt cx="360040" cy="3412252"/>
          </a:xfrm>
        </p:grpSpPr>
        <p:sp>
          <p:nvSpPr>
            <p:cNvPr id="4" name="上箭头标注 3"/>
            <p:cNvSpPr/>
            <p:nvPr/>
          </p:nvSpPr>
          <p:spPr>
            <a:xfrm flipV="1">
              <a:off x="3275856" y="833417"/>
              <a:ext cx="360040" cy="2303945"/>
            </a:xfrm>
            <a:prstGeom prst="upArrowCallout">
              <a:avLst>
                <a:gd name="adj1" fmla="val 50000"/>
                <a:gd name="adj2" fmla="val 50000"/>
                <a:gd name="adj3" fmla="val 61867"/>
                <a:gd name="adj4" fmla="val 8353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595" name="TextBox 4"/>
            <p:cNvSpPr txBox="1">
              <a:spLocks noChangeArrowheads="1"/>
            </p:cNvSpPr>
            <p:nvPr/>
          </p:nvSpPr>
          <p:spPr bwMode="auto">
            <a:xfrm>
              <a:off x="3275856" y="3137673"/>
              <a:ext cx="36004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和为</a:t>
              </a:r>
              <a:r>
                <a:rPr lang="en-US" altLang="zh-CN" sz="22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2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635375" y="188913"/>
            <a:ext cx="374650" cy="3411537"/>
            <a:chOff x="3694178" y="833417"/>
            <a:chExt cx="373766" cy="3412252"/>
          </a:xfrm>
        </p:grpSpPr>
        <p:sp>
          <p:nvSpPr>
            <p:cNvPr id="13" name="上箭头标注 12"/>
            <p:cNvSpPr/>
            <p:nvPr/>
          </p:nvSpPr>
          <p:spPr>
            <a:xfrm flipV="1">
              <a:off x="3708432" y="833417"/>
              <a:ext cx="359512" cy="2303945"/>
            </a:xfrm>
            <a:prstGeom prst="upArrowCallout">
              <a:avLst>
                <a:gd name="adj1" fmla="val 50000"/>
                <a:gd name="adj2" fmla="val 50000"/>
                <a:gd name="adj3" fmla="val 61867"/>
                <a:gd name="adj4" fmla="val 8353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593" name="TextBox 15"/>
            <p:cNvSpPr txBox="1">
              <a:spLocks noChangeArrowheads="1"/>
            </p:cNvSpPr>
            <p:nvPr/>
          </p:nvSpPr>
          <p:spPr bwMode="auto">
            <a:xfrm>
              <a:off x="3694178" y="3137673"/>
              <a:ext cx="36004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和为</a:t>
              </a:r>
              <a:r>
                <a:rPr lang="en-US" altLang="zh-CN" sz="22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2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140200" y="192088"/>
            <a:ext cx="360363" cy="3411537"/>
            <a:chOff x="4139952" y="836712"/>
            <a:chExt cx="360040" cy="3412252"/>
          </a:xfrm>
        </p:grpSpPr>
        <p:sp>
          <p:nvSpPr>
            <p:cNvPr id="14" name="上箭头标注 13"/>
            <p:cNvSpPr/>
            <p:nvPr/>
          </p:nvSpPr>
          <p:spPr>
            <a:xfrm flipV="1">
              <a:off x="4139952" y="836712"/>
              <a:ext cx="360040" cy="2303945"/>
            </a:xfrm>
            <a:prstGeom prst="upArrowCallout">
              <a:avLst>
                <a:gd name="adj1" fmla="val 50000"/>
                <a:gd name="adj2" fmla="val 50000"/>
                <a:gd name="adj3" fmla="val 61867"/>
                <a:gd name="adj4" fmla="val 8353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591" name="TextBox 16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36004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和为</a:t>
              </a:r>
              <a:r>
                <a:rPr lang="en-US" altLang="zh-CN" sz="22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2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643438" y="188913"/>
            <a:ext cx="360362" cy="3395662"/>
            <a:chOff x="4572000" y="833417"/>
            <a:chExt cx="360040" cy="3395687"/>
          </a:xfrm>
        </p:grpSpPr>
        <p:sp>
          <p:nvSpPr>
            <p:cNvPr id="15" name="上箭头标注 14"/>
            <p:cNvSpPr/>
            <p:nvPr/>
          </p:nvSpPr>
          <p:spPr>
            <a:xfrm flipV="1">
              <a:off x="4572000" y="833417"/>
              <a:ext cx="360040" cy="2303479"/>
            </a:xfrm>
            <a:prstGeom prst="upArrowCallout">
              <a:avLst>
                <a:gd name="adj1" fmla="val 50000"/>
                <a:gd name="adj2" fmla="val 50000"/>
                <a:gd name="adj3" fmla="val 61867"/>
                <a:gd name="adj4" fmla="val 8353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589" name="TextBox 17"/>
            <p:cNvSpPr txBox="1">
              <a:spLocks noChangeArrowheads="1"/>
            </p:cNvSpPr>
            <p:nvPr/>
          </p:nvSpPr>
          <p:spPr bwMode="auto">
            <a:xfrm>
              <a:off x="4572000" y="3121108"/>
              <a:ext cx="36004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200" b="1">
                  <a:latin typeface="Times New Roman" pitchFamily="18" charset="0"/>
                  <a:cs typeface="Times New Roman" pitchFamily="18" charset="0"/>
                </a:rPr>
                <a:t>和为</a:t>
              </a:r>
              <a:r>
                <a:rPr lang="en-US" altLang="zh-CN" sz="22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2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358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03583" name="副标题 2"/>
          <p:cNvSpPr>
            <a:spLocks noGrp="1"/>
          </p:cNvSpPr>
          <p:nvPr>
            <p:ph type="subTitle" idx="1"/>
          </p:nvPr>
        </p:nvSpPr>
        <p:spPr>
          <a:xfrm>
            <a:off x="8358188" y="176213"/>
            <a:ext cx="71437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39763" y="188913"/>
            <a:ext cx="74580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解一：                                 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50"/>
          <p:cNvGraphicFramePr>
            <a:graphicFrameLocks noChangeAspect="1"/>
          </p:cNvGraphicFramePr>
          <p:nvPr/>
        </p:nvGraphicFramePr>
        <p:xfrm>
          <a:off x="2627313" y="188913"/>
          <a:ext cx="23304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8" name="Equation" r:id="rId3" imgW="2324100" imgH="1930400" progId="">
                  <p:embed/>
                </p:oleObj>
              </mc:Choice>
              <mc:Fallback>
                <p:oleObj name="Equation" r:id="rId3" imgW="2324100" imgH="1930400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8913"/>
                        <a:ext cx="23304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云形标注 2"/>
          <p:cNvSpPr/>
          <p:nvPr/>
        </p:nvSpPr>
        <p:spPr>
          <a:xfrm>
            <a:off x="5724525" y="188913"/>
            <a:ext cx="2160588" cy="1085850"/>
          </a:xfrm>
          <a:prstGeom prst="cloudCallout">
            <a:avLst>
              <a:gd name="adj1" fmla="val -78716"/>
              <a:gd name="adj2" fmla="val 174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ysClr val="windowText" lastClr="000000"/>
                </a:solidFill>
              </a:rPr>
              <a:t>特点：</a:t>
            </a:r>
            <a:endParaRPr lang="en-US" altLang="zh-CN" sz="2200" b="1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ysClr val="windowText" lastClr="000000"/>
                </a:solidFill>
              </a:rPr>
              <a:t>每列元素和相等</a:t>
            </a:r>
          </a:p>
        </p:txBody>
      </p:sp>
      <p:graphicFrame>
        <p:nvGraphicFramePr>
          <p:cNvPr id="23" name="Object 151"/>
          <p:cNvGraphicFramePr>
            <a:graphicFrameLocks noChangeAspect="1"/>
          </p:cNvGraphicFramePr>
          <p:nvPr/>
        </p:nvGraphicFramePr>
        <p:xfrm>
          <a:off x="1285875" y="2212975"/>
          <a:ext cx="405923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9" name="Equation" r:id="rId5" imgW="4051300" imgH="1930400" progId="">
                  <p:embed/>
                </p:oleObj>
              </mc:Choice>
              <mc:Fallback>
                <p:oleObj name="Equation" r:id="rId5" imgW="4051300" imgH="193040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212975"/>
                        <a:ext cx="4059238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2"/>
          <p:cNvGraphicFramePr>
            <a:graphicFrameLocks noChangeAspect="1"/>
          </p:cNvGraphicFramePr>
          <p:nvPr/>
        </p:nvGraphicFramePr>
        <p:xfrm>
          <a:off x="1281113" y="4149725"/>
          <a:ext cx="35782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0" name="Equation" r:id="rId7" imgW="3568700" imgH="1930400" progId="">
                  <p:embed/>
                </p:oleObj>
              </mc:Choice>
              <mc:Fallback>
                <p:oleObj name="Equation" r:id="rId7" imgW="3568700" imgH="1930400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149725"/>
                        <a:ext cx="357822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云形标注 24"/>
          <p:cNvSpPr/>
          <p:nvPr/>
        </p:nvSpPr>
        <p:spPr>
          <a:xfrm>
            <a:off x="5929313" y="1643063"/>
            <a:ext cx="1857375" cy="785812"/>
          </a:xfrm>
          <a:prstGeom prst="cloudCallout">
            <a:avLst>
              <a:gd name="adj1" fmla="val -84720"/>
              <a:gd name="adj2" fmla="val 3730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将公因子</a:t>
            </a:r>
            <a:r>
              <a:rPr lang="en-US" altLang="zh-CN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提出</a:t>
            </a:r>
          </a:p>
        </p:txBody>
      </p:sp>
      <p:graphicFrame>
        <p:nvGraphicFramePr>
          <p:cNvPr id="103473" name="Object 153"/>
          <p:cNvGraphicFramePr>
            <a:graphicFrameLocks noChangeAspect="1"/>
          </p:cNvGraphicFramePr>
          <p:nvPr/>
        </p:nvGraphicFramePr>
        <p:xfrm>
          <a:off x="5286375" y="2214563"/>
          <a:ext cx="22272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1" name="Equation" r:id="rId9" imgW="2222500" imgH="1930400" progId="">
                  <p:embed/>
                </p:oleObj>
              </mc:Choice>
              <mc:Fallback>
                <p:oleObj name="Equation" r:id="rId9" imgW="2222500" imgH="1930400" progId="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214563"/>
                        <a:ext cx="2227263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148263" y="4643438"/>
            <a:ext cx="30241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练习：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P21  4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                 4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5" grpId="1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作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业</a:t>
            </a:r>
            <a:r>
              <a:rPr lang="zh-CN" altLang="en-US"/>
              <a:t> </a:t>
            </a:r>
          </a:p>
        </p:txBody>
      </p:sp>
      <p:sp>
        <p:nvSpPr>
          <p:cNvPr id="154626" name="内容占位符 3"/>
          <p:cNvSpPr>
            <a:spLocks noGrp="1"/>
          </p:cNvSpPr>
          <p:nvPr>
            <p:ph sz="quarter" idx="10"/>
          </p:nvPr>
        </p:nvSpPr>
        <p:spPr>
          <a:xfrm>
            <a:off x="115888" y="115888"/>
            <a:ext cx="8056562" cy="56896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z="40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zh-CN" sz="40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zh-CN" altLang="en-US" sz="4000" b="1">
                <a:latin typeface="Times New Roman" pitchFamily="18" charset="0"/>
                <a:cs typeface="Times New Roman" pitchFamily="18" charset="0"/>
              </a:rPr>
              <a:t>一、背诵行列式定义</a:t>
            </a:r>
            <a:endParaRPr lang="en-US" altLang="zh-CN" sz="40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zh-CN" altLang="en-US" sz="4000" b="1">
                <a:latin typeface="Times New Roman" pitchFamily="18" charset="0"/>
                <a:cs typeface="Times New Roman" pitchFamily="18" charset="0"/>
              </a:rPr>
              <a:t>二、熟背行列式性质</a:t>
            </a:r>
          </a:p>
        </p:txBody>
      </p:sp>
      <p:sp>
        <p:nvSpPr>
          <p:cNvPr id="15462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平时成绩设置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47" name="矩形 16"/>
          <p:cNvSpPr>
            <a:spLocks noChangeArrowheads="1"/>
          </p:cNvSpPr>
          <p:nvPr/>
        </p:nvSpPr>
        <p:spPr bwMode="auto">
          <a:xfrm>
            <a:off x="2694999" y="693877"/>
            <a:ext cx="30963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宋体" charset="-122"/>
              </a:rPr>
              <a:t>平 时 成 绩 </a:t>
            </a:r>
          </a:p>
        </p:txBody>
      </p:sp>
      <p:sp>
        <p:nvSpPr>
          <p:cNvPr id="6148" name="TextBox 18"/>
          <p:cNvSpPr txBox="1">
            <a:spLocks noChangeArrowheads="1"/>
          </p:cNvSpPr>
          <p:nvPr/>
        </p:nvSpPr>
        <p:spPr bwMode="auto">
          <a:xfrm>
            <a:off x="395288" y="1844675"/>
            <a:ext cx="7705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、考勤：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 （每旷课一次扣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分）    </a:t>
            </a:r>
          </a:p>
        </p:txBody>
      </p:sp>
      <p:sp>
        <p:nvSpPr>
          <p:cNvPr id="6149" name="TextBox 19"/>
          <p:cNvSpPr txBox="1">
            <a:spLocks noChangeArrowheads="1"/>
          </p:cNvSpPr>
          <p:nvPr/>
        </p:nvSpPr>
        <p:spPr bwMode="auto">
          <a:xfrm>
            <a:off x="390309" y="2909888"/>
            <a:ext cx="7705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、课堂表现：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152" name="TextBox 22"/>
          <p:cNvSpPr txBox="1">
            <a:spLocks noChangeArrowheads="1"/>
          </p:cNvSpPr>
          <p:nvPr/>
        </p:nvSpPr>
        <p:spPr bwMode="auto">
          <a:xfrm>
            <a:off x="971600" y="3744268"/>
            <a:ext cx="5854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课堂提问</a:t>
            </a:r>
            <a:r>
              <a:rPr lang="en-US" altLang="zh-CN" sz="2800" b="1" dirty="0">
                <a:latin typeface="宋体" charset="-122"/>
              </a:rPr>
              <a:t>+</a:t>
            </a:r>
            <a:r>
              <a:rPr lang="zh-CN" altLang="en-US" sz="2800" b="1" dirty="0">
                <a:latin typeface="宋体" charset="-122"/>
              </a:rPr>
              <a:t>随堂测验</a:t>
            </a:r>
          </a:p>
        </p:txBody>
      </p:sp>
      <p:sp>
        <p:nvSpPr>
          <p:cNvPr id="6154" name="TextBox 19"/>
          <p:cNvSpPr txBox="1">
            <a:spLocks noChangeArrowheads="1"/>
          </p:cNvSpPr>
          <p:nvPr/>
        </p:nvSpPr>
        <p:spPr bwMode="auto">
          <a:xfrm>
            <a:off x="420117" y="4687887"/>
            <a:ext cx="7705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、作业：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709738" y="2368550"/>
            <a:ext cx="6534150" cy="2149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709738" y="1087438"/>
            <a:ext cx="6534150" cy="877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6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zh-CN" altLang="en-US" sz="36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3163" name="副标题 2"/>
          <p:cNvSpPr>
            <a:spLocks noGrp="1"/>
          </p:cNvSpPr>
          <p:nvPr>
            <p:ph type="subTitle" idx="1"/>
          </p:nvPr>
        </p:nvSpPr>
        <p:spPr>
          <a:xfrm>
            <a:off x="8316913" y="176213"/>
            <a:ext cx="827087" cy="5413375"/>
          </a:xfrm>
        </p:spPr>
        <p:txBody>
          <a:bodyPr/>
          <a:lstStyle/>
          <a:p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教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学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要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求</a:t>
            </a:r>
          </a:p>
        </p:txBody>
      </p:sp>
      <p:sp>
        <p:nvSpPr>
          <p:cNvPr id="1331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33165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13316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Rectangle 83"/>
          <p:cNvSpPr>
            <a:spLocks noChangeArrowheads="1"/>
          </p:cNvSpPr>
          <p:nvPr/>
        </p:nvSpPr>
        <p:spPr bwMode="auto">
          <a:xfrm>
            <a:off x="1855788" y="1162050"/>
            <a:ext cx="6318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掌握行列式的性质（基本结论）</a:t>
            </a:r>
            <a:endParaRPr lang="zh-CN" altLang="en-US" sz="2000" b="1">
              <a:solidFill>
                <a:schemeClr val="tx2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  <p:sp>
        <p:nvSpPr>
          <p:cNvPr id="45" name="左大括号 44"/>
          <p:cNvSpPr/>
          <p:nvPr/>
        </p:nvSpPr>
        <p:spPr bwMode="auto">
          <a:xfrm>
            <a:off x="182563" y="655638"/>
            <a:ext cx="1098550" cy="435451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35150" y="2368550"/>
            <a:ext cx="619283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理解行列式按行展开定理（基本结论）和推论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会用该定理、结合行列式性质计算各种各样的行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列式（基本运算）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Object 38"/>
          <p:cNvGraphicFramePr>
            <a:graphicFrameLocks noChangeAspect="1"/>
          </p:cNvGraphicFramePr>
          <p:nvPr/>
        </p:nvGraphicFramePr>
        <p:xfrm>
          <a:off x="1831975" y="2789238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0" name="Equation" r:id="rId4" imgW="2933700" imgH="939800" progId="">
                  <p:embed/>
                </p:oleObj>
              </mc:Choice>
              <mc:Fallback>
                <p:oleObj name="Equation" r:id="rId4" imgW="2933700" imgH="9398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789238"/>
                        <a:ext cx="293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9"/>
          <p:cNvGraphicFramePr>
            <a:graphicFrameLocks noChangeAspect="1"/>
          </p:cNvGraphicFramePr>
          <p:nvPr/>
        </p:nvGraphicFramePr>
        <p:xfrm>
          <a:off x="5160963" y="2790825"/>
          <a:ext cx="298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1" name="Equation" r:id="rId6" imgW="2984500" imgH="939800" progId="">
                  <p:embed/>
                </p:oleObj>
              </mc:Choice>
              <mc:Fallback>
                <p:oleObj name="Equation" r:id="rId6" imgW="2984500" imgH="9398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0825"/>
                        <a:ext cx="2984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547813" y="3184525"/>
            <a:ext cx="6534150" cy="939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2338" name="副标题 2"/>
          <p:cNvSpPr>
            <a:spLocks noGrp="1"/>
          </p:cNvSpPr>
          <p:nvPr>
            <p:ph type="subTitle" idx="1"/>
          </p:nvPr>
        </p:nvSpPr>
        <p:spPr>
          <a:xfrm>
            <a:off x="8316913" y="176213"/>
            <a:ext cx="827087" cy="5413375"/>
          </a:xfrm>
        </p:spPr>
        <p:txBody>
          <a:bodyPr/>
          <a:lstStyle/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</a:t>
            </a:r>
          </a:p>
          <a:p>
            <a:r>
              <a:rPr lang="zh-CN" altLang="zh-CN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09725" y="1484313"/>
            <a:ext cx="6534150" cy="939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2340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142346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7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8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左大括号 13"/>
          <p:cNvSpPr/>
          <p:nvPr/>
        </p:nvSpPr>
        <p:spPr bwMode="auto">
          <a:xfrm>
            <a:off x="182563" y="655638"/>
            <a:ext cx="1098550" cy="435451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844675" y="1754188"/>
            <a:ext cx="5080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 b="1">
                <a:latin typeface="Times New Roman" pitchFamily="18" charset="0"/>
                <a:cs typeface="Times New Roman" pitchFamily="18" charset="0"/>
              </a:rPr>
              <a:t>理解行列式定义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844675" y="3454400"/>
            <a:ext cx="2660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 b="1">
                <a:latin typeface="Times New Roman" pitchFamily="18" charset="0"/>
                <a:cs typeface="Times New Roman" pitchFamily="18" charset="0"/>
              </a:rPr>
              <a:t>掌握行列式的性质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9938" y="1436688"/>
            <a:ext cx="45085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latin typeface="Calibri" pitchFamily="34" charset="0"/>
              </a:rPr>
              <a:t>教</a:t>
            </a:r>
            <a:endParaRPr lang="en-US" altLang="zh-CN" sz="2800" b="1">
              <a:latin typeface="Calibri" pitchFamily="34" charset="0"/>
            </a:endParaRPr>
          </a:p>
          <a:p>
            <a:pPr algn="just"/>
            <a:endParaRPr lang="en-US" altLang="zh-CN" sz="2800" b="1">
              <a:latin typeface="Calibri" pitchFamily="34" charset="0"/>
            </a:endParaRPr>
          </a:p>
          <a:p>
            <a:pPr algn="just"/>
            <a:r>
              <a:rPr lang="zh-CN" altLang="en-US" sz="2800" b="1">
                <a:latin typeface="Calibri" pitchFamily="34" charset="0"/>
              </a:rPr>
              <a:t>学</a:t>
            </a:r>
            <a:endParaRPr lang="en-US" altLang="zh-CN" sz="2800" b="1">
              <a:latin typeface="Calibri" pitchFamily="34" charset="0"/>
            </a:endParaRPr>
          </a:p>
          <a:p>
            <a:pPr algn="just"/>
            <a:endParaRPr lang="en-US" altLang="zh-CN" sz="2800" b="1">
              <a:latin typeface="Calibri" pitchFamily="34" charset="0"/>
            </a:endParaRPr>
          </a:p>
          <a:p>
            <a:pPr algn="just"/>
            <a:r>
              <a:rPr lang="zh-CN" altLang="en-US" sz="2800" b="1">
                <a:latin typeface="Calibri" pitchFamily="34" charset="0"/>
              </a:rPr>
              <a:t>要</a:t>
            </a:r>
            <a:endParaRPr lang="en-US" altLang="zh-CN" sz="2800" b="1">
              <a:latin typeface="Calibri" pitchFamily="34" charset="0"/>
            </a:endParaRPr>
          </a:p>
          <a:p>
            <a:pPr algn="just"/>
            <a:endParaRPr lang="en-US" altLang="zh-CN" sz="2800" b="1">
              <a:latin typeface="Calibri" pitchFamily="34" charset="0"/>
            </a:endParaRPr>
          </a:p>
          <a:p>
            <a:pPr algn="just"/>
            <a:r>
              <a:rPr lang="zh-CN" altLang="en-US" sz="2800" b="1">
                <a:latin typeface="Calibri" pitchFamily="34" charset="0"/>
              </a:rPr>
              <a:t>求</a:t>
            </a:r>
          </a:p>
        </p:txBody>
      </p:sp>
      <p:sp>
        <p:nvSpPr>
          <p:cNvPr id="1423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zh-CN" altLang="en-US" sz="36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373688" y="3027363"/>
            <a:ext cx="2879725" cy="151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7950" y="265113"/>
            <a:ext cx="63690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引例  </a:t>
            </a:r>
            <a:r>
              <a:rPr lang="zh-CN" altLang="zh-CN" sz="2600" b="1">
                <a:latin typeface="Times New Roman" pitchFamily="18" charset="0"/>
                <a:cs typeface="Times New Roman" pitchFamily="18" charset="0"/>
              </a:rPr>
              <a:t>用消元法求解二元一次线性方程组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</a:p>
          <a:p>
            <a:pPr>
              <a:spcBef>
                <a:spcPts val="1200"/>
              </a:spcBef>
            </a:pPr>
            <a:r>
              <a:rPr lang="zh-CN" altLang="zh-CN" sz="2600" b="1">
                <a:latin typeface="Times New Roman" pitchFamily="18" charset="0"/>
                <a:cs typeface="Times New Roman" pitchFamily="18" charset="0"/>
              </a:rPr>
              <a:t>得：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记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696"/>
          <p:cNvGraphicFramePr>
            <a:graphicFrameLocks noChangeAspect="1"/>
          </p:cNvGraphicFramePr>
          <p:nvPr/>
        </p:nvGraphicFramePr>
        <p:xfrm>
          <a:off x="1366838" y="692150"/>
          <a:ext cx="3536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0" name="Equation" r:id="rId3" imgW="3543300" imgH="965200" progId="">
                  <p:embed/>
                </p:oleObj>
              </mc:Choice>
              <mc:Fallback>
                <p:oleObj name="Equation" r:id="rId3" imgW="3543300" imgH="965200" progId="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692150"/>
                        <a:ext cx="35369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97"/>
          <p:cNvGraphicFramePr>
            <a:graphicFrameLocks noChangeAspect="1"/>
          </p:cNvGraphicFramePr>
          <p:nvPr/>
        </p:nvGraphicFramePr>
        <p:xfrm>
          <a:off x="906463" y="1773238"/>
          <a:ext cx="2355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1" name="Equation" r:id="rId5" imgW="2349500" imgH="406400" progId="">
                  <p:embed/>
                </p:oleObj>
              </mc:Choice>
              <mc:Fallback>
                <p:oleObj name="Equation" r:id="rId5" imgW="2349500" imgH="406400" progId="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773238"/>
                        <a:ext cx="23558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98"/>
          <p:cNvGraphicFramePr>
            <a:graphicFrameLocks noChangeAspect="1"/>
          </p:cNvGraphicFramePr>
          <p:nvPr/>
        </p:nvGraphicFramePr>
        <p:xfrm>
          <a:off x="3584575" y="1773238"/>
          <a:ext cx="2305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2" name="Equation" r:id="rId7" imgW="2311400" imgH="406400" progId="">
                  <p:embed/>
                </p:oleObj>
              </mc:Choice>
              <mc:Fallback>
                <p:oleObj name="Equation" r:id="rId7" imgW="2311400" imgH="406400" progId="">
                  <p:embed/>
                  <p:pic>
                    <p:nvPicPr>
                      <p:cNvPr id="0" name="Picture 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773238"/>
                        <a:ext cx="2305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99"/>
          <p:cNvGraphicFramePr>
            <a:graphicFrameLocks noChangeAspect="1"/>
          </p:cNvGraphicFramePr>
          <p:nvPr/>
        </p:nvGraphicFramePr>
        <p:xfrm>
          <a:off x="900113" y="2363788"/>
          <a:ext cx="4260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3" name="Equation" r:id="rId9" imgW="4267200" imgH="914400" progId="">
                  <p:embed/>
                </p:oleObj>
              </mc:Choice>
              <mc:Fallback>
                <p:oleObj name="Equation" r:id="rId9" imgW="4267200" imgH="914400" progId="">
                  <p:embed/>
                  <p:pic>
                    <p:nvPicPr>
                      <p:cNvPr id="0" name="Picture 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63788"/>
                        <a:ext cx="42608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00"/>
          <p:cNvGraphicFramePr>
            <a:graphicFrameLocks noChangeAspect="1"/>
          </p:cNvGraphicFramePr>
          <p:nvPr/>
        </p:nvGraphicFramePr>
        <p:xfrm>
          <a:off x="768350" y="3306763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4" name="Equation" r:id="rId11" imgW="3962400" imgH="965200" progId="">
                  <p:embed/>
                </p:oleObj>
              </mc:Choice>
              <mc:Fallback>
                <p:oleObj name="Equation" r:id="rId11" imgW="3962400" imgH="965200" progId="">
                  <p:embed/>
                  <p:pic>
                    <p:nvPicPr>
                      <p:cNvPr id="0" name="Picture 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306763"/>
                        <a:ext cx="3962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01"/>
          <p:cNvGraphicFramePr>
            <a:graphicFrameLocks noChangeAspect="1"/>
          </p:cNvGraphicFramePr>
          <p:nvPr/>
        </p:nvGraphicFramePr>
        <p:xfrm>
          <a:off x="1117600" y="4214813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5" name="Equation" r:id="rId13" imgW="3454400" imgH="889000" progId="">
                  <p:embed/>
                </p:oleObj>
              </mc:Choice>
              <mc:Fallback>
                <p:oleObj name="Equation" r:id="rId13" imgW="3454400" imgH="889000" progId="">
                  <p:embed/>
                  <p:pic>
                    <p:nvPicPr>
                      <p:cNvPr id="0" name="Picture 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214813"/>
                        <a:ext cx="3454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702"/>
          <p:cNvGraphicFramePr>
            <a:graphicFrameLocks noChangeAspect="1"/>
          </p:cNvGraphicFramePr>
          <p:nvPr/>
        </p:nvGraphicFramePr>
        <p:xfrm>
          <a:off x="1071563" y="5143500"/>
          <a:ext cx="3500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6" name="Equation" r:id="rId15" imgW="3759200" imgH="914400" progId="">
                  <p:embed/>
                </p:oleObj>
              </mc:Choice>
              <mc:Fallback>
                <p:oleObj name="Equation" r:id="rId15" imgW="3759200" imgH="914400" progId="">
                  <p:embed/>
                  <p:pic>
                    <p:nvPicPr>
                      <p:cNvPr id="0" name="Picture 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143500"/>
                        <a:ext cx="35004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03"/>
          <p:cNvGraphicFramePr>
            <a:graphicFrameLocks noChangeAspect="1"/>
          </p:cNvGraphicFramePr>
          <p:nvPr/>
        </p:nvGraphicFramePr>
        <p:xfrm>
          <a:off x="5411788" y="2708275"/>
          <a:ext cx="6731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7" name="Equation" r:id="rId17" imgW="799753" imgH="291973" progId="">
                  <p:embed/>
                </p:oleObj>
              </mc:Choice>
              <mc:Fallback>
                <p:oleObj name="Equation" r:id="rId17" imgW="799753" imgH="291973" progId="">
                  <p:embed/>
                  <p:pic>
                    <p:nvPicPr>
                      <p:cNvPr id="0" name="Picture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708275"/>
                        <a:ext cx="6731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18" name="Object 704"/>
          <p:cNvGraphicFramePr>
            <a:graphicFrameLocks noChangeAspect="1"/>
          </p:cNvGraphicFramePr>
          <p:nvPr/>
        </p:nvGraphicFramePr>
        <p:xfrm>
          <a:off x="5721350" y="3224213"/>
          <a:ext cx="18240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8" name="Equation" r:id="rId19" imgW="2527300" imgH="787400" progId="">
                  <p:embed/>
                </p:oleObj>
              </mc:Choice>
              <mc:Fallback>
                <p:oleObj name="Equation" r:id="rId19" imgW="2527300" imgH="787400" progId="">
                  <p:embed/>
                  <p:pic>
                    <p:nvPicPr>
                      <p:cNvPr id="0" name="Picture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224213"/>
                        <a:ext cx="18240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053138" y="26320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430838" y="3867150"/>
            <a:ext cx="2693987" cy="646113"/>
            <a:chOff x="5500694" y="4068553"/>
            <a:chExt cx="2571768" cy="646331"/>
          </a:xfrm>
        </p:grpSpPr>
        <p:graphicFrame>
          <p:nvGraphicFramePr>
            <p:cNvPr id="68289" name="Object 705"/>
            <p:cNvGraphicFramePr>
              <a:graphicFrameLocks noChangeAspect="1"/>
            </p:cNvGraphicFramePr>
            <p:nvPr/>
          </p:nvGraphicFramePr>
          <p:xfrm>
            <a:off x="5500694" y="4143380"/>
            <a:ext cx="650875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9" name="Equation" r:id="rId21" imgW="799753" imgH="291973" progId="">
                    <p:embed/>
                  </p:oleObj>
                </mc:Choice>
                <mc:Fallback>
                  <p:oleObj name="Equation" r:id="rId21" imgW="799753" imgH="291973" progId="">
                    <p:embed/>
                    <p:pic>
                      <p:nvPicPr>
                        <p:cNvPr id="0" name="Picture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694" y="4143380"/>
                          <a:ext cx="650875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298" name="矩形 27"/>
            <p:cNvSpPr>
              <a:spLocks noChangeArrowheads="1"/>
            </p:cNvSpPr>
            <p:nvPr/>
          </p:nvSpPr>
          <p:spPr bwMode="auto">
            <a:xfrm>
              <a:off x="6143637" y="4068553"/>
              <a:ext cx="428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时</a:t>
              </a: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8299" name="矩形 28"/>
            <p:cNvSpPr>
              <a:spLocks noChangeArrowheads="1"/>
            </p:cNvSpPr>
            <p:nvPr/>
          </p:nvSpPr>
          <p:spPr bwMode="auto">
            <a:xfrm>
              <a:off x="6500826" y="4068553"/>
              <a:ext cx="15716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可能无解，可  能无穷多解</a:t>
              </a:r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478588" y="2708275"/>
            <a:ext cx="334962" cy="10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645275" y="2708275"/>
            <a:ext cx="230188" cy="293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29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68297" name="副标题 3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5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60167"/>
              </p:ext>
            </p:extLst>
          </p:nvPr>
        </p:nvGraphicFramePr>
        <p:xfrm>
          <a:off x="1060450" y="3171825"/>
          <a:ext cx="631983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3" name="Equation" r:id="rId3" imgW="6324600" imgH="1473200" progId="Equation.DSMT4">
                  <p:embed/>
                </p:oleObj>
              </mc:Choice>
              <mc:Fallback>
                <p:oleObj name="Equation" r:id="rId3" imgW="6324600" imgH="1473200" progId="Equation.DSMT4">
                  <p:embed/>
                  <p:pic>
                    <p:nvPicPr>
                      <p:cNvPr id="0" name="Picture 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171825"/>
                        <a:ext cx="6319838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4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12" name="Object 5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0788"/>
              </p:ext>
            </p:extLst>
          </p:nvPr>
        </p:nvGraphicFramePr>
        <p:xfrm>
          <a:off x="1595438" y="1163638"/>
          <a:ext cx="33194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4" name="Equation" r:id="rId5" imgW="3327400" imgH="1016000" progId="">
                  <p:embed/>
                </p:oleObj>
              </mc:Choice>
              <mc:Fallback>
                <p:oleObj name="Equation" r:id="rId5" imgW="3327400" imgH="1016000" progId="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163638"/>
                        <a:ext cx="331946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 rot="2700000">
            <a:off x="1992313" y="1187450"/>
            <a:ext cx="357187" cy="113506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8100000">
            <a:off x="1992313" y="1169988"/>
            <a:ext cx="357187" cy="113506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曲线连接符 3"/>
          <p:cNvCxnSpPr>
            <a:stCxn id="8" idx="0"/>
          </p:cNvCxnSpPr>
          <p:nvPr/>
        </p:nvCxnSpPr>
        <p:spPr>
          <a:xfrm rot="5400000" flipH="1" flipV="1">
            <a:off x="2909888" y="1577975"/>
            <a:ext cx="222250" cy="898525"/>
          </a:xfrm>
          <a:prstGeom prst="curvedConnector4">
            <a:avLst>
              <a:gd name="adj1" fmla="val -102837"/>
              <a:gd name="adj2" fmla="val 99562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 rot="2700000" flipV="1">
            <a:off x="2792413" y="858838"/>
            <a:ext cx="1617662" cy="1295400"/>
          </a:xfrm>
          <a:prstGeom prst="curvedConnector3">
            <a:avLst>
              <a:gd name="adj1" fmla="val 23188"/>
            </a:avLst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7" name="Object 582"/>
          <p:cNvGraphicFramePr>
            <a:graphicFrameLocks noChangeAspect="1"/>
          </p:cNvGraphicFramePr>
          <p:nvPr/>
        </p:nvGraphicFramePr>
        <p:xfrm>
          <a:off x="3132138" y="4735513"/>
          <a:ext cx="4162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5" name="Equation" r:id="rId7" imgW="4165600" imgH="419100" progId="">
                  <p:embed/>
                </p:oleObj>
              </mc:Choice>
              <mc:Fallback>
                <p:oleObj name="Equation" r:id="rId7" imgW="4165600" imgH="419100" progId="">
                  <p:embed/>
                  <p:pic>
                    <p:nvPicPr>
                      <p:cNvPr id="0" name="Picture 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35513"/>
                        <a:ext cx="41624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矩形 118"/>
          <p:cNvSpPr/>
          <p:nvPr/>
        </p:nvSpPr>
        <p:spPr>
          <a:xfrm>
            <a:off x="311435" y="501220"/>
            <a:ext cx="270952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二阶行列式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120" name="矩形 119"/>
          <p:cNvSpPr/>
          <p:nvPr/>
        </p:nvSpPr>
        <p:spPr>
          <a:xfrm>
            <a:off x="311434" y="2473732"/>
            <a:ext cx="2709523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三阶行列式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7125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CDC7F87-316B-48B2-9023-319294F23F02}"/>
              </a:ext>
            </a:extLst>
          </p:cNvPr>
          <p:cNvSpPr/>
          <p:nvPr/>
        </p:nvSpPr>
        <p:spPr>
          <a:xfrm rot="7536378">
            <a:off x="1852340" y="2785476"/>
            <a:ext cx="357187" cy="245235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曲线连接符 3">
            <a:extLst>
              <a:ext uri="{FF2B5EF4-FFF2-40B4-BE49-F238E27FC236}">
                <a16:creationId xmlns:a16="http://schemas.microsoft.com/office/drawing/2014/main" id="{FA450BCF-807A-43E6-9E24-EA158057EBF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027860" y="4070519"/>
            <a:ext cx="573384" cy="655029"/>
          </a:xfrm>
          <a:prstGeom prst="curved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6BC78C2A-155D-4655-A70F-58950FC764EF}"/>
              </a:ext>
            </a:extLst>
          </p:cNvPr>
          <p:cNvSpPr/>
          <p:nvPr/>
        </p:nvSpPr>
        <p:spPr>
          <a:xfrm rot="7551507">
            <a:off x="2185306" y="3031455"/>
            <a:ext cx="438037" cy="144179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B4BF288-8032-414A-B79B-8F4F74101F7D}"/>
              </a:ext>
            </a:extLst>
          </p:cNvPr>
          <p:cNvSpPr/>
          <p:nvPr/>
        </p:nvSpPr>
        <p:spPr>
          <a:xfrm rot="7551507">
            <a:off x="1120769" y="4200240"/>
            <a:ext cx="360239" cy="56786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7F0DD4C-5B4F-4561-BFCC-435BE8E1CD3F}"/>
              </a:ext>
            </a:extLst>
          </p:cNvPr>
          <p:cNvSpPr/>
          <p:nvPr/>
        </p:nvSpPr>
        <p:spPr>
          <a:xfrm rot="5400000">
            <a:off x="4970782" y="3323730"/>
            <a:ext cx="557741" cy="123697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87CD50F-970A-4729-80BB-1AF6C7A70588}"/>
              </a:ext>
            </a:extLst>
          </p:cNvPr>
          <p:cNvSpPr/>
          <p:nvPr/>
        </p:nvSpPr>
        <p:spPr>
          <a:xfrm rot="7551507">
            <a:off x="1469704" y="3542248"/>
            <a:ext cx="438037" cy="14417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D25C1A-11B7-4F2D-9E78-FCBC4378F22F}"/>
              </a:ext>
            </a:extLst>
          </p:cNvPr>
          <p:cNvSpPr/>
          <p:nvPr/>
        </p:nvSpPr>
        <p:spPr>
          <a:xfrm rot="7551507">
            <a:off x="2509835" y="3156113"/>
            <a:ext cx="360239" cy="5678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FF53949-7718-4A54-8A52-6B3596A34A08}"/>
              </a:ext>
            </a:extLst>
          </p:cNvPr>
          <p:cNvSpPr/>
          <p:nvPr/>
        </p:nvSpPr>
        <p:spPr>
          <a:xfrm rot="5400000">
            <a:off x="6503603" y="3212418"/>
            <a:ext cx="510045" cy="14119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F38F80-C38A-4DD3-A347-E94A809EE170}"/>
              </a:ext>
            </a:extLst>
          </p:cNvPr>
          <p:cNvSpPr/>
          <p:nvPr/>
        </p:nvSpPr>
        <p:spPr>
          <a:xfrm rot="3321151">
            <a:off x="1752046" y="2664287"/>
            <a:ext cx="491786" cy="257527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5" name="曲线连接符 59">
            <a:extLst>
              <a:ext uri="{FF2B5EF4-FFF2-40B4-BE49-F238E27FC236}">
                <a16:creationId xmlns:a16="http://schemas.microsoft.com/office/drawing/2014/main" id="{04F1E7A6-85E4-48F5-9BF0-357ABCFDD1A8}"/>
              </a:ext>
            </a:extLst>
          </p:cNvPr>
          <p:cNvCxnSpPr>
            <a:cxnSpLocks/>
            <a:stCxn id="34" idx="4"/>
          </p:cNvCxnSpPr>
          <p:nvPr/>
        </p:nvCxnSpPr>
        <p:spPr>
          <a:xfrm rot="10800000" flipH="1" flipV="1">
            <a:off x="938643" y="4683982"/>
            <a:ext cx="2769260" cy="356532"/>
          </a:xfrm>
          <a:prstGeom prst="curvedConnector5">
            <a:avLst>
              <a:gd name="adj1" fmla="val 750"/>
              <a:gd name="adj2" fmla="val 265382"/>
              <a:gd name="adj3" fmla="val 99940"/>
            </a:avLst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95486AC-D0F4-49B7-AFE1-F40BC0172F1B}"/>
              </a:ext>
            </a:extLst>
          </p:cNvPr>
          <p:cNvSpPr/>
          <p:nvPr/>
        </p:nvSpPr>
        <p:spPr>
          <a:xfrm rot="5400000">
            <a:off x="5055633" y="4313519"/>
            <a:ext cx="557741" cy="123697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91C0614-2FCD-4B86-B257-F8A58A3B5491}"/>
              </a:ext>
            </a:extLst>
          </p:cNvPr>
          <p:cNvSpPr/>
          <p:nvPr/>
        </p:nvSpPr>
        <p:spPr>
          <a:xfrm rot="5400000">
            <a:off x="6467879" y="4322781"/>
            <a:ext cx="576263" cy="1236974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246" name="动作按钮: 帮助 712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C813B7-4D96-4CBD-A9FF-B0969864EFEA}"/>
              </a:ext>
            </a:extLst>
          </p:cNvPr>
          <p:cNvSpPr/>
          <p:nvPr/>
        </p:nvSpPr>
        <p:spPr>
          <a:xfrm>
            <a:off x="5621935" y="5333484"/>
            <a:ext cx="817163" cy="576264"/>
          </a:xfrm>
          <a:prstGeom prst="actionButtonHel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21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71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4313" y="414338"/>
            <a:ext cx="772795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E47802"/>
              </a:buClr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定义：行列式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中，元素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余子式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代数余子式</a:t>
            </a:r>
            <a:endParaRPr lang="zh-CN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E47802"/>
              </a:buClr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5207000" y="2143125"/>
          <a:ext cx="282416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2" name="Equation" r:id="rId3" imgW="2819400" imgH="1473200" progId="">
                  <p:embed/>
                </p:oleObj>
              </mc:Choice>
              <mc:Fallback>
                <p:oleObj name="Equation" r:id="rId3" imgW="2819400" imgH="14732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143125"/>
                        <a:ext cx="2824163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273050" y="1903413"/>
          <a:ext cx="3232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5" imgW="3225800" imgH="1955800" progId="">
                  <p:embed/>
                </p:oleObj>
              </mc:Choice>
              <mc:Fallback>
                <p:oleObj name="Equation" r:id="rId5" imgW="3225800" imgH="19558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903413"/>
                        <a:ext cx="3232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1465263" y="1473200"/>
            <a:ext cx="817562" cy="369888"/>
            <a:chOff x="2591696" y="1775160"/>
            <a:chExt cx="817657" cy="369332"/>
          </a:xfrm>
        </p:grpSpPr>
        <p:sp>
          <p:nvSpPr>
            <p:cNvPr id="11" name="线形标注 1 10"/>
            <p:cNvSpPr/>
            <p:nvPr/>
          </p:nvSpPr>
          <p:spPr>
            <a:xfrm>
              <a:off x="2591696" y="1797352"/>
              <a:ext cx="792254" cy="324949"/>
            </a:xfrm>
            <a:prstGeom prst="borderCallout1">
              <a:avLst>
                <a:gd name="adj1" fmla="val 97084"/>
                <a:gd name="adj2" fmla="val 49388"/>
                <a:gd name="adj3" fmla="val 743300"/>
                <a:gd name="adj4" fmla="val 48249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7099" y="1775160"/>
              <a:ext cx="792254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列</a:t>
              </a:r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3644900" y="2949575"/>
            <a:ext cx="792163" cy="368300"/>
            <a:chOff x="2664205" y="1656084"/>
            <a:chExt cx="792088" cy="369332"/>
          </a:xfrm>
        </p:grpSpPr>
        <p:sp>
          <p:nvSpPr>
            <p:cNvPr id="14" name="线形标注 1 13"/>
            <p:cNvSpPr/>
            <p:nvPr/>
          </p:nvSpPr>
          <p:spPr>
            <a:xfrm>
              <a:off x="2664205" y="1678371"/>
              <a:ext cx="792088" cy="324757"/>
            </a:xfrm>
            <a:prstGeom prst="borderCallout1">
              <a:avLst>
                <a:gd name="adj1" fmla="val 59978"/>
                <a:gd name="adj2" fmla="val -3240"/>
                <a:gd name="adj3" fmla="val 63025"/>
                <a:gd name="adj4" fmla="val -34731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4205" y="1656084"/>
              <a:ext cx="79208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行</a:t>
              </a:r>
            </a:p>
          </p:txBody>
        </p:sp>
      </p:grpSp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1420813" y="4906963"/>
          <a:ext cx="34734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4" name="Equation" r:id="rId7" imgW="3467100" imgH="520700" progId="Equation.DSMT4">
                  <p:embed/>
                </p:oleObj>
              </mc:Choice>
              <mc:Fallback>
                <p:oleObj name="Equation" r:id="rId7" imgW="3467100" imgH="5207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906963"/>
                        <a:ext cx="34734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302125" y="2232025"/>
            <a:ext cx="1223963" cy="901700"/>
            <a:chOff x="5108065" y="2231304"/>
            <a:chExt cx="1224136" cy="902240"/>
          </a:xfrm>
        </p:grpSpPr>
        <p:sp>
          <p:nvSpPr>
            <p:cNvPr id="18" name="虚尾箭头 17"/>
            <p:cNvSpPr/>
            <p:nvPr/>
          </p:nvSpPr>
          <p:spPr>
            <a:xfrm>
              <a:off x="5417672" y="2630006"/>
              <a:ext cx="565230" cy="503538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8065" y="2231304"/>
              <a:ext cx="1224136" cy="4622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余子式</a:t>
              </a:r>
            </a:p>
          </p:txBody>
        </p:sp>
      </p:grpSp>
      <p:grpSp>
        <p:nvGrpSpPr>
          <p:cNvPr id="20" name="组合 3"/>
          <p:cNvGrpSpPr>
            <a:grpSpLocks/>
          </p:cNvGrpSpPr>
          <p:nvPr/>
        </p:nvGrpSpPr>
        <p:grpSpPr bwMode="auto">
          <a:xfrm>
            <a:off x="4899025" y="3841750"/>
            <a:ext cx="3043238" cy="912813"/>
            <a:chOff x="5705508" y="3841083"/>
            <a:chExt cx="3042956" cy="913675"/>
          </a:xfrm>
        </p:grpSpPr>
        <p:sp>
          <p:nvSpPr>
            <p:cNvPr id="21" name="TextBox 20"/>
            <p:cNvSpPr txBox="1"/>
            <p:nvPr/>
          </p:nvSpPr>
          <p:spPr>
            <a:xfrm>
              <a:off x="6516646" y="4292359"/>
              <a:ext cx="2231818" cy="462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代数余子式</a:t>
              </a:r>
            </a:p>
          </p:txBody>
        </p:sp>
        <p:sp>
          <p:nvSpPr>
            <p:cNvPr id="22" name="虚尾箭头 21"/>
            <p:cNvSpPr/>
            <p:nvPr/>
          </p:nvSpPr>
          <p:spPr>
            <a:xfrm rot="18900000" flipH="1">
              <a:off x="5705652" y="3840715"/>
              <a:ext cx="1253721" cy="822249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196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519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596" y="720538"/>
            <a:ext cx="7560840" cy="4099264"/>
          </a:xfrm>
          <a:prstGeom prst="rect">
            <a:avLst/>
          </a:prstGeom>
          <a:blipFill rotWithShape="1">
            <a:blip r:embed="rId3"/>
            <a:stretch>
              <a:fillRect l="-1370" r="-145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893888" y="3000375"/>
          <a:ext cx="2178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8" name="Equation" r:id="rId4" imgW="2183452" imgH="545863" progId="">
                  <p:embed/>
                </p:oleObj>
              </mc:Choice>
              <mc:Fallback>
                <p:oleObj name="Equation" r:id="rId4" imgW="2183452" imgH="5458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000375"/>
                        <a:ext cx="21780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8466" y="74554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134156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415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16187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713163" y="4143375"/>
            <a:ext cx="787400" cy="4603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547813" y="3444875"/>
            <a:ext cx="1295400" cy="9207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148263" y="4135438"/>
            <a:ext cx="792162" cy="46037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3568700" y="3406775"/>
            <a:ext cx="787400" cy="46037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71550" y="2940050"/>
            <a:ext cx="576263" cy="5048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6" name="组合 76"/>
          <p:cNvGrpSpPr/>
          <p:nvPr/>
        </p:nvGrpSpPr>
        <p:grpSpPr>
          <a:xfrm>
            <a:off x="6370638" y="1531938"/>
            <a:ext cx="1800225" cy="1360487"/>
            <a:chOff x="6463847" y="2532035"/>
            <a:chExt cx="1636545" cy="1248376"/>
          </a:xfrm>
          <a:solidFill>
            <a:srgbClr val="F0C81C"/>
          </a:solidFill>
        </p:grpSpPr>
        <p:sp>
          <p:nvSpPr>
            <p:cNvPr id="75" name="云形标注 74"/>
            <p:cNvSpPr/>
            <p:nvPr/>
          </p:nvSpPr>
          <p:spPr>
            <a:xfrm>
              <a:off x="6463847" y="2532035"/>
              <a:ext cx="1636545" cy="1248376"/>
            </a:xfrm>
            <a:prstGeom prst="cloudCallout">
              <a:avLst>
                <a:gd name="adj1" fmla="val -78989"/>
                <a:gd name="adj2" fmla="val 132684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先看含有           的项</a:t>
              </a:r>
            </a:p>
          </p:txBody>
        </p:sp>
        <p:graphicFrame>
          <p:nvGraphicFramePr>
            <p:cNvPr id="136242" name="Object 50"/>
            <p:cNvGraphicFramePr>
              <a:graphicFrameLocks noChangeAspect="1"/>
            </p:cNvGraphicFramePr>
            <p:nvPr/>
          </p:nvGraphicFramePr>
          <p:xfrm>
            <a:off x="7392081" y="2928761"/>
            <a:ext cx="381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0" name="Equation" r:id="rId3" imgW="380835" imgH="406224" progId="">
                    <p:embed/>
                  </p:oleObj>
                </mc:Choice>
                <mc:Fallback>
                  <p:oleObj name="Equation" r:id="rId3" imgW="380835" imgH="406224" progId="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2081" y="2928761"/>
                          <a:ext cx="3810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1" name="直接连接符 80"/>
          <p:cNvCxnSpPr/>
          <p:nvPr/>
        </p:nvCxnSpPr>
        <p:spPr>
          <a:xfrm>
            <a:off x="4514850" y="4611688"/>
            <a:ext cx="142557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203575" y="3905250"/>
            <a:ext cx="115252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92"/>
          <p:cNvGrpSpPr/>
          <p:nvPr/>
        </p:nvGrpSpPr>
        <p:grpSpPr>
          <a:xfrm>
            <a:off x="6186488" y="1411288"/>
            <a:ext cx="2166937" cy="1601787"/>
            <a:chOff x="6124552" y="2187126"/>
            <a:chExt cx="1970001" cy="1470304"/>
          </a:xfrm>
          <a:solidFill>
            <a:srgbClr val="F0C81C"/>
          </a:solidFill>
        </p:grpSpPr>
        <p:sp>
          <p:nvSpPr>
            <p:cNvPr id="94" name="云形标注 93"/>
            <p:cNvSpPr/>
            <p:nvPr/>
          </p:nvSpPr>
          <p:spPr>
            <a:xfrm>
              <a:off x="6124552" y="2187126"/>
              <a:ext cx="1970001" cy="1470304"/>
            </a:xfrm>
            <a:prstGeom prst="cloudCallout">
              <a:avLst>
                <a:gd name="adj1" fmla="val -62544"/>
                <a:gd name="adj2" fmla="val 11694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可看作 与二阶行列式乘积</a:t>
              </a:r>
            </a:p>
          </p:txBody>
        </p:sp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7530335" y="2346421"/>
            <a:ext cx="381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1" name="Equation" r:id="rId5" imgW="380835" imgH="406224" progId="">
                    <p:embed/>
                  </p:oleObj>
                </mc:Choice>
                <mc:Fallback>
                  <p:oleObj name="Equation" r:id="rId5" imgW="380835" imgH="406224" progId="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0335" y="2346421"/>
                          <a:ext cx="3810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95"/>
          <p:cNvGrpSpPr/>
          <p:nvPr/>
        </p:nvGrpSpPr>
        <p:grpSpPr>
          <a:xfrm>
            <a:off x="6443663" y="1582738"/>
            <a:ext cx="1800225" cy="1358900"/>
            <a:chOff x="6463846" y="2532035"/>
            <a:chExt cx="1636545" cy="1248376"/>
          </a:xfrm>
          <a:solidFill>
            <a:srgbClr val="92D050"/>
          </a:solidFill>
        </p:grpSpPr>
        <p:sp>
          <p:nvSpPr>
            <p:cNvPr id="97" name="云形标注 96"/>
            <p:cNvSpPr/>
            <p:nvPr/>
          </p:nvSpPr>
          <p:spPr>
            <a:xfrm>
              <a:off x="6463846" y="2532035"/>
              <a:ext cx="1636545" cy="1248376"/>
            </a:xfrm>
            <a:prstGeom prst="cloudCallout">
              <a:avLst>
                <a:gd name="adj1" fmla="val -87822"/>
                <a:gd name="adj2" fmla="val 76147"/>
              </a:avLst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再看含有           的项</a:t>
              </a:r>
            </a:p>
          </p:txBody>
        </p:sp>
        <p:graphicFrame>
          <p:nvGraphicFramePr>
            <p:cNvPr id="136244" name="Object 52"/>
            <p:cNvGraphicFramePr>
              <a:graphicFrameLocks noChangeAspect="1"/>
            </p:cNvGraphicFramePr>
            <p:nvPr/>
          </p:nvGraphicFramePr>
          <p:xfrm>
            <a:off x="7386875" y="2928294"/>
            <a:ext cx="393988" cy="406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2" name="Equation" r:id="rId7" imgW="393359" imgH="406048" progId="">
                    <p:embed/>
                  </p:oleObj>
                </mc:Choice>
                <mc:Fallback>
                  <p:oleObj name="Equation" r:id="rId7" imgW="393359" imgH="406048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6875" y="2928294"/>
                          <a:ext cx="393988" cy="406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矩形 100"/>
          <p:cNvSpPr/>
          <p:nvPr/>
        </p:nvSpPr>
        <p:spPr>
          <a:xfrm>
            <a:off x="1009650" y="3467100"/>
            <a:ext cx="422275" cy="9223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6573838" y="4121150"/>
            <a:ext cx="792162" cy="46196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4970463" y="3406775"/>
            <a:ext cx="787400" cy="4603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581150" y="2919413"/>
            <a:ext cx="576263" cy="5048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5940425" y="4595813"/>
            <a:ext cx="142557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360613" y="3467100"/>
            <a:ext cx="422275" cy="92233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6" name="直接连接符 105"/>
          <p:cNvCxnSpPr/>
          <p:nvPr/>
        </p:nvCxnSpPr>
        <p:spPr>
          <a:xfrm>
            <a:off x="4598988" y="3905250"/>
            <a:ext cx="115252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53"/>
          <p:cNvGraphicFramePr>
            <a:graphicFrameLocks noChangeAspect="1"/>
          </p:cNvGraphicFramePr>
          <p:nvPr/>
        </p:nvGraphicFramePr>
        <p:xfrm>
          <a:off x="3132138" y="4164013"/>
          <a:ext cx="4162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3" name="Equation" r:id="rId9" imgW="4165600" imgH="419100" progId="">
                  <p:embed/>
                </p:oleObj>
              </mc:Choice>
              <mc:Fallback>
                <p:oleObj name="Equation" r:id="rId9" imgW="4165600" imgH="4191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64013"/>
                        <a:ext cx="41624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云形标注 117"/>
          <p:cNvSpPr/>
          <p:nvPr/>
        </p:nvSpPr>
        <p:spPr>
          <a:xfrm>
            <a:off x="6186488" y="4813300"/>
            <a:ext cx="1554162" cy="647700"/>
          </a:xfrm>
          <a:prstGeom prst="cloudCallout">
            <a:avLst>
              <a:gd name="adj1" fmla="val -32082"/>
              <a:gd name="adj2" fmla="val -7421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注意符号</a:t>
            </a:r>
          </a:p>
        </p:txBody>
      </p:sp>
      <p:sp>
        <p:nvSpPr>
          <p:cNvPr id="120" name="矩形 119"/>
          <p:cNvSpPr/>
          <p:nvPr/>
        </p:nvSpPr>
        <p:spPr>
          <a:xfrm>
            <a:off x="311434" y="2248576"/>
            <a:ext cx="2709523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三阶行列式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pSp>
        <p:nvGrpSpPr>
          <p:cNvPr id="63" name="组合 42"/>
          <p:cNvGrpSpPr/>
          <p:nvPr/>
        </p:nvGrpSpPr>
        <p:grpSpPr>
          <a:xfrm>
            <a:off x="6215063" y="1428750"/>
            <a:ext cx="2166937" cy="1601788"/>
            <a:chOff x="6124552" y="2187126"/>
            <a:chExt cx="1970001" cy="1470304"/>
          </a:xfrm>
          <a:solidFill>
            <a:srgbClr val="92D050"/>
          </a:solidFill>
        </p:grpSpPr>
        <p:sp>
          <p:nvSpPr>
            <p:cNvPr id="44" name="云形标注 43"/>
            <p:cNvSpPr/>
            <p:nvPr/>
          </p:nvSpPr>
          <p:spPr>
            <a:xfrm>
              <a:off x="6124552" y="2187126"/>
              <a:ext cx="1970001" cy="1470304"/>
            </a:xfrm>
            <a:prstGeom prst="cloudCallout">
              <a:avLst>
                <a:gd name="adj1" fmla="val -80279"/>
                <a:gd name="adj2" fmla="val 63144"/>
              </a:avLst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可看作 与二阶行列式乘积</a:t>
              </a:r>
            </a:p>
          </p:txBody>
        </p:sp>
        <p:graphicFrame>
          <p:nvGraphicFramePr>
            <p:cNvPr id="136246" name="Object 54"/>
            <p:cNvGraphicFramePr>
              <a:graphicFrameLocks noChangeAspect="1"/>
            </p:cNvGraphicFramePr>
            <p:nvPr/>
          </p:nvGraphicFramePr>
          <p:xfrm>
            <a:off x="7523994" y="2346702"/>
            <a:ext cx="392545" cy="406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4" name="Equation" r:id="rId11" imgW="393359" imgH="406048" progId="">
                    <p:embed/>
                  </p:oleObj>
                </mc:Choice>
                <mc:Fallback>
                  <p:oleObj name="Equation" r:id="rId11" imgW="393359" imgH="406048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994" y="2346702"/>
                          <a:ext cx="392545" cy="406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6429375" y="1571625"/>
            <a:ext cx="1800225" cy="1358900"/>
            <a:chOff x="7143768" y="3214686"/>
            <a:chExt cx="1800200" cy="1359523"/>
          </a:xfrm>
        </p:grpSpPr>
        <p:sp>
          <p:nvSpPr>
            <p:cNvPr id="41" name="云形标注 40"/>
            <p:cNvSpPr/>
            <p:nvPr/>
          </p:nvSpPr>
          <p:spPr>
            <a:xfrm>
              <a:off x="7143768" y="3214686"/>
              <a:ext cx="1800200" cy="1359523"/>
            </a:xfrm>
            <a:prstGeom prst="cloudCallout">
              <a:avLst>
                <a:gd name="adj1" fmla="val -24020"/>
                <a:gd name="adj2" fmla="val 8188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再看含有           的项</a:t>
              </a:r>
            </a:p>
          </p:txBody>
        </p:sp>
        <p:graphicFrame>
          <p:nvGraphicFramePr>
            <p:cNvPr id="136247" name="Object 55"/>
            <p:cNvGraphicFramePr>
              <a:graphicFrameLocks noChangeAspect="1"/>
            </p:cNvGraphicFramePr>
            <p:nvPr/>
          </p:nvGraphicFramePr>
          <p:xfrm>
            <a:off x="8143900" y="3643314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5" name="公式" r:id="rId13" imgW="406048" imgH="406048" progId="Equation.3">
                    <p:embed/>
                  </p:oleObj>
                </mc:Choice>
                <mc:Fallback>
                  <p:oleObj name="公式" r:id="rId13" imgW="406048" imgH="406048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00" y="3643314"/>
                          <a:ext cx="4064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48"/>
          <p:cNvGrpSpPr/>
          <p:nvPr/>
        </p:nvGrpSpPr>
        <p:grpSpPr>
          <a:xfrm>
            <a:off x="6215063" y="1428750"/>
            <a:ext cx="2166937" cy="1601788"/>
            <a:chOff x="4214810" y="428604"/>
            <a:chExt cx="2167002" cy="160121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6" name="云形标注 115"/>
            <p:cNvSpPr/>
            <p:nvPr/>
          </p:nvSpPr>
          <p:spPr>
            <a:xfrm>
              <a:off x="4214810" y="428604"/>
              <a:ext cx="2167002" cy="1601210"/>
            </a:xfrm>
            <a:prstGeom prst="cloudCallout">
              <a:avLst>
                <a:gd name="adj1" fmla="val -26247"/>
                <a:gd name="adj2" fmla="val 70804"/>
              </a:avLst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可看作 与二阶行列式乘积</a:t>
              </a:r>
            </a:p>
          </p:txBody>
        </p:sp>
        <p:graphicFrame>
          <p:nvGraphicFramePr>
            <p:cNvPr id="136248" name="Object 56"/>
            <p:cNvGraphicFramePr>
              <a:graphicFrameLocks noChangeAspect="1"/>
            </p:cNvGraphicFramePr>
            <p:nvPr/>
          </p:nvGraphicFramePr>
          <p:xfrm>
            <a:off x="5715008" y="593708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36" name="公式" r:id="rId15" imgW="406048" imgH="406048" progId="Equation.3">
                    <p:embed/>
                  </p:oleObj>
                </mc:Choice>
                <mc:Fallback>
                  <p:oleObj name="公式" r:id="rId15" imgW="406048" imgH="406048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8" y="593708"/>
                          <a:ext cx="4064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矩形 49"/>
          <p:cNvSpPr/>
          <p:nvPr/>
        </p:nvSpPr>
        <p:spPr>
          <a:xfrm>
            <a:off x="2281238" y="2921000"/>
            <a:ext cx="576262" cy="504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85838" y="3429000"/>
            <a:ext cx="1295400" cy="920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6429375" y="3429000"/>
            <a:ext cx="787400" cy="4603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6062663" y="3929063"/>
            <a:ext cx="115252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071813" y="4643438"/>
            <a:ext cx="142557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57"/>
          <p:cNvGraphicFramePr>
            <a:graphicFrameLocks noChangeAspect="1"/>
          </p:cNvGraphicFramePr>
          <p:nvPr/>
        </p:nvGraphicFramePr>
        <p:xfrm>
          <a:off x="971550" y="2897188"/>
          <a:ext cx="6319838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7" name="Equation" r:id="rId17" imgW="6324600" imgH="1473200" progId="">
                  <p:embed/>
                </p:oleObj>
              </mc:Choice>
              <mc:Fallback>
                <p:oleObj name="Equation" r:id="rId17" imgW="6324600" imgH="147320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97188"/>
                        <a:ext cx="6319838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419475" y="333375"/>
            <a:ext cx="11985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13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13</a:t>
            </a:r>
            <a:endParaRPr kumimoji="1"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2124075" y="333375"/>
            <a:ext cx="1246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−a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12</a:t>
            </a:r>
            <a:endParaRPr kumimoji="1"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7088" y="333375"/>
            <a:ext cx="1584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＝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11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874713" y="946150"/>
            <a:ext cx="1584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＝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11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58" name="文本框 52"/>
          <p:cNvSpPr txBox="1">
            <a:spLocks noChangeArrowheads="1"/>
          </p:cNvSpPr>
          <p:nvPr/>
        </p:nvSpPr>
        <p:spPr bwMode="auto">
          <a:xfrm>
            <a:off x="2195513" y="949325"/>
            <a:ext cx="1128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+a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12</a:t>
            </a:r>
            <a:endParaRPr kumimoji="1"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文本框 2"/>
          <p:cNvSpPr txBox="1">
            <a:spLocks noChangeArrowheads="1"/>
          </p:cNvSpPr>
          <p:nvPr/>
        </p:nvSpPr>
        <p:spPr bwMode="auto">
          <a:xfrm>
            <a:off x="3419475" y="958850"/>
            <a:ext cx="1128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13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</a:rPr>
              <a:t>13</a:t>
            </a:r>
            <a:endParaRPr kumimoji="1"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285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628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9" grpId="0" animBg="1"/>
      <p:bldP spid="69" grpId="1" animBg="1"/>
      <p:bldP spid="79" grpId="0" animBg="1"/>
      <p:bldP spid="79" grpId="1" animBg="1"/>
      <p:bldP spid="78" grpId="0" animBg="1"/>
      <p:bldP spid="78" grpId="1" animBg="1"/>
      <p:bldP spid="68" grpId="0" animBg="1"/>
      <p:bldP spid="68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13" grpId="0" animBg="1"/>
      <p:bldP spid="113" grpId="1" animBg="1"/>
      <p:bldP spid="118" grpId="0" animBg="1"/>
      <p:bldP spid="118" grpId="1" animBg="1"/>
      <p:bldP spid="50" grpId="0" animBg="1"/>
      <p:bldP spid="51" grpId="0" animBg="1"/>
      <p:bldP spid="52" grpId="0" animBg="1"/>
      <p:bldP spid="3" grpId="0"/>
      <p:bldP spid="53" grpId="0"/>
      <p:bldP spid="6" grpId="0"/>
      <p:bldP spid="56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Words>778</Words>
  <Application>Microsoft Office PowerPoint</Application>
  <PresentationFormat>全屏显示(4:3)</PresentationFormat>
  <Paragraphs>274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楷体_GB2312</vt:lpstr>
      <vt:lpstr>宋体</vt:lpstr>
      <vt:lpstr>Arial</vt:lpstr>
      <vt:lpstr>Calibri</vt:lpstr>
      <vt:lpstr>Times New Roman</vt:lpstr>
      <vt:lpstr>主题2</vt:lpstr>
      <vt:lpstr>Equation</vt:lpstr>
      <vt:lpstr>公式</vt:lpstr>
      <vt:lpstr>PowerPoint 演示文稿</vt:lpstr>
      <vt:lpstr>平时成绩设置</vt:lpstr>
      <vt:lpstr>第1章    行   列   式</vt:lpstr>
      <vt:lpstr>第1章    行   列   式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242</cp:revision>
  <dcterms:created xsi:type="dcterms:W3CDTF">2015-01-05T18:34:44Z</dcterms:created>
  <dcterms:modified xsi:type="dcterms:W3CDTF">2022-03-02T23:52:57Z</dcterms:modified>
</cp:coreProperties>
</file>