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7" r:id="rId3"/>
    <p:sldId id="293" r:id="rId4"/>
    <p:sldId id="318" r:id="rId5"/>
    <p:sldId id="319" r:id="rId6"/>
    <p:sldId id="320" r:id="rId7"/>
    <p:sldId id="321" r:id="rId8"/>
    <p:sldId id="322" r:id="rId9"/>
    <p:sldId id="323" r:id="rId10"/>
    <p:sldId id="331" r:id="rId11"/>
    <p:sldId id="298" r:id="rId12"/>
    <p:sldId id="332" r:id="rId13"/>
    <p:sldId id="308" r:id="rId14"/>
    <p:sldId id="309" r:id="rId15"/>
    <p:sldId id="333" r:id="rId16"/>
    <p:sldId id="312" r:id="rId17"/>
    <p:sldId id="311" r:id="rId18"/>
    <p:sldId id="337" r:id="rId19"/>
    <p:sldId id="338" r:id="rId20"/>
    <p:sldId id="339" r:id="rId21"/>
    <p:sldId id="315" r:id="rId22"/>
    <p:sldId id="334" r:id="rId23"/>
    <p:sldId id="316" r:id="rId24"/>
    <p:sldId id="341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4" autoAdjust="0"/>
  </p:normalViewPr>
  <p:slideViewPr>
    <p:cSldViewPr>
      <p:cViewPr varScale="1">
        <p:scale>
          <a:sx n="81" d="100"/>
          <a:sy n="81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2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EE905-B972-49DE-B2D9-AC651E92DFD5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ECBA4-2E9D-4FA7-B202-C8BC17F5B7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2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2019/3/6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57.png"/><Relationship Id="rId4" Type="http://schemas.openxmlformats.org/officeDocument/2006/relationships/image" Target="../media/image5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85786" cy="5412804"/>
          </a:xfrm>
        </p:spPr>
        <p:txBody>
          <a:bodyPr/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</a:p>
          <a:p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31231" y="1381125"/>
            <a:ext cx="6534940" cy="9397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631232" y="3636581"/>
            <a:ext cx="6534940" cy="8774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 rot="5400000">
            <a:off x="1000125" y="2692400"/>
            <a:ext cx="4043363" cy="1420813"/>
            <a:chOff x="0" y="0"/>
            <a:chExt cx="2658" cy="984"/>
          </a:xfrm>
        </p:grpSpPr>
        <p:sp>
          <p:nvSpPr>
            <p:cNvPr id="9" name="Freeform 20"/>
            <p:cNvSpPr>
              <a:spLocks noChangeArrowheads="1"/>
            </p:cNvSpPr>
            <p:nvPr/>
          </p:nvSpPr>
          <p:spPr bwMode="auto">
            <a:xfrm>
              <a:off x="0" y="10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0" name="Freeform 21"/>
            <p:cNvSpPr>
              <a:spLocks noChangeArrowheads="1"/>
            </p:cNvSpPr>
            <p:nvPr/>
          </p:nvSpPr>
          <p:spPr bwMode="auto">
            <a:xfrm>
              <a:off x="1210" y="0"/>
              <a:ext cx="231" cy="984"/>
            </a:xfrm>
            <a:custGeom>
              <a:avLst/>
              <a:gdLst>
                <a:gd name="T0" fmla="*/ 37 w 142"/>
                <a:gd name="T1" fmla="*/ 1 h 604"/>
                <a:gd name="T2" fmla="*/ 45 w 142"/>
                <a:gd name="T3" fmla="*/ 472 h 604"/>
                <a:gd name="T4" fmla="*/ 0 w 142"/>
                <a:gd name="T5" fmla="*/ 474 h 604"/>
                <a:gd name="T6" fmla="*/ 72 w 142"/>
                <a:gd name="T7" fmla="*/ 604 h 604"/>
                <a:gd name="T8" fmla="*/ 142 w 142"/>
                <a:gd name="T9" fmla="*/ 474 h 604"/>
                <a:gd name="T10" fmla="*/ 100 w 142"/>
                <a:gd name="T11" fmla="*/ 474 h 604"/>
                <a:gd name="T12" fmla="*/ 99 w 142"/>
                <a:gd name="T13" fmla="*/ 0 h 604"/>
                <a:gd name="T14" fmla="*/ 37 w 142"/>
                <a:gd name="T15" fmla="*/ 1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2"/>
                <a:gd name="T25" fmla="*/ 0 h 604"/>
                <a:gd name="T26" fmla="*/ 142 w 142"/>
                <a:gd name="T27" fmla="*/ 604 h 6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  <p:sp>
          <p:nvSpPr>
            <p:cNvPr id="11" name="Freeform 22"/>
            <p:cNvSpPr>
              <a:spLocks noChangeArrowheads="1"/>
            </p:cNvSpPr>
            <p:nvPr/>
          </p:nvSpPr>
          <p:spPr bwMode="auto">
            <a:xfrm flipH="1">
              <a:off x="1461" y="11"/>
              <a:ext cx="1197" cy="867"/>
            </a:xfrm>
            <a:custGeom>
              <a:avLst/>
              <a:gdLst>
                <a:gd name="T0" fmla="*/ 0 w 735"/>
                <a:gd name="T1" fmla="*/ 0 h 532"/>
                <a:gd name="T2" fmla="*/ 382 w 735"/>
                <a:gd name="T3" fmla="*/ 202 h 532"/>
                <a:gd name="T4" fmla="*/ 577 w 735"/>
                <a:gd name="T5" fmla="*/ 202 h 532"/>
                <a:gd name="T6" fmla="*/ 637 w 735"/>
                <a:gd name="T7" fmla="*/ 249 h 532"/>
                <a:gd name="T8" fmla="*/ 639 w 735"/>
                <a:gd name="T9" fmla="*/ 402 h 532"/>
                <a:gd name="T10" fmla="*/ 598 w 735"/>
                <a:gd name="T11" fmla="*/ 400 h 532"/>
                <a:gd name="T12" fmla="*/ 669 w 735"/>
                <a:gd name="T13" fmla="*/ 532 h 532"/>
                <a:gd name="T14" fmla="*/ 735 w 735"/>
                <a:gd name="T15" fmla="*/ 402 h 532"/>
                <a:gd name="T16" fmla="*/ 696 w 735"/>
                <a:gd name="T17" fmla="*/ 402 h 532"/>
                <a:gd name="T18" fmla="*/ 694 w 735"/>
                <a:gd name="T19" fmla="*/ 226 h 532"/>
                <a:gd name="T20" fmla="*/ 616 w 735"/>
                <a:gd name="T21" fmla="*/ 150 h 532"/>
                <a:gd name="T22" fmla="*/ 335 w 735"/>
                <a:gd name="T23" fmla="*/ 149 h 532"/>
                <a:gd name="T24" fmla="*/ 69 w 735"/>
                <a:gd name="T25" fmla="*/ 0 h 532"/>
                <a:gd name="T26" fmla="*/ 0 w 735"/>
                <a:gd name="T27" fmla="*/ 0 h 5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5"/>
                <a:gd name="T43" fmla="*/ 0 h 532"/>
                <a:gd name="T44" fmla="*/ 735 w 735"/>
                <a:gd name="T45" fmla="*/ 532 h 53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/>
            </a:custGeom>
            <a:gradFill rotWithShape="1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zh-CN">
                <a:solidFill>
                  <a:srgbClr val="FFFFFF"/>
                </a:solidFill>
                <a:effectLst/>
                <a:ea typeface="宋体" pitchFamily="2" charset="-122"/>
                <a:sym typeface="Times New Roman" pitchFamily="18" charset="0"/>
              </a:endParaRPr>
            </a:p>
          </p:txBody>
        </p:sp>
      </p:grpSp>
      <p:sp>
        <p:nvSpPr>
          <p:cNvPr id="12" name="Rectangle 83"/>
          <p:cNvSpPr>
            <a:spLocks noChangeArrowheads="1"/>
          </p:cNvSpPr>
          <p:nvPr/>
        </p:nvSpPr>
        <p:spPr bwMode="auto">
          <a:xfrm>
            <a:off x="1739244" y="3659814"/>
            <a:ext cx="63189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会用该定理、结合行列式性质计算各种各样的行列式</a:t>
            </a:r>
          </a:p>
        </p:txBody>
      </p:sp>
      <p:sp>
        <p:nvSpPr>
          <p:cNvPr id="14" name="左大括号 13"/>
          <p:cNvSpPr/>
          <p:nvPr/>
        </p:nvSpPr>
        <p:spPr bwMode="auto">
          <a:xfrm>
            <a:off x="182329" y="656060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9661" y="1620187"/>
            <a:ext cx="5078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理解行列式按行展开定理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和推论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543432"/>
            <a:ext cx="3807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教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学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要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153054"/>
            <a:ext cx="68762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阶行列式有规律，一般是先找到它的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规律</a:t>
            </a:r>
            <a:r>
              <a:rPr lang="zh-CN" altLang="zh-CN" sz="2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6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想办法用行列式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定理，再找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递推</a:t>
            </a:r>
            <a:r>
              <a:rPr lang="zh-CN" altLang="zh-CN" sz="26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规律</a:t>
            </a:r>
          </a:p>
        </p:txBody>
      </p:sp>
      <p:sp>
        <p:nvSpPr>
          <p:cNvPr id="9" name="矩形 8"/>
          <p:cNvSpPr/>
          <p:nvPr/>
        </p:nvSpPr>
        <p:spPr>
          <a:xfrm>
            <a:off x="323174" y="1196752"/>
            <a:ext cx="762706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 利用行列式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，把行列式变成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上三角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行列式</a:t>
            </a: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446335"/>
              </p:ext>
            </p:extLst>
          </p:nvPr>
        </p:nvGraphicFramePr>
        <p:xfrm>
          <a:off x="2861270" y="1124744"/>
          <a:ext cx="45910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6" name="Equation" r:id="rId3" imgW="4584700" imgH="1955800" progId="Equation.DSMT4">
                  <p:embed/>
                </p:oleObj>
              </mc:Choice>
              <mc:Fallback>
                <p:oleObj name="Equation" r:id="rId3" imgW="4584700" imgH="19558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270" y="1124744"/>
                        <a:ext cx="4591050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1378"/>
              </p:ext>
            </p:extLst>
          </p:nvPr>
        </p:nvGraphicFramePr>
        <p:xfrm>
          <a:off x="107504" y="3789040"/>
          <a:ext cx="330835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7" name="Equation" r:id="rId5" imgW="3302000" imgH="1803400" progId="Equation.DSMT4">
                  <p:embed/>
                </p:oleObj>
              </mc:Choice>
              <mc:Fallback>
                <p:oleObj name="Equation" r:id="rId5" imgW="3302000" imgH="18034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789040"/>
                        <a:ext cx="330835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17323"/>
              </p:ext>
            </p:extLst>
          </p:nvPr>
        </p:nvGraphicFramePr>
        <p:xfrm>
          <a:off x="3447228" y="3573016"/>
          <a:ext cx="487045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8" name="Equation" r:id="rId7" imgW="4876800" imgH="2247900" progId="Equation.DSMT4">
                  <p:embed/>
                </p:oleObj>
              </mc:Choice>
              <mc:Fallback>
                <p:oleObj name="Equation" r:id="rId7" imgW="4876800" imgH="22479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7228" y="3573016"/>
                        <a:ext cx="4870450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75310"/>
              </p:ext>
            </p:extLst>
          </p:nvPr>
        </p:nvGraphicFramePr>
        <p:xfrm>
          <a:off x="107504" y="4221163"/>
          <a:ext cx="45735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09" name="Equation" r:id="rId9" imgW="4584700" imgH="838200" progId="Equation.DSMT4">
                  <p:embed/>
                </p:oleObj>
              </mc:Choice>
              <mc:Fallback>
                <p:oleObj name="Equation" r:id="rId9" imgW="4584700" imgH="8382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221163"/>
                        <a:ext cx="4573587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58956"/>
              </p:ext>
            </p:extLst>
          </p:nvPr>
        </p:nvGraphicFramePr>
        <p:xfrm>
          <a:off x="4678017" y="4293096"/>
          <a:ext cx="3657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10" name="Equation" r:id="rId11" imgW="3657600" imgH="749300" progId="Equation.DSMT4">
                  <p:embed/>
                </p:oleObj>
              </mc:Choice>
              <mc:Fallback>
                <p:oleObj name="Equation" r:id="rId11" imgW="3657600" imgH="749300" progId="Equation.DSMT4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017" y="4293096"/>
                        <a:ext cx="36576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直角三角形 15"/>
          <p:cNvSpPr/>
          <p:nvPr/>
        </p:nvSpPr>
        <p:spPr>
          <a:xfrm>
            <a:off x="3779912" y="1535152"/>
            <a:ext cx="2592288" cy="1533808"/>
          </a:xfrm>
          <a:prstGeom prst="rtTriangl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直角三角形 16"/>
          <p:cNvSpPr/>
          <p:nvPr/>
        </p:nvSpPr>
        <p:spPr>
          <a:xfrm flipH="1" flipV="1">
            <a:off x="4644008" y="1201278"/>
            <a:ext cx="2592288" cy="1533808"/>
          </a:xfrm>
          <a:prstGeom prst="rtTriangle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611560" y="1700808"/>
            <a:ext cx="1800200" cy="1127159"/>
          </a:xfrm>
          <a:prstGeom prst="cloudCallout">
            <a:avLst>
              <a:gd name="adj1" fmla="val 120878"/>
              <a:gd name="adj2" fmla="val 15503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很多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设法变成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sp>
        <p:nvSpPr>
          <p:cNvPr id="8" name="矩形 7"/>
          <p:cNvSpPr/>
          <p:nvPr/>
        </p:nvSpPr>
        <p:spPr>
          <a:xfrm>
            <a:off x="179512" y="214290"/>
            <a:ext cx="80749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 二：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利用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，把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变成两个行列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式之和，再利用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定理，找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递推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规律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93177"/>
              </p:ext>
            </p:extLst>
          </p:nvPr>
        </p:nvGraphicFramePr>
        <p:xfrm>
          <a:off x="179512" y="1222402"/>
          <a:ext cx="4237037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5" name="Equation" r:id="rId3" imgW="4229100" imgH="1803400" progId="Equation.DSMT4">
                  <p:embed/>
                </p:oleObj>
              </mc:Choice>
              <mc:Fallback>
                <p:oleObj name="Equation" r:id="rId3" imgW="4229100" imgH="18034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22402"/>
                        <a:ext cx="4237037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1748"/>
              </p:ext>
            </p:extLst>
          </p:nvPr>
        </p:nvGraphicFramePr>
        <p:xfrm>
          <a:off x="4418514" y="1222402"/>
          <a:ext cx="38100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6" name="Equation" r:id="rId5" imgW="3810000" imgH="1803400" progId="Equation.DSMT4">
                  <p:embed/>
                </p:oleObj>
              </mc:Choice>
              <mc:Fallback>
                <p:oleObj name="Equation" r:id="rId5" imgW="3810000" imgH="18034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514" y="1222402"/>
                        <a:ext cx="3810000" cy="180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39455"/>
              </p:ext>
            </p:extLst>
          </p:nvPr>
        </p:nvGraphicFramePr>
        <p:xfrm>
          <a:off x="646512" y="3166618"/>
          <a:ext cx="6527800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7" name="Equation" r:id="rId7" imgW="6540500" imgH="1803400" progId="Equation.DSMT4">
                  <p:embed/>
                </p:oleObj>
              </mc:Choice>
              <mc:Fallback>
                <p:oleObj name="Equation" r:id="rId7" imgW="6540500" imgH="18034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12" y="3166618"/>
                        <a:ext cx="6527800" cy="180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574687"/>
              </p:ext>
            </p:extLst>
          </p:nvPr>
        </p:nvGraphicFramePr>
        <p:xfrm>
          <a:off x="431800" y="5110163"/>
          <a:ext cx="297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8" name="Equation" r:id="rId9" imgW="2971800" imgH="381000" progId="Equation.DSMT4">
                  <p:embed/>
                </p:oleObj>
              </mc:Choice>
              <mc:Fallback>
                <p:oleObj name="Equation" r:id="rId9" imgW="2971800" imgH="3810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110163"/>
                        <a:ext cx="2971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74803"/>
              </p:ext>
            </p:extLst>
          </p:nvPr>
        </p:nvGraphicFramePr>
        <p:xfrm>
          <a:off x="3357888" y="4966818"/>
          <a:ext cx="45656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89" name="Equation" r:id="rId11" imgW="4572000" imgH="812800" progId="Equation.DSMT4">
                  <p:embed/>
                </p:oleObj>
              </mc:Choice>
              <mc:Fallback>
                <p:oleObj name="Equation" r:id="rId11" imgW="4572000" imgH="8128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888" y="4966818"/>
                        <a:ext cx="4565650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标注 13"/>
          <p:cNvSpPr/>
          <p:nvPr/>
        </p:nvSpPr>
        <p:spPr>
          <a:xfrm>
            <a:off x="5796136" y="1137228"/>
            <a:ext cx="1800200" cy="1127159"/>
          </a:xfrm>
          <a:prstGeom prst="cloudCallout">
            <a:avLst>
              <a:gd name="adj1" fmla="val -135302"/>
              <a:gd name="adj2" fmla="val 1315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凑成和的形式</a:t>
            </a:r>
          </a:p>
        </p:txBody>
      </p:sp>
      <p:sp>
        <p:nvSpPr>
          <p:cNvPr id="15" name="云形标注 14"/>
          <p:cNvSpPr/>
          <p:nvPr/>
        </p:nvSpPr>
        <p:spPr>
          <a:xfrm>
            <a:off x="6109473" y="3428999"/>
            <a:ext cx="2160240" cy="1127159"/>
          </a:xfrm>
          <a:prstGeom prst="cloudCallout">
            <a:avLst>
              <a:gd name="adj1" fmla="val 19411"/>
              <a:gd name="adj2" fmla="val -8325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利用性质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，拆分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525092"/>
              </p:ext>
            </p:extLst>
          </p:nvPr>
        </p:nvGraphicFramePr>
        <p:xfrm>
          <a:off x="6629623" y="5457"/>
          <a:ext cx="1638722" cy="1131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90" name="Equation" r:id="rId13" imgW="4584700" imgH="1955800" progId="Equation.DSMT4">
                  <p:embed/>
                </p:oleObj>
              </mc:Choice>
              <mc:Fallback>
                <p:oleObj name="Equation" r:id="rId13" imgW="4584700" imgH="19558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623" y="5457"/>
                        <a:ext cx="1638722" cy="1131771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sp>
        <p:nvSpPr>
          <p:cNvPr id="6" name="前凸带形 5"/>
          <p:cNvSpPr/>
          <p:nvPr/>
        </p:nvSpPr>
        <p:spPr>
          <a:xfrm>
            <a:off x="5408312" y="-24"/>
            <a:ext cx="3015884" cy="945930"/>
          </a:xfrm>
          <a:prstGeom prst="ribbon">
            <a:avLst>
              <a:gd name="adj1" fmla="val 18201"/>
              <a:gd name="adj2" fmla="val 4181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</a:rPr>
              <a:t>练习</a:t>
            </a:r>
            <a:endParaRPr lang="en-US" altLang="zh-CN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P23 8(7)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4460" y="696178"/>
            <a:ext cx="731973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练习  计算行列式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其中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763625"/>
              </p:ext>
            </p:extLst>
          </p:nvPr>
        </p:nvGraphicFramePr>
        <p:xfrm>
          <a:off x="2016439" y="1196752"/>
          <a:ext cx="4295775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7" name="Equation" r:id="rId3" imgW="4292600" imgH="1955800" progId="Equation.DSMT4">
                  <p:embed/>
                </p:oleObj>
              </mc:Choice>
              <mc:Fallback>
                <p:oleObj name="Equation" r:id="rId3" imgW="4292600" imgH="1955800" progId="Equation.DSMT4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439" y="1196752"/>
                        <a:ext cx="4295775" cy="196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63038"/>
              </p:ext>
            </p:extLst>
          </p:nvPr>
        </p:nvGraphicFramePr>
        <p:xfrm>
          <a:off x="1331640" y="3140968"/>
          <a:ext cx="17414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8" name="Equation" r:id="rId5" imgW="1739900" imgH="419100" progId="Equation.DSMT4">
                  <p:embed/>
                </p:oleObj>
              </mc:Choice>
              <mc:Fallback>
                <p:oleObj name="Equation" r:id="rId5" imgW="1739900" imgH="41910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140968"/>
                        <a:ext cx="17414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116673"/>
              </p:ext>
            </p:extLst>
          </p:nvPr>
        </p:nvGraphicFramePr>
        <p:xfrm>
          <a:off x="1906588" y="3933825"/>
          <a:ext cx="351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9" name="Equation" r:id="rId7" imgW="3517900" imgH="977900" progId="Equation.DSMT4">
                  <p:embed/>
                </p:oleObj>
              </mc:Choice>
              <mc:Fallback>
                <p:oleObj name="Equation" r:id="rId7" imgW="3517900" imgH="9779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3933825"/>
                        <a:ext cx="3517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91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grpSp>
        <p:nvGrpSpPr>
          <p:cNvPr id="4" name="组合 20"/>
          <p:cNvGrpSpPr/>
          <p:nvPr/>
        </p:nvGrpSpPr>
        <p:grpSpPr>
          <a:xfrm>
            <a:off x="214282" y="319269"/>
            <a:ext cx="2773542" cy="1165515"/>
            <a:chOff x="4211960" y="0"/>
            <a:chExt cx="3096344" cy="1741579"/>
          </a:xfrm>
        </p:grpSpPr>
        <p:sp>
          <p:nvSpPr>
            <p:cNvPr id="5" name="云形 4"/>
            <p:cNvSpPr/>
            <p:nvPr/>
          </p:nvSpPr>
          <p:spPr>
            <a:xfrm>
              <a:off x="4211960" y="0"/>
              <a:ext cx="3096344" cy="174157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1999" y="301417"/>
              <a:ext cx="2269487" cy="1117365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问题</a:t>
              </a:r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2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387633" y="1772816"/>
            <a:ext cx="7746509" cy="355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任意的具体的行列式的计算，计算方法主要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是利用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行列式性质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按行展开定理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把行列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降阶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行列式每行（或每列）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元素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都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相等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阶行列式有规律，一般是先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找到它的规律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Clr>
                <a:schemeClr val="tx2"/>
              </a:buClr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想办法用行列式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按行展开定理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，再找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递推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规律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7864" y="304962"/>
            <a:ext cx="4498247" cy="123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chemeClr val="accent1">
                  <a:lumMod val="75000"/>
                </a:schemeClr>
              </a:buClr>
            </a:pPr>
            <a:r>
              <a:rPr lang="zh-CN" altLang="en-US" sz="2600" b="1" dirty="0">
                <a:solidFill>
                  <a:schemeClr val="tx1"/>
                </a:solidFill>
              </a:rPr>
              <a:t>前面介绍了</a:t>
            </a: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几种行列式的计算问题？ 每种怎样求解？</a:t>
            </a:r>
          </a:p>
        </p:txBody>
      </p:sp>
      <p:sp>
        <p:nvSpPr>
          <p:cNvPr id="11" name="矩形 10"/>
          <p:cNvSpPr/>
          <p:nvPr/>
        </p:nvSpPr>
        <p:spPr>
          <a:xfrm>
            <a:off x="378068" y="177281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7633" y="321297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87633" y="422108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997797"/>
              </p:ext>
            </p:extLst>
          </p:nvPr>
        </p:nvGraphicFramePr>
        <p:xfrm>
          <a:off x="1507929" y="1544864"/>
          <a:ext cx="4640263" cy="337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5" name="Equation" r:id="rId3" imgW="4648200" imgH="3365500" progId="Equation.DSMT4">
                  <p:embed/>
                </p:oleObj>
              </mc:Choice>
              <mc:Fallback>
                <p:oleObj name="Equation" r:id="rId3" imgW="4648200" imgH="33655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29" y="1544864"/>
                        <a:ext cx="4640263" cy="337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C36D83C-BD38-4315-BE4E-1E2F13D29343}"/>
              </a:ext>
            </a:extLst>
          </p:cNvPr>
          <p:cNvSpPr/>
          <p:nvPr/>
        </p:nvSpPr>
        <p:spPr>
          <a:xfrm>
            <a:off x="1289986" y="3284984"/>
            <a:ext cx="4434142" cy="36004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258E057-C7BD-4B69-BFA6-C611582379EA}"/>
              </a:ext>
            </a:extLst>
          </p:cNvPr>
          <p:cNvSpPr/>
          <p:nvPr/>
        </p:nvSpPr>
        <p:spPr>
          <a:xfrm>
            <a:off x="1324005" y="2276872"/>
            <a:ext cx="4434142" cy="36004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707447"/>
            <a:ext cx="763320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198" y="188640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中，把第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行的元素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换成第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行的元素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339920"/>
              </p:ext>
            </p:extLst>
          </p:nvPr>
        </p:nvGraphicFramePr>
        <p:xfrm>
          <a:off x="611560" y="1131615"/>
          <a:ext cx="5124450" cy="366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0" name="Equation" r:id="rId3" imgW="5118100" imgH="3657600" progId="Equation.DSMT4">
                  <p:embed/>
                </p:oleObj>
              </mc:Choice>
              <mc:Fallback>
                <p:oleObj name="Equation" r:id="rId3" imgW="5118100" imgH="36576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131615"/>
                        <a:ext cx="5124450" cy="366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906960"/>
              </p:ext>
            </p:extLst>
          </p:nvPr>
        </p:nvGraphicFramePr>
        <p:xfrm>
          <a:off x="977173" y="5157192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1" name="Equation" r:id="rId5" imgW="5676900" imgH="863600" progId="Equation.DSMT4">
                  <p:embed/>
                </p:oleObj>
              </mc:Choice>
              <mc:Fallback>
                <p:oleObj name="Equation" r:id="rId5" imgW="5676900" imgH="863600" progId="Equation.DSMT4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173" y="5157192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39198" y="620688"/>
            <a:ext cx="7633202" cy="504056"/>
            <a:chOff x="611560" y="764704"/>
            <a:chExt cx="7633202" cy="504056"/>
          </a:xfrm>
        </p:grpSpPr>
        <p:sp>
          <p:nvSpPr>
            <p:cNvPr id="10" name="矩形 9"/>
            <p:cNvSpPr/>
            <p:nvPr/>
          </p:nvSpPr>
          <p:spPr>
            <a:xfrm>
              <a:off x="611560" y="764704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i="1" baseline="-25000" dirty="0" err="1">
                  <a:latin typeface="Times New Roman" pitchFamily="18" charset="0"/>
                  <a:cs typeface="Times New Roman" pitchFamily="18" charset="0"/>
                </a:rPr>
                <a:t>ik</a:t>
              </a:r>
              <a:r>
                <a:rPr lang="en-US" altLang="zh-CN" sz="2600" b="1" i="1" baseline="-25000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                       </a:t>
              </a:r>
              <a:r>
                <a:rPr lang="zh-CN" altLang="zh-CN" sz="2600" b="1" dirty="0">
                  <a:latin typeface="Times New Roman" pitchFamily="18" charset="0"/>
                  <a:cs typeface="Times New Roman" pitchFamily="18" charset="0"/>
                </a:rPr>
                <a:t>，其他元素不变，得到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716727"/>
                </p:ext>
              </p:extLst>
            </p:nvPr>
          </p:nvGraphicFramePr>
          <p:xfrm>
            <a:off x="1362348" y="836960"/>
            <a:ext cx="1841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12" name="Equation" r:id="rId7" imgW="1841500" imgH="444500" progId="Equation.DSMT4">
                    <p:embed/>
                  </p:oleObj>
                </mc:Choice>
                <mc:Fallback>
                  <p:oleObj name="Equation" r:id="rId7" imgW="1841500" imgH="4445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348" y="836960"/>
                          <a:ext cx="1841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539198" y="4808765"/>
            <a:ext cx="7633202" cy="492443"/>
            <a:chOff x="611560" y="4832033"/>
            <a:chExt cx="7633202" cy="492443"/>
          </a:xfrm>
        </p:grpSpPr>
        <p:sp>
          <p:nvSpPr>
            <p:cNvPr id="14" name="矩形 13"/>
            <p:cNvSpPr/>
            <p:nvPr/>
          </p:nvSpPr>
          <p:spPr>
            <a:xfrm>
              <a:off x="611560" y="4832033"/>
              <a:ext cx="763320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/>
                <a:t>我们知道，</a:t>
              </a:r>
              <a:r>
                <a:rPr lang="en-US" altLang="zh-CN" sz="2600" b="1" dirty="0"/>
                <a:t>          </a:t>
              </a:r>
              <a:r>
                <a:rPr lang="zh-CN" altLang="zh-CN" sz="2600" b="1" dirty="0"/>
                <a:t>把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2600" b="1" dirty="0"/>
                <a:t> </a:t>
              </a:r>
              <a:r>
                <a:rPr lang="zh-CN" altLang="zh-CN" sz="2600" b="1" dirty="0"/>
                <a:t>按第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600" b="1" dirty="0"/>
                <a:t>行展开，得到</a:t>
              </a:r>
              <a:endParaRPr lang="zh-CN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5462342"/>
                </p:ext>
              </p:extLst>
            </p:nvPr>
          </p:nvGraphicFramePr>
          <p:xfrm>
            <a:off x="2171037" y="4919664"/>
            <a:ext cx="901700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13" name="Equation" r:id="rId9" imgW="901309" imgH="418918" progId="Equation.DSMT4">
                    <p:embed/>
                  </p:oleObj>
                </mc:Choice>
                <mc:Fallback>
                  <p:oleObj name="Equation" r:id="rId9" imgW="901309" imgH="418918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037" y="4919664"/>
                          <a:ext cx="901700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79652"/>
              </p:ext>
            </p:extLst>
          </p:nvPr>
        </p:nvGraphicFramePr>
        <p:xfrm>
          <a:off x="6052222" y="1268760"/>
          <a:ext cx="2152452" cy="1921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4" name="Equation" r:id="rId11" imgW="4648200" imgH="3365500" progId="Equation.DSMT4">
                  <p:embed/>
                </p:oleObj>
              </mc:Choice>
              <mc:Fallback>
                <p:oleObj name="Equation" r:id="rId11" imgW="4648200" imgH="33655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2222" y="1268760"/>
                        <a:ext cx="2152452" cy="1921123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597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357158" y="267835"/>
            <a:ext cx="7607209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12441"/>
              </p:ext>
            </p:extLst>
          </p:nvPr>
        </p:nvGraphicFramePr>
        <p:xfrm>
          <a:off x="2063287" y="214290"/>
          <a:ext cx="3048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8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Picture 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287" y="214290"/>
                        <a:ext cx="30480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19021"/>
              </p:ext>
            </p:extLst>
          </p:nvPr>
        </p:nvGraphicFramePr>
        <p:xfrm>
          <a:off x="1699317" y="2094165"/>
          <a:ext cx="8763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9" name="Equation" r:id="rId5" imgW="876300" imgH="901700" progId="Equation.DSMT4">
                  <p:embed/>
                </p:oleObj>
              </mc:Choice>
              <mc:Fallback>
                <p:oleObj name="Equation" r:id="rId5" imgW="876300" imgH="901700" progId="Equation.DSMT4">
                  <p:embed/>
                  <p:pic>
                    <p:nvPicPr>
                      <p:cNvPr id="0" name="Picture 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317" y="2094165"/>
                        <a:ext cx="8763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27096"/>
              </p:ext>
            </p:extLst>
          </p:nvPr>
        </p:nvGraphicFramePr>
        <p:xfrm>
          <a:off x="3324247" y="2114552"/>
          <a:ext cx="895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0" name="Equation" r:id="rId7" imgW="901309" imgH="901309" progId="Equation.DSMT4">
                  <p:embed/>
                </p:oleObj>
              </mc:Choice>
              <mc:Fallback>
                <p:oleObj name="Equation" r:id="rId7" imgW="901309" imgH="901309" progId="Equation.DSMT4">
                  <p:embed/>
                  <p:pic>
                    <p:nvPicPr>
                      <p:cNvPr id="0" name="Picture 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47" y="2114552"/>
                        <a:ext cx="8953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057857"/>
              </p:ext>
            </p:extLst>
          </p:nvPr>
        </p:nvGraphicFramePr>
        <p:xfrm>
          <a:off x="4957313" y="2114552"/>
          <a:ext cx="1206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1" name="Equation" r:id="rId9" imgW="1206500" imgH="901700" progId="Equation.DSMT4">
                  <p:embed/>
                </p:oleObj>
              </mc:Choice>
              <mc:Fallback>
                <p:oleObj name="Equation" r:id="rId9" imgW="1206500" imgH="901700" progId="Equation.DSMT4">
                  <p:embed/>
                  <p:pic>
                    <p:nvPicPr>
                      <p:cNvPr id="0" name="Picture 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13" y="2114552"/>
                        <a:ext cx="12065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10288"/>
              </p:ext>
            </p:extLst>
          </p:nvPr>
        </p:nvGraphicFramePr>
        <p:xfrm>
          <a:off x="1627309" y="2978648"/>
          <a:ext cx="13716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2" name="Equation" r:id="rId11" imgW="1371600" imgH="901700" progId="Equation.DSMT4">
                  <p:embed/>
                </p:oleObj>
              </mc:Choice>
              <mc:Fallback>
                <p:oleObj name="Equation" r:id="rId11" imgW="1371600" imgH="901700" progId="Equation.DSMT4">
                  <p:embed/>
                  <p:pic>
                    <p:nvPicPr>
                      <p:cNvPr id="0" name="Picture 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309" y="2978648"/>
                        <a:ext cx="137160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27279"/>
              </p:ext>
            </p:extLst>
          </p:nvPr>
        </p:nvGraphicFramePr>
        <p:xfrm>
          <a:off x="976313" y="4025900"/>
          <a:ext cx="21240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3" name="Equation" r:id="rId13" imgW="2146300" imgH="901700" progId="Equation.DSMT4">
                  <p:embed/>
                </p:oleObj>
              </mc:Choice>
              <mc:Fallback>
                <p:oleObj name="Equation" r:id="rId13" imgW="2146300" imgH="901700" progId="Equation.DSMT4">
                  <p:embed/>
                  <p:pic>
                    <p:nvPicPr>
                      <p:cNvPr id="0" name="Picture 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025900"/>
                        <a:ext cx="21240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022179"/>
              </p:ext>
            </p:extLst>
          </p:nvPr>
        </p:nvGraphicFramePr>
        <p:xfrm>
          <a:off x="939800" y="5067300"/>
          <a:ext cx="2451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4" name="Equation" r:id="rId15" imgW="2451100" imgH="901700" progId="Equation.DSMT4">
                  <p:embed/>
                </p:oleObj>
              </mc:Choice>
              <mc:Fallback>
                <p:oleObj name="Equation" r:id="rId15" imgW="2451100" imgH="901700" progId="Equation.DSMT4">
                  <p:embed/>
                  <p:pic>
                    <p:nvPicPr>
                      <p:cNvPr id="0" name="Picture 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067300"/>
                        <a:ext cx="2451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458209"/>
            <a:ext cx="7607209" cy="570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14 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 marL="266700" indent="266700" algn="just"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kern="100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6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kern="100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6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kern="100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600" b="1" kern="100" dirty="0">
                <a:solidFill>
                  <a:srgbClr val="000000"/>
                </a:solidFill>
                <a:latin typeface="Times New Roman"/>
              </a:rPr>
              <a:t>＋</a:t>
            </a:r>
            <a:r>
              <a:rPr lang="en-US" altLang="zh-CN" sz="2600" b="1" i="1" kern="100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kern="100" baseline="-25000" dirty="0">
                <a:solidFill>
                  <a:srgbClr val="000000"/>
                </a:solidFill>
                <a:latin typeface="Times New Roman"/>
              </a:rPr>
              <a:t>41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zh-CN" sz="2600" b="1" kern="100" dirty="0">
              <a:latin typeface="Times New Roman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600" b="1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en-US" sz="2600" b="1" dirty="0">
                <a:solidFill>
                  <a:srgbClr val="000000"/>
                </a:solidFill>
                <a:latin typeface="Times New Roman"/>
              </a:rPr>
              <a:t>；</a:t>
            </a:r>
            <a:endParaRPr lang="en-US" altLang="zh-CN" sz="2600" b="1" dirty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065092"/>
              </p:ext>
            </p:extLst>
          </p:nvPr>
        </p:nvGraphicFramePr>
        <p:xfrm>
          <a:off x="2273671" y="850528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9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671" y="850528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2928926" y="1857364"/>
            <a:ext cx="2286016" cy="3571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24198"/>
              </p:ext>
            </p:extLst>
          </p:nvPr>
        </p:nvGraphicFramePr>
        <p:xfrm>
          <a:off x="2273671" y="850528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6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671" y="850528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圆角矩形 27"/>
          <p:cNvSpPr/>
          <p:nvPr/>
        </p:nvSpPr>
        <p:spPr>
          <a:xfrm>
            <a:off x="4952250" y="3929066"/>
            <a:ext cx="2071702" cy="3571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458209"/>
            <a:ext cx="76072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2907905"/>
            <a:ext cx="7633202" cy="208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3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＝</a:t>
            </a:r>
            <a:r>
              <a:rPr lang="en-US" altLang="zh-CN" sz="2400" b="1" dirty="0">
                <a:solidFill>
                  <a:srgbClr val="000000"/>
                </a:solidFill>
                <a:latin typeface="Times New Roman"/>
              </a:rPr>
              <a:t>0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000"/>
              </a:spcBef>
            </a:pP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2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12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13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14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095367"/>
              </p:ext>
            </p:extLst>
          </p:nvPr>
        </p:nvGraphicFramePr>
        <p:xfrm>
          <a:off x="4643438" y="3933825"/>
          <a:ext cx="239553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7" name="Equation" r:id="rId5" imgW="2400300" imgH="1714500" progId="Equation.DSMT4">
                  <p:embed/>
                </p:oleObj>
              </mc:Choice>
              <mc:Fallback>
                <p:oleObj name="Equation" r:id="rId5" imgW="2400300" imgH="1714500" progId="Equation.DSMT4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33825"/>
                        <a:ext cx="2395538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云形标注 25"/>
          <p:cNvSpPr/>
          <p:nvPr/>
        </p:nvSpPr>
        <p:spPr>
          <a:xfrm>
            <a:off x="5357818" y="1714488"/>
            <a:ext cx="2286016" cy="1571636"/>
          </a:xfrm>
          <a:prstGeom prst="cloudCallout">
            <a:avLst>
              <a:gd name="adj1" fmla="val -60169"/>
              <a:gd name="adj2" fmla="val 412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第三行元素</a:t>
            </a:r>
            <a:r>
              <a:rPr lang="zh-CN" altLang="en-US" sz="2000" b="1" dirty="0">
                <a:solidFill>
                  <a:sysClr val="windowText" lastClr="000000"/>
                </a:solidFill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</a:rPr>
              <a:t>第一行元素代数余子式</a:t>
            </a:r>
            <a:r>
              <a:rPr lang="zh-CN" altLang="en-US" sz="2000" b="1" dirty="0">
                <a:solidFill>
                  <a:sysClr val="windowText" lastClr="000000"/>
                </a:solidFill>
              </a:rPr>
              <a:t>的乘积</a:t>
            </a:r>
          </a:p>
        </p:txBody>
      </p:sp>
      <p:sp>
        <p:nvSpPr>
          <p:cNvPr id="27" name="矩形 26"/>
          <p:cNvSpPr/>
          <p:nvPr/>
        </p:nvSpPr>
        <p:spPr>
          <a:xfrm>
            <a:off x="4786314" y="3357562"/>
            <a:ext cx="50006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标注 28"/>
          <p:cNvSpPr/>
          <p:nvPr/>
        </p:nvSpPr>
        <p:spPr>
          <a:xfrm>
            <a:off x="2571736" y="5214950"/>
            <a:ext cx="1776426" cy="847732"/>
          </a:xfrm>
          <a:prstGeom prst="cloudCallout">
            <a:avLst>
              <a:gd name="adj1" fmla="val 45917"/>
              <a:gd name="adj2" fmla="val -7059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ysClr val="windowText" lastClr="000000"/>
                </a:solidFill>
              </a:rPr>
              <a:t>按第一行展开</a:t>
            </a:r>
          </a:p>
        </p:txBody>
      </p:sp>
      <p:graphicFrame>
        <p:nvGraphicFramePr>
          <p:cNvPr id="179276" name="Object 76"/>
          <p:cNvGraphicFramePr>
            <a:graphicFrameLocks noChangeAspect="1"/>
          </p:cNvGraphicFramePr>
          <p:nvPr/>
        </p:nvGraphicFramePr>
        <p:xfrm>
          <a:off x="7072330" y="4643446"/>
          <a:ext cx="417513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58" name="Equation" r:id="rId7" imgW="418918" imgH="253890" progId="Equation.DSMT4">
                  <p:embed/>
                </p:oleObj>
              </mc:Choice>
              <mc:Fallback>
                <p:oleObj name="Equation" r:id="rId7" imgW="418918" imgH="253890" progId="Equation.DSMT4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643446"/>
                        <a:ext cx="417513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77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6" grpId="0" uiExpand="1" build="p"/>
      <p:bldP spid="26" grpId="0" animBg="1"/>
      <p:bldP spid="27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500166" y="4000504"/>
            <a:ext cx="357190" cy="17145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458209"/>
            <a:ext cx="76072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89588"/>
              </p:ext>
            </p:extLst>
          </p:nvPr>
        </p:nvGraphicFramePr>
        <p:xfrm>
          <a:off x="2273671" y="850528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5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671" y="850528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72" y="2907905"/>
            <a:ext cx="7633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1472" y="3399383"/>
            <a:ext cx="4214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51313"/>
              </p:ext>
            </p:extLst>
          </p:nvPr>
        </p:nvGraphicFramePr>
        <p:xfrm>
          <a:off x="1214414" y="3987800"/>
          <a:ext cx="23891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6" name="Equation" r:id="rId5" imgW="2400300" imgH="1714500" progId="Equation.DSMT4">
                  <p:embed/>
                </p:oleObj>
              </mc:Choice>
              <mc:Fallback>
                <p:oleObj name="Equation" r:id="rId5" imgW="2400300" imgH="17145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3987800"/>
                        <a:ext cx="238918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357686" y="3395963"/>
            <a:ext cx="38576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300"/>
              </a:spcBef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= 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11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21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＋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31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/>
              </a:rPr>
              <a:t>41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6143636" y="2428868"/>
            <a:ext cx="1500198" cy="1000132"/>
          </a:xfrm>
          <a:prstGeom prst="cloudCallout">
            <a:avLst>
              <a:gd name="adj1" fmla="val -67602"/>
              <a:gd name="adj2" fmla="val 4121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按第一列展开</a:t>
            </a:r>
          </a:p>
        </p:txBody>
      </p:sp>
      <p:graphicFrame>
        <p:nvGraphicFramePr>
          <p:cNvPr id="181265" name="Object 17"/>
          <p:cNvGraphicFramePr>
            <a:graphicFrameLocks noChangeAspect="1"/>
          </p:cNvGraphicFramePr>
          <p:nvPr/>
        </p:nvGraphicFramePr>
        <p:xfrm>
          <a:off x="3643306" y="4714884"/>
          <a:ext cx="419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47" name="Equation" r:id="rId7" imgW="418918" imgH="266584" progId="Equation.DSMT4">
                  <p:embed/>
                </p:oleObj>
              </mc:Choice>
              <mc:Fallback>
                <p:oleObj name="Equation" r:id="rId7" imgW="418918" imgH="266584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4714884"/>
                        <a:ext cx="419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860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build="p"/>
      <p:bldP spid="11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行列式按行展开定理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8596" y="332656"/>
                <a:ext cx="6519668" cy="6510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buClr>
                    <a:srgbClr val="E47802"/>
                  </a:buClr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               余子式  </a:t>
                </a:r>
                <a:r>
                  <a:rPr lang="en-US" altLang="zh-CN" sz="2600" b="1" i="1" dirty="0" err="1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zh-CN" sz="2600" b="1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; 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代数余子式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 </m:t>
                        </m:r>
                        <m:r>
                          <a:rPr lang="zh-CN" altLang="en-US" sz="2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zh-CN" altLang="en-US" sz="28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32656"/>
                <a:ext cx="6519668" cy="651012"/>
              </a:xfrm>
              <a:prstGeom prst="rect">
                <a:avLst/>
              </a:prstGeom>
              <a:blipFill rotWithShape="1">
                <a:blip r:embed="rId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588466" y="40466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复习</a:t>
            </a:r>
          </a:p>
        </p:txBody>
      </p:sp>
      <p:sp>
        <p:nvSpPr>
          <p:cNvPr id="7" name="矩形 6"/>
          <p:cNvSpPr/>
          <p:nvPr/>
        </p:nvSpPr>
        <p:spPr>
          <a:xfrm>
            <a:off x="2100363" y="2965623"/>
            <a:ext cx="648072" cy="4446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50260" y="3410272"/>
            <a:ext cx="1869538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022304" y="3554288"/>
            <a:ext cx="360040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384169" y="3554288"/>
            <a:ext cx="502231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547899"/>
              </p:ext>
            </p:extLst>
          </p:nvPr>
        </p:nvGraphicFramePr>
        <p:xfrm>
          <a:off x="2062733" y="2907010"/>
          <a:ext cx="25812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1" name="Equation" r:id="rId4" imgW="2577960" imgH="1955520" progId="Equation.DSMT4">
                  <p:embed/>
                </p:oleObj>
              </mc:Choice>
              <mc:Fallback>
                <p:oleObj name="Equation" r:id="rId4" imgW="257796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733" y="2907010"/>
                        <a:ext cx="2581275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49763"/>
              </p:ext>
            </p:extLst>
          </p:nvPr>
        </p:nvGraphicFramePr>
        <p:xfrm>
          <a:off x="4734272" y="3641599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2" name="Equation" r:id="rId6" imgW="2286000" imgH="406400" progId="Equation.DSMT4">
                  <p:embed/>
                </p:oleObj>
              </mc:Choice>
              <mc:Fallback>
                <p:oleObj name="Equation" r:id="rId6" imgW="22860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272" y="3641599"/>
                        <a:ext cx="2286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539552" y="2906216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例题：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7543" y="1224276"/>
            <a:ext cx="745223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/>
              <a:t>                 行列式等于它的任一行（列）的各元</a:t>
            </a:r>
            <a:endParaRPr lang="en-US" altLang="zh-CN" sz="2600" b="1" dirty="0"/>
          </a:p>
          <a:p>
            <a:pPr>
              <a:lnSpc>
                <a:spcPct val="120000"/>
              </a:lnSpc>
            </a:pPr>
            <a:r>
              <a:rPr lang="zh-CN" altLang="en-US" sz="2600" b="1" dirty="0"/>
              <a:t>素与其对应的代数余子式乘积之和。</a:t>
            </a:r>
            <a:endParaRPr lang="zh-CN" altLang="zh-CN" sz="2600" b="1" dirty="0"/>
          </a:p>
        </p:txBody>
      </p:sp>
      <p:sp>
        <p:nvSpPr>
          <p:cNvPr id="20" name="矩形 19"/>
          <p:cNvSpPr/>
          <p:nvPr/>
        </p:nvSpPr>
        <p:spPr>
          <a:xfrm>
            <a:off x="611560" y="122427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10" grpId="0" animBg="1"/>
      <p:bldP spid="11" grpId="0" animBg="1"/>
      <p:bldP spid="15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BA474A-4320-4DBA-BBD9-4E80F71F02AB}"/>
              </a:ext>
            </a:extLst>
          </p:cNvPr>
          <p:cNvSpPr/>
          <p:nvPr/>
        </p:nvSpPr>
        <p:spPr>
          <a:xfrm>
            <a:off x="4067944" y="2780928"/>
            <a:ext cx="2160240" cy="3923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571472" y="458209"/>
            <a:ext cx="760720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10186"/>
              </p:ext>
            </p:extLst>
          </p:nvPr>
        </p:nvGraphicFramePr>
        <p:xfrm>
          <a:off x="2273671" y="850528"/>
          <a:ext cx="304165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2" name="Equation" r:id="rId3" imgW="3048000" imgH="1930400" progId="Equation.DSMT4">
                  <p:embed/>
                </p:oleObj>
              </mc:Choice>
              <mc:Fallback>
                <p:oleObj name="Equation" r:id="rId3" imgW="3048000" imgH="1930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671" y="850528"/>
                        <a:ext cx="304165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71472" y="2907905"/>
            <a:ext cx="7633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解：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71472" y="3356992"/>
                <a:ext cx="7672936" cy="1723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latin typeface="Times New Roman" pitchFamily="18" charset="0"/>
                    <a:cs typeface="Times New Roman" pitchFamily="18" charset="0"/>
                  </a:rPr>
                  <a:t>（</a:t>
                </a:r>
                <a:r>
                  <a:rPr lang="en-US" altLang="zh-CN" sz="2400" b="1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zh-CN" altLang="zh-CN" sz="2400" b="1" dirty="0">
                    <a:latin typeface="Times New Roman" pitchFamily="18" charset="0"/>
                    <a:cs typeface="Times New Roman" pitchFamily="18" charset="0"/>
                  </a:rPr>
                  <a:t>）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11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＋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2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12</a:t>
                </a:r>
                <a14:m>
                  <m:oMath xmlns:m="http://schemas.openxmlformats.org/officeDocument/2006/math">
                    <m:r>
                      <a:rPr lang="zh-CN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－</m:t>
                    </m:r>
                  </m:oMath>
                </a14:m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3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13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                                  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+mn-ea"/>
                  </a:rPr>
                  <a:t>＝－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63</a:t>
                </a:r>
              </a:p>
              <a:p>
                <a:endParaRPr lang="en-US" altLang="zh-CN" sz="24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endParaRPr>
              </a:p>
              <a:p>
                <a:endParaRPr lang="en-US" altLang="zh-CN" sz="24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/>
                    <a:cs typeface="Times New Roman" pitchFamily="18" charset="0"/>
                  </a:rPr>
                  <a:t>（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  <a:cs typeface="Times New Roman" pitchFamily="18" charset="0"/>
                  </a:rPr>
                  <a:t>5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/>
                    <a:cs typeface="Times New Roman" pitchFamily="18" charset="0"/>
                  </a:rPr>
                  <a:t>）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 M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11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－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2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M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12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－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3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M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13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＝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11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＋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2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12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－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3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/>
                  </a:rPr>
                  <a:t>A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/>
                  </a:rPr>
                  <a:t>13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＝</a:t>
                </a:r>
                <a:r>
                  <a:rPr lang="zh-CN" altLang="zh-CN" sz="2400" b="1" dirty="0">
                    <a:solidFill>
                      <a:srgbClr val="000000"/>
                    </a:solidFill>
                    <a:latin typeface="+mn-ea"/>
                    <a:cs typeface="Times New Roman"/>
                  </a:rPr>
                  <a:t>－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/>
                  </a:rPr>
                  <a:t>63</a:t>
                </a:r>
                <a:endParaRPr lang="zh-CN" altLang="zh-CN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72" y="3356992"/>
                <a:ext cx="7672936" cy="1723549"/>
              </a:xfrm>
              <a:prstGeom prst="rect">
                <a:avLst/>
              </a:prstGeom>
              <a:blipFill>
                <a:blip r:embed="rId5"/>
                <a:stretch>
                  <a:fillRect l="-1272" t="-3901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203697"/>
              </p:ext>
            </p:extLst>
          </p:nvPr>
        </p:nvGraphicFramePr>
        <p:xfrm>
          <a:off x="3773488" y="2781300"/>
          <a:ext cx="24082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43" name="Equation" r:id="rId6" imgW="2413000" imgH="1714500" progId="Equation.DSMT4">
                  <p:embed/>
                </p:oleObj>
              </mc:Choice>
              <mc:Fallback>
                <p:oleObj name="Equation" r:id="rId6" imgW="2413000" imgH="1714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8" y="2781300"/>
                        <a:ext cx="24082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7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969968"/>
            <a:ext cx="76332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总结：对任意的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=1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，可求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612633"/>
              </p:ext>
            </p:extLst>
          </p:nvPr>
        </p:nvGraphicFramePr>
        <p:xfrm>
          <a:off x="1914771" y="1644774"/>
          <a:ext cx="2635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6" name="Equation" r:id="rId3" imgW="2641600" imgH="863600" progId="Equation.DSMT4">
                  <p:embed/>
                </p:oleObj>
              </mc:Choice>
              <mc:Fallback>
                <p:oleObj name="Equation" r:id="rId3" imgW="2641600" imgH="86360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71" y="1644774"/>
                        <a:ext cx="2635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832468"/>
              </p:ext>
            </p:extLst>
          </p:nvPr>
        </p:nvGraphicFramePr>
        <p:xfrm>
          <a:off x="1914771" y="2787774"/>
          <a:ext cx="27622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67" name="Equation" r:id="rId5" imgW="2768600" imgH="863600" progId="Equation.DSMT4">
                  <p:embed/>
                </p:oleObj>
              </mc:Choice>
              <mc:Fallback>
                <p:oleObj name="Equation" r:id="rId5" imgW="2768600" imgH="86360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771" y="2787774"/>
                        <a:ext cx="27622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476672"/>
            <a:ext cx="68797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练习  设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的（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）元  的代数余子式记作  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600" b="1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求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69847"/>
              </p:ext>
            </p:extLst>
          </p:nvPr>
        </p:nvGraphicFramePr>
        <p:xfrm>
          <a:off x="2051720" y="487432"/>
          <a:ext cx="305435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59" name="Equation" r:id="rId3" imgW="3060700" imgH="1930400" progId="Equation.DSMT4">
                  <p:embed/>
                </p:oleObj>
              </mc:Choice>
              <mc:Fallback>
                <p:oleObj name="Equation" r:id="rId3" imgW="3060700" imgH="19304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7432"/>
                        <a:ext cx="3054350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前凸带形 6"/>
          <p:cNvSpPr/>
          <p:nvPr/>
        </p:nvSpPr>
        <p:spPr>
          <a:xfrm>
            <a:off x="5508104" y="0"/>
            <a:ext cx="2799860" cy="945930"/>
          </a:xfrm>
          <a:prstGeom prst="ribbon">
            <a:avLst>
              <a:gd name="adj1" fmla="val 33333"/>
              <a:gd name="adj2" fmla="val 375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P23   9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64946"/>
              </p:ext>
            </p:extLst>
          </p:nvPr>
        </p:nvGraphicFramePr>
        <p:xfrm>
          <a:off x="2264842" y="3007712"/>
          <a:ext cx="32432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0" name="Equation" r:id="rId5" imgW="3251200" imgH="419100" progId="Equation.DSMT4">
                  <p:embed/>
                </p:oleObj>
              </mc:Choice>
              <mc:Fallback>
                <p:oleObj name="Equation" r:id="rId5" imgW="3251200" imgH="4191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842" y="3007712"/>
                        <a:ext cx="324326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77299"/>
              </p:ext>
            </p:extLst>
          </p:nvPr>
        </p:nvGraphicFramePr>
        <p:xfrm>
          <a:off x="2339752" y="5601047"/>
          <a:ext cx="6334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1" name="Equation" r:id="rId7" imgW="634725" imgH="279279" progId="Equation.DSMT4">
                  <p:embed/>
                </p:oleObj>
              </mc:Choice>
              <mc:Fallback>
                <p:oleObj name="Equation" r:id="rId7" imgW="634725" imgH="279279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601047"/>
                        <a:ext cx="633412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973927"/>
              </p:ext>
            </p:extLst>
          </p:nvPr>
        </p:nvGraphicFramePr>
        <p:xfrm>
          <a:off x="2362200" y="3529013"/>
          <a:ext cx="273685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2" name="Equation" r:id="rId9" imgW="2743200" imgH="1930320" progId="Equation.DSMT4">
                  <p:embed/>
                </p:oleObj>
              </mc:Choice>
              <mc:Fallback>
                <p:oleObj name="Equation" r:id="rId9" imgW="2743200" imgH="19303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29013"/>
                        <a:ext cx="2736850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857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按行展开定理推论及应用</a:t>
            </a:r>
            <a:endParaRPr lang="zh-CN" altLang="zh-CN" sz="28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" name="组合 18"/>
          <p:cNvGrpSpPr/>
          <p:nvPr/>
        </p:nvGrpSpPr>
        <p:grpSpPr>
          <a:xfrm>
            <a:off x="500034" y="262685"/>
            <a:ext cx="3096344" cy="1222099"/>
            <a:chOff x="4211960" y="0"/>
            <a:chExt cx="3096344" cy="1741579"/>
          </a:xfrm>
        </p:grpSpPr>
        <p:sp>
          <p:nvSpPr>
            <p:cNvPr id="5" name="云形 4"/>
            <p:cNvSpPr/>
            <p:nvPr/>
          </p:nvSpPr>
          <p:spPr>
            <a:xfrm>
              <a:off x="4211960" y="0"/>
              <a:ext cx="3096344" cy="1741579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83526" y="202330"/>
              <a:ext cx="2232248" cy="1172055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问题</a:t>
              </a:r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3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00035" y="2708920"/>
            <a:ext cx="7677370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的任一行（列）的元素与另一行（列）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对应元素</a:t>
            </a:r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的代数余子式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和等于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500034" y="1772816"/>
            <a:ext cx="7384334" cy="6406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zh-CN" altLang="zh-CN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用语言叙述按行展开定理的推论。</a:t>
            </a: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endParaRPr lang="en-US" altLang="zh-CN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        书后习题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       P21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       4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 、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8</a:t>
            </a:r>
            <a:r>
              <a:rPr lang="zh-CN" altLang="en-US" sz="40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       </a:t>
            </a: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行列式按行展开定理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844824"/>
            <a:ext cx="7440227" cy="640662"/>
            <a:chOff x="539552" y="1844824"/>
            <a:chExt cx="7440227" cy="640662"/>
          </a:xfrm>
        </p:grpSpPr>
        <p:sp>
          <p:nvSpPr>
            <p:cNvPr id="9" name="矩形 8"/>
            <p:cNvSpPr/>
            <p:nvPr/>
          </p:nvSpPr>
          <p:spPr>
            <a:xfrm>
              <a:off x="539552" y="1844824"/>
              <a:ext cx="7384334" cy="64066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4" name="矩形 3"/>
            <p:cNvSpPr/>
            <p:nvPr/>
          </p:nvSpPr>
          <p:spPr>
            <a:xfrm>
              <a:off x="995003" y="1916832"/>
              <a:ext cx="69847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chemeClr val="accent1">
                    <a:lumMod val="75000"/>
                  </a:schemeClr>
                </a:buClr>
              </a:pPr>
              <a:r>
                <a:rPr lang="zh-CN" altLang="zh-CN" sz="2800" b="1" dirty="0">
                  <a:latin typeface="Times New Roman" pitchFamily="18" charset="0"/>
                  <a:cs typeface="Times New Roman" pitchFamily="18" charset="0"/>
                </a:rPr>
                <a:t>用语言叙述按行展开定理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83568" y="2541119"/>
            <a:ext cx="69847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等于它的任一行（列）的元素与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对应元素的代数余子式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之和。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0034" y="116631"/>
            <a:ext cx="2799225" cy="1368153"/>
            <a:chOff x="4211960" y="0"/>
            <a:chExt cx="3096344" cy="1916832"/>
          </a:xfrm>
        </p:grpSpPr>
        <p:sp>
          <p:nvSpPr>
            <p:cNvPr id="7" name="云形 6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407968"/>
              <a:ext cx="2391813" cy="1105321"/>
            </a:xfrm>
            <a:prstGeom prst="rect">
              <a:avLst/>
            </a:prstGeom>
            <a:no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问题</a:t>
              </a:r>
              <a:r>
                <a:rPr lang="en-US" altLang="zh-CN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1</a:t>
              </a:r>
              <a:endParaRPr lang="zh-CN" altLang="en-US" sz="28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227420" y="3124133"/>
            <a:ext cx="1336468" cy="2249083"/>
            <a:chOff x="2227420" y="3124133"/>
            <a:chExt cx="1336468" cy="2249083"/>
          </a:xfrm>
        </p:grpSpPr>
        <p:cxnSp>
          <p:nvCxnSpPr>
            <p:cNvPr id="26" name="直接连接符 25"/>
            <p:cNvCxnSpPr>
              <a:stCxn id="23" idx="4"/>
              <a:endCxn id="24" idx="0"/>
            </p:cNvCxnSpPr>
            <p:nvPr/>
          </p:nvCxnSpPr>
          <p:spPr>
            <a:xfrm>
              <a:off x="2499610" y="3598954"/>
              <a:ext cx="396044" cy="105418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0" idx="4"/>
              <a:endCxn id="24" idx="0"/>
            </p:cNvCxnSpPr>
            <p:nvPr/>
          </p:nvCxnSpPr>
          <p:spPr>
            <a:xfrm flipH="1">
              <a:off x="2895654" y="3604522"/>
              <a:ext cx="300668" cy="1048614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924132" y="3129701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227420" y="3124133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27420" y="465313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355022"/>
              </p:ext>
            </p:extLst>
          </p:nvPr>
        </p:nvGraphicFramePr>
        <p:xfrm>
          <a:off x="991021" y="2161326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7" name="Equation" r:id="rId3" imgW="3060700" imgH="1930400" progId="Equation.DSMT4">
                  <p:embed/>
                </p:oleObj>
              </mc:Choice>
              <mc:Fallback>
                <p:oleObj name="Equation" r:id="rId3" imgW="3060700" imgH="1930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021" y="2161326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63688" y="529516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002060"/>
                </a:solidFill>
              </a:rPr>
              <a:t>任意的</a:t>
            </a:r>
            <a:r>
              <a:rPr lang="zh-CN" altLang="zh-CN" sz="2800" b="1" dirty="0">
                <a:solidFill>
                  <a:srgbClr val="FF0000"/>
                </a:solidFill>
              </a:rPr>
              <a:t>具体的行列式</a:t>
            </a:r>
            <a:r>
              <a:rPr lang="zh-CN" altLang="zh-CN" sz="2800" b="1" dirty="0">
                <a:solidFill>
                  <a:srgbClr val="002060"/>
                </a:solidFill>
              </a:rPr>
              <a:t>的计算</a:t>
            </a:r>
            <a:endParaRPr lang="zh-CN" altLang="en-US" sz="2800" b="1" dirty="0">
              <a:solidFill>
                <a:srgbClr val="00206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5816" y="1124744"/>
            <a:ext cx="4248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利用行列式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和行列式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定理把行列式</a:t>
            </a:r>
            <a:r>
              <a:rPr lang="zh-CN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降阶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虚尾箭头 13"/>
          <p:cNvSpPr/>
          <p:nvPr/>
        </p:nvSpPr>
        <p:spPr>
          <a:xfrm>
            <a:off x="1259632" y="1235969"/>
            <a:ext cx="1584176" cy="608855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5040052" y="2052793"/>
            <a:ext cx="3132348" cy="1751197"/>
          </a:xfrm>
          <a:prstGeom prst="cloudCallout">
            <a:avLst>
              <a:gd name="adj1" fmla="val -102523"/>
              <a:gd name="adj2" fmla="val 14916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保留 </a:t>
            </a:r>
            <a:r>
              <a:rPr lang="en-US" altLang="zh-CN" sz="24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33 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将第</a:t>
            </a:r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行其余元素变为零，按第三行展开</a:t>
            </a:r>
          </a:p>
        </p:txBody>
      </p:sp>
      <p:sp>
        <p:nvSpPr>
          <p:cNvPr id="22" name="矩形 21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101474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animBg="1"/>
      <p:bldP spid="19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5958333" y="2875044"/>
            <a:ext cx="557883" cy="55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24028" y="3432928"/>
            <a:ext cx="1134305" cy="95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91302" y="2875044"/>
            <a:ext cx="2467031" cy="1510633"/>
            <a:chOff x="-705324" y="3604522"/>
            <a:chExt cx="2467031" cy="1510633"/>
          </a:xfrm>
        </p:grpSpPr>
        <p:cxnSp>
          <p:nvCxnSpPr>
            <p:cNvPr id="29" name="直接连接符 28"/>
            <p:cNvCxnSpPr>
              <a:stCxn id="32" idx="6"/>
              <a:endCxn id="33" idx="1"/>
            </p:cNvCxnSpPr>
            <p:nvPr/>
          </p:nvCxnSpPr>
          <p:spPr>
            <a:xfrm>
              <a:off x="-160366" y="3841933"/>
              <a:ext cx="585605" cy="4261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1" idx="6"/>
              <a:endCxn id="33" idx="1"/>
            </p:cNvCxnSpPr>
            <p:nvPr/>
          </p:nvCxnSpPr>
          <p:spPr>
            <a:xfrm flipV="1">
              <a:off x="-160944" y="4268056"/>
              <a:ext cx="586183" cy="60968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-705324" y="4640334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-704746" y="3604522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5239" y="3908016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5868144" y="1700808"/>
            <a:ext cx="2448272" cy="50405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30345"/>
              </p:ext>
            </p:extLst>
          </p:nvPr>
        </p:nvGraphicFramePr>
        <p:xfrm>
          <a:off x="755650" y="4574257"/>
          <a:ext cx="5111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8" name="Equation" r:id="rId3" imgW="5105400" imgH="939800" progId="Equation.DSMT4">
                  <p:embed/>
                </p:oleObj>
              </mc:Choice>
              <mc:Fallback>
                <p:oleObj name="Equation" r:id="rId3" imgW="5105400" imgH="939800" progId="Equation.DSMT4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74257"/>
                        <a:ext cx="511175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14251"/>
              </p:ext>
            </p:extLst>
          </p:nvPr>
        </p:nvGraphicFramePr>
        <p:xfrm>
          <a:off x="755576" y="2924944"/>
          <a:ext cx="3243262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09" name="Equation" r:id="rId5" imgW="3238500" imgH="1447800" progId="Equation.DSMT4">
                  <p:embed/>
                </p:oleObj>
              </mc:Choice>
              <mc:Fallback>
                <p:oleObj name="Equation" r:id="rId5" imgW="3238500" imgH="1447800" progId="Equation.DSMT4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3243262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23875"/>
              </p:ext>
            </p:extLst>
          </p:nvPr>
        </p:nvGraphicFramePr>
        <p:xfrm>
          <a:off x="3708400" y="765175"/>
          <a:ext cx="464185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0" name="Equation" r:id="rId7" imgW="4635500" imgH="1930400" progId="Equation.DSMT4">
                  <p:embed/>
                </p:oleObj>
              </mc:Choice>
              <mc:Fallback>
                <p:oleObj name="Equation" r:id="rId7" imgW="4635500" imgH="1930400" progId="Equation.DSMT4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765175"/>
                        <a:ext cx="4641850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861599"/>
              </p:ext>
            </p:extLst>
          </p:nvPr>
        </p:nvGraphicFramePr>
        <p:xfrm>
          <a:off x="468313" y="765175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1" name="Equation" r:id="rId9" imgW="3060700" imgH="1930400" progId="Equation.DSMT4">
                  <p:embed/>
                </p:oleObj>
              </mc:Choice>
              <mc:Fallback>
                <p:oleObj name="Equation" r:id="rId9" imgW="3060700" imgH="1930400" progId="Equation.DSMT4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云形标注 10"/>
          <p:cNvSpPr/>
          <p:nvPr/>
        </p:nvSpPr>
        <p:spPr>
          <a:xfrm>
            <a:off x="4139952" y="476672"/>
            <a:ext cx="1368152" cy="504056"/>
          </a:xfrm>
          <a:prstGeom prst="cloudCallout">
            <a:avLst>
              <a:gd name="adj1" fmla="val -30519"/>
              <a:gd name="adj2" fmla="val 136116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3563888" y="188640"/>
            <a:ext cx="2088232" cy="1080120"/>
          </a:xfrm>
          <a:prstGeom prst="cloudCallout">
            <a:avLst>
              <a:gd name="adj1" fmla="val 60030"/>
              <a:gd name="adj2" fmla="val 90019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特殊形式，按行展开，降阶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44503"/>
              </p:ext>
            </p:extLst>
          </p:nvPr>
        </p:nvGraphicFramePr>
        <p:xfrm>
          <a:off x="3995936" y="2924944"/>
          <a:ext cx="2428875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112" name="Equation" r:id="rId11" imgW="2425700" imgH="1447800" progId="Equation.DSMT4">
                  <p:embed/>
                </p:oleObj>
              </mc:Choice>
              <mc:Fallback>
                <p:oleObj name="Equation" r:id="rId11" imgW="2425700" imgH="14478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2924944"/>
                        <a:ext cx="2428875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标题 1"/>
          <p:cNvSpPr txBox="1">
            <a:spLocks/>
          </p:cNvSpPr>
          <p:nvPr/>
        </p:nvSpPr>
        <p:spPr>
          <a:xfrm>
            <a:off x="179512" y="6139084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5722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16" grpId="0" animBg="1"/>
      <p:bldP spid="11" grpId="0" animBg="1"/>
      <p:bldP spid="11" grpId="1" animBg="1"/>
      <p:bldP spid="25" grpId="0" animBg="1"/>
      <p:bldP spid="2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220073" y="3489952"/>
            <a:ext cx="936104" cy="5578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156177" y="4047837"/>
            <a:ext cx="2021552" cy="9519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3795754" y="1370003"/>
            <a:ext cx="2565326" cy="1002452"/>
            <a:chOff x="-1488098" y="3503014"/>
            <a:chExt cx="2565326" cy="1002452"/>
          </a:xfrm>
        </p:grpSpPr>
        <p:cxnSp>
          <p:nvCxnSpPr>
            <p:cNvPr id="34" name="直接连接符 33"/>
            <p:cNvCxnSpPr>
              <a:stCxn id="37" idx="6"/>
              <a:endCxn id="38" idx="1"/>
            </p:cNvCxnSpPr>
            <p:nvPr/>
          </p:nvCxnSpPr>
          <p:spPr>
            <a:xfrm>
              <a:off x="-943718" y="3740425"/>
              <a:ext cx="684478" cy="26381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36" idx="6"/>
              <a:endCxn id="38" idx="1"/>
            </p:cNvCxnSpPr>
            <p:nvPr/>
          </p:nvCxnSpPr>
          <p:spPr>
            <a:xfrm flipV="1">
              <a:off x="-943718" y="4004240"/>
              <a:ext cx="684478" cy="263816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/>
            <p:cNvSpPr/>
            <p:nvPr/>
          </p:nvSpPr>
          <p:spPr>
            <a:xfrm>
              <a:off x="-1488098" y="4030645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-1488098" y="3503014"/>
              <a:ext cx="544380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-259240" y="3644200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2360" y="2427921"/>
            <a:ext cx="2983496" cy="1649151"/>
            <a:chOff x="-4079614" y="3262434"/>
            <a:chExt cx="2983496" cy="1649151"/>
          </a:xfrm>
        </p:grpSpPr>
        <p:cxnSp>
          <p:nvCxnSpPr>
            <p:cNvPr id="44" name="直接连接符 43"/>
            <p:cNvCxnSpPr>
              <a:stCxn id="47" idx="0"/>
              <a:endCxn id="48" idx="2"/>
            </p:cNvCxnSpPr>
            <p:nvPr/>
          </p:nvCxnSpPr>
          <p:spPr>
            <a:xfrm flipH="1" flipV="1">
              <a:off x="-3411380" y="3982514"/>
              <a:ext cx="875102" cy="45425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6" idx="0"/>
              <a:endCxn id="48" idx="2"/>
            </p:cNvCxnSpPr>
            <p:nvPr/>
          </p:nvCxnSpPr>
          <p:spPr>
            <a:xfrm flipH="1" flipV="1">
              <a:off x="-3411380" y="3982514"/>
              <a:ext cx="1909402" cy="425015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-1907839" y="4407529"/>
              <a:ext cx="811721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-2968326" y="4436764"/>
              <a:ext cx="864096" cy="474821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-4079614" y="3262434"/>
              <a:ext cx="1336468" cy="72008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2"/>
                  </a:solidFill>
                </a:rPr>
                <a:t>找到特殊值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351122"/>
              </p:ext>
            </p:extLst>
          </p:nvPr>
        </p:nvGraphicFramePr>
        <p:xfrm>
          <a:off x="971600" y="1419454"/>
          <a:ext cx="349726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5" name="Equation" r:id="rId3" imgW="3505200" imgH="1447800" progId="Equation.DSMT4">
                  <p:embed/>
                </p:oleObj>
              </mc:Choice>
              <mc:Fallback>
                <p:oleObj name="Equation" r:id="rId3" imgW="3505200" imgH="1447800" progId="Equation.DSMT4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19454"/>
                        <a:ext cx="3497263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68721"/>
              </p:ext>
            </p:extLst>
          </p:nvPr>
        </p:nvGraphicFramePr>
        <p:xfrm>
          <a:off x="694631" y="3573463"/>
          <a:ext cx="3589337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6" name="Equation" r:id="rId5" imgW="3593880" imgH="1447560" progId="Equation.DSMT4">
                  <p:embed/>
                </p:oleObj>
              </mc:Choice>
              <mc:Fallback>
                <p:oleObj name="Equation" r:id="rId5" imgW="3593880" imgH="144756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31" y="3573463"/>
                        <a:ext cx="3589337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07822"/>
              </p:ext>
            </p:extLst>
          </p:nvPr>
        </p:nvGraphicFramePr>
        <p:xfrm>
          <a:off x="4356330" y="3573016"/>
          <a:ext cx="38227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7" name="Equation" r:id="rId7" imgW="3822700" imgH="1447800" progId="Equation.DSMT4">
                  <p:embed/>
                </p:oleObj>
              </mc:Choice>
              <mc:Fallback>
                <p:oleObj name="Equation" r:id="rId7" imgW="3822700" imgH="14478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30" y="3573016"/>
                        <a:ext cx="3822700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71591"/>
              </p:ext>
            </p:extLst>
          </p:nvPr>
        </p:nvGraphicFramePr>
        <p:xfrm>
          <a:off x="611560" y="5229200"/>
          <a:ext cx="3765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58" name="Equation" r:id="rId9" imgW="3771900" imgH="431800" progId="Equation.DSMT4">
                  <p:embed/>
                </p:oleObj>
              </mc:Choice>
              <mc:Fallback>
                <p:oleObj name="Equation" r:id="rId9" imgW="3771900" imgH="4318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229200"/>
                        <a:ext cx="37655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55576" y="11663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利用行列式性质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和行列式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按行展开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理把行列式</a:t>
            </a: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降阶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组合 23"/>
          <p:cNvGrpSpPr/>
          <p:nvPr/>
        </p:nvGrpSpPr>
        <p:grpSpPr>
          <a:xfrm>
            <a:off x="5722918" y="1218645"/>
            <a:ext cx="2636702" cy="1480314"/>
            <a:chOff x="5724128" y="980728"/>
            <a:chExt cx="2636702" cy="1480314"/>
          </a:xfrm>
        </p:grpSpPr>
        <p:sp>
          <p:nvSpPr>
            <p:cNvPr id="29" name="椭圆形标注 28"/>
            <p:cNvSpPr/>
            <p:nvPr/>
          </p:nvSpPr>
          <p:spPr>
            <a:xfrm>
              <a:off x="5724128" y="980728"/>
              <a:ext cx="2636702" cy="1480314"/>
            </a:xfrm>
            <a:prstGeom prst="wedgeEllipseCallout">
              <a:avLst>
                <a:gd name="adj1" fmla="val -58265"/>
                <a:gd name="adj2" fmla="val -9042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906018" y="1221343"/>
              <a:ext cx="227292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000" b="1" dirty="0"/>
                <a:t>这是第五章求解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矩阵特征值</a:t>
              </a:r>
              <a:r>
                <a:rPr lang="zh-CN" altLang="zh-CN" sz="2000" b="1" dirty="0"/>
                <a:t>时的主要题型，要</a:t>
              </a:r>
              <a:r>
                <a:rPr lang="zh-CN" altLang="zh-CN" sz="2000" b="1" u="sng" dirty="0"/>
                <a:t>熟练掌握</a:t>
              </a:r>
              <a:endParaRPr lang="zh-CN" altLang="en-US" sz="2000" b="1" u="sng" dirty="0"/>
            </a:p>
          </p:txBody>
        </p:sp>
      </p:grpSp>
      <p:sp>
        <p:nvSpPr>
          <p:cNvPr id="32" name="五角星 31"/>
          <p:cNvSpPr/>
          <p:nvPr/>
        </p:nvSpPr>
        <p:spPr>
          <a:xfrm>
            <a:off x="292360" y="183306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389536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27" grpId="0" uiExpand="1" build="p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前凸带形 8"/>
          <p:cNvSpPr/>
          <p:nvPr/>
        </p:nvSpPr>
        <p:spPr>
          <a:xfrm>
            <a:off x="5796136" y="0"/>
            <a:ext cx="2473283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P21   4  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313492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练习  计算下列各行列式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3666"/>
              </p:ext>
            </p:extLst>
          </p:nvPr>
        </p:nvGraphicFramePr>
        <p:xfrm>
          <a:off x="971600" y="1132210"/>
          <a:ext cx="188118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0" name="Equation" r:id="rId3" imgW="1879600" imgH="1930400" progId="Equation.DSMT4">
                  <p:embed/>
                </p:oleObj>
              </mc:Choice>
              <mc:Fallback>
                <p:oleObj name="Equation" r:id="rId3" imgW="1879600" imgH="1930400" progId="Equation.DSMT4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32210"/>
                        <a:ext cx="1881187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52178"/>
              </p:ext>
            </p:extLst>
          </p:nvPr>
        </p:nvGraphicFramePr>
        <p:xfrm>
          <a:off x="971600" y="3416598"/>
          <a:ext cx="2363787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1" name="Equation" r:id="rId5" imgW="2362200" imgH="1447800" progId="Equation.DSMT4">
                  <p:embed/>
                </p:oleObj>
              </mc:Choice>
              <mc:Fallback>
                <p:oleObj name="Equation" r:id="rId5" imgW="2362200" imgH="1447800" progId="Equation.DSMT4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16598"/>
                        <a:ext cx="2363787" cy="145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601882"/>
              </p:ext>
            </p:extLst>
          </p:nvPr>
        </p:nvGraphicFramePr>
        <p:xfrm>
          <a:off x="4716016" y="1132210"/>
          <a:ext cx="190658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2" name="Equation" r:id="rId7" imgW="1905000" imgH="1930400" progId="Equation.DSMT4">
                  <p:embed/>
                </p:oleObj>
              </mc:Choice>
              <mc:Fallback>
                <p:oleObj name="Equation" r:id="rId7" imgW="1905000" imgH="19304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132210"/>
                        <a:ext cx="190658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51881"/>
              </p:ext>
            </p:extLst>
          </p:nvPr>
        </p:nvGraphicFramePr>
        <p:xfrm>
          <a:off x="4716016" y="3364458"/>
          <a:ext cx="2287588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3" name="Equation" r:id="rId9" imgW="2286000" imgH="1930400" progId="Equation.DSMT4">
                  <p:embed/>
                </p:oleObj>
              </mc:Choice>
              <mc:Fallback>
                <p:oleObj name="Equation" r:id="rId9" imgW="2286000" imgH="1930400" progId="Equation.DSMT4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364458"/>
                        <a:ext cx="2287588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043608" y="1089946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8024" y="1089946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51642"/>
              </p:ext>
            </p:extLst>
          </p:nvPr>
        </p:nvGraphicFramePr>
        <p:xfrm>
          <a:off x="1043608" y="3429000"/>
          <a:ext cx="11699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4" name="Equation" r:id="rId11" imgW="1167893" imgH="355446" progId="Equation.DSMT4">
                  <p:embed/>
                </p:oleObj>
              </mc:Choice>
              <mc:Fallback>
                <p:oleObj name="Equation" r:id="rId11" imgW="1167893" imgH="355446" progId="Equation.DSMT4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11699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019623"/>
              </p:ext>
            </p:extLst>
          </p:nvPr>
        </p:nvGraphicFramePr>
        <p:xfrm>
          <a:off x="4821696" y="3429000"/>
          <a:ext cx="31289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235" name="Equation" r:id="rId13" imgW="3124200" imgH="292100" progId="Equation.DSMT4">
                  <p:embed/>
                </p:oleObj>
              </mc:Choice>
              <mc:Fallback>
                <p:oleObj name="Equation" r:id="rId13" imgW="3124200" imgH="292100" progId="Equation.DSMT4">
                  <p:embed/>
                  <p:pic>
                    <p:nvPicPr>
                      <p:cNvPr id="0" name="Picture 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696" y="3429000"/>
                        <a:ext cx="3128962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067944" y="1089946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5536" y="1089946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67944" y="3297807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5536" y="3284984"/>
            <a:ext cx="504056" cy="610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</p:spTree>
    <p:extLst>
      <p:ext uri="{BB962C8B-B14F-4D97-AF65-F5344CB8AC3E}">
        <p14:creationId xmlns:p14="http://schemas.microsoft.com/office/powerpoint/2010/main" val="266994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/>
      <p:bldP spid="16" grpId="0"/>
      <p:bldP spid="17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40519"/>
              </p:ext>
            </p:extLst>
          </p:nvPr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0" name="Equation" r:id="rId3" imgW="3403600" imgH="1651000" progId="Equation.DSMT4">
                  <p:embed/>
                </p:oleObj>
              </mc:Choice>
              <mc:Fallback>
                <p:oleObj name="Equation" r:id="rId3" imgW="3403600" imgH="1651000" progId="Equation.DSMT4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7429"/>
              </p:ext>
            </p:extLst>
          </p:nvPr>
        </p:nvGraphicFramePr>
        <p:xfrm>
          <a:off x="611560" y="3068960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1" name="Equation" r:id="rId5" imgW="6019800" imgH="1981200" progId="Equation.DSMT4">
                  <p:embed/>
                </p:oleObj>
              </mc:Choice>
              <mc:Fallback>
                <p:oleObj name="Equation" r:id="rId5" imgW="6019800" imgH="1981200" progId="Equation.DSMT4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1892885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每列元素和相等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6588224" y="3711242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88790"/>
              </p:ext>
            </p:extLst>
          </p:nvPr>
        </p:nvGraphicFramePr>
        <p:xfrm>
          <a:off x="107504" y="3187700"/>
          <a:ext cx="4338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2" name="Equation" r:id="rId7" imgW="4343400" imgH="1651000" progId="Equation.DSMT4">
                  <p:embed/>
                </p:oleObj>
              </mc:Choice>
              <mc:Fallback>
                <p:oleObj name="Equation" r:id="rId7" imgW="4343400" imgH="1651000" progId="Equation.DSMT4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187700"/>
                        <a:ext cx="4338638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044471"/>
              </p:ext>
            </p:extLst>
          </p:nvPr>
        </p:nvGraphicFramePr>
        <p:xfrm>
          <a:off x="4355976" y="3187700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3" name="Equation" r:id="rId9" imgW="3962400" imgH="1651000" progId="Equation.DSMT4">
                  <p:embed/>
                </p:oleObj>
              </mc:Choice>
              <mc:Fallback>
                <p:oleObj name="Equation" r:id="rId9" imgW="3962400" imgH="1651000" progId="Equation.DSMT4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87700"/>
                        <a:ext cx="3962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直角三角形 27"/>
          <p:cNvSpPr/>
          <p:nvPr/>
        </p:nvSpPr>
        <p:spPr>
          <a:xfrm>
            <a:off x="6516216" y="3573016"/>
            <a:ext cx="1532845" cy="122413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6156176" y="5229200"/>
            <a:ext cx="1559294" cy="576064"/>
          </a:xfrm>
          <a:prstGeom prst="cloudCallout">
            <a:avLst>
              <a:gd name="adj1" fmla="val -13004"/>
              <a:gd name="adj2" fmla="val -125064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上三角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46440"/>
              </p:ext>
            </p:extLst>
          </p:nvPr>
        </p:nvGraphicFramePr>
        <p:xfrm>
          <a:off x="107504" y="5209728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4" name="Equation" r:id="rId11" imgW="2184400" imgH="673100" progId="Equation.DSMT4">
                  <p:embed/>
                </p:oleObj>
              </mc:Choice>
              <mc:Fallback>
                <p:oleObj name="Equation" r:id="rId11" imgW="2184400" imgH="673100" progId="Equation.DSMT4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09728"/>
                        <a:ext cx="2184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45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8" grpId="0" animBg="1"/>
      <p:bldP spid="29" grpId="0" animBg="1"/>
      <p:bldP spid="2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典型例题</a:t>
            </a:r>
          </a:p>
        </p:txBody>
      </p:sp>
      <p:sp>
        <p:nvSpPr>
          <p:cNvPr id="7" name="前凸带形 6"/>
          <p:cNvSpPr/>
          <p:nvPr/>
        </p:nvSpPr>
        <p:spPr>
          <a:xfrm>
            <a:off x="5292080" y="0"/>
            <a:ext cx="3049347" cy="945930"/>
          </a:xfrm>
          <a:prstGeom prst="ribbon">
            <a:avLst>
              <a:gd name="adj1" fmla="val 33333"/>
              <a:gd name="adj2" fmla="val 500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P22 8(2)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544" y="754826"/>
            <a:ext cx="66247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练习  计算下列行列式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40818"/>
              </p:ext>
            </p:extLst>
          </p:nvPr>
        </p:nvGraphicFramePr>
        <p:xfrm>
          <a:off x="1493912" y="1387264"/>
          <a:ext cx="2286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6" name="Equation" r:id="rId3" imgW="2286000" imgH="1651000" progId="Equation.DSMT4">
                  <p:embed/>
                </p:oleObj>
              </mc:Choice>
              <mc:Fallback>
                <p:oleObj name="Equation" r:id="rId3" imgW="2286000" imgH="16510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912" y="1387264"/>
                        <a:ext cx="22860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07270"/>
              </p:ext>
            </p:extLst>
          </p:nvPr>
        </p:nvGraphicFramePr>
        <p:xfrm>
          <a:off x="1907704" y="3366278"/>
          <a:ext cx="300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7" name="Equation" r:id="rId5" imgW="3009900" imgH="482600" progId="Equation.DSMT4">
                  <p:embed/>
                </p:oleObj>
              </mc:Choice>
              <mc:Fallback>
                <p:oleObj name="Equation" r:id="rId5" imgW="3009900" imgH="4826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66278"/>
                        <a:ext cx="3009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6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970</Words>
  <Application>Microsoft Office PowerPoint</Application>
  <PresentationFormat>全屏显示(4:3)</PresentationFormat>
  <Paragraphs>249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Arial</vt:lpstr>
      <vt:lpstr>Calibri</vt:lpstr>
      <vt:lpstr>Cambria Math</vt:lpstr>
      <vt:lpstr>Times New Roman</vt:lpstr>
      <vt:lpstr>主题2</vt:lpstr>
      <vt:lpstr>Equation</vt:lpstr>
      <vt:lpstr>第1章  行列式</vt:lpstr>
      <vt:lpstr>1.2  行列式按行展开定理</vt:lpstr>
      <vt:lpstr>1.2  行列式按行展开定理</vt:lpstr>
      <vt:lpstr>1.2  行列式按行展开定理</vt:lpstr>
      <vt:lpstr> 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Lijun Xu</cp:lastModifiedBy>
  <cp:revision>132</cp:revision>
  <dcterms:created xsi:type="dcterms:W3CDTF">2015-01-05T18:34:44Z</dcterms:created>
  <dcterms:modified xsi:type="dcterms:W3CDTF">2019-03-06T02:41:51Z</dcterms:modified>
  <cp:contentStatus/>
</cp:coreProperties>
</file>