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94" r:id="rId2"/>
    <p:sldId id="299" r:id="rId3"/>
    <p:sldId id="262" r:id="rId4"/>
    <p:sldId id="263" r:id="rId5"/>
    <p:sldId id="264" r:id="rId6"/>
    <p:sldId id="267" r:id="rId7"/>
    <p:sldId id="269" r:id="rId8"/>
    <p:sldId id="270" r:id="rId9"/>
    <p:sldId id="271" r:id="rId10"/>
    <p:sldId id="300" r:id="rId11"/>
    <p:sldId id="302" r:id="rId12"/>
    <p:sldId id="257" r:id="rId13"/>
    <p:sldId id="296" r:id="rId14"/>
    <p:sldId id="287" r:id="rId15"/>
    <p:sldId id="261" r:id="rId16"/>
    <p:sldId id="298" r:id="rId17"/>
    <p:sldId id="272" r:id="rId18"/>
    <p:sldId id="273" r:id="rId19"/>
    <p:sldId id="284" r:id="rId20"/>
    <p:sldId id="286" r:id="rId21"/>
    <p:sldId id="297" r:id="rId22"/>
    <p:sldId id="288" r:id="rId23"/>
    <p:sldId id="275" r:id="rId24"/>
    <p:sldId id="276" r:id="rId25"/>
    <p:sldId id="281" r:id="rId26"/>
    <p:sldId id="277" r:id="rId27"/>
    <p:sldId id="278" r:id="rId28"/>
    <p:sldId id="279" r:id="rId29"/>
    <p:sldId id="293" r:id="rId30"/>
    <p:sldId id="291" r:id="rId31"/>
    <p:sldId id="289" r:id="rId32"/>
    <p:sldId id="292" r:id="rId33"/>
    <p:sldId id="290" r:id="rId34"/>
    <p:sldId id="295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4" autoAdjust="0"/>
  </p:normalViewPr>
  <p:slideViewPr>
    <p:cSldViewPr>
      <p:cViewPr varScale="1">
        <p:scale>
          <a:sx n="93" d="100"/>
          <a:sy n="93" d="100"/>
        </p:scale>
        <p:origin x="2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4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2.wmf"/><Relationship Id="rId7" Type="http://schemas.openxmlformats.org/officeDocument/2006/relationships/image" Target="../media/image88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5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1776E-AC7C-447C-80DE-83750DE48F02}" type="datetimeFigureOut">
              <a:rPr lang="zh-CN" altLang="en-US" smtClean="0"/>
              <a:t>2022-3-10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5492-EB0F-4948-8122-9065A3AFE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C5492-EB0F-4948-8122-9065A3AFED1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t>2022-3-10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t>2022-3-10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wmf"/><Relationship Id="rId18" Type="http://schemas.openxmlformats.org/officeDocument/2006/relationships/image" Target="../media/image37.png"/><Relationship Id="rId3" Type="http://schemas.openxmlformats.org/officeDocument/2006/relationships/audio" Target="../media/audio2.wav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7.png"/><Relationship Id="rId4" Type="http://schemas.openxmlformats.org/officeDocument/2006/relationships/image" Target="../media/image5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4.bin"/><Relationship Id="rId14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9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0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8.wmf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image" Target="../media/image101.wmf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20.bin"/><Relationship Id="rId26" Type="http://schemas.openxmlformats.org/officeDocument/2006/relationships/oleObject" Target="../embeddings/oleObject124.bin"/><Relationship Id="rId3" Type="http://schemas.openxmlformats.org/officeDocument/2006/relationships/oleObject" Target="../embeddings/oleObject112.bin"/><Relationship Id="rId21" Type="http://schemas.openxmlformats.org/officeDocument/2006/relationships/image" Target="../media/image117.wmf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6.bin"/><Relationship Id="rId24" Type="http://schemas.openxmlformats.org/officeDocument/2006/relationships/oleObject" Target="../embeddings/oleObject123.bin"/><Relationship Id="rId5" Type="http://schemas.openxmlformats.org/officeDocument/2006/relationships/oleObject" Target="../embeddings/oleObject113.bin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10" Type="http://schemas.openxmlformats.org/officeDocument/2006/relationships/image" Target="../media/image112.wmf"/><Relationship Id="rId19" Type="http://schemas.openxmlformats.org/officeDocument/2006/relationships/image" Target="../media/image116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Relationship Id="rId27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34.wmf"/><Relationship Id="rId3" Type="http://schemas.openxmlformats.org/officeDocument/2006/relationships/oleObject" Target="../embeddings/oleObject131.bin"/><Relationship Id="rId21" Type="http://schemas.openxmlformats.org/officeDocument/2006/relationships/oleObject" Target="../embeddings/oleObject140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37.wmf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1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09468" y="4541604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13561" y="3429000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709468" y="684654"/>
            <a:ext cx="6534940" cy="2148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182329" y="656060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80594" y="1049592"/>
            <a:ext cx="6192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熟练掌握矩阵的加法运算、数与矩阵相乘运算（简称数乘运算）和矩阵与矩阵相乘运算（简称乘法运算）及其运算规律；了解单位矩阵、对角矩阵、对称矩阵和反对称矩阵，以及它们的性质</a:t>
            </a:r>
          </a:p>
        </p:txBody>
      </p:sp>
      <p:sp>
        <p:nvSpPr>
          <p:cNvPr id="30" name="矩形 29"/>
          <p:cNvSpPr/>
          <p:nvPr/>
        </p:nvSpPr>
        <p:spPr>
          <a:xfrm>
            <a:off x="1845053" y="3429000"/>
            <a:ext cx="5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掌握伴随矩阵的定义、性质与计算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5054" y="451404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了解方阵的行列式、转置矩阵的概念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1A37C2-6A6A-4C18-953E-86D0C61BDDCF}"/>
              </a:ext>
            </a:extLst>
          </p:cNvPr>
          <p:cNvSpPr/>
          <p:nvPr/>
        </p:nvSpPr>
        <p:spPr>
          <a:xfrm>
            <a:off x="656343" y="1185932"/>
            <a:ext cx="7399197" cy="1154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甲有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个橘子，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乙有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个橘子，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苹果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元一个，橘子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元一个，问甲乙各能卖多少钱？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3559E-D0B6-4594-B947-EA8E6DED63EF}"/>
              </a:ext>
            </a:extLst>
          </p:cNvPr>
          <p:cNvSpPr txBox="1"/>
          <p:nvPr/>
        </p:nvSpPr>
        <p:spPr>
          <a:xfrm>
            <a:off x="467544" y="553076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引例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：矩阵乘向量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/>
              <p:nvPr/>
            </p:nvSpPr>
            <p:spPr>
              <a:xfrm>
                <a:off x="1907704" y="2511410"/>
                <a:ext cx="4824536" cy="6134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𝟐𝟑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511410"/>
                <a:ext cx="4824536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动作按钮: 帮助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1CF39E-23D9-4363-B505-BC2B18AAFE2B}"/>
              </a:ext>
            </a:extLst>
          </p:cNvPr>
          <p:cNvSpPr/>
          <p:nvPr/>
        </p:nvSpPr>
        <p:spPr>
          <a:xfrm>
            <a:off x="3635861" y="440612"/>
            <a:ext cx="720080" cy="635684"/>
          </a:xfrm>
          <a:prstGeom prst="actionButtonHelp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D684CC-910E-4642-9B79-536566E4343A}"/>
                  </a:ext>
                </a:extLst>
              </p:cNvPr>
              <p:cNvSpPr txBox="1"/>
              <p:nvPr/>
            </p:nvSpPr>
            <p:spPr>
              <a:xfrm>
                <a:off x="1907704" y="3098747"/>
                <a:ext cx="4824536" cy="61343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𝟏𝟗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D684CC-910E-4642-9B79-536566E4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098747"/>
                <a:ext cx="4824536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790637A0-45F6-4CCB-A0CB-BA08709AB6FA}"/>
              </a:ext>
            </a:extLst>
          </p:cNvPr>
          <p:cNvSpPr/>
          <p:nvPr/>
        </p:nvSpPr>
        <p:spPr>
          <a:xfrm>
            <a:off x="3853040" y="3852656"/>
            <a:ext cx="286912" cy="587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4EBC6-30CC-4506-B6AC-51C9896617E7}"/>
                  </a:ext>
                </a:extLst>
              </p:cNvPr>
              <p:cNvSpPr txBox="1"/>
              <p:nvPr/>
            </p:nvSpPr>
            <p:spPr>
              <a:xfrm>
                <a:off x="1872820" y="4511887"/>
                <a:ext cx="4931428" cy="6295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4EBC6-30CC-4506-B6AC-51C98966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820" y="4511887"/>
                <a:ext cx="4931428" cy="6295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7" grpId="0" animBg="1"/>
      <p:bldP spid="18" grpId="0" animBg="1"/>
      <p:bldP spid="19" grpId="0" animBg="1"/>
      <p:bldP spid="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1A37C2-6A6A-4C18-953E-86D0C61BDDCF}"/>
              </a:ext>
            </a:extLst>
          </p:cNvPr>
          <p:cNvSpPr/>
          <p:nvPr/>
        </p:nvSpPr>
        <p:spPr>
          <a:xfrm>
            <a:off x="641737" y="841617"/>
            <a:ext cx="7399197" cy="20662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甲有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个橘子，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乙有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个橘子，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如果现在卖掉苹果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元一个，橘子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元一个。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如果屯货半年，苹果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元一个，橘子</a:t>
            </a:r>
            <a:r>
              <a:rPr lang="en-US" altLang="zh-C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元一个。</a:t>
            </a:r>
            <a:endParaRPr lang="en-US" altLang="zh-CN" sz="2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个人在两种策略下卖掉，分别可以买多少钱？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3559E-D0B6-4594-B947-EA8E6DED63EF}"/>
              </a:ext>
            </a:extLst>
          </p:cNvPr>
          <p:cNvSpPr txBox="1"/>
          <p:nvPr/>
        </p:nvSpPr>
        <p:spPr>
          <a:xfrm>
            <a:off x="641737" y="19779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引例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：矩阵乘矩阵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/>
              <p:nvPr/>
            </p:nvSpPr>
            <p:spPr>
              <a:xfrm>
                <a:off x="1209991" y="3162791"/>
                <a:ext cx="2664296" cy="6134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1" y="3162791"/>
                <a:ext cx="2664296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动作按钮: 帮助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1CF39E-23D9-4363-B505-BC2B18AAFE2B}"/>
              </a:ext>
            </a:extLst>
          </p:cNvPr>
          <p:cNvSpPr/>
          <p:nvPr/>
        </p:nvSpPr>
        <p:spPr>
          <a:xfrm>
            <a:off x="3493000" y="44624"/>
            <a:ext cx="720080" cy="635684"/>
          </a:xfrm>
          <a:prstGeom prst="actionButtonHelp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D684CC-910E-4642-9B79-536566E4343A}"/>
                  </a:ext>
                </a:extLst>
              </p:cNvPr>
              <p:cNvSpPr txBox="1"/>
              <p:nvPr/>
            </p:nvSpPr>
            <p:spPr>
              <a:xfrm>
                <a:off x="1209991" y="3750128"/>
                <a:ext cx="2664296" cy="61343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D684CC-910E-4642-9B79-536566E43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91" y="3750128"/>
                <a:ext cx="2664296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下 5">
            <a:extLst>
              <a:ext uri="{FF2B5EF4-FFF2-40B4-BE49-F238E27FC236}">
                <a16:creationId xmlns:a16="http://schemas.microsoft.com/office/drawing/2014/main" id="{790637A0-45F6-4CCB-A0CB-BA08709AB6FA}"/>
              </a:ext>
            </a:extLst>
          </p:cNvPr>
          <p:cNvSpPr/>
          <p:nvPr/>
        </p:nvSpPr>
        <p:spPr>
          <a:xfrm>
            <a:off x="3901041" y="4586314"/>
            <a:ext cx="286912" cy="4988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4EBC6-30CC-4506-B6AC-51C9896617E7}"/>
                  </a:ext>
                </a:extLst>
              </p:cNvPr>
              <p:cNvSpPr txBox="1"/>
              <p:nvPr/>
            </p:nvSpPr>
            <p:spPr>
              <a:xfrm>
                <a:off x="191509" y="5064413"/>
                <a:ext cx="7992888" cy="6295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∗3</m:t>
                                </m:r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∗4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∗3+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∗4</m:t>
                                </m:r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19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954EBC6-30CC-4506-B6AC-51C989661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9" y="5064413"/>
                <a:ext cx="7992888" cy="629531"/>
              </a:xfrm>
              <a:prstGeom prst="rect">
                <a:avLst/>
              </a:prstGeom>
              <a:blipFill>
                <a:blip r:embed="rId4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ABD106-7B7E-4821-B2B6-59237A1A5EC1}"/>
                  </a:ext>
                </a:extLst>
              </p:cNvPr>
              <p:cNvSpPr txBox="1"/>
              <p:nvPr/>
            </p:nvSpPr>
            <p:spPr>
              <a:xfrm>
                <a:off x="4449231" y="3162791"/>
                <a:ext cx="2664296" cy="6209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ABD106-7B7E-4821-B2B6-59237A1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31" y="3162791"/>
                <a:ext cx="2664296" cy="620939"/>
              </a:xfrm>
              <a:prstGeom prst="rect">
                <a:avLst/>
              </a:prstGeom>
              <a:blipFill>
                <a:blip r:embed="rId5"/>
                <a:stretch>
                  <a:fillRect b="-9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96585D-4030-4002-A70F-ECB883F36F04}"/>
                  </a:ext>
                </a:extLst>
              </p:cNvPr>
              <p:cNvSpPr txBox="1"/>
              <p:nvPr/>
            </p:nvSpPr>
            <p:spPr>
              <a:xfrm>
                <a:off x="4449231" y="3750128"/>
                <a:ext cx="2664296" cy="6209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n w="22225">
                                      <a:solidFill>
                                        <a:schemeClr val="accent2"/>
                                      </a:solidFill>
                                      <a:prstDash val="solid"/>
                                    </a:ln>
                                    <a:solidFill>
                                      <a:schemeClr val="accent2">
                                        <a:lumMod val="40000"/>
                                        <a:lumOff val="6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96585D-4030-4002-A70F-ECB883F3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231" y="3750128"/>
                <a:ext cx="2664296" cy="620939"/>
              </a:xfrm>
              <a:prstGeom prst="rect">
                <a:avLst/>
              </a:prstGeom>
              <a:blipFill>
                <a:blip r:embed="rId6"/>
                <a:stretch>
                  <a:fillRect b="-96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FE45061F-5D5F-43B0-9AFE-7DA29054D1F2}"/>
              </a:ext>
            </a:extLst>
          </p:cNvPr>
          <p:cNvSpPr/>
          <p:nvPr/>
        </p:nvSpPr>
        <p:spPr>
          <a:xfrm rot="16200000">
            <a:off x="3901041" y="2524952"/>
            <a:ext cx="286912" cy="39911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2772" y="3231841"/>
            <a:ext cx="516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甲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05699" y="3817070"/>
            <a:ext cx="516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乙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787864" y="4433126"/>
            <a:ext cx="1415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策略</a:t>
            </a:r>
            <a:r>
              <a:rPr lang="en-US" altLang="zh-CN" sz="2400" b="1" dirty="0" smtClean="0">
                <a:latin typeface="+mn-ea"/>
              </a:rPr>
              <a:t>I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459368" y="4433126"/>
            <a:ext cx="1415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策略</a:t>
            </a:r>
            <a:r>
              <a:rPr lang="en-US" altLang="zh-CN" sz="2400" b="1" dirty="0" smtClean="0">
                <a:latin typeface="+mn-ea"/>
              </a:rPr>
              <a:t>II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79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7" grpId="0" animBg="1"/>
      <p:bldP spid="18" grpId="0" animBg="1"/>
      <p:bldP spid="19" grpId="0" animBg="1"/>
      <p:bldP spid="6" grpId="0" animBg="1"/>
      <p:bldP spid="20" grpId="0"/>
      <p:bldP spid="11" grpId="0" animBg="1"/>
      <p:bldP spid="12" grpId="0" animBg="1"/>
      <p:bldP spid="5" grpId="0" animBg="1"/>
      <p:bldP spid="8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350" y="6165304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矩阵及其运算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</a:rPr>
              <a:t>例题引入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120388"/>
            <a:ext cx="7632848" cy="139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</a:t>
            </a:r>
            <a:r>
              <a:rPr kumimoji="1" lang="zh-CN" altLang="en-US" sz="24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引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某学校开运动会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设比赛设有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个一等奖，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个二等奖，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个三等奖，规定一等奖得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元；二等奖得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元；三等奖得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元。比赛共有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个系参加，每个系得奖统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计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74198" y="2287492"/>
          <a:ext cx="396833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一等奖人数</a:t>
                      </a:r>
                      <a:endParaRPr lang="zh-CN" altLang="zh-CN" sz="2000" b="0" kern="1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二等奖人数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三等奖人数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一系</a:t>
                      </a:r>
                      <a:endParaRPr lang="zh-CN" altLang="zh-CN" sz="20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zh-CN" sz="2000" b="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二系</a:t>
                      </a:r>
                      <a:endParaRPr lang="zh-CN" altLang="zh-CN" sz="20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三系</a:t>
                      </a:r>
                      <a:endParaRPr lang="zh-CN" altLang="zh-CN" sz="20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四系</a:t>
                      </a:r>
                      <a:endParaRPr lang="zh-CN" altLang="zh-CN" sz="20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2000" b="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五系</a:t>
                      </a:r>
                      <a:endParaRPr lang="zh-CN" altLang="zh-CN" sz="2000" b="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78896" y="2595736"/>
          <a:ext cx="2768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3" imgW="2768600" imgH="2057400" progId="Equation.DSMT4">
                  <p:embed/>
                </p:oleObj>
              </mc:Choice>
              <mc:Fallback>
                <p:oleObj name="Equation" r:id="rId3" imgW="2768600" imgH="20574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2595736"/>
                        <a:ext cx="2768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1412776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试统计各系的得分情况和所得奖金数。</a:t>
            </a:r>
            <a:endParaRPr lang="zh-CN" altLang="en-US" sz="2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9350" y="6165304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矩阵及其运算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</a:rPr>
              <a:t>例题引入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120388"/>
            <a:ext cx="7632848" cy="1391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[</a:t>
            </a:r>
            <a:r>
              <a:rPr kumimoji="1" lang="zh-CN" altLang="en-US" sz="2400" dirty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引</a:t>
            </a:r>
            <a:r>
              <a:rPr kumimoji="1" lang="zh-CN" altLang="en-US" sz="2400" dirty="0" smtClean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dirty="0" smtClean="0">
                <a:solidFill>
                  <a:srgbClr val="0033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]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某学校开运动会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设比赛设有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个一等奖，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个二等奖，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个三等奖，规定一等奖得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元；二等奖得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元；三等奖得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分，奖金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500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元。比赛共有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个系参加，每个系得奖统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计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578896" y="2595736"/>
          <a:ext cx="2768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2" name="Equation" r:id="rId3" imgW="2768600" imgH="2057400" progId="Equation.DSMT4">
                  <p:embed/>
                </p:oleObj>
              </mc:Choice>
              <mc:Fallback>
                <p:oleObj name="Equation" r:id="rId3" imgW="2768600" imgH="2057400" progId="Equation.DSMT4">
                  <p:embed/>
                  <p:pic>
                    <p:nvPicPr>
                      <p:cNvPr id="0" name="图片 35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96" y="2595736"/>
                        <a:ext cx="2768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1412776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试统计各系的得分情况和所得奖金数。</a:t>
            </a:r>
            <a:endParaRPr lang="zh-CN" altLang="en-US" sz="2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09938" y="2565400"/>
          <a:ext cx="5029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3" name="Equation" r:id="rId5" imgW="120700800" imgH="49377600" progId="Equation.DSMT4">
                  <p:embed/>
                </p:oleObj>
              </mc:Choice>
              <mc:Fallback>
                <p:oleObj name="Equation" r:id="rId5" imgW="120700800" imgH="49377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2565400"/>
                        <a:ext cx="5029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-0.02844 L -0.4592 -0.015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49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例题引入</a:t>
            </a: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720" y="1340768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5720" y="2996952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4282" y="1340768"/>
            <a:ext cx="77867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：满足什么条件的两个矩阵可以做以上的乘法运算？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zh-CN" sz="27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7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zh-CN" sz="27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700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乘积</a:t>
            </a:r>
            <a:r>
              <a:rPr lang="en-US" altLang="zh-CN" sz="2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一个多少行、多少列的</a:t>
            </a:r>
            <a:r>
              <a:rPr lang="en-US" altLang="zh-C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1"/>
          <p:cNvGrpSpPr/>
          <p:nvPr/>
        </p:nvGrpSpPr>
        <p:grpSpPr>
          <a:xfrm>
            <a:off x="571472" y="31237"/>
            <a:ext cx="2091685" cy="1183185"/>
            <a:chOff x="4211960" y="0"/>
            <a:chExt cx="3096344" cy="191683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2" name="云形 11"/>
            <p:cNvSpPr/>
            <p:nvPr/>
          </p:nvSpPr>
          <p:spPr>
            <a:xfrm>
              <a:off x="4211960" y="0"/>
              <a:ext cx="3096344" cy="191683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9" y="407968"/>
              <a:ext cx="2286158" cy="954107"/>
            </a:xfrm>
            <a:prstGeom prst="rect">
              <a:avLst/>
            </a:prstGeom>
            <a:grpFill/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anose="02020603050405020304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85720" y="4581128"/>
            <a:ext cx="7715304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r>
              <a:rPr lang="en-US" altLang="zh-C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7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与 </a:t>
            </a:r>
            <a:r>
              <a:rPr lang="en-US" altLang="zh-CN" sz="2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7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7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7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的乘积</a:t>
            </a:r>
            <a:r>
              <a:rPr lang="en-US" altLang="zh-CN" sz="2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7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中第</a:t>
            </a:r>
            <a:r>
              <a:rPr lang="en-US" altLang="zh-CN" sz="27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行第</a:t>
            </a:r>
            <a:r>
              <a:rPr lang="en-US" altLang="zh-CN" sz="27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列的元素</a:t>
            </a:r>
            <a:r>
              <a:rPr lang="en-US" altLang="zh-CN" sz="27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7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等于什么</a:t>
            </a:r>
            <a:r>
              <a:rPr lang="en-US" altLang="zh-CN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23367" y="3022575"/>
          <a:ext cx="5076825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Equation" r:id="rId3" imgW="2298700" imgH="1003300" progId="Equation.DSMT4">
                  <p:embed/>
                </p:oleObj>
              </mc:Choice>
              <mc:Fallback>
                <p:oleObj name="Equation" r:id="rId3" imgW="2298700" imgH="10033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367" y="3022575"/>
                        <a:ext cx="5076825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例题引入</a:t>
            </a:r>
          </a:p>
          <a:p>
            <a:endParaRPr lang="zh-CN" altLang="en-US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51520" y="620688"/>
            <a:ext cx="7972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第一个矩阵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的列数必须和第二个矩阵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的行数一致；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251519" y="1412776"/>
            <a:ext cx="79003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的行数和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的行数一致，矩阵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的列数和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的列数一致；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251519" y="2204864"/>
            <a:ext cx="79928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中第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行第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列的元素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等于第一个矩阵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行与第二个矩阵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的第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列相应元素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乘积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344738" y="335632"/>
          <a:ext cx="38322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Equation" r:id="rId5" imgW="1104900" imgH="228600" progId="Equation.DSMT4">
                  <p:embed/>
                </p:oleObj>
              </mc:Choice>
              <mc:Fallback>
                <p:oleObj name="Equation" r:id="rId5" imgW="1104900" imgH="228600" progId="Equation.DSMT4">
                  <p:embed/>
                  <p:pic>
                    <p:nvPicPr>
                      <p:cNvPr id="0" name="Picture 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35632"/>
                        <a:ext cx="38322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999" y="515719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这就是矩阵乘法定义的根由。下面我们首先介绍有关矩阵的一些基本概念。</a:t>
            </a:r>
          </a:p>
        </p:txBody>
      </p:sp>
      <p:sp>
        <p:nvSpPr>
          <p:cNvPr id="55" name="Rectangle 35"/>
          <p:cNvSpPr>
            <a:spLocks noChangeArrowheads="1"/>
          </p:cNvSpPr>
          <p:nvPr/>
        </p:nvSpPr>
        <p:spPr bwMode="auto">
          <a:xfrm>
            <a:off x="2032595" y="3947234"/>
            <a:ext cx="1872208" cy="416849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ectangle 36"/>
          <p:cNvSpPr>
            <a:spLocks noChangeArrowheads="1"/>
          </p:cNvSpPr>
          <p:nvPr/>
        </p:nvSpPr>
        <p:spPr bwMode="auto">
          <a:xfrm>
            <a:off x="4163081" y="3139831"/>
            <a:ext cx="511994" cy="203165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3444" y="404664"/>
            <a:ext cx="138024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5" grpId="0" animBg="1"/>
      <p:bldP spid="56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77850" y="1565275"/>
            <a:ext cx="7609205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，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那么规定矩阵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的乘积是一个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911350" y="1722438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3" imgW="736600" imgH="241300" progId="Equation.DSMT4">
                  <p:embed/>
                </p:oleObj>
              </mc:Choice>
              <mc:Fallback>
                <p:oleObj name="Equation" r:id="rId3" imgW="736600" imgH="24130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1722438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3583394" y="1722438"/>
          <a:ext cx="142049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5" imgW="711200" imgH="241300" progId="Equation.DSMT4">
                  <p:embed/>
                </p:oleObj>
              </mc:Choice>
              <mc:Fallback>
                <p:oleObj name="Equation" r:id="rId5" imgW="711200" imgH="241300" progId="Equation.DSMT4">
                  <p:embed/>
                  <p:pic>
                    <p:nvPicPr>
                      <p:cNvPr id="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394" y="1722438"/>
                        <a:ext cx="142049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48354"/>
              </p:ext>
            </p:extLst>
          </p:nvPr>
        </p:nvGraphicFramePr>
        <p:xfrm>
          <a:off x="5326608" y="1700808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7" imgW="558800" imgH="241300" progId="Equation.DSMT4">
                  <p:embed/>
                </p:oleObj>
              </mc:Choice>
              <mc:Fallback>
                <p:oleObj name="Equation" r:id="rId7" imgW="558800" imgH="241300" progId="Equation.DSMT4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608" y="1700808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1694111" y="2781300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9" imgW="2527300" imgH="431800" progId="Equation.DSMT4">
                  <p:embed/>
                </p:oleObj>
              </mc:Choice>
              <mc:Fallback>
                <p:oleObj name="Equation" r:id="rId9" imgW="2527300" imgH="431800" progId="Equation.DSMT4">
                  <p:embed/>
                  <p:pic>
                    <p:nvPicPr>
                      <p:cNvPr id="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4111" y="2781300"/>
                        <a:ext cx="55832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4499992" y="3846513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1" imgW="1739900" imgH="203200" progId="Equation.DSMT4">
                  <p:embed/>
                </p:oleObj>
              </mc:Choice>
              <mc:Fallback>
                <p:oleObj name="Equation" r:id="rId11" imgW="1739900" imgH="203200" progId="Equation.DSMT4">
                  <p:embed/>
                  <p:pic>
                    <p:nvPicPr>
                      <p:cNvPr id="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846513"/>
                        <a:ext cx="38242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8099" y="4602163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12" name="矩形 11"/>
          <p:cNvSpPr/>
          <p:nvPr/>
        </p:nvSpPr>
        <p:spPr>
          <a:xfrm>
            <a:off x="539552" y="60152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矩阵与矩阵相乘</a:t>
            </a:r>
          </a:p>
        </p:txBody>
      </p:sp>
    </p:spTree>
    <p:extLst>
      <p:ext uri="{BB962C8B-B14F-4D97-AF65-F5344CB8AC3E}">
        <p14:creationId xmlns:p14="http://schemas.microsoft.com/office/powerpoint/2010/main" val="19881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1835696" y="3260378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3" name="Equation" r:id="rId4" imgW="2832100" imgH="469900" progId="Equation.DSMT4">
                  <p:embed/>
                </p:oleObj>
              </mc:Choice>
              <mc:Fallback>
                <p:oleObj name="Equation" r:id="rId4" imgW="2832100" imgH="469900" progId="Equation.DSMT4">
                  <p:embed/>
                  <p:pic>
                    <p:nvPicPr>
                      <p:cNvPr id="0" name="Picture 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60378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35696" y="3270361"/>
          <a:ext cx="62293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" name="Equation" r:id="rId6" imgW="2832100" imgH="469900" progId="Equation.DSMT4">
                  <p:embed/>
                </p:oleObj>
              </mc:Choice>
              <mc:Fallback>
                <p:oleObj name="Equation" r:id="rId6" imgW="2832100" imgH="469900" progId="Equation.DSMT4">
                  <p:embed/>
                  <p:pic>
                    <p:nvPicPr>
                      <p:cNvPr id="0" name="Picture 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70361"/>
                        <a:ext cx="622935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35696" y="32603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5" name="Equation" r:id="rId8" imgW="2832100" imgH="469900" progId="Equation.DSMT4">
                  <p:embed/>
                </p:oleObj>
              </mc:Choice>
              <mc:Fallback>
                <p:oleObj name="Equation" r:id="rId8" imgW="2832100" imgH="469900" progId="Equation.DSMT4">
                  <p:embed/>
                  <p:pic>
                    <p:nvPicPr>
                      <p:cNvPr id="0" name="Picture 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603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35696" y="3260376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6" name="Equation" r:id="rId10" imgW="2832100" imgH="469900" progId="Equation.DSMT4">
                  <p:embed/>
                </p:oleObj>
              </mc:Choice>
              <mc:Fallback>
                <p:oleObj name="Equation" r:id="rId10" imgW="2832100" imgH="469900" progId="Equation.DSMT4">
                  <p:embed/>
                  <p:pic>
                    <p:nvPicPr>
                      <p:cNvPr id="0" name="Picture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60376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35696" y="3266802"/>
          <a:ext cx="62293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7" name="Equation" r:id="rId12" imgW="2832100" imgH="469900" progId="Equation.DSMT4">
                  <p:embed/>
                </p:oleObj>
              </mc:Choice>
              <mc:Fallback>
                <p:oleObj name="Equation" r:id="rId12" imgW="2832100" imgH="469900" progId="Equation.DSMT4">
                  <p:embed/>
                  <p:pic>
                    <p:nvPicPr>
                      <p:cNvPr id="0" name="Picture 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266802"/>
                        <a:ext cx="622935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1301750" y="392113"/>
          <a:ext cx="3962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8" name="Equation" r:id="rId14" imgW="1981200" imgH="469900" progId="Equation.DSMT4">
                  <p:embed/>
                </p:oleObj>
              </mc:Choice>
              <mc:Fallback>
                <p:oleObj name="Equation" r:id="rId14" imgW="1981200" imgH="469900" progId="Equation.DSMT4">
                  <p:embed/>
                  <p:pic>
                    <p:nvPicPr>
                      <p:cNvPr id="0" name="Picture 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92113"/>
                        <a:ext cx="3962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323528" y="59553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r>
              <a:rPr kumimoji="1" lang="zh-CN" altLang="en-US" sz="2400" b="1" dirty="0">
                <a:solidFill>
                  <a:srgbClr val="0000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1547664" y="2001838"/>
          <a:ext cx="34004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" name="Equation" r:id="rId16" imgW="1701800" imgH="469900" progId="Equation.DSMT4">
                  <p:embed/>
                </p:oleObj>
              </mc:Choice>
              <mc:Fallback>
                <p:oleObj name="Equation" r:id="rId16" imgW="1701800" imgH="469900" progId="Equation.DSMT4">
                  <p:embed/>
                  <p:pic>
                    <p:nvPicPr>
                      <p:cNvPr id="0" name="Picture 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01838"/>
                        <a:ext cx="34004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837594" y="1743199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4088" y="69269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计算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zh-CN" sz="2400" b="1" i="1" dirty="0"/>
              <a:t>。</a:t>
            </a:r>
            <a:endParaRPr lang="zh-CN" altLang="en-US" sz="2400" b="1" dirty="0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2195736" y="3284984"/>
            <a:ext cx="1656184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>
            <a:off x="3091177" y="2924856"/>
            <a:ext cx="688735" cy="3601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411760" y="2348880"/>
            <a:ext cx="93610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3779912" y="2132856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427984" y="2132944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4447087" y="2899704"/>
            <a:ext cx="412945" cy="3852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995935" y="3284984"/>
            <a:ext cx="2129739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4788024" y="2132856"/>
            <a:ext cx="0" cy="79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Line 23"/>
          <p:cNvSpPr>
            <a:spLocks noChangeShapeType="1"/>
          </p:cNvSpPr>
          <p:nvPr/>
        </p:nvSpPr>
        <p:spPr bwMode="auto">
          <a:xfrm>
            <a:off x="4788024" y="2887994"/>
            <a:ext cx="1656184" cy="39699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0" name="Oval 18"/>
          <p:cNvSpPr>
            <a:spLocks noChangeArrowheads="1"/>
          </p:cNvSpPr>
          <p:nvPr/>
        </p:nvSpPr>
        <p:spPr bwMode="auto">
          <a:xfrm>
            <a:off x="6228184" y="3284983"/>
            <a:ext cx="1728192" cy="457200"/>
          </a:xfrm>
          <a:prstGeom prst="ellipse">
            <a:avLst/>
          </a:prstGeom>
          <a:noFill/>
          <a:ln w="28575">
            <a:solidFill>
              <a:srgbClr val="C808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70" name="Freeform 31"/>
          <p:cNvSpPr/>
          <p:nvPr/>
        </p:nvSpPr>
        <p:spPr bwMode="auto">
          <a:xfrm>
            <a:off x="3091177" y="1916832"/>
            <a:ext cx="1408815" cy="216024"/>
          </a:xfrm>
          <a:custGeom>
            <a:avLst/>
            <a:gdLst>
              <a:gd name="T0" fmla="*/ 0 w 1128"/>
              <a:gd name="T1" fmla="*/ 835 h 835"/>
              <a:gd name="T2" fmla="*/ 315 w 1128"/>
              <a:gd name="T3" fmla="*/ 100 h 835"/>
              <a:gd name="T4" fmla="*/ 1128 w 1128"/>
              <a:gd name="T5" fmla="*/ 237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8" h="835">
                <a:moveTo>
                  <a:pt x="0" y="835"/>
                </a:moveTo>
                <a:cubicBezTo>
                  <a:pt x="52" y="713"/>
                  <a:pt x="127" y="200"/>
                  <a:pt x="315" y="100"/>
                </a:cubicBezTo>
                <a:cubicBezTo>
                  <a:pt x="503" y="0"/>
                  <a:pt x="959" y="208"/>
                  <a:pt x="1128" y="237"/>
                </a:cubicBezTo>
              </a:path>
            </a:pathLst>
          </a:custGeom>
          <a:ln>
            <a:headEnd type="none" w="med" len="med"/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Freeform 31"/>
          <p:cNvSpPr/>
          <p:nvPr/>
        </p:nvSpPr>
        <p:spPr bwMode="auto">
          <a:xfrm>
            <a:off x="3019169" y="1743198"/>
            <a:ext cx="1768855" cy="385211"/>
          </a:xfrm>
          <a:custGeom>
            <a:avLst/>
            <a:gdLst>
              <a:gd name="T0" fmla="*/ 0 w 1128"/>
              <a:gd name="T1" fmla="*/ 835 h 835"/>
              <a:gd name="T2" fmla="*/ 315 w 1128"/>
              <a:gd name="T3" fmla="*/ 100 h 835"/>
              <a:gd name="T4" fmla="*/ 1128 w 1128"/>
              <a:gd name="T5" fmla="*/ 237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8" h="835">
                <a:moveTo>
                  <a:pt x="0" y="835"/>
                </a:moveTo>
                <a:cubicBezTo>
                  <a:pt x="52" y="713"/>
                  <a:pt x="127" y="200"/>
                  <a:pt x="315" y="100"/>
                </a:cubicBezTo>
                <a:cubicBezTo>
                  <a:pt x="503" y="0"/>
                  <a:pt x="959" y="208"/>
                  <a:pt x="1128" y="237"/>
                </a:cubicBezTo>
              </a:path>
            </a:pathLst>
          </a:custGeom>
          <a:ln>
            <a:headEnd type="none" w="med" len="med"/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象 71"/>
              <p:cNvSpPr txBox="1"/>
              <p:nvPr/>
            </p:nvSpPr>
            <p:spPr bwMode="auto">
              <a:xfrm>
                <a:off x="1763688" y="4360862"/>
                <a:ext cx="2592834" cy="125062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𝟐𝟏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zh-CN" altLang="en-US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对象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4360862"/>
                <a:ext cx="2592834" cy="1250627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animBg="1"/>
      <p:bldP spid="40" grpId="0" animBg="1"/>
      <p:bldP spid="56" grpId="0" animBg="1"/>
      <p:bldP spid="57" grpId="0" animBg="1"/>
      <p:bldP spid="59" grpId="0" animBg="1"/>
      <p:bldP spid="60" grpId="0" animBg="1"/>
      <p:bldP spid="70" grpId="0" animBg="1"/>
      <p:bldP spid="71" grpId="0" animBg="1"/>
      <p:bldP spid="7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39552" y="548680"/>
            <a:ext cx="3672408" cy="504056"/>
            <a:chOff x="539552" y="548680"/>
            <a:chExt cx="3672408" cy="504056"/>
          </a:xfrm>
        </p:grpSpPr>
        <p:sp>
          <p:nvSpPr>
            <p:cNvPr id="7" name="TextBox 6"/>
            <p:cNvSpPr txBox="1"/>
            <p:nvPr/>
          </p:nvSpPr>
          <p:spPr>
            <a:xfrm>
              <a:off x="539552" y="548680"/>
              <a:ext cx="3672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1)</a:t>
              </a:r>
              <a:endPara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1187624" y="595536"/>
            <a:ext cx="2562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9" name="Equation" r:id="rId3" imgW="1282700" imgH="228600" progId="Equation.DSMT4">
                    <p:embed/>
                  </p:oleObj>
                </mc:Choice>
                <mc:Fallback>
                  <p:oleObj name="Equation" r:id="rId3" imgW="1282700" imgH="228600" progId="Equation.DSMT4">
                    <p:embed/>
                    <p:pic>
                      <p:nvPicPr>
                        <p:cNvPr id="0" name="Picture 8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95536"/>
                          <a:ext cx="25622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95536" y="1052736"/>
            <a:ext cx="7704856" cy="923330"/>
            <a:chOff x="395536" y="1052736"/>
            <a:chExt cx="7704856" cy="923330"/>
          </a:xfrm>
        </p:grpSpPr>
        <p:sp>
          <p:nvSpPr>
            <p:cNvPr id="22" name="矩形 21"/>
            <p:cNvSpPr/>
            <p:nvPr/>
          </p:nvSpPr>
          <p:spPr>
            <a:xfrm>
              <a:off x="395536" y="1052736"/>
              <a:ext cx="770485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所以会有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左乘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B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，或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右乘</a:t>
              </a: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与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 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可交换的概念，但是对任意的矩阵</a:t>
              </a: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，恒有</a:t>
              </a:r>
              <a:endPara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3901463" y="1442646"/>
            <a:ext cx="660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0" name="Equation" r:id="rId5" imgW="330200" imgH="228600" progId="Equation.DSMT4">
                    <p:embed/>
                  </p:oleObj>
                </mc:Choice>
                <mc:Fallback>
                  <p:oleObj name="Equation" r:id="rId5" imgW="330200" imgH="228600" progId="Equation.DSMT4">
                    <p:embed/>
                    <p:pic>
                      <p:nvPicPr>
                        <p:cNvPr id="0" name="Picture 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463" y="1442646"/>
                          <a:ext cx="660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779912" y="1976066"/>
          <a:ext cx="2055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Picture 8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976066"/>
                        <a:ext cx="2055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5940152" y="1976066"/>
          <a:ext cx="1928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2" name="Equation" r:id="rId9" imgW="965200" imgH="228600" progId="Equation.DSMT4">
                  <p:embed/>
                </p:oleObj>
              </mc:Choice>
              <mc:Fallback>
                <p:oleObj name="Equation" r:id="rId9" imgW="965200" imgH="228600" progId="Equation.DSMT4">
                  <p:embed/>
                  <p:pic>
                    <p:nvPicPr>
                      <p:cNvPr id="0" name="Picture 8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976066"/>
                        <a:ext cx="1928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39552" y="2564904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600" b="1" dirty="0"/>
              <a:t>，不能推出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</a:t>
            </a:r>
            <a:r>
              <a:rPr lang="zh-CN" altLang="zh-CN" sz="2600" b="1" dirty="0"/>
              <a:t>或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3529" y="2924944"/>
            <a:ext cx="7920880" cy="1089412"/>
            <a:chOff x="323529" y="3059668"/>
            <a:chExt cx="7920880" cy="1089412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323529" y="3318083"/>
              <a:ext cx="792088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例如                         </a:t>
              </a:r>
              <a:r>
                <a:rPr lang="zh-CN" altLang="zh-CN" sz="2400" b="1" dirty="0"/>
                <a:t>则有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r>
                <a:rPr lang="zh-CN" altLang="zh-CN" sz="2400" b="1" dirty="0"/>
                <a:t>，但是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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r>
                <a:rPr lang="zh-CN" altLang="zh-CN" sz="2400" b="1" dirty="0"/>
                <a:t>且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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  <a:endParaRPr kumimoji="1"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1185511" y="3077337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3" name="Equation" r:id="rId11" imgW="989965" imgH="469900" progId="Equation.DSMT4">
                    <p:embed/>
                  </p:oleObj>
                </mc:Choice>
                <mc:Fallback>
                  <p:oleObj name="Equation" r:id="rId11" imgW="989965" imgH="469900" progId="Equation.DSMT4">
                    <p:embed/>
                    <p:pic>
                      <p:nvPicPr>
                        <p:cNvPr id="0" name="Picture 8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511" y="3077337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275856" y="3059668"/>
            <a:ext cx="1470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4" name="Equation" r:id="rId13" imgW="736600" imgH="469900" progId="Equation.DSMT4">
                    <p:embed/>
                  </p:oleObj>
                </mc:Choice>
                <mc:Fallback>
                  <p:oleObj name="Equation" r:id="rId13" imgW="736600" imgH="469900" progId="Equation.DSMT4">
                    <p:embed/>
                    <p:pic>
                      <p:nvPicPr>
                        <p:cNvPr id="0" name="Picture 8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059668"/>
                          <a:ext cx="1470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539552" y="4077072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600" b="1" dirty="0"/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zh-CN" sz="2600" b="1" dirty="0"/>
              <a:t>，不能推出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C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23528" y="4437112"/>
            <a:ext cx="7920880" cy="1425158"/>
            <a:chOff x="323528" y="4502637"/>
            <a:chExt cx="7920880" cy="1425158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323528" y="4727466"/>
              <a:ext cx="7920880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例如                                      </a:t>
              </a:r>
              <a:r>
                <a:rPr lang="zh-CN" altLang="zh-CN" sz="2400" b="1" dirty="0"/>
                <a:t>则有</a:t>
              </a:r>
              <a:r>
                <a:rPr lang="en-US" altLang="zh-CN" sz="2400" b="1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=AC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r>
                <a:rPr lang="zh-CN" altLang="zh-CN" sz="2400" b="1" dirty="0"/>
                <a:t>，但是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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kumimoji="1" lang="zh-CN" altLang="en-US" sz="2400" b="1" i="1" dirty="0">
                <a:solidFill>
                  <a:srgbClr val="0000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187624" y="4511442"/>
            <a:ext cx="197961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5" name="Equation" r:id="rId15" imgW="989965" imgH="469900" progId="Equation.DSMT4">
                    <p:embed/>
                  </p:oleObj>
                </mc:Choice>
                <mc:Fallback>
                  <p:oleObj name="Equation" r:id="rId15" imgW="989965" imgH="469900" progId="Equation.DSMT4">
                    <p:embed/>
                    <p:pic>
                      <p:nvPicPr>
                        <p:cNvPr id="0" name="Picture 8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511442"/>
                          <a:ext cx="197961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3213100" y="4502637"/>
            <a:ext cx="1597025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6" name="Equation" r:id="rId17" imgW="799465" imgH="469900" progId="Equation.DSMT4">
                    <p:embed/>
                  </p:oleObj>
                </mc:Choice>
                <mc:Fallback>
                  <p:oleObj name="Equation" r:id="rId17" imgW="799465" imgH="469900" progId="Equation.DSMT4">
                    <p:embed/>
                    <p:pic>
                      <p:nvPicPr>
                        <p:cNvPr id="0" name="Picture 8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0" y="4502637"/>
                          <a:ext cx="1597025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4956175" y="4512162"/>
            <a:ext cx="1522413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27" name="Equation" r:id="rId19" imgW="761365" imgH="469900" progId="Equation.DSMT4">
                    <p:embed/>
                  </p:oleObj>
                </mc:Choice>
                <mc:Fallback>
                  <p:oleObj name="Equation" r:id="rId19" imgW="761365" imgH="469900" progId="Equation.DSMT4">
                    <p:embed/>
                    <p:pic>
                      <p:nvPicPr>
                        <p:cNvPr id="0" name="Picture 8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175" y="4512162"/>
                          <a:ext cx="1522413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4813" y="1963738"/>
          <a:ext cx="330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21" imgW="1651000" imgH="228600" progId="Equation.DSMT4">
                  <p:embed/>
                </p:oleObj>
              </mc:Choice>
              <mc:Fallback>
                <p:oleObj name="Equation" r:id="rId21" imgW="1651000" imgH="228600" progId="Equation.DSMT4">
                  <p:embed/>
                  <p:pic>
                    <p:nvPicPr>
                      <p:cNvPr id="0" name="Picture 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963738"/>
                        <a:ext cx="3302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395536" y="116632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10696" y="2175247"/>
            <a:ext cx="811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3)</a:t>
            </a:r>
            <a:r>
              <a:rPr lang="zh-CN" altLang="zh-CN" sz="2400" dirty="0"/>
              <a:t> 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95573" y="518096"/>
            <a:ext cx="7572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1)                                                              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55576" y="4777778"/>
            <a:ext cx="6120680" cy="504056"/>
            <a:chOff x="1109650" y="5682435"/>
            <a:chExt cx="6120680" cy="504056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109650" y="5724826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  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  <a:r>
                <a:rPr lang="en-US" altLang="zh-CN" sz="2400" dirty="0"/>
                <a:t>                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（行向量乘以列向量是一个数）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835696" y="568243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76" name="Equation" r:id="rId3" imgW="533400" imgH="228600" progId="Equation.DSMT4">
                    <p:embed/>
                  </p:oleObj>
                </mc:Choice>
                <mc:Fallback>
                  <p:oleObj name="Equation" r:id="rId3" imgW="533400" imgH="228600" progId="Equation.DSMT4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568243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55576" y="2141077"/>
            <a:ext cx="720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2)</a:t>
            </a:r>
            <a:r>
              <a:rPr lang="zh-CN" altLang="zh-CN" sz="2400" dirty="0"/>
              <a:t> </a:t>
            </a:r>
            <a:r>
              <a:rPr lang="en-US" altLang="zh-CN" sz="2400" dirty="0"/>
              <a:t>              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441897" y="-27384"/>
          <a:ext cx="515461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7" name="Equation" r:id="rId5" imgW="2578100" imgH="927100" progId="Equation.DSMT4">
                  <p:embed/>
                </p:oleObj>
              </mc:Choice>
              <mc:Fallback>
                <p:oleObj name="Equation" r:id="rId5" imgW="2578100" imgH="927100" progId="Equation.DSMT4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897" y="-27384"/>
                        <a:ext cx="5154612" cy="17281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25638" y="1700808"/>
          <a:ext cx="17764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8" name="Equation" r:id="rId7" imgW="889000" imgH="698500" progId="Equation.DSMT4">
                  <p:embed/>
                </p:oleObj>
              </mc:Choice>
              <mc:Fallback>
                <p:oleObj name="Equation" r:id="rId7" imgW="889000" imgH="698500" progId="Equation.DSMT4">
                  <p:embed/>
                  <p:pic>
                    <p:nvPicPr>
                      <p:cNvPr id="0" name="Picture 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38" y="1700808"/>
                        <a:ext cx="17764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34797" y="3749698"/>
          <a:ext cx="990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9" name="Equation" r:id="rId9" imgW="494665" imgH="254000" progId="Equation.DSMT4">
                  <p:embed/>
                </p:oleObj>
              </mc:Choice>
              <mc:Fallback>
                <p:oleObj name="Equation" r:id="rId9" imgW="494665" imgH="254000" progId="Equation.DSMT4">
                  <p:embed/>
                  <p:pic>
                    <p:nvPicPr>
                      <p:cNvPr id="0" name="Picture 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797" y="3749698"/>
                        <a:ext cx="990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572000" y="1628775"/>
          <a:ext cx="2122488" cy="1487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0" name="Equation" r:id="rId11" imgW="927100" imgH="698500" progId="Equation.DSMT4">
                  <p:embed/>
                </p:oleObj>
              </mc:Choice>
              <mc:Fallback>
                <p:oleObj name="Equation" r:id="rId11" imgW="927100" imgH="698500" progId="Equation.DSMT4">
                  <p:embed/>
                  <p:pic>
                    <p:nvPicPr>
                      <p:cNvPr id="0" name="Picture 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122488" cy="14877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661744" y="3196952"/>
          <a:ext cx="2006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" name="Equation" r:id="rId13" imgW="876300" imgH="698500" progId="Equation.DSMT4">
                  <p:embed/>
                </p:oleObj>
              </mc:Choice>
              <mc:Fallback>
                <p:oleObj name="Equation" r:id="rId13" imgW="876300" imgH="698500" progId="Equation.DSMT4">
                  <p:embed/>
                  <p:pic>
                    <p:nvPicPr>
                      <p:cNvPr id="0" name="Picture 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744" y="3196952"/>
                        <a:ext cx="20066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388939" y="3292746"/>
          <a:ext cx="2995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2" name="Equation" r:id="rId15" imgW="1498600" imgH="698500" progId="Equation.DSMT4">
                  <p:embed/>
                </p:oleObj>
              </mc:Choice>
              <mc:Fallback>
                <p:oleObj name="Equation" r:id="rId15" imgW="1498600" imgH="698500" progId="Equation.DSMT4">
                  <p:embed/>
                  <p:pic>
                    <p:nvPicPr>
                      <p:cNvPr id="0" name="Picture 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939" y="3292746"/>
                        <a:ext cx="2995612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1115616" y="5353842"/>
            <a:ext cx="6120680" cy="484683"/>
            <a:chOff x="2227769" y="3940395"/>
            <a:chExt cx="6120680" cy="484683"/>
          </a:xfrm>
        </p:grpSpPr>
        <p:sp>
          <p:nvSpPr>
            <p:cNvPr id="39" name="Text Box 4"/>
            <p:cNvSpPr txBox="1">
              <a:spLocks noChangeArrowheads="1"/>
            </p:cNvSpPr>
            <p:nvPr/>
          </p:nvSpPr>
          <p:spPr bwMode="auto">
            <a:xfrm>
              <a:off x="2227769" y="3963413"/>
              <a:ext cx="61206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zh-CN" sz="2400" dirty="0"/>
                <a:t> </a:t>
              </a:r>
              <a:r>
                <a:rPr lang="en-US" altLang="zh-CN" sz="2400" dirty="0"/>
                <a:t>                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列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向量乘以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向量是一个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矩阵</a:t>
              </a:r>
              <a:r>
                <a:rPr kumimoji="1" lang="zh-CN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2549810" y="3940395"/>
            <a:ext cx="106521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83" name="Equation" r:id="rId17" imgW="533400" imgH="228600" progId="Equation.DSMT4">
                    <p:embed/>
                  </p:oleObj>
                </mc:Choice>
                <mc:Fallback>
                  <p:oleObj name="Equation" r:id="rId17" imgW="533400" imgH="228600" progId="Equation.DSMT4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810" y="3940395"/>
                          <a:ext cx="1065212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2"/>
          <p:cNvGrpSpPr/>
          <p:nvPr/>
        </p:nvGrpSpPr>
        <p:grpSpPr bwMode="auto">
          <a:xfrm>
            <a:off x="1043608" y="2924944"/>
            <a:ext cx="6984776" cy="3148978"/>
            <a:chOff x="2688" y="1536"/>
            <a:chExt cx="3024" cy="236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A3D8DF-B40F-4E1A-B28C-ADF8D1B4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76672"/>
            <a:ext cx="6093416" cy="23933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035A18-15D6-48DF-9CB1-8084342CA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5104"/>
            <a:ext cx="9144000" cy="15975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657CE2-60CD-4ADD-8501-0D62F6329D4B}"/>
              </a:ext>
            </a:extLst>
          </p:cNvPr>
          <p:cNvSpPr/>
          <p:nvPr/>
        </p:nvSpPr>
        <p:spPr>
          <a:xfrm>
            <a:off x="614066" y="3100087"/>
            <a:ext cx="691276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b="1" dirty="0"/>
              <a:t>矩阵：</a:t>
            </a:r>
            <a:r>
              <a:rPr lang="en-US" altLang="zh-CN" sz="2800" b="1" dirty="0" err="1"/>
              <a:t>m×n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个数，构成的 </a:t>
            </a:r>
            <a:r>
              <a:rPr lang="en-US" altLang="zh-CN" sz="2800" b="1" dirty="0"/>
              <a:t>m </a:t>
            </a:r>
            <a:r>
              <a:rPr lang="zh-CN" altLang="en-US" sz="2800" b="1" dirty="0"/>
              <a:t>行 </a:t>
            </a:r>
            <a:r>
              <a:rPr lang="en-US" altLang="zh-CN" sz="2800" b="1" dirty="0"/>
              <a:t>n </a:t>
            </a:r>
            <a:r>
              <a:rPr lang="zh-CN" altLang="en-US" sz="2800" b="1" dirty="0"/>
              <a:t>列的数表</a:t>
            </a:r>
          </a:p>
        </p:txBody>
      </p:sp>
    </p:spTree>
    <p:extLst>
      <p:ext uri="{BB962C8B-B14F-4D97-AF65-F5344CB8AC3E}">
        <p14:creationId xmlns:p14="http://schemas.microsoft.com/office/powerpoint/2010/main" val="6008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48088" y="200447"/>
            <a:ext cx="7572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4) </a:t>
            </a:r>
            <a:endParaRPr kumimoji="1"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82145" y="662112"/>
            <a:ext cx="59046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       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（对角矩阵的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乘积</a:t>
            </a:r>
            <a:r>
              <a:rPr kumimoji="1"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还是一个对角矩阵）；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990626" y="291872"/>
          <a:ext cx="479425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6" name="Equation" r:id="rId3" imgW="2400300" imgH="939800" progId="Equation.DSMT4">
                  <p:embed/>
                </p:oleObj>
              </mc:Choice>
              <mc:Fallback>
                <p:oleObj name="Equation" r:id="rId3" imgW="2400300" imgH="9398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626" y="291872"/>
                        <a:ext cx="479425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282145" y="2737904"/>
            <a:ext cx="2903510" cy="1156791"/>
            <a:chOff x="711385" y="5645113"/>
            <a:chExt cx="1825320" cy="531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对象 21"/>
                <p:cNvSpPr txBox="1"/>
                <p:nvPr/>
              </p:nvSpPr>
              <p:spPr bwMode="auto">
                <a:xfrm>
                  <a:off x="1157168" y="5645113"/>
                  <a:ext cx="1379537" cy="482600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×1</m:t>
                                </m:r>
                              </m:sub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×1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2" name="对象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7168" y="5645113"/>
                  <a:ext cx="1379537" cy="48260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711385" y="5653087"/>
              <a:ext cx="7084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5)</a:t>
              </a:r>
              <a:r>
                <a:rPr lang="zh-CN" altLang="zh-CN" sz="2800" dirty="0"/>
                <a:t> </a:t>
              </a:r>
              <a:r>
                <a:rPr lang="en-US" altLang="zh-CN" sz="2800" dirty="0"/>
                <a:t>                        </a:t>
              </a:r>
            </a:p>
          </p:txBody>
        </p:sp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69147" y="3454517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69146" y="3965166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B=A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434083" y="4509120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B+C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AB+AC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67323" y="5013945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B+C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BA+CA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>
              <a:solidFill>
                <a:srgbClr val="000000"/>
              </a:solidFill>
            </a:endParaRPr>
          </a:p>
          <a:p>
            <a:r>
              <a:rPr lang="zh-CN" altLang="en-US">
                <a:solidFill>
                  <a:srgbClr val="000000"/>
                </a:solidFill>
              </a:rPr>
              <a:t>题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28596" y="0"/>
            <a:ext cx="77167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2400" dirty="0"/>
              <a:t> 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4" name="Equation" r:id="rId3" imgW="114300" imgH="177800" progId="Equation.DSMT4">
                  <p:embed/>
                </p:oleObj>
              </mc:Choice>
              <mc:Fallback>
                <p:oleObj name="Equation" r:id="rId3" imgW="114300" imgH="177800" progId="Equation.DSMT4">
                  <p:embed/>
                  <p:pic>
                    <p:nvPicPr>
                      <p:cNvPr id="0" name="图片 369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28596" y="500042"/>
            <a:ext cx="7715304" cy="2677656"/>
            <a:chOff x="714348" y="1000108"/>
            <a:chExt cx="7715304" cy="2677656"/>
          </a:xfrm>
        </p:grpSpPr>
        <p:sp>
          <p:nvSpPr>
            <p:cNvPr id="25" name="TextBox 24"/>
            <p:cNvSpPr txBox="1"/>
            <p:nvPr/>
          </p:nvSpPr>
          <p:spPr>
            <a:xfrm>
              <a:off x="714348" y="1000108"/>
              <a:ext cx="771530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3.</a:t>
              </a:r>
              <a:r>
                <a:rPr lang="zh-CN" altLang="en-US" sz="2400" b="1" dirty="0">
                  <a:latin typeface="+mn-ea"/>
                </a:rPr>
                <a:t>已知两个线性变换</a:t>
              </a:r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r>
                <a:rPr lang="zh-CN" altLang="en-US" sz="2400" b="1" dirty="0">
                  <a:latin typeface="+mn-ea"/>
                </a:rPr>
                <a:t>求从        到         的线性变换</a:t>
              </a:r>
              <a:r>
                <a:rPr lang="en-US" altLang="zh-CN" sz="2400" b="1" dirty="0">
                  <a:latin typeface="+mn-ea"/>
                </a:rPr>
                <a:t>.</a:t>
              </a:r>
            </a:p>
          </p:txBody>
        </p:sp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4500562" y="1617661"/>
            <a:ext cx="3084512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5" name="Equation" r:id="rId5" imgW="1396365" imgH="723900" progId="Equation.DSMT4">
                    <p:embed/>
                  </p:oleObj>
                </mc:Choice>
                <mc:Fallback>
                  <p:oleObj name="Equation" r:id="rId5" imgW="1396365" imgH="723900" progId="Equation.DSMT4">
                    <p:embed/>
                    <p:pic>
                      <p:nvPicPr>
                        <p:cNvPr id="0" name="图片 369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1617661"/>
                          <a:ext cx="3084512" cy="1597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857224" y="1585558"/>
            <a:ext cx="3365501" cy="159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6" name="Equation" r:id="rId7" imgW="1524000" imgH="723900" progId="Equation.DSMT4">
                    <p:embed/>
                  </p:oleObj>
                </mc:Choice>
                <mc:Fallback>
                  <p:oleObj name="Equation" r:id="rId7" imgW="1524000" imgH="723900" progId="Equation.DSMT4">
                    <p:embed/>
                    <p:pic>
                      <p:nvPicPr>
                        <p:cNvPr id="0" name="图片 369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1585558"/>
                          <a:ext cx="3365501" cy="1595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1492236" y="3143248"/>
            <a:ext cx="115093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7" name="Equation" r:id="rId9" imgW="520700" imgH="228600" progId="Equation.DSMT4">
                    <p:embed/>
                  </p:oleObj>
                </mc:Choice>
                <mc:Fallback>
                  <p:oleObj name="Equation" r:id="rId9" imgW="520700" imgH="228600" progId="Equation.DSMT4">
                    <p:embed/>
                    <p:pic>
                      <p:nvPicPr>
                        <p:cNvPr id="0" name="图片 369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236" y="3143248"/>
                          <a:ext cx="1150938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967036" y="3143248"/>
            <a:ext cx="1319212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8" name="Equation" r:id="rId11" imgW="596900" imgH="228600" progId="Equation.DSMT4">
                    <p:embed/>
                  </p:oleObj>
                </mc:Choice>
                <mc:Fallback>
                  <p:oleObj name="Equation" r:id="rId11" imgW="596900" imgH="228600" progId="Equation.DSMT4">
                    <p:embed/>
                    <p:pic>
                      <p:nvPicPr>
                        <p:cNvPr id="0" name="图片 369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036" y="3143248"/>
                          <a:ext cx="1319212" cy="503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2443857" y="3733140"/>
          <a:ext cx="3392487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13" imgW="1536065" imgH="723900" progId="Equation.DSMT4">
                  <p:embed/>
                </p:oleObj>
              </mc:Choice>
              <mc:Fallback>
                <p:oleObj name="Equation" r:id="rId13" imgW="1536065" imgH="723900" progId="Equation.DSMT4">
                  <p:embed/>
                  <p:pic>
                    <p:nvPicPr>
                      <p:cNvPr id="0" name="图片 36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57" y="3733140"/>
                        <a:ext cx="3392487" cy="159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前凸带形 14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P53  3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6" name="Group 2"/>
          <p:cNvGrpSpPr/>
          <p:nvPr/>
        </p:nvGrpSpPr>
        <p:grpSpPr bwMode="auto">
          <a:xfrm>
            <a:off x="1763688" y="3212976"/>
            <a:ext cx="4752826" cy="2634654"/>
            <a:chOff x="2688" y="1536"/>
            <a:chExt cx="3024" cy="2367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863" y="2060108"/>
            <a:ext cx="2592288" cy="326157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2863" y="3034301"/>
            <a:ext cx="2592288" cy="3261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2863" y="1576556"/>
            <a:ext cx="2592288" cy="326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27009" y="3937924"/>
            <a:ext cx="435723" cy="1939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58858" y="3932316"/>
            <a:ext cx="435723" cy="1944956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10786" y="3937924"/>
            <a:ext cx="435723" cy="19393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108325" y="3902075"/>
          <a:ext cx="43386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3" imgW="4330700" imgH="1981200" progId="Equation.DSMT4">
                  <p:embed/>
                </p:oleObj>
              </mc:Choice>
              <mc:Fallback>
                <p:oleObj name="Equation" r:id="rId3" imgW="4330700" imgH="19812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902075"/>
                        <a:ext cx="433863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右箭头 24"/>
          <p:cNvSpPr/>
          <p:nvPr/>
        </p:nvSpPr>
        <p:spPr>
          <a:xfrm rot="5400000">
            <a:off x="3195323" y="2209124"/>
            <a:ext cx="2281980" cy="102039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5400000">
            <a:off x="3760249" y="2125978"/>
            <a:ext cx="1800202" cy="1668462"/>
          </a:xfrm>
          <a:prstGeom prst="bentArrow">
            <a:avLst>
              <a:gd name="adj1" fmla="val 15341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>
            <a:off x="4931419" y="1928998"/>
            <a:ext cx="826009" cy="3036615"/>
          </a:xfrm>
          <a:prstGeom prst="bentArrow">
            <a:avLst>
              <a:gd name="adj1" fmla="val 33848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-39688" y="1460500"/>
          <a:ext cx="4298951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Equation" r:id="rId5" imgW="4292600" imgH="1981200" progId="Equation.DSMT4">
                  <p:embed/>
                </p:oleObj>
              </mc:Choice>
              <mc:Fallback>
                <p:oleObj name="Equation" r:id="rId5" imgW="4292600" imgH="1981200" progId="Equation.DSMT4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88" y="1460500"/>
                        <a:ext cx="4298951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9512" y="38550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256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注意：</a:t>
            </a:r>
            <a:r>
              <a:rPr kumimoji="1" lang="zh-CN" altLang="en-US" sz="32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转置矩阵的运算性质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958008" y="1558330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6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1558330"/>
                        <a:ext cx="211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958008" y="2479080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7" name="Equation" r:id="rId5" imgW="1574800" imgH="228600" progId="Equation.DSMT4">
                  <p:embed/>
                </p:oleObj>
              </mc:Choice>
              <mc:Fallback>
                <p:oleObj name="Equation" r:id="rId5" imgW="1574800" imgH="228600" progId="Equation.DSMT4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2479080"/>
                        <a:ext cx="3402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025650" y="3400425"/>
          <a:ext cx="241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8" name="Equation" r:id="rId7" imgW="1117600" imgH="228600" progId="Equation.DSMT4">
                  <p:embed/>
                </p:oleObj>
              </mc:Choice>
              <mc:Fallback>
                <p:oleObj name="Equation" r:id="rId7" imgW="1117600" imgH="228600" progId="Equation.DSMT4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400425"/>
                        <a:ext cx="241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1958008" y="4322168"/>
          <a:ext cx="27162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9" name="Equation" r:id="rId9" imgW="1257300" imgH="228600" progId="Equation.DSMT4">
                  <p:embed/>
                </p:oleObj>
              </mc:Choice>
              <mc:Fallback>
                <p:oleObj name="Equation" r:id="rId9" imgW="1257300" imgH="2286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4322168"/>
                        <a:ext cx="2716213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四方阵的行列式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06091" y="992981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506091" y="2950369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运算性质</a:t>
            </a: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2779391" y="2899569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4" name="Equation" r:id="rId3" imgW="901065" imgH="279400" progId="Equation.DSMT4">
                  <p:embed/>
                </p:oleObj>
              </mc:Choice>
              <mc:Fallback>
                <p:oleObj name="Equation" r:id="rId3" imgW="901065" imgH="279400" progId="Equation.DSMT4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391" y="2899569"/>
                        <a:ext cx="1803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/>
          <p:cNvGraphicFramePr>
            <a:graphicFrameLocks noChangeAspect="1"/>
          </p:cNvGraphicFramePr>
          <p:nvPr/>
        </p:nvGraphicFramePr>
        <p:xfrm>
          <a:off x="5374953" y="2937669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" name="Equation" r:id="rId5" imgW="1078865" imgH="241300" progId="Equation.DSMT4">
                  <p:embed/>
                </p:oleObj>
              </mc:Choice>
              <mc:Fallback>
                <p:oleObj name="Equation" r:id="rId5" imgW="1078865" imgH="241300" progId="Equation.DSMT4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953" y="2937669"/>
                        <a:ext cx="2157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2779391" y="3961606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" name="Equation" r:id="rId7" imgW="1078865" imgH="241300" progId="Equation.DSMT4">
                  <p:embed/>
                </p:oleObj>
              </mc:Choice>
              <mc:Fallback>
                <p:oleObj name="Equation" r:id="rId7" imgW="1078865" imgH="241300" progId="Equation.DSMT4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391" y="3961606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5374953" y="3963194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" name="Equation" r:id="rId9" imgW="965200" imgH="241300" progId="Equation.DSMT4">
                  <p:embed/>
                </p:oleObj>
              </mc:Choice>
              <mc:Fallback>
                <p:oleObj name="Equation" r:id="rId9" imgW="965200" imgH="2413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953" y="3963194"/>
                        <a:ext cx="193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23528" y="961564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/>
      <p:bldP spid="24" grpId="0" autoUpdateAnimBg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复习余子式及代数余子式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612" y="1415778"/>
            <a:ext cx="7772400" cy="615950"/>
            <a:chOff x="109612" y="1415778"/>
            <a:chExt cx="7772400" cy="615950"/>
          </a:xfrm>
        </p:grpSpPr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9612" y="1491978"/>
              <a:ext cx="77724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把                           称为元素      的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代数余子式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．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66812" y="1415778"/>
              <a:ext cx="4147502" cy="615950"/>
              <a:chOff x="566812" y="1415778"/>
              <a:chExt cx="4147502" cy="615950"/>
            </a:xfrm>
          </p:grpSpPr>
          <p:graphicFrame>
            <p:nvGraphicFramePr>
              <p:cNvPr id="34" name="Object 9"/>
              <p:cNvGraphicFramePr>
                <a:graphicFrameLocks noChangeAspect="1"/>
              </p:cNvGraphicFramePr>
              <p:nvPr/>
            </p:nvGraphicFramePr>
            <p:xfrm>
              <a:off x="566812" y="1415778"/>
              <a:ext cx="2295525" cy="615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59" name="Equation" r:id="rId3" imgW="1040765" imgH="279400" progId="Equation.DSMT4">
                      <p:embed/>
                    </p:oleObj>
                  </mc:Choice>
                  <mc:Fallback>
                    <p:oleObj name="Equation" r:id="rId3" imgW="1040765" imgH="279400" progId="Equation.DSMT4">
                      <p:embed/>
                      <p:pic>
                        <p:nvPicPr>
                          <p:cNvPr id="0" name="Picture 7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812" y="1415778"/>
                            <a:ext cx="2295525" cy="6159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0"/>
              <p:cNvGraphicFramePr>
                <a:graphicFrameLocks noChangeAspect="1"/>
              </p:cNvGraphicFramePr>
              <p:nvPr/>
            </p:nvGraphicFramePr>
            <p:xfrm>
              <a:off x="4211077" y="1487215"/>
              <a:ext cx="503237" cy="530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560" name="Equation" r:id="rId5" imgW="177800" imgH="241300" progId="Equation.DSMT4">
                      <p:embed/>
                    </p:oleObj>
                  </mc:Choice>
                  <mc:Fallback>
                    <p:oleObj name="Equation" r:id="rId5" imgW="177800" imgH="241300" progId="Equation.DSMT4">
                      <p:embed/>
                      <p:pic>
                        <p:nvPicPr>
                          <p:cNvPr id="0" name="Picture 7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1077" y="1487215"/>
                            <a:ext cx="503237" cy="530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109612" y="188640"/>
            <a:ext cx="7924800" cy="1084263"/>
            <a:chOff x="109612" y="188640"/>
            <a:chExt cx="7924800" cy="1084263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109612" y="188640"/>
              <a:ext cx="7924800" cy="104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阶行列式中，把元素      所在的第   行和第    列划后，留下来的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zh-CN" altLang="en-US" b="1" i="1" dirty="0">
                  <a:solidFill>
                    <a:srgbClr val="000000"/>
                  </a:solidFill>
                </a:rPr>
                <a:t>－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阶行列式叫做元素      的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余子式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，记作      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 </a:t>
              </a:r>
            </a:p>
          </p:txBody>
        </p:sp>
        <p:graphicFrame>
          <p:nvGraphicFramePr>
            <p:cNvPr id="37" name="Object 12"/>
            <p:cNvGraphicFramePr>
              <a:graphicFrameLocks noChangeAspect="1"/>
            </p:cNvGraphicFramePr>
            <p:nvPr/>
          </p:nvGraphicFramePr>
          <p:xfrm>
            <a:off x="5219774" y="304528"/>
            <a:ext cx="22383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1" name="Equation" r:id="rId7" imgW="101600" imgH="177800" progId="Equation.DSMT4">
                    <p:embed/>
                  </p:oleObj>
                </mc:Choice>
                <mc:Fallback>
                  <p:oleObj name="Equation" r:id="rId7" imgW="101600" imgH="177800" progId="Equation.DSMT4">
                    <p:embed/>
                    <p:pic>
                      <p:nvPicPr>
                        <p:cNvPr id="0" name="Picture 7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774" y="304528"/>
                          <a:ext cx="223838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3"/>
            <p:cNvGraphicFramePr>
              <a:graphicFrameLocks noChangeAspect="1"/>
            </p:cNvGraphicFramePr>
            <p:nvPr/>
          </p:nvGraphicFramePr>
          <p:xfrm>
            <a:off x="6300862" y="315640"/>
            <a:ext cx="3270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2" name="Equation" r:id="rId9" imgW="127000" imgH="203200" progId="Equation.DSMT4">
                    <p:embed/>
                  </p:oleObj>
                </mc:Choice>
                <mc:Fallback>
                  <p:oleObj name="Equation" r:id="rId9" imgW="127000" imgH="203200" progId="Equation.DSMT4">
                    <p:embed/>
                    <p:pic>
                      <p:nvPicPr>
                        <p:cNvPr id="0" name="Picture 7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862" y="315640"/>
                          <a:ext cx="327025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14"/>
            <p:cNvGraphicFramePr>
              <a:graphicFrameLocks noChangeAspect="1"/>
            </p:cNvGraphicFramePr>
            <p:nvPr/>
          </p:nvGraphicFramePr>
          <p:xfrm>
            <a:off x="6966024" y="742678"/>
            <a:ext cx="558800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3" name="Equation" r:id="rId11" imgW="254000" imgH="241300" progId="Equation.DSMT4">
                    <p:embed/>
                  </p:oleObj>
                </mc:Choice>
                <mc:Fallback>
                  <p:oleObj name="Equation" r:id="rId11" imgW="254000" imgH="241300" progId="Equation.DSMT4">
                    <p:embed/>
                    <p:pic>
                      <p:nvPicPr>
                        <p:cNvPr id="0" name="Picture 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024" y="742678"/>
                          <a:ext cx="558800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15"/>
            <p:cNvGraphicFramePr>
              <a:graphicFrameLocks noChangeAspect="1"/>
            </p:cNvGraphicFramePr>
            <p:nvPr/>
          </p:nvGraphicFramePr>
          <p:xfrm>
            <a:off x="4387924" y="741090"/>
            <a:ext cx="503238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4" name="Equation" r:id="rId13" imgW="177800" imgH="241300" progId="Equation.DSMT4">
                    <p:embed/>
                  </p:oleObj>
                </mc:Choice>
                <mc:Fallback>
                  <p:oleObj name="Equation" r:id="rId13" imgW="177800" imgH="241300" progId="Equation.DSMT4">
                    <p:embed/>
                    <p:pic>
                      <p:nvPicPr>
                        <p:cNvPr id="0" name="Picture 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924" y="741090"/>
                          <a:ext cx="503238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6"/>
            <p:cNvGraphicFramePr>
              <a:graphicFrameLocks noChangeAspect="1"/>
            </p:cNvGraphicFramePr>
            <p:nvPr/>
          </p:nvGraphicFramePr>
          <p:xfrm>
            <a:off x="3490987" y="263253"/>
            <a:ext cx="503237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65" name="Equation" r:id="rId14" imgW="177800" imgH="241300" progId="Equation.DSMT4">
                    <p:embed/>
                  </p:oleObj>
                </mc:Choice>
                <mc:Fallback>
                  <p:oleObj name="Equation" r:id="rId14" imgW="177800" imgH="241300" progId="Equation.DSMT4">
                    <p:embed/>
                    <p:pic>
                      <p:nvPicPr>
                        <p:cNvPr id="0" name="Picture 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0987" y="263253"/>
                          <a:ext cx="503237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76672" y="2445246"/>
            <a:ext cx="7620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行列式展开法则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行列式等于它的任一行（列）的各元素与其对应的代数余子式乘积之和。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23528" y="3597374"/>
            <a:ext cx="7620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行列式展开法则推论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行列式任一行（列）的各元素与另外一行对应元素的代数余子式乘积之和等于零。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52563" y="4795490"/>
          <a:ext cx="44053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6" name="Equation" r:id="rId15" imgW="64008000" imgH="11277600" progId="Equation.DSMT4">
                  <p:embed/>
                </p:oleObj>
              </mc:Choice>
              <mc:Fallback>
                <p:oleObj name="Equation" r:id="rId15" imgW="64008000" imgH="1127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4795490"/>
                        <a:ext cx="44053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五伴随矩阵的定义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3528" y="548680"/>
            <a:ext cx="8035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行列式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的各个元素的代数余子式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所构成的如下矩阵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称为矩阵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伴随矩阵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2412678" y="1340843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4" name="Equation" r:id="rId3" imgW="1752600" imgH="939800" progId="Equation.DSMT4">
                  <p:embed/>
                </p:oleObj>
              </mc:Choice>
              <mc:Fallback>
                <p:oleObj name="Equation" r:id="rId3" imgW="1752600" imgH="939800" progId="Equation.DSMT4">
                  <p:embed/>
                  <p:pic>
                    <p:nvPicPr>
                      <p:cNvPr id="0" name="Picture 2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78" y="1340843"/>
                        <a:ext cx="34988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8"/>
          <p:cNvGrpSpPr/>
          <p:nvPr/>
        </p:nvGrpSpPr>
        <p:grpSpPr bwMode="auto">
          <a:xfrm>
            <a:off x="4932040" y="3212505"/>
            <a:ext cx="3352800" cy="1828800"/>
            <a:chOff x="3648" y="2160"/>
            <a:chExt cx="2112" cy="1152"/>
          </a:xfrm>
        </p:grpSpPr>
        <p:sp>
          <p:nvSpPr>
            <p:cNvPr id="19" name="AutoShape 29"/>
            <p:cNvSpPr>
              <a:spLocks noChangeArrowheads="1"/>
            </p:cNvSpPr>
            <p:nvPr/>
          </p:nvSpPr>
          <p:spPr bwMode="auto">
            <a:xfrm>
              <a:off x="3648" y="2160"/>
              <a:ext cx="2112" cy="1152"/>
            </a:xfrm>
            <a:prstGeom prst="cloudCallout">
              <a:avLst>
                <a:gd name="adj1" fmla="val -59468"/>
                <a:gd name="adj2" fmla="val -5399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元素      的代数余子式      位于第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j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行第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列</a:t>
              </a:r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/>
          </p:nvGraphicFramePr>
          <p:xfrm>
            <a:off x="4412" y="2304"/>
            <a:ext cx="2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5" name="Equation" r:id="rId5" imgW="177800" imgH="241300" progId="Equation.DSMT4">
                    <p:embed/>
                  </p:oleObj>
                </mc:Choice>
                <mc:Fallback>
                  <p:oleObj name="Equation" r:id="rId5" imgW="177800" imgH="241300" progId="Equation.DSMT4">
                    <p:embed/>
                    <p:pic>
                      <p:nvPicPr>
                        <p:cNvPr id="0" name="Picture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304"/>
                          <a:ext cx="256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1"/>
            <p:cNvGraphicFramePr>
              <a:graphicFrameLocks noChangeAspect="1"/>
            </p:cNvGraphicFramePr>
            <p:nvPr/>
          </p:nvGraphicFramePr>
          <p:xfrm>
            <a:off x="4560" y="2526"/>
            <a:ext cx="2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6" name="Equation" r:id="rId7" imgW="203200" imgH="241300" progId="Equation.DSMT4">
                    <p:embed/>
                  </p:oleObj>
                </mc:Choice>
                <mc:Fallback>
                  <p:oleObj name="Equation" r:id="rId7" imgW="203200" imgH="241300" progId="Equation.DSMT4">
                    <p:embed/>
                    <p:pic>
                      <p:nvPicPr>
                        <p:cNvPr id="0" name="Picture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26"/>
                          <a:ext cx="29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23528" y="463173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23" name="Object 34"/>
          <p:cNvGraphicFramePr>
            <a:graphicFrameLocks noChangeAspect="1"/>
          </p:cNvGraphicFramePr>
          <p:nvPr/>
        </p:nvGraphicFramePr>
        <p:xfrm>
          <a:off x="1087115" y="4593630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7" name="Equation" r:id="rId9" imgW="1244600" imgH="241300" progId="Equation.DSMT4">
                  <p:embed/>
                </p:oleObj>
              </mc:Choice>
              <mc:Fallback>
                <p:oleObj name="Equation" r:id="rId9" imgW="1244600" imgH="241300" progId="Equation.DSMT4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15" y="4593630"/>
                        <a:ext cx="2746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46683" y="548680"/>
            <a:ext cx="101294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2" grpId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7"/>
          <p:cNvSpPr>
            <a:spLocks noChangeArrowheads="1"/>
          </p:cNvSpPr>
          <p:nvPr/>
        </p:nvSpPr>
        <p:spPr bwMode="auto">
          <a:xfrm rot="5400000" flipV="1">
            <a:off x="6711157" y="1794669"/>
            <a:ext cx="1727200" cy="5032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 rot="5400000" flipH="1" flipV="1">
            <a:off x="5458619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 rot="5400000" flipH="1" flipV="1">
            <a:off x="4737894" y="1794669"/>
            <a:ext cx="1727200" cy="5032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2511425" y="2549525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2511425" y="16144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511425" y="1182688"/>
            <a:ext cx="2663825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" name="Object 47"/>
          <p:cNvGraphicFramePr>
            <a:graphicFrameLocks noChangeAspect="1"/>
          </p:cNvGraphicFramePr>
          <p:nvPr/>
        </p:nvGraphicFramePr>
        <p:xfrm>
          <a:off x="2247900" y="1117600"/>
          <a:ext cx="5713413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Equation" r:id="rId4" imgW="68580000" imgH="22555200" progId="Equation.DSMT4">
                  <p:embed/>
                </p:oleObj>
              </mc:Choice>
              <mc:Fallback>
                <p:oleObj name="Equation" r:id="rId4" imgW="68580000" imgH="22555200" progId="Equation.DSMT4">
                  <p:embed/>
                  <p:pic>
                    <p:nvPicPr>
                      <p:cNvPr id="0" name="Picture 7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117600"/>
                        <a:ext cx="5713413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五伴随矩阵的性质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7" name="Object 46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Equation" r:id="rId6" imgW="1536700" imgH="927100" progId="Equation.DSMT4">
                  <p:embed/>
                </p:oleObj>
              </mc:Choice>
              <mc:Fallback>
                <p:oleObj name="Equation" r:id="rId6" imgW="1536700" imgH="927100" progId="Equation.DSMT4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455613" y="4937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1219200" y="455613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613"/>
                        <a:ext cx="2746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5613" y="1773238"/>
            <a:ext cx="145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证明  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531938" y="1792288"/>
          <a:ext cx="6111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Equation" r:id="rId10" imgW="304800" imgH="190500" progId="Equation.DSMT4">
                  <p:embed/>
                </p:oleObj>
              </mc:Choice>
              <mc:Fallback>
                <p:oleObj name="Equation" r:id="rId10" imgW="304800" imgH="190500" progId="Equation.DSMT4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1792288"/>
                        <a:ext cx="6111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5219700" y="43767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4" name="Equation" r:id="rId12" imgW="508000" imgH="203200" progId="Equation.DSMT4">
                  <p:embed/>
                </p:oleObj>
              </mc:Choice>
              <mc:Fallback>
                <p:oleObj name="Equation" r:id="rId12" imgW="508000" imgH="203200" progId="Equation.DSMT4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376738"/>
                        <a:ext cx="101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14" imgW="1536700" imgH="927100" progId="Equation.DSMT4">
                  <p:embed/>
                </p:oleObj>
              </mc:Choice>
              <mc:Fallback>
                <p:oleObj name="Equation" r:id="rId14" imgW="1536700" imgH="927100" progId="Equation.DSMT4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4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16" imgW="1536700" imgH="927100" progId="Equation.DSMT4">
                  <p:embed/>
                </p:oleObj>
              </mc:Choice>
              <mc:Fallback>
                <p:oleObj name="Equation" r:id="rId16" imgW="1536700" imgH="927100" progId="Equation.DSMT4">
                  <p:embed/>
                  <p:pic>
                    <p:nvPicPr>
                      <p:cNvPr id="0" name="Picture 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7" name="Equation" r:id="rId18" imgW="1536700" imgH="927100" progId="Equation.DSMT4">
                  <p:embed/>
                </p:oleObj>
              </mc:Choice>
              <mc:Fallback>
                <p:oleObj name="Equation" r:id="rId18" imgW="1536700" imgH="927100" progId="Equation.DSMT4">
                  <p:embed/>
                  <p:pic>
                    <p:nvPicPr>
                      <p:cNvPr id="0" name="Picture 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8"/>
          <p:cNvGraphicFramePr>
            <a:graphicFrameLocks noChangeAspect="1"/>
          </p:cNvGraphicFramePr>
          <p:nvPr/>
        </p:nvGraphicFramePr>
        <p:xfrm>
          <a:off x="2195513" y="3662363"/>
          <a:ext cx="30718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8" name="Equation" r:id="rId20" imgW="1536700" imgH="927100" progId="Equation.DSMT4">
                  <p:embed/>
                </p:oleObj>
              </mc:Choice>
              <mc:Fallback>
                <p:oleObj name="Equation" r:id="rId20" imgW="1536700" imgH="927100" progId="Equation.DSMT4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662363"/>
                        <a:ext cx="30718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6"/>
          <p:cNvGraphicFramePr>
            <a:graphicFrameLocks noChangeAspect="1"/>
          </p:cNvGraphicFramePr>
          <p:nvPr/>
        </p:nvGraphicFramePr>
        <p:xfrm>
          <a:off x="2182813" y="3662363"/>
          <a:ext cx="30972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9" name="Equation" r:id="rId22" imgW="1549400" imgH="927100" progId="Equation.DSMT4">
                  <p:embed/>
                </p:oleObj>
              </mc:Choice>
              <mc:Fallback>
                <p:oleObj name="Equation" r:id="rId22" imgW="1549400" imgH="927100" progId="Equation.DSMT4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3662363"/>
                        <a:ext cx="30972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7" grpId="2" animBg="1"/>
      <p:bldP spid="36" grpId="2" animBg="1"/>
      <p:bldP spid="36" grpId="3" animBg="1"/>
      <p:bldP spid="36" grpId="4" animBg="1"/>
      <p:bldP spid="36" grpId="5" animBg="1"/>
      <p:bldP spid="35" grpId="1" animBg="1"/>
      <p:bldP spid="35" grpId="2" animBg="1"/>
      <p:bldP spid="30" grpId="1" animBg="1"/>
      <p:bldP spid="30" grpId="2" animBg="1"/>
      <p:bldP spid="29" grpId="1" animBg="1"/>
      <p:bldP spid="29" grpId="2" animBg="1"/>
      <p:bldP spid="28" grpId="2" animBg="1"/>
      <p:bldP spid="28" grpId="3" animBg="1"/>
      <p:bldP spid="28" grpId="4" animBg="1"/>
      <p:bldP spid="28" grpId="5" animBg="1"/>
      <p:bldP spid="3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25562" y="4365104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3" imgW="1346200" imgH="698500" progId="Equation.DSMT4">
                  <p:embed/>
                </p:oleObj>
              </mc:Choice>
              <mc:Fallback>
                <p:oleObj name="Equation" r:id="rId3" imgW="1346200" imgH="698500" progId="Equation.DSMT4">
                  <p:embed/>
                  <p:pic>
                    <p:nvPicPr>
                      <p:cNvPr id="0" name="Picture 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62" y="4365104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231528" y="4365104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5" imgW="1346200" imgH="698500" progId="Equation.DSMT4">
                  <p:embed/>
                </p:oleObj>
              </mc:Choice>
              <mc:Fallback>
                <p:oleObj name="Equation" r:id="rId5" imgW="1346200" imgH="698500" progId="Equation.DSMT4">
                  <p:embed/>
                  <p:pic>
                    <p:nvPicPr>
                      <p:cNvPr id="0" name="Picture 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528" y="4365104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231528" y="4365104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7" imgW="1346200" imgH="698500" progId="Equation.DSMT4">
                  <p:embed/>
                </p:oleObj>
              </mc:Choice>
              <mc:Fallback>
                <p:oleObj name="Equation" r:id="rId7" imgW="1346200" imgH="698500" progId="Equation.DSMT4">
                  <p:embed/>
                  <p:pic>
                    <p:nvPicPr>
                      <p:cNvPr id="0" name="Picture 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528" y="4365104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225562" y="4365104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Equation" r:id="rId9" imgW="1346200" imgH="698500" progId="Equation.DSMT4">
                  <p:embed/>
                </p:oleObj>
              </mc:Choice>
              <mc:Fallback>
                <p:oleObj name="Equation" r:id="rId9" imgW="1346200" imgH="698500" progId="Equation.DSMT4">
                  <p:embed/>
                  <p:pic>
                    <p:nvPicPr>
                      <p:cNvPr id="0" name="Picture 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62" y="4365104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216932" y="4365104"/>
          <a:ext cx="2692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Equation" r:id="rId11" imgW="1346200" imgH="698500" progId="Equation.DSMT4">
                  <p:embed/>
                </p:oleObj>
              </mc:Choice>
              <mc:Fallback>
                <p:oleObj name="Equation" r:id="rId11" imgW="1346200" imgH="698500" progId="Equation.DSMT4">
                  <p:embed/>
                  <p:pic>
                    <p:nvPicPr>
                      <p:cNvPr id="0" name="Picture 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32" y="4365104"/>
                        <a:ext cx="2692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五伴随矩阵的性质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5613" y="1773238"/>
            <a:ext cx="5879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  </a:t>
            </a:r>
            <a:endParaRPr kumimoji="1" lang="zh-CN" altLang="en-US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55613" y="-49213"/>
            <a:ext cx="7716787" cy="1543051"/>
            <a:chOff x="455613" y="-49213"/>
            <a:chExt cx="7716787" cy="1543051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455613" y="493713"/>
              <a:ext cx="77167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练习：</a:t>
              </a:r>
              <a:r>
                <a:rPr lang="zh-CN" altLang="en-US" sz="2400" b="1" dirty="0"/>
                <a:t>设矩阵                                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zh-CN" altLang="zh-CN" sz="2400" b="1" dirty="0"/>
                <a:t>求</a:t>
              </a:r>
              <a:r>
                <a:rPr lang="en-US" altLang="zh-CN" sz="2400" dirty="0"/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zh-CN" sz="2400" b="1" dirty="0"/>
                <a:t>伴随矩阵</a:t>
              </a:r>
              <a:r>
                <a:rPr lang="en-US" altLang="zh-CN" sz="2400" dirty="0"/>
                <a:t> </a:t>
              </a:r>
              <a:endPara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411760" y="-49213"/>
            <a:ext cx="2185987" cy="15430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3" name="Equation" r:id="rId13" imgW="990600" imgH="698500" progId="Equation.DSMT4">
                    <p:embed/>
                  </p:oleObj>
                </mc:Choice>
                <mc:Fallback>
                  <p:oleObj name="Equation" r:id="rId13" imgW="990600" imgH="698500" progId="Equation.DSMT4">
                    <p:embed/>
                    <p:pic>
                      <p:nvPicPr>
                        <p:cNvPr id="0" name="Picture 7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-49213"/>
                          <a:ext cx="2185987" cy="15430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7"/>
            <p:cNvGraphicFramePr>
              <a:graphicFrameLocks noChangeAspect="1"/>
            </p:cNvGraphicFramePr>
            <p:nvPr/>
          </p:nvGraphicFramePr>
          <p:xfrm>
            <a:off x="6829896" y="476672"/>
            <a:ext cx="406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4" name="Equation" r:id="rId15" imgW="203200" imgH="190500" progId="Equation.DSMT4">
                    <p:embed/>
                  </p:oleObj>
                </mc:Choice>
                <mc:Fallback>
                  <p:oleObj name="Equation" r:id="rId15" imgW="203200" imgH="190500" progId="Equation.DSMT4">
                    <p:embed/>
                    <p:pic>
                      <p:nvPicPr>
                        <p:cNvPr id="0" name="Picture 7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9896" y="476672"/>
                          <a:ext cx="406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259632" y="1628800"/>
          <a:ext cx="2185987" cy="1543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Equation" r:id="rId17" imgW="990600" imgH="698500" progId="Equation.DSMT4">
                  <p:embed/>
                </p:oleObj>
              </mc:Choice>
              <mc:Fallback>
                <p:oleObj name="Equation" r:id="rId17" imgW="990600" imgH="698500" progId="Equation.DSMT4">
                  <p:embed/>
                  <p:pic>
                    <p:nvPicPr>
                      <p:cNvPr id="0" name="Picture 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628800"/>
                        <a:ext cx="2185987" cy="1543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141020" y="1731691"/>
            <a:ext cx="0" cy="144016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2051720" y="1875707"/>
            <a:ext cx="1296144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635896" y="1412776"/>
          <a:ext cx="405288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18" imgW="1841500" imgH="469900" progId="Equation.DSMT4">
                  <p:embed/>
                </p:oleObj>
              </mc:Choice>
              <mc:Fallback>
                <p:oleObj name="Equation" r:id="rId18" imgW="1841500" imgH="469900" progId="Equation.DSMT4">
                  <p:embed/>
                  <p:pic>
                    <p:nvPicPr>
                      <p:cNvPr id="0" name="Picture 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412776"/>
                        <a:ext cx="4052888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72842" y="2420888"/>
          <a:ext cx="4527550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20" imgW="2057400" imgH="469900" progId="Equation.DSMT4">
                  <p:embed/>
                </p:oleObj>
              </mc:Choice>
              <mc:Fallback>
                <p:oleObj name="Equation" r:id="rId20" imgW="2057400" imgH="469900" progId="Equation.DSMT4">
                  <p:embed/>
                  <p:pic>
                    <p:nvPicPr>
                      <p:cNvPr id="0" name="Picture 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842" y="2420888"/>
                        <a:ext cx="4527550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2621550" y="1731691"/>
            <a:ext cx="0" cy="144016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 flipV="1">
            <a:off x="3131840" y="1700808"/>
            <a:ext cx="0" cy="144016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63888" y="3402062"/>
          <a:ext cx="4332288" cy="963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Equation" r:id="rId22" imgW="1968500" imgH="469900" progId="Equation.DSMT4">
                  <p:embed/>
                </p:oleObj>
              </mc:Choice>
              <mc:Fallback>
                <p:oleObj name="Equation" r:id="rId22" imgW="1968500" imgH="469900" progId="Equation.DSMT4">
                  <p:embed/>
                  <p:pic>
                    <p:nvPicPr>
                      <p:cNvPr id="0" name="Picture 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402062"/>
                        <a:ext cx="4332288" cy="963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1" grpId="0" animBg="1"/>
      <p:bldP spid="11" grpId="1" animBg="1"/>
      <p:bldP spid="12" grpId="0" animBg="1"/>
      <p:bldP spid="17" grpId="0" animBg="1"/>
      <p:bldP spid="17" grpId="1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内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容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结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709468" y="4541604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713561" y="3429000"/>
            <a:ext cx="6534940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709468" y="684654"/>
            <a:ext cx="6534940" cy="21487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182329" y="656060"/>
            <a:ext cx="1097990" cy="435477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880594" y="1049592"/>
            <a:ext cx="619268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熟练掌握矩阵的加法运算、数与矩阵相乘运算（简称数乘运算）和矩阵与矩阵相乘运算（简称乘法运算）及其运算规律；了解单位矩阵、对角矩阵、对称矩阵和反对称矩阵，以及它们的性质</a:t>
            </a:r>
          </a:p>
        </p:txBody>
      </p:sp>
      <p:sp>
        <p:nvSpPr>
          <p:cNvPr id="30" name="矩形 29"/>
          <p:cNvSpPr/>
          <p:nvPr/>
        </p:nvSpPr>
        <p:spPr>
          <a:xfrm>
            <a:off x="1845053" y="3429000"/>
            <a:ext cx="50788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掌握伴随矩阵的定义、性质与计算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45054" y="4514046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了解方阵的行列式、转置矩阵的概念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430" y="188640"/>
          <a:ext cx="70548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3" imgW="2032000" imgH="939800" progId="Equation.DSMT4">
                  <p:embed/>
                </p:oleObj>
              </mc:Choice>
              <mc:Fallback>
                <p:oleObj name="Equation" r:id="rId3" imgW="2032000" imgH="9398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0" y="188640"/>
                        <a:ext cx="70548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363892" y="981075"/>
          <a:ext cx="180850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5" imgW="14020800" imgH="5791200" progId="Equation.DSMT4">
                  <p:embed/>
                </p:oleObj>
              </mc:Choice>
              <mc:Fallback>
                <p:oleObj name="Equation" r:id="rId5" imgW="14020800" imgH="5791200" progId="Equation.DSMT4">
                  <p:embed/>
                  <p:pic>
                    <p:nvPicPr>
                      <p:cNvPr id="0" name="Picture 3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892" y="981075"/>
                        <a:ext cx="1808508" cy="60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2708920"/>
            <a:ext cx="58457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m=n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方阵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，记为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sz="2600" b="1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b="1" i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-30163" y="4120306"/>
          <a:ext cx="44529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quation" r:id="rId7" imgW="1676400" imgH="228600" progId="Equation.DSMT4">
                  <p:embed/>
                </p:oleObj>
              </mc:Choice>
              <mc:Fallback>
                <p:oleObj name="Equation" r:id="rId7" imgW="1676400" imgH="228600" progId="Equation.DSMT4">
                  <p:embed/>
                  <p:pic>
                    <p:nvPicPr>
                      <p:cNvPr id="0" name="Picture 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163" y="4120306"/>
                        <a:ext cx="44529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459163" y="3168650"/>
          <a:ext cx="2630487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quation" r:id="rId9" imgW="23774400" imgH="22555200" progId="Equation.DSMT4">
                  <p:embed/>
                </p:oleObj>
              </mc:Choice>
              <mc:Fallback>
                <p:oleObj name="Equation" r:id="rId9" imgW="23774400" imgH="2255520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3168650"/>
                        <a:ext cx="2630487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4A0C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71600" y="4736757"/>
            <a:ext cx="18966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行矩阵</a:t>
            </a:r>
            <a:r>
              <a:rPr lang="zh-CN" altLang="en-US" sz="2600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7868" y="4016677"/>
            <a:ext cx="18085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列矩阵</a:t>
            </a:r>
            <a:r>
              <a:rPr lang="zh-CN" altLang="en-US" sz="2600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4" grpId="1"/>
      <p:bldP spid="1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题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1552575" y="2928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5" name="Equation" r:id="rId3" imgW="114300" imgH="177800" progId="Equation.DSMT4">
                  <p:embed/>
                </p:oleObj>
              </mc:Choice>
              <mc:Fallback>
                <p:oleObj name="Equation" r:id="rId3" imgW="114300" imgH="177800" progId="Equation.DSMT4">
                  <p:embed/>
                  <p:pic>
                    <p:nvPicPr>
                      <p:cNvPr id="0" name="Picture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9289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500034" y="498902"/>
            <a:ext cx="7643866" cy="2786082"/>
            <a:chOff x="571472" y="3214686"/>
            <a:chExt cx="7643866" cy="2786082"/>
          </a:xfrm>
        </p:grpSpPr>
        <p:sp>
          <p:nvSpPr>
            <p:cNvPr id="31" name="TextBox 30"/>
            <p:cNvSpPr txBox="1"/>
            <p:nvPr/>
          </p:nvSpPr>
          <p:spPr>
            <a:xfrm>
              <a:off x="571472" y="3500438"/>
              <a:ext cx="7643866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4.</a:t>
              </a:r>
              <a:r>
                <a:rPr lang="zh-CN" altLang="en-US" sz="2400" b="1" dirty="0">
                  <a:latin typeface="+mn-ea"/>
                </a:rPr>
                <a:t>设                       ，问：</a:t>
              </a:r>
              <a:endParaRPr lang="en-US" altLang="zh-CN" sz="2400" b="1" dirty="0">
                <a:latin typeface="+mn-ea"/>
              </a:endParaRPr>
            </a:p>
            <a:p>
              <a:endParaRPr lang="en-US" altLang="zh-CN" sz="2400" b="1" dirty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AutoNum type="arabicParenBoth"/>
              </a:pPr>
              <a:r>
                <a:rPr lang="zh-CN" altLang="en-US" sz="2400" b="1" dirty="0">
                  <a:latin typeface="+mn-ea"/>
                </a:rPr>
                <a:t>         吗？</a:t>
              </a:r>
              <a:endParaRPr lang="en-US" altLang="zh-CN" sz="2400" b="1" dirty="0">
                <a:latin typeface="+mn-ea"/>
              </a:endParaRPr>
            </a:p>
            <a:p>
              <a:pPr marL="457200" indent="-457200">
                <a:lnSpc>
                  <a:spcPct val="150000"/>
                </a:lnSpc>
                <a:buAutoNum type="arabicParenBoth"/>
              </a:pPr>
              <a:r>
                <a:rPr lang="zh-CN" altLang="en-US" sz="2400" b="1" dirty="0">
                  <a:latin typeface="+mn-ea"/>
                </a:rPr>
                <a:t>                        吗？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(3)</a:t>
              </a:r>
              <a:r>
                <a:rPr lang="zh-CN" altLang="en-US" sz="2400" b="1" dirty="0">
                  <a:latin typeface="+mn-ea"/>
                </a:rPr>
                <a:t>                        吗？                                      </a:t>
              </a:r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1285852" y="3214686"/>
            <a:ext cx="3565525" cy="1036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" name="Equation" r:id="rId5" imgW="1612900" imgH="469900" progId="Equation.DSMT4">
                    <p:embed/>
                  </p:oleObj>
                </mc:Choice>
                <mc:Fallback>
                  <p:oleObj name="Equation" r:id="rId5" imgW="1612900" imgH="469900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3214686"/>
                          <a:ext cx="3565525" cy="1036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1"/>
            <p:cNvGraphicFramePr>
              <a:graphicFrameLocks noChangeAspect="1"/>
            </p:cNvGraphicFramePr>
            <p:nvPr/>
          </p:nvGraphicFramePr>
          <p:xfrm>
            <a:off x="1071538" y="4349759"/>
            <a:ext cx="140335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" name="Equation" r:id="rId7" imgW="634365" imgH="165100" progId="Equation.DSMT4">
                    <p:embed/>
                  </p:oleObj>
                </mc:Choice>
                <mc:Fallback>
                  <p:oleObj name="Equation" r:id="rId7" imgW="634365" imgH="165100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349759"/>
                          <a:ext cx="1403350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/>
          </p:nvGraphicFramePr>
          <p:xfrm>
            <a:off x="1081089" y="4813314"/>
            <a:ext cx="3705225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8" name="Equation" r:id="rId9" imgW="1676400" imgH="279400" progId="Equation.DSMT4">
                    <p:embed/>
                  </p:oleObj>
                </mc:Choice>
                <mc:Fallback>
                  <p:oleObj name="Equation" r:id="rId9" imgW="1676400" imgH="279400" progId="Equation.DSMT4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9" y="4813314"/>
                          <a:ext cx="3705225" cy="615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3"/>
            <p:cNvGraphicFramePr>
              <a:graphicFrameLocks noChangeAspect="1"/>
            </p:cNvGraphicFramePr>
            <p:nvPr/>
          </p:nvGraphicFramePr>
          <p:xfrm>
            <a:off x="1071538" y="5440381"/>
            <a:ext cx="3705225" cy="560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9" name="Equation" r:id="rId11" imgW="1675765" imgH="254000" progId="Equation.DSMT4">
                    <p:embed/>
                  </p:oleObj>
                </mc:Choice>
                <mc:Fallback>
                  <p:oleObj name="Equation" r:id="rId11" imgW="1675765" imgH="25400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5440381"/>
                          <a:ext cx="3705225" cy="560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前凸带形 11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P53  4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2"/>
          <p:cNvGrpSpPr/>
          <p:nvPr/>
        </p:nvGrpSpPr>
        <p:grpSpPr bwMode="auto">
          <a:xfrm>
            <a:off x="1763688" y="3212976"/>
            <a:ext cx="4752826" cy="2634654"/>
            <a:chOff x="2688" y="1536"/>
            <a:chExt cx="3024" cy="2367"/>
          </a:xfrm>
        </p:grpSpPr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3728" y="3573016"/>
          <a:ext cx="18526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0" name="Equation" r:id="rId13" imgW="837565" imgH="203200" progId="Equation.DSMT4">
                  <p:embed/>
                </p:oleObj>
              </mc:Choice>
              <mc:Fallback>
                <p:oleObj name="Equation" r:id="rId13" imgW="837565" imgH="20320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73016"/>
                        <a:ext cx="1852613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02271" y="4099059"/>
          <a:ext cx="4125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1" name="Equation" r:id="rId15" imgW="1866900" imgH="228600" progId="Equation.DSMT4">
                  <p:embed/>
                </p:oleObj>
              </mc:Choice>
              <mc:Fallback>
                <p:oleObj name="Equation" r:id="rId15" imgW="1866900" imgH="228600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271" y="4099059"/>
                        <a:ext cx="41259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04926" y="4725144"/>
          <a:ext cx="4070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2" name="Equation" r:id="rId17" imgW="1841500" imgH="228600" progId="Equation.DSMT4">
                  <p:embed/>
                </p:oleObj>
              </mc:Choice>
              <mc:Fallback>
                <p:oleObj name="Equation" r:id="rId17" imgW="1841500" imgH="228600" progId="Equation.DSMT4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4926" y="4725144"/>
                        <a:ext cx="40703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题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8596" y="188640"/>
            <a:ext cx="7500990" cy="2123658"/>
            <a:chOff x="428596" y="500042"/>
            <a:chExt cx="7500990" cy="2123658"/>
          </a:xfrm>
        </p:grpSpPr>
        <p:sp>
          <p:nvSpPr>
            <p:cNvPr id="39" name="TextBox 38"/>
            <p:cNvSpPr txBox="1"/>
            <p:nvPr/>
          </p:nvSpPr>
          <p:spPr>
            <a:xfrm>
              <a:off x="428596" y="500042"/>
              <a:ext cx="750099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5.</a:t>
              </a:r>
              <a:r>
                <a:rPr lang="zh-CN" altLang="en-US" sz="2400" b="1" dirty="0">
                  <a:latin typeface="+mn-ea"/>
                </a:rPr>
                <a:t>举反例说明下列命题是错误的：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(1)</a:t>
              </a:r>
              <a:r>
                <a:rPr lang="zh-CN" altLang="en-US" sz="2400" b="1" dirty="0">
                  <a:latin typeface="+mn-ea"/>
                </a:rPr>
                <a:t>若       则     </a:t>
              </a:r>
              <a:r>
                <a:rPr lang="en-US" altLang="zh-CN" sz="2400" b="1" dirty="0">
                  <a:latin typeface="+mn-ea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(2)</a:t>
              </a:r>
              <a:r>
                <a:rPr lang="zh-CN" altLang="en-US" sz="2400" b="1" dirty="0">
                  <a:latin typeface="+mn-ea"/>
                </a:rPr>
                <a:t>若       则     或      </a:t>
              </a:r>
              <a:r>
                <a:rPr lang="en-US" altLang="zh-CN" sz="2400" b="1" dirty="0">
                  <a:latin typeface="+mn-ea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+mn-ea"/>
                </a:rPr>
                <a:t>(3)</a:t>
              </a:r>
              <a:r>
                <a:rPr lang="zh-CN" altLang="en-US" sz="2400" b="1" dirty="0">
                  <a:latin typeface="+mn-ea"/>
                </a:rPr>
                <a:t>若          且     则      </a:t>
              </a:r>
              <a:r>
                <a:rPr lang="en-US" altLang="zh-CN" sz="2400" b="1" dirty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40" name="Object 3"/>
            <p:cNvGraphicFramePr>
              <a:graphicFrameLocks noChangeAspect="1"/>
            </p:cNvGraphicFramePr>
            <p:nvPr/>
          </p:nvGraphicFramePr>
          <p:xfrm>
            <a:off x="1285852" y="928670"/>
            <a:ext cx="10937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2" name="Equation" r:id="rId3" imgW="494665" imgH="203200" progId="Equation.DSMT4">
                    <p:embed/>
                  </p:oleObj>
                </mc:Choice>
                <mc:Fallback>
                  <p:oleObj name="Equation" r:id="rId3" imgW="494665" imgH="203200" progId="Equation.DSMT4">
                    <p:embed/>
                    <p:pic>
                      <p:nvPicPr>
                        <p:cNvPr id="0" name="Picture 5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928670"/>
                          <a:ext cx="1093787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"/>
            <p:cNvGraphicFramePr>
              <a:graphicFrameLocks noChangeAspect="1"/>
            </p:cNvGraphicFramePr>
            <p:nvPr/>
          </p:nvGraphicFramePr>
          <p:xfrm>
            <a:off x="2643174" y="1000108"/>
            <a:ext cx="86995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3" name="Equation" r:id="rId5" imgW="393065" imgH="177800" progId="Equation.DSMT4">
                    <p:embed/>
                  </p:oleObj>
                </mc:Choice>
                <mc:Fallback>
                  <p:oleObj name="Equation" r:id="rId5" imgW="393065" imgH="177800" progId="Equation.DSMT4">
                    <p:embed/>
                    <p:pic>
                      <p:nvPicPr>
                        <p:cNvPr id="0" name="Picture 5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000108"/>
                          <a:ext cx="869950" cy="3921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5"/>
            <p:cNvGraphicFramePr>
              <a:graphicFrameLocks noChangeAspect="1"/>
            </p:cNvGraphicFramePr>
            <p:nvPr/>
          </p:nvGraphicFramePr>
          <p:xfrm>
            <a:off x="1214414" y="1500174"/>
            <a:ext cx="1177925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4" name="Equation" r:id="rId7" imgW="533400" imgH="203200" progId="Equation.DSMT4">
                    <p:embed/>
                  </p:oleObj>
                </mc:Choice>
                <mc:Fallback>
                  <p:oleObj name="Equation" r:id="rId7" imgW="533400" imgH="203200" progId="Equation.DSMT4">
                    <p:embed/>
                    <p:pic>
                      <p:nvPicPr>
                        <p:cNvPr id="0" name="Picture 5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1500174"/>
                          <a:ext cx="1177925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6"/>
            <p:cNvGraphicFramePr>
              <a:graphicFrameLocks noChangeAspect="1"/>
            </p:cNvGraphicFramePr>
            <p:nvPr/>
          </p:nvGraphicFramePr>
          <p:xfrm>
            <a:off x="3714744" y="1571612"/>
            <a:ext cx="95408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5" name="Equation" r:id="rId9" imgW="431800" imgH="165100" progId="Equation.DSMT4">
                    <p:embed/>
                  </p:oleObj>
                </mc:Choice>
                <mc:Fallback>
                  <p:oleObj name="Equation" r:id="rId9" imgW="431800" imgH="165100" progId="Equation.DSMT4">
                    <p:embed/>
                    <p:pic>
                      <p:nvPicPr>
                        <p:cNvPr id="0" name="Picture 5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4744" y="1571612"/>
                          <a:ext cx="954088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7"/>
            <p:cNvGraphicFramePr>
              <a:graphicFrameLocks noChangeAspect="1"/>
            </p:cNvGraphicFramePr>
            <p:nvPr/>
          </p:nvGraphicFramePr>
          <p:xfrm>
            <a:off x="2643174" y="1571612"/>
            <a:ext cx="8699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6" name="Equation" r:id="rId11" imgW="393065" imgH="177800" progId="Equation.DSMT4">
                    <p:embed/>
                  </p:oleObj>
                </mc:Choice>
                <mc:Fallback>
                  <p:oleObj name="Equation" r:id="rId11" imgW="393065" imgH="177800" progId="Equation.DSMT4">
                    <p:embed/>
                    <p:pic>
                      <p:nvPicPr>
                        <p:cNvPr id="0" name="Picture 5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174" y="1571612"/>
                          <a:ext cx="869950" cy="392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8"/>
            <p:cNvGraphicFramePr>
              <a:graphicFrameLocks noChangeAspect="1"/>
            </p:cNvGraphicFramePr>
            <p:nvPr/>
          </p:nvGraphicFramePr>
          <p:xfrm>
            <a:off x="1214414" y="2106606"/>
            <a:ext cx="15716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7" name="Equation" r:id="rId12" imgW="711200" imgH="177800" progId="Equation.DSMT4">
                    <p:embed/>
                  </p:oleObj>
                </mc:Choice>
                <mc:Fallback>
                  <p:oleObj name="Equation" r:id="rId12" imgW="711200" imgH="177800" progId="Equation.DSMT4">
                    <p:embed/>
                    <p:pic>
                      <p:nvPicPr>
                        <p:cNvPr id="0" name="Picture 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2106606"/>
                          <a:ext cx="157162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9"/>
            <p:cNvGraphicFramePr>
              <a:graphicFrameLocks noChangeAspect="1"/>
            </p:cNvGraphicFramePr>
            <p:nvPr/>
          </p:nvGraphicFramePr>
          <p:xfrm>
            <a:off x="3059108" y="2108193"/>
            <a:ext cx="869950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8" name="Equation" r:id="rId14" imgW="393065" imgH="177800" progId="Equation.DSMT4">
                    <p:embed/>
                  </p:oleObj>
                </mc:Choice>
                <mc:Fallback>
                  <p:oleObj name="Equation" r:id="rId14" imgW="393065" imgH="177800" progId="Equation.DSMT4">
                    <p:embed/>
                    <p:pic>
                      <p:nvPicPr>
                        <p:cNvPr id="0" name="Picture 5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108" y="2108193"/>
                          <a:ext cx="869950" cy="3921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0"/>
            <p:cNvGraphicFramePr>
              <a:graphicFrameLocks noChangeAspect="1"/>
            </p:cNvGraphicFramePr>
            <p:nvPr/>
          </p:nvGraphicFramePr>
          <p:xfrm>
            <a:off x="4143372" y="2143116"/>
            <a:ext cx="98266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9" name="Equation" r:id="rId16" imgW="443865" imgH="165100" progId="Equation.DSMT4">
                    <p:embed/>
                  </p:oleObj>
                </mc:Choice>
                <mc:Fallback>
                  <p:oleObj name="Equation" r:id="rId16" imgW="443865" imgH="165100" progId="Equation.DSMT4">
                    <p:embed/>
                    <p:pic>
                      <p:nvPicPr>
                        <p:cNvPr id="0" name="Picture 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2143116"/>
                          <a:ext cx="982662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前凸带形 21"/>
          <p:cNvSpPr/>
          <p:nvPr/>
        </p:nvSpPr>
        <p:spPr>
          <a:xfrm>
            <a:off x="5724128" y="0"/>
            <a:ext cx="259228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P53  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44739" y="2420888"/>
            <a:ext cx="5126235" cy="973750"/>
            <a:chOff x="4716016" y="2473834"/>
            <a:chExt cx="5126235" cy="973750"/>
          </a:xfrm>
        </p:grpSpPr>
        <p:graphicFrame>
          <p:nvGraphicFramePr>
            <p:cNvPr id="65" name="Object 15"/>
            <p:cNvGraphicFramePr>
              <a:graphicFrameLocks noChangeAspect="1"/>
            </p:cNvGraphicFramePr>
            <p:nvPr/>
          </p:nvGraphicFramePr>
          <p:xfrm>
            <a:off x="5868144" y="2473834"/>
            <a:ext cx="2638425" cy="97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0" name="Equation" r:id="rId18" imgW="1193800" imgH="469900" progId="Equation.DSMT4">
                    <p:embed/>
                  </p:oleObj>
                </mc:Choice>
                <mc:Fallback>
                  <p:oleObj name="Equation" r:id="rId18" imgW="1193800" imgH="469900" progId="Equation.DSMT4">
                    <p:embed/>
                    <p:pic>
                      <p:nvPicPr>
                        <p:cNvPr id="0" name="Picture 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2473834"/>
                          <a:ext cx="2638425" cy="973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3"/>
            <p:cNvGraphicFramePr>
              <a:graphicFrameLocks noChangeAspect="1"/>
            </p:cNvGraphicFramePr>
            <p:nvPr/>
          </p:nvGraphicFramePr>
          <p:xfrm>
            <a:off x="8748464" y="2696879"/>
            <a:ext cx="1093787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1" name="Equation" r:id="rId20" imgW="494665" imgH="203200" progId="Equation.DSMT4">
                    <p:embed/>
                  </p:oleObj>
                </mc:Choice>
                <mc:Fallback>
                  <p:oleObj name="Equation" r:id="rId20" imgW="494665" imgH="203200" progId="Equation.DSMT4">
                    <p:embed/>
                    <p:pic>
                      <p:nvPicPr>
                        <p:cNvPr id="0" name="Picture 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8464" y="2696879"/>
                          <a:ext cx="1093787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716016" y="2708920"/>
              <a:ext cx="419698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1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                                      而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44739" y="3301464"/>
            <a:ext cx="6609035" cy="991632"/>
            <a:chOff x="-1044624" y="2743984"/>
            <a:chExt cx="6609035" cy="991632"/>
          </a:xfrm>
        </p:grpSpPr>
        <p:graphicFrame>
          <p:nvGraphicFramePr>
            <p:cNvPr id="67" name="Object 17"/>
            <p:cNvGraphicFramePr>
              <a:graphicFrameLocks noChangeAspect="1"/>
            </p:cNvGraphicFramePr>
            <p:nvPr/>
          </p:nvGraphicFramePr>
          <p:xfrm>
            <a:off x="107504" y="2743984"/>
            <a:ext cx="1825625" cy="982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2" name="Equation" r:id="rId22" imgW="825500" imgH="469900" progId="Equation.DSMT4">
                    <p:embed/>
                  </p:oleObj>
                </mc:Choice>
                <mc:Fallback>
                  <p:oleObj name="Equation" r:id="rId22" imgW="825500" imgH="469900" progId="Equation.DSMT4">
                    <p:embed/>
                    <p:pic>
                      <p:nvPicPr>
                        <p:cNvPr id="0" name="Picture 6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04" y="2743984"/>
                          <a:ext cx="1825625" cy="982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"/>
            <p:cNvGraphicFramePr>
              <a:graphicFrameLocks noChangeAspect="1"/>
            </p:cNvGraphicFramePr>
            <p:nvPr/>
          </p:nvGraphicFramePr>
          <p:xfrm>
            <a:off x="2195736" y="3044041"/>
            <a:ext cx="3368675" cy="384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3" name="Equation" r:id="rId24" imgW="1524000" imgH="203200" progId="Equation.DSMT4">
                    <p:embed/>
                  </p:oleObj>
                </mc:Choice>
                <mc:Fallback>
                  <p:oleObj name="Equation" r:id="rId24" imgW="1524000" imgH="203200" progId="Equation.DSMT4">
                    <p:embed/>
                    <p:pic>
                      <p:nvPicPr>
                        <p:cNvPr id="0" name="Picture 6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3044041"/>
                          <a:ext cx="3368675" cy="3849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-1044624" y="2996952"/>
              <a:ext cx="33698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                          有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9592" y="4338276"/>
            <a:ext cx="6899449" cy="1322972"/>
            <a:chOff x="2051720" y="3933056"/>
            <a:chExt cx="6899449" cy="1322972"/>
          </a:xfrm>
        </p:grpSpPr>
        <p:graphicFrame>
          <p:nvGraphicFramePr>
            <p:cNvPr id="63" name="Object 17"/>
            <p:cNvGraphicFramePr>
              <a:graphicFrameLocks noChangeAspect="1"/>
            </p:cNvGraphicFramePr>
            <p:nvPr/>
          </p:nvGraphicFramePr>
          <p:xfrm>
            <a:off x="3275856" y="3933056"/>
            <a:ext cx="5675313" cy="13229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" name="Equation" r:id="rId26" imgW="2565400" imgH="685800" progId="Equation.DSMT4">
                    <p:embed/>
                  </p:oleObj>
                </mc:Choice>
                <mc:Fallback>
                  <p:oleObj name="Equation" r:id="rId26" imgW="2565400" imgH="685800" progId="Equation.DSMT4">
                    <p:embed/>
                    <p:pic>
                      <p:nvPicPr>
                        <p:cNvPr id="0" name="Picture 6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3933056"/>
                          <a:ext cx="5675313" cy="13229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051720" y="4097690"/>
              <a:ext cx="32773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）取</a:t>
              </a:r>
              <a:endParaRPr lang="en-US" altLang="zh-CN" sz="2400" b="1" dirty="0">
                <a:solidFill>
                  <a:prstClr val="black"/>
                </a:solidFill>
              </a:endParaRPr>
            </a:p>
            <a:p>
              <a:pPr lvl="0"/>
              <a:endParaRPr lang="en-US" altLang="zh-CN" sz="24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"/>
          <p:cNvGrpSpPr/>
          <p:nvPr/>
        </p:nvGrpSpPr>
        <p:grpSpPr bwMode="auto">
          <a:xfrm>
            <a:off x="899592" y="2162498"/>
            <a:ext cx="7128792" cy="3786782"/>
            <a:chOff x="2688" y="1536"/>
            <a:chExt cx="3024" cy="2367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题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28596" y="275976"/>
            <a:ext cx="7000924" cy="1036637"/>
            <a:chOff x="428596" y="2392363"/>
            <a:chExt cx="7000924" cy="1036637"/>
          </a:xfrm>
        </p:grpSpPr>
        <p:sp>
          <p:nvSpPr>
            <p:cNvPr id="49" name="TextBox 48"/>
            <p:cNvSpPr txBox="1"/>
            <p:nvPr/>
          </p:nvSpPr>
          <p:spPr>
            <a:xfrm>
              <a:off x="428596" y="2643182"/>
              <a:ext cx="7000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6.</a:t>
              </a:r>
              <a:r>
                <a:rPr lang="zh-CN" altLang="en-US" sz="2400" b="1" dirty="0">
                  <a:latin typeface="+mn-ea"/>
                </a:rPr>
                <a:t>设            求</a:t>
              </a:r>
            </a:p>
          </p:txBody>
        </p:sp>
        <p:graphicFrame>
          <p:nvGraphicFramePr>
            <p:cNvPr id="50" name="Object 11"/>
            <p:cNvGraphicFramePr>
              <a:graphicFrameLocks noChangeAspect="1"/>
            </p:cNvGraphicFramePr>
            <p:nvPr/>
          </p:nvGraphicFramePr>
          <p:xfrm>
            <a:off x="1076313" y="2392363"/>
            <a:ext cx="1852613" cy="1036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1" name="Equation" r:id="rId3" imgW="838200" imgH="469900" progId="Equation.DSMT4">
                    <p:embed/>
                  </p:oleObj>
                </mc:Choice>
                <mc:Fallback>
                  <p:oleObj name="Equation" r:id="rId3" imgW="838200" imgH="469900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313" y="2392363"/>
                          <a:ext cx="1852613" cy="1036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"/>
            <p:cNvGraphicFramePr>
              <a:graphicFrameLocks noChangeAspect="1"/>
            </p:cNvGraphicFramePr>
            <p:nvPr/>
          </p:nvGraphicFramePr>
          <p:xfrm>
            <a:off x="3244857" y="2643182"/>
            <a:ext cx="2327275" cy="449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12" name="Equation" r:id="rId5" imgW="1054100" imgH="203200" progId="Equation.DSMT4">
                    <p:embed/>
                  </p:oleObj>
                </mc:Choice>
                <mc:Fallback>
                  <p:oleObj name="Equation" r:id="rId5" imgW="1054100" imgH="203200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857" y="2643182"/>
                          <a:ext cx="2327275" cy="449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>
            <a:off x="428596" y="2132856"/>
            <a:ext cx="6572296" cy="1541463"/>
            <a:chOff x="428596" y="3571876"/>
            <a:chExt cx="6572296" cy="1541463"/>
          </a:xfrm>
        </p:grpSpPr>
        <p:sp>
          <p:nvSpPr>
            <p:cNvPr id="53" name="TextBox 52"/>
            <p:cNvSpPr txBox="1"/>
            <p:nvPr/>
          </p:nvSpPr>
          <p:spPr>
            <a:xfrm>
              <a:off x="428596" y="4110343"/>
              <a:ext cx="6572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7.</a:t>
              </a:r>
              <a:r>
                <a:rPr lang="zh-CN" altLang="en-US" sz="2400" b="1" dirty="0">
                  <a:latin typeface="+mn-ea"/>
                </a:rPr>
                <a:t>设               求   </a:t>
              </a:r>
              <a:r>
                <a:rPr lang="en-US" altLang="zh-CN" sz="2400" b="1" dirty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42976" y="3571876"/>
              <a:ext cx="3048018" cy="1541463"/>
              <a:chOff x="1142976" y="3571876"/>
              <a:chExt cx="3048018" cy="1541463"/>
            </a:xfrm>
          </p:grpSpPr>
          <p:graphicFrame>
            <p:nvGraphicFramePr>
              <p:cNvPr id="55" name="Object 2"/>
              <p:cNvGraphicFramePr>
                <a:graphicFrameLocks noChangeAspect="1"/>
              </p:cNvGraphicFramePr>
              <p:nvPr/>
            </p:nvGraphicFramePr>
            <p:xfrm>
              <a:off x="3714744" y="4071942"/>
              <a:ext cx="476250" cy="420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13" name="Equation" r:id="rId7" imgW="215900" imgH="190500" progId="Equation.DSMT4">
                      <p:embed/>
                    </p:oleObj>
                  </mc:Choice>
                  <mc:Fallback>
                    <p:oleObj name="Equation" r:id="rId7" imgW="215900" imgH="190500" progId="Equation.DSMT4">
                      <p:embed/>
                      <p:pic>
                        <p:nvPicPr>
                          <p:cNvPr id="0" name="Picture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744" y="4071942"/>
                            <a:ext cx="476250" cy="4206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Object 14"/>
              <p:cNvGraphicFramePr>
                <a:graphicFrameLocks noChangeAspect="1"/>
              </p:cNvGraphicFramePr>
              <p:nvPr/>
            </p:nvGraphicFramePr>
            <p:xfrm>
              <a:off x="1142976" y="3571876"/>
              <a:ext cx="2357437" cy="154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214" name="Equation" r:id="rId9" imgW="1066800" imgH="698500" progId="Equation.DSMT4">
                      <p:embed/>
                    </p:oleObj>
                  </mc:Choice>
                  <mc:Fallback>
                    <p:oleObj name="Equation" r:id="rId9" imgW="1066800" imgH="698500" progId="Equation.DSMT4">
                      <p:embed/>
                      <p:pic>
                        <p:nvPicPr>
                          <p:cNvPr id="0" name="Picture 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976" y="3571876"/>
                            <a:ext cx="2357437" cy="1541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" name="Object 17"/>
          <p:cNvGraphicFramePr>
            <a:graphicFrameLocks noChangeAspect="1"/>
          </p:cNvGraphicFramePr>
          <p:nvPr/>
        </p:nvGraphicFramePr>
        <p:xfrm>
          <a:off x="3906838" y="1225871"/>
          <a:ext cx="2105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5" name="Equation" r:id="rId11" imgW="951865" imgH="469900" progId="Equation.DSMT4">
                  <p:embed/>
                </p:oleObj>
              </mc:Choice>
              <mc:Fallback>
                <p:oleObj name="Equation" r:id="rId11" imgW="951865" imgH="469900" progId="Equation.DSMT4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1225871"/>
                        <a:ext cx="2105025" cy="1036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7"/>
          <p:cNvGraphicFramePr>
            <a:graphicFrameLocks noChangeAspect="1"/>
          </p:cNvGraphicFramePr>
          <p:nvPr/>
        </p:nvGraphicFramePr>
        <p:xfrm>
          <a:off x="3605560" y="3545681"/>
          <a:ext cx="3414712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6" name="Equation" r:id="rId13" imgW="1638300" imgH="1104900" progId="Equation.DSMT4">
                  <p:embed/>
                </p:oleObj>
              </mc:Choice>
              <mc:Fallback>
                <p:oleObj name="Equation" r:id="rId13" imgW="1638300" imgH="110490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560" y="3545681"/>
                        <a:ext cx="3414712" cy="218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前凸带形 14"/>
          <p:cNvSpPr/>
          <p:nvPr/>
        </p:nvSpPr>
        <p:spPr>
          <a:xfrm>
            <a:off x="5508104" y="0"/>
            <a:ext cx="2808312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P53  6.7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6" name="Group 2"/>
          <p:cNvGrpSpPr/>
          <p:nvPr/>
        </p:nvGrpSpPr>
        <p:grpSpPr bwMode="auto">
          <a:xfrm>
            <a:off x="3347864" y="3212976"/>
            <a:ext cx="4104456" cy="2736304"/>
            <a:chOff x="2688" y="1536"/>
            <a:chExt cx="3024" cy="2367"/>
          </a:xfrm>
        </p:grpSpPr>
        <p:sp>
          <p:nvSpPr>
            <p:cNvPr id="17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"/>
          <p:cNvGrpSpPr/>
          <p:nvPr/>
        </p:nvGrpSpPr>
        <p:grpSpPr bwMode="auto">
          <a:xfrm>
            <a:off x="3691510" y="921980"/>
            <a:ext cx="2680690" cy="1642924"/>
            <a:chOff x="2688" y="1536"/>
            <a:chExt cx="3024" cy="2367"/>
          </a:xfrm>
        </p:grpSpPr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练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习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题</a:t>
            </a:r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14348" y="812053"/>
            <a:ext cx="7358114" cy="830997"/>
            <a:chOff x="714348" y="642918"/>
            <a:chExt cx="7358114" cy="830997"/>
          </a:xfrm>
        </p:grpSpPr>
        <p:sp>
          <p:nvSpPr>
            <p:cNvPr id="36" name="矩形 35"/>
            <p:cNvSpPr/>
            <p:nvPr/>
          </p:nvSpPr>
          <p:spPr>
            <a:xfrm>
              <a:off x="714348" y="642918"/>
              <a:ext cx="735811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8.</a:t>
              </a:r>
              <a:r>
                <a:rPr lang="zh-CN" altLang="en-US" sz="2400" b="1" dirty="0">
                  <a:latin typeface="+mn-ea"/>
                </a:rPr>
                <a:t>设    为  阶矩阵，且  为对称阵，证明      也是对称阵</a:t>
              </a:r>
              <a:r>
                <a:rPr lang="en-US" altLang="zh-CN" sz="2400" b="1" dirty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37" name="Object 3"/>
            <p:cNvGraphicFramePr>
              <a:graphicFrameLocks noChangeAspect="1"/>
            </p:cNvGraphicFramePr>
            <p:nvPr/>
          </p:nvGraphicFramePr>
          <p:xfrm>
            <a:off x="1357290" y="693722"/>
            <a:ext cx="7286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2" name="Equation" r:id="rId3" imgW="330200" imgH="203200" progId="Equation.DSMT4">
                    <p:embed/>
                  </p:oleObj>
                </mc:Choice>
                <mc:Fallback>
                  <p:oleObj name="Equation" r:id="rId3" imgW="330200" imgH="203200" progId="Equation.DSMT4">
                    <p:embed/>
                    <p:pic>
                      <p:nvPicPr>
                        <p:cNvPr id="0" name="Picture 4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290" y="693722"/>
                          <a:ext cx="728662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3"/>
            <p:cNvGraphicFramePr>
              <a:graphicFrameLocks noChangeAspect="1"/>
            </p:cNvGraphicFramePr>
            <p:nvPr/>
          </p:nvGraphicFramePr>
          <p:xfrm>
            <a:off x="2362186" y="785794"/>
            <a:ext cx="2809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3" name="Equation" r:id="rId5" imgW="127000" imgH="139700" progId="Equation.DSMT4">
                    <p:embed/>
                  </p:oleObj>
                </mc:Choice>
                <mc:Fallback>
                  <p:oleObj name="Equation" r:id="rId5" imgW="127000" imgH="139700" progId="Equation.DSMT4">
                    <p:embed/>
                    <p:pic>
                      <p:nvPicPr>
                        <p:cNvPr id="0" name="Picture 4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186" y="785794"/>
                          <a:ext cx="280988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4"/>
            <p:cNvGraphicFramePr>
              <a:graphicFrameLocks noChangeAspect="1"/>
            </p:cNvGraphicFramePr>
            <p:nvPr/>
          </p:nvGraphicFramePr>
          <p:xfrm>
            <a:off x="6658694" y="642918"/>
            <a:ext cx="1009650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4" name="Equation" r:id="rId7" imgW="457200" imgH="190500" progId="Equation.DSMT4">
                    <p:embed/>
                  </p:oleObj>
                </mc:Choice>
                <mc:Fallback>
                  <p:oleObj name="Equation" r:id="rId7" imgW="457200" imgH="190500" progId="Equation.DSMT4">
                    <p:embed/>
                    <p:pic>
                      <p:nvPicPr>
                        <p:cNvPr id="0" name="Picture 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8694" y="642918"/>
                          <a:ext cx="1009650" cy="42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5"/>
            <p:cNvGraphicFramePr>
              <a:graphicFrameLocks noChangeAspect="1"/>
            </p:cNvGraphicFramePr>
            <p:nvPr/>
          </p:nvGraphicFramePr>
          <p:xfrm>
            <a:off x="4143372" y="706421"/>
            <a:ext cx="365125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5" name="Equation" r:id="rId9" imgW="165100" imgH="165100" progId="Equation.DSMT4">
                    <p:embed/>
                  </p:oleObj>
                </mc:Choice>
                <mc:Fallback>
                  <p:oleObj name="Equation" r:id="rId9" imgW="165100" imgH="165100" progId="Equation.DSMT4">
                    <p:embed/>
                    <p:pic>
                      <p:nvPicPr>
                        <p:cNvPr id="0" name="Picture 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706421"/>
                          <a:ext cx="365125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组合 70"/>
          <p:cNvGrpSpPr/>
          <p:nvPr/>
        </p:nvGrpSpPr>
        <p:grpSpPr>
          <a:xfrm>
            <a:off x="714348" y="2492896"/>
            <a:ext cx="7358114" cy="829945"/>
            <a:chOff x="785786" y="1571612"/>
            <a:chExt cx="7358114" cy="829945"/>
          </a:xfrm>
        </p:grpSpPr>
        <p:sp>
          <p:nvSpPr>
            <p:cNvPr id="72" name="矩形 71"/>
            <p:cNvSpPr/>
            <p:nvPr/>
          </p:nvSpPr>
          <p:spPr>
            <a:xfrm>
              <a:off x="785786" y="1571612"/>
              <a:ext cx="7358114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+mn-ea"/>
                </a:rPr>
                <a:t>9.</a:t>
              </a:r>
              <a:r>
                <a:rPr lang="zh-CN" altLang="en-US" sz="2400" b="1" dirty="0">
                  <a:latin typeface="+mn-ea"/>
                </a:rPr>
                <a:t>设    都是  阶对称矩阵，证明   是对称阵的充分必要条件是        </a:t>
              </a:r>
              <a:r>
                <a:rPr lang="en-US" altLang="zh-CN" sz="2400" b="1" dirty="0">
                  <a:latin typeface="+mn-ea"/>
                </a:rPr>
                <a:t>.</a:t>
              </a:r>
              <a:endParaRPr lang="zh-CN" altLang="en-US" sz="2400" b="1" dirty="0">
                <a:latin typeface="+mn-ea"/>
              </a:endParaRPr>
            </a:p>
          </p:txBody>
        </p:sp>
        <p:graphicFrame>
          <p:nvGraphicFramePr>
            <p:cNvPr id="73" name="Object 3"/>
            <p:cNvGraphicFramePr>
              <a:graphicFrameLocks noChangeAspect="1"/>
            </p:cNvGraphicFramePr>
            <p:nvPr/>
          </p:nvGraphicFramePr>
          <p:xfrm>
            <a:off x="1428728" y="1622416"/>
            <a:ext cx="72866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6" name="Equation" r:id="rId11" imgW="330200" imgH="203200" progId="Equation.DSMT4">
                    <p:embed/>
                  </p:oleObj>
                </mc:Choice>
                <mc:Fallback>
                  <p:oleObj name="Equation" r:id="rId11" imgW="330200" imgH="203200" progId="Equation.DSMT4">
                    <p:embed/>
                    <p:pic>
                      <p:nvPicPr>
                        <p:cNvPr id="0" name="Picture 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1622416"/>
                          <a:ext cx="728662" cy="449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"/>
            <p:cNvGraphicFramePr>
              <a:graphicFrameLocks noChangeAspect="1"/>
            </p:cNvGraphicFramePr>
            <p:nvPr/>
          </p:nvGraphicFramePr>
          <p:xfrm>
            <a:off x="2714612" y="1690678"/>
            <a:ext cx="280988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7" name="Equation" r:id="rId13" imgW="127000" imgH="139700" progId="Equation.DSMT4">
                    <p:embed/>
                  </p:oleObj>
                </mc:Choice>
                <mc:Fallback>
                  <p:oleObj name="Equation" r:id="rId13" imgW="127000" imgH="139700" progId="Equation.DSMT4">
                    <p:embed/>
                    <p:pic>
                      <p:nvPicPr>
                        <p:cNvPr id="0" name="Picture 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1690678"/>
                          <a:ext cx="280988" cy="309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4"/>
            <p:cNvGraphicFramePr>
              <a:graphicFrameLocks noChangeAspect="1"/>
            </p:cNvGraphicFramePr>
            <p:nvPr/>
          </p:nvGraphicFramePr>
          <p:xfrm>
            <a:off x="5429256" y="1598613"/>
            <a:ext cx="588962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8" name="Equation" r:id="rId15" imgW="266065" imgH="165100" progId="Equation.DSMT4">
                    <p:embed/>
                  </p:oleObj>
                </mc:Choice>
                <mc:Fallback>
                  <p:oleObj name="Equation" r:id="rId15" imgW="266065" imgH="165100" progId="Equation.DSMT4">
                    <p:embed/>
                    <p:pic>
                      <p:nvPicPr>
                        <p:cNvPr id="0" name="Picture 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9256" y="1598613"/>
                          <a:ext cx="588962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2714612" y="2000240"/>
            <a:ext cx="1233487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9" name="Equation" r:id="rId17" imgW="558800" imgH="165100" progId="Equation.DSMT4">
                    <p:embed/>
                  </p:oleObj>
                </mc:Choice>
                <mc:Fallback>
                  <p:oleObj name="Equation" r:id="rId17" imgW="558800" imgH="165100" progId="Equation.DSMT4">
                    <p:embed/>
                    <p:pic>
                      <p:nvPicPr>
                        <p:cNvPr id="0" name="Picture 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12" y="2000240"/>
                          <a:ext cx="1233487" cy="366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950119" y="1806575"/>
          <a:ext cx="4710113" cy="470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0" name="Equation" r:id="rId19" imgW="2133600" imgH="228600" progId="Equation.DSMT4">
                  <p:embed/>
                </p:oleObj>
              </mc:Choice>
              <mc:Fallback>
                <p:oleObj name="Equation" r:id="rId19" imgW="2133600" imgH="228600" progId="Equation.DSMT4">
                  <p:embed/>
                  <p:pic>
                    <p:nvPicPr>
                      <p:cNvPr id="0" name="Picture 4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119" y="1806575"/>
                        <a:ext cx="4710113" cy="4702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984091" y="1815207"/>
            <a:ext cx="995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984091" y="3429000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证明：</a:t>
            </a:r>
            <a:r>
              <a:rPr lang="zh-CN" altLang="en-US" sz="2400" b="1" dirty="0">
                <a:latin typeface="+mn-ea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400" b="1" dirty="0">
                <a:latin typeface="+mn-ea"/>
              </a:rPr>
              <a:t>是对称矩阵，则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5407" y="3861049"/>
          <a:ext cx="423386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1" name="Equation" r:id="rId21" imgW="1917700" imgH="228600" progId="Equation.DSMT4">
                  <p:embed/>
                </p:oleObj>
              </mc:Choice>
              <mc:Fallback>
                <p:oleObj name="Equation" r:id="rId21" imgW="1917700" imgH="22860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407" y="3861049"/>
                        <a:ext cx="423386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31640" y="4293096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latin typeface="+mn-ea"/>
              </a:rPr>
              <a:t>反之，若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= BA . </a:t>
            </a:r>
            <a:r>
              <a:rPr lang="zh-CN" altLang="en-US" sz="2400" b="1" dirty="0">
                <a:latin typeface="+mn-ea"/>
              </a:rPr>
              <a:t>则</a:t>
            </a:r>
            <a:endParaRPr kumimoji="1"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331640" y="5229200"/>
            <a:ext cx="46680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400" b="1" dirty="0">
                <a:latin typeface="+mn-ea"/>
              </a:rPr>
              <a:t>故，若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400" b="1" dirty="0">
                <a:latin typeface="+mn-ea"/>
              </a:rPr>
              <a:t>是对称矩阵</a:t>
            </a:r>
          </a:p>
        </p:txBody>
      </p:sp>
      <p:sp>
        <p:nvSpPr>
          <p:cNvPr id="23" name="前凸带形 22"/>
          <p:cNvSpPr/>
          <p:nvPr/>
        </p:nvSpPr>
        <p:spPr>
          <a:xfrm>
            <a:off x="5508104" y="0"/>
            <a:ext cx="2808312" cy="812053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P53  8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24" name="Group 2"/>
          <p:cNvGrpSpPr/>
          <p:nvPr/>
        </p:nvGrpSpPr>
        <p:grpSpPr bwMode="auto">
          <a:xfrm>
            <a:off x="827584" y="3212976"/>
            <a:ext cx="6336704" cy="2736304"/>
            <a:chOff x="2688" y="1536"/>
            <a:chExt cx="3024" cy="2367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Group 2"/>
          <p:cNvGrpSpPr/>
          <p:nvPr/>
        </p:nvGrpSpPr>
        <p:grpSpPr bwMode="auto">
          <a:xfrm>
            <a:off x="856373" y="1628800"/>
            <a:ext cx="6019883" cy="849846"/>
            <a:chOff x="2688" y="1536"/>
            <a:chExt cx="3024" cy="2367"/>
          </a:xfrm>
        </p:grpSpPr>
        <p:sp>
          <p:nvSpPr>
            <p:cNvPr id="34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2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95736" y="4797400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2" name="Equation" r:id="rId23" imgW="1828800" imgH="228600" progId="Equation.DSMT4">
                  <p:embed/>
                </p:oleObj>
              </mc:Choice>
              <mc:Fallback>
                <p:oleObj name="Equation" r:id="rId23" imgW="1828800" imgH="228600" progId="Equation.DSMT4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797400"/>
                        <a:ext cx="4038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2" grpId="0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书后习题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P52        </a:t>
            </a:r>
            <a:r>
              <a:rPr lang="en-US" altLang="zh-CN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1~8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  <p:sp>
        <p:nvSpPr>
          <p:cNvPr id="6" name="矩形 5"/>
          <p:cNvSpPr/>
          <p:nvPr/>
        </p:nvSpPr>
        <p:spPr>
          <a:xfrm>
            <a:off x="5652244" y="765133"/>
            <a:ext cx="1944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零矩阵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5724248" y="1257576"/>
            <a:ext cx="1080000" cy="0"/>
          </a:xfrm>
          <a:prstGeom prst="line">
            <a:avLst/>
          </a:prstGeom>
          <a:noFill/>
          <a:ln w="38100">
            <a:solidFill>
              <a:srgbClr val="C8082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5868144" y="1532063"/>
            <a:ext cx="2368798" cy="649188"/>
          </a:xfrm>
          <a:prstGeom prst="wedgeEllipseCallout">
            <a:avLst>
              <a:gd name="adj1" fmla="val -39942"/>
              <a:gd name="adj2" fmla="val 296022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单位矩阵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endParaRPr lang="zh-CN" altLang="en-US" sz="24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7816" y="4869160"/>
            <a:ext cx="2055912" cy="649188"/>
          </a:xfrm>
          <a:prstGeom prst="wedgeEllipseCallout">
            <a:avLst>
              <a:gd name="adj1" fmla="val 92314"/>
              <a:gd name="adj2" fmla="val -161517"/>
            </a:avLst>
          </a:prstGeom>
          <a:gradFill rotWithShape="0">
            <a:gsLst>
              <a:gs pos="0">
                <a:srgbClr val="CCECFF"/>
              </a:gs>
              <a:gs pos="100000">
                <a:srgbClr val="88F2CA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对角矩阵</a:t>
            </a:r>
          </a:p>
        </p:txBody>
      </p:sp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1547813" y="2701528"/>
          <a:ext cx="2386012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" name="Equation" r:id="rId4" imgW="1193800" imgH="939800" progId="Equation.DSMT4">
                  <p:embed/>
                </p:oleObj>
              </mc:Choice>
              <mc:Fallback>
                <p:oleObj name="Equation" r:id="rId4" imgW="1193800" imgH="939800" progId="Equation.DSMT4">
                  <p:embed/>
                  <p:pic>
                    <p:nvPicPr>
                      <p:cNvPr id="0" name="Picture 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01528"/>
                        <a:ext cx="2386012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619250" y="3061841"/>
            <a:ext cx="1871663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 rot="10800000">
            <a:off x="1979613" y="2790378"/>
            <a:ext cx="1871662" cy="1368425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36464" y="3429000"/>
          <a:ext cx="71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9" name="Equation" r:id="rId6" imgW="355600" imgH="228600" progId="Equation.DSMT4">
                  <p:embed/>
                </p:oleObj>
              </mc:Choice>
              <mc:Fallback>
                <p:oleObj name="Equation" r:id="rId6" imgW="355600" imgH="228600" progId="Equation.DSMT4">
                  <p:embed/>
                  <p:pic>
                    <p:nvPicPr>
                      <p:cNvPr id="0" name="Picture 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64" y="3429000"/>
                        <a:ext cx="71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4932040" y="2636838"/>
          <a:ext cx="257492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" name="Equation" r:id="rId8" imgW="1155700" imgH="927100" progId="Equation.DSMT4">
                  <p:embed/>
                </p:oleObj>
              </mc:Choice>
              <mc:Fallback>
                <p:oleObj name="Equation" r:id="rId8" imgW="1155700" imgH="927100" progId="Equation.DSMT4">
                  <p:embed/>
                  <p:pic>
                    <p:nvPicPr>
                      <p:cNvPr id="0" name="Picture 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636838"/>
                        <a:ext cx="2574925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1"/>
          <p:cNvSpPr>
            <a:spLocks noChangeArrowheads="1"/>
          </p:cNvSpPr>
          <p:nvPr/>
        </p:nvSpPr>
        <p:spPr bwMode="auto">
          <a:xfrm rot="10800000">
            <a:off x="5420990" y="2763838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5003478" y="3052763"/>
            <a:ext cx="2016125" cy="1528762"/>
          </a:xfrm>
          <a:prstGeom prst="rtTriangle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211960" y="3356992"/>
          <a:ext cx="792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" name="Equation" r:id="rId10" imgW="355600" imgH="228600" progId="Equation.DSMT4">
                  <p:embed/>
                </p:oleObj>
              </mc:Choice>
              <mc:Fallback>
                <p:oleObj name="Equation" r:id="rId10" imgW="355600" imgH="228600" progId="Equation.DSMT4">
                  <p:embed/>
                  <p:pic>
                    <p:nvPicPr>
                      <p:cNvPr id="0" name="Picture 3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356992"/>
                        <a:ext cx="7921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03648" y="211413"/>
          <a:ext cx="39338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2" name="Equation" r:id="rId12" imgW="1765300" imgH="939800" progId="Equation.DSMT4">
                  <p:embed/>
                </p:oleObj>
              </mc:Choice>
              <mc:Fallback>
                <p:oleObj name="Equation" r:id="rId12" imgW="1765300" imgH="9398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1413"/>
                        <a:ext cx="39338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 autoUpdateAnimBg="0"/>
      <p:bldP spid="15" grpId="0" animBg="1" autoUpdateAnimBg="0"/>
      <p:bldP spid="19" grpId="0" animBg="1"/>
      <p:bldP spid="20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5724128" y="660871"/>
            <a:ext cx="2083198" cy="649188"/>
          </a:xfrm>
          <a:prstGeom prst="wedgeEllipseCallout">
            <a:avLst>
              <a:gd name="adj1" fmla="val -122708"/>
              <a:gd name="adj2" fmla="val 207822"/>
            </a:avLst>
          </a:prstGeom>
          <a:solidFill>
            <a:srgbClr val="89E9E4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对称矩阵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914400" y="3212976"/>
            <a:ext cx="48545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元素是实数的矩阵称为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14400" y="3924176"/>
            <a:ext cx="46656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元素是复数的矩阵称为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复矩阵</a:t>
            </a:r>
            <a:r>
              <a:rPr kumimoji="1" lang="en-US" altLang="zh-CN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56531" y="688603"/>
          <a:ext cx="381952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4" imgW="1714500" imgH="939800" progId="Equation.DSMT4">
                  <p:embed/>
                </p:oleObj>
              </mc:Choice>
              <mc:Fallback>
                <p:oleObj name="Equation" r:id="rId4" imgW="1714500" imgH="9398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531" y="688603"/>
                        <a:ext cx="3819525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2082476" y="944981"/>
            <a:ext cx="2411711" cy="1778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3288331" y="1555653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2384599" y="981185"/>
            <a:ext cx="1899369" cy="1507618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Line 6"/>
          <p:cNvSpPr>
            <a:spLocks noChangeShapeType="1"/>
          </p:cNvSpPr>
          <p:nvPr/>
        </p:nvSpPr>
        <p:spPr bwMode="auto">
          <a:xfrm flipV="1">
            <a:off x="2371575" y="1039509"/>
            <a:ext cx="581302" cy="488076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utoUpdateAnimBg="0"/>
      <p:bldP spid="13" grpId="0" autoUpdateAnimBg="0"/>
      <p:bldP spid="14" grpId="0" animBg="1"/>
      <p:bldP spid="15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一矩阵基本概念</a:t>
            </a: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758" y="3600540"/>
            <a:ext cx="8026642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两个矩阵为同型矩阵，并且对应元素相等，则称矩阵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相等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，记作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7200" y="593502"/>
          <a:ext cx="2644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0" name="公式" r:id="rId3" imgW="761365" imgH="241300" progId="Equation.3">
                  <p:embed/>
                </p:oleObj>
              </mc:Choice>
              <mc:Fallback>
                <p:oleObj name="公式" r:id="rId3" imgW="761365" imgH="241300" progId="Equation.3">
                  <p:embed/>
                  <p:pic>
                    <p:nvPicPr>
                      <p:cNvPr id="0" name="Picture 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93502"/>
                        <a:ext cx="264477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00400" y="587152"/>
          <a:ext cx="2600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1" name="公式" r:id="rId5" imgW="748665" imgH="241300" progId="Equation.3">
                  <p:embed/>
                </p:oleObj>
              </mc:Choice>
              <mc:Fallback>
                <p:oleObj name="公式" r:id="rId5" imgW="748665" imgH="241300" progId="Equation.3">
                  <p:embed/>
                  <p:pic>
                    <p:nvPicPr>
                      <p:cNvPr id="0" name="Picture 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87152"/>
                        <a:ext cx="260032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69601" y="1280373"/>
            <a:ext cx="77768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两个矩阵的行数相等、列数相等时，称为</a:t>
            </a:r>
            <a:r>
              <a:rPr kumimoji="1"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同型矩阵</a:t>
            </a:r>
            <a:r>
              <a:rPr kumimoji="1"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70230" y="2201545"/>
          <a:ext cx="276098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2" name="公式" r:id="rId7" imgW="889000" imgH="241300" progId="Equation.3">
                  <p:embed/>
                </p:oleObj>
              </mc:Choice>
              <mc:Fallback>
                <p:oleObj name="公式" r:id="rId7" imgW="889000" imgH="241300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" y="2201545"/>
                        <a:ext cx="276098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494556" y="2201416"/>
          <a:ext cx="308546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3" name="公式" r:id="rId9" imgW="889000" imgH="241300" progId="Equation.3">
                  <p:embed/>
                </p:oleObj>
              </mc:Choice>
              <mc:Fallback>
                <p:oleObj name="公式" r:id="rId9" imgW="889000" imgH="241300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556" y="2201416"/>
                        <a:ext cx="3085465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67544" y="2844354"/>
          <a:ext cx="26828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" name="公式" r:id="rId11" imgW="774065" imgH="228600" progId="Equation.3">
                  <p:embed/>
                </p:oleObj>
              </mc:Choice>
              <mc:Fallback>
                <p:oleObj name="公式" r:id="rId11" imgW="774065" imgH="22860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844354"/>
                        <a:ext cx="268287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479156" y="2924944"/>
          <a:ext cx="9413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" name="Equation" r:id="rId13" imgW="469900" imgH="241300" progId="Equation.DSMT4">
                  <p:embed/>
                </p:oleObj>
              </mc:Choice>
              <mc:Fallback>
                <p:oleObj name="Equation" r:id="rId13" imgW="469900" imgH="24130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156" y="2924944"/>
                        <a:ext cx="9413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34083" y="1368723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1363663" y="2598738"/>
          <a:ext cx="59531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Equation" r:id="rId3" imgW="2971800" imgH="939800" progId="Equation.DSMT4">
                  <p:embed/>
                </p:oleObj>
              </mc:Choice>
              <mc:Fallback>
                <p:oleObj name="Equation" r:id="rId3" imgW="2971800" imgH="9398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98738"/>
                        <a:ext cx="59531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34083" y="4672311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539552" y="529516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加法运算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34083" y="5332865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运算规则：交换律、结合律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Rectangle 2"/>
          <p:cNvSpPr>
            <a:spLocks noChangeAspect="1" noChangeArrowheads="1"/>
          </p:cNvSpPr>
          <p:nvPr/>
        </p:nvSpPr>
        <p:spPr bwMode="auto">
          <a:xfrm>
            <a:off x="3347864" y="620688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（以后简称数乘运算）</a:t>
            </a:r>
            <a:endParaRPr lang="zh-CN" altLang="en-US" sz="2400" b="1" dirty="0">
              <a:solidFill>
                <a:srgbClr val="0000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9763" y="1565275"/>
            <a:ext cx="79057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的乘积记作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130425" y="2349500"/>
          <a:ext cx="48593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Equation" r:id="rId3" imgW="2425700" imgH="939800" progId="Equation.DSMT4">
                  <p:embed/>
                </p:oleObj>
              </mc:Choice>
              <mc:Fallback>
                <p:oleObj name="Equation" r:id="rId3" imgW="2425700" imgH="939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2349500"/>
                        <a:ext cx="48593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数与矩阵相乘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34083" y="4509120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15495" y="5030634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55085" y="5481963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A+B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 panose="05050102010706020507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 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 animBg="1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78099" y="4602163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9552" y="60152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矩阵与矩阵相乘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9EF056-65BA-419C-92EC-E3179470E268}"/>
              </a:ext>
            </a:extLst>
          </p:cNvPr>
          <p:cNvSpPr/>
          <p:nvPr/>
        </p:nvSpPr>
        <p:spPr>
          <a:xfrm>
            <a:off x="838927" y="3809291"/>
            <a:ext cx="7344816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个苹果，箱子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里有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个橘子，苹果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元一个，橘子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元一个，问有多少钱的水果？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E1A37C2-6A6A-4C18-953E-86D0C61BDDCF}"/>
              </a:ext>
            </a:extLst>
          </p:cNvPr>
          <p:cNvSpPr/>
          <p:nvPr/>
        </p:nvSpPr>
        <p:spPr>
          <a:xfrm>
            <a:off x="845211" y="1936810"/>
            <a:ext cx="6441001" cy="9286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个箱子，箱子里有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个苹果，每个苹果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元，</a:t>
            </a:r>
            <a:br>
              <a:rPr lang="zh-CN" altLang="en-US" sz="2400" b="1" dirty="0">
                <a:solidFill>
                  <a:schemeClr val="tx1"/>
                </a:solidFill>
                <a:latin typeface="+mn-ea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问有多少钱的水果？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47DC9-1FCC-4900-829C-CA1D0AE223D7}"/>
              </a:ext>
            </a:extLst>
          </p:cNvPr>
          <p:cNvSpPr txBox="1"/>
          <p:nvPr/>
        </p:nvSpPr>
        <p:spPr>
          <a:xfrm>
            <a:off x="3754411" y="2449533"/>
            <a:ext cx="1938136" cy="3665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>
                <a:gd name="adj" fmla="val 96692"/>
              </a:avLst>
            </a:prstTxWarp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3*5=15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13559E-D0B6-4594-B947-EA8E6DED63EF}"/>
              </a:ext>
            </a:extLst>
          </p:cNvPr>
          <p:cNvSpPr txBox="1"/>
          <p:nvPr/>
        </p:nvSpPr>
        <p:spPr>
          <a:xfrm>
            <a:off x="641737" y="1416582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引例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：数乘数（</a:t>
            </a:r>
            <a:r>
              <a:rPr lang="en-US" altLang="zh-CN" sz="2400" b="1" dirty="0"/>
              <a:t> 1*1</a:t>
            </a:r>
            <a:r>
              <a:rPr lang="zh-CN" altLang="en-US" sz="2400" b="1" dirty="0"/>
              <a:t>矩阵）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9DE42E-5D4C-42BF-8E2D-46A6C74C6AD2}"/>
              </a:ext>
            </a:extLst>
          </p:cNvPr>
          <p:cNvSpPr txBox="1"/>
          <p:nvPr/>
        </p:nvSpPr>
        <p:spPr>
          <a:xfrm>
            <a:off x="657257" y="310656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引例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：向量乘向量（</a:t>
            </a:r>
            <a:r>
              <a:rPr lang="en-US" altLang="zh-CN" sz="2400" b="1" dirty="0"/>
              <a:t>1*n</a:t>
            </a:r>
            <a:r>
              <a:rPr lang="zh-CN" altLang="en-US" sz="2400" b="1" dirty="0"/>
              <a:t>矩阵）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/>
              <p:nvPr/>
            </p:nvSpPr>
            <p:spPr>
              <a:xfrm>
                <a:off x="1990370" y="4926540"/>
                <a:ext cx="4680520" cy="61343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5∗3+2∗4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16B838-010C-4D49-9EF1-7E785423B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70" y="4926540"/>
                <a:ext cx="4680520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DE7249A-79BB-4E90-9107-6A07B19AB384}"/>
              </a:ext>
            </a:extLst>
          </p:cNvPr>
          <p:cNvSpPr/>
          <p:nvPr/>
        </p:nvSpPr>
        <p:spPr>
          <a:xfrm>
            <a:off x="6300193" y="2945998"/>
            <a:ext cx="1547084" cy="839181"/>
          </a:xfrm>
          <a:prstGeom prst="wedgeRoundRectCallout">
            <a:avLst>
              <a:gd name="adj1" fmla="val -145700"/>
              <a:gd name="adj2" fmla="val 18864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向量内积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/>
      <p:bldP spid="12" grpId="0" animBg="1"/>
      <p:bldP spid="15" grpId="0" animBg="1"/>
      <p:bldP spid="14" grpId="0" animBg="1"/>
      <p:bldP spid="13" grpId="0" animBg="1"/>
      <p:bldP spid="4" grpId="0"/>
      <p:bldP spid="17" grpId="0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180</TotalTime>
  <Words>1843</Words>
  <Application>Microsoft Office PowerPoint</Application>
  <PresentationFormat>全屏显示(4:3)</PresentationFormat>
  <Paragraphs>346</Paragraphs>
  <Slides>34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黑体</vt:lpstr>
      <vt:lpstr>楷体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主题2</vt:lpstr>
      <vt:lpstr>Equation</vt:lpstr>
      <vt:lpstr>公式</vt:lpstr>
      <vt:lpstr>2.1 矩阵及其运算</vt:lpstr>
      <vt:lpstr>PowerPoint 演示文稿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211</cp:revision>
  <dcterms:created xsi:type="dcterms:W3CDTF">2015-01-05T18:34:00Z</dcterms:created>
  <dcterms:modified xsi:type="dcterms:W3CDTF">2022-03-09T23:49:49Z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