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81" r:id="rId3"/>
    <p:sldId id="282" r:id="rId4"/>
    <p:sldId id="283" r:id="rId5"/>
    <p:sldId id="278" r:id="rId6"/>
    <p:sldId id="284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2" r:id="rId15"/>
    <p:sldId id="270" r:id="rId16"/>
    <p:sldId id="275" r:id="rId17"/>
    <p:sldId id="271" r:id="rId18"/>
    <p:sldId id="276" r:id="rId19"/>
    <p:sldId id="28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294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654DCC4C-BE9A-4A79-9ACE-CE90F1C3C29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8C997F8-F100-41C6-95D7-265748A74FB6}" type="presOf" srcId="{EF24F56F-F948-4FAE-A21B-C908CFF0947F}" destId="{04E584C8-CAF4-4F3A-A494-457051CBD1BA}" srcOrd="0" destOrd="0" presId="urn:microsoft.com/office/officeart/2005/8/layout/venn1"/>
    <dgm:cxn modelId="{37C471EB-B911-4C22-978B-F896EBC494D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6DB7C7B-F8A1-4A60-9F2B-86DEBCBD7896}" type="presOf" srcId="{8A5913D2-4896-41F8-9856-90C73F67022D}" destId="{6F917F00-94F3-4752-A2F0-5E137890CEB8}" srcOrd="0" destOrd="0" presId="urn:microsoft.com/office/officeart/2005/8/layout/venn1"/>
    <dgm:cxn modelId="{A166B2DB-B84F-451A-8032-FEB134FE51AF}" type="presOf" srcId="{A4DBE9E6-97EB-4725-A2C1-3C97D390DE6E}" destId="{CD4B3101-F142-4E5E-B80A-8D9996F097C7}" srcOrd="0" destOrd="0" presId="urn:microsoft.com/office/officeart/2005/8/layout/venn1"/>
    <dgm:cxn modelId="{D088B9D1-D63C-4D9D-93FF-6861948FE5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60399457-94E4-45D7-9250-6E309AE0C5D6}" type="presOf" srcId="{737B5EC5-D0D2-4529-A675-2479ADB7512A}" destId="{4470F79F-6492-40EA-A900-0CDDBA36E791}" srcOrd="0" destOrd="0" presId="urn:microsoft.com/office/officeart/2005/8/layout/venn1"/>
    <dgm:cxn modelId="{6C095D8E-62FE-41D1-A643-9E8BC3D2DC7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A927E59-8DF4-4295-8DB8-D3B56149856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425C6A7-3A1E-477D-A4CF-6F472B9BC835}" type="presOf" srcId="{AABD46EF-623D-4EC1-9905-9F9517C84035}" destId="{8A8110AF-7FCF-4E47-932E-B9CB33926204}" srcOrd="0" destOrd="0" presId="urn:microsoft.com/office/officeart/2005/8/layout/venn1"/>
    <dgm:cxn modelId="{06E990FC-ED67-4F9A-BC54-2E40B5C8BE5E}" type="presOf" srcId="{938154DC-7DEC-4435-8AEE-F287F60DA644}" destId="{A319629E-037B-4B5B-8915-441F51FA60BC}" srcOrd="0" destOrd="0" presId="urn:microsoft.com/office/officeart/2005/8/layout/venn1"/>
    <dgm:cxn modelId="{5F6F4F52-971F-4799-BA88-146226E51A0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80341948-C2C5-4183-9780-F94BDFFF6CE6}" type="presOf" srcId="{EF24F56F-F948-4FAE-A21B-C908CFF0947F}" destId="{04E584C8-CAF4-4F3A-A494-457051CBD1BA}" srcOrd="0" destOrd="0" presId="urn:microsoft.com/office/officeart/2005/8/layout/venn1"/>
    <dgm:cxn modelId="{D18AA5D0-AE13-4544-B279-92C4ADFDE217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5F4BF71-E098-44EE-9E9E-5A745F67FE5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94E6A41A-B0EB-4EA4-BC74-2C99CA6B4559}" type="presOf" srcId="{CE6CFCA0-C49C-4951-BE4A-2894AF7F0369}" destId="{7B1E7C52-CF18-48B2-BB65-024F73E359D3}" srcOrd="0" destOrd="0" presId="urn:microsoft.com/office/officeart/2005/8/layout/venn1"/>
    <dgm:cxn modelId="{2447C031-CD82-414C-AC4A-7601848E8F2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97B608E-87A0-4FDB-87D0-BA7D09750C9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503F8E2C-48B8-4999-95F1-A85A01F7E962}" type="presOf" srcId="{0E6DF1C2-1746-482F-BF52-CD765E80A365}" destId="{171034FF-3396-4AA1-9482-05BACFB2D723}" srcOrd="0" destOrd="0" presId="urn:microsoft.com/office/officeart/2005/8/layout/venn1"/>
    <dgm:cxn modelId="{5299E64A-3FF0-4A47-9A93-830E9459AC82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F7F04B6-56F7-4CAA-92BD-9B03B77215D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6DBA170-5EEA-486D-B633-5C46B9297AC9}" type="presOf" srcId="{A4DBE9E6-97EB-4725-A2C1-3C97D390DE6E}" destId="{CD4B3101-F142-4E5E-B80A-8D9996F097C7}" srcOrd="0" destOrd="0" presId="urn:microsoft.com/office/officeart/2005/8/layout/venn1"/>
    <dgm:cxn modelId="{8F4840B8-713A-4AA6-BB45-1BC340374706}" type="presOf" srcId="{8A5913D2-4896-41F8-9856-90C73F67022D}" destId="{6F917F00-94F3-4752-A2F0-5E137890CEB8}" srcOrd="0" destOrd="0" presId="urn:microsoft.com/office/officeart/2005/8/layout/venn1"/>
    <dgm:cxn modelId="{8259A946-AD09-4DEF-9F87-E2E0F01E41F8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00866F43-5BFE-464D-B9BD-EB176129A994}" type="presOf" srcId="{B9B3E140-8B8D-4175-BD94-00D1649702AA}" destId="{6DAFA64C-DC3D-43CC-9306-9A83B9F4FF30}" srcOrd="0" destOrd="0" presId="urn:microsoft.com/office/officeart/2005/8/layout/venn1"/>
    <dgm:cxn modelId="{8E031585-D0E0-476B-BE95-B221D45C509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4E427FD-0A9F-40EB-B684-B7DDDE1512F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B09E853-F052-4282-9861-84F955930CC2}" type="presOf" srcId="{938154DC-7DEC-4435-8AEE-F287F60DA644}" destId="{A319629E-037B-4B5B-8915-441F51FA60BC}" srcOrd="0" destOrd="0" presId="urn:microsoft.com/office/officeart/2005/8/layout/venn1"/>
    <dgm:cxn modelId="{30E017FF-801F-4E02-A16E-DDA79ECEAA05}" type="presOf" srcId="{AABD46EF-623D-4EC1-9905-9F9517C84035}" destId="{8A8110AF-7FCF-4E47-932E-B9CB33926204}" srcOrd="0" destOrd="0" presId="urn:microsoft.com/office/officeart/2005/8/layout/venn1"/>
    <dgm:cxn modelId="{EEA72B46-5D3D-46B9-9C07-6F924445C58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D084543D-E629-4BCF-871E-8E1C70ADF66F}" type="presOf" srcId="{EF24F56F-F948-4FAE-A21B-C908CFF0947F}" destId="{04E584C8-CAF4-4F3A-A494-457051CBD1BA}" srcOrd="0" destOrd="0" presId="urn:microsoft.com/office/officeart/2005/8/layout/venn1"/>
    <dgm:cxn modelId="{1BD9C790-B089-4F8F-B7E0-7033810125C7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35736D24-AAB6-4F20-8D77-5F0F84A40D6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A032368-CA85-4590-B622-D5EA4FEB4DB8}" type="presOf" srcId="{21F9EB01-2DBC-4DE3-BF4F-D736561A8F50}" destId="{EDBBB33F-27B5-48AE-A61C-C9DE23066AD1}" srcOrd="0" destOrd="0" presId="urn:microsoft.com/office/officeart/2005/8/layout/venn1"/>
    <dgm:cxn modelId="{E078086D-FD71-48B4-8F9B-350C6F57925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C4DA298-B165-44FD-A75F-8C5AFB17927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13D678F-841F-4A63-9DAF-47248665E277}" type="presOf" srcId="{CE6CFCA0-C49C-4951-BE4A-2894AF7F0369}" destId="{7B1E7C52-CF18-48B2-BB65-024F73E359D3}" srcOrd="0" destOrd="0" presId="urn:microsoft.com/office/officeart/2005/8/layout/venn1"/>
    <dgm:cxn modelId="{D42C76DC-0D2C-45E3-9140-EA904209CA5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497289E-062E-4A74-9B2E-85FA87782C2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86502235-7BCC-4E6A-8863-D9BE37CE94A0}" type="presOf" srcId="{4E65984A-BA92-43D1-B9A2-B9086CB43038}" destId="{952DD290-D500-4BE9-9525-723274617DF1}" srcOrd="0" destOrd="0" presId="urn:microsoft.com/office/officeart/2005/8/layout/venn1"/>
    <dgm:cxn modelId="{1E77A8B9-5E32-4927-B6AE-BC02781F66D2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DE843FF-29CF-4E31-B023-4CBEB0CF8ED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01D5E7D-1D14-4B27-95C4-2D464C610FD6}" type="presOf" srcId="{A4DBE9E6-97EB-4725-A2C1-3C97D390DE6E}" destId="{CD4B3101-F142-4E5E-B80A-8D9996F097C7}" srcOrd="0" destOrd="0" presId="urn:microsoft.com/office/officeart/2005/8/layout/venn1"/>
    <dgm:cxn modelId="{25C7BAF6-83FD-46DF-ACBF-79CC9BCD6ACF}" type="presOf" srcId="{8A5913D2-4896-41F8-9856-90C73F67022D}" destId="{6F917F00-94F3-4752-A2F0-5E137890CEB8}" srcOrd="0" destOrd="0" presId="urn:microsoft.com/office/officeart/2005/8/layout/venn1"/>
    <dgm:cxn modelId="{7056F561-20B9-49A6-A403-673C2930E83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D90E7D8-F426-4C78-9169-08CF6205F363}" type="presOf" srcId="{737B5EC5-D0D2-4529-A675-2479ADB7512A}" destId="{4470F79F-6492-40EA-A900-0CDDBA36E791}" srcOrd="0" destOrd="0" presId="urn:microsoft.com/office/officeart/2005/8/layout/venn1"/>
    <dgm:cxn modelId="{BEDF1EDC-0BBF-4DEF-9756-45B4FCBE6C43}" type="presOf" srcId="{B9B3E140-8B8D-4175-BD94-00D1649702AA}" destId="{6DAFA64C-DC3D-43CC-9306-9A83B9F4FF30}" srcOrd="0" destOrd="0" presId="urn:microsoft.com/office/officeart/2005/8/layout/venn1"/>
    <dgm:cxn modelId="{18E7ED8F-766B-487B-9752-3D0F11EE20C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0F789B01-9143-438F-B1CB-CB246DA36EB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489D674-A4ED-4C62-AFDC-FC64AF8CE838}" type="presOf" srcId="{938154DC-7DEC-4435-8AEE-F287F60DA644}" destId="{A319629E-037B-4B5B-8915-441F51FA60BC}" srcOrd="0" destOrd="0" presId="urn:microsoft.com/office/officeart/2005/8/layout/venn1"/>
    <dgm:cxn modelId="{E3D02747-2440-4CB5-8287-F1749E09C67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0B067CAB-198E-47A6-9220-0B4DC1DE71E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A0D4C7-6F84-4DDE-A739-D4F595586B55}" type="presOf" srcId="{4E65984A-BA92-43D1-B9A2-B9086CB43038}" destId="{952DD290-D500-4BE9-9525-723274617DF1}" srcOrd="0" destOrd="0" presId="urn:microsoft.com/office/officeart/2005/8/layout/venn1"/>
    <dgm:cxn modelId="{71897D77-7052-40F0-8FE0-A91D9F79CF5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0C648-74B4-46E7-97AA-4C747FFA2213}" type="presOf" srcId="{8A5913D2-4896-41F8-9856-90C73F67022D}" destId="{6F917F00-94F3-4752-A2F0-5E137890CEB8}" srcOrd="0" destOrd="0" presId="urn:microsoft.com/office/officeart/2005/8/layout/venn1"/>
    <dgm:cxn modelId="{875B6E6E-B9C1-4704-8769-B569C246286F}" type="presOf" srcId="{A4DBE9E6-97EB-4725-A2C1-3C97D390DE6E}" destId="{CD4B3101-F142-4E5E-B80A-8D9996F097C7}" srcOrd="0" destOrd="0" presId="urn:microsoft.com/office/officeart/2005/8/layout/venn1"/>
    <dgm:cxn modelId="{EF2D8710-BCED-404C-A1DD-28B7457A464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6CAC363A-8724-42F7-8D9A-ADAB457C52AD}" type="presOf" srcId="{737B5EC5-D0D2-4529-A675-2479ADB7512A}" destId="{4470F79F-6492-40EA-A900-0CDDBA36E791}" srcOrd="0" destOrd="0" presId="urn:microsoft.com/office/officeart/2005/8/layout/venn1"/>
    <dgm:cxn modelId="{117BB048-07D3-4848-9325-E935B113E77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F993F32-7F85-4727-B092-1C1CFD1185E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BDC69362-CCE5-4C80-B282-81E9FF500EA2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ABDDC90-AA0D-46E6-BCE3-C1CFFAE42CBE}" type="presOf" srcId="{938154DC-7DEC-4435-8AEE-F287F60DA644}" destId="{A319629E-037B-4B5B-8915-441F51FA60BC}" srcOrd="0" destOrd="0" presId="urn:microsoft.com/office/officeart/2005/8/layout/venn1"/>
    <dgm:cxn modelId="{7091228D-3A76-45CA-99C5-958FC623293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FAF85624-895C-408D-8A86-90937460F03C}" type="presOf" srcId="{EF24F56F-F948-4FAE-A21B-C908CFF0947F}" destId="{04E584C8-CAF4-4F3A-A494-457051CBD1BA}" srcOrd="0" destOrd="0" presId="urn:microsoft.com/office/officeart/2005/8/layout/venn1"/>
    <dgm:cxn modelId="{DDD1967A-1E3F-4C6C-9EC1-BA7EC67A1751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C233418-37B4-4707-A1D2-5ED1E4266C0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A26D277-ABF3-49FF-8508-148C7FE00AFE}" type="presOf" srcId="{CE6CFCA0-C49C-4951-BE4A-2894AF7F0369}" destId="{7B1E7C52-CF18-48B2-BB65-024F73E359D3}" srcOrd="0" destOrd="0" presId="urn:microsoft.com/office/officeart/2005/8/layout/venn1"/>
    <dgm:cxn modelId="{8C2364C0-1162-4872-B5A6-5D6790991E96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69ACE89-1376-4DE2-88E3-D9F6ED659D5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4CAFFCB7-48E0-4517-A27E-0D56E2B53909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20D70F0-DFF2-47BE-B862-5690AAF0C911}" type="presOf" srcId="{4E65984A-BA92-43D1-B9A2-B9086CB43038}" destId="{952DD290-D500-4BE9-9525-723274617DF1}" srcOrd="0" destOrd="0" presId="urn:microsoft.com/office/officeart/2005/8/layout/venn1"/>
    <dgm:cxn modelId="{1B14EF68-C588-4EB3-8321-302E6EE3756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18" Type="http://schemas.openxmlformats.org/officeDocument/2006/relationships/image" Target="../media/image11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17" Type="http://schemas.openxmlformats.org/officeDocument/2006/relationships/image" Target="../media/image118.wmf"/><Relationship Id="rId2" Type="http://schemas.openxmlformats.org/officeDocument/2006/relationships/image" Target="../media/image103.wmf"/><Relationship Id="rId16" Type="http://schemas.openxmlformats.org/officeDocument/2006/relationships/image" Target="../media/image117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19" Type="http://schemas.openxmlformats.org/officeDocument/2006/relationships/image" Target="../media/image120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BBE4-A3B1-4217-A6C7-5C9224C537F0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235AC-2205-4D51-B519-6C7584CF6C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8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逆矩阵的定义、性质与计算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0262003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202887389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9251875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79426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2861337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9640338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836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7055884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253445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5984382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5889085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7086610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530831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435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4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B770-6459-4AA8-BE62-F46484B86BF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9" Type="http://schemas.openxmlformats.org/officeDocument/2006/relationships/image" Target="../media/image119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oleObject" Target="../embeddings/oleObject122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image" Target="../media/image116.wmf"/><Relationship Id="rId38" Type="http://schemas.openxmlformats.org/officeDocument/2006/relationships/oleObject" Target="../embeddings/oleObject12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19.bin"/><Relationship Id="rId41" Type="http://schemas.openxmlformats.org/officeDocument/2006/relationships/image" Target="../media/image12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2.wmf"/><Relationship Id="rId32" Type="http://schemas.openxmlformats.org/officeDocument/2006/relationships/oleObject" Target="../embeddings/oleObject121.bin"/><Relationship Id="rId37" Type="http://schemas.openxmlformats.org/officeDocument/2006/relationships/image" Target="../media/image118.wmf"/><Relationship Id="rId40" Type="http://schemas.openxmlformats.org/officeDocument/2006/relationships/oleObject" Target="../embeddings/oleObject125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14.wmf"/><Relationship Id="rId36" Type="http://schemas.openxmlformats.org/officeDocument/2006/relationships/oleObject" Target="../embeddings/oleObject123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15.wmf"/><Relationship Id="rId35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68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714480" y="3286124"/>
            <a:ext cx="5929354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要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14480" y="1643050"/>
            <a:ext cx="5857916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 bwMode="auto">
          <a:xfrm>
            <a:off x="357158" y="1071546"/>
            <a:ext cx="1097990" cy="320156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00232" y="1643050"/>
            <a:ext cx="5078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逆矩阵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的定义、性质与计算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71670" y="3286124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会求解矩阵方程</a:t>
            </a:r>
          </a:p>
        </p:txBody>
      </p:sp>
    </p:spTree>
    <p:extLst>
      <p:ext uri="{BB962C8B-B14F-4D97-AF65-F5344CB8AC3E}">
        <p14:creationId xmlns:p14="http://schemas.microsoft.com/office/powerpoint/2010/main" val="237486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272940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伴随矩阵法：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适合于低阶的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阶或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阶）、具体的数字矩阵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；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P53   9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3.4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）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536" y="1268760"/>
            <a:ext cx="7715275" cy="2749922"/>
            <a:chOff x="395536" y="1268760"/>
            <a:chExt cx="7715275" cy="2749922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268760"/>
              <a:ext cx="72866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9.</a:t>
              </a:r>
              <a:r>
                <a:rPr lang="zh-CN" altLang="en-US" sz="2400" b="1" dirty="0">
                  <a:latin typeface="+mn-ea"/>
                </a:rPr>
                <a:t>求下列矩阵的逆阵：</a:t>
              </a:r>
              <a:endParaRPr lang="en-US" altLang="zh-CN" sz="2400" b="1" dirty="0">
                <a:latin typeface="+mn-ea"/>
              </a:endParaRPr>
            </a:p>
            <a:p>
              <a:pPr marL="457200" indent="-457200"/>
              <a:endParaRPr lang="en-US" altLang="zh-CN" sz="2400" b="1" dirty="0">
                <a:latin typeface="+mn-ea"/>
              </a:endParaRPr>
            </a:p>
            <a:p>
              <a:pPr marL="457200" indent="-457200"/>
              <a:r>
                <a:rPr lang="en-US" altLang="zh-CN" sz="2400" b="1" dirty="0">
                  <a:latin typeface="+mn-ea"/>
                </a:rPr>
                <a:t>(3)                (4)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428773"/>
                </p:ext>
              </p:extLst>
            </p:nvPr>
          </p:nvGraphicFramePr>
          <p:xfrm>
            <a:off x="1038478" y="2059708"/>
            <a:ext cx="1909763" cy="153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Equation" r:id="rId3" imgW="863225" imgH="698197" progId="Equation.DSMT4">
                    <p:embed/>
                  </p:oleObj>
                </mc:Choice>
                <mc:Fallback>
                  <p:oleObj name="Equation" r:id="rId3" imgW="863225" imgH="698197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478" y="2059708"/>
                          <a:ext cx="1909763" cy="1539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8711195"/>
                </p:ext>
              </p:extLst>
            </p:nvPr>
          </p:nvGraphicFramePr>
          <p:xfrm>
            <a:off x="3895998" y="1916832"/>
            <a:ext cx="4214813" cy="210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Equation" r:id="rId5" imgW="1905000" imgH="952500" progId="Equation.DSMT4">
                    <p:embed/>
                  </p:oleObj>
                </mc:Choice>
                <mc:Fallback>
                  <p:oleObj name="Equation" r:id="rId5" imgW="1905000" imgH="9525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998" y="1916832"/>
                          <a:ext cx="4214813" cy="2101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1520" y="4326195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适合于具体的数字矩阵，阶数不限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（在第三章讲）；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</a:t>
            </a:r>
            <a:endParaRPr lang="en-US" altLang="zh-CN" dirty="0"/>
          </a:p>
          <a:p>
            <a:r>
              <a:rPr lang="zh-CN" altLang="zh-CN" sz="2800" dirty="0"/>
              <a:t>求逆矩阵的方法总结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3421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</a:t>
            </a:r>
            <a:endParaRPr lang="en-US" altLang="zh-CN" dirty="0"/>
          </a:p>
          <a:p>
            <a:r>
              <a:rPr lang="zh-CN" altLang="zh-CN" sz="2800" dirty="0"/>
              <a:t>求逆矩阵的方法总结</a:t>
            </a:r>
            <a:endParaRPr lang="en-US" altLang="zh-CN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272940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适合于抽象的矩阵。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1520" y="764704"/>
            <a:ext cx="7848872" cy="830997"/>
            <a:chOff x="251520" y="1124744"/>
            <a:chExt cx="7848872" cy="83099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51520" y="1124744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例：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阶方阵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A,B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                           ，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543396"/>
                </p:ext>
              </p:extLst>
            </p:nvPr>
          </p:nvGraphicFramePr>
          <p:xfrm>
            <a:off x="3751560" y="1124744"/>
            <a:ext cx="226060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6" name="Equation" r:id="rId3" imgW="1054100" imgH="190500" progId="Equation.DSMT4">
                    <p:embed/>
                  </p:oleObj>
                </mc:Choice>
                <mc:Fallback>
                  <p:oleObj name="Equation" r:id="rId3" imgW="1054100" imgH="190500" progId="Equation.DSMT4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560" y="1124744"/>
                          <a:ext cx="2260600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94662"/>
                </p:ext>
              </p:extLst>
            </p:nvPr>
          </p:nvGraphicFramePr>
          <p:xfrm>
            <a:off x="6966346" y="1204367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" name="Equation" r:id="rId5" imgW="494870" imgH="164957" progId="Equation.DSMT4">
                    <p:embed/>
                  </p:oleObj>
                </mc:Choice>
                <mc:Fallback>
                  <p:oleObj name="Equation" r:id="rId5" imgW="494870" imgH="164957" progId="Equation.DSMT4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346" y="1204367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51520" y="1556792"/>
            <a:ext cx="7632848" cy="864096"/>
            <a:chOff x="251520" y="1657568"/>
            <a:chExt cx="7632848" cy="86409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51520" y="1657568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证明思路</a:t>
              </a:r>
              <a:r>
                <a:rPr kumimoji="1" lang="zh-CN" altLang="en-US" sz="2400" b="1" dirty="0">
                  <a:solidFill>
                    <a:srgbClr val="0000FF"/>
                  </a:solidFill>
                </a:rPr>
                <a:t>：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要证明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为可逆矩阵，只需找到一个矩阵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；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508737"/>
                </p:ext>
              </p:extLst>
            </p:nvPr>
          </p:nvGraphicFramePr>
          <p:xfrm>
            <a:off x="3275856" y="1708423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8" name="Equation" r:id="rId7" imgW="494870" imgH="164957" progId="Equation.DSMT4">
                    <p:embed/>
                  </p:oleObj>
                </mc:Choice>
                <mc:Fallback>
                  <p:oleObj name="Equation" r:id="rId7" imgW="494870" imgH="164957" progId="Equation.DSMT4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1708423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3752802"/>
                </p:ext>
              </p:extLst>
            </p:nvPr>
          </p:nvGraphicFramePr>
          <p:xfrm>
            <a:off x="2483768" y="2086689"/>
            <a:ext cx="21510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9" name="Equation" r:id="rId9" imgW="1002865" imgH="203112" progId="Equation.DSMT4">
                    <p:embed/>
                  </p:oleObj>
                </mc:Choice>
                <mc:Fallback>
                  <p:oleObj name="Equation" r:id="rId9" imgW="1002865" imgH="203112" progId="Equation.DSMT4">
                    <p:embed/>
                    <p:pic>
                      <p:nvPicPr>
                        <p:cNvPr id="0" name="Picture 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086689"/>
                          <a:ext cx="2151063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59532" y="2444695"/>
            <a:ext cx="7632848" cy="1200329"/>
            <a:chOff x="359532" y="2852936"/>
            <a:chExt cx="7632848" cy="120032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已知等式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中，通过左乘或右乘一个矩阵，想办法去掉一些多余的矩阵，如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558566"/>
                </p:ext>
              </p:extLst>
            </p:nvPr>
          </p:nvGraphicFramePr>
          <p:xfrm>
            <a:off x="2167384" y="2852936"/>
            <a:ext cx="2260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0" name="Equation" r:id="rId11" imgW="1054100" imgH="190500" progId="Equation.DSMT4">
                    <p:embed/>
                  </p:oleObj>
                </mc:Choice>
                <mc:Fallback>
                  <p:oleObj name="Equation" r:id="rId11" imgW="1054100" imgH="190500" progId="Equation.DSMT4">
                    <p:embed/>
                    <p:pic>
                      <p:nvPicPr>
                        <p:cNvPr id="0" name="Picture 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384" y="2852936"/>
                          <a:ext cx="22606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763177"/>
                </p:ext>
              </p:extLst>
            </p:nvPr>
          </p:nvGraphicFramePr>
          <p:xfrm>
            <a:off x="5652120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1" name="Equation" r:id="rId13" imgW="482391" imgH="228501" progId="Equation.DSMT4">
                    <p:embed/>
                  </p:oleObj>
                </mc:Choice>
                <mc:Fallback>
                  <p:oleObj name="Equation" r:id="rId13" imgW="482391" imgH="228501" progId="Equation.DSMT4">
                    <p:embed/>
                    <p:pic>
                      <p:nvPicPr>
                        <p:cNvPr id="0" name="Picture 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3284984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通过移项，把等式右端变为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789040"/>
            <a:ext cx="7848872" cy="830997"/>
            <a:chOff x="395536" y="4263479"/>
            <a:chExt cx="7848872" cy="830997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395536" y="4263479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想办法分解因式，使等号左端其中一个因子是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，等号右端是单位矩阵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316960"/>
                </p:ext>
              </p:extLst>
            </p:nvPr>
          </p:nvGraphicFramePr>
          <p:xfrm>
            <a:off x="7110362" y="4263479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2" name="Equation" r:id="rId15" imgW="494870" imgH="164957" progId="Equation.DSMT4">
                    <p:embed/>
                  </p:oleObj>
                </mc:Choice>
                <mc:Fallback>
                  <p:oleObj name="Equation" r:id="rId15" imgW="494870" imgH="164957" progId="Equation.DSMT4">
                    <p:embed/>
                    <p:pic>
                      <p:nvPicPr>
                        <p:cNvPr id="0" name="Picture 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0362" y="4263479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51429"/>
              </p:ext>
            </p:extLst>
          </p:nvPr>
        </p:nvGraphicFramePr>
        <p:xfrm>
          <a:off x="4572000" y="4689822"/>
          <a:ext cx="2478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" name="Equation" r:id="rId17" imgW="1155199" imgH="177723" progId="Equation.DSMT4">
                  <p:embed/>
                </p:oleObj>
              </mc:Choice>
              <mc:Fallback>
                <p:oleObj name="Equation" r:id="rId17" imgW="1155199" imgH="177723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89822"/>
                        <a:ext cx="24780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12229"/>
              </p:ext>
            </p:extLst>
          </p:nvPr>
        </p:nvGraphicFramePr>
        <p:xfrm>
          <a:off x="919163" y="4599335"/>
          <a:ext cx="29416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4" name="Equation" r:id="rId19" imgW="1371600" imgH="228600" progId="Equation.DSMT4">
                  <p:embed/>
                </p:oleObj>
              </mc:Choice>
              <mc:Fallback>
                <p:oleObj name="Equation" r:id="rId19" imgW="1371600" imgH="22860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599335"/>
                        <a:ext cx="29416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115617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339752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79912" y="4385766"/>
            <a:ext cx="792088" cy="648072"/>
            <a:chOff x="3779912" y="4529782"/>
            <a:chExt cx="792088" cy="648072"/>
          </a:xfrm>
        </p:grpSpPr>
        <p:sp>
          <p:nvSpPr>
            <p:cNvPr id="28" name="右箭头 27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/>
                <a:t>移项</a:t>
              </a: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21796"/>
              </p:ext>
            </p:extLst>
          </p:nvPr>
        </p:nvGraphicFramePr>
        <p:xfrm>
          <a:off x="590550" y="5223222"/>
          <a:ext cx="3241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" name="Equation" r:id="rId21" imgW="1511300" imgH="203200" progId="Equation.DSMT4">
                  <p:embed/>
                </p:oleObj>
              </mc:Choice>
              <mc:Fallback>
                <p:oleObj name="Equation" r:id="rId21" imgW="1511300" imgH="2032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23222"/>
                        <a:ext cx="32416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2515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8519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50146"/>
              </p:ext>
            </p:extLst>
          </p:nvPr>
        </p:nvGraphicFramePr>
        <p:xfrm>
          <a:off x="4292600" y="5010497"/>
          <a:ext cx="3295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" name="Equation" r:id="rId23" imgW="1536033" imgH="406224" progId="Equation.DSMT4">
                  <p:embed/>
                </p:oleObj>
              </mc:Choice>
              <mc:Fallback>
                <p:oleObj name="Equation" r:id="rId23" imgW="1536033" imgH="406224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010497"/>
                        <a:ext cx="3295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/>
              <a:t>二</a:t>
            </a:r>
            <a:r>
              <a:rPr lang="zh-CN" altLang="zh-CN" sz="2800" dirty="0"/>
              <a:t>求逆矩阵的方法总结</a:t>
            </a:r>
            <a:endParaRPr lang="en-US" altLang="zh-CN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5608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3E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并求逆。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603694"/>
              </p:ext>
            </p:extLst>
          </p:nvPr>
        </p:nvGraphicFramePr>
        <p:xfrm>
          <a:off x="2123728" y="4725144"/>
          <a:ext cx="354012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3" imgW="1651000" imgH="406400" progId="Equation.DSMT4">
                  <p:embed/>
                </p:oleObj>
              </mc:Choice>
              <mc:Fallback>
                <p:oleObj name="Equation" r:id="rId3" imgW="1651000" imgH="4064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25144"/>
                        <a:ext cx="354012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23247"/>
              </p:ext>
            </p:extLst>
          </p:nvPr>
        </p:nvGraphicFramePr>
        <p:xfrm>
          <a:off x="2123728" y="1045294"/>
          <a:ext cx="3540125" cy="79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5" imgW="1651000" imgH="406400" progId="Equation.DSMT4">
                  <p:embed/>
                </p:oleObj>
              </mc:Choice>
              <mc:Fallback>
                <p:oleObj name="Equation" r:id="rId5" imgW="1651000" imgH="4064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045294"/>
                        <a:ext cx="3540125" cy="799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7544" y="3822139"/>
            <a:ext cx="7776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ABA*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BA*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可逆，并求逆。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2021939"/>
            <a:ext cx="77048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dirty="0"/>
              <a:t>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都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可逆，并求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85026"/>
              </p:ext>
            </p:extLst>
          </p:nvPr>
        </p:nvGraphicFramePr>
        <p:xfrm>
          <a:off x="2113681" y="2844800"/>
          <a:ext cx="55546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7" imgW="2590800" imgH="406400" progId="Equation.DSMT4">
                  <p:embed/>
                </p:oleObj>
              </mc:Choice>
              <mc:Fallback>
                <p:oleObj name="Equation" r:id="rId7" imgW="2590800" imgH="4064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681" y="2844800"/>
                        <a:ext cx="55546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874869" y="954919"/>
            <a:ext cx="4176464" cy="1033921"/>
            <a:chOff x="2688" y="1536"/>
            <a:chExt cx="3024" cy="2367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1835696" y="2755119"/>
            <a:ext cx="6192688" cy="1033921"/>
            <a:chOff x="2688" y="1536"/>
            <a:chExt cx="3024" cy="236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1835696" y="4581128"/>
            <a:ext cx="4464496" cy="1033921"/>
            <a:chOff x="2688" y="1536"/>
            <a:chExt cx="3024" cy="2367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五 </a:t>
            </a:r>
            <a:r>
              <a:rPr lang="zh-CN" altLang="en-US" sz="2800" dirty="0"/>
              <a:t>求</a:t>
            </a:r>
            <a:endParaRPr lang="en-US" altLang="zh-CN" sz="2800" dirty="0"/>
          </a:p>
          <a:p>
            <a:r>
              <a:rPr lang="zh-CN" altLang="en-US" sz="2800" dirty="0"/>
              <a:t>解</a:t>
            </a:r>
            <a:endParaRPr lang="en-US" altLang="zh-CN" sz="2800" dirty="0"/>
          </a:p>
          <a:p>
            <a:r>
              <a:rPr lang="zh-CN" altLang="en-US" sz="2800" dirty="0"/>
              <a:t>矩</a:t>
            </a:r>
            <a:endParaRPr lang="en-US" altLang="zh-CN" sz="2800" dirty="0"/>
          </a:p>
          <a:p>
            <a:r>
              <a:rPr lang="zh-CN" altLang="en-US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方</a:t>
            </a:r>
            <a:endParaRPr lang="en-US" altLang="zh-CN" sz="2800" dirty="0"/>
          </a:p>
          <a:p>
            <a:r>
              <a:rPr lang="zh-CN" altLang="en-US" sz="2800" dirty="0"/>
              <a:t>程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60512"/>
            <a:ext cx="17684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600" b="1" dirty="0">
                <a:solidFill>
                  <a:srgbClr val="2943C7"/>
                </a:solidFill>
              </a:rPr>
              <a:t>常规题型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005355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/>
              <a:t>已知</a:t>
            </a:r>
            <a:r>
              <a:rPr lang="en-US" altLang="zh-CN" sz="2600" b="1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600" b="1" dirty="0"/>
              <a:t>，</a:t>
            </a:r>
            <a:r>
              <a:rPr lang="zh-CN" altLang="zh-CN" sz="2600" b="1" dirty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9" name="右箭头 8"/>
          <p:cNvSpPr/>
          <p:nvPr/>
        </p:nvSpPr>
        <p:spPr>
          <a:xfrm>
            <a:off x="4313672" y="1170460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30921"/>
              </p:ext>
            </p:extLst>
          </p:nvPr>
        </p:nvGraphicFramePr>
        <p:xfrm>
          <a:off x="4860032" y="1073188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3" imgW="660113" imgH="190417" progId="Equation.DSMT4">
                  <p:embed/>
                </p:oleObj>
              </mc:Choice>
              <mc:Fallback>
                <p:oleObj name="Equation" r:id="rId3" imgW="660113" imgH="190417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073188"/>
                        <a:ext cx="1416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552" y="1856437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/>
              <a:t>已知</a:t>
            </a:r>
            <a:r>
              <a:rPr lang="en-US" altLang="zh-CN" sz="2600" b="1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XA=B</a:t>
            </a:r>
            <a:r>
              <a:rPr lang="zh-CN" altLang="en-US" sz="2600" b="1" dirty="0"/>
              <a:t>，</a:t>
            </a:r>
            <a:r>
              <a:rPr lang="zh-CN" altLang="zh-CN" sz="2600" b="1" dirty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3" name="右箭头 12"/>
          <p:cNvSpPr/>
          <p:nvPr/>
        </p:nvSpPr>
        <p:spPr>
          <a:xfrm>
            <a:off x="4283968" y="1967744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32347"/>
              </p:ext>
            </p:extLst>
          </p:nvPr>
        </p:nvGraphicFramePr>
        <p:xfrm>
          <a:off x="4843463" y="1870646"/>
          <a:ext cx="1389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5" imgW="647700" imgH="190500" progId="Equation.DSMT4">
                  <p:embed/>
                </p:oleObj>
              </mc:Choice>
              <mc:Fallback>
                <p:oleObj name="Equation" r:id="rId5" imgW="647700" imgH="1905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1870646"/>
                        <a:ext cx="13890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2648525"/>
            <a:ext cx="4152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/>
              <a:t>已知</a:t>
            </a:r>
            <a:r>
              <a:rPr lang="en-US" altLang="zh-CN" sz="2600" b="1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AXC=B</a:t>
            </a:r>
            <a:r>
              <a:rPr lang="zh-CN" altLang="en-US" sz="2600" b="1" dirty="0"/>
              <a:t>，</a:t>
            </a:r>
            <a:r>
              <a:rPr lang="zh-CN" altLang="zh-CN" sz="2600" b="1" dirty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7" name="右箭头 16"/>
          <p:cNvSpPr/>
          <p:nvPr/>
        </p:nvSpPr>
        <p:spPr>
          <a:xfrm>
            <a:off x="4495651" y="2771271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90413"/>
              </p:ext>
            </p:extLst>
          </p:nvPr>
        </p:nvGraphicFramePr>
        <p:xfrm>
          <a:off x="4996656" y="2661275"/>
          <a:ext cx="1879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7" imgW="876300" imgH="203200" progId="Equation.DSMT4">
                  <p:embed/>
                </p:oleObj>
              </mc:Choice>
              <mc:Fallback>
                <p:oleObj name="Equation" r:id="rId7" imgW="876300" imgH="203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656" y="2661275"/>
                        <a:ext cx="18796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/>
      <p:bldP spid="13" grpId="0" animBg="1"/>
      <p:bldP spid="15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73897" y="375047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en-US" sz="2400" b="1" dirty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32038"/>
              </p:ext>
            </p:extLst>
          </p:nvPr>
        </p:nvGraphicFramePr>
        <p:xfrm>
          <a:off x="251520" y="945930"/>
          <a:ext cx="3214688" cy="85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Equation" r:id="rId3" imgW="1498600" imgH="469900" progId="Equation.DSMT4">
                  <p:embed/>
                </p:oleObj>
              </mc:Choice>
              <mc:Fallback>
                <p:oleObj name="Equation" r:id="rId3" imgW="1498600" imgH="4699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45930"/>
                        <a:ext cx="3214688" cy="855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36855"/>
              </p:ext>
            </p:extLst>
          </p:nvPr>
        </p:nvGraphicFramePr>
        <p:xfrm>
          <a:off x="179512" y="2420888"/>
          <a:ext cx="4113212" cy="136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5" imgW="1917700" imgH="698500" progId="Equation.DSMT4">
                  <p:embed/>
                </p:oleObj>
              </mc:Choice>
              <mc:Fallback>
                <p:oleObj name="Equation" r:id="rId5" imgW="1917700" imgH="6985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4113212" cy="136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55129"/>
              </p:ext>
            </p:extLst>
          </p:nvPr>
        </p:nvGraphicFramePr>
        <p:xfrm>
          <a:off x="4932040" y="1412776"/>
          <a:ext cx="234315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7" imgW="1091726" imgH="469696" progId="Equation.DSMT4">
                  <p:embed/>
                </p:oleObj>
              </mc:Choice>
              <mc:Fallback>
                <p:oleObj name="Equation" r:id="rId7" imgW="1091726" imgH="469696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412776"/>
                        <a:ext cx="234315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95109"/>
              </p:ext>
            </p:extLst>
          </p:nvPr>
        </p:nvGraphicFramePr>
        <p:xfrm>
          <a:off x="4716016" y="2708920"/>
          <a:ext cx="288766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Equation" r:id="rId9" imgW="1346200" imgH="647700" progId="Equation.DSMT4">
                  <p:embed/>
                </p:oleObj>
              </mc:Choice>
              <mc:Fallback>
                <p:oleObj name="Equation" r:id="rId9" imgW="1346200" imgH="6477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708920"/>
                        <a:ext cx="2887662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前凸带形 12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14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85565"/>
              </p:ext>
            </p:extLst>
          </p:nvPr>
        </p:nvGraphicFramePr>
        <p:xfrm>
          <a:off x="179512" y="4365104"/>
          <a:ext cx="3568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Equation" r:id="rId11" imgW="1663700" imgH="469900" progId="Equation.DSMT4">
                  <p:embed/>
                </p:oleObj>
              </mc:Choice>
              <mc:Fallback>
                <p:oleObj name="Equation" r:id="rId11" imgW="1663700" imgH="4699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3568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10080"/>
              </p:ext>
            </p:extLst>
          </p:nvPr>
        </p:nvGraphicFramePr>
        <p:xfrm>
          <a:off x="4813647" y="4221088"/>
          <a:ext cx="22066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Equation" r:id="rId13" imgW="1028700" imgH="647700" progId="Equation.DSMT4">
                  <p:embed/>
                </p:oleObj>
              </mc:Choice>
              <mc:Fallback>
                <p:oleObj name="Equation" r:id="rId13" imgW="1028700" imgH="6477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647" y="4221088"/>
                        <a:ext cx="2206625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4211960" y="1052736"/>
            <a:ext cx="4104455" cy="4680520"/>
            <a:chOff x="2688" y="1536"/>
            <a:chExt cx="3024" cy="2367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五 </a:t>
            </a:r>
            <a:r>
              <a:rPr lang="zh-CN" altLang="en-US" sz="2800" dirty="0"/>
              <a:t>求</a:t>
            </a:r>
            <a:endParaRPr lang="en-US" altLang="zh-CN" sz="2800" dirty="0"/>
          </a:p>
          <a:p>
            <a:r>
              <a:rPr lang="zh-CN" altLang="en-US" sz="2800" dirty="0"/>
              <a:t>解</a:t>
            </a:r>
            <a:endParaRPr lang="en-US" altLang="zh-CN" sz="2800" dirty="0"/>
          </a:p>
          <a:p>
            <a:r>
              <a:rPr lang="zh-CN" altLang="en-US" sz="2800" dirty="0"/>
              <a:t>矩</a:t>
            </a:r>
            <a:endParaRPr lang="en-US" altLang="zh-CN" sz="2800" dirty="0"/>
          </a:p>
          <a:p>
            <a:r>
              <a:rPr lang="zh-CN" altLang="en-US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方</a:t>
            </a:r>
            <a:endParaRPr lang="en-US" altLang="zh-CN" sz="2800" dirty="0"/>
          </a:p>
          <a:p>
            <a:r>
              <a:rPr lang="zh-CN" altLang="en-US" sz="2800" dirty="0"/>
              <a:t>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557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sz="3600" dirty="0">
                <a:solidFill>
                  <a:srgbClr val="000000"/>
                </a:solidFill>
              </a:rPr>
              <a:t>逆矩阵的定义、性质与计算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1774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solidFill>
                  <a:srgbClr val="2943C7"/>
                </a:solidFill>
              </a:rPr>
              <a:t>变换题型</a:t>
            </a:r>
          </a:p>
          <a:p>
            <a:endParaRPr lang="zh-CN" altLang="en-US" sz="2600" b="1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9733" y="692696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练习：</a:t>
            </a:r>
            <a:r>
              <a:rPr kumimoji="1" lang="zh-CN" altLang="en-US" sz="2400" b="1" dirty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73613"/>
              </p:ext>
            </p:extLst>
          </p:nvPr>
        </p:nvGraphicFramePr>
        <p:xfrm>
          <a:off x="395536" y="1114946"/>
          <a:ext cx="58562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Equation" r:id="rId3" imgW="2730240" imgH="698400" progId="Equation.DSMT4">
                  <p:embed/>
                </p:oleObj>
              </mc:Choice>
              <mc:Fallback>
                <p:oleObj name="Equation" r:id="rId3" imgW="2730240" imgH="6984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14946"/>
                        <a:ext cx="585628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274123"/>
              </p:ext>
            </p:extLst>
          </p:nvPr>
        </p:nvGraphicFramePr>
        <p:xfrm>
          <a:off x="251520" y="3203178"/>
          <a:ext cx="66198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" name="Equation" r:id="rId5" imgW="3085920" imgH="698400" progId="Equation.DSMT4">
                  <p:embed/>
                </p:oleObj>
              </mc:Choice>
              <mc:Fallback>
                <p:oleObj name="Equation" r:id="rId5" imgW="3085920" imgH="6984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03178"/>
                        <a:ext cx="6619875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56821"/>
              </p:ext>
            </p:extLst>
          </p:nvPr>
        </p:nvGraphicFramePr>
        <p:xfrm>
          <a:off x="5796136" y="2065391"/>
          <a:ext cx="1716087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Equation" r:id="rId7" imgW="800100" imgH="698500" progId="Equation.DSMT4">
                  <p:embed/>
                </p:oleObj>
              </mc:Choice>
              <mc:Fallback>
                <p:oleObj name="Equation" r:id="rId7" imgW="800100" imgH="6985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065391"/>
                        <a:ext cx="1716087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237835"/>
              </p:ext>
            </p:extLst>
          </p:nvPr>
        </p:nvGraphicFramePr>
        <p:xfrm>
          <a:off x="3535585" y="4355306"/>
          <a:ext cx="326866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Equation" r:id="rId9" imgW="1524000" imgH="698500" progId="Equation.DSMT4">
                  <p:embed/>
                </p:oleObj>
              </mc:Choice>
              <mc:Fallback>
                <p:oleObj name="Equation" r:id="rId9" imgW="1524000" imgH="6985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85" y="4355306"/>
                        <a:ext cx="3268663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前凸带形 13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17.18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5364087" y="1896558"/>
            <a:ext cx="2664297" cy="1748466"/>
            <a:chOff x="2688" y="1536"/>
            <a:chExt cx="3024" cy="2367"/>
          </a:xfrm>
        </p:grpSpPr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3203848" y="4078257"/>
            <a:ext cx="4252317" cy="1871023"/>
            <a:chOff x="2688" y="1536"/>
            <a:chExt cx="3024" cy="2367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五 </a:t>
            </a:r>
            <a:r>
              <a:rPr lang="zh-CN" altLang="en-US" sz="2800" dirty="0"/>
              <a:t>求</a:t>
            </a:r>
            <a:endParaRPr lang="en-US" altLang="zh-CN" sz="2800" dirty="0"/>
          </a:p>
          <a:p>
            <a:r>
              <a:rPr lang="zh-CN" altLang="en-US" sz="2800" dirty="0"/>
              <a:t>解</a:t>
            </a:r>
            <a:endParaRPr lang="en-US" altLang="zh-CN" sz="2800" dirty="0"/>
          </a:p>
          <a:p>
            <a:r>
              <a:rPr lang="zh-CN" altLang="en-US" sz="2800" dirty="0"/>
              <a:t>矩</a:t>
            </a:r>
            <a:endParaRPr lang="en-US" altLang="zh-CN" sz="2800" dirty="0"/>
          </a:p>
          <a:p>
            <a:r>
              <a:rPr lang="zh-CN" altLang="en-US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方</a:t>
            </a:r>
            <a:endParaRPr lang="en-US" altLang="zh-CN" sz="2800" dirty="0"/>
          </a:p>
          <a:p>
            <a:r>
              <a:rPr lang="zh-CN" altLang="en-US" sz="2800" dirty="0"/>
              <a:t>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822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sz="3600" dirty="0">
                <a:solidFill>
                  <a:srgbClr val="000000"/>
                </a:solidFill>
              </a:rPr>
              <a:t>逆矩阵的定义、性质与计算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17748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变换题型</a:t>
            </a:r>
            <a:endParaRPr lang="zh-CN" altLang="en-US" sz="2600" b="1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9733" y="692696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练习：</a:t>
            </a:r>
            <a:r>
              <a:rPr kumimoji="1" lang="zh-CN" altLang="en-US" sz="2400" b="1" dirty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462214"/>
              </p:ext>
            </p:extLst>
          </p:nvPr>
        </p:nvGraphicFramePr>
        <p:xfrm>
          <a:off x="407988" y="1484313"/>
          <a:ext cx="6783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3" imgW="3162240" imgH="253800" progId="Equation.DSMT4">
                  <p:embed/>
                </p:oleObj>
              </mc:Choice>
              <mc:Fallback>
                <p:oleObj name="Equation" r:id="rId3" imgW="3162240" imgH="253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484313"/>
                        <a:ext cx="67833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44930"/>
              </p:ext>
            </p:extLst>
          </p:nvPr>
        </p:nvGraphicFramePr>
        <p:xfrm>
          <a:off x="417513" y="3357563"/>
          <a:ext cx="74628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5" imgW="3479760" imgH="495000" progId="Equation.DSMT4">
                  <p:embed/>
                </p:oleObj>
              </mc:Choice>
              <mc:Fallback>
                <p:oleObj name="Equation" r:id="rId5" imgW="3479760" imgH="4950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357563"/>
                        <a:ext cx="7462837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35434"/>
              </p:ext>
            </p:extLst>
          </p:nvPr>
        </p:nvGraphicFramePr>
        <p:xfrm>
          <a:off x="1798439" y="2276872"/>
          <a:ext cx="3349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7" imgW="1562100" imgH="254000" progId="Equation.DSMT4">
                  <p:embed/>
                </p:oleObj>
              </mc:Choice>
              <mc:Fallback>
                <p:oleObj name="Equation" r:id="rId7" imgW="1562100" imgH="2540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439" y="2276872"/>
                        <a:ext cx="33496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992439"/>
              </p:ext>
            </p:extLst>
          </p:nvPr>
        </p:nvGraphicFramePr>
        <p:xfrm>
          <a:off x="2972991" y="4653136"/>
          <a:ext cx="2751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9" imgW="1282700" imgH="254000" progId="Equation.DSMT4">
                  <p:embed/>
                </p:oleObj>
              </mc:Choice>
              <mc:Fallback>
                <p:oleObj name="Equation" r:id="rId9" imgW="1282700" imgH="254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991" y="4653136"/>
                        <a:ext cx="27511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前凸带形 13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19.20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282958" y="1969719"/>
            <a:ext cx="4585186" cy="1099241"/>
            <a:chOff x="2688" y="1536"/>
            <a:chExt cx="3024" cy="2367"/>
          </a:xfrm>
        </p:grpSpPr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9" name="Group 2"/>
          <p:cNvGrpSpPr>
            <a:grpSpLocks/>
          </p:cNvGrpSpPr>
          <p:nvPr/>
        </p:nvGrpSpPr>
        <p:grpSpPr bwMode="auto">
          <a:xfrm>
            <a:off x="2025572" y="4293096"/>
            <a:ext cx="4585186" cy="1099241"/>
            <a:chOff x="2688" y="1536"/>
            <a:chExt cx="3024" cy="2367"/>
          </a:xfrm>
        </p:grpSpPr>
        <p:sp>
          <p:nvSpPr>
            <p:cNvPr id="5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5536" y="188640"/>
            <a:ext cx="1774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solidFill>
                  <a:srgbClr val="2943C7"/>
                </a:solidFill>
              </a:rPr>
              <a:t>变换题型</a:t>
            </a:r>
          </a:p>
          <a:p>
            <a:endParaRPr lang="zh-CN" altLang="en-US" sz="2600" b="1" dirty="0"/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五 </a:t>
            </a:r>
            <a:r>
              <a:rPr lang="zh-CN" altLang="en-US" sz="2800" dirty="0"/>
              <a:t>求</a:t>
            </a:r>
            <a:endParaRPr lang="en-US" altLang="zh-CN" sz="2800" dirty="0"/>
          </a:p>
          <a:p>
            <a:r>
              <a:rPr lang="zh-CN" altLang="en-US" sz="2800" dirty="0"/>
              <a:t>解</a:t>
            </a:r>
            <a:endParaRPr lang="en-US" altLang="zh-CN" sz="2800" dirty="0"/>
          </a:p>
          <a:p>
            <a:r>
              <a:rPr lang="zh-CN" altLang="en-US" sz="2800" dirty="0"/>
              <a:t>矩</a:t>
            </a:r>
            <a:endParaRPr lang="en-US" altLang="zh-CN" sz="2800" dirty="0"/>
          </a:p>
          <a:p>
            <a:r>
              <a:rPr lang="zh-CN" altLang="en-US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方</a:t>
            </a:r>
            <a:endParaRPr lang="en-US" altLang="zh-CN" sz="2800" dirty="0"/>
          </a:p>
          <a:p>
            <a:r>
              <a:rPr lang="zh-CN" altLang="en-US" sz="2800" dirty="0"/>
              <a:t>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283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六  </a:t>
            </a:r>
            <a:r>
              <a:rPr lang="zh-CN" altLang="en-US" sz="2800" dirty="0"/>
              <a:t>课</a:t>
            </a:r>
            <a:endParaRPr lang="en-US" altLang="zh-CN" sz="2800" dirty="0"/>
          </a:p>
          <a:p>
            <a:r>
              <a:rPr lang="zh-CN" altLang="en-US" sz="2800" dirty="0"/>
              <a:t>本</a:t>
            </a:r>
            <a:endParaRPr lang="en-US" altLang="zh-CN" sz="2800" dirty="0"/>
          </a:p>
          <a:p>
            <a:r>
              <a:rPr lang="zh-CN" altLang="en-US" sz="2800" dirty="0"/>
              <a:t>知</a:t>
            </a:r>
            <a:endParaRPr lang="en-US" altLang="zh-CN" sz="2800" dirty="0"/>
          </a:p>
          <a:p>
            <a:r>
              <a:rPr lang="zh-CN" altLang="en-US" sz="2800" dirty="0"/>
              <a:t>识</a:t>
            </a:r>
            <a:endParaRPr lang="en-US" altLang="zh-CN" sz="2800" dirty="0"/>
          </a:p>
          <a:p>
            <a:r>
              <a:rPr lang="zh-CN" altLang="en-US" sz="2800" dirty="0"/>
              <a:t>之</a:t>
            </a:r>
            <a:endParaRPr lang="en-US" altLang="zh-CN" sz="2800" dirty="0"/>
          </a:p>
          <a:p>
            <a:r>
              <a:rPr lang="zh-CN" altLang="en-US" sz="2800" dirty="0"/>
              <a:t>延</a:t>
            </a:r>
            <a:endParaRPr lang="en-US" altLang="zh-CN" sz="2800" dirty="0"/>
          </a:p>
          <a:p>
            <a:r>
              <a:rPr lang="zh-CN" altLang="en-US" sz="2800" dirty="0"/>
              <a:t>伸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717323"/>
            <a:ext cx="26677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600" b="1" dirty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/>
              <a:t>的逆矩阵：</a:t>
            </a:r>
            <a:endParaRPr lang="zh-CN" altLang="en-US" sz="26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395536" y="116632"/>
            <a:ext cx="5040560" cy="527026"/>
            <a:chOff x="395536" y="360512"/>
            <a:chExt cx="5040560" cy="527026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360512"/>
              <a:ext cx="50405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</a:t>
              </a:r>
              <a:r>
                <a:rPr lang="zh-CN" altLang="zh-CN" sz="2600" b="1" dirty="0">
                  <a:solidFill>
                    <a:srgbClr val="3399FF"/>
                  </a:solidFill>
                </a:rPr>
                <a:t>公式</a:t>
              </a:r>
              <a:r>
                <a:rPr lang="en-US" altLang="zh-CN" sz="2600" b="1" dirty="0">
                  <a:solidFill>
                    <a:srgbClr val="3399FF"/>
                  </a:solidFill>
                </a:rPr>
                <a:t>                                </a:t>
              </a:r>
              <a:r>
                <a:rPr lang="zh-CN" altLang="zh-CN" sz="2600" b="1" dirty="0">
                  <a:solidFill>
                    <a:srgbClr val="3399FF"/>
                  </a:solidFill>
                </a:rPr>
                <a:t>之妙用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210530"/>
                </p:ext>
              </p:extLst>
            </p:nvPr>
          </p:nvGraphicFramePr>
          <p:xfrm>
            <a:off x="1259632" y="371600"/>
            <a:ext cx="231457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" name="Equation" r:id="rId3" imgW="1079032" imgH="241195" progId="Equation.DSMT4">
                    <p:embed/>
                  </p:oleObj>
                </mc:Choice>
                <mc:Fallback>
                  <p:oleObj name="Equation" r:id="rId3" imgW="1079032" imgH="241195" progId="Equation.DSMT4">
                    <p:embed/>
                    <p:pic>
                      <p:nvPicPr>
                        <p:cNvPr id="0" name="Picture 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371600"/>
                          <a:ext cx="2314575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36887"/>
              </p:ext>
            </p:extLst>
          </p:nvPr>
        </p:nvGraphicFramePr>
        <p:xfrm>
          <a:off x="3003550" y="548680"/>
          <a:ext cx="3459163" cy="8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" name="Equation" r:id="rId5" imgW="1612900" imgH="469900" progId="Equation.DSMT4">
                  <p:embed/>
                </p:oleObj>
              </mc:Choice>
              <mc:Fallback>
                <p:oleObj name="Equation" r:id="rId5" imgW="1612900" imgH="469900" progId="Equation.DSMT4">
                  <p:embed/>
                  <p:pic>
                    <p:nvPicPr>
                      <p:cNvPr id="0" name="Picture 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548680"/>
                        <a:ext cx="3459163" cy="8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1957387" y="2337133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02681"/>
              </p:ext>
            </p:extLst>
          </p:nvPr>
        </p:nvGraphicFramePr>
        <p:xfrm>
          <a:off x="6472758" y="548680"/>
          <a:ext cx="1771650" cy="86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" name="Equation" r:id="rId7" imgW="825500" imgH="457200" progId="Equation.DSMT4">
                  <p:embed/>
                </p:oleObj>
              </mc:Choice>
              <mc:Fallback>
                <p:oleObj name="Equation" r:id="rId7" imgW="825500" imgH="457200" progId="Equation.DSMT4">
                  <p:embed/>
                  <p:pic>
                    <p:nvPicPr>
                      <p:cNvPr id="0" name="Picture 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758" y="548680"/>
                        <a:ext cx="1771650" cy="865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55159"/>
              </p:ext>
            </p:extLst>
          </p:nvPr>
        </p:nvGraphicFramePr>
        <p:xfrm>
          <a:off x="849832" y="1374155"/>
          <a:ext cx="4714875" cy="90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7" name="Equation" r:id="rId9" imgW="2197100" imgH="457200" progId="Equation.DSMT4">
                  <p:embed/>
                </p:oleObj>
              </mc:Choice>
              <mc:Fallback>
                <p:oleObj name="Equation" r:id="rId9" imgW="2197100" imgH="457200" progId="Equation.DSMT4">
                  <p:embed/>
                  <p:pic>
                    <p:nvPicPr>
                      <p:cNvPr id="0" name="Picture 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32" y="1374155"/>
                        <a:ext cx="4714875" cy="902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467544" y="2204864"/>
            <a:ext cx="1488330" cy="492443"/>
            <a:chOff x="561877" y="2492896"/>
            <a:chExt cx="1488330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561877" y="2492896"/>
              <a:ext cx="7697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2.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求</a:t>
              </a:r>
              <a:endParaRPr lang="zh-CN" altLang="en-US" sz="26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0980632"/>
                </p:ext>
              </p:extLst>
            </p:nvPr>
          </p:nvGraphicFramePr>
          <p:xfrm>
            <a:off x="1259632" y="2492896"/>
            <a:ext cx="7905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8" name="Equation" r:id="rId11" imgW="368300" imgH="228600" progId="Equation.DSMT4">
                    <p:embed/>
                  </p:oleObj>
                </mc:Choice>
                <mc:Fallback>
                  <p:oleObj name="Equation" r:id="rId11" imgW="368300" imgH="228600" progId="Equation.DSMT4">
                    <p:embed/>
                    <p:pic>
                      <p:nvPicPr>
                        <p:cNvPr id="0" name="Picture 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492896"/>
                          <a:ext cx="7905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921120"/>
              </p:ext>
            </p:extLst>
          </p:nvPr>
        </p:nvGraphicFramePr>
        <p:xfrm>
          <a:off x="2469107" y="2060848"/>
          <a:ext cx="568096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9" name="Equation" r:id="rId13" imgW="2781300" imgH="406400" progId="Equation.DSMT4">
                  <p:embed/>
                </p:oleObj>
              </mc:Choice>
              <mc:Fallback>
                <p:oleObj name="Equation" r:id="rId13" imgW="2781300" imgH="406400" progId="Equation.DSMT4">
                  <p:embed/>
                  <p:pic>
                    <p:nvPicPr>
                      <p:cNvPr id="0" name="Picture 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107" y="2060848"/>
                        <a:ext cx="5680968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31110"/>
              </p:ext>
            </p:extLst>
          </p:nvPr>
        </p:nvGraphicFramePr>
        <p:xfrm>
          <a:off x="2389435" y="2743324"/>
          <a:ext cx="5561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0" name="Equation" r:id="rId15" imgW="2590800" imgH="457200" progId="Equation.DSMT4">
                  <p:embed/>
                </p:oleObj>
              </mc:Choice>
              <mc:Fallback>
                <p:oleObj name="Equation" r:id="rId15" imgW="2590800" imgH="457200" progId="Equation.DSMT4">
                  <p:embed/>
                  <p:pic>
                    <p:nvPicPr>
                      <p:cNvPr id="0" name="Picture 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435" y="2743324"/>
                        <a:ext cx="55610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467544" y="2826945"/>
            <a:ext cx="1489843" cy="492443"/>
            <a:chOff x="561877" y="3512621"/>
            <a:chExt cx="1489843" cy="492443"/>
          </a:xfrm>
        </p:grpSpPr>
        <p:sp>
          <p:nvSpPr>
            <p:cNvPr id="19" name="TextBox 18"/>
            <p:cNvSpPr txBox="1"/>
            <p:nvPr/>
          </p:nvSpPr>
          <p:spPr>
            <a:xfrm>
              <a:off x="561877" y="3512621"/>
              <a:ext cx="7697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3.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求</a:t>
              </a:r>
              <a:endParaRPr lang="zh-CN" altLang="en-US" sz="2600" b="1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990123"/>
                </p:ext>
              </p:extLst>
            </p:nvPr>
          </p:nvGraphicFramePr>
          <p:xfrm>
            <a:off x="1261145" y="3554214"/>
            <a:ext cx="7905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" name="Equation" r:id="rId17" imgW="368300" imgH="228600" progId="Equation.DSMT4">
                    <p:embed/>
                  </p:oleObj>
                </mc:Choice>
                <mc:Fallback>
                  <p:oleObj name="Equation" r:id="rId17" imgW="368300" imgH="228600" progId="Equation.DSMT4">
                    <p:embed/>
                    <p:pic>
                      <p:nvPicPr>
                        <p:cNvPr id="0" name="Picture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145" y="3554214"/>
                          <a:ext cx="7905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右箭头 20"/>
          <p:cNvSpPr/>
          <p:nvPr/>
        </p:nvSpPr>
        <p:spPr>
          <a:xfrm>
            <a:off x="1843075" y="3026366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67544" y="3429000"/>
            <a:ext cx="2641971" cy="576263"/>
            <a:chOff x="561877" y="4149080"/>
            <a:chExt cx="2641971" cy="576263"/>
          </a:xfrm>
        </p:grpSpPr>
        <p:sp>
          <p:nvSpPr>
            <p:cNvPr id="22" name="TextBox 21"/>
            <p:cNvSpPr txBox="1"/>
            <p:nvPr/>
          </p:nvSpPr>
          <p:spPr>
            <a:xfrm>
              <a:off x="561877" y="4160693"/>
              <a:ext cx="11047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4.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证明</a:t>
              </a:r>
              <a:endParaRPr lang="zh-CN" altLang="en-US" sz="2600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224249"/>
                </p:ext>
              </p:extLst>
            </p:nvPr>
          </p:nvGraphicFramePr>
          <p:xfrm>
            <a:off x="1622698" y="4149080"/>
            <a:ext cx="158115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" name="Equation" r:id="rId19" imgW="736600" imgH="292100" progId="Equation.DSMT4">
                    <p:embed/>
                  </p:oleObj>
                </mc:Choice>
                <mc:Fallback>
                  <p:oleObj name="Equation" r:id="rId19" imgW="736600" imgH="292100" progId="Equation.DSMT4">
                    <p:embed/>
                    <p:pic>
                      <p:nvPicPr>
                        <p:cNvPr id="0" name="Picture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698" y="4149080"/>
                          <a:ext cx="1581150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539552" y="3933056"/>
            <a:ext cx="7776864" cy="839465"/>
            <a:chOff x="539552" y="4725144"/>
            <a:chExt cx="7776864" cy="839465"/>
          </a:xfrm>
        </p:grpSpPr>
        <p:sp>
          <p:nvSpPr>
            <p:cNvPr id="24" name="TextBox 23"/>
            <p:cNvSpPr txBox="1"/>
            <p:nvPr/>
          </p:nvSpPr>
          <p:spPr>
            <a:xfrm>
              <a:off x="539552" y="4736558"/>
              <a:ext cx="777686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FF"/>
                  </a:solidFill>
                </a:rPr>
                <a:t>证明：</a:t>
              </a:r>
              <a:r>
                <a:rPr lang="zh-CN" altLang="zh-CN" sz="2200" b="1" dirty="0"/>
                <a:t>先证明若</a:t>
              </a:r>
              <a:r>
                <a:rPr lang="en-US" altLang="zh-CN" sz="2200" b="1" dirty="0"/>
                <a:t>            </a:t>
              </a:r>
              <a:r>
                <a:rPr lang="zh-CN" altLang="en-US" sz="2200" b="1" dirty="0"/>
                <a:t>  </a:t>
              </a:r>
              <a:r>
                <a:rPr lang="en-US" altLang="zh-CN" sz="2200" b="1" dirty="0"/>
                <a:t> ,  </a:t>
              </a:r>
              <a:r>
                <a:rPr lang="zh-CN" altLang="zh-CN" sz="2200" b="1" dirty="0"/>
                <a:t>则</a:t>
              </a:r>
              <a:r>
                <a:rPr lang="en-US" altLang="zh-CN" sz="2200" b="1" dirty="0"/>
                <a:t>                 </a:t>
              </a:r>
              <a:r>
                <a:rPr lang="zh-CN" altLang="zh-CN" sz="2200" b="1" dirty="0"/>
                <a:t>。反证法，设</a:t>
              </a:r>
              <a:r>
                <a:rPr lang="en-US" altLang="zh-CN" sz="2200" b="1" dirty="0"/>
                <a:t>                 </a:t>
              </a:r>
              <a:r>
                <a:rPr lang="zh-CN" altLang="zh-CN" sz="2200" b="1" dirty="0"/>
                <a:t>，则</a:t>
              </a:r>
              <a:r>
                <a:rPr lang="en-US" altLang="zh-CN" sz="2200" b="1" dirty="0"/>
                <a:t>       </a:t>
              </a:r>
              <a:r>
                <a:rPr lang="zh-CN" altLang="zh-CN" sz="2200" b="1" dirty="0"/>
                <a:t>可逆，由</a:t>
              </a:r>
              <a:r>
                <a:rPr lang="en-US" altLang="zh-CN" sz="2200" b="1" dirty="0"/>
                <a:t>                                  </a:t>
              </a:r>
              <a:r>
                <a:rPr lang="zh-CN" altLang="zh-CN" sz="2200" b="1" dirty="0"/>
                <a:t>，得</a:t>
              </a:r>
              <a:r>
                <a:rPr lang="en-US" altLang="zh-CN" sz="2200" b="1" dirty="0"/>
                <a:t> </a:t>
              </a:r>
              <a:r>
                <a:rPr lang="en-US" altLang="zh-CN" sz="2200" b="1" i="1" dirty="0">
                  <a:latin typeface="Times New Roman" pitchFamily="18" charset="0"/>
                  <a:cs typeface="Times New Roman" pitchFamily="18" charset="0"/>
                </a:rPr>
                <a:t>A=</a:t>
              </a:r>
              <a:r>
                <a:rPr lang="en-US" altLang="zh-CN" sz="2200" b="1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zh-CN" sz="2200" b="1" dirty="0"/>
                <a:t>，与</a:t>
              </a:r>
              <a:r>
                <a:rPr lang="en-US" altLang="zh-CN" sz="2200" b="1" dirty="0"/>
                <a:t>       </a:t>
              </a:r>
              <a:r>
                <a:rPr lang="zh-CN" altLang="zh-CN" sz="2200" b="1" dirty="0"/>
                <a:t>可逆矛盾。</a:t>
              </a:r>
              <a:endParaRPr lang="zh-CN" altLang="en-US" sz="22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2493121"/>
                </p:ext>
              </p:extLst>
            </p:nvPr>
          </p:nvGraphicFramePr>
          <p:xfrm>
            <a:off x="2496120" y="5085184"/>
            <a:ext cx="2147888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3" name="Equation" r:id="rId21" imgW="1002865" imgH="241195" progId="Equation.DSMT4">
                    <p:embed/>
                  </p:oleObj>
                </mc:Choice>
                <mc:Fallback>
                  <p:oleObj name="Equation" r:id="rId21" imgW="1002865" imgH="241195" progId="Equation.DSMT4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120" y="5085184"/>
                          <a:ext cx="2147888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813485"/>
                </p:ext>
              </p:extLst>
            </p:nvPr>
          </p:nvGraphicFramePr>
          <p:xfrm>
            <a:off x="2609801" y="4752950"/>
            <a:ext cx="9540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4" name="Equation" r:id="rId23" imgW="444307" imgH="241195" progId="Equation.DSMT4">
                    <p:embed/>
                  </p:oleObj>
                </mc:Choice>
                <mc:Fallback>
                  <p:oleObj name="Equation" r:id="rId23" imgW="444307" imgH="241195" progId="Equation.DSMT4">
                    <p:embed/>
                    <p:pic>
                      <p:nvPicPr>
                        <p:cNvPr id="0" name="Picture 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801" y="4752950"/>
                          <a:ext cx="954087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318259"/>
                </p:ext>
              </p:extLst>
            </p:nvPr>
          </p:nvGraphicFramePr>
          <p:xfrm>
            <a:off x="4084439" y="4725144"/>
            <a:ext cx="1063625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5" name="Equation" r:id="rId25" imgW="495085" imgH="279279" progId="Equation.DSMT4">
                    <p:embed/>
                  </p:oleObj>
                </mc:Choice>
                <mc:Fallback>
                  <p:oleObj name="Equation" r:id="rId25" imgW="495085" imgH="279279" progId="Equation.DSMT4">
                    <p:embed/>
                    <p:pic>
                      <p:nvPicPr>
                        <p:cNvPr id="0" name="Picture 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439" y="4725144"/>
                          <a:ext cx="1063625" cy="504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280245"/>
                </p:ext>
              </p:extLst>
            </p:nvPr>
          </p:nvGraphicFramePr>
          <p:xfrm>
            <a:off x="6892751" y="4735058"/>
            <a:ext cx="1063625" cy="494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6" name="Equation" r:id="rId27" imgW="495085" imgH="279279" progId="Equation.DSMT4">
                    <p:embed/>
                  </p:oleObj>
                </mc:Choice>
                <mc:Fallback>
                  <p:oleObj name="Equation" r:id="rId27" imgW="495085" imgH="279279" progId="Equation.DSMT4">
                    <p:embed/>
                    <p:pic>
                      <p:nvPicPr>
                        <p:cNvPr id="0" name="Picture 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2751" y="4735058"/>
                          <a:ext cx="1063625" cy="494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5532239"/>
                </p:ext>
              </p:extLst>
            </p:nvPr>
          </p:nvGraphicFramePr>
          <p:xfrm>
            <a:off x="946758" y="5067399"/>
            <a:ext cx="4349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" name="Equation" r:id="rId29" imgW="203112" imgH="190417" progId="Equation.DSMT4">
                    <p:embed/>
                  </p:oleObj>
                </mc:Choice>
                <mc:Fallback>
                  <p:oleObj name="Equation" r:id="rId29" imgW="203112" imgH="190417" progId="Equation.DSMT4">
                    <p:embed/>
                    <p:pic>
                      <p:nvPicPr>
                        <p:cNvPr id="0" name="Picture 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758" y="5067399"/>
                          <a:ext cx="434975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006247"/>
                </p:ext>
              </p:extLst>
            </p:nvPr>
          </p:nvGraphicFramePr>
          <p:xfrm>
            <a:off x="6297265" y="5085184"/>
            <a:ext cx="4349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" name="Equation" r:id="rId31" imgW="203112" imgH="190417" progId="Equation.DSMT4">
                    <p:embed/>
                  </p:oleObj>
                </mc:Choice>
                <mc:Fallback>
                  <p:oleObj name="Equation" r:id="rId31" imgW="203112" imgH="190417" progId="Equation.DSMT4">
                    <p:embed/>
                    <p:pic>
                      <p:nvPicPr>
                        <p:cNvPr id="0" name="Picture 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7265" y="5085184"/>
                          <a:ext cx="434975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946930" y="4725144"/>
            <a:ext cx="3985110" cy="477838"/>
            <a:chOff x="946930" y="4725144"/>
            <a:chExt cx="3985110" cy="477838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9485071"/>
                </p:ext>
              </p:extLst>
            </p:nvPr>
          </p:nvGraphicFramePr>
          <p:xfrm>
            <a:off x="2181592" y="4725144"/>
            <a:ext cx="950913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9" name="Equation" r:id="rId32" imgW="444307" imgH="241195" progId="Equation.DSMT4">
                    <p:embed/>
                  </p:oleObj>
                </mc:Choice>
                <mc:Fallback>
                  <p:oleObj name="Equation" r:id="rId32" imgW="444307" imgH="241195" progId="Equation.DSMT4">
                    <p:embed/>
                    <p:pic>
                      <p:nvPicPr>
                        <p:cNvPr id="0" name="Picture 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592" y="4725144"/>
                          <a:ext cx="950913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946930" y="4725144"/>
              <a:ext cx="39851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latin typeface="Times New Roman" pitchFamily="18" charset="0"/>
                  <a:cs typeface="Times New Roman" pitchFamily="18" charset="0"/>
                </a:rPr>
                <a:t>再证明当              时，有</a:t>
              </a:r>
              <a:endParaRPr lang="zh-CN" altLang="en-US" sz="2200" b="1" dirty="0"/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06008"/>
              </p:ext>
            </p:extLst>
          </p:nvPr>
        </p:nvGraphicFramePr>
        <p:xfrm>
          <a:off x="4003725" y="4653136"/>
          <a:ext cx="15763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0" name="Equation" r:id="rId34" imgW="736600" imgH="292100" progId="Equation.DSMT4">
                  <p:embed/>
                </p:oleObj>
              </mc:Choice>
              <mc:Fallback>
                <p:oleObj name="Equation" r:id="rId34" imgW="736600" imgH="292100" progId="Equation.DSMT4">
                  <p:embed/>
                  <p:pic>
                    <p:nvPicPr>
                      <p:cNvPr id="0" name="Picture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725" y="4653136"/>
                        <a:ext cx="15763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946930" y="5156441"/>
            <a:ext cx="4921214" cy="477838"/>
            <a:chOff x="946930" y="5608656"/>
            <a:chExt cx="4921214" cy="477838"/>
          </a:xfrm>
        </p:grpSpPr>
        <p:sp>
          <p:nvSpPr>
            <p:cNvPr id="35" name="TextBox 34"/>
            <p:cNvSpPr txBox="1"/>
            <p:nvPr/>
          </p:nvSpPr>
          <p:spPr>
            <a:xfrm>
              <a:off x="946930" y="5608656"/>
              <a:ext cx="4921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b="1" dirty="0">
                  <a:latin typeface="Times New Roman" pitchFamily="18" charset="0"/>
                  <a:cs typeface="Times New Roman" pitchFamily="18" charset="0"/>
                </a:rPr>
                <a:t>等式</a:t>
              </a:r>
              <a:r>
                <a:rPr lang="en-US" altLang="zh-CN" sz="2200" b="1" dirty="0">
                  <a:latin typeface="Times New Roman" pitchFamily="18" charset="0"/>
                  <a:cs typeface="Times New Roman" pitchFamily="18" charset="0"/>
                </a:rPr>
                <a:t>                       </a:t>
              </a:r>
              <a:r>
                <a:rPr lang="zh-CN" altLang="zh-CN" sz="2200" b="1" dirty="0">
                  <a:latin typeface="Times New Roman" pitchFamily="18" charset="0"/>
                  <a:cs typeface="Times New Roman" pitchFamily="18" charset="0"/>
                </a:rPr>
                <a:t>两端取行列式，得到 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115443"/>
                </p:ext>
              </p:extLst>
            </p:nvPr>
          </p:nvGraphicFramePr>
          <p:xfrm>
            <a:off x="1616918" y="5608656"/>
            <a:ext cx="1658938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1" name="Equation" r:id="rId36" imgW="774364" imgH="241195" progId="Equation.DSMT4">
                    <p:embed/>
                  </p:oleObj>
                </mc:Choice>
                <mc:Fallback>
                  <p:oleObj name="Equation" r:id="rId36" imgW="774364" imgH="241195" progId="Equation.DSMT4">
                    <p:embed/>
                    <p:pic>
                      <p:nvPicPr>
                        <p:cNvPr id="0" name="Picture 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918" y="5608656"/>
                          <a:ext cx="1658938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86695"/>
              </p:ext>
            </p:extLst>
          </p:nvPr>
        </p:nvGraphicFramePr>
        <p:xfrm>
          <a:off x="5829448" y="5083398"/>
          <a:ext cx="17668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2" name="Equation" r:id="rId38" imgW="825500" imgH="292100" progId="Equation.DSMT4">
                  <p:embed/>
                </p:oleObj>
              </mc:Choice>
              <mc:Fallback>
                <p:oleObj name="Equation" r:id="rId38" imgW="825500" imgH="292100" progId="Equation.DSMT4">
                  <p:embed/>
                  <p:pic>
                    <p:nvPicPr>
                      <p:cNvPr id="0" name="Picture 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448" y="5083398"/>
                        <a:ext cx="17668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9241"/>
              </p:ext>
            </p:extLst>
          </p:nvPr>
        </p:nvGraphicFramePr>
        <p:xfrm>
          <a:off x="987298" y="5517232"/>
          <a:ext cx="35321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3" name="Equation" r:id="rId40" imgW="1651000" imgH="292100" progId="Equation.DSMT4">
                  <p:embed/>
                </p:oleObj>
              </mc:Choice>
              <mc:Fallback>
                <p:oleObj name="Equation" r:id="rId40" imgW="1651000" imgH="292100" progId="Equation.DSMT4">
                  <p:embed/>
                  <p:pic>
                    <p:nvPicPr>
                      <p:cNvPr id="0" name="Picture 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298" y="5517232"/>
                        <a:ext cx="353218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2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 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</a:t>
            </a:r>
            <a:endParaRPr lang="en-US" altLang="zh-CN" sz="2800" dirty="0"/>
          </a:p>
        </p:txBody>
      </p:sp>
      <p:sp>
        <p:nvSpPr>
          <p:cNvPr id="43" name="圆角矩形 42"/>
          <p:cNvSpPr/>
          <p:nvPr/>
        </p:nvSpPr>
        <p:spPr>
          <a:xfrm>
            <a:off x="1631232" y="661699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675992" y="1955981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1907704" y="2163880"/>
            <a:ext cx="6318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怎样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用伴随矩阵求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的逆矩阵</a:t>
            </a:r>
          </a:p>
        </p:txBody>
      </p:sp>
      <p:sp>
        <p:nvSpPr>
          <p:cNvPr id="47" name="左大括号 46"/>
          <p:cNvSpPr/>
          <p:nvPr/>
        </p:nvSpPr>
        <p:spPr bwMode="auto">
          <a:xfrm>
            <a:off x="182329" y="874428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07704" y="900761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逆矩阵的定义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逆矩阵的性质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626716" y="3212976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671476" y="4507258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3"/>
          <p:cNvSpPr>
            <a:spLocks noChangeArrowheads="1"/>
          </p:cNvSpPr>
          <p:nvPr/>
        </p:nvSpPr>
        <p:spPr bwMode="auto">
          <a:xfrm>
            <a:off x="1903188" y="4715157"/>
            <a:ext cx="6318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求解矩阵方程的基本方法</a:t>
            </a:r>
          </a:p>
        </p:txBody>
      </p:sp>
      <p:sp>
        <p:nvSpPr>
          <p:cNvPr id="53" name="矩形 52"/>
          <p:cNvSpPr/>
          <p:nvPr/>
        </p:nvSpPr>
        <p:spPr>
          <a:xfrm>
            <a:off x="1903188" y="3452038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求逆矩阵的三种常用方法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1601490"/>
            <a:ext cx="288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请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回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答</a:t>
            </a:r>
          </a:p>
        </p:txBody>
      </p:sp>
    </p:spTree>
    <p:extLst>
      <p:ext uri="{BB962C8B-B14F-4D97-AF65-F5344CB8AC3E}">
        <p14:creationId xmlns:p14="http://schemas.microsoft.com/office/powerpoint/2010/main" val="14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0" grpId="0" animBg="1"/>
      <p:bldP spid="5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P53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9~20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23</a:t>
            </a: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24</a:t>
            </a: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题记住结果</a:t>
            </a:r>
            <a:endParaRPr lang="en-US" altLang="zh-CN" sz="40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15</a:t>
            </a: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21</a:t>
            </a: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22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</a:t>
            </a: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做</a:t>
            </a: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552575" y="2928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28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28596" y="500042"/>
            <a:ext cx="7715304" cy="2677656"/>
            <a:chOff x="714348" y="1000108"/>
            <a:chExt cx="7715304" cy="2677656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1000108"/>
              <a:ext cx="771530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         </a:t>
              </a:r>
              <a:r>
                <a:rPr lang="zh-CN" altLang="en-US" sz="2400" b="1" dirty="0">
                  <a:latin typeface="+mn-ea"/>
                </a:rPr>
                <a:t>已知两个线性变换</a:t>
              </a:r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r>
                <a:rPr lang="zh-CN" altLang="en-US" sz="2400" b="1" dirty="0">
                  <a:latin typeface="+mn-ea"/>
                </a:rPr>
                <a:t>求从        到         的线性变换</a:t>
              </a:r>
              <a:r>
                <a:rPr lang="en-US" altLang="zh-CN" sz="2400" b="1" dirty="0">
                  <a:latin typeface="+mn-ea"/>
                </a:rPr>
                <a:t>.</a:t>
              </a:r>
            </a:p>
          </p:txBody>
        </p:sp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4500562" y="1617661"/>
            <a:ext cx="3084512" cy="159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3" name="Equation" r:id="rId5" imgW="1396394" imgH="723586" progId="Equation.DSMT4">
                    <p:embed/>
                  </p:oleObj>
                </mc:Choice>
                <mc:Fallback>
                  <p:oleObj name="Equation" r:id="rId5" imgW="1396394" imgH="723586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1617661"/>
                          <a:ext cx="3084512" cy="159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857224" y="1585558"/>
            <a:ext cx="3365501" cy="159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4" name="Equation" r:id="rId7" imgW="1524000" imgH="723900" progId="Equation.DSMT4">
                    <p:embed/>
                  </p:oleObj>
                </mc:Choice>
                <mc:Fallback>
                  <p:oleObj name="Equation" r:id="rId7" imgW="1524000" imgH="7239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1585558"/>
                          <a:ext cx="3365501" cy="159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1492236" y="3143248"/>
            <a:ext cx="115093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5" name="Equation" r:id="rId9" imgW="520700" imgH="228600" progId="Equation.DSMT4">
                    <p:embed/>
                  </p:oleObj>
                </mc:Choice>
                <mc:Fallback>
                  <p:oleObj name="Equation" r:id="rId9" imgW="520700" imgH="2286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236" y="3143248"/>
                          <a:ext cx="1150938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2967036" y="3143248"/>
            <a:ext cx="131921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6" name="Equation" r:id="rId11" imgW="596900" imgH="228600" progId="Equation.DSMT4">
                    <p:embed/>
                  </p:oleObj>
                </mc:Choice>
                <mc:Fallback>
                  <p:oleObj name="Equation" r:id="rId11" imgW="596900" imgH="2286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6" y="3143248"/>
                          <a:ext cx="1319212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975437"/>
              </p:ext>
            </p:extLst>
          </p:nvPr>
        </p:nvGraphicFramePr>
        <p:xfrm>
          <a:off x="874713" y="3357563"/>
          <a:ext cx="4767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13" imgW="2158920" imgH="228600" progId="Equation.DSMT4">
                  <p:embed/>
                </p:oleObj>
              </mc:Choice>
              <mc:Fallback>
                <p:oleObj name="Equation" r:id="rId13" imgW="2158920" imgH="228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357563"/>
                        <a:ext cx="47672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前凸带形 14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3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8596" y="39632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复习</a:t>
            </a:r>
          </a:p>
        </p:txBody>
      </p:sp>
      <p:sp>
        <p:nvSpPr>
          <p:cNvPr id="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/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复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73331"/>
              </p:ext>
            </p:extLst>
          </p:nvPr>
        </p:nvGraphicFramePr>
        <p:xfrm>
          <a:off x="1547664" y="4005064"/>
          <a:ext cx="3392488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15" imgW="1536480" imgH="723600" progId="Equation.DSMT4">
                  <p:embed/>
                </p:oleObj>
              </mc:Choice>
              <mc:Fallback>
                <p:oleObj name="Equation" r:id="rId15" imgW="1536480" imgH="723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3392488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5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552575" y="2928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28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28596" y="500042"/>
            <a:ext cx="7715304" cy="2682896"/>
            <a:chOff x="714348" y="1000108"/>
            <a:chExt cx="7715304" cy="2682896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1000108"/>
              <a:ext cx="771530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         </a:t>
              </a:r>
              <a:r>
                <a:rPr lang="zh-CN" altLang="en-US" sz="2400" b="1" dirty="0">
                  <a:latin typeface="+mn-ea"/>
                </a:rPr>
                <a:t>已知线性变换</a:t>
              </a:r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r>
                <a:rPr lang="zh-CN" altLang="en-US" sz="2400" b="1" dirty="0">
                  <a:latin typeface="+mn-ea"/>
                </a:rPr>
                <a:t>求从        到         的线性变换</a:t>
              </a:r>
              <a:r>
                <a:rPr lang="en-US" altLang="zh-CN" sz="2400" b="1" dirty="0">
                  <a:latin typeface="+mn-ea"/>
                </a:rPr>
                <a:t>.</a:t>
              </a:r>
            </a:p>
          </p:txBody>
        </p:sp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857224" y="1585558"/>
            <a:ext cx="3365501" cy="159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3" name="Equation" r:id="rId5" imgW="1524000" imgH="723900" progId="Equation.DSMT4">
                    <p:embed/>
                  </p:oleObj>
                </mc:Choice>
                <mc:Fallback>
                  <p:oleObj name="Equation" r:id="rId5" imgW="1524000" imgH="7239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1585558"/>
                          <a:ext cx="3365501" cy="159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035815"/>
                </p:ext>
              </p:extLst>
            </p:nvPr>
          </p:nvGraphicFramePr>
          <p:xfrm>
            <a:off x="2987677" y="3179766"/>
            <a:ext cx="129063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4" name="Equation" r:id="rId7" imgW="583920" imgH="228600" progId="Equation.DSMT4">
                    <p:embed/>
                  </p:oleObj>
                </mc:Choice>
                <mc:Fallback>
                  <p:oleObj name="Equation" r:id="rId7" imgW="583920" imgH="2286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77" y="3179766"/>
                          <a:ext cx="1290638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5926344"/>
                </p:ext>
              </p:extLst>
            </p:nvPr>
          </p:nvGraphicFramePr>
          <p:xfrm>
            <a:off x="1401368" y="3173390"/>
            <a:ext cx="131921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5" name="Equation" r:id="rId9" imgW="596900" imgH="228600" progId="Equation.DSMT4">
                    <p:embed/>
                  </p:oleObj>
                </mc:Choice>
                <mc:Fallback>
                  <p:oleObj name="Equation" r:id="rId9" imgW="596900" imgH="2286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368" y="3173390"/>
                          <a:ext cx="1319212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矩形 32"/>
          <p:cNvSpPr/>
          <p:nvPr/>
        </p:nvSpPr>
        <p:spPr>
          <a:xfrm>
            <a:off x="428596" y="39632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复习</a:t>
            </a:r>
          </a:p>
        </p:txBody>
      </p:sp>
      <p:sp>
        <p:nvSpPr>
          <p:cNvPr id="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/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复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54616"/>
              </p:ext>
            </p:extLst>
          </p:nvPr>
        </p:nvGraphicFramePr>
        <p:xfrm>
          <a:off x="5365750" y="1069975"/>
          <a:ext cx="23018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name="Equation" r:id="rId11" imgW="1041120" imgH="698400" progId="Equation.DSMT4">
                  <p:embed/>
                </p:oleObj>
              </mc:Choice>
              <mc:Fallback>
                <p:oleObj name="Equation" r:id="rId11" imgW="1041120" imgH="698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069975"/>
                        <a:ext cx="23018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43180"/>
              </p:ext>
            </p:extLst>
          </p:nvPr>
        </p:nvGraphicFramePr>
        <p:xfrm>
          <a:off x="179512" y="3162840"/>
          <a:ext cx="2384425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Equation" r:id="rId13" imgW="1079280" imgH="711000" progId="Equation.DSMT4">
                  <p:embed/>
                </p:oleObj>
              </mc:Choice>
              <mc:Fallback>
                <p:oleObj name="Equation" r:id="rId13" imgW="1079280" imgH="7110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162840"/>
                        <a:ext cx="2384425" cy="156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44008" y="160803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记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47605"/>
              </p:ext>
            </p:extLst>
          </p:nvPr>
        </p:nvGraphicFramePr>
        <p:xfrm>
          <a:off x="2771800" y="3158282"/>
          <a:ext cx="2582863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" name="Equation" r:id="rId15" imgW="1168200" imgH="711000" progId="Equation.DSMT4">
                  <p:embed/>
                </p:oleObj>
              </mc:Choice>
              <mc:Fallback>
                <p:oleObj name="Equation" r:id="rId15" imgW="1168200" imgH="711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158282"/>
                        <a:ext cx="2582863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05525"/>
              </p:ext>
            </p:extLst>
          </p:nvPr>
        </p:nvGraphicFramePr>
        <p:xfrm>
          <a:off x="5543173" y="3155990"/>
          <a:ext cx="258127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name="Equation" r:id="rId17" imgW="1168200" imgH="711000" progId="Equation.DSMT4">
                  <p:embed/>
                </p:oleObj>
              </mc:Choice>
              <mc:Fallback>
                <p:oleObj name="Equation" r:id="rId17" imgW="1168200" imgH="7110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173" y="3155990"/>
                        <a:ext cx="2581275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07016" y="472514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由克莱姆法则，在</a:t>
            </a:r>
            <a:r>
              <a:rPr lang="en-US" altLang="zh-CN" sz="2400" b="1" dirty="0">
                <a:latin typeface="+mn-ea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+mn-ea"/>
              </a:rPr>
              <a:t>|</a:t>
            </a:r>
            <a:r>
              <a:rPr lang="en-US" altLang="zh-CN" sz="2400" b="1" dirty="0">
                <a:latin typeface="+mn-ea"/>
                <a:sym typeface="Symbol"/>
              </a:rPr>
              <a:t> 0</a:t>
            </a:r>
            <a:r>
              <a:rPr lang="zh-CN" altLang="en-US" sz="2400" b="1" dirty="0">
                <a:latin typeface="+mn-ea"/>
                <a:sym typeface="Symbol"/>
              </a:rPr>
              <a:t>时，有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02863"/>
              </p:ext>
            </p:extLst>
          </p:nvPr>
        </p:nvGraphicFramePr>
        <p:xfrm>
          <a:off x="2305050" y="5099050"/>
          <a:ext cx="43783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name="Equation" r:id="rId19" imgW="1981080" imgH="431640" progId="Equation.DSMT4">
                  <p:embed/>
                </p:oleObj>
              </mc:Choice>
              <mc:Fallback>
                <p:oleObj name="Equation" r:id="rId19" imgW="1981080" imgH="4316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099050"/>
                        <a:ext cx="43783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49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/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复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07006"/>
              </p:ext>
            </p:extLst>
          </p:nvPr>
        </p:nvGraphicFramePr>
        <p:xfrm>
          <a:off x="2305050" y="5099050"/>
          <a:ext cx="43783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3" imgW="1981080" imgH="431640" progId="Equation.DSMT4">
                  <p:embed/>
                </p:oleObj>
              </mc:Choice>
              <mc:Fallback>
                <p:oleObj name="Equation" r:id="rId3" imgW="1981080" imgH="4316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099050"/>
                        <a:ext cx="43783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01176"/>
              </p:ext>
            </p:extLst>
          </p:nvPr>
        </p:nvGraphicFramePr>
        <p:xfrm>
          <a:off x="251520" y="1196752"/>
          <a:ext cx="3888432" cy="178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5" imgW="2120760" imgH="1358640" progId="Equation.DSMT4">
                  <p:embed/>
                </p:oleObj>
              </mc:Choice>
              <mc:Fallback>
                <p:oleObj name="Equation" r:id="rId5" imgW="2120760" imgH="13586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96752"/>
                        <a:ext cx="3888432" cy="1780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07533"/>
              </p:ext>
            </p:extLst>
          </p:nvPr>
        </p:nvGraphicFramePr>
        <p:xfrm>
          <a:off x="4211960" y="1484784"/>
          <a:ext cx="4241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7" imgW="2158920" imgH="711000" progId="Equation.DSMT4">
                  <p:embed/>
                </p:oleObj>
              </mc:Choice>
              <mc:Fallback>
                <p:oleObj name="Equation" r:id="rId7" imgW="2158920" imgH="7110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84784"/>
                        <a:ext cx="424180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76228"/>
              </p:ext>
            </p:extLst>
          </p:nvPr>
        </p:nvGraphicFramePr>
        <p:xfrm>
          <a:off x="1907704" y="3068960"/>
          <a:ext cx="43164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9" imgW="2197080" imgH="711000" progId="Equation.DSMT4">
                  <p:embed/>
                </p:oleObj>
              </mc:Choice>
              <mc:Fallback>
                <p:oleObj name="Equation" r:id="rId9" imgW="2197080" imgH="7110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68960"/>
                        <a:ext cx="4316412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4356"/>
              </p:ext>
            </p:extLst>
          </p:nvPr>
        </p:nvGraphicFramePr>
        <p:xfrm>
          <a:off x="683568" y="4509120"/>
          <a:ext cx="43164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11" imgW="2197080" imgH="711000" progId="Equation.DSMT4">
                  <p:embed/>
                </p:oleObj>
              </mc:Choice>
              <mc:Fallback>
                <p:oleObj name="Equation" r:id="rId11" imgW="2197080" imgH="7110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09120"/>
                        <a:ext cx="4316412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51538"/>
              </p:ext>
            </p:extLst>
          </p:nvPr>
        </p:nvGraphicFramePr>
        <p:xfrm>
          <a:off x="5220072" y="4797152"/>
          <a:ext cx="25685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13" imgW="1307880" imgH="444240" progId="Equation.DSMT4">
                  <p:embed/>
                </p:oleObj>
              </mc:Choice>
              <mc:Fallback>
                <p:oleObj name="Equation" r:id="rId13" imgW="1307880" imgH="4442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797152"/>
                        <a:ext cx="2568575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8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0.0007 -0.7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一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定</a:t>
            </a:r>
            <a:endParaRPr lang="en-US" altLang="zh-CN" sz="2800" dirty="0"/>
          </a:p>
          <a:p>
            <a:r>
              <a:rPr lang="zh-CN" altLang="en-US" sz="2800" dirty="0"/>
              <a:t>义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23896" y="284229"/>
            <a:ext cx="7020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可逆的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，如果有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9584" y="1124744"/>
            <a:ext cx="338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这里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阶单位矩阵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868698"/>
              </p:ext>
            </p:extLst>
          </p:nvPr>
        </p:nvGraphicFramePr>
        <p:xfrm>
          <a:off x="3247009" y="764704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4" imgW="914400" imgH="165100" progId="Equation.DSMT4">
                  <p:embed/>
                </p:oleObj>
              </mc:Choice>
              <mc:Fallback>
                <p:oleObj name="Equation" r:id="rId4" imgW="914400" imgH="1651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009" y="764704"/>
                        <a:ext cx="19589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17890" y="1570534"/>
            <a:ext cx="726111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下面要解决的问题是：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  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可逆，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满足                            的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是否唯一？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 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可逆，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应满足什么条件？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满足什么条件，才可逆？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04134" y="3496758"/>
            <a:ext cx="324000" cy="180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51720" y="3447584"/>
            <a:ext cx="372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</a:rPr>
              <a:t>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唯一的逆矩阵记为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455898" y="4005064"/>
            <a:ext cx="324000" cy="180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839136"/>
              </p:ext>
            </p:extLst>
          </p:nvPr>
        </p:nvGraphicFramePr>
        <p:xfrm>
          <a:off x="6807292" y="3836301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6" imgW="444307" imgH="241195" progId="Equation.DSMT4">
                  <p:embed/>
                </p:oleObj>
              </mc:Choice>
              <mc:Fallback>
                <p:oleObj name="Equation" r:id="rId6" imgW="444307" imgH="241195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92" y="3836301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711072"/>
              </p:ext>
            </p:extLst>
          </p:nvPr>
        </p:nvGraphicFramePr>
        <p:xfrm>
          <a:off x="2071172" y="4963723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8" imgW="444307" imgH="241195" progId="Equation.DSMT4">
                  <p:embed/>
                </p:oleObj>
              </mc:Choice>
              <mc:Fallback>
                <p:oleObj name="Equation" r:id="rId8" imgW="444307" imgH="241195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172" y="4963723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3213900" y="5160415"/>
            <a:ext cx="324000" cy="180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5320" y="5019582"/>
            <a:ext cx="14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</a:rPr>
              <a:t>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逆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5972" y="2708920"/>
            <a:ext cx="4660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b="1" dirty="0">
                <a:solidFill>
                  <a:srgbClr val="0000FF"/>
                </a:solidFill>
              </a:rPr>
              <a:t>证明：</a:t>
            </a:r>
            <a:r>
              <a:rPr kumimoji="1" lang="zh-CN" altLang="en-US" sz="2200" b="1" dirty="0"/>
              <a:t>若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AC=CA=E</a:t>
            </a:r>
          </a:p>
          <a:p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 </a:t>
            </a:r>
            <a:r>
              <a:rPr kumimoji="1" lang="zh-CN" altLang="en-US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B=BE=B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C=EC=C </a:t>
            </a:r>
            <a:endParaRPr kumimoji="1" lang="zh-CN" altLang="en-US" sz="2200" b="1" dirty="0"/>
          </a:p>
        </p:txBody>
      </p:sp>
      <p:sp>
        <p:nvSpPr>
          <p:cNvPr id="19" name="矩形 18"/>
          <p:cNvSpPr/>
          <p:nvPr/>
        </p:nvSpPr>
        <p:spPr>
          <a:xfrm>
            <a:off x="107504" y="26064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092354"/>
              </p:ext>
            </p:extLst>
          </p:nvPr>
        </p:nvGraphicFramePr>
        <p:xfrm>
          <a:off x="4211960" y="2276872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9" imgW="914400" imgH="165100" progId="Equation.DSMT4">
                  <p:embed/>
                </p:oleObj>
              </mc:Choice>
              <mc:Fallback>
                <p:oleObj name="Equation" r:id="rId9" imgW="914400" imgH="1651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276872"/>
                        <a:ext cx="19589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6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5" grpId="0" animBg="1"/>
      <p:bldP spid="16" grpId="0"/>
      <p:bldP spid="21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二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性</a:t>
            </a:r>
            <a:endParaRPr lang="en-US" altLang="zh-CN" dirty="0"/>
          </a:p>
          <a:p>
            <a:r>
              <a:rPr lang="zh-CN" altLang="en-US" dirty="0"/>
              <a:t>质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146104" y="620688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方阵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    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445711"/>
              </p:ext>
            </p:extLst>
          </p:nvPr>
        </p:nvGraphicFramePr>
        <p:xfrm>
          <a:off x="1402904" y="714350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Equation" r:id="rId3" imgW="469696" imgH="203112" progId="Equation.DSMT4">
                  <p:embed/>
                </p:oleObj>
              </mc:Choice>
              <mc:Fallback>
                <p:oleObj name="Equation" r:id="rId3" imgW="469696" imgH="203112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904" y="714350"/>
                        <a:ext cx="10064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545904" y="768325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45904" y="996925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479104" y="1454125"/>
            <a:ext cx="3429000" cy="1143000"/>
          </a:xfrm>
          <a:prstGeom prst="cloudCallout">
            <a:avLst>
              <a:gd name="adj1" fmla="val -37917"/>
              <a:gd name="adj2" fmla="val -7833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此时，称矩阵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为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非奇异矩阵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220072" y="1301725"/>
            <a:ext cx="3048000" cy="1371601"/>
            <a:chOff x="5220072" y="1301725"/>
            <a:chExt cx="3048000" cy="1371601"/>
          </a:xfrm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5220072" y="1301725"/>
              <a:ext cx="3048000" cy="1371601"/>
            </a:xfrm>
            <a:prstGeom prst="cloudCallout">
              <a:avLst>
                <a:gd name="adj1" fmla="val -46616"/>
                <a:gd name="adj2" fmla="val -64352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193950"/>
                </p:ext>
              </p:extLst>
            </p:nvPr>
          </p:nvGraphicFramePr>
          <p:xfrm>
            <a:off x="5846341" y="1466624"/>
            <a:ext cx="1795462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1" name="Equation" r:id="rId5" imgW="837836" imgH="431613" progId="Equation.DSMT4">
                    <p:embed/>
                  </p:oleObj>
                </mc:Choice>
                <mc:Fallback>
                  <p:oleObj name="Equation" r:id="rId5" imgW="837836" imgH="431613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6341" y="1466624"/>
                          <a:ext cx="1795462" cy="925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453789" y="3193349"/>
            <a:ext cx="7786892" cy="925513"/>
            <a:chOff x="240" y="2494"/>
            <a:chExt cx="3588" cy="583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40" y="2640"/>
              <a:ext cx="2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               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若                 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,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则方阵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可逆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,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而且</a:t>
              </a:r>
            </a:p>
          </p:txBody>
        </p:sp>
        <p:graphicFrame>
          <p:nvGraphicFramePr>
            <p:cNvPr id="2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4256"/>
                </p:ext>
              </p:extLst>
            </p:nvPr>
          </p:nvGraphicFramePr>
          <p:xfrm>
            <a:off x="887" y="2648"/>
            <a:ext cx="63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2" name="Equation" r:id="rId7" imgW="469696" imgH="203112" progId="Equation.DSMT4">
                    <p:embed/>
                  </p:oleObj>
                </mc:Choice>
                <mc:Fallback>
                  <p:oleObj name="Equation" r:id="rId7" imgW="469696" imgH="203112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648"/>
                          <a:ext cx="634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76698"/>
                </p:ext>
              </p:extLst>
            </p:nvPr>
          </p:nvGraphicFramePr>
          <p:xfrm>
            <a:off x="2696" y="2494"/>
            <a:ext cx="113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3" name="Equation" r:id="rId9" imgW="838080" imgH="431640" progId="Equation.DSMT4">
                    <p:embed/>
                  </p:oleObj>
                </mc:Choice>
                <mc:Fallback>
                  <p:oleObj name="Equation" r:id="rId9" imgW="838080" imgH="43164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494"/>
                          <a:ext cx="1132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右箭头 29"/>
          <p:cNvSpPr/>
          <p:nvPr/>
        </p:nvSpPr>
        <p:spPr>
          <a:xfrm>
            <a:off x="2372626" y="4758102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904288"/>
              </p:ext>
            </p:extLst>
          </p:nvPr>
        </p:nvGraphicFramePr>
        <p:xfrm>
          <a:off x="2799281" y="4652517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11" imgW="469696" imgH="203112" progId="Equation.DSMT4">
                  <p:embed/>
                </p:oleObj>
              </mc:Choice>
              <mc:Fallback>
                <p:oleObj name="Equation" r:id="rId11" imgW="469696" imgH="203112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281" y="4652517"/>
                        <a:ext cx="10064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右箭头 31"/>
          <p:cNvSpPr/>
          <p:nvPr/>
        </p:nvSpPr>
        <p:spPr>
          <a:xfrm>
            <a:off x="3865404" y="4765912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238941" y="4797745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297533"/>
              </p:ext>
            </p:extLst>
          </p:nvPr>
        </p:nvGraphicFramePr>
        <p:xfrm>
          <a:off x="5572979" y="4666805"/>
          <a:ext cx="24209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13" imgW="1129810" imgH="190417" progId="Equation.DSMT4">
                  <p:embed/>
                </p:oleObj>
              </mc:Choice>
              <mc:Fallback>
                <p:oleObj name="Equation" r:id="rId13" imgW="1129810" imgH="190417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979" y="4666805"/>
                        <a:ext cx="24209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20061"/>
              </p:ext>
            </p:extLst>
          </p:nvPr>
        </p:nvGraphicFramePr>
        <p:xfrm>
          <a:off x="1398263" y="5373809"/>
          <a:ext cx="1143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15" imgW="532937" imgH="164957" progId="Equation.DSMT4">
                  <p:embed/>
                </p:oleObj>
              </mc:Choice>
              <mc:Fallback>
                <p:oleObj name="Equation" r:id="rId15" imgW="532937" imgH="16495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63" y="5373809"/>
                        <a:ext cx="1143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206575" y="4678815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</a:t>
            </a:r>
            <a:endParaRPr lang="zh-CN" altLang="en-US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33428"/>
              </p:ext>
            </p:extLst>
          </p:nvPr>
        </p:nvGraphicFramePr>
        <p:xfrm>
          <a:off x="2520650" y="5301801"/>
          <a:ext cx="1685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17" imgW="787400" imgH="228600" progId="Equation.DSMT4">
                  <p:embed/>
                </p:oleObj>
              </mc:Choice>
              <mc:Fallback>
                <p:oleObj name="Equation" r:id="rId17" imgW="787400" imgH="228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650" y="5301801"/>
                        <a:ext cx="16859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48012"/>
              </p:ext>
            </p:extLst>
          </p:nvPr>
        </p:nvGraphicFramePr>
        <p:xfrm>
          <a:off x="4232412" y="5301801"/>
          <a:ext cx="17129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19" imgW="800100" imgH="228600" progId="Equation.DSMT4">
                  <p:embed/>
                </p:oleObj>
              </mc:Choice>
              <mc:Fallback>
                <p:oleObj name="Equation" r:id="rId19" imgW="800100" imgH="228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412" y="5301801"/>
                        <a:ext cx="171291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0770"/>
              </p:ext>
            </p:extLst>
          </p:nvPr>
        </p:nvGraphicFramePr>
        <p:xfrm>
          <a:off x="5930550" y="5301801"/>
          <a:ext cx="18764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Equation" r:id="rId21" imgW="876300" imgH="190500" progId="Equation.DSMT4">
                  <p:embed/>
                </p:oleObj>
              </mc:Choice>
              <mc:Fallback>
                <p:oleObj name="Equation" r:id="rId21" imgW="876300" imgH="190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50" y="5301801"/>
                        <a:ext cx="18764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174127" y="3914485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</a:p>
        </p:txBody>
      </p:sp>
      <p:sp>
        <p:nvSpPr>
          <p:cNvPr id="41" name="Text Box 14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1468498" y="3976040"/>
            <a:ext cx="6886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若方阵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AB=E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（或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BA=E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可逆，且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baseline="30000" dirty="0">
                <a:solidFill>
                  <a:srgbClr val="000000"/>
                </a:solidFill>
                <a:sym typeface="Symbol"/>
              </a:rPr>
              <a:t></a:t>
            </a:r>
            <a:r>
              <a:rPr kumimoji="1" lang="en-US" altLang="zh-CN" sz="2400" b="1" baseline="30000" dirty="0">
                <a:solidFill>
                  <a:srgbClr val="000000"/>
                </a:solidFill>
                <a:sym typeface="Symbol"/>
              </a:rPr>
              <a:t>1</a:t>
            </a:r>
            <a:r>
              <a:rPr kumimoji="1" lang="zh-CN" altLang="en-US" sz="2400" b="1" baseline="30000" dirty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42" name="矩形 41"/>
          <p:cNvSpPr/>
          <p:nvPr/>
        </p:nvSpPr>
        <p:spPr>
          <a:xfrm>
            <a:off x="174126" y="3363867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66100"/>
              </p:ext>
            </p:extLst>
          </p:nvPr>
        </p:nvGraphicFramePr>
        <p:xfrm>
          <a:off x="5406834" y="114638"/>
          <a:ext cx="2663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Equation" r:id="rId23" imgW="1244600" imgH="228600" progId="Equation.DSMT4">
                  <p:embed/>
                </p:oleObj>
              </mc:Choice>
              <mc:Fallback>
                <p:oleObj name="Equation" r:id="rId23" imgW="1244600" imgH="228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834" y="114638"/>
                        <a:ext cx="26638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9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 autoUpdateAnimBg="0"/>
      <p:bldP spid="30" grpId="0" animBg="1"/>
      <p:bldP spid="32" grpId="0" animBg="1"/>
      <p:bldP spid="33" grpId="0" animBg="1"/>
      <p:bldP spid="36" grpId="0"/>
      <p:bldP spid="40" grpId="0" animBg="1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778991"/>
            <a:ext cx="79143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如果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可逆，那么      、    、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与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也可逆，且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71534"/>
              </p:ext>
            </p:extLst>
          </p:nvPr>
        </p:nvGraphicFramePr>
        <p:xfrm>
          <a:off x="827584" y="1645444"/>
          <a:ext cx="1731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Equation" r:id="rId3" imgW="787400" imgH="228600" progId="Equation.DSMT4">
                  <p:embed/>
                </p:oleObj>
              </mc:Choice>
              <mc:Fallback>
                <p:oleObj name="Equation" r:id="rId3" imgW="787400" imgH="2286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45444"/>
                        <a:ext cx="17319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84820"/>
              </p:ext>
            </p:extLst>
          </p:nvPr>
        </p:nvGraphicFramePr>
        <p:xfrm>
          <a:off x="5546229" y="764704"/>
          <a:ext cx="5445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" name="Equation" r:id="rId5" imgW="253890" imgH="190417" progId="Equation.DSMT4">
                  <p:embed/>
                </p:oleObj>
              </mc:Choice>
              <mc:Fallback>
                <p:oleObj name="Equation" r:id="rId5" imgW="253890" imgH="190417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229" y="764704"/>
                        <a:ext cx="54451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197630"/>
              </p:ext>
            </p:extLst>
          </p:nvPr>
        </p:nvGraphicFramePr>
        <p:xfrm>
          <a:off x="6163766" y="764704"/>
          <a:ext cx="4905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" name="Equation" r:id="rId7" imgW="228600" imgH="190500" progId="Equation.DSMT4">
                  <p:embed/>
                </p:oleObj>
              </mc:Choice>
              <mc:Fallback>
                <p:oleObj name="Equation" r:id="rId7" imgW="228600" imgH="19050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766" y="764704"/>
                        <a:ext cx="49053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01285"/>
              </p:ext>
            </p:extLst>
          </p:nvPr>
        </p:nvGraphicFramePr>
        <p:xfrm>
          <a:off x="6889750" y="808038"/>
          <a:ext cx="1385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" name="Equation" r:id="rId9" imgW="647419" imgH="203112" progId="Equation.DSMT4">
                  <p:embed/>
                </p:oleObj>
              </mc:Choice>
              <mc:Fallback>
                <p:oleObj name="Equation" r:id="rId9" imgW="647419" imgH="203112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808038"/>
                        <a:ext cx="13858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666464"/>
              </p:ext>
            </p:extLst>
          </p:nvPr>
        </p:nvGraphicFramePr>
        <p:xfrm>
          <a:off x="827584" y="2276872"/>
          <a:ext cx="2317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Equation" r:id="rId11" imgW="1054100" imgH="228600" progId="Equation.DSMT4">
                  <p:embed/>
                </p:oleObj>
              </mc:Choice>
              <mc:Fallback>
                <p:oleObj name="Equation" r:id="rId11" imgW="1054100" imgH="22860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2317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1470"/>
              </p:ext>
            </p:extLst>
          </p:nvPr>
        </p:nvGraphicFramePr>
        <p:xfrm>
          <a:off x="827584" y="2924944"/>
          <a:ext cx="21780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" name="Equation" r:id="rId13" imgW="990170" imgH="406224" progId="Equation.DSMT4">
                  <p:embed/>
                </p:oleObj>
              </mc:Choice>
              <mc:Fallback>
                <p:oleObj name="Equation" r:id="rId13" imgW="990170" imgH="406224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24944"/>
                        <a:ext cx="21780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53166"/>
              </p:ext>
            </p:extLst>
          </p:nvPr>
        </p:nvGraphicFramePr>
        <p:xfrm>
          <a:off x="811213" y="4005263"/>
          <a:ext cx="2351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" name="Equation" r:id="rId15" imgW="1066680" imgH="228600" progId="Equation.DSMT4">
                  <p:embed/>
                </p:oleObj>
              </mc:Choice>
              <mc:Fallback>
                <p:oleObj name="Equation" r:id="rId15" imgW="1066680" imgH="2286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005263"/>
                        <a:ext cx="23510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5496" y="673532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二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性</a:t>
            </a:r>
            <a:endParaRPr lang="en-US" altLang="zh-CN" dirty="0"/>
          </a:p>
          <a:p>
            <a:r>
              <a:rPr lang="zh-CN" altLang="en-US" dirty="0"/>
              <a:t>质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28473"/>
              </p:ext>
            </p:extLst>
          </p:nvPr>
        </p:nvGraphicFramePr>
        <p:xfrm>
          <a:off x="3635896" y="1614582"/>
          <a:ext cx="1620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" name="Equation" r:id="rId17" imgW="736560" imgH="190440" progId="Equation.DSMT4">
                  <p:embed/>
                </p:oleObj>
              </mc:Choice>
              <mc:Fallback>
                <p:oleObj name="Equation" r:id="rId17" imgW="736560" imgH="19044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614582"/>
                        <a:ext cx="16208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544449"/>
              </p:ext>
            </p:extLst>
          </p:nvPr>
        </p:nvGraphicFramePr>
        <p:xfrm>
          <a:off x="3508647" y="2276872"/>
          <a:ext cx="4664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name="Equation" r:id="rId19" imgW="2120760" imgH="228600" progId="Equation.DSMT4">
                  <p:embed/>
                </p:oleObj>
              </mc:Choice>
              <mc:Fallback>
                <p:oleObj name="Equation" r:id="rId19" imgW="2120760" imgH="2286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647" y="2276872"/>
                        <a:ext cx="46640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82028"/>
              </p:ext>
            </p:extLst>
          </p:nvPr>
        </p:nvGraphicFramePr>
        <p:xfrm>
          <a:off x="3548063" y="2997200"/>
          <a:ext cx="2066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" name="Equation" r:id="rId21" imgW="939600" imgH="406080" progId="Equation.DSMT4">
                  <p:embed/>
                </p:oleObj>
              </mc:Choice>
              <mc:Fallback>
                <p:oleObj name="Equation" r:id="rId21" imgW="939600" imgH="40608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2997200"/>
                        <a:ext cx="20669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2793"/>
              </p:ext>
            </p:extLst>
          </p:nvPr>
        </p:nvGraphicFramePr>
        <p:xfrm>
          <a:off x="3493853" y="3933056"/>
          <a:ext cx="46720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Equation" r:id="rId23" imgW="2120760" imgH="228600" progId="Equation.DSMT4">
                  <p:embed/>
                </p:oleObj>
              </mc:Choice>
              <mc:Fallback>
                <p:oleObj name="Equation" r:id="rId23" imgW="2120760" imgH="2286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853" y="3933056"/>
                        <a:ext cx="46720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31840" y="160998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9226" y="227687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18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1840" y="39729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</p:spTree>
    <p:extLst>
      <p:ext uri="{BB962C8B-B14F-4D97-AF65-F5344CB8AC3E}">
        <p14:creationId xmlns:p14="http://schemas.microsoft.com/office/powerpoint/2010/main" val="42342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458094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44624"/>
            <a:ext cx="7220843" cy="1437010"/>
            <a:chOff x="251520" y="44624"/>
            <a:chExt cx="7220843" cy="1497013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19063"/>
              <a:ext cx="2024913" cy="48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练习  </a:t>
              </a:r>
              <a:r>
                <a:rPr kumimoji="1" lang="en-US" altLang="zh-CN" sz="2400" b="1" dirty="0">
                  <a:solidFill>
                    <a:srgbClr val="0000FF"/>
                  </a:solidFill>
                </a:rPr>
                <a:t>1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设矩阵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311471"/>
                </p:ext>
              </p:extLst>
            </p:nvPr>
          </p:nvGraphicFramePr>
          <p:xfrm>
            <a:off x="2130425" y="44624"/>
            <a:ext cx="2228850" cy="149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1" name="Equation" r:id="rId4" imgW="1040948" imgH="698197" progId="Equation.DSMT4">
                    <p:embed/>
                  </p:oleObj>
                </mc:Choice>
                <mc:Fallback>
                  <p:oleObj name="Equation" r:id="rId4" imgW="1040948" imgH="698197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425" y="44624"/>
                          <a:ext cx="2228850" cy="149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906288"/>
                </p:ext>
              </p:extLst>
            </p:nvPr>
          </p:nvGraphicFramePr>
          <p:xfrm>
            <a:off x="4373563" y="620713"/>
            <a:ext cx="3098800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" name="Equation" r:id="rId6" imgW="1447172" imgH="253890" progId="Equation.DSMT4">
                    <p:embed/>
                  </p:oleObj>
                </mc:Choice>
                <mc:Fallback>
                  <p:oleObj name="Equation" r:id="rId6" imgW="1447172" imgH="25389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563" y="620713"/>
                          <a:ext cx="3098800" cy="544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33295"/>
              </p:ext>
            </p:extLst>
          </p:nvPr>
        </p:nvGraphicFramePr>
        <p:xfrm>
          <a:off x="1172815" y="1484784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" name="Equation" r:id="rId8" imgW="444307" imgH="241195" progId="Equation.DSMT4">
                  <p:embed/>
                </p:oleObj>
              </mc:Choice>
              <mc:Fallback>
                <p:oleObj name="Equation" r:id="rId8" imgW="444307" imgH="241195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15" y="1484784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67393"/>
              </p:ext>
            </p:extLst>
          </p:nvPr>
        </p:nvGraphicFramePr>
        <p:xfrm>
          <a:off x="2411760" y="1412776"/>
          <a:ext cx="467360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" name="Equation" r:id="rId10" imgW="2184400" imgH="698500" progId="Equation.DSMT4">
                  <p:embed/>
                </p:oleObj>
              </mc:Choice>
              <mc:Fallback>
                <p:oleObj name="Equation" r:id="rId10" imgW="2184400" imgH="6985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12776"/>
                        <a:ext cx="4673601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63976" y="2552489"/>
            <a:ext cx="490538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30582"/>
              </p:ext>
            </p:extLst>
          </p:nvPr>
        </p:nvGraphicFramePr>
        <p:xfrm>
          <a:off x="5001418" y="4735736"/>
          <a:ext cx="187483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Equation" r:id="rId12" imgW="876300" imgH="431800" progId="Equation.DSMT4">
                  <p:embed/>
                </p:oleObj>
              </mc:Choice>
              <mc:Fallback>
                <p:oleObj name="Equation" r:id="rId12" imgW="876300" imgH="4318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418" y="4735736"/>
                        <a:ext cx="1874838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897012"/>
              </p:ext>
            </p:extLst>
          </p:nvPr>
        </p:nvGraphicFramePr>
        <p:xfrm>
          <a:off x="1789807" y="4425280"/>
          <a:ext cx="3070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14" imgW="1435100" imgH="711200" progId="Equation.DSMT4">
                  <p:embed/>
                </p:oleObj>
              </mc:Choice>
              <mc:Fallback>
                <p:oleObj name="Equation" r:id="rId14" imgW="1435100" imgH="71120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07" y="4425280"/>
                        <a:ext cx="3070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866814"/>
              </p:ext>
            </p:extLst>
          </p:nvPr>
        </p:nvGraphicFramePr>
        <p:xfrm>
          <a:off x="2394619" y="3127425"/>
          <a:ext cx="42656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16" imgW="1993900" imgH="698500" progId="Equation.DSMT4">
                  <p:embed/>
                </p:oleObj>
              </mc:Choice>
              <mc:Fallback>
                <p:oleObj name="Equation" r:id="rId16" imgW="1993900" imgH="6985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19" y="3127425"/>
                        <a:ext cx="4265613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67442"/>
              </p:ext>
            </p:extLst>
          </p:nvPr>
        </p:nvGraphicFramePr>
        <p:xfrm>
          <a:off x="1957388" y="2557463"/>
          <a:ext cx="3857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18" imgW="1752600" imgH="279400" progId="Equation.DSMT4">
                  <p:embed/>
                </p:oleObj>
              </mc:Choice>
              <mc:Fallback>
                <p:oleObj name="Equation" r:id="rId18" imgW="1752600" imgH="27940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557463"/>
                        <a:ext cx="3857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770957" y="2574305"/>
            <a:ext cx="1008955" cy="52310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三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计</a:t>
            </a:r>
            <a:endParaRPr lang="en-US" altLang="zh-CN" dirty="0"/>
          </a:p>
          <a:p>
            <a:r>
              <a:rPr lang="zh-CN" altLang="en-US" dirty="0"/>
              <a:t>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2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332656"/>
            <a:ext cx="7560840" cy="869950"/>
            <a:chOff x="251520" y="295904"/>
            <a:chExt cx="7560840" cy="869950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00047"/>
              <a:ext cx="75608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练习  </a:t>
              </a:r>
              <a:r>
                <a:rPr kumimoji="1" lang="en-US" altLang="zh-CN" sz="2400" b="1" dirty="0">
                  <a:solidFill>
                    <a:srgbClr val="0000FF"/>
                  </a:solidFill>
                </a:rPr>
                <a:t>2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为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矩阵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，且                                  ，则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852505"/>
                </p:ext>
              </p:extLst>
            </p:nvPr>
          </p:nvGraphicFramePr>
          <p:xfrm>
            <a:off x="4630961" y="295904"/>
            <a:ext cx="2173287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6" name="Equation" r:id="rId3" imgW="1015559" imgH="406224" progId="Equation.DSMT4">
                    <p:embed/>
                  </p:oleObj>
                </mc:Choice>
                <mc:Fallback>
                  <p:oleObj name="Equation" r:id="rId3" imgW="1015559" imgH="406224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961" y="295904"/>
                          <a:ext cx="2173287" cy="869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986082"/>
              </p:ext>
            </p:extLst>
          </p:nvPr>
        </p:nvGraphicFramePr>
        <p:xfrm>
          <a:off x="971600" y="1001662"/>
          <a:ext cx="32639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" name="Equation" r:id="rId5" imgW="1524000" imgH="279400" progId="Equation.DSMT4">
                  <p:embed/>
                </p:oleObj>
              </mc:Choice>
              <mc:Fallback>
                <p:oleObj name="Equation" r:id="rId5" imgW="1524000" imgH="279400" progId="Equation.DSMT4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01662"/>
                        <a:ext cx="32639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81828"/>
              </p:ext>
            </p:extLst>
          </p:nvPr>
        </p:nvGraphicFramePr>
        <p:xfrm>
          <a:off x="1115616" y="3081015"/>
          <a:ext cx="48704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" name="Equation" r:id="rId7" imgW="2272314" imgH="317362" progId="Equation.DSMT4">
                  <p:embed/>
                </p:oleObj>
              </mc:Choice>
              <mc:Fallback>
                <p:oleObj name="Equation" r:id="rId7" imgW="2272314" imgH="317362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81015"/>
                        <a:ext cx="487045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630004"/>
              </p:ext>
            </p:extLst>
          </p:nvPr>
        </p:nvGraphicFramePr>
        <p:xfrm>
          <a:off x="2915816" y="2784152"/>
          <a:ext cx="2667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9" name="Equation" r:id="rId9" imgW="1244600" imgH="457200" progId="Equation.DSMT4">
                  <p:embed/>
                </p:oleObj>
              </mc:Choice>
              <mc:Fallback>
                <p:oleObj name="Equation" r:id="rId9" imgW="1244600" imgH="45720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784152"/>
                        <a:ext cx="2667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69201"/>
              </p:ext>
            </p:extLst>
          </p:nvPr>
        </p:nvGraphicFramePr>
        <p:xfrm>
          <a:off x="1103313" y="4101702"/>
          <a:ext cx="3022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0" name="Equation" r:id="rId11" imgW="1409700" imgH="279400" progId="Equation.DSMT4">
                  <p:embed/>
                </p:oleObj>
              </mc:Choice>
              <mc:Fallback>
                <p:oleObj name="Equation" r:id="rId11" imgW="1409700" imgH="279400" progId="Equation.DSMT4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101702"/>
                        <a:ext cx="30226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6664"/>
              </p:ext>
            </p:extLst>
          </p:nvPr>
        </p:nvGraphicFramePr>
        <p:xfrm>
          <a:off x="2915816" y="3760390"/>
          <a:ext cx="5603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1" name="Equation" r:id="rId13" imgW="253780" imgH="406048" progId="Equation.DSMT4">
                  <p:embed/>
                </p:oleObj>
              </mc:Choice>
              <mc:Fallback>
                <p:oleObj name="Equation" r:id="rId13" imgW="253780" imgH="406048" progId="Equation.DSMT4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760390"/>
                        <a:ext cx="5603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3250"/>
              </p:ext>
            </p:extLst>
          </p:nvPr>
        </p:nvGraphicFramePr>
        <p:xfrm>
          <a:off x="932905" y="1672902"/>
          <a:ext cx="1766887" cy="5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2" name="Equation" r:id="rId15" imgW="825500" imgH="279400" progId="Equation.DSMT4">
                  <p:embed/>
                </p:oleObj>
              </mc:Choice>
              <mc:Fallback>
                <p:oleObj name="Equation" r:id="rId15" imgW="825500" imgH="27940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905" y="1672902"/>
                        <a:ext cx="1766887" cy="5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5014"/>
              </p:ext>
            </p:extLst>
          </p:nvPr>
        </p:nvGraphicFramePr>
        <p:xfrm>
          <a:off x="3325441" y="1048146"/>
          <a:ext cx="5984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" name="Equation" r:id="rId17" imgW="279400" imgH="190500" progId="Equation.DSMT4">
                  <p:embed/>
                </p:oleObj>
              </mc:Choice>
              <mc:Fallback>
                <p:oleObj name="Equation" r:id="rId17" imgW="279400" imgH="1905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41" y="1048146"/>
                        <a:ext cx="5984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75337"/>
              </p:ext>
            </p:extLst>
          </p:nvPr>
        </p:nvGraphicFramePr>
        <p:xfrm>
          <a:off x="2547292" y="1672158"/>
          <a:ext cx="27447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" name="Equation" r:id="rId19" imgW="1282700" imgH="279400" progId="Equation.DSMT4">
                  <p:embed/>
                </p:oleObj>
              </mc:Choice>
              <mc:Fallback>
                <p:oleObj name="Equation" r:id="rId19" imgW="1282700" imgH="27940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292" y="1672158"/>
                        <a:ext cx="27447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4413"/>
              </p:ext>
            </p:extLst>
          </p:nvPr>
        </p:nvGraphicFramePr>
        <p:xfrm>
          <a:off x="5148064" y="1672158"/>
          <a:ext cx="1195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" name="Equation" r:id="rId21" imgW="558800" imgH="279400" progId="Equation.DSMT4">
                  <p:embed/>
                </p:oleObj>
              </mc:Choice>
              <mc:Fallback>
                <p:oleObj name="Equation" r:id="rId21" imgW="558800" imgH="27940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672158"/>
                        <a:ext cx="11953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63991"/>
              </p:ext>
            </p:extLst>
          </p:nvPr>
        </p:nvGraphicFramePr>
        <p:xfrm>
          <a:off x="2627784" y="2046411"/>
          <a:ext cx="1358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6" name="Equation" r:id="rId23" imgW="634725" imgH="431613" progId="Equation.DSMT4">
                  <p:embed/>
                </p:oleObj>
              </mc:Choice>
              <mc:Fallback>
                <p:oleObj name="Equation" r:id="rId23" imgW="634725" imgH="431613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046411"/>
                        <a:ext cx="13589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93091"/>
              </p:ext>
            </p:extLst>
          </p:nvPr>
        </p:nvGraphicFramePr>
        <p:xfrm>
          <a:off x="3991782" y="2248222"/>
          <a:ext cx="8683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7" name="Equation" r:id="rId25" imgW="406224" imgH="190417" progId="Equation.DSMT4">
                  <p:embed/>
                </p:oleObj>
              </mc:Choice>
              <mc:Fallback>
                <p:oleObj name="Equation" r:id="rId25" imgW="406224" imgH="190417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82" y="2248222"/>
                        <a:ext cx="8683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45671"/>
              </p:ext>
            </p:extLst>
          </p:nvPr>
        </p:nvGraphicFramePr>
        <p:xfrm>
          <a:off x="899592" y="4912518"/>
          <a:ext cx="1847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8" name="Equation" r:id="rId27" imgW="863225" imgH="279279" progId="Equation.DSMT4">
                  <p:embed/>
                </p:oleObj>
              </mc:Choice>
              <mc:Fallback>
                <p:oleObj name="Equation" r:id="rId27" imgW="863225" imgH="279279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12518"/>
                        <a:ext cx="18478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66730"/>
              </p:ext>
            </p:extLst>
          </p:nvPr>
        </p:nvGraphicFramePr>
        <p:xfrm>
          <a:off x="2699792" y="4768502"/>
          <a:ext cx="18478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9" name="Equation" r:id="rId29" imgW="863225" imgH="457002" progId="Equation.DSMT4">
                  <p:embed/>
                </p:oleObj>
              </mc:Choice>
              <mc:Fallback>
                <p:oleObj name="Equation" r:id="rId29" imgW="863225" imgH="457002" progId="Equation.DSMT4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68502"/>
                        <a:ext cx="184785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63234"/>
              </p:ext>
            </p:extLst>
          </p:nvPr>
        </p:nvGraphicFramePr>
        <p:xfrm>
          <a:off x="4491038" y="4812977"/>
          <a:ext cx="20113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0" name="Equation" r:id="rId31" imgW="939392" imgH="406224" progId="Equation.DSMT4">
                  <p:embed/>
                </p:oleObj>
              </mc:Choice>
              <mc:Fallback>
                <p:oleObj name="Equation" r:id="rId31" imgW="939392" imgH="406224" progId="Equation.DSMT4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4812977"/>
                        <a:ext cx="2011362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514100"/>
              </p:ext>
            </p:extLst>
          </p:nvPr>
        </p:nvGraphicFramePr>
        <p:xfrm>
          <a:off x="6444208" y="4830340"/>
          <a:ext cx="815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" name="Equation" r:id="rId33" imgW="380835" imgH="406224" progId="Equation.DSMT4">
                  <p:embed/>
                </p:oleObj>
              </mc:Choice>
              <mc:Fallback>
                <p:oleObj name="Equation" r:id="rId33" imgW="380835" imgH="406224" progId="Equation.DSMT4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830340"/>
                        <a:ext cx="8159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827584" y="1528142"/>
            <a:ext cx="5976664" cy="1296144"/>
            <a:chOff x="2688" y="1536"/>
            <a:chExt cx="3024" cy="2367"/>
          </a:xfrm>
        </p:grpSpPr>
        <p:sp>
          <p:nvSpPr>
            <p:cNvPr id="28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611560" y="4768407"/>
            <a:ext cx="7056784" cy="792183"/>
            <a:chOff x="2688" y="1536"/>
            <a:chExt cx="3024" cy="2367"/>
          </a:xfrm>
        </p:grpSpPr>
        <p:sp>
          <p:nvSpPr>
            <p:cNvPr id="37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三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dirty="0"/>
              <a:t>计</a:t>
            </a:r>
            <a:endParaRPr lang="en-US" altLang="zh-CN" dirty="0"/>
          </a:p>
          <a:p>
            <a:r>
              <a:rPr lang="zh-CN" altLang="en-US" dirty="0"/>
              <a:t>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2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966</Words>
  <Application>Microsoft Office PowerPoint</Application>
  <PresentationFormat>全屏显示(4:3)</PresentationFormat>
  <Paragraphs>253</Paragraphs>
  <Slides>19</Slides>
  <Notes>2</Notes>
  <HiddenSlides>4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楷体</vt:lpstr>
      <vt:lpstr>宋体</vt:lpstr>
      <vt:lpstr>Arial</vt:lpstr>
      <vt:lpstr>Calibri</vt:lpstr>
      <vt:lpstr>Times New Roman</vt:lpstr>
      <vt:lpstr>Office 主题​​</vt:lpstr>
      <vt:lpstr>Equation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PowerPoint 演示文稿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§2.2  逆矩阵的定义、性质与计算</dc:title>
  <dc:creator>卢玉贞</dc:creator>
  <cp:lastModifiedBy>Lijun Xu</cp:lastModifiedBy>
  <cp:revision>101</cp:revision>
  <dcterms:created xsi:type="dcterms:W3CDTF">2015-01-08T02:55:12Z</dcterms:created>
  <dcterms:modified xsi:type="dcterms:W3CDTF">2020-10-26T07:51:14Z</dcterms:modified>
</cp:coreProperties>
</file>