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0" r:id="rId2"/>
    <p:sldId id="292" r:id="rId3"/>
    <p:sldId id="293" r:id="rId4"/>
    <p:sldId id="295" r:id="rId5"/>
    <p:sldId id="294" r:id="rId6"/>
    <p:sldId id="298" r:id="rId7"/>
    <p:sldId id="314" r:id="rId8"/>
    <p:sldId id="315" r:id="rId9"/>
    <p:sldId id="299" r:id="rId10"/>
    <p:sldId id="29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4" autoAdjust="0"/>
  </p:normalViewPr>
  <p:slideViewPr>
    <p:cSldViewPr>
      <p:cViewPr varScale="1">
        <p:scale>
          <a:sx n="81" d="100"/>
          <a:sy n="81" d="100"/>
        </p:scale>
        <p:origin x="15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0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1776E-AC7C-447C-80DE-83750DE48F02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C5492-EB0F-4948-8122-9065A3AFED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0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5492-EB0F-4948-8122-9065A3AFED1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3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5492-EB0F-4948-8122-9065A3AFED1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3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5492-EB0F-4948-8122-9065A3AFED1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3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5492-EB0F-4948-8122-9065A3AFED1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3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5492-EB0F-4948-8122-9065A3AFED1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3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D517FD-C72A-44B1-8562-B245843A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EF905B-FC86-4FA5-AB0F-BCA4CB8E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73BD89-38EC-4C09-9B66-96FA0F8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9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15616" y="1121057"/>
            <a:ext cx="6534940" cy="9397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Group 17"/>
          <p:cNvGrpSpPr>
            <a:grpSpLocks/>
          </p:cNvGrpSpPr>
          <p:nvPr/>
        </p:nvGrpSpPr>
        <p:grpSpPr bwMode="auto">
          <a:xfrm rot="5400000">
            <a:off x="1000125" y="2692400"/>
            <a:ext cx="4043363" cy="1420813"/>
            <a:chOff x="0" y="0"/>
            <a:chExt cx="2658" cy="984"/>
          </a:xfrm>
        </p:grpSpPr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0" y="10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  <p:sp>
          <p:nvSpPr>
            <p:cNvPr id="30" name="Freeform 21"/>
            <p:cNvSpPr>
              <a:spLocks noChangeArrowheads="1"/>
            </p:cNvSpPr>
            <p:nvPr/>
          </p:nvSpPr>
          <p:spPr bwMode="auto">
            <a:xfrm>
              <a:off x="1210" y="0"/>
              <a:ext cx="231" cy="984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  <p:sp>
          <p:nvSpPr>
            <p:cNvPr id="31" name="Freeform 22"/>
            <p:cNvSpPr>
              <a:spLocks noChangeArrowheads="1"/>
            </p:cNvSpPr>
            <p:nvPr/>
          </p:nvSpPr>
          <p:spPr bwMode="auto">
            <a:xfrm flipH="1">
              <a:off x="1461" y="11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284046" y="1377523"/>
            <a:ext cx="5078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了解常用的矩阵分块法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115616" y="2489209"/>
            <a:ext cx="6534940" cy="9397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谨记：无论对矩阵怎样分块，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保证每一步运算都可以进行</a:t>
            </a:r>
            <a:endParaRPr lang="zh-CN" altLang="zh-C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2707" y="188640"/>
            <a:ext cx="288515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第二章内容总结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836712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b="1" dirty="0"/>
              <a:t>4.</a:t>
            </a:r>
            <a:r>
              <a:rPr lang="zh-CN" altLang="zh-CN" sz="2200" b="1" dirty="0"/>
              <a:t> </a:t>
            </a:r>
            <a:r>
              <a:rPr lang="zh-CN" altLang="en-US" sz="2200" b="1" dirty="0"/>
              <a:t>求</a:t>
            </a:r>
            <a:r>
              <a:rPr lang="zh-CN" altLang="zh-CN" sz="2200" b="1" dirty="0"/>
              <a:t>逆矩阵</a:t>
            </a:r>
            <a:r>
              <a:rPr lang="zh-CN" altLang="en-US" sz="2200" b="1" dirty="0"/>
              <a:t>方法总结</a:t>
            </a:r>
            <a:endParaRPr lang="zh-CN" altLang="zh-CN" sz="22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292883"/>
              </p:ext>
            </p:extLst>
          </p:nvPr>
        </p:nvGraphicFramePr>
        <p:xfrm>
          <a:off x="755576" y="1412776"/>
          <a:ext cx="31908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0" name="Equation" r:id="rId3" imgW="1663560" imgH="736560" progId="Equation.DSMT4">
                  <p:embed/>
                </p:oleObj>
              </mc:Choice>
              <mc:Fallback>
                <p:oleObj name="Equation" r:id="rId3" imgW="1663560" imgH="73656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12776"/>
                        <a:ext cx="3190875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内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容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总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结 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章  矩阵及其运算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507" y="2996952"/>
            <a:ext cx="792088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b="1" dirty="0"/>
              <a:t>5.</a:t>
            </a:r>
            <a:r>
              <a:rPr lang="zh-CN" altLang="zh-CN" sz="2200" b="1" dirty="0"/>
              <a:t> 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求解矩阵方程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   </a:t>
            </a:r>
          </a:p>
          <a:p>
            <a:r>
              <a:rPr lang="en-US" altLang="zh-CN" sz="2000" b="1" dirty="0"/>
              <a:t>       </a:t>
            </a:r>
            <a:r>
              <a:rPr lang="zh-CN" altLang="en-US" sz="2200" b="1" dirty="0"/>
              <a:t>常规题型</a:t>
            </a:r>
            <a:endParaRPr lang="en-US" altLang="zh-CN" sz="2200" b="1" dirty="0"/>
          </a:p>
          <a:p>
            <a:r>
              <a:rPr lang="en-US" altLang="zh-CN" sz="2200" b="1" dirty="0"/>
              <a:t>      </a:t>
            </a:r>
            <a:r>
              <a:rPr lang="zh-CN" altLang="en-US" sz="2200" b="1" dirty="0"/>
              <a:t>变换题型</a:t>
            </a:r>
            <a:endParaRPr lang="zh-CN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37003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489936"/>
              </p:ext>
            </p:extLst>
          </p:nvPr>
        </p:nvGraphicFramePr>
        <p:xfrm>
          <a:off x="5702498" y="836141"/>
          <a:ext cx="261391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2" name="Equation" r:id="rId3" imgW="1320227" imgH="241195" progId="Equation.DSMT4">
                  <p:embed/>
                </p:oleObj>
              </mc:Choice>
              <mc:Fallback>
                <p:oleObj name="Equation" r:id="rId3" imgW="1320227" imgH="241195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498" y="836141"/>
                        <a:ext cx="2613918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420645"/>
              </p:ext>
            </p:extLst>
          </p:nvPr>
        </p:nvGraphicFramePr>
        <p:xfrm>
          <a:off x="182439" y="3590454"/>
          <a:ext cx="72802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3" name="Equation" r:id="rId5" imgW="3302000" imgH="952500" progId="Equation.DSMT4">
                  <p:embed/>
                </p:oleObj>
              </mc:Choice>
              <mc:Fallback>
                <p:oleObj name="Equation" r:id="rId5" imgW="3302000" imgH="9525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39" y="3590454"/>
                        <a:ext cx="728027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481246"/>
              </p:ext>
            </p:extLst>
          </p:nvPr>
        </p:nvGraphicFramePr>
        <p:xfrm>
          <a:off x="2502223" y="1288579"/>
          <a:ext cx="1709737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4" name="Equation" r:id="rId7" imgW="774364" imgH="1002865" progId="Equation.DSMT4">
                  <p:embed/>
                </p:oleObj>
              </mc:Choice>
              <mc:Fallback>
                <p:oleObj name="Equation" r:id="rId7" imgW="774364" imgH="1002865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223" y="1288579"/>
                        <a:ext cx="1709737" cy="221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838077" y="4149254"/>
            <a:ext cx="2879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838077" y="4652491"/>
            <a:ext cx="2879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838077" y="5157316"/>
            <a:ext cx="2879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1601664" y="3644429"/>
            <a:ext cx="0" cy="2016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2335089" y="3644429"/>
            <a:ext cx="0" cy="2016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3070102" y="3644429"/>
            <a:ext cx="0" cy="2016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3862264" y="3572991"/>
            <a:ext cx="1079500" cy="2159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4943352" y="3572991"/>
            <a:ext cx="2590800" cy="2159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496" y="822002"/>
            <a:ext cx="582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b="1" i="1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m</a:t>
            </a:r>
            <a:r>
              <a:rPr lang="en-US" altLang="zh-CN" sz="2400" b="1" kern="0" dirty="0" err="1">
                <a:solidFill>
                  <a:srgbClr val="000000"/>
                </a:solidFill>
                <a:latin typeface="Times New Roman"/>
                <a:ea typeface="楷体_GB2312"/>
                <a:sym typeface="Symbol" pitchFamily="18" charset="2"/>
              </a:rPr>
              <a:t></a:t>
            </a:r>
            <a:r>
              <a:rPr lang="en-US" altLang="zh-CN" sz="2400" b="1" i="1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n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</a:rPr>
              <a:t>矩阵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dirty="0">
                <a:solidFill>
                  <a:prstClr val="black"/>
                </a:solidFill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</a:rPr>
              <a:t>有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i="1" dirty="0">
                <a:solidFill>
                  <a:prstClr val="black"/>
                </a:solidFill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行</a:t>
            </a:r>
            <a:r>
              <a:rPr lang="zh-CN" altLang="en-US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</a:rPr>
              <a:t>列，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若将第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</a:rPr>
              <a:t>i 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行记作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5985" y="2175247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若将第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</a:rPr>
              <a:t>j 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列记作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563888" y="764704"/>
            <a:ext cx="4752528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88640"/>
            <a:ext cx="3101181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按行或列分块</a:t>
            </a:r>
          </a:p>
        </p:txBody>
      </p:sp>
    </p:spTree>
    <p:extLst>
      <p:ext uri="{BB962C8B-B14F-4D97-AF65-F5344CB8AC3E}">
        <p14:creationId xmlns:p14="http://schemas.microsoft.com/office/powerpoint/2010/main" val="23680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1"/>
      <p:bldP spid="23" grpId="1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458466" y="3752577"/>
            <a:ext cx="3095625" cy="2159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750755"/>
              </p:ext>
            </p:extLst>
          </p:nvPr>
        </p:nvGraphicFramePr>
        <p:xfrm>
          <a:off x="107505" y="1326877"/>
          <a:ext cx="8064896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2" name="Equation" r:id="rId4" imgW="4064000" imgH="952500" progId="Equation.DSMT4">
                  <p:embed/>
                </p:oleObj>
              </mc:Choice>
              <mc:Fallback>
                <p:oleObj name="Equation" r:id="rId4" imgW="4064000" imgH="9525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5" y="1326877"/>
                        <a:ext cx="8064896" cy="200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20072" y="1247502"/>
            <a:ext cx="2952329" cy="2159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339752" y="1247502"/>
            <a:ext cx="2880320" cy="2159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9091" y="188640"/>
            <a:ext cx="8229600" cy="11161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于是设 </a:t>
            </a:r>
            <a:r>
              <a:rPr lang="en-US" altLang="zh-CN" sz="2400" i="1" kern="0" dirty="0">
                <a:solidFill>
                  <a:srgbClr val="000000"/>
                </a:solidFill>
                <a:latin typeface="Times New Roman"/>
                <a:ea typeface="楷体_GB2312"/>
              </a:rPr>
              <a:t>A 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为 </a:t>
            </a:r>
            <a:r>
              <a:rPr lang="en-US" altLang="zh-CN" sz="2400" i="1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m</a:t>
            </a:r>
            <a:r>
              <a:rPr lang="en-US" altLang="zh-CN" sz="2400" kern="0" dirty="0" err="1">
                <a:solidFill>
                  <a:srgbClr val="000000"/>
                </a:solidFill>
                <a:latin typeface="Times New Roman"/>
                <a:ea typeface="楷体_GB2312"/>
                <a:sym typeface="Symbol" pitchFamily="18" charset="2"/>
              </a:rPr>
              <a:t></a:t>
            </a:r>
            <a:r>
              <a:rPr lang="en-US" altLang="zh-CN" sz="2400" i="1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</a:t>
            </a:r>
            <a:r>
              <a:rPr lang="en-US" altLang="zh-CN" sz="2400" i="1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矩阵，</a:t>
            </a:r>
            <a:r>
              <a:rPr lang="en-US" altLang="zh-CN" sz="2400" i="1" kern="0" dirty="0">
                <a:solidFill>
                  <a:srgbClr val="000000"/>
                </a:solidFill>
                <a:latin typeface="Times New Roman"/>
                <a:ea typeface="楷体_GB2312"/>
              </a:rPr>
              <a:t>B 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为 </a:t>
            </a:r>
            <a:r>
              <a:rPr lang="en-US" altLang="zh-CN" sz="2400" i="1" kern="0" dirty="0">
                <a:solidFill>
                  <a:srgbClr val="000000"/>
                </a:solidFill>
                <a:latin typeface="Times New Roman"/>
                <a:ea typeface="楷体_GB2312"/>
              </a:rPr>
              <a:t>s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楷体_GB2312"/>
                <a:sym typeface="Symbol" pitchFamily="18" charset="2"/>
              </a:rPr>
              <a:t></a:t>
            </a:r>
            <a:r>
              <a:rPr lang="en-US" altLang="zh-CN" sz="2400" i="1" kern="0" dirty="0">
                <a:solidFill>
                  <a:srgbClr val="000000"/>
                </a:solidFill>
                <a:latin typeface="Times New Roman"/>
                <a:ea typeface="楷体_GB2312"/>
              </a:rPr>
              <a:t>n 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矩阵，</a:t>
            </a:r>
          </a:p>
          <a:p>
            <a:pPr marL="342900" lvl="0" indent="-342900" algn="l" fontAlgn="base"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若把 </a:t>
            </a:r>
            <a:r>
              <a:rPr lang="en-US" altLang="zh-CN" sz="2400" i="1" kern="0" dirty="0">
                <a:solidFill>
                  <a:srgbClr val="000000"/>
                </a:solidFill>
                <a:latin typeface="Times New Roman"/>
                <a:ea typeface="楷体_GB2312"/>
              </a:rPr>
              <a:t>A 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按行分块，把 </a:t>
            </a:r>
            <a:r>
              <a:rPr lang="en-US" altLang="zh-CN" sz="2400" i="1" kern="0" dirty="0">
                <a:solidFill>
                  <a:srgbClr val="000000"/>
                </a:solidFill>
                <a:latin typeface="Times New Roman"/>
                <a:ea typeface="楷体_GB2312"/>
              </a:rPr>
              <a:t>B 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按列分块，则</a:t>
            </a:r>
          </a:p>
          <a:p>
            <a:pPr algn="l">
              <a:buFont typeface="Wingdings" pitchFamily="2" charset="2"/>
              <a:buNone/>
            </a:pPr>
            <a:endParaRPr lang="zh-CN" altLang="en-US" dirty="0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720319"/>
              </p:ext>
            </p:extLst>
          </p:nvPr>
        </p:nvGraphicFramePr>
        <p:xfrm>
          <a:off x="107504" y="3789090"/>
          <a:ext cx="5932487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3" name="Equation" r:id="rId6" imgW="2819400" imgH="1003300" progId="Equation.DSMT4">
                  <p:embed/>
                </p:oleObj>
              </mc:Choice>
              <mc:Fallback>
                <p:oleObj name="Equation" r:id="rId6" imgW="2819400" imgH="100330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789090"/>
                        <a:ext cx="5932487" cy="210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36116" y="3752577"/>
            <a:ext cx="1008063" cy="2159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584254" y="3752577"/>
            <a:ext cx="158432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3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169795"/>
              </p:ext>
            </p:extLst>
          </p:nvPr>
        </p:nvGraphicFramePr>
        <p:xfrm>
          <a:off x="1708150" y="685304"/>
          <a:ext cx="41925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8" name="Equation" r:id="rId3" imgW="2095500" imgH="939800" progId="Equation.DSMT4">
                  <p:embed/>
                </p:oleObj>
              </mc:Choice>
              <mc:Fallback>
                <p:oleObj name="Equation" r:id="rId3" imgW="2095500" imgH="9398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685304"/>
                        <a:ext cx="4192588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58529" y="685304"/>
            <a:ext cx="457200" cy="18716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66579" y="685304"/>
            <a:ext cx="457200" cy="18716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60417" y="685304"/>
            <a:ext cx="533400" cy="18716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976373"/>
              </p:ext>
            </p:extLst>
          </p:nvPr>
        </p:nvGraphicFramePr>
        <p:xfrm>
          <a:off x="1783829" y="3302000"/>
          <a:ext cx="38115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9" name="Equation" r:id="rId5" imgW="1663700" imgH="939800" progId="Equation.DSMT4">
                  <p:embed/>
                </p:oleObj>
              </mc:Choice>
              <mc:Fallback>
                <p:oleObj name="Equation" r:id="rId5" imgW="1663700" imgH="9398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829" y="3302000"/>
                        <a:ext cx="3811588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787129" y="2599184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695179" y="2599184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227117" y="2599184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166999"/>
              </p:ext>
            </p:extLst>
          </p:nvPr>
        </p:nvGraphicFramePr>
        <p:xfrm>
          <a:off x="4125392" y="2741613"/>
          <a:ext cx="8064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0" name="Equation" r:id="rId7" imgW="330057" imgH="101556" progId="Equation.DSMT4">
                  <p:embed/>
                </p:oleObj>
              </mc:Choice>
              <mc:Fallback>
                <p:oleObj name="Equation" r:id="rId7" imgW="330057" imgH="101556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392" y="2741613"/>
                        <a:ext cx="8064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782742" y="40132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系数矩阵   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99592" y="5276850"/>
            <a:ext cx="585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线性变换与矩阵之间存在着一一对应关系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6" name="矩形 15"/>
          <p:cNvSpPr/>
          <p:nvPr/>
        </p:nvSpPr>
        <p:spPr>
          <a:xfrm>
            <a:off x="153062" y="25460"/>
            <a:ext cx="585909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线性方程组的几种常用表示方法</a:t>
            </a:r>
          </a:p>
        </p:txBody>
      </p:sp>
    </p:spTree>
    <p:extLst>
      <p:ext uri="{BB962C8B-B14F-4D97-AF65-F5344CB8AC3E}">
        <p14:creationId xmlns:p14="http://schemas.microsoft.com/office/powerpoint/2010/main" val="37003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utoUpdateAnimBg="0"/>
      <p:bldP spid="14" grpId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17704"/>
              </p:ext>
            </p:extLst>
          </p:nvPr>
        </p:nvGraphicFramePr>
        <p:xfrm>
          <a:off x="919435" y="836712"/>
          <a:ext cx="456882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" name="Equation" r:id="rId4" imgW="2070100" imgH="952500" progId="Equation.DSMT4">
                  <p:embed/>
                </p:oleObj>
              </mc:Choice>
              <mc:Fallback>
                <p:oleObj name="Equation" r:id="rId4" imgW="2070100" imgH="9525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435" y="836712"/>
                        <a:ext cx="456882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584691"/>
              </p:ext>
            </p:extLst>
          </p:nvPr>
        </p:nvGraphicFramePr>
        <p:xfrm>
          <a:off x="899592" y="3140968"/>
          <a:ext cx="4876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2" name="Equation" r:id="rId6" imgW="2209800" imgH="939800" progId="Equation.DSMT4">
                  <p:embed/>
                </p:oleObj>
              </mc:Choice>
              <mc:Fallback>
                <p:oleObj name="Equation" r:id="rId6" imgW="2209800" imgH="93980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140968"/>
                        <a:ext cx="48768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右箭头 9"/>
          <p:cNvSpPr/>
          <p:nvPr/>
        </p:nvSpPr>
        <p:spPr>
          <a:xfrm>
            <a:off x="395536" y="4077072"/>
            <a:ext cx="504056" cy="1800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5240813"/>
            <a:ext cx="4680520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>
                <a:solidFill>
                  <a:srgbClr val="0000FF"/>
                </a:solidFill>
              </a:rPr>
              <a:t>（</a:t>
            </a:r>
            <a:r>
              <a:rPr lang="zh-CN" altLang="zh-CN" sz="2600" dirty="0">
                <a:solidFill>
                  <a:srgbClr val="0000FF"/>
                </a:solidFill>
              </a:rPr>
              <a:t>线性方程组矩阵表示形式</a:t>
            </a:r>
            <a:r>
              <a:rPr lang="zh-CN" altLang="en-US" sz="26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2" name="左右箭头 11"/>
          <p:cNvSpPr/>
          <p:nvPr/>
        </p:nvSpPr>
        <p:spPr>
          <a:xfrm>
            <a:off x="5798914" y="4149080"/>
            <a:ext cx="504056" cy="1800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784077"/>
              </p:ext>
            </p:extLst>
          </p:nvPr>
        </p:nvGraphicFramePr>
        <p:xfrm>
          <a:off x="6444208" y="4077072"/>
          <a:ext cx="11493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3" name="Equation" r:id="rId8" imgW="520248" imgH="177646" progId="Equation.DSMT4">
                  <p:embed/>
                </p:oleObj>
              </mc:Choice>
              <mc:Fallback>
                <p:oleObj name="Equation" r:id="rId8" imgW="520248" imgH="177646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077072"/>
                        <a:ext cx="114935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25070" y="241484"/>
            <a:ext cx="585909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线性方程组的几种常用表示方法</a:t>
            </a:r>
          </a:p>
        </p:txBody>
      </p:sp>
    </p:spTree>
    <p:extLst>
      <p:ext uri="{BB962C8B-B14F-4D97-AF65-F5344CB8AC3E}">
        <p14:creationId xmlns:p14="http://schemas.microsoft.com/office/powerpoint/2010/main" val="37003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1" grpId="0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722782"/>
              </p:ext>
            </p:extLst>
          </p:nvPr>
        </p:nvGraphicFramePr>
        <p:xfrm>
          <a:off x="919435" y="836712"/>
          <a:ext cx="456882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8" name="Equation" r:id="rId4" imgW="2070100" imgH="952500" progId="Equation.DSMT4">
                  <p:embed/>
                </p:oleObj>
              </mc:Choice>
              <mc:Fallback>
                <p:oleObj name="Equation" r:id="rId4" imgW="2070100" imgH="9525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435" y="836712"/>
                        <a:ext cx="456882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右箭头 9"/>
          <p:cNvSpPr/>
          <p:nvPr/>
        </p:nvSpPr>
        <p:spPr>
          <a:xfrm>
            <a:off x="433890" y="3887332"/>
            <a:ext cx="504056" cy="1800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47662" y="5445224"/>
            <a:ext cx="4680520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>
                <a:solidFill>
                  <a:srgbClr val="0000FF"/>
                </a:solidFill>
              </a:rPr>
              <a:t>（</a:t>
            </a:r>
            <a:r>
              <a:rPr lang="zh-CN" altLang="zh-CN" sz="2600" dirty="0">
                <a:solidFill>
                  <a:srgbClr val="0000FF"/>
                </a:solidFill>
              </a:rPr>
              <a:t>线性方程组</a:t>
            </a:r>
            <a:r>
              <a:rPr lang="zh-CN" altLang="en-US" sz="2600" dirty="0">
                <a:solidFill>
                  <a:srgbClr val="0000FF"/>
                </a:solidFill>
              </a:rPr>
              <a:t>向量</a:t>
            </a:r>
            <a:r>
              <a:rPr lang="zh-CN" altLang="zh-CN" sz="2600" dirty="0">
                <a:solidFill>
                  <a:srgbClr val="0000FF"/>
                </a:solidFill>
              </a:rPr>
              <a:t>表示形式</a:t>
            </a:r>
            <a:r>
              <a:rPr lang="zh-CN" altLang="en-US" sz="2600" dirty="0">
                <a:solidFill>
                  <a:srgbClr val="0000FF"/>
                </a:solidFill>
              </a:rPr>
              <a:t>）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276402"/>
              </p:ext>
            </p:extLst>
          </p:nvPr>
        </p:nvGraphicFramePr>
        <p:xfrm>
          <a:off x="980443" y="2941488"/>
          <a:ext cx="3306762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9" name="Equation" r:id="rId6" imgW="1498600" imgH="939800" progId="Equation.DSMT4">
                  <p:embed/>
                </p:oleObj>
              </mc:Choice>
              <mc:Fallback>
                <p:oleObj name="Equation" r:id="rId6" imgW="1498600" imgH="9398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443" y="2941488"/>
                        <a:ext cx="3306762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151339"/>
              </p:ext>
            </p:extLst>
          </p:nvPr>
        </p:nvGraphicFramePr>
        <p:xfrm>
          <a:off x="1006599" y="4941168"/>
          <a:ext cx="3781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0" name="Equation" r:id="rId8" imgW="1714500" imgH="228600" progId="Equation.DSMT4">
                  <p:embed/>
                </p:oleObj>
              </mc:Choice>
              <mc:Fallback>
                <p:oleObj name="Equation" r:id="rId8" imgW="1714500" imgH="2286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599" y="4941168"/>
                        <a:ext cx="3781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左右箭头 12"/>
          <p:cNvSpPr/>
          <p:nvPr/>
        </p:nvSpPr>
        <p:spPr>
          <a:xfrm>
            <a:off x="482496" y="5121208"/>
            <a:ext cx="504056" cy="1800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25070" y="241484"/>
            <a:ext cx="585909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线性方程组的几种常用表示方法</a:t>
            </a:r>
          </a:p>
        </p:txBody>
      </p:sp>
      <p:graphicFrame>
        <p:nvGraphicFramePr>
          <p:cNvPr id="41091" name="Object 131"/>
          <p:cNvGraphicFramePr>
            <a:graphicFrameLocks noChangeAspect="1"/>
          </p:cNvGraphicFramePr>
          <p:nvPr/>
        </p:nvGraphicFramePr>
        <p:xfrm>
          <a:off x="4545013" y="2928938"/>
          <a:ext cx="3357562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1" name="Equation" r:id="rId10" imgW="1524000" imgH="939800" progId="Equation.DSMT4">
                  <p:embed/>
                </p:oleObj>
              </mc:Choice>
              <mc:Fallback>
                <p:oleObj name="Equation" r:id="rId10" imgW="1524000" imgH="9398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928938"/>
                        <a:ext cx="3357562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5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1" grpId="0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5070" y="241484"/>
            <a:ext cx="77503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P55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副标题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书</a:t>
            </a:r>
            <a:endParaRPr lang="en-US" altLang="zh-CN" dirty="0"/>
          </a:p>
          <a:p>
            <a:r>
              <a:rPr lang="zh-CN" altLang="en-US" dirty="0"/>
              <a:t>后</a:t>
            </a:r>
            <a:endParaRPr lang="en-US" altLang="zh-CN" dirty="0"/>
          </a:p>
          <a:p>
            <a:r>
              <a:rPr lang="zh-CN" altLang="en-US" dirty="0"/>
              <a:t>习</a:t>
            </a:r>
            <a:endParaRPr lang="en-US" altLang="zh-CN" dirty="0"/>
          </a:p>
          <a:p>
            <a:r>
              <a:rPr lang="zh-CN" altLang="en-US" dirty="0"/>
              <a:t>题</a:t>
            </a:r>
            <a:endParaRPr lang="en-US" altLang="zh-CN" dirty="0"/>
          </a:p>
          <a:p>
            <a:r>
              <a:rPr lang="zh-CN" altLang="en-US" dirty="0"/>
              <a:t>选</a:t>
            </a:r>
            <a:endParaRPr lang="en-US" altLang="zh-CN" dirty="0"/>
          </a:p>
          <a:p>
            <a:r>
              <a:rPr lang="zh-CN" altLang="en-US" dirty="0"/>
              <a:t>讲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171566" y="293351"/>
            <a:ext cx="7043772" cy="9725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altLang="zh-CN" sz="2600" dirty="0"/>
              <a:t>23</a:t>
            </a:r>
            <a:r>
              <a:rPr lang="zh-CN" altLang="en-US" sz="2600" dirty="0"/>
              <a:t>、</a:t>
            </a:r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设矩阵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可逆，证明其伴随矩阵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也可逆，  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  <a:p>
            <a:pPr marL="457200" indent="-457200" algn="l"/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且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-1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=(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-1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85720" y="1384856"/>
            <a:ext cx="7043772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证明：因为矩阵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可逆，我们有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785918" y="1936425"/>
            <a:ext cx="2571768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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=|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E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785918" y="2507929"/>
            <a:ext cx="2571768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A/|A|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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E     </a:t>
            </a:r>
            <a:r>
              <a:rPr lang="en-US" altLang="zh-CN" sz="2600" dirty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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214810" y="2571744"/>
            <a:ext cx="2571768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-1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A/|A|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214810" y="3079433"/>
            <a:ext cx="3786214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=(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A/|A|</a:t>
            </a:r>
            <a:r>
              <a:rPr lang="en-US" altLang="zh-CN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 -1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=|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 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-1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4143372" y="2643182"/>
            <a:ext cx="71438" cy="78581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214414" y="3643314"/>
            <a:ext cx="538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</a:t>
            </a:r>
            <a:endParaRPr lang="zh-CN" altLang="en-US" sz="2800" b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857356" y="3722375"/>
            <a:ext cx="5929354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altLang="zh-CN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-1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=|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-1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 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-1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 -1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A/|A|=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-1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5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3" grpId="1"/>
      <p:bldP spid="24" grpId="0" animBg="1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5070" y="241484"/>
            <a:ext cx="77503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P55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副标题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书</a:t>
            </a:r>
            <a:endParaRPr lang="en-US" altLang="zh-CN" dirty="0"/>
          </a:p>
          <a:p>
            <a:r>
              <a:rPr lang="zh-CN" altLang="en-US" dirty="0"/>
              <a:t>后</a:t>
            </a:r>
            <a:endParaRPr lang="en-US" altLang="zh-CN" dirty="0"/>
          </a:p>
          <a:p>
            <a:r>
              <a:rPr lang="zh-CN" altLang="en-US" dirty="0"/>
              <a:t>习</a:t>
            </a:r>
            <a:endParaRPr lang="en-US" altLang="zh-CN" dirty="0"/>
          </a:p>
          <a:p>
            <a:r>
              <a:rPr lang="zh-CN" altLang="en-US" dirty="0"/>
              <a:t>题</a:t>
            </a:r>
            <a:endParaRPr lang="en-US" altLang="zh-CN" dirty="0"/>
          </a:p>
          <a:p>
            <a:r>
              <a:rPr lang="zh-CN" altLang="en-US" dirty="0"/>
              <a:t>选</a:t>
            </a:r>
            <a:endParaRPr lang="en-US" altLang="zh-CN" dirty="0"/>
          </a:p>
          <a:p>
            <a:r>
              <a:rPr lang="zh-CN" altLang="en-US" dirty="0"/>
              <a:t>讲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171566" y="293351"/>
            <a:ext cx="7043772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altLang="zh-CN" sz="2600" dirty="0"/>
              <a:t>24</a:t>
            </a:r>
            <a:r>
              <a:rPr lang="zh-CN" altLang="en-US" sz="2600" dirty="0"/>
              <a:t>、</a:t>
            </a:r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设矩阵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伴随矩阵为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，证明  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85720" y="2000240"/>
            <a:ext cx="7572428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证明</a:t>
            </a:r>
            <a:r>
              <a:rPr lang="zh-CN" altLang="en-US" sz="26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：（</a:t>
            </a:r>
            <a:r>
              <a:rPr lang="en-US" altLang="zh-CN" sz="26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1</a:t>
            </a:r>
            <a:r>
              <a:rPr lang="zh-CN" altLang="en-US" sz="26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）反证法，设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dirty="0">
                <a:latin typeface="黑体" pitchFamily="2" charset="-122"/>
                <a:ea typeface="黑体" pitchFamily="2" charset="-122"/>
                <a:sym typeface="Symbol"/>
              </a:rPr>
              <a:t>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357290" y="3571876"/>
            <a:ext cx="5072098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）由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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=|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E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142976" y="864855"/>
            <a:ext cx="5643602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）若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lang="zh-CN" altLang="en-US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则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|= </a:t>
            </a:r>
            <a:r>
              <a:rPr lang="en-US" altLang="zh-CN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；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142976" y="1436359"/>
            <a:ext cx="5643602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|= 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baseline="30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-1</a:t>
            </a:r>
            <a:r>
              <a:rPr lang="zh-CN" altLang="en-US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；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428728" y="2507929"/>
            <a:ext cx="5286412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则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可逆，且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-1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A/|A|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1428728" y="3007995"/>
            <a:ext cx="5286412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故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可逆，与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矛盾。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357290" y="4079565"/>
            <a:ext cx="5072098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得     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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|=||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E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|=|</a:t>
            </a:r>
            <a:r>
              <a:rPr lang="en-US" altLang="zh-CN" sz="2600" i="1" dirty="0" err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 err="1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baseline="30000" dirty="0" err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  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E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357290" y="4579631"/>
            <a:ext cx="5072098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即     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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|=|</a:t>
            </a:r>
            <a:r>
              <a:rPr lang="en-US" altLang="zh-CN" sz="2600" i="1" dirty="0" err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 err="1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baseline="30000" dirty="0" err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214414" y="5151135"/>
            <a:ext cx="5643602" cy="4924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故有  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|= |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600" dirty="0">
                <a:latin typeface="黑体" pitchFamily="2" charset="-122"/>
                <a:ea typeface="黑体" pitchFamily="2" charset="-122"/>
              </a:rPr>
              <a:t>|</a:t>
            </a:r>
            <a:r>
              <a:rPr lang="en-US" altLang="zh-CN" sz="2600" i="1" baseline="30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600" baseline="30000" dirty="0">
                <a:latin typeface="黑体" pitchFamily="2" charset="-122"/>
                <a:ea typeface="黑体" pitchFamily="2" charset="-122"/>
              </a:rPr>
              <a:t>-1</a:t>
            </a:r>
            <a:r>
              <a:rPr lang="zh-CN" altLang="en-US" sz="26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；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55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16" grpId="0"/>
      <p:bldP spid="22" grpId="0"/>
      <p:bldP spid="27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62707" y="188640"/>
            <a:ext cx="288515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第二章内容总结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章  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内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容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总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结 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692696"/>
            <a:ext cx="7920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b="1" dirty="0"/>
              <a:t>1.</a:t>
            </a:r>
            <a:r>
              <a:rPr lang="zh-CN" altLang="zh-CN" sz="2200" b="1" dirty="0"/>
              <a:t>矩阵的加法、数乘及其乘法运算</a:t>
            </a:r>
          </a:p>
          <a:p>
            <a:r>
              <a:rPr lang="zh-CN" altLang="zh-CN" sz="2200" b="1" dirty="0">
                <a:solidFill>
                  <a:srgbClr val="FF0000"/>
                </a:solidFill>
              </a:rPr>
              <a:t>重点：乘法运算及其运算规律</a:t>
            </a:r>
          </a:p>
          <a:p>
            <a:r>
              <a:rPr lang="zh-CN" altLang="zh-CN" sz="2000" b="1" dirty="0">
                <a:solidFill>
                  <a:srgbClr val="0000FF"/>
                </a:solidFill>
              </a:rPr>
              <a:t>注意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000" b="1" dirty="0"/>
              <a:t>：由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zh-CN" altLang="zh-CN" sz="2000" b="1" dirty="0"/>
              <a:t>，不能推出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zh-CN" sz="2000" b="1" dirty="0"/>
              <a:t>或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000" b="1" dirty="0"/>
              <a:t>，但若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zh-CN" sz="2000" b="1" dirty="0"/>
              <a:t>可逆，则一定有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000" b="1" dirty="0">
                <a:solidFill>
                  <a:srgbClr val="0000FF"/>
                </a:solidFill>
              </a:rPr>
              <a:t>注意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000" b="1" dirty="0"/>
              <a:t>：由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AB = AC</a:t>
            </a:r>
            <a:r>
              <a:rPr lang="zh-CN" altLang="zh-CN" sz="2000" b="1" dirty="0"/>
              <a:t>，不能推出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 = C</a:t>
            </a:r>
            <a:r>
              <a:rPr lang="zh-CN" altLang="zh-CN" sz="2000" b="1" dirty="0"/>
              <a:t>，但若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zh-CN" sz="2000" b="1" dirty="0"/>
              <a:t>可逆，则一定有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 = C</a:t>
            </a:r>
            <a:endParaRPr lang="zh-CN" altLang="zh-C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32274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b="1" dirty="0"/>
              <a:t>2.</a:t>
            </a:r>
            <a:r>
              <a:rPr lang="zh-CN" altLang="zh-CN" sz="2200" b="1" dirty="0"/>
              <a:t> 对称矩阵及方阵的行列式</a:t>
            </a:r>
            <a:endParaRPr lang="en-US" altLang="zh-CN" sz="2200" b="1" dirty="0"/>
          </a:p>
          <a:p>
            <a:pPr lvl="1"/>
            <a:r>
              <a:rPr lang="en-US" altLang="zh-CN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i="1" baseline="-25000" dirty="0" err="1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000" b="1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 = 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000" b="1" dirty="0">
                <a:solidFill>
                  <a:srgbClr val="0000FF"/>
                </a:solidFill>
              </a:rPr>
              <a:t>注意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zh-CN" dirty="0"/>
              <a:t>：</a:t>
            </a:r>
            <a:r>
              <a:rPr lang="zh-CN" altLang="zh-CN" sz="2000" b="1" dirty="0"/>
              <a:t>尽管</a:t>
            </a:r>
            <a:r>
              <a:rPr lang="en-US" altLang="zh-CN" sz="2000" b="1" dirty="0"/>
              <a:t>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dirty="0"/>
              <a:t>，</a:t>
            </a:r>
            <a:r>
              <a:rPr lang="zh-CN" altLang="zh-CN" sz="2000" b="1" dirty="0"/>
              <a:t>但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|=|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|=|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|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978930"/>
            <a:ext cx="7920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3.</a:t>
            </a:r>
            <a:r>
              <a:rPr lang="zh-CN" altLang="zh-CN" sz="2200" b="1" dirty="0"/>
              <a:t> 伴随矩阵及其性质</a:t>
            </a:r>
            <a:endParaRPr lang="en-US" altLang="zh-CN" sz="2200" b="1" dirty="0"/>
          </a:p>
          <a:p>
            <a:pPr lvl="1"/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AA*=A*A=|A|E</a:t>
            </a:r>
            <a:endParaRPr lang="zh-CN" altLang="zh-C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581128"/>
            <a:ext cx="76328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b="1" dirty="0"/>
              <a:t>4.</a:t>
            </a:r>
            <a:r>
              <a:rPr lang="zh-CN" altLang="zh-CN" sz="2200" b="1" dirty="0"/>
              <a:t> 逆矩阵</a:t>
            </a:r>
            <a:r>
              <a:rPr lang="zh-CN" altLang="en-US" sz="2200" b="1" dirty="0"/>
              <a:t>定义、性质</a:t>
            </a:r>
            <a:r>
              <a:rPr lang="zh-CN" altLang="zh-CN" sz="2200" b="1" dirty="0"/>
              <a:t>及其</a:t>
            </a:r>
            <a:r>
              <a:rPr lang="zh-CN" altLang="en-US" sz="2200" b="1" dirty="0"/>
              <a:t>运算规律</a:t>
            </a:r>
            <a:endParaRPr lang="zh-CN" altLang="zh-CN" sz="2200" b="1" dirty="0"/>
          </a:p>
          <a:p>
            <a:pPr lvl="1"/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+mn-ea"/>
                <a:cs typeface="Times New Roman" pitchFamily="18" charset="0"/>
              </a:rPr>
              <a:t>)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dirty="0"/>
              <a:t>可逆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  <a:sym typeface="Symbol"/>
              </a:rPr>
              <a:t>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 |A|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>
                <a:latin typeface="+mn-ea"/>
                <a:cs typeface="Times New Roman" pitchFamily="18" charset="0"/>
              </a:rPr>
              <a:t>)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dirty="0"/>
              <a:t>可逆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endParaRPr lang="en-US" altLang="zh-CN" sz="2000" b="1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1" dirty="0">
                <a:latin typeface="+mn-ea"/>
                <a:cs typeface="Times New Roman" pitchFamily="18" charset="0"/>
              </a:rPr>
              <a:t>)</a:t>
            </a:r>
            <a:r>
              <a:rPr lang="zh-CN" altLang="zh-CN" sz="2000" b="1" dirty="0"/>
              <a:t>逆矩阵的运算规律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3888" y="5252427"/>
            <a:ext cx="430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    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de-DE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de-DE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de-DE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de-DE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de-DE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(</a:t>
            </a:r>
            <a:r>
              <a:rPr lang="de-DE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de-DE" altLang="zh-CN" sz="2000" b="1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de-DE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de-DE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de-DE" altLang="zh-CN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de-DE" altLang="zh-CN" sz="2000" b="1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13033"/>
              </p:ext>
            </p:extLst>
          </p:nvPr>
        </p:nvGraphicFramePr>
        <p:xfrm>
          <a:off x="6804248" y="5168487"/>
          <a:ext cx="288032" cy="564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5" name="Equation" r:id="rId3" imgW="164957" imgH="406048" progId="Equation.DSMT4">
                  <p:embed/>
                </p:oleObj>
              </mc:Choice>
              <mc:Fallback>
                <p:oleObj name="Equation" r:id="rId3" imgW="164957" imgH="406048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5168487"/>
                        <a:ext cx="288032" cy="564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597756"/>
              </p:ext>
            </p:extLst>
          </p:nvPr>
        </p:nvGraphicFramePr>
        <p:xfrm>
          <a:off x="2042815" y="5157192"/>
          <a:ext cx="10890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6" name="Equation" r:id="rId5" imgW="622030" imgH="482391" progId="Equation.DSMT4">
                  <p:embed/>
                </p:oleObj>
              </mc:Choice>
              <mc:Fallback>
                <p:oleObj name="Equation" r:id="rId5" imgW="622030" imgH="482391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815" y="5157192"/>
                        <a:ext cx="1089025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10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1932</TotalTime>
  <Words>692</Words>
  <Application>Microsoft Office PowerPoint</Application>
  <PresentationFormat>全屏显示(4:3)</PresentationFormat>
  <Paragraphs>113</Paragraphs>
  <Slides>10</Slides>
  <Notes>5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黑体</vt:lpstr>
      <vt:lpstr>楷体</vt:lpstr>
      <vt:lpstr>楷体_GB2312</vt:lpstr>
      <vt:lpstr>宋体</vt:lpstr>
      <vt:lpstr>Arial</vt:lpstr>
      <vt:lpstr>Calibri</vt:lpstr>
      <vt:lpstr>Times New Roman</vt:lpstr>
      <vt:lpstr>Wingdings</vt:lpstr>
      <vt:lpstr>主题2</vt:lpstr>
      <vt:lpstr>Equation</vt:lpstr>
      <vt:lpstr>2.5 分块矩阵法</vt:lpstr>
      <vt:lpstr>2.5 分块矩阵法</vt:lpstr>
      <vt:lpstr>2.5 分块矩阵法</vt:lpstr>
      <vt:lpstr>2.5 分块矩阵法</vt:lpstr>
      <vt:lpstr>2.5 分块矩阵法</vt:lpstr>
      <vt:lpstr>2.5 分块矩阵法</vt:lpstr>
      <vt:lpstr>2.5 分块矩阵法</vt:lpstr>
      <vt:lpstr>2.5 分块矩阵法</vt:lpstr>
      <vt:lpstr>第2章  矩阵及其运算</vt:lpstr>
      <vt:lpstr>第2章  矩阵及其运算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Lijun Xu</cp:lastModifiedBy>
  <cp:revision>184</cp:revision>
  <dcterms:created xsi:type="dcterms:W3CDTF">2015-01-05T18:34:44Z</dcterms:created>
  <dcterms:modified xsi:type="dcterms:W3CDTF">2020-10-26T08:04:47Z</dcterms:modified>
</cp:coreProperties>
</file>