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theme/theme5.xml" ContentType="application/vnd.openxmlformats-officedocument.them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34"/>
  </p:notesMasterIdLst>
  <p:sldIdLst>
    <p:sldId id="342" r:id="rId5"/>
    <p:sldId id="350" r:id="rId6"/>
    <p:sldId id="365" r:id="rId7"/>
    <p:sldId id="366" r:id="rId8"/>
    <p:sldId id="382" r:id="rId9"/>
    <p:sldId id="349" r:id="rId10"/>
    <p:sldId id="383" r:id="rId11"/>
    <p:sldId id="388" r:id="rId12"/>
    <p:sldId id="394" r:id="rId13"/>
    <p:sldId id="384" r:id="rId14"/>
    <p:sldId id="306" r:id="rId15"/>
    <p:sldId id="374" r:id="rId16"/>
    <p:sldId id="359" r:id="rId17"/>
    <p:sldId id="376" r:id="rId18"/>
    <p:sldId id="308" r:id="rId19"/>
    <p:sldId id="311" r:id="rId20"/>
    <p:sldId id="326" r:id="rId21"/>
    <p:sldId id="390" r:id="rId22"/>
    <p:sldId id="391" r:id="rId23"/>
    <p:sldId id="392" r:id="rId24"/>
    <p:sldId id="386" r:id="rId25"/>
    <p:sldId id="385" r:id="rId26"/>
    <p:sldId id="387" r:id="rId27"/>
    <p:sldId id="315" r:id="rId28"/>
    <p:sldId id="379" r:id="rId29"/>
    <p:sldId id="317" r:id="rId30"/>
    <p:sldId id="393" r:id="rId31"/>
    <p:sldId id="327" r:id="rId32"/>
    <p:sldId id="39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99B35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197" autoAdjust="0"/>
  </p:normalViewPr>
  <p:slideViewPr>
    <p:cSldViewPr>
      <p:cViewPr>
        <p:scale>
          <a:sx n="90" d="100"/>
          <a:sy n="90" d="100"/>
        </p:scale>
        <p:origin x="-11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4270378-B3E1-4A1D-B68E-E79C516F69D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2164997-356D-4F04-8C68-F28DA048C06A}" type="presOf" srcId="{A4DBE9E6-97EB-4725-A2C1-3C97D390DE6E}" destId="{CD4B3101-F142-4E5E-B80A-8D9996F097C7}" srcOrd="0" destOrd="0" presId="urn:microsoft.com/office/officeart/2005/8/layout/venn1"/>
    <dgm:cxn modelId="{4E0C435C-F510-4BDF-BBBA-9425C865A85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0D2C1097-DA2E-4105-BFA9-3CCB110EF532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954C5BB-9FFA-4A4F-A43E-0D48CF2F94C8}" type="presOf" srcId="{B9B3E140-8B8D-4175-BD94-00D1649702AA}" destId="{6DAFA64C-DC3D-43CC-9306-9A83B9F4FF30}" srcOrd="0" destOrd="0" presId="urn:microsoft.com/office/officeart/2005/8/layout/venn1"/>
    <dgm:cxn modelId="{76159832-E2CC-4656-B8A6-93DD453BB9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2E059CB-8B23-44C7-8BD3-DB47387D9773}" type="presOf" srcId="{AABD46EF-623D-4EC1-9905-9F9517C84035}" destId="{8A8110AF-7FCF-4E47-932E-B9CB33926204}" srcOrd="0" destOrd="0" presId="urn:microsoft.com/office/officeart/2005/8/layout/venn1"/>
    <dgm:cxn modelId="{C74B8625-6E6E-4F6A-BD43-EAF3019F859F}" type="presOf" srcId="{938154DC-7DEC-4435-8AEE-F287F60DA644}" destId="{A319629E-037B-4B5B-8915-441F51FA60BC}" srcOrd="0" destOrd="0" presId="urn:microsoft.com/office/officeart/2005/8/layout/venn1"/>
    <dgm:cxn modelId="{ECD67148-A5AD-4A2D-900B-DFDEFC6F227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0062227B-7EDC-42FF-A689-C91B8FDFC4BC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BC5EDF1-F12C-4E70-9AA2-657D4DA496F9}" type="presOf" srcId="{EF24F56F-F948-4FAE-A21B-C908CFF0947F}" destId="{04E584C8-CAF4-4F3A-A494-457051CBD1BA}" srcOrd="0" destOrd="0" presId="urn:microsoft.com/office/officeart/2005/8/layout/venn1"/>
    <dgm:cxn modelId="{20F38E69-46FD-4C22-9FA5-0BF6A106F64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CE937B0-2351-41F8-8C16-7A7A4B841A0F}" type="presOf" srcId="{CE6CFCA0-C49C-4951-BE4A-2894AF7F0369}" destId="{7B1E7C52-CF18-48B2-BB65-024F73E359D3}" srcOrd="0" destOrd="0" presId="urn:microsoft.com/office/officeart/2005/8/layout/venn1"/>
    <dgm:cxn modelId="{43DD8A31-C27F-48FE-8F88-9BE85B9F52BD}" type="presOf" srcId="{21F9EB01-2DBC-4DE3-BF4F-D736561A8F50}" destId="{EDBBB33F-27B5-48AE-A61C-C9DE23066AD1}" srcOrd="0" destOrd="0" presId="urn:microsoft.com/office/officeart/2005/8/layout/venn1"/>
    <dgm:cxn modelId="{1360EF75-37CF-4857-A24C-CDAF3FB023C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1B644AC-7118-4754-AC6E-483D3102DB0B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D9E901E-CFC0-46C7-B29E-203626467757}" type="presOf" srcId="{4E65984A-BA92-43D1-B9A2-B9086CB43038}" destId="{952DD290-D500-4BE9-9525-723274617DF1}" srcOrd="0" destOrd="0" presId="urn:microsoft.com/office/officeart/2005/8/layout/venn1"/>
    <dgm:cxn modelId="{CE509CC7-0DFE-4512-8994-8B09FEB86D6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AE939DD-32E6-4862-9A76-521B5B5692A6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B5F320E-D3DC-4E05-8C67-429C71FC7340}" type="presOf" srcId="{8A5913D2-4896-41F8-9856-90C73F67022D}" destId="{6F917F00-94F3-4752-A2F0-5E137890CEB8}" srcOrd="0" destOrd="0" presId="urn:microsoft.com/office/officeart/2005/8/layout/venn1"/>
    <dgm:cxn modelId="{5E4CBC56-1252-4188-ADE0-34138EA4455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2D138E0E-2BAD-436D-A5A1-A530F19D27BB}" type="presOf" srcId="{B9B3E140-8B8D-4175-BD94-00D1649702AA}" destId="{6DAFA64C-DC3D-43CC-9306-9A83B9F4FF30}" srcOrd="0" destOrd="0" presId="urn:microsoft.com/office/officeart/2005/8/layout/venn1"/>
    <dgm:cxn modelId="{8B7D4DC9-A165-4B02-8DD7-9317CDCEFDD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265A2CF-DF10-449E-ABE0-5E9DCBA2593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F22FE68-F399-48BE-B029-762FA4315F4A}" type="presOf" srcId="{938154DC-7DEC-4435-8AEE-F287F60DA644}" destId="{A319629E-037B-4B5B-8915-441F51FA60BC}" srcOrd="0" destOrd="0" presId="urn:microsoft.com/office/officeart/2005/8/layout/venn1"/>
    <dgm:cxn modelId="{5693A7CC-C721-406A-9B08-E2FBEC61B7F8}" type="presOf" srcId="{AABD46EF-623D-4EC1-9905-9F9517C84035}" destId="{8A8110AF-7FCF-4E47-932E-B9CB33926204}" srcOrd="0" destOrd="0" presId="urn:microsoft.com/office/officeart/2005/8/layout/venn1"/>
    <dgm:cxn modelId="{761C3806-26F1-43D6-BA7A-5CF7EB779A5F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99FE1A9-A870-47E6-8FA4-FB0E29FE4912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E63ACC-7FF2-4F95-83FD-402AEF598E0F}">
      <dgm:prSet phldrT="[文本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1 </a:t>
          </a:r>
          <a:r>
            <a:rPr lang="zh-CN" altLang="en-US" sz="3600" b="1" dirty="0" smtClean="0">
              <a:solidFill>
                <a:schemeClr val="tx1"/>
              </a:solidFill>
            </a:rPr>
            <a:t>线性组合或线性表示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126238BE-9435-4B17-B50D-300CF3E1A60E}" type="parTrans" cxnId="{5AC29346-F362-487E-BE53-83F37D8AEE93}">
      <dgm:prSet/>
      <dgm:spPr/>
      <dgm:t>
        <a:bodyPr/>
        <a:lstStyle/>
        <a:p>
          <a:endParaRPr lang="zh-CN" altLang="en-US"/>
        </a:p>
      </dgm:t>
    </dgm:pt>
    <dgm:pt modelId="{6D3EFF42-38C0-42A3-8DC1-8A502F5D209B}" type="sibTrans" cxnId="{5AC29346-F362-487E-BE53-83F37D8AEE93}">
      <dgm:prSet/>
      <dgm:spPr/>
      <dgm:t>
        <a:bodyPr/>
        <a:lstStyle/>
        <a:p>
          <a:endParaRPr lang="zh-CN" altLang="en-US"/>
        </a:p>
      </dgm:t>
    </dgm:pt>
    <dgm:pt modelId="{C5BC4857-8166-4FB2-9B41-B2AEA9372B4E}">
      <dgm:prSet phldrT="[文本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2 </a:t>
          </a:r>
          <a:r>
            <a:rPr lang="zh-CN" altLang="en-US" sz="3600" b="1" dirty="0" smtClean="0">
              <a:solidFill>
                <a:schemeClr val="tx1"/>
              </a:solidFill>
            </a:rPr>
            <a:t>线性相关与线性无关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DB19D34C-E0B8-4152-B292-EEF1C84C9F5A}" type="parTrans" cxnId="{AF668DE2-23FA-4BC4-B480-EE8F4172A844}">
      <dgm:prSet/>
      <dgm:spPr/>
      <dgm:t>
        <a:bodyPr/>
        <a:lstStyle/>
        <a:p>
          <a:endParaRPr lang="zh-CN" altLang="en-US"/>
        </a:p>
      </dgm:t>
    </dgm:pt>
    <dgm:pt modelId="{E052FB0A-BDC8-433C-9F3B-B8103C3F46F8}" type="sibTrans" cxnId="{AF668DE2-23FA-4BC4-B480-EE8F4172A844}">
      <dgm:prSet/>
      <dgm:spPr/>
      <dgm:t>
        <a:bodyPr/>
        <a:lstStyle/>
        <a:p>
          <a:endParaRPr lang="zh-CN" altLang="en-US"/>
        </a:p>
      </dgm:t>
    </dgm:pt>
    <dgm:pt modelId="{46A39987-2CB3-4CCE-A5EC-80648EF777AD}">
      <dgm:prSet phldrT="[文本]" custT="1"/>
      <dgm:spPr>
        <a:solidFill>
          <a:srgbClr val="7030A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3 </a:t>
          </a:r>
          <a:r>
            <a:rPr lang="zh-CN" altLang="en-US" sz="3600" b="1" dirty="0" smtClean="0">
              <a:solidFill>
                <a:schemeClr val="tx1"/>
              </a:solidFill>
            </a:rPr>
            <a:t>两个向量组等价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FC3980DD-9452-414B-A997-7AC4C09946EE}" type="parTrans" cxnId="{17861BD6-B75F-43ED-8AC5-B42680D466AB}">
      <dgm:prSet/>
      <dgm:spPr/>
      <dgm:t>
        <a:bodyPr/>
        <a:lstStyle/>
        <a:p>
          <a:endParaRPr lang="zh-CN" altLang="en-US"/>
        </a:p>
      </dgm:t>
    </dgm:pt>
    <dgm:pt modelId="{B14E03B3-1E63-4DBE-8120-095CDDFAD196}" type="sibTrans" cxnId="{17861BD6-B75F-43ED-8AC5-B42680D466AB}">
      <dgm:prSet/>
      <dgm:spPr/>
      <dgm:t>
        <a:bodyPr/>
        <a:lstStyle/>
        <a:p>
          <a:endParaRPr lang="zh-CN" altLang="en-US"/>
        </a:p>
      </dgm:t>
    </dgm:pt>
    <dgm:pt modelId="{583C643F-739E-4655-B4AC-E22918BA29F0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4 </a:t>
          </a:r>
          <a:r>
            <a:rPr lang="zh-CN" altLang="en-US" sz="3600" b="1" dirty="0" smtClean="0">
              <a:solidFill>
                <a:schemeClr val="tx1"/>
              </a:solidFill>
            </a:rPr>
            <a:t>最大无关组与秩</a:t>
          </a:r>
          <a:endParaRPr lang="zh-CN" altLang="en-US" sz="3600" b="1" dirty="0">
            <a:solidFill>
              <a:schemeClr val="tx1"/>
            </a:solidFill>
          </a:endParaRPr>
        </a:p>
      </dgm:t>
    </dgm:pt>
    <dgm:pt modelId="{D2B4E333-8B50-40E1-94BC-1CD41BFD31C5}" type="parTrans" cxnId="{EC2256BC-C40D-4CA7-A9D4-4E93F0BB73EB}">
      <dgm:prSet/>
      <dgm:spPr/>
      <dgm:t>
        <a:bodyPr/>
        <a:lstStyle/>
        <a:p>
          <a:endParaRPr lang="zh-CN" altLang="en-US"/>
        </a:p>
      </dgm:t>
    </dgm:pt>
    <dgm:pt modelId="{203EA185-B765-4D9A-B2DE-040B5B013447}" type="sibTrans" cxnId="{EC2256BC-C40D-4CA7-A9D4-4E93F0BB73EB}">
      <dgm:prSet/>
      <dgm:spPr/>
      <dgm:t>
        <a:bodyPr/>
        <a:lstStyle/>
        <a:p>
          <a:endParaRPr lang="zh-CN" altLang="en-US"/>
        </a:p>
      </dgm:t>
    </dgm:pt>
    <dgm:pt modelId="{DE796A6A-6E1F-4D65-824A-6C392AE46A74}" type="pres">
      <dgm:prSet presAssocID="{499FE1A9-A870-47E6-8FA4-FB0E29FE49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8CF991-2BCA-4610-ACE7-EC78369C3EA0}" type="pres">
      <dgm:prSet presAssocID="{8AE63ACC-7FF2-4F95-83FD-402AEF598E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F203D-C346-495C-A29C-A00299523A2B}" type="pres">
      <dgm:prSet presAssocID="{6D3EFF42-38C0-42A3-8DC1-8A502F5D209B}" presName="sibTrans" presStyleCnt="0"/>
      <dgm:spPr/>
    </dgm:pt>
    <dgm:pt modelId="{F664346A-DBC0-4EE7-B151-5CFFA1988276}" type="pres">
      <dgm:prSet presAssocID="{C5BC4857-8166-4FB2-9B41-B2AEA9372B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36659-DE4F-4D1B-927A-79B7E80C1996}" type="pres">
      <dgm:prSet presAssocID="{E052FB0A-BDC8-433C-9F3B-B8103C3F46F8}" presName="sibTrans" presStyleCnt="0"/>
      <dgm:spPr/>
    </dgm:pt>
    <dgm:pt modelId="{28C2A2E2-A73B-4A68-8BF0-1922B07DA5E9}" type="pres">
      <dgm:prSet presAssocID="{46A39987-2CB3-4CCE-A5EC-80648EF777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B71D9-5CF1-4C9B-B0D7-6B5C1C6A4BA0}" type="pres">
      <dgm:prSet presAssocID="{B14E03B3-1E63-4DBE-8120-095CDDFAD196}" presName="sibTrans" presStyleCnt="0"/>
      <dgm:spPr/>
    </dgm:pt>
    <dgm:pt modelId="{5FCE750F-9C1D-430B-8A2D-F28153A7AC3F}" type="pres">
      <dgm:prSet presAssocID="{583C643F-739E-4655-B4AC-E22918BA29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668DE2-23FA-4BC4-B480-EE8F4172A844}" srcId="{499FE1A9-A870-47E6-8FA4-FB0E29FE4912}" destId="{C5BC4857-8166-4FB2-9B41-B2AEA9372B4E}" srcOrd="1" destOrd="0" parTransId="{DB19D34C-E0B8-4152-B292-EEF1C84C9F5A}" sibTransId="{E052FB0A-BDC8-433C-9F3B-B8103C3F46F8}"/>
    <dgm:cxn modelId="{17861BD6-B75F-43ED-8AC5-B42680D466AB}" srcId="{499FE1A9-A870-47E6-8FA4-FB0E29FE4912}" destId="{46A39987-2CB3-4CCE-A5EC-80648EF777AD}" srcOrd="2" destOrd="0" parTransId="{FC3980DD-9452-414B-A997-7AC4C09946EE}" sibTransId="{B14E03B3-1E63-4DBE-8120-095CDDFAD196}"/>
    <dgm:cxn modelId="{074AA05B-48AC-4AB3-9735-D72C75B70AB3}" type="presOf" srcId="{8AE63ACC-7FF2-4F95-83FD-402AEF598E0F}" destId="{2D8CF991-2BCA-4610-ACE7-EC78369C3EA0}" srcOrd="0" destOrd="0" presId="urn:microsoft.com/office/officeart/2005/8/layout/default#1"/>
    <dgm:cxn modelId="{526C8303-3449-44CD-9C57-C43BA93BF7D0}" type="presOf" srcId="{499FE1A9-A870-47E6-8FA4-FB0E29FE4912}" destId="{DE796A6A-6E1F-4D65-824A-6C392AE46A74}" srcOrd="0" destOrd="0" presId="urn:microsoft.com/office/officeart/2005/8/layout/default#1"/>
    <dgm:cxn modelId="{CE90908C-6B27-4544-83E2-2670A1CAE2F7}" type="presOf" srcId="{46A39987-2CB3-4CCE-A5EC-80648EF777AD}" destId="{28C2A2E2-A73B-4A68-8BF0-1922B07DA5E9}" srcOrd="0" destOrd="0" presId="urn:microsoft.com/office/officeart/2005/8/layout/default#1"/>
    <dgm:cxn modelId="{91D819B9-2AD6-49E0-844E-FDE07DB241EB}" type="presOf" srcId="{583C643F-739E-4655-B4AC-E22918BA29F0}" destId="{5FCE750F-9C1D-430B-8A2D-F28153A7AC3F}" srcOrd="0" destOrd="0" presId="urn:microsoft.com/office/officeart/2005/8/layout/default#1"/>
    <dgm:cxn modelId="{5AC29346-F362-487E-BE53-83F37D8AEE93}" srcId="{499FE1A9-A870-47E6-8FA4-FB0E29FE4912}" destId="{8AE63ACC-7FF2-4F95-83FD-402AEF598E0F}" srcOrd="0" destOrd="0" parTransId="{126238BE-9435-4B17-B50D-300CF3E1A60E}" sibTransId="{6D3EFF42-38C0-42A3-8DC1-8A502F5D209B}"/>
    <dgm:cxn modelId="{084149A4-4CA2-4CF2-8323-6A0FEA43B0BF}" type="presOf" srcId="{C5BC4857-8166-4FB2-9B41-B2AEA9372B4E}" destId="{F664346A-DBC0-4EE7-B151-5CFFA1988276}" srcOrd="0" destOrd="0" presId="urn:microsoft.com/office/officeart/2005/8/layout/default#1"/>
    <dgm:cxn modelId="{EC2256BC-C40D-4CA7-A9D4-4E93F0BB73EB}" srcId="{499FE1A9-A870-47E6-8FA4-FB0E29FE4912}" destId="{583C643F-739E-4655-B4AC-E22918BA29F0}" srcOrd="3" destOrd="0" parTransId="{D2B4E333-8B50-40E1-94BC-1CD41BFD31C5}" sibTransId="{203EA185-B765-4D9A-B2DE-040B5B013447}"/>
    <dgm:cxn modelId="{6B299BCF-0687-45B9-9658-E0603135AF7A}" type="presParOf" srcId="{DE796A6A-6E1F-4D65-824A-6C392AE46A74}" destId="{2D8CF991-2BCA-4610-ACE7-EC78369C3EA0}" srcOrd="0" destOrd="0" presId="urn:microsoft.com/office/officeart/2005/8/layout/default#1"/>
    <dgm:cxn modelId="{60983BE6-654F-4DFA-B34C-D3481EE1AD49}" type="presParOf" srcId="{DE796A6A-6E1F-4D65-824A-6C392AE46A74}" destId="{CC4F203D-C346-495C-A29C-A00299523A2B}" srcOrd="1" destOrd="0" presId="urn:microsoft.com/office/officeart/2005/8/layout/default#1"/>
    <dgm:cxn modelId="{23F87ACD-A044-488C-AC15-3F53FAC07319}" type="presParOf" srcId="{DE796A6A-6E1F-4D65-824A-6C392AE46A74}" destId="{F664346A-DBC0-4EE7-B151-5CFFA1988276}" srcOrd="2" destOrd="0" presId="urn:microsoft.com/office/officeart/2005/8/layout/default#1"/>
    <dgm:cxn modelId="{6DF27723-CE37-4F97-B1EF-760A4AFFE19C}" type="presParOf" srcId="{DE796A6A-6E1F-4D65-824A-6C392AE46A74}" destId="{84336659-DE4F-4D1B-927A-79B7E80C1996}" srcOrd="3" destOrd="0" presId="urn:microsoft.com/office/officeart/2005/8/layout/default#1"/>
    <dgm:cxn modelId="{5225F52F-C72C-407C-AA33-99FCC3196930}" type="presParOf" srcId="{DE796A6A-6E1F-4D65-824A-6C392AE46A74}" destId="{28C2A2E2-A73B-4A68-8BF0-1922B07DA5E9}" srcOrd="4" destOrd="0" presId="urn:microsoft.com/office/officeart/2005/8/layout/default#1"/>
    <dgm:cxn modelId="{8A139597-BA08-43F4-A00E-A1F3E7E395D2}" type="presParOf" srcId="{DE796A6A-6E1F-4D65-824A-6C392AE46A74}" destId="{C92B71D9-5CF1-4C9B-B0D7-6B5C1C6A4BA0}" srcOrd="5" destOrd="0" presId="urn:microsoft.com/office/officeart/2005/8/layout/default#1"/>
    <dgm:cxn modelId="{B8D6A678-D3F4-4F1C-94A7-3A391970221F}" type="presParOf" srcId="{DE796A6A-6E1F-4D65-824A-6C392AE46A74}" destId="{5FCE750F-9C1D-430B-8A2D-F28153A7AC3F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0ACFFE-50FE-4FCC-8B50-FBD11E45F26E}" type="presOf" srcId="{EF24F56F-F948-4FAE-A21B-C908CFF0947F}" destId="{04E584C8-CAF4-4F3A-A494-457051CBD1BA}" srcOrd="0" destOrd="0" presId="urn:microsoft.com/office/officeart/2005/8/layout/venn1"/>
    <dgm:cxn modelId="{A2DAD06C-3495-4D8C-AE0A-3E00FC1AED17}" type="presOf" srcId="{45ECB1DE-4976-41EA-BF4A-BA9625218151}" destId="{61DA2F6A-A3A4-47F6-9631-E32DDDDECDEE}" srcOrd="0" destOrd="0" presId="urn:microsoft.com/office/officeart/2005/8/layout/venn1"/>
    <dgm:cxn modelId="{342B7E77-0318-4DC5-BF79-C5CD90D8EC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D2336CD-82DF-4721-A318-FA1E4C3EB653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AC4502D-7D9C-4743-910E-C1A999A4E013}" type="presOf" srcId="{CE6CFCA0-C49C-4951-BE4A-2894AF7F0369}" destId="{7B1E7C52-CF18-48B2-BB65-024F73E359D3}" srcOrd="0" destOrd="0" presId="urn:microsoft.com/office/officeart/2005/8/layout/venn1"/>
    <dgm:cxn modelId="{E6494AF6-7B47-4ADD-81EF-6D3873C9DAF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57A8119-F3FB-48EC-B440-672889527FE5}" type="presOf" srcId="{4E65984A-BA92-43D1-B9A2-B9086CB43038}" destId="{952DD290-D500-4BE9-9525-723274617DF1}" srcOrd="0" destOrd="0" presId="urn:microsoft.com/office/officeart/2005/8/layout/venn1"/>
    <dgm:cxn modelId="{D43FBCDA-37A4-4EE2-B154-581BFC607789}" type="presOf" srcId="{0E6DF1C2-1746-482F-BF52-CD765E80A365}" destId="{171034FF-3396-4AA1-9482-05BACFB2D723}" srcOrd="0" destOrd="0" presId="urn:microsoft.com/office/officeart/2005/8/layout/venn1"/>
    <dgm:cxn modelId="{9B4DBAEE-023F-4406-A983-EA16172B0DF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F991-2BCA-4610-ACE7-EC78369C3EA0}">
      <dsp:nvSpPr>
        <dsp:cNvPr id="0" name=""/>
        <dsp:cNvSpPr/>
      </dsp:nvSpPr>
      <dsp:spPr>
        <a:xfrm>
          <a:off x="215004" y="398"/>
          <a:ext cx="3224186" cy="193451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1 </a:t>
          </a:r>
          <a:r>
            <a:rPr lang="zh-CN" altLang="en-US" sz="3600" b="1" kern="1200" dirty="0" smtClean="0">
              <a:solidFill>
                <a:schemeClr val="tx1"/>
              </a:solidFill>
            </a:rPr>
            <a:t>线性组合或线性表示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15004" y="398"/>
        <a:ext cx="3224186" cy="1934511"/>
      </dsp:txXfrm>
    </dsp:sp>
    <dsp:sp modelId="{F664346A-DBC0-4EE7-B151-5CFFA1988276}">
      <dsp:nvSpPr>
        <dsp:cNvPr id="0" name=""/>
        <dsp:cNvSpPr/>
      </dsp:nvSpPr>
      <dsp:spPr>
        <a:xfrm>
          <a:off x="3761609" y="398"/>
          <a:ext cx="3224186" cy="1934511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2 </a:t>
          </a:r>
          <a:r>
            <a:rPr lang="zh-CN" altLang="en-US" sz="3600" b="1" kern="1200" dirty="0" smtClean="0">
              <a:solidFill>
                <a:schemeClr val="tx1"/>
              </a:solidFill>
            </a:rPr>
            <a:t>线性相关与线性无关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3761609" y="398"/>
        <a:ext cx="3224186" cy="1934511"/>
      </dsp:txXfrm>
    </dsp:sp>
    <dsp:sp modelId="{28C2A2E2-A73B-4A68-8BF0-1922B07DA5E9}">
      <dsp:nvSpPr>
        <dsp:cNvPr id="0" name=""/>
        <dsp:cNvSpPr/>
      </dsp:nvSpPr>
      <dsp:spPr>
        <a:xfrm>
          <a:off x="215004" y="2257329"/>
          <a:ext cx="3224186" cy="1934511"/>
        </a:xfrm>
        <a:prstGeom prst="rect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3 </a:t>
          </a:r>
          <a:r>
            <a:rPr lang="zh-CN" altLang="en-US" sz="3600" b="1" kern="1200" dirty="0" smtClean="0">
              <a:solidFill>
                <a:schemeClr val="tx1"/>
              </a:solidFill>
            </a:rPr>
            <a:t>两个向量组等价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15004" y="2257329"/>
        <a:ext cx="3224186" cy="1934511"/>
      </dsp:txXfrm>
    </dsp:sp>
    <dsp:sp modelId="{5FCE750F-9C1D-430B-8A2D-F28153A7AC3F}">
      <dsp:nvSpPr>
        <dsp:cNvPr id="0" name=""/>
        <dsp:cNvSpPr/>
      </dsp:nvSpPr>
      <dsp:spPr>
        <a:xfrm>
          <a:off x="3761609" y="2257329"/>
          <a:ext cx="3224186" cy="193451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4 </a:t>
          </a:r>
          <a:r>
            <a:rPr lang="zh-CN" altLang="en-US" sz="3600" b="1" kern="1200" dirty="0" smtClean="0">
              <a:solidFill>
                <a:schemeClr val="tx1"/>
              </a:solidFill>
            </a:rPr>
            <a:t>最大无关组与秩</a:t>
          </a:r>
          <a:endParaRPr lang="zh-CN" altLang="en-US" sz="3600" b="1" kern="1200" dirty="0">
            <a:solidFill>
              <a:schemeClr val="tx1"/>
            </a:solidFill>
          </a:endParaRPr>
        </a:p>
      </dsp:txBody>
      <dsp:txXfrm>
        <a:off x="3761609" y="2257329"/>
        <a:ext cx="3224186" cy="1934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57.wmf"/><Relationship Id="rId5" Type="http://schemas.openxmlformats.org/officeDocument/2006/relationships/image" Target="../media/image54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86.wmf"/><Relationship Id="rId7" Type="http://schemas.openxmlformats.org/officeDocument/2006/relationships/image" Target="../media/image74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87.wmf"/><Relationship Id="rId9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79.wmf"/><Relationship Id="rId3" Type="http://schemas.openxmlformats.org/officeDocument/2006/relationships/image" Target="../media/image99.wmf"/><Relationship Id="rId7" Type="http://schemas.openxmlformats.org/officeDocument/2006/relationships/image" Target="../media/image86.wmf"/><Relationship Id="rId12" Type="http://schemas.openxmlformats.org/officeDocument/2006/relationships/image" Target="../media/image75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85.wmf"/><Relationship Id="rId11" Type="http://schemas.openxmlformats.org/officeDocument/2006/relationships/image" Target="../media/image74.wmf"/><Relationship Id="rId5" Type="http://schemas.openxmlformats.org/officeDocument/2006/relationships/image" Target="../media/image84.wmf"/><Relationship Id="rId10" Type="http://schemas.openxmlformats.org/officeDocument/2006/relationships/image" Target="../media/image73.wmf"/><Relationship Id="rId4" Type="http://schemas.openxmlformats.org/officeDocument/2006/relationships/image" Target="../media/image100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5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5.wmf"/><Relationship Id="rId15" Type="http://schemas.openxmlformats.org/officeDocument/2006/relationships/image" Target="../media/image17.wmf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Relationship Id="rId1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2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20.wmf"/><Relationship Id="rId5" Type="http://schemas.openxmlformats.org/officeDocument/2006/relationships/image" Target="../media/image5.wmf"/><Relationship Id="rId10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26.wmf"/><Relationship Id="rId3" Type="http://schemas.openxmlformats.org/officeDocument/2006/relationships/image" Target="../media/image24.wmf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3.wmf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0" Type="http://schemas.openxmlformats.org/officeDocument/2006/relationships/image" Target="../media/image7.wmf"/><Relationship Id="rId4" Type="http://schemas.openxmlformats.org/officeDocument/2006/relationships/image" Target="../media/image25.wmf"/><Relationship Id="rId9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4.wmf"/><Relationship Id="rId7" Type="http://schemas.openxmlformats.org/officeDocument/2006/relationships/image" Target="../media/image49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6.wmf"/><Relationship Id="rId10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6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4072922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735183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2822037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478189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0073375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9366789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3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55.wmf"/><Relationship Id="rId1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58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56.wmf"/><Relationship Id="rId14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1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1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71.w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70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8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83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77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1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4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7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audio" Target="../media/audio1.wav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87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6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7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85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16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11.w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16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9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2.wmf"/><Relationship Id="rId32" Type="http://schemas.openxmlformats.org/officeDocument/2006/relationships/oleObject" Target="../embeddings/oleObject3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16.wmf"/><Relationship Id="rId8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9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7.wmf"/><Relationship Id="rId22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61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.wmf"/><Relationship Id="rId25" Type="http://schemas.openxmlformats.org/officeDocument/2006/relationships/image" Target="../media/image8.wmf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9.bin"/><Relationship Id="rId5" Type="http://schemas.openxmlformats.org/officeDocument/2006/relationships/image" Target="../media/image22.wmf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6.wmf"/><Relationship Id="rId31" Type="http://schemas.openxmlformats.org/officeDocument/2006/relationships/oleObject" Target="../embeddings/oleObject58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9.wmf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62.bin"/><Relationship Id="rId8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71.bin"/><Relationship Id="rId26" Type="http://schemas.openxmlformats.org/officeDocument/2006/relationships/image" Target="../media/image37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3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33.wmf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0.bin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30.wmf"/><Relationship Id="rId24" Type="http://schemas.openxmlformats.org/officeDocument/2006/relationships/image" Target="../media/image36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oleObject" Target="../embeddings/oleObject74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2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9.bin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22959738"/>
              </p:ext>
            </p:extLst>
          </p:nvPr>
        </p:nvGraphicFramePr>
        <p:xfrm>
          <a:off x="611560" y="764704"/>
          <a:ext cx="720080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609329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向量组的线性相关性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9016" y="968573"/>
            <a:ext cx="504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念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50134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/>
                <a:gridCol w="4929222"/>
                <a:gridCol w="1714511"/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7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4.2</a:t>
            </a:r>
            <a:endParaRPr lang="zh-CN" altLang="en-US" sz="26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06476"/>
              </p:ext>
            </p:extLst>
          </p:nvPr>
        </p:nvGraphicFramePr>
        <p:xfrm>
          <a:off x="683568" y="3359636"/>
          <a:ext cx="6032500" cy="215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0" name="Equation" r:id="rId4" imgW="6032160" imgH="1955520" progId="Equation.DSMT4">
                  <p:embed/>
                </p:oleObj>
              </mc:Choice>
              <mc:Fallback>
                <p:oleObj name="Equation" r:id="rId4" imgW="6032160" imgH="1955520" progId="Equation.DSMT4">
                  <p:embed/>
                  <p:pic>
                    <p:nvPicPr>
                      <p:cNvPr id="0" name="Picture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9636"/>
                        <a:ext cx="6032500" cy="2157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</a:t>
              </a:r>
              <a:r>
                <a:rPr lang="zh-CN" altLang="zh-CN" sz="2600" b="1" dirty="0" smtClean="0">
                  <a:latin typeface="+mn-ea"/>
                </a:rPr>
                <a:t>（Ⅰ）</a:t>
              </a:r>
              <a:r>
                <a:rPr lang="en-US" altLang="zh-CN" sz="2600" b="1" dirty="0" smtClean="0">
                  <a:latin typeface="+mn-ea"/>
                </a:rPr>
                <a:t>       </a:t>
              </a:r>
              <a:r>
                <a:rPr lang="zh-CN" altLang="zh-CN" sz="2600" b="1" dirty="0" smtClean="0">
                  <a:latin typeface="+mn-ea"/>
                </a:rPr>
                <a:t>和</a:t>
              </a:r>
              <a:r>
                <a:rPr lang="zh-CN" altLang="zh-CN" sz="2600" b="1" dirty="0">
                  <a:latin typeface="+mn-ea"/>
                </a:rPr>
                <a:t>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79679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1" name="Equation" r:id="rId6" imgW="1244600" imgH="419100" progId="Equation.DSMT4">
                    <p:embed/>
                  </p:oleObj>
                </mc:Choice>
                <mc:Fallback>
                  <p:oleObj name="Equation" r:id="rId6" imgW="1244600" imgH="419100" progId="Equation.DSMT4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196080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2" name="Equation" r:id="rId8" imgW="431613" imgH="406224" progId="Equation.DSMT4">
                    <p:embed/>
                  </p:oleObj>
                </mc:Choice>
                <mc:Fallback>
                  <p:oleObj name="Equation" r:id="rId8" imgW="431613" imgH="406224" progId="Equation.DSMT4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861217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3" name="Equation" r:id="rId10" imgW="1320227" imgH="418918" progId="Equation.DSMT4">
                    <p:embed/>
                  </p:oleObj>
                </mc:Choice>
                <mc:Fallback>
                  <p:oleObj name="Equation" r:id="rId10" imgW="1320227" imgH="418918" progId="Equation.DSMT4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</a:t>
              </a:r>
              <a:r>
                <a:rPr lang="zh-CN" altLang="zh-CN" dirty="0" smtClean="0"/>
                <a:t>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则称向量组（Ⅰ）能由向量组（Ⅱ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线性表示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41806" y="2337296"/>
            <a:ext cx="7730594" cy="504056"/>
            <a:chOff x="441806" y="2337296"/>
            <a:chExt cx="7730594" cy="504056"/>
          </a:xfrm>
        </p:grpSpPr>
        <p:sp>
          <p:nvSpPr>
            <p:cNvPr id="35" name="TextBox 34"/>
            <p:cNvSpPr txBox="1"/>
            <p:nvPr/>
          </p:nvSpPr>
          <p:spPr>
            <a:xfrm>
              <a:off x="441806" y="23372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</a:t>
              </a:r>
              <a:r>
                <a:rPr lang="zh-CN" altLang="zh-CN" dirty="0" smtClean="0"/>
                <a:t>组</a:t>
              </a:r>
              <a:r>
                <a:rPr lang="en-US" altLang="zh-CN" dirty="0" smtClean="0"/>
                <a:t>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由列向量组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线</a:t>
              </a:r>
              <a:r>
                <a:rPr lang="zh-CN" altLang="zh-CN" dirty="0" smtClean="0"/>
                <a:t>性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14987"/>
                </p:ext>
              </p:extLst>
            </p:nvPr>
          </p:nvGraphicFramePr>
          <p:xfrm>
            <a:off x="2266346" y="24222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4" name="Equation" r:id="rId12" imgW="1244600" imgH="419100" progId="Equation.DSMT4">
                    <p:embed/>
                  </p:oleObj>
                </mc:Choice>
                <mc:Fallback>
                  <p:oleObj name="Equation" r:id="rId12" imgW="1244600" imgH="419100" progId="Equation.DSMT4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346" y="24222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110534"/>
                </p:ext>
              </p:extLst>
            </p:nvPr>
          </p:nvGraphicFramePr>
          <p:xfrm>
            <a:off x="5651714" y="24222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5" name="Equation" r:id="rId13" imgW="1727200" imgH="419100" progId="Equation.DSMT4">
                    <p:embed/>
                  </p:oleObj>
                </mc:Choice>
                <mc:Fallback>
                  <p:oleObj name="Equation" r:id="rId13" imgW="1727200" imgH="419100" progId="Equation.DSMT4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714" y="24222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107504" y="2841352"/>
            <a:ext cx="3483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表示，表达式</a:t>
            </a:r>
            <a:r>
              <a:rPr lang="zh-CN" altLang="zh-CN" dirty="0" smtClean="0"/>
              <a:t>为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899591" y="386104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9592" y="4437112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9592" y="494116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652120" y="4221088"/>
            <a:ext cx="25922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8" grpId="0"/>
      <p:bldP spid="9" grpId="0" animBg="1"/>
      <p:bldP spid="32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</a:t>
              </a:r>
              <a:r>
                <a:rPr lang="zh-CN" altLang="zh-CN" sz="2600" b="1" dirty="0" smtClean="0">
                  <a:latin typeface="+mn-ea"/>
                </a:rPr>
                <a:t>（Ⅰ）</a:t>
              </a:r>
              <a:r>
                <a:rPr lang="en-US" altLang="zh-CN" sz="2600" b="1" dirty="0" smtClean="0">
                  <a:latin typeface="+mn-ea"/>
                </a:rPr>
                <a:t>       </a:t>
              </a:r>
              <a:r>
                <a:rPr lang="zh-CN" altLang="zh-CN" sz="2600" b="1" dirty="0" smtClean="0">
                  <a:latin typeface="+mn-ea"/>
                </a:rPr>
                <a:t>和</a:t>
              </a:r>
              <a:r>
                <a:rPr lang="zh-CN" altLang="zh-CN" sz="2600" b="1" dirty="0">
                  <a:latin typeface="+mn-ea"/>
                </a:rPr>
                <a:t>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137277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42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692364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43" name="Equation" r:id="rId6" imgW="431613" imgH="406224" progId="Equation.DSMT4">
                    <p:embed/>
                  </p:oleObj>
                </mc:Choice>
                <mc:Fallback>
                  <p:oleObj name="Equation" r:id="rId6" imgW="431613" imgH="406224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714721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44" name="Equation" r:id="rId8" imgW="1320227" imgH="418918" progId="Equation.DSMT4">
                    <p:embed/>
                  </p:oleObj>
                </mc:Choice>
                <mc:Fallback>
                  <p:oleObj name="Equation" r:id="rId8" imgW="1320227" imgH="418918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</a:t>
              </a:r>
              <a:r>
                <a:rPr lang="zh-CN" altLang="zh-CN" dirty="0" smtClean="0"/>
                <a:t>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则称向量组（Ⅰ）能由向量组（Ⅱ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线性表示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7504" y="2337296"/>
            <a:ext cx="8064896" cy="3395960"/>
            <a:chOff x="107504" y="2337296"/>
            <a:chExt cx="8064896" cy="339596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765273"/>
                </p:ext>
              </p:extLst>
            </p:nvPr>
          </p:nvGraphicFramePr>
          <p:xfrm>
            <a:off x="539552" y="3575660"/>
            <a:ext cx="6032500" cy="2157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45" name="Equation" r:id="rId10" imgW="6032160" imgH="1955520" progId="Equation.DSMT4">
                    <p:embed/>
                  </p:oleObj>
                </mc:Choice>
                <mc:Fallback>
                  <p:oleObj name="Equation" r:id="rId10" imgW="6032160" imgH="195552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575660"/>
                          <a:ext cx="6032500" cy="21575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441806" y="2337296"/>
              <a:ext cx="7730594" cy="504056"/>
              <a:chOff x="441806" y="2337296"/>
              <a:chExt cx="7730594" cy="50405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41806" y="2337296"/>
                <a:ext cx="77305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>
                    <a:latin typeface="+mn-ea"/>
                  </a:defRPr>
                </a:lvl1pPr>
              </a:lstStyle>
              <a:p>
                <a:r>
                  <a:rPr lang="zh-CN" altLang="zh-CN" dirty="0"/>
                  <a:t>设列向量</a:t>
                </a:r>
                <a:r>
                  <a:rPr lang="zh-CN" altLang="zh-CN" dirty="0" smtClean="0"/>
                  <a:t>组</a:t>
                </a: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能</a:t>
                </a:r>
                <a:r>
                  <a:rPr lang="zh-CN" altLang="zh-CN" dirty="0"/>
                  <a:t>由列向量组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zh-CN" altLang="en-US" dirty="0" smtClean="0"/>
                  <a:t>线</a:t>
                </a:r>
                <a:r>
                  <a:rPr lang="zh-CN" altLang="zh-CN" dirty="0" smtClean="0"/>
                  <a:t>性</a:t>
                </a:r>
                <a:endParaRPr lang="zh-CN" altLang="en-US" dirty="0"/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8245314"/>
                  </p:ext>
                </p:extLst>
              </p:nvPr>
            </p:nvGraphicFramePr>
            <p:xfrm>
              <a:off x="2266346" y="2422252"/>
              <a:ext cx="1244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46" name="Equation" r:id="rId12" imgW="1244600" imgH="419100" progId="Equation.DSMT4">
                      <p:embed/>
                    </p:oleObj>
                  </mc:Choice>
                  <mc:Fallback>
                    <p:oleObj name="Equation" r:id="rId12" imgW="1244600" imgH="419100" progId="Equation.DSMT4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346" y="2422252"/>
                            <a:ext cx="1244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4388188"/>
                  </p:ext>
                </p:extLst>
              </p:nvPr>
            </p:nvGraphicFramePr>
            <p:xfrm>
              <a:off x="5651714" y="2422252"/>
              <a:ext cx="1727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47" name="Equation" r:id="rId13" imgW="1727200" imgH="419100" progId="Equation.DSMT4">
                      <p:embed/>
                    </p:oleObj>
                  </mc:Choice>
                  <mc:Fallback>
                    <p:oleObj name="Equation" r:id="rId13" imgW="1727200" imgH="419100" progId="Equation.DSMT4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51714" y="2422252"/>
                            <a:ext cx="17272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107504" y="2841352"/>
              <a:ext cx="34838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表示，表达式</a:t>
              </a:r>
              <a:r>
                <a:rPr lang="zh-CN" altLang="zh-CN" dirty="0" smtClean="0"/>
                <a:t>为</a:t>
              </a:r>
              <a:endParaRPr lang="zh-CN" altLang="zh-CN" dirty="0"/>
            </a:p>
          </p:txBody>
        </p:sp>
      </p:grp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8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2.22222E-6 -0.3349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0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701339" y="1155126"/>
            <a:ext cx="414278" cy="21014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8477" y="4005064"/>
            <a:ext cx="1863323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01780" y="3573016"/>
            <a:ext cx="478331" cy="2101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75656" y="1160442"/>
            <a:ext cx="3672408" cy="5295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937786" y="3575690"/>
            <a:ext cx="480591" cy="2101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75656" y="1779720"/>
            <a:ext cx="3672408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80312" y="3573016"/>
            <a:ext cx="488813" cy="2101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63994" y="2863455"/>
            <a:ext cx="3684069" cy="5581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6608" y="7857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51377"/>
              </p:ext>
            </p:extLst>
          </p:nvPr>
        </p:nvGraphicFramePr>
        <p:xfrm>
          <a:off x="395288" y="5076825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1" name="Equation" r:id="rId4" imgW="2438280" imgH="368280" progId="Equation.DSMT4">
                  <p:embed/>
                </p:oleObj>
              </mc:Choice>
              <mc:Fallback>
                <p:oleObj name="Equation" r:id="rId4" imgW="2438280" imgH="36828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76825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09543"/>
              </p:ext>
            </p:extLst>
          </p:nvPr>
        </p:nvGraphicFramePr>
        <p:xfrm>
          <a:off x="4880961" y="3573016"/>
          <a:ext cx="3219431" cy="20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2" name="Equation" r:id="rId6" imgW="3060700" imgH="1955800" progId="Equation.DSMT4">
                  <p:embed/>
                </p:oleObj>
              </mc:Choice>
              <mc:Fallback>
                <p:oleObj name="Equation" r:id="rId6" imgW="3060700" imgH="1955800" progId="Equation.DSMT4">
                  <p:embed/>
                  <p:pic>
                    <p:nvPicPr>
                      <p:cNvPr id="0" name="Picture 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961" y="3573016"/>
                        <a:ext cx="3219431" cy="20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719391" y="7389440"/>
            <a:ext cx="2746872" cy="492443"/>
            <a:chOff x="4489424" y="2132856"/>
            <a:chExt cx="2746872" cy="492443"/>
          </a:xfrm>
        </p:grpSpPr>
        <p:sp>
          <p:nvSpPr>
            <p:cNvPr id="22" name="TextBox 21"/>
            <p:cNvSpPr txBox="1"/>
            <p:nvPr/>
          </p:nvSpPr>
          <p:spPr>
            <a:xfrm>
              <a:off x="4673856" y="2132856"/>
              <a:ext cx="25624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为</a:t>
              </a:r>
              <a:r>
                <a:rPr lang="zh-CN" altLang="en-US" sz="2600" b="1" dirty="0" smtClean="0"/>
                <a:t>系数阵的转置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3842122"/>
                </p:ext>
              </p:extLst>
            </p:nvPr>
          </p:nvGraphicFramePr>
          <p:xfrm>
            <a:off x="4489424" y="2239377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53" name="Equation" r:id="rId8" imgW="279400" imgH="279400" progId="Equation.DSMT4">
                    <p:embed/>
                  </p:oleObj>
                </mc:Choice>
                <mc:Fallback>
                  <p:oleObj name="Equation" r:id="rId8" imgW="279400" imgH="279400" progId="Equation.DSMT4">
                    <p:embed/>
                    <p:pic>
                      <p:nvPicPr>
                        <p:cNvPr id="0" name="Picture 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424" y="2239377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59293"/>
              </p:ext>
            </p:extLst>
          </p:nvPr>
        </p:nvGraphicFramePr>
        <p:xfrm>
          <a:off x="505494" y="1156717"/>
          <a:ext cx="615473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4" name="Equation" r:id="rId10" imgW="6032160" imgH="1955520" progId="Equation.DSMT4">
                  <p:embed/>
                </p:oleObj>
              </mc:Choice>
              <mc:Fallback>
                <p:oleObj name="Equation" r:id="rId10" imgW="6032160" imgH="1955520" progId="Equation.DSMT4">
                  <p:embed/>
                  <p:pic>
                    <p:nvPicPr>
                      <p:cNvPr id="0" name="Picture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94" y="1156717"/>
                        <a:ext cx="6154738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80034" y="44624"/>
            <a:ext cx="8093764" cy="996499"/>
            <a:chOff x="80034" y="2492896"/>
            <a:chExt cx="8093764" cy="996499"/>
          </a:xfrm>
        </p:grpSpPr>
        <p:sp>
          <p:nvSpPr>
            <p:cNvPr id="27" name="TextBox 26"/>
            <p:cNvSpPr txBox="1"/>
            <p:nvPr/>
          </p:nvSpPr>
          <p:spPr>
            <a:xfrm>
              <a:off x="443204" y="24928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</a:t>
              </a:r>
              <a:r>
                <a:rPr lang="zh-CN" altLang="zh-CN" dirty="0" smtClean="0"/>
                <a:t>组</a:t>
              </a:r>
              <a:r>
                <a:rPr lang="en-US" altLang="zh-CN" dirty="0" smtClean="0"/>
                <a:t>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由列向量组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线</a:t>
              </a:r>
              <a:r>
                <a:rPr lang="zh-CN" altLang="zh-CN" dirty="0" smtClean="0"/>
                <a:t>性</a:t>
              </a:r>
              <a:endParaRPr lang="zh-CN" altLang="en-US" dirty="0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821914"/>
                </p:ext>
              </p:extLst>
            </p:nvPr>
          </p:nvGraphicFramePr>
          <p:xfrm>
            <a:off x="2267744" y="25778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55" name="Equation" r:id="rId12" imgW="1244600" imgH="419100" progId="Equation.DSMT4">
                    <p:embed/>
                  </p:oleObj>
                </mc:Choice>
                <mc:Fallback>
                  <p:oleObj name="Equation" r:id="rId12" imgW="1244600" imgH="419100" progId="Equation.DSMT4">
                    <p:embed/>
                    <p:pic>
                      <p:nvPicPr>
                        <p:cNvPr id="0" name="Picture 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25778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772218"/>
                </p:ext>
              </p:extLst>
            </p:nvPr>
          </p:nvGraphicFramePr>
          <p:xfrm>
            <a:off x="5653112" y="25778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56" name="Equation" r:id="rId14" imgW="1727200" imgH="419100" progId="Equation.DSMT4">
                    <p:embed/>
                  </p:oleObj>
                </mc:Choice>
                <mc:Fallback>
                  <p:oleObj name="Equation" r:id="rId14" imgW="1727200" imgH="419100" progId="Equation.DSMT4">
                    <p:embed/>
                    <p:pic>
                      <p:nvPicPr>
                        <p:cNvPr id="0" name="Picture 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3112" y="25778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034" y="2996952"/>
              <a:ext cx="34838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表示，表达式</a:t>
              </a:r>
              <a:r>
                <a:rPr lang="zh-CN" altLang="zh-CN" dirty="0" smtClean="0"/>
                <a:t>为</a:t>
              </a:r>
              <a:endParaRPr lang="zh-CN" altLang="zh-CN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504" y="3429000"/>
            <a:ext cx="4631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则上式可写成矩阵</a:t>
            </a:r>
            <a:r>
              <a:rPr lang="zh-CN" altLang="zh-CN" dirty="0" smtClean="0"/>
              <a:t>形式</a:t>
            </a:r>
            <a:endParaRPr lang="zh-CN" altLang="zh-CN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67579"/>
              </p:ext>
            </p:extLst>
          </p:nvPr>
        </p:nvGraphicFramePr>
        <p:xfrm>
          <a:off x="1057300" y="3953810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7" name="Equation" r:id="rId16" imgW="1714500" imgH="533400" progId="Equation.DSMT4">
                  <p:embed/>
                </p:oleObj>
              </mc:Choice>
              <mc:Fallback>
                <p:oleObj name="Equation" r:id="rId16" imgW="1714500" imgH="533400" progId="Equation.DSMT4">
                  <p:embed/>
                  <p:pic>
                    <p:nvPicPr>
                      <p:cNvPr id="0" name="Picture 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00" y="3953810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82988"/>
              </p:ext>
            </p:extLst>
          </p:nvPr>
        </p:nvGraphicFramePr>
        <p:xfrm>
          <a:off x="2806700" y="3983038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8" name="Equation" r:id="rId18" imgW="2006280" imgH="533160" progId="Equation.DSMT4">
                  <p:embed/>
                </p:oleObj>
              </mc:Choice>
              <mc:Fallback>
                <p:oleObj name="Equation" r:id="rId18" imgW="2006280" imgH="533160" progId="Equation.DSMT4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983038"/>
                        <a:ext cx="200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1729905" y="5148231"/>
            <a:ext cx="32181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1890813" y="4509121"/>
            <a:ext cx="0" cy="639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267744" y="5148231"/>
            <a:ext cx="32377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429631" y="4509120"/>
            <a:ext cx="990241" cy="639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501639" y="5148231"/>
            <a:ext cx="342169" cy="29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</p:cNvCxnSpPr>
          <p:nvPr/>
        </p:nvCxnSpPr>
        <p:spPr>
          <a:xfrm flipV="1">
            <a:off x="2843808" y="4869161"/>
            <a:ext cx="2103830" cy="4275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1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4" grpId="0"/>
      <p:bldP spid="4" grpId="0" animBg="1"/>
      <p:bldP spid="11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72233"/>
              </p:ext>
            </p:extLst>
          </p:nvPr>
        </p:nvGraphicFramePr>
        <p:xfrm>
          <a:off x="395288" y="5076825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0" name="Equation" r:id="rId4" imgW="2438280" imgH="368280" progId="Equation.DSMT4">
                  <p:embed/>
                </p:oleObj>
              </mc:Choice>
              <mc:Fallback>
                <p:oleObj name="Equation" r:id="rId4" imgW="2438280" imgH="3682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76825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700338" y="7389440"/>
            <a:ext cx="2765925" cy="492443"/>
            <a:chOff x="4470371" y="2132856"/>
            <a:chExt cx="2765925" cy="492443"/>
          </a:xfrm>
        </p:grpSpPr>
        <p:sp>
          <p:nvSpPr>
            <p:cNvPr id="22" name="TextBox 21"/>
            <p:cNvSpPr txBox="1"/>
            <p:nvPr/>
          </p:nvSpPr>
          <p:spPr>
            <a:xfrm>
              <a:off x="4673856" y="2132856"/>
              <a:ext cx="25624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为</a:t>
              </a:r>
              <a:r>
                <a:rPr lang="zh-CN" altLang="en-US" sz="2600" b="1" dirty="0" smtClean="0"/>
                <a:t>系数阵的转置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091235"/>
                </p:ext>
              </p:extLst>
            </p:nvPr>
          </p:nvGraphicFramePr>
          <p:xfrm>
            <a:off x="4470371" y="2239591"/>
            <a:ext cx="317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81" name="Equation" r:id="rId6" imgW="317160" imgH="279360" progId="Equation.DSMT4">
                    <p:embed/>
                  </p:oleObj>
                </mc:Choice>
                <mc:Fallback>
                  <p:oleObj name="Equation" r:id="rId6" imgW="317160" imgH="27936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371" y="2239591"/>
                          <a:ext cx="3175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9687"/>
              </p:ext>
            </p:extLst>
          </p:nvPr>
        </p:nvGraphicFramePr>
        <p:xfrm>
          <a:off x="505494" y="1084263"/>
          <a:ext cx="615473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2" name="Equation" r:id="rId8" imgW="6032160" imgH="1955520" progId="Equation.DSMT4">
                  <p:embed/>
                </p:oleObj>
              </mc:Choice>
              <mc:Fallback>
                <p:oleObj name="Equation" r:id="rId8" imgW="6032160" imgH="195552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94" y="1084263"/>
                        <a:ext cx="6154738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2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11997 -0.1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-8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53611 -0.624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06" y="-3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23528" y="2852936"/>
            <a:ext cx="7776864" cy="492443"/>
            <a:chOff x="467544" y="2391835"/>
            <a:chExt cx="7641614" cy="492443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2391835"/>
              <a:ext cx="76416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en-US" altLang="zh-CN" dirty="0" smtClean="0"/>
                <a:t>       </a:t>
              </a:r>
              <a:r>
                <a:rPr lang="zh-CN" altLang="zh-CN" dirty="0" smtClean="0"/>
                <a:t>若</a:t>
              </a:r>
              <a:r>
                <a:rPr lang="zh-CN" altLang="zh-CN" dirty="0"/>
                <a:t>只告诉</a:t>
              </a:r>
              <a:r>
                <a:rPr lang="en-US" altLang="zh-CN" dirty="0"/>
                <a:t>                   </a:t>
              </a:r>
              <a:r>
                <a:rPr lang="zh-CN" altLang="zh-CN" dirty="0"/>
                <a:t>能由</a:t>
              </a:r>
              <a:r>
                <a:rPr lang="en-US" altLang="zh-CN" dirty="0"/>
                <a:t>                        </a:t>
              </a:r>
              <a:r>
                <a:rPr lang="zh-CN" altLang="zh-CN" dirty="0"/>
                <a:t>线性</a:t>
              </a:r>
              <a:r>
                <a:rPr lang="zh-CN" altLang="zh-CN" dirty="0" smtClean="0"/>
                <a:t>表示，</a:t>
              </a:r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4498859"/>
                </p:ext>
              </p:extLst>
            </p:nvPr>
          </p:nvGraphicFramePr>
          <p:xfrm>
            <a:off x="2483768" y="2420888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79" name="Equation" r:id="rId5" imgW="1244600" imgH="419100" progId="Equation.DSMT4">
                    <p:embed/>
                  </p:oleObj>
                </mc:Choice>
                <mc:Fallback>
                  <p:oleObj name="Equation" r:id="rId5" imgW="1244600" imgH="419100" progId="Equation.DSMT4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420888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175832"/>
                </p:ext>
              </p:extLst>
            </p:nvPr>
          </p:nvGraphicFramePr>
          <p:xfrm>
            <a:off x="4499992" y="2433836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80" name="Equation" r:id="rId7" imgW="1727200" imgH="419100" progId="Equation.DSMT4">
                    <p:embed/>
                  </p:oleObj>
                </mc:Choice>
                <mc:Fallback>
                  <p:oleObj name="Equation" r:id="rId7" imgW="1727200" imgH="419100" progId="Equation.DSMT4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2433836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251519" y="3307613"/>
            <a:ext cx="79928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没给出具体表达式</a:t>
            </a:r>
            <a:r>
              <a:rPr lang="zh-CN" altLang="zh-CN" dirty="0" smtClean="0"/>
              <a:t>，讨论</a:t>
            </a:r>
            <a:r>
              <a:rPr lang="zh-CN" altLang="zh-CN" dirty="0"/>
              <a:t>问题时</a:t>
            </a:r>
            <a:r>
              <a:rPr lang="zh-CN" altLang="zh-CN" dirty="0" smtClean="0"/>
              <a:t>，一般要</a:t>
            </a:r>
            <a:r>
              <a:rPr lang="zh-CN" altLang="en-US" dirty="0" smtClean="0"/>
              <a:t>先</a:t>
            </a:r>
            <a:r>
              <a:rPr lang="zh-CN" altLang="zh-CN" dirty="0" smtClean="0"/>
              <a:t>写</a:t>
            </a:r>
            <a:r>
              <a:rPr lang="zh-CN" altLang="zh-CN" dirty="0"/>
              <a:t>成</a:t>
            </a:r>
            <a:r>
              <a:rPr lang="zh-CN" altLang="zh-CN" dirty="0" smtClean="0"/>
              <a:t>矩阵</a:t>
            </a:r>
            <a:endParaRPr lang="en-US" altLang="zh-CN" dirty="0"/>
          </a:p>
        </p:txBody>
      </p:sp>
      <p:sp>
        <p:nvSpPr>
          <p:cNvPr id="31" name="TextBox 30"/>
          <p:cNvSpPr txBox="1"/>
          <p:nvPr/>
        </p:nvSpPr>
        <p:spPr>
          <a:xfrm>
            <a:off x="268764" y="3728645"/>
            <a:ext cx="7111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 smtClean="0"/>
              <a:t>形</a:t>
            </a:r>
            <a:r>
              <a:rPr lang="zh-CN" altLang="en-US" dirty="0" smtClean="0"/>
              <a:t>式，</a:t>
            </a:r>
            <a:r>
              <a:rPr lang="zh-CN" altLang="zh-CN" dirty="0" smtClean="0"/>
              <a:t>只是</a:t>
            </a:r>
            <a:r>
              <a:rPr lang="zh-CN" altLang="zh-CN" dirty="0" smtClean="0"/>
              <a:t>此时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/>
              <a:t> </a:t>
            </a:r>
            <a:r>
              <a:rPr lang="zh-CN" altLang="zh-CN" dirty="0" smtClean="0"/>
              <a:t>是</a:t>
            </a:r>
            <a:r>
              <a:rPr lang="zh-CN" altLang="zh-CN" dirty="0"/>
              <a:t>假设出来</a:t>
            </a:r>
            <a:r>
              <a:rPr lang="zh-CN" altLang="zh-CN" dirty="0" smtClean="0"/>
              <a:t>的</a:t>
            </a:r>
            <a:r>
              <a:rPr lang="zh-CN" altLang="en-US" dirty="0"/>
              <a:t>，</a:t>
            </a:r>
            <a:r>
              <a:rPr lang="zh-CN" altLang="zh-CN" dirty="0" smtClean="0"/>
              <a:t>不是</a:t>
            </a:r>
            <a:r>
              <a:rPr lang="zh-CN" altLang="zh-CN" dirty="0"/>
              <a:t>具体</a:t>
            </a:r>
            <a:r>
              <a:rPr lang="zh-CN" altLang="zh-CN" dirty="0" smtClean="0"/>
              <a:t>的</a:t>
            </a:r>
            <a:r>
              <a:rPr lang="en-US" altLang="zh-CN" dirty="0" smtClean="0"/>
              <a:t>.</a:t>
            </a:r>
          </a:p>
        </p:txBody>
      </p:sp>
      <p:sp>
        <p:nvSpPr>
          <p:cNvPr id="42" name="爆炸形 2 41"/>
          <p:cNvSpPr/>
          <p:nvPr/>
        </p:nvSpPr>
        <p:spPr>
          <a:xfrm>
            <a:off x="107504" y="1742619"/>
            <a:ext cx="1296144" cy="1038309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231113"/>
              </p:ext>
            </p:extLst>
          </p:nvPr>
        </p:nvGraphicFramePr>
        <p:xfrm>
          <a:off x="107504" y="26726"/>
          <a:ext cx="4739465" cy="1715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1" name="Equation" r:id="rId9" imgW="6032160" imgH="1955520" progId="Equation.DSMT4">
                  <p:embed/>
                </p:oleObj>
              </mc:Choice>
              <mc:Fallback>
                <p:oleObj name="Equation" r:id="rId9" imgW="6032160" imgH="1955520" progId="Equation.DSMT4">
                  <p:embed/>
                  <p:pic>
                    <p:nvPicPr>
                      <p:cNvPr id="0" name="Picture 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726"/>
                        <a:ext cx="4739465" cy="17158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99108"/>
              </p:ext>
            </p:extLst>
          </p:nvPr>
        </p:nvGraphicFramePr>
        <p:xfrm>
          <a:off x="5314950" y="765175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2" name="Equation" r:id="rId11" imgW="2438280" imgH="368280" progId="Equation.DSMT4">
                  <p:embed/>
                </p:oleObj>
              </mc:Choice>
              <mc:Fallback>
                <p:oleObj name="Equation" r:id="rId11" imgW="2438280" imgH="368280" progId="Equation.DSMT4">
                  <p:embed/>
                  <p:pic>
                    <p:nvPicPr>
                      <p:cNvPr id="0" name="Picture 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765175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1628800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看书</a:t>
            </a:r>
            <a:r>
              <a:rPr lang="en-US" altLang="zh-CN" sz="2600" b="1" dirty="0"/>
              <a:t>P86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2642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4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55233"/>
              </p:ext>
            </p:extLst>
          </p:nvPr>
        </p:nvGraphicFramePr>
        <p:xfrm>
          <a:off x="2019300" y="764704"/>
          <a:ext cx="6310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3" name="Equation" r:id="rId3" imgW="6527520" imgH="419040" progId="Equation.DSMT4">
                  <p:embed/>
                </p:oleObj>
              </mc:Choice>
              <mc:Fallback>
                <p:oleObj name="Equation" r:id="rId3" imgW="6527520" imgH="419040" progId="Equation.DSMT4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764704"/>
                        <a:ext cx="6310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486286"/>
              </p:ext>
            </p:extLst>
          </p:nvPr>
        </p:nvGraphicFramePr>
        <p:xfrm>
          <a:off x="4176713" y="1196752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4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1196752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704162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5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924457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6" name="Equation" r:id="rId9" imgW="1790700" imgH="419100" progId="Equation.DSMT4">
                    <p:embed/>
                  </p:oleObj>
                </mc:Choice>
                <mc:Fallback>
                  <p:oleObj name="Equation" r:id="rId9" imgW="1790700" imgH="419100" progId="Equation.DSMT4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591235" y="1700808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97767"/>
              </p:ext>
            </p:extLst>
          </p:nvPr>
        </p:nvGraphicFramePr>
        <p:xfrm>
          <a:off x="1230710" y="2636913"/>
          <a:ext cx="6365626" cy="46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7" name="Equation" r:id="rId11" imgW="5613400" imgH="419100" progId="Equation.DSMT4">
                  <p:embed/>
                </p:oleObj>
              </mc:Choice>
              <mc:Fallback>
                <p:oleObj name="Equation" r:id="rId11" imgW="5613400" imgH="419100" progId="Equation.DSMT4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10" y="2636913"/>
                        <a:ext cx="6365626" cy="460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8159"/>
              </p:ext>
            </p:extLst>
          </p:nvPr>
        </p:nvGraphicFramePr>
        <p:xfrm>
          <a:off x="714348" y="4071942"/>
          <a:ext cx="4421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8" name="Equation" r:id="rId13" imgW="3873240" imgH="622080" progId="Equation.DSMT4">
                  <p:embed/>
                </p:oleObj>
              </mc:Choice>
              <mc:Fallback>
                <p:oleObj name="Equation" r:id="rId13" imgW="3873240" imgH="622080" progId="Equation.DSMT4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071942"/>
                        <a:ext cx="44211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5496" y="2132856"/>
            <a:ext cx="7488833" cy="496044"/>
            <a:chOff x="35496" y="2132856"/>
            <a:chExt cx="7488833" cy="496044"/>
          </a:xfrm>
        </p:grpSpPr>
        <p:sp>
          <p:nvSpPr>
            <p:cNvPr id="23" name="TextBox 22"/>
            <p:cNvSpPr txBox="1"/>
            <p:nvPr/>
          </p:nvSpPr>
          <p:spPr>
            <a:xfrm>
              <a:off x="35496" y="2132856"/>
              <a:ext cx="74888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线性</a:t>
              </a:r>
              <a:r>
                <a:rPr lang="zh-CN" altLang="zh-CN" dirty="0"/>
                <a:t>表示</a:t>
              </a:r>
              <a:r>
                <a:rPr lang="zh-CN" altLang="en-US" dirty="0" smtClean="0"/>
                <a:t>，</a:t>
              </a:r>
              <a:r>
                <a:rPr lang="zh-CN" altLang="zh-CN" dirty="0" smtClean="0"/>
                <a:t>则</a:t>
              </a:r>
              <a:r>
                <a:rPr lang="zh-CN" altLang="zh-CN" dirty="0"/>
                <a:t>存在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   </a:t>
              </a:r>
              <a:r>
                <a:rPr lang="zh-CN" altLang="en-US" dirty="0" smtClean="0"/>
                <a:t>使</a:t>
              </a:r>
              <a:endParaRPr lang="zh-CN" altLang="en-US" dirty="0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40054"/>
                </p:ext>
              </p:extLst>
            </p:nvPr>
          </p:nvGraphicFramePr>
          <p:xfrm>
            <a:off x="3094038" y="2209800"/>
            <a:ext cx="22209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49" name="Equation" r:id="rId15" imgW="1854200" imgH="419100" progId="Equation.DSMT4">
                    <p:embed/>
                  </p:oleObj>
                </mc:Choice>
                <mc:Fallback>
                  <p:oleObj name="Equation" r:id="rId15" imgW="18542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038" y="2209800"/>
                          <a:ext cx="22209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5496" y="1744360"/>
            <a:ext cx="8388423" cy="492443"/>
            <a:chOff x="1" y="1755676"/>
            <a:chExt cx="8388423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1" y="1755676"/>
              <a:ext cx="83884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en-US" altLang="zh-CN" dirty="0" smtClean="0"/>
                <a:t>         </a:t>
              </a:r>
              <a:r>
                <a:rPr lang="zh-CN" altLang="zh-CN" dirty="0" smtClean="0"/>
                <a:t>若向量</a:t>
              </a:r>
              <a:r>
                <a:rPr lang="zh-CN" altLang="en-US" dirty="0" smtClean="0"/>
                <a:t>组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lang="zh-CN" altLang="en-US" dirty="0" smtClean="0"/>
                <a:t>能</a:t>
              </a:r>
              <a:r>
                <a:rPr lang="zh-CN" altLang="zh-CN" dirty="0" smtClean="0"/>
                <a:t>由向量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680"/>
                </p:ext>
              </p:extLst>
            </p:nvPr>
          </p:nvGraphicFramePr>
          <p:xfrm>
            <a:off x="2895600" y="177281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0" name="Equation" r:id="rId17" imgW="1676400" imgH="419100" progId="Equation.DSMT4">
                    <p:embed/>
                  </p:oleObj>
                </mc:Choice>
                <mc:Fallback>
                  <p:oleObj name="Equation" r:id="rId17" imgW="1676400" imgH="419100" progId="Equation.DSMT4">
                    <p:embed/>
                    <p:pic>
                      <p:nvPicPr>
                        <p:cNvPr id="0" name="Picture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77281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783558"/>
                </p:ext>
              </p:extLst>
            </p:nvPr>
          </p:nvGraphicFramePr>
          <p:xfrm>
            <a:off x="6372200" y="1772816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1" name="Equation" r:id="rId18" imgW="1790700" imgH="419100" progId="Equation.DSMT4">
                    <p:embed/>
                  </p:oleObj>
                </mc:Choice>
                <mc:Fallback>
                  <p:oleObj name="Equation" r:id="rId18" imgW="1790700" imgH="419100" progId="Equation.DSMT4">
                    <p:embed/>
                    <p:pic>
                      <p:nvPicPr>
                        <p:cNvPr id="0" name="Picture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1772816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932058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2" name="Equation" r:id="rId19" imgW="393529" imgH="228501" progId="Equation.DSMT4">
                    <p:embed/>
                  </p:oleObj>
                </mc:Choice>
                <mc:Fallback>
                  <p:oleObj name="Equation" r:id="rId19" imgW="393529" imgH="228501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732240" y="3501008"/>
            <a:ext cx="158417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6712"/>
              </p:ext>
            </p:extLst>
          </p:nvPr>
        </p:nvGraphicFramePr>
        <p:xfrm>
          <a:off x="98425" y="3543300"/>
          <a:ext cx="825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name="Equation" r:id="rId21" imgW="9943920" imgH="419040" progId="Equation.DSMT4">
                  <p:embed/>
                </p:oleObj>
              </mc:Choice>
              <mc:Fallback>
                <p:oleObj name="Equation" r:id="rId21" imgW="9943920" imgH="419040" progId="Equation.DSMT4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543300"/>
                        <a:ext cx="8251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38349" y="3033699"/>
            <a:ext cx="3927723" cy="492443"/>
            <a:chOff x="38349" y="3033699"/>
            <a:chExt cx="3927723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87645"/>
                </p:ext>
              </p:extLst>
            </p:nvPr>
          </p:nvGraphicFramePr>
          <p:xfrm>
            <a:off x="827584" y="3088258"/>
            <a:ext cx="31384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4" name="Equation" r:id="rId23" imgW="3797300" imgH="419100" progId="Equation.DSMT4">
                    <p:embed/>
                  </p:oleObj>
                </mc:Choice>
                <mc:Fallback>
                  <p:oleObj name="Equation" r:id="rId23" imgW="3797300" imgH="419100" progId="Equation.DSMT4">
                    <p:embed/>
                    <p:pic>
                      <p:nvPicPr>
                        <p:cNvPr id="0" name="Picture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088258"/>
                          <a:ext cx="3138488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8349" y="3033699"/>
              <a:ext cx="12932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从而</a:t>
              </a:r>
              <a:endParaRPr lang="zh-CN" altLang="en-US" sz="2600" b="1" dirty="0"/>
            </a:p>
          </p:txBody>
        </p:sp>
      </p:grpSp>
      <p:graphicFrame>
        <p:nvGraphicFramePr>
          <p:cNvPr id="30509" name="Object 8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10754"/>
              </p:ext>
            </p:extLst>
          </p:nvPr>
        </p:nvGraphicFramePr>
        <p:xfrm>
          <a:off x="771525" y="4786313"/>
          <a:ext cx="6305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5" name="Equation" r:id="rId25" imgW="6527520" imgH="419040" progId="Equation.DSMT4">
                  <p:embed/>
                </p:oleObj>
              </mc:Choice>
              <mc:Fallback>
                <p:oleObj name="Equation" r:id="rId25" imgW="6527520" imgH="419040" progId="Equation.DSMT4">
                  <p:embed/>
                  <p:pic>
                    <p:nvPicPr>
                      <p:cNvPr id="0" name="Picture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786313"/>
                        <a:ext cx="6305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0" name="Object 8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55428"/>
              </p:ext>
            </p:extLst>
          </p:nvPr>
        </p:nvGraphicFramePr>
        <p:xfrm>
          <a:off x="2884488" y="5357813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6" name="Equation" r:id="rId27" imgW="2527200" imgH="419040" progId="Equation.DSMT4">
                  <p:embed/>
                </p:oleObj>
              </mc:Choice>
              <mc:Fallback>
                <p:oleObj name="Equation" r:id="rId27" imgW="2527200" imgH="419040" progId="Equation.DSMT4">
                  <p:embed/>
                  <p:pic>
                    <p:nvPicPr>
                      <p:cNvPr id="0" name="Picture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357813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0" y="4714884"/>
            <a:ext cx="7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31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087895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73253"/>
              </p:ext>
            </p:extLst>
          </p:nvPr>
        </p:nvGraphicFramePr>
        <p:xfrm>
          <a:off x="2035175" y="2433638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3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638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844824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20935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4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348673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5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Picture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8880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55246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6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44627"/>
              </p:ext>
            </p:extLst>
          </p:nvPr>
        </p:nvGraphicFramePr>
        <p:xfrm>
          <a:off x="2019300" y="764704"/>
          <a:ext cx="6310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7" name="Equation" r:id="rId11" imgW="6527520" imgH="419040" progId="Equation.DSMT4">
                  <p:embed/>
                </p:oleObj>
              </mc:Choice>
              <mc:Fallback>
                <p:oleObj name="Equation" r:id="rId11" imgW="6527520" imgH="419040" progId="Equation.DSMT4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764704"/>
                        <a:ext cx="6310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25583"/>
              </p:ext>
            </p:extLst>
          </p:nvPr>
        </p:nvGraphicFramePr>
        <p:xfrm>
          <a:off x="4176713" y="1196752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8" name="Equation" r:id="rId13" imgW="2527200" imgH="419040" progId="Equation.DSMT4">
                  <p:embed/>
                </p:oleObj>
              </mc:Choice>
              <mc:Fallback>
                <p:oleObj name="Equation" r:id="rId13" imgW="2527200" imgH="419040" progId="Equation.DSMT4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1196752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16999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9" name="Equation" r:id="rId15" imgW="1676400" imgH="419100" progId="Equation.DSMT4">
                    <p:embed/>
                  </p:oleObj>
                </mc:Choice>
                <mc:Fallback>
                  <p:oleObj name="Equation" r:id="rId15" imgW="1676400" imgH="419100" progId="Equation.DSMT4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930886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0" name="Equation" r:id="rId17" imgW="1790700" imgH="419100" progId="Equation.DSMT4">
                    <p:embed/>
                  </p:oleObj>
                </mc:Choice>
                <mc:Fallback>
                  <p:oleObj name="Equation" r:id="rId17" imgW="1790700" imgH="419100" progId="Equation.DSMT4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46141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1" name="Equation" r:id="rId19" imgW="393529" imgH="228501" progId="Equation.DSMT4">
                    <p:embed/>
                  </p:oleObj>
                </mc:Choice>
                <mc:Fallback>
                  <p:oleObj name="Equation" r:id="rId19" imgW="393529" imgH="228501" progId="Equation.DSMT4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6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</a:t>
            </a:r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 smtClean="0"/>
              <a:t>不能由</a:t>
            </a:r>
            <a:endParaRPr lang="en-US" altLang="zh-CN" sz="2600" b="1" dirty="0" smtClean="0"/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96" y="4064210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65563"/>
              </p:ext>
            </p:extLst>
          </p:nvPr>
        </p:nvGraphicFramePr>
        <p:xfrm>
          <a:off x="3006725" y="3652321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3" imgW="6705600" imgH="1447800" progId="Equation.DSMT4">
                  <p:embed/>
                </p:oleObj>
              </mc:Choice>
              <mc:Fallback>
                <p:oleObj name="Equation" r:id="rId3" imgW="6705600" imgH="1447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652321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084168" y="3692557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19971" y="4532100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解：</a:t>
            </a:r>
            <a:r>
              <a:rPr lang="zh-CN" altLang="zh-CN" sz="2600" b="1" dirty="0" smtClean="0">
                <a:latin typeface="+mn-ea"/>
              </a:rPr>
              <a:t>向量</a:t>
            </a:r>
            <a:r>
              <a:rPr lang="zh-CN" altLang="zh-CN" sz="2600" b="1" dirty="0">
                <a:latin typeface="+mn-ea"/>
              </a:rPr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+mn-ea"/>
              </a:rPr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+mn-ea"/>
              </a:rPr>
              <a:t>线性</a:t>
            </a:r>
            <a:r>
              <a:rPr lang="zh-CN" altLang="zh-CN" sz="2600" b="1" dirty="0" smtClean="0">
                <a:latin typeface="+mn-ea"/>
              </a:rPr>
              <a:t>表示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 smtClean="0">
                  <a:latin typeface="+mn-ea"/>
                </a:rPr>
                <a:t>或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19934"/>
                </p:ext>
              </p:extLst>
            </p:nvPr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9" name="Equation" r:id="rId5" imgW="647700" imgH="279400" progId="Equation.DSMT4">
                    <p:embed/>
                  </p:oleObj>
                </mc:Choice>
                <mc:Fallback>
                  <p:oleObj name="Equation" r:id="rId5" imgW="647700" imgH="2794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21" grpId="0"/>
      <p:bldP spid="32" grpId="0" animBg="1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</a:t>
            </a:r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 smtClean="0"/>
              <a:t>不能由</a:t>
            </a:r>
            <a:endParaRPr lang="en-US" altLang="zh-CN" sz="2600" b="1" dirty="0" smtClean="0"/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3008565"/>
            <a:ext cx="7740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96" y="3652321"/>
            <a:ext cx="8081392" cy="1408388"/>
            <a:chOff x="35496" y="3652321"/>
            <a:chExt cx="8081392" cy="1408388"/>
          </a:xfrm>
        </p:grpSpPr>
        <p:sp>
          <p:nvSpPr>
            <p:cNvPr id="21" name="TextBox 20"/>
            <p:cNvSpPr txBox="1"/>
            <p:nvPr/>
          </p:nvSpPr>
          <p:spPr>
            <a:xfrm>
              <a:off x="35496" y="4064210"/>
              <a:ext cx="30243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808420"/>
                </p:ext>
              </p:extLst>
            </p:nvPr>
          </p:nvGraphicFramePr>
          <p:xfrm>
            <a:off x="3006725" y="3652321"/>
            <a:ext cx="5110163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2" name="Equation" r:id="rId3" imgW="6705600" imgH="1447800" progId="Equation.DSMT4">
                    <p:embed/>
                  </p:oleObj>
                </mc:Choice>
                <mc:Fallback>
                  <p:oleObj name="Equation" r:id="rId3" imgW="6705600" imgH="14478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725" y="3652321"/>
                          <a:ext cx="5110163" cy="139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>
              <a:off x="6084168" y="3692557"/>
              <a:ext cx="0" cy="122413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319971" y="4532100"/>
              <a:ext cx="1764197" cy="528609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512" y="2504509"/>
            <a:ext cx="790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解：</a:t>
            </a:r>
            <a:r>
              <a:rPr lang="zh-CN" altLang="zh-CN" sz="2600" b="1" dirty="0" smtClean="0">
                <a:latin typeface="+mn-ea"/>
              </a:rPr>
              <a:t>向量</a:t>
            </a:r>
            <a:r>
              <a:rPr lang="zh-CN" altLang="zh-CN" sz="2600" b="1" dirty="0">
                <a:latin typeface="+mn-ea"/>
              </a:rPr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+mn-ea"/>
              </a:rPr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+mn-ea"/>
              </a:rPr>
              <a:t>线性</a:t>
            </a:r>
            <a:r>
              <a:rPr lang="zh-CN" altLang="zh-CN" sz="2600" b="1" dirty="0" smtClean="0">
                <a:latin typeface="+mn-ea"/>
              </a:rPr>
              <a:t>表示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6882" y="5312821"/>
            <a:ext cx="6120680" cy="492443"/>
            <a:chOff x="266882" y="5229200"/>
            <a:chExt cx="6120680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266882" y="5229200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由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&lt;3</a:t>
              </a:r>
              <a:r>
                <a:rPr lang="zh-CN" altLang="zh-CN" sz="2600" b="1" dirty="0">
                  <a:latin typeface="+mn-ea"/>
                </a:rPr>
                <a:t>，得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b="1" dirty="0" smtClean="0">
                  <a:latin typeface="+mn-ea"/>
                </a:rPr>
                <a:t>或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478153"/>
                </p:ext>
              </p:extLst>
            </p:nvPr>
          </p:nvGraphicFramePr>
          <p:xfrm>
            <a:off x="4860032" y="5335721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3" name="Equation" r:id="rId5" imgW="647700" imgH="279400" progId="Equation.DSMT4">
                    <p:embed/>
                  </p:oleObj>
                </mc:Choice>
                <mc:Fallback>
                  <p:oleObj name="Equation" r:id="rId5" imgW="647700" imgH="2794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335721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00087 -0.471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36166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/>
                <a:gridCol w="4929222"/>
                <a:gridCol w="1714511"/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151727"/>
            <a:ext cx="20313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0000CC"/>
                </a:solidFill>
              </a:rPr>
              <a:t>  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时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1663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727334"/>
              </p:ext>
            </p:extLst>
          </p:nvPr>
        </p:nvGraphicFramePr>
        <p:xfrm>
          <a:off x="1233488" y="711200"/>
          <a:ext cx="3335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Equation" r:id="rId3" imgW="3530600" imgH="1447800" progId="Equation.DSMT4">
                  <p:embed/>
                </p:oleObj>
              </mc:Choice>
              <mc:Fallback>
                <p:oleObj name="Equation" r:id="rId3" imgW="3530600" imgH="1447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711200"/>
                        <a:ext cx="333533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0039" y="1916832"/>
            <a:ext cx="794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，满足要求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788167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</a:rPr>
              <a:t>= </a:t>
            </a:r>
            <a:r>
              <a:rPr lang="zh-CN" altLang="zh-CN" sz="2600" b="1" dirty="0">
                <a:solidFill>
                  <a:srgbClr val="0000CC"/>
                </a:solidFill>
              </a:rPr>
              <a:t>－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时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52328" y="277577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82927" y="16928"/>
            <a:ext cx="3024336" cy="1447316"/>
          </a:xfrm>
          <a:prstGeom prst="wedgeRoundRectCallout">
            <a:avLst>
              <a:gd name="adj1" fmla="val -20833"/>
              <a:gd name="adj2" fmla="val 4547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282927" y="39069"/>
            <a:ext cx="3012824" cy="1186040"/>
            <a:chOff x="5282927" y="39069"/>
            <a:chExt cx="3012824" cy="1186040"/>
          </a:xfrm>
        </p:grpSpPr>
        <p:sp>
          <p:nvSpPr>
            <p:cNvPr id="16" name="TextBox 15"/>
            <p:cNvSpPr txBox="1"/>
            <p:nvPr/>
          </p:nvSpPr>
          <p:spPr>
            <a:xfrm>
              <a:off x="5364088" y="39069"/>
              <a:ext cx="2572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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2</a:t>
              </a:r>
              <a:r>
                <a:rPr lang="en-US" altLang="zh-CN" b="1" dirty="0"/>
                <a:t>, </a:t>
              </a:r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baseline="-25000" dirty="0"/>
                <a:t>3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7756290"/>
                </p:ext>
              </p:extLst>
            </p:nvPr>
          </p:nvGraphicFramePr>
          <p:xfrm>
            <a:off x="5282927" y="412942"/>
            <a:ext cx="3012824" cy="812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2" name="Equation" r:id="rId5" imgW="6832600" imgH="1447800" progId="Equation.DSMT4">
                    <p:embed/>
                  </p:oleObj>
                </mc:Choice>
                <mc:Fallback>
                  <p:oleObj name="Equation" r:id="rId5" imgW="6832600" imgH="14478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927" y="412942"/>
                          <a:ext cx="3012824" cy="812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/>
        </p:nvCxnSpPr>
        <p:spPr>
          <a:xfrm>
            <a:off x="2915816" y="764704"/>
            <a:ext cx="0" cy="117567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19672" y="1052736"/>
            <a:ext cx="1296144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2915816" y="1052736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00589"/>
              </p:ext>
            </p:extLst>
          </p:nvPr>
        </p:nvGraphicFramePr>
        <p:xfrm>
          <a:off x="2026146" y="3389177"/>
          <a:ext cx="34099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Equation" r:id="rId7" imgW="3911600" imgH="1447800" progId="Equation.DSMT4">
                  <p:embed/>
                </p:oleObj>
              </mc:Choice>
              <mc:Fallback>
                <p:oleObj name="Equation" r:id="rId7" imgW="3911600" imgH="1447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46" y="3389177"/>
                        <a:ext cx="340995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19901" y="4876800"/>
            <a:ext cx="2395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583" y="5452864"/>
            <a:ext cx="7073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/>
              <a:t>表示，</a:t>
            </a:r>
            <a:r>
              <a:rPr lang="zh-CN" altLang="zh-CN" sz="2600" b="1" dirty="0"/>
              <a:t>不合题意。</a:t>
            </a:r>
          </a:p>
          <a:p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21342" y="4869160"/>
            <a:ext cx="4907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869160"/>
            <a:ext cx="396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600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>
            <a:off x="3394989" y="1556792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62" grpId="0"/>
      <p:bldP spid="63" grpId="0"/>
      <p:bldP spid="3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2217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/>
                <a:gridCol w="4929222"/>
                <a:gridCol w="1714511"/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7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 smtClean="0"/>
              <a:t>。</a:t>
            </a:r>
            <a:endParaRPr lang="zh-CN" altLang="en-US" sz="26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92460"/>
              </p:ext>
            </p:extLst>
          </p:nvPr>
        </p:nvGraphicFramePr>
        <p:xfrm>
          <a:off x="539552" y="2313343"/>
          <a:ext cx="2603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Equation" r:id="rId4" imgW="2603500" imgH="1930400" progId="Equation.DSMT4">
                  <p:embed/>
                </p:oleObj>
              </mc:Choice>
              <mc:Fallback>
                <p:oleObj name="Equation" r:id="rId4" imgW="2603500" imgH="1930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3343"/>
                        <a:ext cx="26035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20600"/>
              </p:ext>
            </p:extLst>
          </p:nvPr>
        </p:nvGraphicFramePr>
        <p:xfrm>
          <a:off x="4251274" y="2331624"/>
          <a:ext cx="288032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Equation" r:id="rId6" imgW="2489200" imgH="1930400" progId="Equation.DSMT4">
                  <p:embed/>
                </p:oleObj>
              </mc:Choice>
              <mc:Fallback>
                <p:oleObj name="Equation" r:id="rId6" imgW="2489200" imgH="1930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74" y="2331624"/>
                        <a:ext cx="288032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1234848" y="2313343"/>
            <a:ext cx="1752976" cy="46758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34848" y="2780928"/>
            <a:ext cx="1752976" cy="576064"/>
          </a:xfrm>
          <a:prstGeom prst="ellipse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76056" y="3212976"/>
            <a:ext cx="19442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76056" y="3789040"/>
            <a:ext cx="1944216" cy="576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② </a:t>
            </a:r>
            <a:r>
              <a:rPr lang="zh-CN" altLang="zh-CN" sz="2600" b="1" dirty="0">
                <a:latin typeface="+mn-ea"/>
              </a:rPr>
              <a:t>向量组等价，所构成的矩阵不一定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264" y="2231004"/>
            <a:ext cx="1547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例如，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85767"/>
              </p:ext>
            </p:extLst>
          </p:nvPr>
        </p:nvGraphicFramePr>
        <p:xfrm>
          <a:off x="395536" y="2830402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Equation" r:id="rId8" imgW="3746500" imgH="419100" progId="Equation.DSMT4">
                  <p:embed/>
                </p:oleObj>
              </mc:Choice>
              <mc:Fallback>
                <p:oleObj name="Equation" r:id="rId8" imgW="37465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30402"/>
                        <a:ext cx="374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85227"/>
              </p:ext>
            </p:extLst>
          </p:nvPr>
        </p:nvGraphicFramePr>
        <p:xfrm>
          <a:off x="4251274" y="2792541"/>
          <a:ext cx="369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10" imgW="3695700" imgH="419100" progId="Equation.DSMT4">
                  <p:embed/>
                </p:oleObj>
              </mc:Choice>
              <mc:Fallback>
                <p:oleObj name="Equation" r:id="rId10" imgW="3695700" imgH="419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74" y="2792541"/>
                        <a:ext cx="3695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3528" y="3792522"/>
            <a:ext cx="84249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</a:t>
            </a:r>
            <a:r>
              <a:rPr lang="zh-CN" altLang="zh-CN" sz="2600" b="1" dirty="0" smtClean="0"/>
              <a:t>③ </a:t>
            </a:r>
            <a:r>
              <a:rPr lang="zh-CN" altLang="zh-CN" sz="2600" b="1" dirty="0"/>
              <a:t>当两个向量组等价，且所含向量个数相同时，</a:t>
            </a:r>
            <a:r>
              <a:rPr lang="zh-CN" altLang="zh-CN" sz="2600" b="1" dirty="0" smtClean="0"/>
              <a:t>这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两个向量</a:t>
            </a:r>
            <a:r>
              <a:rPr lang="zh-CN" altLang="zh-CN" sz="2600" b="1" dirty="0"/>
              <a:t>组构成的矩阵也等价。</a:t>
            </a:r>
          </a:p>
          <a:p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3368605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不等价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784429"/>
            <a:ext cx="1107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en-US" dirty="0"/>
              <a:t>例如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2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6" grpId="0" build="p"/>
      <p:bldP spid="27" grpId="0"/>
      <p:bldP spid="6" grpId="0"/>
      <p:bldP spid="6" grpId="1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159857" y="188640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定理</a:t>
            </a:r>
            <a:r>
              <a:rPr lang="en-US" altLang="zh-CN" sz="2800" b="1" dirty="0" smtClean="0"/>
              <a:t>4.3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18107"/>
              </p:ext>
            </p:extLst>
          </p:nvPr>
        </p:nvGraphicFramePr>
        <p:xfrm>
          <a:off x="806450" y="1667411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4" name="Equation" r:id="rId3" imgW="6959520" imgH="419040" progId="Equation.DSMT4">
                  <p:embed/>
                </p:oleObj>
              </mc:Choice>
              <mc:Fallback>
                <p:oleObj name="Equation" r:id="rId3" imgW="6959520" imgH="4190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1667411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132328"/>
              </p:ext>
            </p:extLst>
          </p:nvPr>
        </p:nvGraphicFramePr>
        <p:xfrm>
          <a:off x="3491880" y="2164968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5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64968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827584" y="855876"/>
            <a:ext cx="7176021" cy="504056"/>
            <a:chOff x="1016033" y="2348880"/>
            <a:chExt cx="7176021" cy="504056"/>
          </a:xfrm>
        </p:grpSpPr>
        <p:sp>
          <p:nvSpPr>
            <p:cNvPr id="19" name="TextBox 18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与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等价</a:t>
              </a:r>
              <a:r>
                <a:rPr lang="en-US" altLang="zh-CN" sz="2600" b="1" dirty="0" smtClean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151056"/>
                </p:ext>
              </p:extLst>
            </p:nvPr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16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103033"/>
                </p:ext>
              </p:extLst>
            </p:nvPr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17" name="Equation" r:id="rId9" imgW="1752600" imgH="419100" progId="Equation.DSMT4">
                    <p:embed/>
                  </p:oleObj>
                </mc:Choice>
                <mc:Fallback>
                  <p:oleObj name="Equation" r:id="rId9" imgW="1752600" imgH="4191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743" y="4418146"/>
            <a:ext cx="1087895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17576"/>
              </p:ext>
            </p:extLst>
          </p:nvPr>
        </p:nvGraphicFramePr>
        <p:xfrm>
          <a:off x="2159536" y="5098132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8" name="Equation" r:id="rId11" imgW="4736880" imgH="419040" progId="Equation.DSMT4">
                  <p:embed/>
                </p:oleObj>
              </mc:Choice>
              <mc:Fallback>
                <p:oleObj name="Equation" r:id="rId11" imgW="4736880" imgH="4190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536" y="5098132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59857" y="4509318"/>
            <a:ext cx="8156559" cy="492443"/>
            <a:chOff x="35496" y="476672"/>
            <a:chExt cx="8156559" cy="508660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622400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19" name="Equation" r:id="rId13" imgW="1676400" imgH="419100" progId="Equation.DSMT4">
                    <p:embed/>
                  </p:oleObj>
                </mc:Choice>
                <mc:Fallback>
                  <p:oleObj name="Equation" r:id="rId13" imgW="1676400" imgH="4191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5947363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0" name="Equation" r:id="rId15" imgW="1752600" imgH="419100" progId="Equation.DSMT4">
                    <p:embed/>
                  </p:oleObj>
                </mc:Choice>
                <mc:Fallback>
                  <p:oleObj name="Equation" r:id="rId15" imgW="1752600" imgH="4191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159857" y="5013374"/>
            <a:ext cx="1919519" cy="492443"/>
            <a:chOff x="35496" y="980728"/>
            <a:chExt cx="1919519" cy="492443"/>
          </a:xfrm>
        </p:grpSpPr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284866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1" name="Equation" r:id="rId17" imgW="368300" imgH="228600" progId="Equation.DSMT4">
                    <p:embed/>
                  </p:oleObj>
                </mc:Choice>
                <mc:Fallback>
                  <p:oleObj name="Equation" r:id="rId17" imgW="36830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1520" y="2709118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73181"/>
              </p:ext>
            </p:extLst>
          </p:nvPr>
        </p:nvGraphicFramePr>
        <p:xfrm>
          <a:off x="2019300" y="3357190"/>
          <a:ext cx="6310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2" name="Equation" r:id="rId19" imgW="6527520" imgH="419040" progId="Equation.DSMT4">
                  <p:embed/>
                </p:oleObj>
              </mc:Choice>
              <mc:Fallback>
                <p:oleObj name="Equation" r:id="rId19" imgW="6527520" imgH="4190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357190"/>
                        <a:ext cx="6310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10481"/>
              </p:ext>
            </p:extLst>
          </p:nvPr>
        </p:nvGraphicFramePr>
        <p:xfrm>
          <a:off x="4176713" y="3789238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3" name="Equation" r:id="rId21" imgW="2527200" imgH="419040" progId="Equation.DSMT4">
                  <p:embed/>
                </p:oleObj>
              </mc:Choice>
              <mc:Fallback>
                <p:oleObj name="Equation" r:id="rId21" imgW="2527200" imgH="4190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789238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1907704" y="2853134"/>
            <a:ext cx="6336704" cy="504056"/>
            <a:chOff x="611560" y="260648"/>
            <a:chExt cx="6336704" cy="504056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638909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4" name="Equation" r:id="rId23" imgW="1676400" imgH="419100" progId="Equation.DSMT4">
                    <p:embed/>
                  </p:oleObj>
                </mc:Choice>
                <mc:Fallback>
                  <p:oleObj name="Equation" r:id="rId23" imgW="1676400" imgH="4191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283198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5" name="Equation" r:id="rId25" imgW="1790700" imgH="419100" progId="Equation.DSMT4">
                    <p:embed/>
                  </p:oleObj>
                </mc:Choice>
                <mc:Fallback>
                  <p:oleObj name="Equation" r:id="rId25" imgW="1790700" imgH="4191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8349" y="3345577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03212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6" name="Equation" r:id="rId27" imgW="393529" imgH="228501" progId="Equation.DSMT4">
                    <p:embed/>
                  </p:oleObj>
                </mc:Choice>
                <mc:Fallback>
                  <p:oleObj name="Equation" r:id="rId27" imgW="393529" imgH="228501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1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3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</a:t>
              </a:r>
              <a:endParaRPr lang="zh-CN" altLang="en-US" sz="26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945004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3" name="Equation" r:id="rId3" imgW="6769100" imgH="1930400" progId="Equation.DSMT4">
                    <p:embed/>
                  </p:oleObj>
                </mc:Choice>
                <mc:Fallback>
                  <p:oleObj name="Equation" r:id="rId3" imgW="6769100" imgH="1930400" progId="Equation.DSMT4">
                    <p:embed/>
                    <p:pic>
                      <p:nvPicPr>
                        <p:cNvPr id="0" name="Picture 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42864" y="1396828"/>
            <a:ext cx="7069496" cy="492443"/>
            <a:chOff x="778868" y="2308125"/>
            <a:chExt cx="70694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778868" y="2308125"/>
              <a:ext cx="70694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证明向量组              与向量组                等价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120288"/>
                </p:ext>
              </p:extLst>
            </p:nvPr>
          </p:nvGraphicFramePr>
          <p:xfrm>
            <a:off x="2699792" y="2351146"/>
            <a:ext cx="774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4" name="Equation" r:id="rId5" imgW="774364" imgH="406224" progId="Equation.DSMT4">
                    <p:embed/>
                  </p:oleObj>
                </mc:Choice>
                <mc:Fallback>
                  <p:oleObj name="Equation" r:id="rId5" imgW="774364" imgH="406224" progId="Equation.DSMT4">
                    <p:embed/>
                    <p:pic>
                      <p:nvPicPr>
                        <p:cNvPr id="0" name="Picture 1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2351146"/>
                          <a:ext cx="7747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988733"/>
                </p:ext>
              </p:extLst>
            </p:nvPr>
          </p:nvGraphicFramePr>
          <p:xfrm>
            <a:off x="5004048" y="2341559"/>
            <a:ext cx="1066800" cy="425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5" name="Equation" r:id="rId7" imgW="1066800" imgH="419100" progId="Equation.DSMT4">
                    <p:embed/>
                  </p:oleObj>
                </mc:Choice>
                <mc:Fallback>
                  <p:oleObj name="Equation" r:id="rId7" imgW="1066800" imgH="419100" progId="Equation.DSMT4">
                    <p:embed/>
                    <p:pic>
                      <p:nvPicPr>
                        <p:cNvPr id="0" name="Picture 1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341559"/>
                          <a:ext cx="1066800" cy="425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9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49903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3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</a:t>
              </a:r>
              <a:endParaRPr lang="zh-CN" altLang="en-US" sz="26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22778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5" name="Equation" r:id="rId3" imgW="6769080" imgH="1930320" progId="Equation.DSMT4">
                    <p:embed/>
                  </p:oleObj>
                </mc:Choice>
                <mc:Fallback>
                  <p:oleObj name="Equation" r:id="rId3" imgW="6769080" imgH="1930320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11560" y="1484784"/>
            <a:ext cx="854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</a:t>
            </a:r>
            <a:r>
              <a:rPr lang="zh-CN" altLang="en-US" sz="2600" b="1" dirty="0"/>
              <a:t>明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26583" y="1484784"/>
            <a:ext cx="4297210" cy="514599"/>
            <a:chOff x="1466060" y="2953431"/>
            <a:chExt cx="4297210" cy="514599"/>
          </a:xfrm>
        </p:grpSpPr>
        <p:sp>
          <p:nvSpPr>
            <p:cNvPr id="17" name="TextBox 16"/>
            <p:cNvSpPr txBox="1"/>
            <p:nvPr/>
          </p:nvSpPr>
          <p:spPr>
            <a:xfrm>
              <a:off x="1466060" y="2953431"/>
              <a:ext cx="24482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记</a:t>
              </a:r>
              <a:endParaRPr lang="zh-CN" altLang="en-US" sz="2600" b="1" dirty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963295"/>
                </p:ext>
              </p:extLst>
            </p:nvPr>
          </p:nvGraphicFramePr>
          <p:xfrm>
            <a:off x="1940570" y="2985430"/>
            <a:ext cx="382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6" name="Equation" r:id="rId5" imgW="3822700" imgH="482600" progId="Equation.DSMT4">
                    <p:embed/>
                  </p:oleObj>
                </mc:Choice>
                <mc:Fallback>
                  <p:oleObj name="Equation" r:id="rId5" imgW="3822700" imgH="4826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570" y="2985430"/>
                          <a:ext cx="3822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755576" y="1903481"/>
            <a:ext cx="4666453" cy="492846"/>
            <a:chOff x="1466060" y="3741017"/>
            <a:chExt cx="4666453" cy="492846"/>
          </a:xfrm>
        </p:grpSpPr>
        <p:sp>
          <p:nvSpPr>
            <p:cNvPr id="21" name="TextBox 20"/>
            <p:cNvSpPr txBox="1"/>
            <p:nvPr/>
          </p:nvSpPr>
          <p:spPr>
            <a:xfrm>
              <a:off x="1466060" y="3741017"/>
              <a:ext cx="11845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只需证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607051"/>
                </p:ext>
              </p:extLst>
            </p:nvPr>
          </p:nvGraphicFramePr>
          <p:xfrm>
            <a:off x="2576513" y="3776663"/>
            <a:ext cx="355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7" name="Equation" r:id="rId7" imgW="3555720" imgH="457200" progId="Equation.DSMT4">
                    <p:embed/>
                  </p:oleObj>
                </mc:Choice>
                <mc:Fallback>
                  <p:oleObj name="Equation" r:id="rId7" imgW="3555720" imgH="4572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13" y="3776663"/>
                          <a:ext cx="355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3602"/>
              </p:ext>
            </p:extLst>
          </p:nvPr>
        </p:nvGraphicFramePr>
        <p:xfrm>
          <a:off x="1361608" y="2492896"/>
          <a:ext cx="21605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8" name="Equation" r:id="rId9" imgW="2793960" imgH="1930320" progId="Equation.DSMT4">
                  <p:embed/>
                </p:oleObj>
              </mc:Choice>
              <mc:Fallback>
                <p:oleObj name="Equation" r:id="rId9" imgW="2793960" imgH="193032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08" y="2492896"/>
                        <a:ext cx="21605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47490"/>
              </p:ext>
            </p:extLst>
          </p:nvPr>
        </p:nvGraphicFramePr>
        <p:xfrm>
          <a:off x="276225" y="2886710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9" name="Equation" r:id="rId11" imgW="1181100" imgH="457200" progId="Equation.DSMT4">
                  <p:embed/>
                </p:oleObj>
              </mc:Choice>
              <mc:Fallback>
                <p:oleObj name="Equation" r:id="rId11" imgW="1181100" imgH="4572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86710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22045"/>
              </p:ext>
            </p:extLst>
          </p:nvPr>
        </p:nvGraphicFramePr>
        <p:xfrm>
          <a:off x="3500430" y="2878696"/>
          <a:ext cx="46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0" name="Equation" r:id="rId13" imgW="469696" imgH="990170" progId="Equation.DSMT4">
                  <p:embed/>
                </p:oleObj>
              </mc:Choice>
              <mc:Fallback>
                <p:oleObj name="Equation" r:id="rId13" imgW="469696" imgH="99017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78696"/>
                        <a:ext cx="46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84017"/>
              </p:ext>
            </p:extLst>
          </p:nvPr>
        </p:nvGraphicFramePr>
        <p:xfrm>
          <a:off x="3923929" y="2507106"/>
          <a:ext cx="1944216" cy="14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1" name="Equation" r:id="rId15" imgW="3149280" imgH="1930320" progId="Equation.DSMT4">
                  <p:embed/>
                </p:oleObj>
              </mc:Choice>
              <mc:Fallback>
                <p:oleObj name="Equation" r:id="rId15" imgW="3149280" imgH="193032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2507106"/>
                        <a:ext cx="1944216" cy="144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11313"/>
              </p:ext>
            </p:extLst>
          </p:nvPr>
        </p:nvGraphicFramePr>
        <p:xfrm>
          <a:off x="5857884" y="2664382"/>
          <a:ext cx="7778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2" name="Equation" r:id="rId17" imgW="583947" imgH="1205977" progId="Equation.DSMT4">
                  <p:embed/>
                </p:oleObj>
              </mc:Choice>
              <mc:Fallback>
                <p:oleObj name="Equation" r:id="rId17" imgW="583947" imgH="1205977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664382"/>
                        <a:ext cx="7778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0868"/>
              </p:ext>
            </p:extLst>
          </p:nvPr>
        </p:nvGraphicFramePr>
        <p:xfrm>
          <a:off x="6572264" y="2521506"/>
          <a:ext cx="17191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3" name="Equation" r:id="rId19" imgW="2425680" imgH="1930320" progId="Equation.DSMT4">
                  <p:embed/>
                </p:oleObj>
              </mc:Choice>
              <mc:Fallback>
                <p:oleObj name="Equation" r:id="rId19" imgW="2425680" imgH="19303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521506"/>
                        <a:ext cx="1719191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323528" y="3868251"/>
            <a:ext cx="3930792" cy="520333"/>
            <a:chOff x="4673856" y="2924944"/>
            <a:chExt cx="4086920" cy="520333"/>
          </a:xfrm>
        </p:grpSpPr>
        <p:sp>
          <p:nvSpPr>
            <p:cNvPr id="48" name="TextBox 47"/>
            <p:cNvSpPr txBox="1"/>
            <p:nvPr/>
          </p:nvSpPr>
          <p:spPr>
            <a:xfrm>
              <a:off x="4673856" y="2924944"/>
              <a:ext cx="9361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可见</a:t>
              </a:r>
              <a:r>
                <a:rPr lang="zh-CN" altLang="en-US" sz="2600" b="1" dirty="0" smtClean="0"/>
                <a:t>，</a:t>
              </a:r>
              <a:endParaRPr lang="zh-CN" altLang="en-US" sz="2600" b="1" dirty="0"/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26726"/>
                </p:ext>
              </p:extLst>
            </p:nvPr>
          </p:nvGraphicFramePr>
          <p:xfrm>
            <a:off x="5573076" y="298807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4" name="Equation" r:id="rId21" imgW="3187440" imgH="457200" progId="Equation.DSMT4">
                    <p:embed/>
                  </p:oleObj>
                </mc:Choice>
                <mc:Fallback>
                  <p:oleObj name="Equation" r:id="rId21" imgW="3187440" imgH="4572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076" y="298807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Box 53"/>
          <p:cNvSpPr txBox="1"/>
          <p:nvPr/>
        </p:nvSpPr>
        <p:spPr>
          <a:xfrm>
            <a:off x="323528" y="4316576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容易看出矩阵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/>
              <a:t>中有不等于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/>
              <a:t>的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/>
              <a:t>阶子式，故</a:t>
            </a:r>
            <a:endParaRPr lang="zh-CN" altLang="en-US" sz="2600" b="1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10775"/>
              </p:ext>
            </p:extLst>
          </p:nvPr>
        </p:nvGraphicFramePr>
        <p:xfrm>
          <a:off x="6762700" y="4351819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5" name="Equation" r:id="rId23" imgW="1409700" imgH="457200" progId="Equation.DSMT4">
                  <p:embed/>
                </p:oleObj>
              </mc:Choice>
              <mc:Fallback>
                <p:oleObj name="Equation" r:id="rId23" imgW="1409700" imgH="4572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00" y="4351819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07147" y="4747475"/>
            <a:ext cx="5642729" cy="505205"/>
            <a:chOff x="319604" y="4903221"/>
            <a:chExt cx="5642729" cy="505205"/>
          </a:xfrm>
        </p:grpSpPr>
        <p:sp>
          <p:nvSpPr>
            <p:cNvPr id="58" name="TextBox 57"/>
            <p:cNvSpPr txBox="1"/>
            <p:nvPr/>
          </p:nvSpPr>
          <p:spPr>
            <a:xfrm>
              <a:off x="319604" y="4903221"/>
              <a:ext cx="6840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</a:t>
              </a:r>
              <a:endParaRPr lang="zh-CN" altLang="en-US" sz="2600" b="1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358373"/>
                </p:ext>
              </p:extLst>
            </p:nvPr>
          </p:nvGraphicFramePr>
          <p:xfrm>
            <a:off x="768033" y="4951226"/>
            <a:ext cx="519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6" name="Equation" r:id="rId25" imgW="5194300" imgH="457200" progId="Equation.DSMT4">
                    <p:embed/>
                  </p:oleObj>
                </mc:Choice>
                <mc:Fallback>
                  <p:oleObj name="Equation" r:id="rId25" imgW="5194300" imgH="457200" progId="Equation.DSMT4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33" y="4951226"/>
                          <a:ext cx="519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323528" y="5192285"/>
            <a:ext cx="4425129" cy="492443"/>
            <a:chOff x="722502" y="5230026"/>
            <a:chExt cx="4425129" cy="492443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448467"/>
                </p:ext>
              </p:extLst>
            </p:nvPr>
          </p:nvGraphicFramePr>
          <p:xfrm>
            <a:off x="1718631" y="5264792"/>
            <a:ext cx="342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7" name="Equation" r:id="rId27" imgW="3429000" imgH="457200" progId="Equation.DSMT4">
                    <p:embed/>
                  </p:oleObj>
                </mc:Choice>
                <mc:Fallback>
                  <p:oleObj name="Equation" r:id="rId27" imgW="3429000" imgH="457200" progId="Equation.DSMT4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631" y="5264792"/>
                          <a:ext cx="3429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722502" y="5230026"/>
              <a:ext cx="9580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因此</a:t>
              </a:r>
              <a:r>
                <a:rPr lang="zh-CN" altLang="en-US" sz="2600" b="1" dirty="0" smtClean="0"/>
                <a:t>，</a:t>
              </a:r>
              <a:endParaRPr lang="zh-CN" altLang="en-US" sz="2600" b="1" dirty="0"/>
            </a:p>
          </p:txBody>
        </p:sp>
      </p:grpSp>
      <p:cxnSp>
        <p:nvCxnSpPr>
          <p:cNvPr id="86" name="肘形连接符 85"/>
          <p:cNvCxnSpPr/>
          <p:nvPr/>
        </p:nvCxnSpPr>
        <p:spPr>
          <a:xfrm>
            <a:off x="1468745" y="2804408"/>
            <a:ext cx="1447071" cy="504056"/>
          </a:xfrm>
          <a:prstGeom prst="bentConnector3">
            <a:avLst>
              <a:gd name="adj1" fmla="val 19722"/>
            </a:avLst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73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95747"/>
              </p:ext>
            </p:extLst>
          </p:nvPr>
        </p:nvGraphicFramePr>
        <p:xfrm>
          <a:off x="285720" y="2878696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8" name="Equation" r:id="rId29" imgW="1181100" imgH="457200" progId="Equation.DSMT4">
                  <p:embed/>
                </p:oleObj>
              </mc:Choice>
              <mc:Fallback>
                <p:oleObj name="Equation" r:id="rId29" imgW="1181100" imgH="4572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78696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56458 0.0083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906" y="148478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16632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 </a:t>
            </a:r>
            <a:r>
              <a:rPr lang="zh-CN" altLang="zh-CN" sz="2600" b="1" dirty="0" smtClean="0"/>
              <a:t>设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/>
              <a:t>：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(1,0,2)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(1,1,3)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42542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解</a:t>
            </a:r>
            <a:r>
              <a:rPr lang="zh-CN" altLang="zh-CN" sz="2800" b="1" dirty="0"/>
              <a:t>：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1586094"/>
            <a:ext cx="2393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 </a:t>
            </a:r>
            <a:r>
              <a:rPr lang="en-US" altLang="zh-CN" sz="2600" b="1" dirty="0" smtClean="0">
                <a:sym typeface="Symbol"/>
              </a:rPr>
              <a:t>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561" y="29333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11925"/>
              </p:ext>
            </p:extLst>
          </p:nvPr>
        </p:nvGraphicFramePr>
        <p:xfrm>
          <a:off x="3529013" y="2597634"/>
          <a:ext cx="39258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3" imgW="4991040" imgH="1447560" progId="Equation.DSMT4">
                  <p:embed/>
                </p:oleObj>
              </mc:Choice>
              <mc:Fallback>
                <p:oleObj name="Equation" r:id="rId3" imgW="4991040" imgH="14475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97634"/>
                        <a:ext cx="3925887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3529" y="3879897"/>
            <a:ext cx="20882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>
                <a:solidFill>
                  <a:srgbClr val="0000CC"/>
                </a:solidFill>
              </a:rPr>
              <a:t> -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5" y="3807889"/>
            <a:ext cx="3890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endParaRPr lang="zh-CN" altLang="en-US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4743993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4722507"/>
            <a:ext cx="4963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=3,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594" y="5176041"/>
            <a:ext cx="714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线性表示，向量组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不等价。</a:t>
            </a:r>
          </a:p>
          <a:p>
            <a:endParaRPr lang="zh-CN" altLang="en-US" sz="2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2616773"/>
            <a:ext cx="0" cy="1086009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95936" y="2694670"/>
            <a:ext cx="839214" cy="94305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560293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3" y="992341"/>
            <a:ext cx="7848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试问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取何值时，向量组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/>
              <a:t>与</a:t>
            </a:r>
            <a:r>
              <a:rPr lang="zh-CN" altLang="zh-CN" sz="2600" b="1" dirty="0"/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</a:t>
            </a:r>
            <a:r>
              <a:rPr lang="zh-CN" altLang="zh-CN" sz="2600" b="1" dirty="0" smtClean="0"/>
              <a:t>？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21188" y="1586094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i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300332"/>
            <a:ext cx="685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故</a:t>
            </a:r>
            <a:r>
              <a:rPr lang="zh-CN" altLang="zh-CN" sz="2600" b="1" dirty="0" smtClean="0">
                <a:latin typeface="+mn-ea"/>
              </a:rPr>
              <a:t>向量</a:t>
            </a:r>
            <a:r>
              <a:rPr lang="zh-CN" altLang="zh-CN" sz="2600" b="1" dirty="0">
                <a:latin typeface="+mn-ea"/>
              </a:rPr>
              <a:t>组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 smtClean="0">
                <a:latin typeface="+mn-ea"/>
              </a:rPr>
              <a:t>；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9180" y="2058211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0112" y="3807888"/>
            <a:ext cx="378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600" b="1" dirty="0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9" grpId="0"/>
      <p:bldP spid="10" grpId="0"/>
      <p:bldP spid="29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108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/>
                <a:gridCol w="4929222"/>
                <a:gridCol w="1714511"/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627" y="6132205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40568" y="-273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540568" y="-273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0" y="1379171"/>
            <a:ext cx="8265871" cy="1849765"/>
            <a:chOff x="179512" y="-27384"/>
            <a:chExt cx="8265871" cy="1849765"/>
          </a:xfrm>
        </p:grpSpPr>
        <p:sp>
          <p:nvSpPr>
            <p:cNvPr id="11" name="TextBox 10"/>
            <p:cNvSpPr txBox="1"/>
            <p:nvPr/>
          </p:nvSpPr>
          <p:spPr>
            <a:xfrm>
              <a:off x="262133" y="377280"/>
              <a:ext cx="24670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1 .</a:t>
              </a:r>
              <a:r>
                <a:rPr lang="zh-CN" altLang="en-US" sz="2600" b="1" dirty="0" smtClean="0"/>
                <a:t>已知向量组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dirty="0" smtClean="0"/>
                <a:t>:</a:t>
              </a:r>
              <a:endParaRPr lang="zh-CN" altLang="en-US" sz="26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152239"/>
                </p:ext>
              </p:extLst>
            </p:nvPr>
          </p:nvGraphicFramePr>
          <p:xfrm>
            <a:off x="2751248" y="-27384"/>
            <a:ext cx="2687304" cy="126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0" name="Equation" r:id="rId4" imgW="4089400" imgH="1930400" progId="Equation.DSMT4">
                    <p:embed/>
                  </p:oleObj>
                </mc:Choice>
                <mc:Fallback>
                  <p:oleObj name="Equation" r:id="rId4" imgW="4089400" imgH="1930400" progId="Equation.DSMT4">
                    <p:embed/>
                    <p:pic>
                      <p:nvPicPr>
                        <p:cNvPr id="0" name="Picture 9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248" y="-27384"/>
                          <a:ext cx="2687304" cy="1268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248624"/>
                </p:ext>
              </p:extLst>
            </p:nvPr>
          </p:nvGraphicFramePr>
          <p:xfrm>
            <a:off x="5823082" y="-27384"/>
            <a:ext cx="2622301" cy="131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1" name="Equation" r:id="rId6" imgW="3860800" imgH="1930400" progId="Equation.DSMT4">
                    <p:embed/>
                  </p:oleObj>
                </mc:Choice>
                <mc:Fallback>
                  <p:oleObj name="Equation" r:id="rId6" imgW="3860800" imgH="1930400" progId="Equation.DSMT4">
                    <p:embed/>
                    <p:pic>
                      <p:nvPicPr>
                        <p:cNvPr id="0" name="Picture 9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082" y="-27384"/>
                          <a:ext cx="2622301" cy="1311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79512" y="1329938"/>
              <a:ext cx="81369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 </a:t>
              </a:r>
              <a:r>
                <a:rPr lang="zh-CN" altLang="en-US" sz="2600" b="1" dirty="0" smtClean="0"/>
                <a:t>证明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600" b="1" dirty="0" smtClean="0"/>
                <a:t>组能由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 smtClean="0"/>
                <a:t>组线性表示</a:t>
              </a:r>
              <a:r>
                <a:rPr lang="en-US" altLang="zh-CN" sz="2600" b="1" dirty="0" smtClean="0"/>
                <a:t>,</a:t>
              </a:r>
              <a:r>
                <a:rPr lang="zh-CN" altLang="en-US" sz="2600" b="1" dirty="0" smtClean="0"/>
                <a:t>但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 smtClean="0"/>
                <a:t>组不能由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600" b="1" dirty="0" smtClean="0"/>
                <a:t>组线性表示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4454" y="329806"/>
              <a:ext cx="5760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3522311"/>
            <a:ext cx="8201783" cy="1706889"/>
            <a:chOff x="371972" y="570"/>
            <a:chExt cx="8201783" cy="1706889"/>
          </a:xfrm>
        </p:grpSpPr>
        <p:sp>
          <p:nvSpPr>
            <p:cNvPr id="42" name="TextBox 41"/>
            <p:cNvSpPr txBox="1"/>
            <p:nvPr/>
          </p:nvSpPr>
          <p:spPr>
            <a:xfrm>
              <a:off x="371972" y="404664"/>
              <a:ext cx="24409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2.</a:t>
              </a:r>
              <a:r>
                <a:rPr lang="zh-CN" altLang="en-US" sz="2600" b="1" dirty="0" smtClean="0"/>
                <a:t>已知向量组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144353"/>
                </p:ext>
              </p:extLst>
            </p:nvPr>
          </p:nvGraphicFramePr>
          <p:xfrm>
            <a:off x="2800864" y="570"/>
            <a:ext cx="2072713" cy="123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" name="Equation" r:id="rId8" imgW="2616200" imgH="1447800" progId="Equation.DSMT4">
                    <p:embed/>
                  </p:oleObj>
                </mc:Choice>
                <mc:Fallback>
                  <p:oleObj name="Equation" r:id="rId8" imgW="2616200" imgH="1447800" progId="Equation.DSMT4">
                    <p:embed/>
                    <p:pic>
                      <p:nvPicPr>
                        <p:cNvPr id="0" name="Picture 9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864" y="570"/>
                          <a:ext cx="2072713" cy="1238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422546"/>
                </p:ext>
              </p:extLst>
            </p:nvPr>
          </p:nvGraphicFramePr>
          <p:xfrm>
            <a:off x="5372600" y="72008"/>
            <a:ext cx="3201155" cy="115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" name="Equation" r:id="rId10" imgW="4025900" imgH="1447800" progId="Equation.DSMT4">
                    <p:embed/>
                  </p:oleObj>
                </mc:Choice>
                <mc:Fallback>
                  <p:oleObj name="Equation" r:id="rId10" imgW="4025900" imgH="1447800" progId="Equation.DSMT4">
                    <p:embed/>
                    <p:pic>
                      <p:nvPicPr>
                        <p:cNvPr id="0" name="Picture 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2600" y="72008"/>
                          <a:ext cx="3201155" cy="1152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586254" y="1215016"/>
              <a:ext cx="31199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 smtClean="0"/>
                <a:t>组与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600" b="1" dirty="0" smtClean="0"/>
                <a:t>组等价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43972" y="429198"/>
              <a:ext cx="432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427984" y="106806"/>
            <a:ext cx="3744416" cy="1089946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P109 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60648"/>
            <a:ext cx="968945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练习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881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P106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06627" y="6132205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23528" y="1412776"/>
            <a:ext cx="7721963" cy="495425"/>
            <a:chOff x="323528" y="1412776"/>
            <a:chExt cx="7721963" cy="495425"/>
          </a:xfrm>
        </p:grpSpPr>
        <p:grpSp>
          <p:nvGrpSpPr>
            <p:cNvPr id="37" name="组合 36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 smtClean="0"/>
                    <a:t>是向量</a:t>
                  </a:r>
                  <a:endParaRPr lang="zh-CN" altLang="en-US" sz="2600" b="1" dirty="0"/>
                </a:p>
              </p:txBody>
            </p:sp>
            <p:graphicFrame>
              <p:nvGraphicFramePr>
                <p:cNvPr id="20" name="对象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2157947"/>
                    </p:ext>
                  </p:extLst>
                </p:nvPr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672" name="Equation" r:id="rId4" imgW="1676400" imgH="419100" progId="Equation.DSMT4">
                        <p:embed/>
                      </p:oleObj>
                    </mc:Choice>
                    <mc:Fallback>
                      <p:oleObj name="Equation" r:id="rId4" imgW="1676400" imgH="419100" progId="Equation.DSMT4">
                        <p:embed/>
                        <p:pic>
                          <p:nvPicPr>
                            <p:cNvPr id="0" name="Picture 3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3353468" y="1568405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线性组合，</a:t>
                </a:r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2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783737"/>
                  </p:ext>
                </p:extLst>
              </p:nvPr>
            </p:nvGraphicFramePr>
            <p:xfrm>
              <a:off x="5580112" y="1633240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73" name="Equation" r:id="rId6" imgW="279279" imgH="355446" progId="Equation.DSMT4">
                      <p:embed/>
                    </p:oleObj>
                  </mc:Choice>
                  <mc:Fallback>
                    <p:oleObj name="Equation" r:id="rId6" imgW="279279" imgH="355446" progId="Equation.DSMT4">
                      <p:embed/>
                      <p:pic>
                        <p:nvPicPr>
                          <p:cNvPr id="0" name="Picture 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0112" y="1633240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4788024" y="1568405"/>
                <a:ext cx="9361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9440212"/>
                  </p:ext>
                </p:extLst>
              </p:nvPr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74" name="Equation" r:id="rId8" imgW="1676400" imgH="419100" progId="Equation.DSMT4">
                      <p:embed/>
                    </p:oleObj>
                  </mc:Choice>
                  <mc:Fallback>
                    <p:oleObj name="Equation" r:id="rId8" imgW="1676400" imgH="419100" progId="Equation.DSMT4">
                      <p:embed/>
                      <p:pic>
                        <p:nvPicPr>
                          <p:cNvPr id="0" name="Picture 3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TextBox 29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线性表示。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40152" y="966102"/>
            <a:ext cx="1872208" cy="492443"/>
            <a:chOff x="6588224" y="980728"/>
            <a:chExt cx="1872208" cy="492443"/>
          </a:xfrm>
        </p:grpSpPr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128453"/>
                </p:ext>
              </p:extLst>
            </p:nvPr>
          </p:nvGraphicFramePr>
          <p:xfrm>
            <a:off x="8181032" y="1064349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75" name="Equation" r:id="rId10" imgW="279279" imgH="355446" progId="Equation.DSMT4">
                    <p:embed/>
                  </p:oleObj>
                </mc:Choice>
                <mc:Fallback>
                  <p:oleObj name="Equation" r:id="rId10" imgW="279279" imgH="355446" progId="Equation.DSMT4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032" y="1064349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588224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则称向量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908720"/>
            <a:ext cx="5471839" cy="504056"/>
            <a:chOff x="468313" y="908720"/>
            <a:chExt cx="5471839" cy="504056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18219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76" name="Equation" r:id="rId12" imgW="3759200" imgH="419100" progId="Equation.DSMT4">
                      <p:embed/>
                    </p:oleObj>
                  </mc:Choice>
                  <mc:Fallback>
                    <p:oleObj name="Equation" r:id="rId12" imgW="3759200" imgH="419100" progId="Equation.DSMT4">
                      <p:embed/>
                      <p:pic>
                        <p:nvPicPr>
                          <p:cNvPr id="0" name="Picture 3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362623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77" name="Equation" r:id="rId14" imgW="1104900" imgH="419100" progId="Equation.DSMT4">
                    <p:embed/>
                  </p:oleObj>
                </mc:Choice>
                <mc:Fallback>
                  <p:oleObj name="Equation" r:id="rId14" imgW="1104900" imgH="419100" progId="Equation.DSMT4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070458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78" name="Equation" r:id="rId16" imgW="2146300" imgH="419100" progId="Equation.DSMT4">
                      <p:embed/>
                    </p:oleObj>
                  </mc:Choice>
                  <mc:Fallback>
                    <p:oleObj name="Equation" r:id="rId16" imgW="2146300" imgH="419100" progId="Equation.DSMT4">
                      <p:embed/>
                      <p:pic>
                        <p:nvPicPr>
                          <p:cNvPr id="0" name="Picture 3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61258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679" name="Equation" r:id="rId18" imgW="406048" imgH="406048" progId="Equation.DSMT4">
                      <p:embed/>
                    </p:oleObj>
                  </mc:Choice>
                  <mc:Fallback>
                    <p:oleObj name="Equation" r:id="rId18" imgW="406048" imgH="406048" progId="Equation.DSMT4">
                      <p:embed/>
                      <p:pic>
                        <p:nvPicPr>
                          <p:cNvPr id="0" name="Picture 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4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 smtClean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708374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46655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0" name="Equation" r:id="rId20" imgW="253780" imgH="304536" progId="Equation.DSMT4">
                    <p:embed/>
                  </p:oleObj>
                </mc:Choice>
                <mc:Fallback>
                  <p:oleObj name="Equation" r:id="rId20" imgW="253780" imgH="304536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501950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875964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1" name="Equation" r:id="rId22" imgW="228501" imgH="304668" progId="Equation.DSMT4">
                    <p:embed/>
                  </p:oleObj>
                </mc:Choice>
                <mc:Fallback>
                  <p:oleObj name="Equation" r:id="rId22" imgW="228501" imgH="304668" progId="Equation.DSMT4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5284438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488759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2" name="Equation" r:id="rId24" imgW="241195" imgH="304668" progId="Equation.DSMT4">
                    <p:embed/>
                  </p:oleObj>
                </mc:Choice>
                <mc:Fallback>
                  <p:oleObj name="Equation" r:id="rId24" imgW="241195" imgH="304668" progId="Equation.DSMT4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4074799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</a:t>
              </a:r>
              <a:endParaRPr lang="zh-CN" altLang="en-US" dirty="0"/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60244" y="2692132"/>
            <a:ext cx="745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线性组合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：向量组进行适当的伸缩（数乘）与多边形组合（加法）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；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15180" y="4708376"/>
            <a:ext cx="428628" cy="1152374"/>
            <a:chOff x="3423291" y="4564360"/>
            <a:chExt cx="428628" cy="1152374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108746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3" name="Equation" r:id="rId26" imgW="253780" imgH="304536" progId="Equation.DSMT4">
                    <p:embed/>
                  </p:oleObj>
                </mc:Choice>
                <mc:Fallback>
                  <p:oleObj name="Equation" r:id="rId26" imgW="253780" imgH="304536" progId="Equation.DSMT4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1763688" y="5284440"/>
            <a:ext cx="648071" cy="592832"/>
            <a:chOff x="2627784" y="5140424"/>
            <a:chExt cx="648071" cy="592832"/>
          </a:xfrm>
        </p:grpSpPr>
        <p:cxnSp>
          <p:nvCxnSpPr>
            <p:cNvPr id="64" name="直接箭头连接符 63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278940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84" name="Equation" r:id="rId27" imgW="241195" imgH="304668" progId="Equation.DSMT4">
                    <p:embed/>
                  </p:oleObj>
                </mc:Choice>
                <mc:Fallback>
                  <p:oleObj name="Equation" r:id="rId27" imgW="241195" imgH="304668" progId="Equation.DSMT4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419" name="Object 163"/>
          <p:cNvGraphicFramePr>
            <a:graphicFrameLocks noChangeAspect="1"/>
          </p:cNvGraphicFramePr>
          <p:nvPr/>
        </p:nvGraphicFramePr>
        <p:xfrm>
          <a:off x="5000625" y="4214813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5" name="Equation" r:id="rId28" imgW="2197100" imgH="419100" progId="Equation.DSMT4">
                  <p:embed/>
                </p:oleObj>
              </mc:Choice>
              <mc:Fallback>
                <p:oleObj name="Equation" r:id="rId28" imgW="2197100" imgH="4191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14813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9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9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9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14948 -0.0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2.59259E-6 L 0.18889 -0.1981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9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56356052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7775" name="Equation" r:id="rId3" imgW="1676400" imgH="419100" progId="Equation.DSMT4">
                          <p:embed/>
                        </p:oleObj>
                      </mc:Choice>
                      <mc:Fallback>
                        <p:oleObj name="Equation" r:id="rId3" imgW="1676400" imgH="419100" progId="Equation.DSMT4">
                          <p:embed/>
                          <p:pic>
                            <p:nvPicPr>
                              <p:cNvPr id="0" name="Picture 4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4562685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776" name="Equation" r:id="rId5" imgW="279279" imgH="355446" progId="Equation.DSMT4">
                        <p:embed/>
                      </p:oleObj>
                    </mc:Choice>
                    <mc:Fallback>
                      <p:oleObj name="Equation" r:id="rId5" imgW="279279" imgH="355446" progId="Equation.DSMT4">
                        <p:embed/>
                        <p:pic>
                          <p:nvPicPr>
                            <p:cNvPr id="0" name="Picture 4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970601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777" name="Equation" r:id="rId7" imgW="1676400" imgH="419100" progId="Equation.DSMT4">
                        <p:embed/>
                      </p:oleObj>
                    </mc:Choice>
                    <mc:Fallback>
                      <p:oleObj name="Equation" r:id="rId7" imgW="1676400" imgH="419100" progId="Equation.DSMT4">
                        <p:embed/>
                        <p:pic>
                          <p:nvPicPr>
                            <p:cNvPr id="0" name="Picture 4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0181521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78" name="Equation" r:id="rId9" imgW="3759200" imgH="419100" progId="Equation.DSMT4">
                      <p:embed/>
                    </p:oleObj>
                  </mc:Choice>
                  <mc:Fallback>
                    <p:oleObj name="Equation" r:id="rId9" imgW="3759200" imgH="419100" progId="Equation.DSMT4">
                      <p:embed/>
                      <p:pic>
                        <p:nvPicPr>
                          <p:cNvPr id="0" name="Picture 4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726454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79" name="Equation" r:id="rId11" imgW="279279" imgH="355446" progId="Equation.DSMT4">
                      <p:embed/>
                    </p:oleObj>
                  </mc:Choice>
                  <mc:Fallback>
                    <p:oleObj name="Equation" r:id="rId11" imgW="279279" imgH="355446" progId="Equation.DSMT4">
                      <p:embed/>
                      <p:pic>
                        <p:nvPicPr>
                          <p:cNvPr id="0" name="Picture 4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221009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0" name="Equation" r:id="rId13" imgW="1104900" imgH="419100" progId="Equation.DSMT4">
                    <p:embed/>
                  </p:oleObj>
                </mc:Choice>
                <mc:Fallback>
                  <p:oleObj name="Equation" r:id="rId13" imgW="1104900" imgH="419100" progId="Equation.DSMT4">
                    <p:embed/>
                    <p:pic>
                      <p:nvPicPr>
                        <p:cNvPr id="0" name="Picture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7243889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81" name="Equation" r:id="rId15" imgW="2146300" imgH="419100" progId="Equation.DSMT4">
                      <p:embed/>
                    </p:oleObj>
                  </mc:Choice>
                  <mc:Fallback>
                    <p:oleObj name="Equation" r:id="rId15" imgW="2146300" imgH="419100" progId="Equation.DSMT4">
                      <p:embed/>
                      <p:pic>
                        <p:nvPicPr>
                          <p:cNvPr id="0" name="Picture 4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16242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82" name="Equation" r:id="rId17" imgW="406048" imgH="406048" progId="Equation.DSMT4">
                      <p:embed/>
                    </p:oleObj>
                  </mc:Choice>
                  <mc:Fallback>
                    <p:oleObj name="Equation" r:id="rId17" imgW="406048" imgH="406048" progId="Equation.DSMT4">
                      <p:embed/>
                      <p:pic>
                        <p:nvPicPr>
                          <p:cNvPr id="0" name="Picture 4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2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平面</a:t>
              </a:r>
              <a:r>
                <a:rPr lang="zh-CN" altLang="en-US" sz="2000" b="1" dirty="0" smtClean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210147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41501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3" name="Equation" r:id="rId19" imgW="253780" imgH="304536" progId="Equation.DSMT4">
                    <p:embed/>
                  </p:oleObj>
                </mc:Choice>
                <mc:Fallback>
                  <p:oleObj name="Equation" r:id="rId19" imgW="253780" imgH="304536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003723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63789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4" name="Equation" r:id="rId21" imgW="228501" imgH="304668" progId="Equation.DSMT4">
                    <p:embed/>
                  </p:oleObj>
                </mc:Choice>
                <mc:Fallback>
                  <p:oleObj name="Equation" r:id="rId21" imgW="228501" imgH="304668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4786211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123657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5" name="Equation" r:id="rId23" imgW="241195" imgH="304668" progId="Equation.DSMT4">
                    <p:embed/>
                  </p:oleObj>
                </mc:Choice>
                <mc:Fallback>
                  <p:oleObj name="Equation" r:id="rId23" imgW="241195" imgH="304668" progId="Equation.DSMT4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3576572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β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08348" y="4633251"/>
            <a:ext cx="1857388" cy="729270"/>
            <a:chOff x="3272444" y="4987464"/>
            <a:chExt cx="1857388" cy="729270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3272444" y="5216668"/>
              <a:ext cx="1857388" cy="500066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05244"/>
                </p:ext>
              </p:extLst>
            </p:nvPr>
          </p:nvGraphicFramePr>
          <p:xfrm>
            <a:off x="4572000" y="4987464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6" name="Equation" r:id="rId25" imgW="406048" imgH="304536" progId="Equation.DSMT4">
                    <p:embed/>
                  </p:oleObj>
                </mc:Choice>
                <mc:Fallback>
                  <p:oleObj name="Equation" r:id="rId25" imgW="406048" imgH="304536" progId="Equation.DSMT4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87464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2195736" y="4498179"/>
            <a:ext cx="504056" cy="804296"/>
            <a:chOff x="3059832" y="4852392"/>
            <a:chExt cx="504056" cy="804296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143524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7" name="Equation" r:id="rId27" imgW="444114" imgH="304536" progId="Equation.DSMT4">
                    <p:embed/>
                  </p:oleObj>
                </mc:Choice>
                <mc:Fallback>
                  <p:oleObj name="Equation" r:id="rId27" imgW="444114" imgH="304536" progId="Equation.DSMT4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1547664" y="4354163"/>
            <a:ext cx="850382" cy="1024880"/>
            <a:chOff x="2411760" y="4708376"/>
            <a:chExt cx="850382" cy="1024880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966721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8" name="Equation" r:id="rId29" imgW="431613" imgH="304668" progId="Equation.DSMT4">
                    <p:embed/>
                  </p:oleObj>
                </mc:Choice>
                <mc:Fallback>
                  <p:oleObj name="Equation" r:id="rId29" imgW="431613" imgH="304668" progId="Equation.DSMT4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323528" y="2924944"/>
            <a:ext cx="74521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l-GR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β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的线性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表示：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195736" y="4514949"/>
            <a:ext cx="504056" cy="804296"/>
            <a:chOff x="3059832" y="4852392"/>
            <a:chExt cx="504056" cy="804296"/>
          </a:xfrm>
        </p:grpSpPr>
        <p:cxnSp>
          <p:nvCxnSpPr>
            <p:cNvPr id="76" name="直接箭头连接符 75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503711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9" name="Equation" r:id="rId31" imgW="444114" imgH="304536" progId="Equation.DSMT4">
                    <p:embed/>
                  </p:oleObj>
                </mc:Choice>
                <mc:Fallback>
                  <p:oleObj name="Equation" r:id="rId31" imgW="444114" imgH="304536" progId="Equation.DSMT4">
                    <p:embed/>
                    <p:pic>
                      <p:nvPicPr>
                        <p:cNvPr id="0" name="Picture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组合 77"/>
          <p:cNvGrpSpPr/>
          <p:nvPr/>
        </p:nvGrpSpPr>
        <p:grpSpPr>
          <a:xfrm>
            <a:off x="1547664" y="4370933"/>
            <a:ext cx="850382" cy="1024880"/>
            <a:chOff x="2411760" y="4708376"/>
            <a:chExt cx="850382" cy="1024880"/>
          </a:xfrm>
        </p:grpSpPr>
        <p:cxnSp>
          <p:nvCxnSpPr>
            <p:cNvPr id="79" name="直接箭头连接符 78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96073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90" name="Equation" r:id="rId32" imgW="431613" imgH="304668" progId="Equation.DSMT4">
                    <p:embed/>
                  </p:oleObj>
                </mc:Choice>
                <mc:Fallback>
                  <p:oleObj name="Equation" r:id="rId32" imgW="431613" imgH="304668" progId="Equation.DSMT4">
                    <p:embed/>
                    <p:pic>
                      <p:nvPicPr>
                        <p:cNvPr id="0" name="Picture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右箭头 81"/>
          <p:cNvSpPr/>
          <p:nvPr/>
        </p:nvSpPr>
        <p:spPr>
          <a:xfrm>
            <a:off x="4572000" y="4191001"/>
            <a:ext cx="453160" cy="17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25514"/>
              </p:ext>
            </p:extLst>
          </p:nvPr>
        </p:nvGraphicFramePr>
        <p:xfrm>
          <a:off x="5076056" y="4081601"/>
          <a:ext cx="2563977" cy="4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1" name="Equation" r:id="rId33" imgW="1803400" imgH="304800" progId="Equation.DSMT4">
                  <p:embed/>
                </p:oleObj>
              </mc:Choice>
              <mc:Fallback>
                <p:oleObj name="Equation" r:id="rId33" imgW="1803400" imgH="3048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81601"/>
                        <a:ext cx="2563977" cy="433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9288 -0.06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22899 -0.156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78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1" grpId="0" animBg="1"/>
      <p:bldP spid="40" grpId="0"/>
      <p:bldP spid="74" grpId="0"/>
      <p:bldP spid="82" grpId="0" animBg="1"/>
      <p:bldP spid="8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12534237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6840" name="Equation" r:id="rId3" imgW="1676400" imgH="419100" progId="Equation.DSMT4">
                          <p:embed/>
                        </p:oleObj>
                      </mc:Choice>
                      <mc:Fallback>
                        <p:oleObj name="Equation" r:id="rId3" imgW="1676400" imgH="419100" progId="Equation.DSMT4">
                          <p:embed/>
                          <p:pic>
                            <p:nvPicPr>
                              <p:cNvPr id="0" name="Picture 8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4363971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841" name="Equation" r:id="rId5" imgW="279279" imgH="355446" progId="Equation.DSMT4">
                        <p:embed/>
                      </p:oleObj>
                    </mc:Choice>
                    <mc:Fallback>
                      <p:oleObj name="Equation" r:id="rId5" imgW="279279" imgH="355446" progId="Equation.DSMT4">
                        <p:embed/>
                        <p:pic>
                          <p:nvPicPr>
                            <p:cNvPr id="0" name="Picture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39302450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842" name="Equation" r:id="rId7" imgW="1676400" imgH="419100" progId="Equation.DSMT4">
                        <p:embed/>
                      </p:oleObj>
                    </mc:Choice>
                    <mc:Fallback>
                      <p:oleObj name="Equation" r:id="rId7" imgW="1676400" imgH="419100" progId="Equation.DSMT4">
                        <p:embed/>
                        <p:pic>
                          <p:nvPicPr>
                            <p:cNvPr id="0" name="Picture 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506083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3" name="Equation" r:id="rId9" imgW="3759200" imgH="419100" progId="Equation.DSMT4">
                      <p:embed/>
                    </p:oleObj>
                  </mc:Choice>
                  <mc:Fallback>
                    <p:oleObj name="Equation" r:id="rId9" imgW="3759200" imgH="419100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013981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4" name="Equation" r:id="rId11" imgW="279279" imgH="355446" progId="Equation.DSMT4">
                      <p:embed/>
                    </p:oleObj>
                  </mc:Choice>
                  <mc:Fallback>
                    <p:oleObj name="Equation" r:id="rId11" imgW="279279" imgH="355446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591789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5" name="Equation" r:id="rId13" imgW="1104900" imgH="419100" progId="Equation.DSMT4">
                    <p:embed/>
                  </p:oleObj>
                </mc:Choice>
                <mc:Fallback>
                  <p:oleObj name="Equation" r:id="rId13" imgW="1104900" imgH="4191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3667455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6" name="Equation" r:id="rId15" imgW="2146300" imgH="419100" progId="Equation.DSMT4">
                      <p:embed/>
                    </p:oleObj>
                  </mc:Choice>
                  <mc:Fallback>
                    <p:oleObj name="Equation" r:id="rId15" imgW="2146300" imgH="419100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41069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7" name="Equation" r:id="rId17" imgW="406048" imgH="406048" progId="Equation.DSMT4">
                      <p:embed/>
                    </p:oleObj>
                  </mc:Choice>
                  <mc:Fallback>
                    <p:oleObj name="Equation" r:id="rId17" imgW="406048" imgH="406048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528" y="2288485"/>
            <a:ext cx="809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33698"/>
              </p:ext>
            </p:extLst>
          </p:nvPr>
        </p:nvGraphicFramePr>
        <p:xfrm>
          <a:off x="971600" y="2312988"/>
          <a:ext cx="6416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8" name="Equation" r:id="rId19" imgW="6057720" imgH="457200" progId="Equation.DSMT4">
                  <p:embed/>
                </p:oleObj>
              </mc:Choice>
              <mc:Fallback>
                <p:oleObj name="Equation" r:id="rId19" imgW="605772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12988"/>
                        <a:ext cx="6416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866301"/>
              </p:ext>
            </p:extLst>
          </p:nvPr>
        </p:nvGraphicFramePr>
        <p:xfrm>
          <a:off x="1058540" y="2852738"/>
          <a:ext cx="3873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9" name="Equation" r:id="rId21" imgW="3657600" imgH="431640" progId="Equation.DSMT4">
                  <p:embed/>
                </p:oleObj>
              </mc:Choice>
              <mc:Fallback>
                <p:oleObj name="Equation" r:id="rId21" imgW="3657600" imgH="4316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540" y="2852738"/>
                        <a:ext cx="38735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5130418" y="2852936"/>
            <a:ext cx="1241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则有</a:t>
            </a:r>
            <a:endParaRPr lang="zh-CN" altLang="en-US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26422"/>
              </p:ext>
            </p:extLst>
          </p:nvPr>
        </p:nvGraphicFramePr>
        <p:xfrm>
          <a:off x="1082675" y="3481388"/>
          <a:ext cx="265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0" name="Equation" r:id="rId23" imgW="2501640" imgH="419040" progId="Equation.DSMT4">
                  <p:embed/>
                </p:oleObj>
              </mc:Choice>
              <mc:Fallback>
                <p:oleObj name="Equation" r:id="rId23" imgW="2501640" imgH="419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481388"/>
                        <a:ext cx="2651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95536" y="3944669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故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zh-CN" altLang="en-US" dirty="0" smtClean="0">
                <a:sym typeface="Symbol"/>
              </a:rPr>
              <a:t>可以由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3</a:t>
            </a:r>
            <a:r>
              <a:rPr lang="zh-CN" altLang="en-US" dirty="0" smtClean="0">
                <a:sym typeface="Symbol"/>
              </a:rPr>
              <a:t>线性表示。</a:t>
            </a:r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74021"/>
              </p:ext>
            </p:extLst>
          </p:nvPr>
        </p:nvGraphicFramePr>
        <p:xfrm>
          <a:off x="4189413" y="3429000"/>
          <a:ext cx="2516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1" name="Equation" r:id="rId25" imgW="2374560" imgH="419040" progId="Equation.DSMT4">
                  <p:embed/>
                </p:oleObj>
              </mc:Choice>
              <mc:Fallback>
                <p:oleObj name="Equation" r:id="rId25" imgW="2374560" imgH="419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3429000"/>
                        <a:ext cx="2516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95536" y="4448725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sym typeface="Symbol"/>
              </a:rPr>
              <a:t>零向量可以由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任意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向量组</a:t>
            </a:r>
            <a:r>
              <a:rPr lang="zh-CN" altLang="en-US" dirty="0" smtClean="0">
                <a:sym typeface="Symbol"/>
              </a:rPr>
              <a:t>线性</a:t>
            </a:r>
            <a:r>
              <a:rPr lang="zh-CN" altLang="en-US" dirty="0" smtClean="0">
                <a:sym typeface="Symbol"/>
              </a:rPr>
              <a:t>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1520" y="4736757"/>
            <a:ext cx="7803311" cy="12729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</a:t>
              </a:r>
              <a:r>
                <a:rPr lang="zh-CN" altLang="en-US" dirty="0" smtClean="0"/>
                <a:t>系数                   可以</a:t>
              </a:r>
              <a:r>
                <a:rPr lang="zh-CN" altLang="en-US" dirty="0" smtClean="0">
                  <a:solidFill>
                    <a:srgbClr val="0000CC"/>
                  </a:solidFill>
                </a:rPr>
                <a:t>全</a:t>
              </a:r>
              <a:r>
                <a:rPr lang="zh-CN" altLang="en-US" dirty="0">
                  <a:solidFill>
                    <a:srgbClr val="0000CC"/>
                  </a:solidFill>
                </a:rPr>
                <a:t>为零</a:t>
              </a:r>
              <a:r>
                <a:rPr lang="zh-CN" altLang="en-US" dirty="0" smtClean="0"/>
                <a:t>。 </a:t>
              </a:r>
              <a:endParaRPr lang="zh-CN" altLang="en-US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202358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7" name="Equation" r:id="rId4" imgW="1397000" imgH="419100" progId="Equation.DSMT4">
                    <p:embed/>
                  </p:oleObj>
                </mc:Choice>
                <mc:Fallback>
                  <p:oleObj name="Equation" r:id="rId4" imgW="13970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Box 60"/>
          <p:cNvSpPr txBox="1"/>
          <p:nvPr/>
        </p:nvSpPr>
        <p:spPr>
          <a:xfrm>
            <a:off x="323528" y="4294864"/>
            <a:ext cx="62999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latin typeface="+mn-ea"/>
              </a:rPr>
              <a:t>列</a:t>
            </a:r>
            <a:r>
              <a:rPr lang="zh-CN" altLang="en-US" dirty="0" smtClean="0"/>
              <a:t>向量</a:t>
            </a:r>
            <a:r>
              <a:rPr lang="zh-CN" altLang="en-US" dirty="0"/>
              <a:t>组线性表示，且表达式唯一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3527" y="3494644"/>
            <a:ext cx="2736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量组线性表示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360244" y="4736757"/>
            <a:ext cx="7956171" cy="492443"/>
            <a:chOff x="360244" y="4661707"/>
            <a:chExt cx="7956171" cy="492443"/>
          </a:xfrm>
        </p:grpSpPr>
        <p:sp>
          <p:nvSpPr>
            <p:cNvPr id="64" name="TextBox 63"/>
            <p:cNvSpPr txBox="1"/>
            <p:nvPr/>
          </p:nvSpPr>
          <p:spPr>
            <a:xfrm>
              <a:off x="360244" y="4661707"/>
              <a:ext cx="79561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>
                  <a:latin typeface="+mn-ea"/>
                </a:rPr>
                <a:t>  （</a:t>
              </a:r>
              <a:r>
                <a:rPr lang="en-US" altLang="zh-CN" dirty="0">
                  <a:latin typeface="+mn-ea"/>
                </a:rPr>
                <a:t>3</a:t>
              </a:r>
              <a:r>
                <a:rPr lang="zh-CN" altLang="en-US" dirty="0" smtClean="0">
                  <a:latin typeface="+mn-ea"/>
                </a:rPr>
                <a:t>）</a:t>
              </a:r>
              <a:r>
                <a:rPr lang="zh-CN" altLang="zh-CN" dirty="0" smtClean="0">
                  <a:latin typeface="+mn-ea"/>
                </a:rPr>
                <a:t>根据</a:t>
              </a:r>
              <a:r>
                <a:rPr lang="zh-CN" altLang="zh-CN" dirty="0">
                  <a:latin typeface="+mn-ea"/>
                </a:rPr>
                <a:t>这一结论，可把向量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 smtClean="0">
                  <a:latin typeface="+mn-ea"/>
                </a:rPr>
                <a:t>能否</a:t>
              </a:r>
              <a:r>
                <a:rPr lang="zh-CN" altLang="zh-CN" dirty="0">
                  <a:latin typeface="+mn-ea"/>
                </a:rPr>
                <a:t>由</a:t>
              </a:r>
              <a:r>
                <a:rPr lang="en-US" altLang="zh-CN" dirty="0">
                  <a:latin typeface="+mn-ea"/>
                </a:rPr>
                <a:t> 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zh-CN" dirty="0" smtClean="0">
                  <a:latin typeface="+mn-ea"/>
                </a:rPr>
                <a:t>的列</a:t>
              </a:r>
              <a:r>
                <a:rPr lang="zh-CN" altLang="en-US" dirty="0" smtClean="0">
                  <a:latin typeface="+mn-ea"/>
                </a:rPr>
                <a:t>向</a:t>
              </a:r>
              <a:endParaRPr lang="zh-CN" altLang="en-US" dirty="0">
                <a:latin typeface="+mn-ea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1788978"/>
                </p:ext>
              </p:extLst>
            </p:nvPr>
          </p:nvGraphicFramePr>
          <p:xfrm>
            <a:off x="5376912" y="4793084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8" name="Equation" r:id="rId6" imgW="203112" imgH="291973" progId="Equation.DSMT4">
                    <p:embed/>
                  </p:oleObj>
                </mc:Choice>
                <mc:Fallback>
                  <p:oleObj name="Equation" r:id="rId6" imgW="203112" imgH="291973" progId="Equation.DSMT4">
                    <p:embed/>
                    <p:pic>
                      <p:nvPicPr>
                        <p:cNvPr id="0" name="Picture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912" y="4793084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459521"/>
                </p:ext>
              </p:extLst>
            </p:nvPr>
          </p:nvGraphicFramePr>
          <p:xfrm>
            <a:off x="6660232" y="4805784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39" name="Equation" r:id="rId8" imgW="279400" imgH="279400" progId="Equation.DSMT4">
                    <p:embed/>
                  </p:oleObj>
                </mc:Choice>
                <mc:Fallback>
                  <p:oleObj name="Equation" r:id="rId8" imgW="279400" imgH="279400" progId="Equation.DSMT4">
                    <p:embed/>
                    <p:pic>
                      <p:nvPicPr>
                        <p:cNvPr id="0" name="Picture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805784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288034" y="5112366"/>
            <a:ext cx="7875521" cy="492443"/>
            <a:chOff x="288034" y="5112366"/>
            <a:chExt cx="7875521" cy="492443"/>
          </a:xfrm>
        </p:grpSpPr>
        <p:sp>
          <p:nvSpPr>
            <p:cNvPr id="69" name="TextBox 68"/>
            <p:cNvSpPr txBox="1"/>
            <p:nvPr/>
          </p:nvSpPr>
          <p:spPr>
            <a:xfrm>
              <a:off x="288034" y="5112366"/>
              <a:ext cx="78755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 smtClean="0"/>
                <a:t>量</a:t>
              </a:r>
              <a:r>
                <a:rPr lang="zh-CN" altLang="zh-CN" dirty="0" smtClean="0"/>
                <a:t>组</a:t>
              </a:r>
              <a:r>
                <a:rPr lang="zh-CN" altLang="zh-CN" dirty="0"/>
                <a:t>线性表示的问题转换成方程组</a:t>
              </a:r>
              <a:r>
                <a:rPr lang="en-US" altLang="zh-CN" dirty="0"/>
                <a:t>      </a:t>
              </a:r>
              <a:r>
                <a:rPr lang="zh-CN" altLang="zh-CN" dirty="0"/>
                <a:t>是否有解</a:t>
              </a:r>
              <a:r>
                <a:rPr lang="zh-CN" altLang="zh-CN" dirty="0" smtClean="0"/>
                <a:t>的</a:t>
              </a:r>
              <a:endParaRPr lang="en-US" altLang="zh-CN" dirty="0" smtClean="0"/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09640"/>
                </p:ext>
              </p:extLst>
            </p:nvPr>
          </p:nvGraphicFramePr>
          <p:xfrm>
            <a:off x="5407000" y="5225132"/>
            <a:ext cx="965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0" name="Equation" r:id="rId10" imgW="965200" imgH="292100" progId="Equation.DSMT4">
                    <p:embed/>
                  </p:oleObj>
                </mc:Choice>
                <mc:Fallback>
                  <p:oleObj name="Equation" r:id="rId10" imgW="965200" imgH="292100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000" y="5225132"/>
                          <a:ext cx="965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10994202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041" name="Equation" r:id="rId12" imgW="1676400" imgH="419100" progId="Equation.DSMT4">
                          <p:embed/>
                        </p:oleObj>
                      </mc:Choice>
                      <mc:Fallback>
                        <p:oleObj name="Equation" r:id="rId12" imgW="1676400" imgH="419100" progId="Equation.DSMT4">
                          <p:embed/>
                          <p:pic>
                            <p:nvPicPr>
                              <p:cNvPr id="0" name="Picture 10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8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8911946"/>
                    </p:ext>
                  </p:extLst>
                </p:nvPr>
              </p:nvGraphicFramePr>
              <p:xfrm>
                <a:off x="5588744" y="1667533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042" name="Equation" r:id="rId14" imgW="279279" imgH="355446" progId="Equation.DSMT4">
                        <p:embed/>
                      </p:oleObj>
                    </mc:Choice>
                    <mc:Fallback>
                      <p:oleObj name="Equation" r:id="rId14" imgW="279279" imgH="355446" progId="Equation.DSMT4">
                        <p:embed/>
                        <p:pic>
                          <p:nvPicPr>
                            <p:cNvPr id="0" name="Picture 10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8744" y="1667533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TextBox 80"/>
                <p:cNvSpPr txBox="1"/>
                <p:nvPr/>
              </p:nvSpPr>
              <p:spPr>
                <a:xfrm>
                  <a:off x="4788024" y="1568405"/>
                  <a:ext cx="8640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325537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043" name="Equation" r:id="rId16" imgW="1676400" imgH="419100" progId="Equation.DSMT4">
                        <p:embed/>
                      </p:oleObj>
                    </mc:Choice>
                    <mc:Fallback>
                      <p:oleObj name="Equation" r:id="rId16" imgW="1676400" imgH="419100" progId="Equation.DSMT4">
                        <p:embed/>
                        <p:pic>
                          <p:nvPicPr>
                            <p:cNvPr id="0" name="Picture 1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TextBox 82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36412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44" name="Equation" r:id="rId18" imgW="3759200" imgH="419100" progId="Equation.DSMT4">
                      <p:embed/>
                    </p:oleObj>
                  </mc:Choice>
                  <mc:Fallback>
                    <p:oleObj name="Equation" r:id="rId18" imgW="3759200" imgH="419100" progId="Equation.DSMT4">
                      <p:embed/>
                      <p:pic>
                        <p:nvPicPr>
                          <p:cNvPr id="0" name="Picture 1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671342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45" name="Equation" r:id="rId20" imgW="279279" imgH="355446" progId="Equation.DSMT4">
                      <p:embed/>
                    </p:oleObj>
                  </mc:Choice>
                  <mc:Fallback>
                    <p:oleObj name="Equation" r:id="rId20" imgW="279279" imgH="355446" progId="Equation.DSMT4">
                      <p:embed/>
                      <p:pic>
                        <p:nvPicPr>
                          <p:cNvPr id="0" name="Picture 1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435480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6" name="Equation" r:id="rId22" imgW="1104900" imgH="419100" progId="Equation.DSMT4">
                    <p:embed/>
                  </p:oleObj>
                </mc:Choice>
                <mc:Fallback>
                  <p:oleObj name="Equation" r:id="rId22" imgW="1104900" imgH="419100" progId="Equation.DSMT4">
                    <p:embed/>
                    <p:pic>
                      <p:nvPicPr>
                        <p:cNvPr id="0" name="Picture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76991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47" name="Equation" r:id="rId24" imgW="2146300" imgH="419100" progId="Equation.DSMT4">
                      <p:embed/>
                    </p:oleObj>
                  </mc:Choice>
                  <mc:Fallback>
                    <p:oleObj name="Equation" r:id="rId24" imgW="2146300" imgH="419100" progId="Equation.DSMT4">
                      <p:embed/>
                      <p:pic>
                        <p:nvPicPr>
                          <p:cNvPr id="0" name="Picture 1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136865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48" name="Equation" r:id="rId26" imgW="406048" imgH="406048" progId="Equation.DSMT4">
                      <p:embed/>
                    </p:oleObj>
                  </mc:Choice>
                  <mc:Fallback>
                    <p:oleObj name="Equation" r:id="rId26" imgW="406048" imgH="406048" progId="Equation.DSMT4">
                      <p:embed/>
                      <p:pic>
                        <p:nvPicPr>
                          <p:cNvPr id="0" name="Picture 1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" name="TextBox 3"/>
          <p:cNvSpPr txBox="1"/>
          <p:nvPr/>
        </p:nvSpPr>
        <p:spPr>
          <a:xfrm>
            <a:off x="251520" y="5517232"/>
            <a:ext cx="7803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问</a:t>
            </a:r>
            <a:r>
              <a:rPr lang="zh-CN" altLang="zh-CN" sz="2600" b="1" dirty="0" smtClean="0">
                <a:latin typeface="+mn-ea"/>
              </a:rPr>
              <a:t>题。</a:t>
            </a:r>
            <a:endParaRPr lang="zh-CN" altLang="zh-CN" sz="2600" b="1" dirty="0"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3569" y="2996952"/>
            <a:ext cx="5021385" cy="492443"/>
            <a:chOff x="683569" y="2996952"/>
            <a:chExt cx="5021385" cy="492443"/>
          </a:xfrm>
        </p:grpSpPr>
        <p:grpSp>
          <p:nvGrpSpPr>
            <p:cNvPr id="6" name="组合 5"/>
            <p:cNvGrpSpPr/>
            <p:nvPr/>
          </p:nvGrpSpPr>
          <p:grpSpPr>
            <a:xfrm>
              <a:off x="683569" y="2996952"/>
              <a:ext cx="4752528" cy="492443"/>
              <a:chOff x="683569" y="2996952"/>
              <a:chExt cx="4752528" cy="492443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83569" y="2996952"/>
                <a:ext cx="47525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sz="2600" b="1" dirty="0">
                    <a:latin typeface="+mn-ea"/>
                  </a:rPr>
                  <a:t>（</a:t>
                </a:r>
                <a:r>
                  <a:rPr lang="en-US" altLang="zh-CN" sz="2600" b="1" dirty="0" smtClean="0">
                    <a:latin typeface="+mn-ea"/>
                  </a:rPr>
                  <a:t>2</a:t>
                </a:r>
                <a:r>
                  <a:rPr lang="zh-CN" altLang="en-US" sz="2600" b="1" dirty="0" smtClean="0">
                    <a:latin typeface="+mn-ea"/>
                  </a:rPr>
                  <a:t>）</a:t>
                </a:r>
                <a:r>
                  <a:rPr lang="zh-CN" altLang="en-US" sz="2600" b="1" dirty="0" smtClean="0">
                    <a:solidFill>
                      <a:srgbClr val="0000CC"/>
                    </a:solidFill>
                    <a:latin typeface="+mn-ea"/>
                  </a:rPr>
                  <a:t>非</a:t>
                </a:r>
                <a:r>
                  <a:rPr lang="zh-CN" altLang="en-US" sz="2600" b="1" dirty="0">
                    <a:solidFill>
                      <a:srgbClr val="0000CC"/>
                    </a:solidFill>
                    <a:latin typeface="+mn-ea"/>
                  </a:rPr>
                  <a:t>齐次</a:t>
                </a:r>
                <a:r>
                  <a:rPr lang="zh-CN" altLang="en-US" sz="2600" b="1" dirty="0" smtClean="0">
                    <a:latin typeface="+mn-ea"/>
                  </a:rPr>
                  <a:t>方程组      有解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706141"/>
                  </p:ext>
                </p:extLst>
              </p:nvPr>
            </p:nvGraphicFramePr>
            <p:xfrm>
              <a:off x="3627051" y="3134692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49" name="Equation" r:id="rId28" imgW="965200" imgH="292100" progId="Equation.DSMT4">
                      <p:embed/>
                    </p:oleObj>
                  </mc:Choice>
                  <mc:Fallback>
                    <p:oleObj name="Equation" r:id="rId28" imgW="965200" imgH="292100" progId="Equation.DSMT4">
                      <p:embed/>
                      <p:pic>
                        <p:nvPicPr>
                          <p:cNvPr id="0" name="Picture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7051" y="3134692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691760"/>
                </p:ext>
              </p:extLst>
            </p:nvPr>
          </p:nvGraphicFramePr>
          <p:xfrm>
            <a:off x="5311254" y="3166927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0" name="Equation" r:id="rId29" imgW="393529" imgH="228501" progId="Equation.DSMT4">
                    <p:embed/>
                  </p:oleObj>
                </mc:Choice>
                <mc:Fallback>
                  <p:oleObj name="Equation" r:id="rId29" imgW="393529" imgH="228501" progId="Equation.DSMT4">
                    <p:embed/>
                    <p:pic>
                      <p:nvPicPr>
                        <p:cNvPr id="0" name="Picture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254" y="3166927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52120" y="2996952"/>
            <a:ext cx="2529125" cy="492443"/>
            <a:chOff x="5652120" y="2996952"/>
            <a:chExt cx="2529125" cy="492443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237678"/>
                </p:ext>
              </p:extLst>
            </p:nvPr>
          </p:nvGraphicFramePr>
          <p:xfrm>
            <a:off x="5652120" y="3134692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1" name="Equation" r:id="rId31" imgW="203112" imgH="291973" progId="Equation.DSMT4">
                    <p:embed/>
                  </p:oleObj>
                </mc:Choice>
                <mc:Fallback>
                  <p:oleObj name="Equation" r:id="rId31" imgW="203112" imgH="291973" progId="Equation.DSMT4">
                    <p:embed/>
                    <p:pic>
                      <p:nvPicPr>
                        <p:cNvPr id="0" name="Picture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134692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537825"/>
                </p:ext>
              </p:extLst>
            </p:nvPr>
          </p:nvGraphicFramePr>
          <p:xfrm>
            <a:off x="6579379" y="314739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2" name="Equation" r:id="rId32" imgW="279400" imgH="279400" progId="Equation.DSMT4">
                    <p:embed/>
                  </p:oleObj>
                </mc:Choice>
                <mc:Fallback>
                  <p:oleObj name="Equation" r:id="rId32" imgW="279400" imgH="279400" progId="Equation.DSMT4">
                    <p:embed/>
                    <p:pic>
                      <p:nvPicPr>
                        <p:cNvPr id="0" name="Picture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379" y="314739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804981" y="2996952"/>
              <a:ext cx="23762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的</a:t>
              </a:r>
              <a:r>
                <a:rPr lang="zh-CN" altLang="en-US" sz="2600" b="1" dirty="0" smtClean="0">
                  <a:latin typeface="+mn-ea"/>
                </a:rPr>
                <a:t>列向</a:t>
              </a:r>
              <a:endParaRPr lang="zh-CN" altLang="en-US" sz="2600" b="1" dirty="0"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7664" y="3835634"/>
            <a:ext cx="4858196" cy="492443"/>
            <a:chOff x="1547664" y="3835634"/>
            <a:chExt cx="4858196" cy="492443"/>
          </a:xfrm>
        </p:grpSpPr>
        <p:grpSp>
          <p:nvGrpSpPr>
            <p:cNvPr id="9" name="组合 8"/>
            <p:cNvGrpSpPr/>
            <p:nvPr/>
          </p:nvGrpSpPr>
          <p:grpSpPr>
            <a:xfrm>
              <a:off x="1547664" y="3835634"/>
              <a:ext cx="4621335" cy="492443"/>
              <a:chOff x="1547664" y="3835634"/>
              <a:chExt cx="4621335" cy="49244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547664" y="3835634"/>
                <a:ext cx="4621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0000CC"/>
                    </a:solidFill>
                  </a:rPr>
                  <a:t>非齐次</a:t>
                </a:r>
                <a:r>
                  <a:rPr lang="zh-CN" altLang="en-US" dirty="0" smtClean="0"/>
                  <a:t>方程组             有</a:t>
                </a:r>
                <a:r>
                  <a:rPr lang="zh-CN" altLang="en-US" dirty="0"/>
                  <a:t>唯一</a:t>
                </a:r>
                <a:r>
                  <a:rPr lang="zh-CN" altLang="en-US" dirty="0" smtClean="0"/>
                  <a:t>解 </a:t>
                </a:r>
                <a:endParaRPr lang="en-US" altLang="zh-CN" dirty="0" smtClean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1438546"/>
                  </p:ext>
                </p:extLst>
              </p:nvPr>
            </p:nvGraphicFramePr>
            <p:xfrm>
              <a:off x="3651407" y="3932030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053" name="Equation" r:id="rId33" imgW="965200" imgH="292100" progId="Equation.DSMT4">
                      <p:embed/>
                    </p:oleObj>
                  </mc:Choice>
                  <mc:Fallback>
                    <p:oleObj name="Equation" r:id="rId33" imgW="965200" imgH="292100" progId="Equation.DSMT4">
                      <p:embed/>
                      <p:pic>
                        <p:nvPicPr>
                          <p:cNvPr id="0" name="Picture 10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407" y="3932030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781781"/>
                </p:ext>
              </p:extLst>
            </p:nvPr>
          </p:nvGraphicFramePr>
          <p:xfrm>
            <a:off x="6012160" y="3970628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4" name="Equation" r:id="rId34" imgW="393529" imgH="228501" progId="Equation.DSMT4">
                    <p:embed/>
                  </p:oleObj>
                </mc:Choice>
                <mc:Fallback>
                  <p:oleObj name="Equation" r:id="rId34" imgW="393529" imgH="228501" progId="Equation.DSMT4">
                    <p:embed/>
                    <p:pic>
                      <p:nvPicPr>
                        <p:cNvPr id="0" name="Picture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970628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353026" y="3800653"/>
            <a:ext cx="1693004" cy="492443"/>
            <a:chOff x="6353026" y="3800653"/>
            <a:chExt cx="1693004" cy="492443"/>
          </a:xfrm>
        </p:grpSpPr>
        <p:graphicFrame>
          <p:nvGraphicFramePr>
            <p:cNvPr id="103" name="对象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24435"/>
                </p:ext>
              </p:extLst>
            </p:nvPr>
          </p:nvGraphicFramePr>
          <p:xfrm>
            <a:off x="6353026" y="3938393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5" name="Equation" r:id="rId35" imgW="203112" imgH="291973" progId="Equation.DSMT4">
                    <p:embed/>
                  </p:oleObj>
                </mc:Choice>
                <mc:Fallback>
                  <p:oleObj name="Equation" r:id="rId35" imgW="203112" imgH="291973" progId="Equation.DSMT4">
                    <p:embed/>
                    <p:pic>
                      <p:nvPicPr>
                        <p:cNvPr id="0" name="Picture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3026" y="3938393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027203"/>
                </p:ext>
              </p:extLst>
            </p:nvPr>
          </p:nvGraphicFramePr>
          <p:xfrm>
            <a:off x="7280285" y="3951093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6" name="Equation" r:id="rId36" imgW="279400" imgH="279400" progId="Equation.DSMT4">
                    <p:embed/>
                  </p:oleObj>
                </mc:Choice>
                <mc:Fallback>
                  <p:oleObj name="Equation" r:id="rId36" imgW="279400" imgH="279400" progId="Equation.DSMT4">
                    <p:embed/>
                    <p:pic>
                      <p:nvPicPr>
                        <p:cNvPr id="0" name="Picture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285" y="3951093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TextBox 104"/>
            <p:cNvSpPr txBox="1"/>
            <p:nvPr/>
          </p:nvSpPr>
          <p:spPr>
            <a:xfrm>
              <a:off x="6505887" y="3800653"/>
              <a:ext cx="15401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2600" b="1" dirty="0">
                  <a:latin typeface="+mn-ea"/>
                </a:rPr>
                <a:t>能由  </a:t>
              </a:r>
              <a:r>
                <a:rPr lang="zh-CN" altLang="en-US" sz="2600" b="1" dirty="0" smtClean="0">
                  <a:latin typeface="+mn-ea"/>
                </a:rPr>
                <a:t>的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/>
      <p:bldP spid="62" grpId="0"/>
      <p:bldP spid="6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2157" y="134903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235" y="1321604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517"/>
              </p:ext>
            </p:extLst>
          </p:nvPr>
        </p:nvGraphicFramePr>
        <p:xfrm>
          <a:off x="1835696" y="2432929"/>
          <a:ext cx="4320480" cy="49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6" name="Equation" r:id="rId4" imgW="3568700" imgH="419100" progId="Equation.DSMT4">
                  <p:embed/>
                </p:oleObj>
              </mc:Choice>
              <mc:Fallback>
                <p:oleObj name="Equation" r:id="rId4" imgW="3568700" imgH="419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32929"/>
                        <a:ext cx="4320480" cy="492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08914"/>
              </p:ext>
            </p:extLst>
          </p:nvPr>
        </p:nvGraphicFramePr>
        <p:xfrm>
          <a:off x="323528" y="3423606"/>
          <a:ext cx="7966744" cy="43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7" name="Equation" r:id="rId6" imgW="7632700" imgH="419100" progId="Equation.DSMT4">
                  <p:embed/>
                </p:oleObj>
              </mc:Choice>
              <mc:Fallback>
                <p:oleObj name="Equation" r:id="rId6" imgW="7632700" imgH="419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3606"/>
                        <a:ext cx="7966744" cy="437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05261"/>
              </p:ext>
            </p:extLst>
          </p:nvPr>
        </p:nvGraphicFramePr>
        <p:xfrm>
          <a:off x="395536" y="4420592"/>
          <a:ext cx="439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8" name="Equation" r:id="rId8" imgW="4394200" imgH="736600" progId="Equation.DSMT4">
                  <p:embed/>
                </p:oleObj>
              </mc:Choice>
              <mc:Fallback>
                <p:oleObj name="Equation" r:id="rId8" imgW="4394200" imgH="736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20592"/>
                        <a:ext cx="4394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53876"/>
              </p:ext>
            </p:extLst>
          </p:nvPr>
        </p:nvGraphicFramePr>
        <p:xfrm>
          <a:off x="374650" y="5157788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9" name="Equation" r:id="rId10" imgW="5587920" imgH="431640" progId="Equation.DSMT4">
                  <p:embed/>
                </p:oleObj>
              </mc:Choice>
              <mc:Fallback>
                <p:oleObj name="Equation" r:id="rId10" imgW="558792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157788"/>
                        <a:ext cx="558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88347" y="270519"/>
            <a:ext cx="8356918" cy="492443"/>
            <a:chOff x="388347" y="270519"/>
            <a:chExt cx="8356918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zh-CN" sz="2600" b="1" dirty="0">
                  <a:latin typeface="+mn-ea"/>
                </a:rPr>
                <a:t>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 smtClean="0">
                  <a:latin typeface="+mn-ea"/>
                </a:rPr>
                <a:t>向量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线</a:t>
              </a:r>
              <a:endParaRPr lang="en-US" altLang="zh-CN" sz="2600" b="1" dirty="0" smtClean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700462"/>
                </p:ext>
              </p:extLst>
            </p:nvPr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0" name="Equation" r:id="rId12" imgW="1676400" imgH="419100" progId="Equation.DSMT4">
                    <p:embed/>
                  </p:oleObj>
                </mc:Choice>
                <mc:Fallback>
                  <p:oleObj name="Equation" r:id="rId12" imgW="1676400" imgH="419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622016" y="849660"/>
            <a:ext cx="5382704" cy="419100"/>
            <a:chOff x="1622016" y="777652"/>
            <a:chExt cx="5382704" cy="4191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188057"/>
                </p:ext>
              </p:extLst>
            </p:nvPr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1"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09328"/>
                </p:ext>
              </p:extLst>
            </p:nvPr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2" name="Equation" r:id="rId16" imgW="4953000" imgH="419100" progId="Equation.DSMT4">
                    <p:embed/>
                  </p:oleObj>
                </mc:Choice>
                <mc:Fallback>
                  <p:oleObj name="Equation" r:id="rId16" imgW="49530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403648" y="1340768"/>
            <a:ext cx="7272808" cy="492443"/>
            <a:chOff x="1403648" y="1340768"/>
            <a:chExt cx="7272808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403648" y="1340768"/>
              <a:ext cx="72728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dirty="0"/>
                <a:t>可以由一组向量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zh-CN" dirty="0" smtClean="0"/>
                <a:t>线性表示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563067"/>
                </p:ext>
              </p:extLst>
            </p:nvPr>
          </p:nvGraphicFramePr>
          <p:xfrm>
            <a:off x="5076056" y="136545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3"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136545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23528" y="1844824"/>
            <a:ext cx="3312368" cy="504056"/>
            <a:chOff x="323528" y="1844824"/>
            <a:chExt cx="3312368" cy="504056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1844824"/>
              <a:ext cx="3312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则存在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</a:t>
              </a:r>
              <a:r>
                <a:rPr lang="zh-CN" altLang="zh-CN" dirty="0" smtClean="0"/>
                <a:t>，</a:t>
              </a:r>
              <a:endParaRPr lang="zh-CN" altLang="en-US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644722"/>
                </p:ext>
              </p:extLst>
            </p:nvPr>
          </p:nvGraphicFramePr>
          <p:xfrm>
            <a:off x="1763688" y="1929780"/>
            <a:ext cx="158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4" name="Equation" r:id="rId19" imgW="1587500" imgH="419100" progId="Equation.DSMT4">
                    <p:embed/>
                  </p:oleObj>
                </mc:Choice>
                <mc:Fallback>
                  <p:oleObj name="Equation" r:id="rId19" imgW="1587500" imgH="4191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929780"/>
                          <a:ext cx="158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3516763" y="1859066"/>
            <a:ext cx="2999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</a:t>
            </a:r>
            <a:endParaRPr lang="zh-CN" altLang="en-US" sz="2600" b="1" dirty="0"/>
          </a:p>
        </p:txBody>
      </p:sp>
      <p:sp>
        <p:nvSpPr>
          <p:cNvPr id="36" name="下弧形箭头 35"/>
          <p:cNvSpPr/>
          <p:nvPr/>
        </p:nvSpPr>
        <p:spPr>
          <a:xfrm>
            <a:off x="3275856" y="3789040"/>
            <a:ext cx="2088232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>
            <a:off x="3851920" y="3789040"/>
            <a:ext cx="2607886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4673856" y="2996952"/>
            <a:ext cx="3066496" cy="5040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65966"/>
              </p:ext>
            </p:extLst>
          </p:nvPr>
        </p:nvGraphicFramePr>
        <p:xfrm>
          <a:off x="4518570" y="3789040"/>
          <a:ext cx="61223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5" name="Equation" r:id="rId21" imgW="545626" imgH="406048" progId="Equation.DSMT4">
                  <p:embed/>
                </p:oleObj>
              </mc:Choice>
              <mc:Fallback>
                <p:oleObj name="Equation" r:id="rId21" imgW="545626" imgH="406048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570" y="3789040"/>
                        <a:ext cx="61223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73683"/>
              </p:ext>
            </p:extLst>
          </p:nvPr>
        </p:nvGraphicFramePr>
        <p:xfrm>
          <a:off x="5635625" y="3700140"/>
          <a:ext cx="4651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6" name="Equation" r:id="rId23" imgW="571252" imgH="406224" progId="Equation.DSMT4">
                  <p:embed/>
                </p:oleObj>
              </mc:Choice>
              <mc:Fallback>
                <p:oleObj name="Equation" r:id="rId23" imgW="571252" imgH="406224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700140"/>
                        <a:ext cx="4651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79643"/>
              </p:ext>
            </p:extLst>
          </p:nvPr>
        </p:nvGraphicFramePr>
        <p:xfrm>
          <a:off x="6732240" y="2995290"/>
          <a:ext cx="726970" cy="50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7" name="Equation" r:id="rId25" imgW="583947" imgH="406224" progId="Equation.DSMT4">
                  <p:embed/>
                </p:oleObj>
              </mc:Choice>
              <mc:Fallback>
                <p:oleObj name="Equation" r:id="rId25" imgW="583947" imgH="406224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995290"/>
                        <a:ext cx="726970" cy="505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1546" y="776317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8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1" grpId="0"/>
      <p:bldP spid="36" grpId="0" animBg="1"/>
      <p:bldP spid="37" grpId="0" animBg="1"/>
      <p:bldP spid="38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4450" y="74613"/>
            <a:ext cx="6438000" cy="1447800"/>
            <a:chOff x="464450" y="74613"/>
            <a:chExt cx="6438000" cy="1447800"/>
          </a:xfrm>
        </p:grpSpPr>
        <p:sp>
          <p:nvSpPr>
            <p:cNvPr id="6" name="TextBox 5"/>
            <p:cNvSpPr txBox="1"/>
            <p:nvPr/>
          </p:nvSpPr>
          <p:spPr>
            <a:xfrm>
              <a:off x="464450" y="560293"/>
              <a:ext cx="8280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sz="2600" b="1" dirty="0" smtClean="0">
                  <a:solidFill>
                    <a:srgbClr val="0000FF"/>
                  </a:solidFill>
                </a:rPr>
                <a:t>1</a:t>
              </a:r>
              <a:endParaRPr lang="zh-CN" altLang="en-US" sz="2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09428" y="74613"/>
              <a:ext cx="5793022" cy="1447800"/>
              <a:chOff x="947620" y="1289680"/>
              <a:chExt cx="5793022" cy="14478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7620" y="1766160"/>
                <a:ext cx="510244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设</a:t>
                </a:r>
                <a:endParaRPr lang="zh-CN" altLang="en-US" sz="2600" b="1" dirty="0"/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932846"/>
                  </p:ext>
                </p:extLst>
              </p:nvPr>
            </p:nvGraphicFramePr>
            <p:xfrm>
              <a:off x="1457442" y="1289680"/>
              <a:ext cx="5283200" cy="144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4" name="Equation" r:id="rId3" imgW="5283200" imgH="1930400" progId="Equation.DSMT4">
                      <p:embed/>
                    </p:oleObj>
                  </mc:Choice>
                  <mc:Fallback>
                    <p:oleObj name="Equation" r:id="rId3" imgW="5283200" imgH="1930400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7442" y="1289680"/>
                            <a:ext cx="5283200" cy="1447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>
            <a:off x="464450" y="1456328"/>
            <a:ext cx="7278996" cy="492443"/>
            <a:chOff x="464450" y="1456328"/>
            <a:chExt cx="72789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464450" y="1456328"/>
              <a:ext cx="72789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证明向量     能由向量组                  线性表示，并求</a:t>
              </a:r>
              <a:endParaRPr lang="zh-CN" altLang="en-US" sz="2600" b="1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979712" y="1500612"/>
              <a:ext cx="3240360" cy="419100"/>
              <a:chOff x="2208560" y="3074404"/>
              <a:chExt cx="3240360" cy="419100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212314"/>
                  </p:ext>
                </p:extLst>
              </p:nvPr>
            </p:nvGraphicFramePr>
            <p:xfrm>
              <a:off x="2208560" y="3148364"/>
              <a:ext cx="203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5" name="Equation" r:id="rId5" imgW="203112" imgH="291973" progId="Equation.DSMT4">
                      <p:embed/>
                    </p:oleObj>
                  </mc:Choice>
                  <mc:Fallback>
                    <p:oleObj name="Equation" r:id="rId5" imgW="203112" imgH="291973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560" y="3148364"/>
                            <a:ext cx="203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878877"/>
                  </p:ext>
                </p:extLst>
              </p:nvPr>
            </p:nvGraphicFramePr>
            <p:xfrm>
              <a:off x="4217020" y="3074404"/>
              <a:ext cx="12319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06" name="Equation" r:id="rId7" imgW="1231366" imgH="418918" progId="Equation.DSMT4">
                      <p:embed/>
                    </p:oleObj>
                  </mc:Choice>
                  <mc:Fallback>
                    <p:oleObj name="Equation" r:id="rId7" imgW="1231366" imgH="418918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020" y="3074404"/>
                            <a:ext cx="12319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467544" y="2288485"/>
            <a:ext cx="900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361" y="2288485"/>
            <a:ext cx="7920880" cy="492443"/>
            <a:chOff x="395536" y="2392432"/>
            <a:chExt cx="7920880" cy="492443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2392432"/>
              <a:ext cx="79208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        只需证                             </a:t>
              </a:r>
              <a:endParaRPr lang="zh-CN" altLang="en-US" sz="26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960451"/>
                </p:ext>
              </p:extLst>
            </p:nvPr>
          </p:nvGraphicFramePr>
          <p:xfrm>
            <a:off x="2789951" y="2393122"/>
            <a:ext cx="4203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07" name="Equation" r:id="rId9" imgW="4203360" imgH="482400" progId="Equation.DSMT4">
                    <p:embed/>
                  </p:oleObj>
                </mc:Choice>
                <mc:Fallback>
                  <p:oleObj name="Equation" r:id="rId9" imgW="4203360" imgH="482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951" y="2393122"/>
                          <a:ext cx="4203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15362"/>
              </p:ext>
            </p:extLst>
          </p:nvPr>
        </p:nvGraphicFramePr>
        <p:xfrm>
          <a:off x="-2605" y="2860675"/>
          <a:ext cx="3473451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8" name="Equation" r:id="rId11" imgW="4254480" imgH="1930320" progId="Equation.DSMT4">
                  <p:embed/>
                </p:oleObj>
              </mc:Choice>
              <mc:Fallback>
                <p:oleObj name="Equation" r:id="rId11" imgW="4254480" imgH="1930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5" y="2860675"/>
                        <a:ext cx="3473451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3655"/>
              </p:ext>
            </p:extLst>
          </p:nvPr>
        </p:nvGraphicFramePr>
        <p:xfrm>
          <a:off x="3538260" y="3292582"/>
          <a:ext cx="529684" cy="100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9" name="Equation" r:id="rId13" imgW="571252" imgH="1079032" progId="Equation.DSMT4">
                  <p:embed/>
                </p:oleObj>
              </mc:Choice>
              <mc:Fallback>
                <p:oleObj name="Equation" r:id="rId13" imgW="571252" imgH="1079032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60" y="3292582"/>
                        <a:ext cx="529684" cy="100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2297"/>
              </p:ext>
            </p:extLst>
          </p:nvPr>
        </p:nvGraphicFramePr>
        <p:xfrm>
          <a:off x="4172154" y="2923073"/>
          <a:ext cx="1857570" cy="143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0" name="Equation" r:id="rId15" imgW="2501900" imgH="1930400" progId="Equation.DSMT4">
                  <p:embed/>
                </p:oleObj>
              </mc:Choice>
              <mc:Fallback>
                <p:oleObj name="Equation" r:id="rId15" imgW="2501900" imgH="1930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154" y="2923073"/>
                        <a:ext cx="1857570" cy="1433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73910"/>
              </p:ext>
            </p:extLst>
          </p:nvPr>
        </p:nvGraphicFramePr>
        <p:xfrm>
          <a:off x="6012160" y="3163716"/>
          <a:ext cx="48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1" name="Equation" r:id="rId17" imgW="482391" imgH="787058" progId="Equation.DSMT4">
                  <p:embed/>
                </p:oleObj>
              </mc:Choice>
              <mc:Fallback>
                <p:oleObj name="Equation" r:id="rId17" imgW="482391" imgH="787058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163716"/>
                        <a:ext cx="482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27764"/>
              </p:ext>
            </p:extLst>
          </p:nvPr>
        </p:nvGraphicFramePr>
        <p:xfrm>
          <a:off x="6440158" y="2852936"/>
          <a:ext cx="1876258" cy="156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2" name="Equation" r:id="rId19" imgW="2311400" imgH="1930400" progId="Equation.DSMT4">
                  <p:embed/>
                </p:oleObj>
              </mc:Choice>
              <mc:Fallback>
                <p:oleObj name="Equation" r:id="rId19" imgW="2311400" imgH="1930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158" y="2852936"/>
                        <a:ext cx="1876258" cy="1566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3528" y="4437112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 可见，                      </a:t>
            </a:r>
            <a:endParaRPr lang="zh-CN" altLang="en-US" sz="2600" b="1" dirty="0"/>
          </a:p>
        </p:txBody>
      </p:sp>
      <p:cxnSp>
        <p:nvCxnSpPr>
          <p:cNvPr id="45" name="肘形连接符 44"/>
          <p:cNvCxnSpPr>
            <a:endCxn id="39" idx="3"/>
          </p:cNvCxnSpPr>
          <p:nvPr/>
        </p:nvCxnSpPr>
        <p:spPr>
          <a:xfrm>
            <a:off x="6459806" y="3214291"/>
            <a:ext cx="1856610" cy="422137"/>
          </a:xfrm>
          <a:prstGeom prst="bentConnector3">
            <a:avLst>
              <a:gd name="adj1" fmla="val 25354"/>
            </a:avLst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59832" y="2924944"/>
            <a:ext cx="0" cy="141607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08104" y="2923073"/>
            <a:ext cx="0" cy="138148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40352" y="2856291"/>
            <a:ext cx="0" cy="151504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1844824"/>
            <a:ext cx="7278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出表示式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501317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 因此</a:t>
            </a:r>
            <a:r>
              <a:rPr lang="zh-CN" altLang="en-US" sz="2600" b="1" dirty="0"/>
              <a:t>，</a:t>
            </a:r>
            <a:r>
              <a:rPr lang="zh-CN" altLang="en-US" sz="2600" b="1" dirty="0" smtClean="0"/>
              <a:t>向量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/>
              <a:t>能由向量组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600" b="1" dirty="0"/>
              <a:t>线性表示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6770"/>
              </p:ext>
            </p:extLst>
          </p:nvPr>
        </p:nvGraphicFramePr>
        <p:xfrm>
          <a:off x="1547664" y="4458568"/>
          <a:ext cx="420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3" name="Equation" r:id="rId21" imgW="4203360" imgH="482400" progId="Equation.DSMT4">
                  <p:embed/>
                </p:oleObj>
              </mc:Choice>
              <mc:Fallback>
                <p:oleObj name="Equation" r:id="rId21" imgW="42033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58568"/>
                        <a:ext cx="420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6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  <p:bldP spid="49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2605" y="2852936"/>
            <a:ext cx="8319021" cy="1584127"/>
            <a:chOff x="-2605" y="2852936"/>
            <a:chExt cx="8319021" cy="1584127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609794"/>
                </p:ext>
              </p:extLst>
            </p:nvPr>
          </p:nvGraphicFramePr>
          <p:xfrm>
            <a:off x="-2605" y="2860675"/>
            <a:ext cx="3473451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4" name="Equation" r:id="rId3" imgW="4254480" imgH="1930320" progId="Equation.DSMT4">
                    <p:embed/>
                  </p:oleObj>
                </mc:Choice>
                <mc:Fallback>
                  <p:oleObj name="Equation" r:id="rId3" imgW="4254480" imgH="193032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05" y="2860675"/>
                          <a:ext cx="3473451" cy="157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702436"/>
                </p:ext>
              </p:extLst>
            </p:nvPr>
          </p:nvGraphicFramePr>
          <p:xfrm>
            <a:off x="3538260" y="3292582"/>
            <a:ext cx="529684" cy="1000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5" name="Equation" r:id="rId5" imgW="571252" imgH="1079032" progId="Equation.DSMT4">
                    <p:embed/>
                  </p:oleObj>
                </mc:Choice>
                <mc:Fallback>
                  <p:oleObj name="Equation" r:id="rId5" imgW="571252" imgH="107903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60" y="3292582"/>
                          <a:ext cx="529684" cy="1000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994657"/>
                </p:ext>
              </p:extLst>
            </p:nvPr>
          </p:nvGraphicFramePr>
          <p:xfrm>
            <a:off x="4172154" y="2923073"/>
            <a:ext cx="1857570" cy="1433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6" name="Equation" r:id="rId7" imgW="2501900" imgH="1930400" progId="Equation.DSMT4">
                    <p:embed/>
                  </p:oleObj>
                </mc:Choice>
                <mc:Fallback>
                  <p:oleObj name="Equation" r:id="rId7" imgW="2501900" imgH="1930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154" y="2923073"/>
                          <a:ext cx="1857570" cy="1433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21954"/>
                </p:ext>
              </p:extLst>
            </p:nvPr>
          </p:nvGraphicFramePr>
          <p:xfrm>
            <a:off x="6012160" y="3163716"/>
            <a:ext cx="482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7" name="Equation" r:id="rId9" imgW="482391" imgH="787058" progId="Equation.DSMT4">
                    <p:embed/>
                  </p:oleObj>
                </mc:Choice>
                <mc:Fallback>
                  <p:oleObj name="Equation" r:id="rId9" imgW="482391" imgH="787058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3163716"/>
                          <a:ext cx="4826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780035"/>
                </p:ext>
              </p:extLst>
            </p:nvPr>
          </p:nvGraphicFramePr>
          <p:xfrm>
            <a:off x="6440158" y="2852936"/>
            <a:ext cx="1876258" cy="1566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8" name="Equation" r:id="rId11" imgW="2311400" imgH="1930400" progId="Equation.DSMT4">
                    <p:embed/>
                  </p:oleObj>
                </mc:Choice>
                <mc:Fallback>
                  <p:oleObj name="Equation" r:id="rId11" imgW="2311400" imgH="19304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0158" y="2852936"/>
                          <a:ext cx="1876258" cy="1566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肘形连接符 44"/>
            <p:cNvCxnSpPr>
              <a:endCxn id="39" idx="3"/>
            </p:cNvCxnSpPr>
            <p:nvPr/>
          </p:nvCxnSpPr>
          <p:spPr>
            <a:xfrm>
              <a:off x="6459806" y="3214291"/>
              <a:ext cx="1856610" cy="422137"/>
            </a:xfrm>
            <a:prstGeom prst="bentConnector3">
              <a:avLst>
                <a:gd name="adj1" fmla="val 25354"/>
              </a:avLst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59832" y="2924944"/>
              <a:ext cx="0" cy="141607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508104" y="2923073"/>
              <a:ext cx="0" cy="138148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40352" y="2856291"/>
              <a:ext cx="0" cy="1515048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88032" y="1682224"/>
            <a:ext cx="8100392" cy="492443"/>
            <a:chOff x="0" y="344269"/>
            <a:chExt cx="8100392" cy="492443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44269"/>
              <a:ext cx="81003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由上述行最简行，可得方程                                 的通解为</a:t>
              </a:r>
              <a:endParaRPr lang="zh-CN" altLang="en-US" sz="2600" b="1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187287"/>
                </p:ext>
              </p:extLst>
            </p:nvPr>
          </p:nvGraphicFramePr>
          <p:xfrm>
            <a:off x="4186506" y="344269"/>
            <a:ext cx="2273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9" name="Equation" r:id="rId13" imgW="2273300" imgH="482600" progId="Equation.DSMT4">
                    <p:embed/>
                  </p:oleObj>
                </mc:Choice>
                <mc:Fallback>
                  <p:oleObj name="Equation" r:id="rId13" imgW="2273300" imgH="482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506" y="344269"/>
                          <a:ext cx="2273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30581"/>
              </p:ext>
            </p:extLst>
          </p:nvPr>
        </p:nvGraphicFramePr>
        <p:xfrm>
          <a:off x="2195736" y="2441771"/>
          <a:ext cx="411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Equation" r:id="rId15" imgW="4114800" imgH="1447800" progId="Equation.DSMT4">
                  <p:embed/>
                </p:oleObj>
              </mc:Choice>
              <mc:Fallback>
                <p:oleObj name="Equation" r:id="rId15" imgW="4114800" imgH="1447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41771"/>
                        <a:ext cx="4114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3849528"/>
            <a:ext cx="315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从而得到表达式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179896"/>
              </p:ext>
            </p:extLst>
          </p:nvPr>
        </p:nvGraphicFramePr>
        <p:xfrm>
          <a:off x="971600" y="4369405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1" name="Equation" r:id="rId17" imgW="2273300" imgH="482600" progId="Equation.DSMT4">
                  <p:embed/>
                </p:oleObj>
              </mc:Choice>
              <mc:Fallback>
                <p:oleObj name="Equation" r:id="rId17" imgW="2273300" imgH="482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69405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07356"/>
              </p:ext>
            </p:extLst>
          </p:nvPr>
        </p:nvGraphicFramePr>
        <p:xfrm>
          <a:off x="3347864" y="4341971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2" name="Equation" r:id="rId19" imgW="4521200" imgH="457200" progId="Equation.DSMT4">
                  <p:embed/>
                </p:oleObj>
              </mc:Choice>
              <mc:Fallback>
                <p:oleObj name="Equation" r:id="rId19" imgW="45212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341971"/>
                        <a:ext cx="452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251520" y="4952781"/>
            <a:ext cx="4248472" cy="492443"/>
            <a:chOff x="425384" y="3614826"/>
            <a:chExt cx="4248472" cy="492443"/>
          </a:xfrm>
        </p:grpSpPr>
        <p:sp>
          <p:nvSpPr>
            <p:cNvPr id="59" name="TextBox 58"/>
            <p:cNvSpPr txBox="1"/>
            <p:nvPr/>
          </p:nvSpPr>
          <p:spPr>
            <a:xfrm>
              <a:off x="425384" y="3614826"/>
              <a:ext cx="42484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其中   可以任意取值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00262"/>
                </p:ext>
              </p:extLst>
            </p:nvPr>
          </p:nvGraphicFramePr>
          <p:xfrm>
            <a:off x="1187624" y="3746747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13" name="Equation" r:id="rId21" imgW="190500" imgH="228600" progId="Equation.DSMT4">
                    <p:embed/>
                  </p:oleObj>
                </mc:Choice>
                <mc:Fallback>
                  <p:oleObj name="Equation" r:id="rId21" imgW="190500" imgH="228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746747"/>
                          <a:ext cx="1905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18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173 -0.4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6473</TotalTime>
  <Words>2092</Words>
  <Application>Microsoft Office PowerPoint</Application>
  <PresentationFormat>全屏显示(4:3)</PresentationFormat>
  <Paragraphs>484</Paragraphs>
  <Slides>29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主题2</vt:lpstr>
      <vt:lpstr>1_主题2</vt:lpstr>
      <vt:lpstr>2_主题2</vt:lpstr>
      <vt:lpstr>3_主题2</vt:lpstr>
      <vt:lpstr>Equation</vt:lpstr>
      <vt:lpstr>MathType 6.0 Equation</vt:lpstr>
      <vt:lpstr>PowerPoint 演示文稿</vt:lpstr>
      <vt:lpstr> 4.1  向量组及其线性组合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4.1 向量组及其线性组合</vt:lpstr>
      <vt:lpstr>4.1 向量组及其线性组合</vt:lpstr>
      <vt:lpstr>4.1 向量组及其线性组合</vt:lpstr>
      <vt:lpstr> 4.1  向量组及其线性组合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 4.1  向量组及其线性组合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 4.1  向量组及其线性组合 </vt:lpstr>
      <vt:lpstr>4.1 向量组及其线性组合</vt:lpstr>
      <vt:lpstr>4.1 向量组及其线性组合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卢玉贞</cp:lastModifiedBy>
  <cp:revision>405</cp:revision>
  <dcterms:created xsi:type="dcterms:W3CDTF">2015-01-05T18:34:44Z</dcterms:created>
  <dcterms:modified xsi:type="dcterms:W3CDTF">2017-04-17T00:04:59Z</dcterms:modified>
</cp:coreProperties>
</file>