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</p:sldMasterIdLst>
  <p:notesMasterIdLst>
    <p:notesMasterId r:id="rId30"/>
  </p:notesMasterIdLst>
  <p:sldIdLst>
    <p:sldId id="257" r:id="rId5"/>
    <p:sldId id="367" r:id="rId6"/>
    <p:sldId id="373" r:id="rId7"/>
    <p:sldId id="356" r:id="rId8"/>
    <p:sldId id="260" r:id="rId9"/>
    <p:sldId id="261" r:id="rId10"/>
    <p:sldId id="262" r:id="rId11"/>
    <p:sldId id="263" r:id="rId12"/>
    <p:sldId id="360" r:id="rId13"/>
    <p:sldId id="377" r:id="rId14"/>
    <p:sldId id="361" r:id="rId15"/>
    <p:sldId id="266" r:id="rId16"/>
    <p:sldId id="267" r:id="rId17"/>
    <p:sldId id="378" r:id="rId18"/>
    <p:sldId id="379" r:id="rId19"/>
    <p:sldId id="375" r:id="rId20"/>
    <p:sldId id="272" r:id="rId21"/>
    <p:sldId id="273" r:id="rId22"/>
    <p:sldId id="345" r:id="rId23"/>
    <p:sldId id="381" r:id="rId24"/>
    <p:sldId id="370" r:id="rId25"/>
    <p:sldId id="372" r:id="rId26"/>
    <p:sldId id="363" r:id="rId27"/>
    <p:sldId id="366" r:id="rId28"/>
    <p:sldId id="38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430"/>
    <a:srgbClr val="0000CC"/>
    <a:srgbClr val="3396D9"/>
    <a:srgbClr val="800080"/>
    <a:srgbClr val="ECE2EB"/>
    <a:srgbClr val="8B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4" autoAdjust="0"/>
    <p:restoredTop sz="93481" autoAdjust="0"/>
  </p:normalViewPr>
  <p:slideViewPr>
    <p:cSldViewPr>
      <p:cViewPr varScale="1">
        <p:scale>
          <a:sx n="84" d="100"/>
          <a:sy n="84" d="100"/>
        </p:scale>
        <p:origin x="61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8CCF758-D67D-435B-91B7-6FBB879B61AD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CF64EF2-AB10-4F70-B810-C7FAA142BC88}" type="presOf" srcId="{A4DBE9E6-97EB-4725-A2C1-3C97D390DE6E}" destId="{CD4B3101-F142-4E5E-B80A-8D9996F097C7}" srcOrd="0" destOrd="0" presId="urn:microsoft.com/office/officeart/2005/8/layout/venn1"/>
    <dgm:cxn modelId="{41CC06EC-06BD-49A9-B6AF-B7B73D7B00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CF628278-1CE5-43C0-A7B3-670985758221}" type="presOf" srcId="{737B5EC5-D0D2-4529-A675-2479ADB7512A}" destId="{4470F79F-6492-40EA-A900-0CDDBA36E791}" srcOrd="0" destOrd="0" presId="urn:microsoft.com/office/officeart/2005/8/layout/venn1"/>
    <dgm:cxn modelId="{193B5A3A-3BC1-48B0-A95F-44D596379D57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6F49C5-1433-47CB-A351-8822E30F47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174561C-5347-4158-9603-85E8889703FB}" type="presOf" srcId="{938154DC-7DEC-4435-8AEE-F287F60DA644}" destId="{A319629E-037B-4B5B-8915-441F51FA60BC}" srcOrd="0" destOrd="0" presId="urn:microsoft.com/office/officeart/2005/8/layout/venn1"/>
    <dgm:cxn modelId="{0FEA6166-F878-4FBC-BA0D-1F4E94C13B3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80114DF-600B-49B3-B97E-42C005CA5C8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146A877-1784-425E-87A3-94D5A05D95D9}" type="presOf" srcId="{45ECB1DE-4976-41EA-BF4A-BA9625218151}" destId="{61DA2F6A-A3A4-47F6-9631-E32DDDDECDEE}" srcOrd="0" destOrd="0" presId="urn:microsoft.com/office/officeart/2005/8/layout/venn1"/>
    <dgm:cxn modelId="{05D6722D-EAC0-4749-9227-34D57AD67A4A}" type="presOf" srcId="{EF24F56F-F948-4FAE-A21B-C908CFF0947F}" destId="{04E584C8-CAF4-4F3A-A494-457051CBD1BA}" srcOrd="0" destOrd="0" presId="urn:microsoft.com/office/officeart/2005/8/layout/venn1"/>
    <dgm:cxn modelId="{489E2E45-1F9B-404D-9A06-1C9EC449325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EE1FE79-E43B-400F-B244-BCAA159B5F8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37765D0-DF70-4CC9-94CB-FAF0A4B7B267}" type="presOf" srcId="{CE6CFCA0-C49C-4951-BE4A-2894AF7F0369}" destId="{7B1E7C52-CF18-48B2-BB65-024F73E359D3}" srcOrd="0" destOrd="0" presId="urn:microsoft.com/office/officeart/2005/8/layout/venn1"/>
    <dgm:cxn modelId="{273D3DAF-DB7E-4323-BCBB-AE625A6D181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4E52F704-F225-44C8-8729-6358943FF1B6}" type="presOf" srcId="{0E6DF1C2-1746-482F-BF52-CD765E80A365}" destId="{171034FF-3396-4AA1-9482-05BACFB2D723}" srcOrd="0" destOrd="0" presId="urn:microsoft.com/office/officeart/2005/8/layout/venn1"/>
    <dgm:cxn modelId="{414D7E9C-027A-4115-8E20-A22906868B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5A3F0A7-527E-4359-9D67-4DDA941852A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968C474-2A56-4CF3-B0D5-AAF616193C19}" type="presOf" srcId="{A4DBE9E6-97EB-4725-A2C1-3C97D390DE6E}" destId="{CD4B3101-F142-4E5E-B80A-8D9996F097C7}" srcOrd="0" destOrd="0" presId="urn:microsoft.com/office/officeart/2005/8/layout/venn1"/>
    <dgm:cxn modelId="{A97236A3-19E7-4EFC-A03A-B8130BF5819E}" type="presOf" srcId="{8A5913D2-4896-41F8-9856-90C73F67022D}" destId="{6F917F00-94F3-4752-A2F0-5E137890CEB8}" srcOrd="0" destOrd="0" presId="urn:microsoft.com/office/officeart/2005/8/layout/venn1"/>
    <dgm:cxn modelId="{CA6722B6-93EF-4D2C-AE52-938C5A15E42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6E94B6B-2EF6-4401-8633-633E41404A3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BBC5B5F-E183-4428-820B-A511D3304F02}" type="presOf" srcId="{737B5EC5-D0D2-4529-A675-2479ADB7512A}" destId="{4470F79F-6492-40EA-A900-0CDDBA36E791}" srcOrd="0" destOrd="0" presId="urn:microsoft.com/office/officeart/2005/8/layout/venn1"/>
    <dgm:cxn modelId="{60EE0AB9-D821-44FA-B560-BE92993BCBA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CEF9DB-7D3E-4A09-9686-93E4099B193F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4EF3038-B67B-4134-841F-4C8A89422BBA}" type="presOf" srcId="{938154DC-7DEC-4435-8AEE-F287F60DA644}" destId="{A319629E-037B-4B5B-8915-441F51FA60BC}" srcOrd="0" destOrd="0" presId="urn:microsoft.com/office/officeart/2005/8/layout/venn1"/>
    <dgm:cxn modelId="{DA3A7058-5C5A-4D3D-B384-191EE0F2B54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B13DCA9-455F-4B8E-91D1-BAD09D9893EA}" type="presOf" srcId="{45ECB1DE-4976-41EA-BF4A-BA9625218151}" destId="{61DA2F6A-A3A4-47F6-9631-E32DDDDECDEE}" srcOrd="0" destOrd="0" presId="urn:microsoft.com/office/officeart/2005/8/layout/venn1"/>
    <dgm:cxn modelId="{9DCF7599-C50F-4180-8528-C338DEB0FADC}" type="presOf" srcId="{EF24F56F-F948-4FAE-A21B-C908CFF0947F}" destId="{04E584C8-CAF4-4F3A-A494-457051CBD1BA}" srcOrd="0" destOrd="0" presId="urn:microsoft.com/office/officeart/2005/8/layout/venn1"/>
    <dgm:cxn modelId="{CCEDAE71-EFFE-41FA-8D2E-FCE4876BBE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6A0F7ED-5F37-4823-BBF0-500B7A9EEFD5}" type="presOf" srcId="{21F9EB01-2DBC-4DE3-BF4F-D736561A8F50}" destId="{EDBBB33F-27B5-48AE-A61C-C9DE23066AD1}" srcOrd="0" destOrd="0" presId="urn:microsoft.com/office/officeart/2005/8/layout/venn1"/>
    <dgm:cxn modelId="{1A78CC1D-6A72-4F07-9084-EB2EE5AC9864}" type="presOf" srcId="{CE6CFCA0-C49C-4951-BE4A-2894AF7F0369}" destId="{7B1E7C52-CF18-48B2-BB65-024F73E359D3}" srcOrd="0" destOrd="0" presId="urn:microsoft.com/office/officeart/2005/8/layout/venn1"/>
    <dgm:cxn modelId="{5EB19331-9D83-4CD2-9610-BDD2E55C4B3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78B0D7F4-8149-40EB-B13A-425DE6028257}" type="presOf" srcId="{4E65984A-BA92-43D1-B9A2-B9086CB43038}" destId="{952DD290-D500-4BE9-9525-723274617DF1}" srcOrd="0" destOrd="0" presId="urn:microsoft.com/office/officeart/2005/8/layout/venn1"/>
    <dgm:cxn modelId="{6B98DB11-29FD-4307-858C-8B33D260B33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1884359-5EFE-426D-BECB-62D1F69444F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16E6B-72AC-4DDC-9C44-2BDA04280F65}" type="presOf" srcId="{8A5913D2-4896-41F8-9856-90C73F67022D}" destId="{6F917F00-94F3-4752-A2F0-5E137890CEB8}" srcOrd="0" destOrd="0" presId="urn:microsoft.com/office/officeart/2005/8/layout/venn1"/>
    <dgm:cxn modelId="{7071C75A-CCF8-46FB-948A-6E2967CB572C}" type="presOf" srcId="{A4DBE9E6-97EB-4725-A2C1-3C97D390DE6E}" destId="{CD4B3101-F142-4E5E-B80A-8D9996F097C7}" srcOrd="0" destOrd="0" presId="urn:microsoft.com/office/officeart/2005/8/layout/venn1"/>
    <dgm:cxn modelId="{C76482FB-DB53-4B54-B888-CFF4BAAE395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2E49134-F00B-4E71-B07A-663FC1E02CB3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51CCD0F-6885-462D-A7F9-75A11306D04B}" type="presOf" srcId="{737B5EC5-D0D2-4529-A675-2479ADB7512A}" destId="{4470F79F-6492-40EA-A900-0CDDBA36E791}" srcOrd="0" destOrd="0" presId="urn:microsoft.com/office/officeart/2005/8/layout/venn1"/>
    <dgm:cxn modelId="{DC35CCE7-B8AF-463D-B737-5849DD6E0CE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77736FF-B889-4197-AA04-F227686F822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32F76C-9DE5-420F-97FB-08487836DF19}" type="presOf" srcId="{938154DC-7DEC-4435-8AEE-F287F60DA644}" destId="{A319629E-037B-4B5B-8915-441F51FA60BC}" srcOrd="0" destOrd="0" presId="urn:microsoft.com/office/officeart/2005/8/layout/venn1"/>
    <dgm:cxn modelId="{A86E69C8-13C8-4D9E-9CDE-C5607C50ADE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8158700-1A3C-47EF-AA3D-35B030C3BFF3}" type="presOf" srcId="{EF24F56F-F948-4FAE-A21B-C908CFF0947F}" destId="{04E584C8-CAF4-4F3A-A494-457051CBD1BA}" srcOrd="0" destOrd="0" presId="urn:microsoft.com/office/officeart/2005/8/layout/venn1"/>
    <dgm:cxn modelId="{30216418-9A2C-4EDA-986C-D9FA278547A1}" type="presOf" srcId="{45ECB1DE-4976-41EA-BF4A-BA9625218151}" destId="{61DA2F6A-A3A4-47F6-9631-E32DDDDECDEE}" srcOrd="0" destOrd="0" presId="urn:microsoft.com/office/officeart/2005/8/layout/venn1"/>
    <dgm:cxn modelId="{F92BC428-0269-4512-9A49-6D1DA3BF42CA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7882209-8356-42BF-AA46-236D5528BA3A}" type="presOf" srcId="{CE6CFCA0-C49C-4951-BE4A-2894AF7F0369}" destId="{7B1E7C52-CF18-48B2-BB65-024F73E359D3}" srcOrd="0" destOrd="0" presId="urn:microsoft.com/office/officeart/2005/8/layout/venn1"/>
    <dgm:cxn modelId="{98DE3FBE-98DF-4A44-A157-756601292DE8}" type="presOf" srcId="{21F9EB01-2DBC-4DE3-BF4F-D736561A8F50}" destId="{EDBBB33F-27B5-48AE-A61C-C9DE23066AD1}" srcOrd="0" destOrd="0" presId="urn:microsoft.com/office/officeart/2005/8/layout/venn1"/>
    <dgm:cxn modelId="{A3404773-E3D6-45AB-BF2F-04397623FA54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B40F6D01-1712-4832-A05D-15CADC5E5EDD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479E34E-6DF4-4D5A-AF99-F3382E21EF4E}" type="presOf" srcId="{4E65984A-BA92-43D1-B9A2-B9086CB43038}" destId="{952DD290-D500-4BE9-9525-723274617DF1}" srcOrd="0" destOrd="0" presId="urn:microsoft.com/office/officeart/2005/8/layout/venn1"/>
    <dgm:cxn modelId="{7B357B3B-3FD2-4F2C-9BAD-717A28DD8C4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E6668F4-A836-4A36-8C57-759103C43946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A6DEE53C-0831-4D1A-98C2-60E7D04B46F7}" type="presOf" srcId="{A4DBE9E6-97EB-4725-A2C1-3C97D390DE6E}" destId="{CD4B3101-F142-4E5E-B80A-8D9996F097C7}" srcOrd="0" destOrd="0" presId="urn:microsoft.com/office/officeart/2005/8/layout/venn1"/>
    <dgm:cxn modelId="{3468999D-32EC-421E-A8B4-6E065BFD1827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1158AB06-3510-4EFA-A62A-67807E5EC6B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1D04BF4-04E9-4991-A600-B5E92BC33E2F}" type="presOf" srcId="{737B5EC5-D0D2-4529-A675-2479ADB7512A}" destId="{4470F79F-6492-40EA-A900-0CDDBA36E791}" srcOrd="0" destOrd="0" presId="urn:microsoft.com/office/officeart/2005/8/layout/venn1"/>
    <dgm:cxn modelId="{9117697B-93B3-4E1E-9C9B-6D95E9AFD8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89A3493B-8C8C-4EC7-A9ED-CD44BC102E60}" type="presOf" srcId="{AABD46EF-623D-4EC1-9905-9F9517C84035}" destId="{8A8110AF-7FCF-4E47-932E-B9CB33926204}" srcOrd="0" destOrd="0" presId="urn:microsoft.com/office/officeart/2005/8/layout/venn1"/>
    <dgm:cxn modelId="{955E4973-A021-40A6-B594-F0862E5CBB31}" type="presOf" srcId="{938154DC-7DEC-4435-8AEE-F287F60DA644}" destId="{A319629E-037B-4B5B-8915-441F51FA60BC}" srcOrd="0" destOrd="0" presId="urn:microsoft.com/office/officeart/2005/8/layout/venn1"/>
    <dgm:cxn modelId="{730361FB-75A2-4CFD-9418-23A2B5B6E2EB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2E243ED-82AD-4994-8548-1734B6F2BB80}" type="presOf" srcId="{EF24F56F-F948-4FAE-A21B-C908CFF0947F}" destId="{04E584C8-CAF4-4F3A-A494-457051CBD1BA}" srcOrd="0" destOrd="0" presId="urn:microsoft.com/office/officeart/2005/8/layout/venn1"/>
    <dgm:cxn modelId="{B0F96597-0F40-426C-B8C3-2D799442916C}" type="presOf" srcId="{45ECB1DE-4976-41EA-BF4A-BA9625218151}" destId="{61DA2F6A-A3A4-47F6-9631-E32DDDDECDEE}" srcOrd="0" destOrd="0" presId="urn:microsoft.com/office/officeart/2005/8/layout/venn1"/>
    <dgm:cxn modelId="{FFB64C8A-6CBE-449D-B3A8-7599135F8F1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A0D3279-30D2-4F26-B34A-21FE8AACD8E3}" type="presOf" srcId="{CE6CFCA0-C49C-4951-BE4A-2894AF7F0369}" destId="{7B1E7C52-CF18-48B2-BB65-024F73E359D3}" srcOrd="0" destOrd="0" presId="urn:microsoft.com/office/officeart/2005/8/layout/venn1"/>
    <dgm:cxn modelId="{710D1C12-8A78-4231-B495-0B51DB3FFBBF}" type="presOf" srcId="{21F9EB01-2DBC-4DE3-BF4F-D736561A8F50}" destId="{EDBBB33F-27B5-48AE-A61C-C9DE23066AD1}" srcOrd="0" destOrd="0" presId="urn:microsoft.com/office/officeart/2005/8/layout/venn1"/>
    <dgm:cxn modelId="{9FAC0C91-58F3-48E5-8D0D-A653F3EDE99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0AA639F-E191-428F-B7AD-8994F7E1578C}" type="presOf" srcId="{0E6DF1C2-1746-482F-BF52-CD765E80A365}" destId="{171034FF-3396-4AA1-9482-05BACFB2D723}" srcOrd="0" destOrd="0" presId="urn:microsoft.com/office/officeart/2005/8/layout/venn1"/>
    <dgm:cxn modelId="{395896FE-4A86-4CE2-AAFC-C8843D1F42F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86C4F0-7403-4E7E-BD89-78BADAA6C8F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3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105.wmf"/><Relationship Id="rId7" Type="http://schemas.openxmlformats.org/officeDocument/2006/relationships/image" Target="../media/image95.wmf"/><Relationship Id="rId2" Type="http://schemas.openxmlformats.org/officeDocument/2006/relationships/image" Target="../media/image104.wmf"/><Relationship Id="rId1" Type="http://schemas.openxmlformats.org/officeDocument/2006/relationships/image" Target="../media/image9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image" Target="../media/image140.wmf"/><Relationship Id="rId18" Type="http://schemas.openxmlformats.org/officeDocument/2006/relationships/image" Target="../media/image14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9.wmf"/><Relationship Id="rId17" Type="http://schemas.openxmlformats.org/officeDocument/2006/relationships/image" Target="../media/image144.wmf"/><Relationship Id="rId2" Type="http://schemas.openxmlformats.org/officeDocument/2006/relationships/image" Target="../media/image129.wmf"/><Relationship Id="rId16" Type="http://schemas.openxmlformats.org/officeDocument/2006/relationships/image" Target="../media/image143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8.wmf"/><Relationship Id="rId5" Type="http://schemas.openxmlformats.org/officeDocument/2006/relationships/image" Target="../media/image132.wmf"/><Relationship Id="rId15" Type="http://schemas.openxmlformats.org/officeDocument/2006/relationships/image" Target="../media/image142.wmf"/><Relationship Id="rId10" Type="http://schemas.openxmlformats.org/officeDocument/2006/relationships/image" Target="../media/image137.wmf"/><Relationship Id="rId19" Type="http://schemas.openxmlformats.org/officeDocument/2006/relationships/image" Target="../media/image146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Relationship Id="rId14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80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408-18AE-4784-AF73-EC3C71D37A2F}" type="datetimeFigureOut">
              <a:rPr lang="zh-CN" altLang="en-US" smtClean="0"/>
              <a:pPr/>
              <a:t>2022-4-19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651-8817-4A6F-BF50-A4D528784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7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7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7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70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Relationship Id="rId8" Type="http://schemas.openxmlformats.org/officeDocument/2006/relationships/diagramLayout" Target="../diagrams/layout2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2022-4-19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935634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710540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584238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8093568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88384913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0028988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4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2022-4-19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2022-4-19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2022-4-19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2022-4-19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2022-4-19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2022-4-19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2022-4-19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3.wmf"/><Relationship Id="rId26" Type="http://schemas.openxmlformats.org/officeDocument/2006/relationships/image" Target="../media/image77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78.wmf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7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5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41.bin"/><Relationship Id="rId26" Type="http://schemas.openxmlformats.org/officeDocument/2006/relationships/oleObject" Target="../embeddings/oleObject145.bin"/><Relationship Id="rId39" Type="http://schemas.openxmlformats.org/officeDocument/2006/relationships/image" Target="../media/image145.wmf"/><Relationship Id="rId21" Type="http://schemas.openxmlformats.org/officeDocument/2006/relationships/image" Target="../media/image136.wmf"/><Relationship Id="rId34" Type="http://schemas.openxmlformats.org/officeDocument/2006/relationships/oleObject" Target="../embeddings/oleObject149.bin"/><Relationship Id="rId7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29" Type="http://schemas.openxmlformats.org/officeDocument/2006/relationships/image" Target="../media/image140.wmf"/><Relationship Id="rId41" Type="http://schemas.openxmlformats.org/officeDocument/2006/relationships/image" Target="../media/image146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31.wmf"/><Relationship Id="rId24" Type="http://schemas.openxmlformats.org/officeDocument/2006/relationships/oleObject" Target="../embeddings/oleObject144.bin"/><Relationship Id="rId32" Type="http://schemas.openxmlformats.org/officeDocument/2006/relationships/oleObject" Target="../embeddings/oleObject148.bin"/><Relationship Id="rId37" Type="http://schemas.openxmlformats.org/officeDocument/2006/relationships/image" Target="../media/image144.wmf"/><Relationship Id="rId40" Type="http://schemas.openxmlformats.org/officeDocument/2006/relationships/oleObject" Target="../embeddings/oleObject152.bin"/><Relationship Id="rId5" Type="http://schemas.openxmlformats.org/officeDocument/2006/relationships/image" Target="../media/image128.wmf"/><Relationship Id="rId15" Type="http://schemas.openxmlformats.org/officeDocument/2006/relationships/image" Target="../media/image133.wmf"/><Relationship Id="rId23" Type="http://schemas.openxmlformats.org/officeDocument/2006/relationships/image" Target="../media/image137.wmf"/><Relationship Id="rId28" Type="http://schemas.openxmlformats.org/officeDocument/2006/relationships/oleObject" Target="../embeddings/oleObject146.bin"/><Relationship Id="rId36" Type="http://schemas.openxmlformats.org/officeDocument/2006/relationships/oleObject" Target="../embeddings/oleObject150.bin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35.wmf"/><Relationship Id="rId31" Type="http://schemas.openxmlformats.org/officeDocument/2006/relationships/image" Target="../media/image141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Relationship Id="rId27" Type="http://schemas.openxmlformats.org/officeDocument/2006/relationships/image" Target="../media/image139.wmf"/><Relationship Id="rId30" Type="http://schemas.openxmlformats.org/officeDocument/2006/relationships/oleObject" Target="../embeddings/oleObject147.bin"/><Relationship Id="rId35" Type="http://schemas.openxmlformats.org/officeDocument/2006/relationships/image" Target="../media/image143.wmf"/><Relationship Id="rId8" Type="http://schemas.openxmlformats.org/officeDocument/2006/relationships/oleObject" Target="../embeddings/oleObject136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34.wmf"/><Relationship Id="rId25" Type="http://schemas.openxmlformats.org/officeDocument/2006/relationships/image" Target="../media/image138.wmf"/><Relationship Id="rId33" Type="http://schemas.openxmlformats.org/officeDocument/2006/relationships/image" Target="../media/image142.wmf"/><Relationship Id="rId38" Type="http://schemas.openxmlformats.org/officeDocument/2006/relationships/oleObject" Target="../embeddings/oleObject15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6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57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51.wmf"/><Relationship Id="rId5" Type="http://schemas.openxmlformats.org/officeDocument/2006/relationships/image" Target="../media/image147.wmf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15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53.wmf"/><Relationship Id="rId18" Type="http://schemas.openxmlformats.org/officeDocument/2006/relationships/oleObject" Target="../embeddings/oleObject167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57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56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6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62.wmf"/><Relationship Id="rId18" Type="http://schemas.openxmlformats.org/officeDocument/2006/relationships/oleObject" Target="../embeddings/oleObject176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66.wmf"/><Relationship Id="rId7" Type="http://schemas.openxmlformats.org/officeDocument/2006/relationships/image" Target="../media/image159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61.wmf"/><Relationship Id="rId5" Type="http://schemas.openxmlformats.org/officeDocument/2006/relationships/image" Target="../media/image158.wmf"/><Relationship Id="rId15" Type="http://schemas.openxmlformats.org/officeDocument/2006/relationships/image" Target="../media/image163.wmf"/><Relationship Id="rId23" Type="http://schemas.openxmlformats.org/officeDocument/2006/relationships/image" Target="../media/image167.w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65.w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60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20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3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34" Type="http://schemas.openxmlformats.org/officeDocument/2006/relationships/image" Target="../media/image65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3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0.wmf"/><Relationship Id="rId32" Type="http://schemas.openxmlformats.org/officeDocument/2006/relationships/image" Target="../media/image64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62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3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63.wmf"/><Relationship Id="rId8" Type="http://schemas.openxmlformats.org/officeDocument/2006/relationships/image" Target="../media/image5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</a:rPr>
              <a:t>教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</a:rPr>
              <a:t>学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</a:rPr>
              <a:t>要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endParaRPr lang="en-US" altLang="zh-CN" sz="2800" dirty="0" smtClean="0">
              <a:solidFill>
                <a:prstClr val="black"/>
              </a:solidFill>
            </a:endParaRPr>
          </a:p>
          <a:p>
            <a:pPr lvl="0"/>
            <a:r>
              <a:rPr lang="zh-CN" altLang="en-US" sz="2800" dirty="0" smtClean="0">
                <a:solidFill>
                  <a:prstClr val="black"/>
                </a:solidFill>
              </a:rPr>
              <a:t>求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5576" y="1556792"/>
            <a:ext cx="7305768" cy="864096"/>
            <a:chOff x="1188368" y="2227456"/>
            <a:chExt cx="7305768" cy="864096"/>
          </a:xfrm>
        </p:grpSpPr>
        <p:sp>
          <p:nvSpPr>
            <p:cNvPr id="6" name="矩形 5"/>
            <p:cNvSpPr/>
            <p:nvPr/>
          </p:nvSpPr>
          <p:spPr>
            <a:xfrm>
              <a:off x="1188368" y="2227456"/>
              <a:ext cx="7203176" cy="86409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  <a:p>
              <a:pPr algn="ctr"/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332384" y="2368391"/>
              <a:ext cx="716175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000" b="1" dirty="0" smtClean="0"/>
                <a:t>1. </a:t>
              </a:r>
              <a:r>
                <a:rPr lang="zh-CN" altLang="en-US" sz="3000" b="1" dirty="0" smtClean="0"/>
                <a:t>理解向量组线性相关</a:t>
              </a:r>
              <a:r>
                <a:rPr lang="zh-CN" altLang="en-US" sz="3000" b="1" dirty="0"/>
                <a:t>、</a:t>
              </a:r>
              <a:r>
                <a:rPr lang="zh-CN" altLang="en-US" sz="3000" b="1" dirty="0" smtClean="0"/>
                <a:t>线性无关的定义</a:t>
              </a:r>
              <a:endParaRPr lang="zh-CN" altLang="en-US" b="1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5576" y="2924944"/>
            <a:ext cx="7203176" cy="720080"/>
            <a:chOff x="755576" y="3789040"/>
            <a:chExt cx="7203176" cy="720080"/>
          </a:xfrm>
        </p:grpSpPr>
        <p:sp>
          <p:nvSpPr>
            <p:cNvPr id="11" name="矩形 10"/>
            <p:cNvSpPr/>
            <p:nvPr/>
          </p:nvSpPr>
          <p:spPr>
            <a:xfrm>
              <a:off x="755576" y="3789040"/>
              <a:ext cx="7203176" cy="7200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96816" y="3872081"/>
              <a:ext cx="35381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dirty="0" smtClean="0"/>
                <a:t>2 </a:t>
              </a:r>
              <a:r>
                <a:rPr lang="en-US" altLang="zh-CN" sz="3000" b="1" dirty="0"/>
                <a:t>.</a:t>
              </a:r>
              <a:r>
                <a:rPr lang="zh-CN" altLang="en-US" sz="3000" b="1" dirty="0" smtClean="0"/>
                <a:t>掌握</a:t>
              </a:r>
              <a:r>
                <a:rPr lang="en-US" altLang="zh-CN" sz="3000" b="1" dirty="0" smtClean="0"/>
                <a:t>6</a:t>
              </a:r>
              <a:r>
                <a:rPr lang="zh-CN" altLang="en-US" sz="3000" b="1" dirty="0" smtClean="0"/>
                <a:t>个定理</a:t>
              </a:r>
              <a:endParaRPr lang="zh-CN" altLang="en-US" sz="3000" b="1" dirty="0"/>
            </a:p>
          </p:txBody>
        </p:sp>
      </p:grpSp>
      <p:sp>
        <p:nvSpPr>
          <p:cNvPr id="13" name="十字星 12"/>
          <p:cNvSpPr/>
          <p:nvPr/>
        </p:nvSpPr>
        <p:spPr>
          <a:xfrm>
            <a:off x="8417569" y="210343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4734272" y="808256"/>
            <a:ext cx="3942184" cy="964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23528" y="2688916"/>
            <a:ext cx="1152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证明：</a:t>
            </a:r>
            <a:endParaRPr lang="zh-CN" altLang="en-US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19572" y="3357240"/>
            <a:ext cx="421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3327"/>
              </p:ext>
            </p:extLst>
          </p:nvPr>
        </p:nvGraphicFramePr>
        <p:xfrm>
          <a:off x="1206872" y="321291"/>
          <a:ext cx="401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4" name="Equation" r:id="rId3" imgW="4012920" imgH="431640" progId="Equation.DSMT4">
                  <p:embed/>
                </p:oleObj>
              </mc:Choice>
              <mc:Fallback>
                <p:oleObj name="Equation" r:id="rId3" imgW="4012920" imgH="4316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872" y="321291"/>
                        <a:ext cx="40132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89084"/>
              </p:ext>
            </p:extLst>
          </p:nvPr>
        </p:nvGraphicFramePr>
        <p:xfrm>
          <a:off x="5416252" y="290513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5" name="Equation" r:id="rId5" imgW="2323800" imgH="431640" progId="Equation.DSMT4">
                  <p:embed/>
                </p:oleObj>
              </mc:Choice>
              <mc:Fallback>
                <p:oleObj name="Equation" r:id="rId5" imgW="2323800" imgH="4316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252" y="290513"/>
                        <a:ext cx="2324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336888"/>
              </p:ext>
            </p:extLst>
          </p:nvPr>
        </p:nvGraphicFramePr>
        <p:xfrm>
          <a:off x="343024" y="1412776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6" name="Equation" r:id="rId7" imgW="4444920" imgH="457200" progId="Equation.DSMT4">
                  <p:embed/>
                </p:oleObj>
              </mc:Choice>
              <mc:Fallback>
                <p:oleObj name="Equation" r:id="rId7" imgW="444492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24" y="1412776"/>
                        <a:ext cx="444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95938"/>
              </p:ext>
            </p:extLst>
          </p:nvPr>
        </p:nvGraphicFramePr>
        <p:xfrm>
          <a:off x="1135112" y="2035944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7" name="Equation" r:id="rId9" imgW="4444920" imgH="457200" progId="Equation.DSMT4">
                  <p:embed/>
                </p:oleObj>
              </mc:Choice>
              <mc:Fallback>
                <p:oleObj name="Equation" r:id="rId9" imgW="4444920" imgH="4572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112" y="2035944"/>
                        <a:ext cx="444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454840"/>
              </p:ext>
            </p:extLst>
          </p:nvPr>
        </p:nvGraphicFramePr>
        <p:xfrm>
          <a:off x="1403648" y="2709168"/>
          <a:ext cx="347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8" name="Equation" r:id="rId11" imgW="3479760" imgH="457200" progId="Equation.DSMT4">
                  <p:embed/>
                </p:oleObj>
              </mc:Choice>
              <mc:Fallback>
                <p:oleObj name="Equation" r:id="rId11" imgW="347976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709168"/>
                        <a:ext cx="3479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873909"/>
              </p:ext>
            </p:extLst>
          </p:nvPr>
        </p:nvGraphicFramePr>
        <p:xfrm>
          <a:off x="5004048" y="2709168"/>
          <a:ext cx="247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9" name="Equation" r:id="rId13" imgW="2476440" imgH="431640" progId="Equation.DSMT4">
                  <p:embed/>
                </p:oleObj>
              </mc:Choice>
              <mc:Fallback>
                <p:oleObj name="Equation" r:id="rId13" imgW="2476440" imgH="4316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709168"/>
                        <a:ext cx="2476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97451"/>
              </p:ext>
            </p:extLst>
          </p:nvPr>
        </p:nvGraphicFramePr>
        <p:xfrm>
          <a:off x="1065213" y="3294063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0" name="Equation" r:id="rId15" imgW="3035160" imgH="431640" progId="Equation.DSMT4">
                  <p:embed/>
                </p:oleObj>
              </mc:Choice>
              <mc:Fallback>
                <p:oleObj name="Equation" r:id="rId15" imgW="3035160" imgH="4316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3294063"/>
                        <a:ext cx="303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981578"/>
              </p:ext>
            </p:extLst>
          </p:nvPr>
        </p:nvGraphicFramePr>
        <p:xfrm>
          <a:off x="4211960" y="3292475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1" name="Equation" r:id="rId17" imgW="3441600" imgH="431640" progId="Equation.DSMT4">
                  <p:embed/>
                </p:oleObj>
              </mc:Choice>
              <mc:Fallback>
                <p:oleObj name="Equation" r:id="rId17" imgW="3441600" imgH="43164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3292475"/>
                        <a:ext cx="3441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54515"/>
              </p:ext>
            </p:extLst>
          </p:nvPr>
        </p:nvGraphicFramePr>
        <p:xfrm>
          <a:off x="1332756" y="4077320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2" name="Equation" r:id="rId19" imgW="1942920" imgH="406080" progId="Equation.DSMT4">
                  <p:embed/>
                </p:oleObj>
              </mc:Choice>
              <mc:Fallback>
                <p:oleObj name="Equation" r:id="rId19" imgW="1942920" imgH="40608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756" y="4077320"/>
                        <a:ext cx="1943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373249"/>
              </p:ext>
            </p:extLst>
          </p:nvPr>
        </p:nvGraphicFramePr>
        <p:xfrm>
          <a:off x="3252564" y="4077568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3" name="Equation" r:id="rId21" imgW="3695400" imgH="431640" progId="Equation.DSMT4">
                  <p:embed/>
                </p:oleObj>
              </mc:Choice>
              <mc:Fallback>
                <p:oleObj name="Equation" r:id="rId21" imgW="3695400" imgH="43164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564" y="4077568"/>
                        <a:ext cx="3695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616417"/>
              </p:ext>
            </p:extLst>
          </p:nvPr>
        </p:nvGraphicFramePr>
        <p:xfrm>
          <a:off x="7092280" y="4077320"/>
          <a:ext cx="67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4" name="Equation" r:id="rId23" imgW="672840" imgH="368280" progId="Equation.DSMT4">
                  <p:embed/>
                </p:oleObj>
              </mc:Choice>
              <mc:Fallback>
                <p:oleObj name="Equation" r:id="rId23" imgW="672840" imgH="3682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4077320"/>
                        <a:ext cx="6731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507135"/>
              </p:ext>
            </p:extLst>
          </p:nvPr>
        </p:nvGraphicFramePr>
        <p:xfrm>
          <a:off x="156096" y="4581376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5" name="Equation" r:id="rId25" imgW="3479760" imgH="431640" progId="Equation.DSMT4">
                  <p:embed/>
                </p:oleObj>
              </mc:Choice>
              <mc:Fallback>
                <p:oleObj name="Equation" r:id="rId25" imgW="3479760" imgH="4316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96" y="4581376"/>
                        <a:ext cx="347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817024"/>
              </p:ext>
            </p:extLst>
          </p:nvPr>
        </p:nvGraphicFramePr>
        <p:xfrm>
          <a:off x="3756744" y="4581699"/>
          <a:ext cx="391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6" name="Equation" r:id="rId27" imgW="3911400" imgH="431640" progId="Equation.DSMT4">
                  <p:embed/>
                </p:oleObj>
              </mc:Choice>
              <mc:Fallback>
                <p:oleObj name="Equation" r:id="rId27" imgW="3911400" imgH="43164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744" y="4581699"/>
                        <a:ext cx="3911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734170"/>
              </p:ext>
            </p:extLst>
          </p:nvPr>
        </p:nvGraphicFramePr>
        <p:xfrm>
          <a:off x="181868" y="5085432"/>
          <a:ext cx="410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7" name="Equation" r:id="rId29" imgW="4101840" imgH="431640" progId="Equation.DSMT4">
                  <p:embed/>
                </p:oleObj>
              </mc:Choice>
              <mc:Fallback>
                <p:oleObj name="Equation" r:id="rId29" imgW="4101840" imgH="4316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68" y="5085432"/>
                        <a:ext cx="41021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 典 例 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1540" y="275130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3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638" y="836712"/>
            <a:ext cx="22421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线性无关</a:t>
            </a:r>
            <a:endParaRPr lang="zh-CN" altLang="en-US" sz="2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914292" y="880264"/>
            <a:ext cx="37621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部分</a:t>
            </a:r>
            <a:r>
              <a:rPr lang="zh-CN" altLang="zh-CN" sz="2600" b="1" dirty="0"/>
              <a:t>相关，则整体相关</a:t>
            </a:r>
            <a:r>
              <a:rPr lang="zh-CN" altLang="zh-CN" sz="2600" b="1" dirty="0" smtClean="0"/>
              <a:t>；</a:t>
            </a:r>
            <a:endParaRPr lang="en-US" altLang="zh-CN" sz="2600" b="1" dirty="0" smtClean="0"/>
          </a:p>
          <a:p>
            <a:r>
              <a:rPr lang="zh-CN" altLang="zh-CN" sz="2600" b="1" dirty="0" smtClean="0"/>
              <a:t>整体</a:t>
            </a:r>
            <a:r>
              <a:rPr lang="zh-CN" altLang="zh-CN" sz="2600" b="1" dirty="0"/>
              <a:t>无关，则部分无关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32" name="圆角矩形 31"/>
          <p:cNvSpPr/>
          <p:nvPr/>
        </p:nvSpPr>
        <p:spPr>
          <a:xfrm>
            <a:off x="395536" y="4077072"/>
            <a:ext cx="7488832" cy="14401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7544" y="4232701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若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en-US" altLang="zh-CN" sz="2600" b="1" dirty="0" smtClean="0"/>
              <a:t> 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zh-CN" sz="2600" b="1" dirty="0" smtClean="0"/>
              <a:t>线性无关</a:t>
            </a:r>
            <a:r>
              <a:rPr lang="zh-CN" altLang="zh-CN" sz="2600" b="1" dirty="0"/>
              <a:t>，</a:t>
            </a:r>
            <a:r>
              <a:rPr lang="zh-CN" altLang="zh-CN" sz="2600" b="1" dirty="0" smtClean="0"/>
              <a:t>而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en-US" altLang="zh-CN" sz="2600" b="1" dirty="0"/>
              <a:t> 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 smtClean="0"/>
              <a:t> ,</a:t>
            </a:r>
            <a:r>
              <a:rPr lang="en-US" altLang="zh-CN" sz="2600" b="1" dirty="0" smtClean="0">
                <a:sym typeface="Symbol"/>
              </a:rPr>
              <a:t></a:t>
            </a:r>
            <a:r>
              <a:rPr lang="zh-CN" altLang="zh-CN" sz="2600" b="1" dirty="0" smtClean="0"/>
              <a:t>线性</a:t>
            </a:r>
            <a:r>
              <a:rPr lang="zh-CN" altLang="en-US" sz="2600" b="1" dirty="0" smtClean="0"/>
              <a:t>相关，</a:t>
            </a:r>
            <a:endParaRPr lang="en-US" altLang="zh-CN" sz="26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467544" y="4797152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则</a:t>
            </a:r>
            <a:r>
              <a:rPr lang="en-US" altLang="zh-CN" sz="2600" b="1" dirty="0">
                <a:sym typeface="Symbol"/>
              </a:rPr>
              <a:t></a:t>
            </a:r>
            <a:r>
              <a:rPr lang="zh-CN" altLang="zh-CN" sz="2600" b="1" dirty="0" smtClean="0"/>
              <a:t>可由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en-US" altLang="zh-CN" sz="2600" b="1" dirty="0"/>
              <a:t> </a:t>
            </a:r>
            <a:r>
              <a:rPr lang="zh-CN" altLang="en-US" sz="2600" b="1" dirty="0"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线性</a:t>
            </a:r>
            <a:r>
              <a:rPr lang="zh-CN" altLang="zh-CN" sz="2600" b="1" dirty="0"/>
              <a:t>表示，且表达式唯一。</a:t>
            </a:r>
            <a:endParaRPr lang="en-US" altLang="zh-CN" sz="2600" b="1" dirty="0" smtClean="0"/>
          </a:p>
        </p:txBody>
      </p:sp>
    </p:spTree>
    <p:extLst>
      <p:ext uri="{BB962C8B-B14F-4D97-AF65-F5344CB8AC3E}">
        <p14:creationId xmlns:p14="http://schemas.microsoft.com/office/powerpoint/2010/main" val="28139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30" grpId="0"/>
      <p:bldP spid="31" grpId="0"/>
      <p:bldP spid="31" grpId="1"/>
      <p:bldP spid="32" grpId="0" animBg="1"/>
      <p:bldP spid="32" grpId="1" animBg="1"/>
      <p:bldP spid="33" grpId="0"/>
      <p:bldP spid="33" grpId="1"/>
      <p:bldP spid="34" grpId="0"/>
      <p:bldP spid="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1520" y="476672"/>
            <a:ext cx="8244408" cy="492443"/>
            <a:chOff x="0" y="4285861"/>
            <a:chExt cx="8244408" cy="492443"/>
          </a:xfrm>
        </p:grpSpPr>
        <p:sp>
          <p:nvSpPr>
            <p:cNvPr id="26" name="TextBox 25"/>
            <p:cNvSpPr txBox="1"/>
            <p:nvPr/>
          </p:nvSpPr>
          <p:spPr>
            <a:xfrm>
              <a:off x="0" y="4285861"/>
              <a:ext cx="8244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                       </a:t>
              </a:r>
              <a:r>
                <a:rPr lang="zh-CN" altLang="zh-CN" sz="2600" b="1" dirty="0" smtClean="0"/>
                <a:t>若向量</a:t>
              </a:r>
              <a:r>
                <a:rPr lang="en-US" altLang="zh-CN" sz="2600" b="1" dirty="0" smtClean="0"/>
                <a:t>     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2600" b="1" dirty="0" smtClean="0"/>
                <a:t>的个数</a:t>
              </a:r>
              <a:r>
                <a:rPr lang="en-US" altLang="zh-CN" sz="2600" b="1" dirty="0" smtClean="0"/>
                <a:t> 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zh-CN" sz="2600" b="1" dirty="0" smtClean="0"/>
                <a:t>大于向量</a:t>
              </a:r>
              <a:endParaRPr lang="zh-CN" altLang="zh-CN" sz="2600" b="1" dirty="0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6754520"/>
                </p:ext>
              </p:extLst>
            </p:nvPr>
          </p:nvGraphicFramePr>
          <p:xfrm>
            <a:off x="2880320" y="4300683"/>
            <a:ext cx="2448272" cy="413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57" name="Equation" r:id="rId3" imgW="2628720" imgH="419040" progId="Equation.DSMT4">
                    <p:embed/>
                  </p:oleObj>
                </mc:Choice>
                <mc:Fallback>
                  <p:oleObj name="Equation" r:id="rId3" imgW="2628720" imgH="41904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20" y="4300683"/>
                          <a:ext cx="2448272" cy="4137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539552" y="1340768"/>
            <a:ext cx="1512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证明一</a:t>
            </a:r>
            <a:endParaRPr lang="zh-CN" altLang="en-US" sz="2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1520" y="1340768"/>
            <a:ext cx="80648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                </a:t>
            </a:r>
            <a:r>
              <a:rPr lang="zh-CN" altLang="zh-CN" sz="2600" b="1" dirty="0" smtClean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 smtClean="0"/>
              <a:t>是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zh-CN" sz="2600" b="1" dirty="0" smtClean="0"/>
              <a:t>个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600" b="1" dirty="0" smtClean="0"/>
              <a:t>维</a:t>
            </a:r>
            <a:r>
              <a:rPr lang="zh-CN" altLang="zh-CN" sz="2600" b="1" dirty="0"/>
              <a:t>向量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&gt; n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600" b="1" dirty="0"/>
              <a:t>，则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600" b="1" dirty="0"/>
              <a:t>。</a:t>
            </a:r>
            <a:endParaRPr lang="zh-CN" altLang="zh-CN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9552" y="2276873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证明二</a:t>
            </a:r>
            <a:endParaRPr lang="zh-CN" altLang="en-US" sz="2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539956" y="2276730"/>
            <a:ext cx="67764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</a:t>
            </a:r>
            <a:r>
              <a:rPr lang="zh-CN" altLang="zh-CN" sz="2600" b="1" dirty="0" smtClean="0"/>
              <a:t>任</a:t>
            </a:r>
            <a:r>
              <a:rPr lang="zh-CN" altLang="zh-CN" sz="2600" b="1" dirty="0"/>
              <a:t>取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600" b="1" dirty="0" smtClean="0"/>
              <a:t>个</a:t>
            </a:r>
            <a:r>
              <a:rPr lang="zh-CN" altLang="zh-CN" sz="2600" b="1" dirty="0"/>
              <a:t>向量，则有</a:t>
            </a:r>
            <a:r>
              <a:rPr lang="zh-CN" altLang="zh-CN" sz="2600" b="1" dirty="0" smtClean="0"/>
              <a:t>两种</a:t>
            </a:r>
            <a:endParaRPr lang="en-US" altLang="zh-CN" sz="26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55576" y="3000434"/>
            <a:ext cx="73843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线性相关，</a:t>
            </a:r>
            <a:r>
              <a:rPr lang="zh-CN" altLang="zh-CN" sz="2600" b="1" dirty="0" smtClean="0"/>
              <a:t>则</a:t>
            </a:r>
            <a:endParaRPr lang="zh-CN" altLang="zh-CN" sz="26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6524" y="3861048"/>
            <a:ext cx="77434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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 smtClean="0"/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线性无关，则对任意</a:t>
            </a:r>
            <a:r>
              <a:rPr lang="zh-CN" altLang="zh-CN" sz="2600" b="1" dirty="0" smtClean="0"/>
              <a:t>向量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，</a:t>
            </a:r>
            <a:endParaRPr lang="zh-CN" altLang="en-US" sz="2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96525" y="4696688"/>
            <a:ext cx="7991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</a:t>
            </a:r>
            <a:r>
              <a:rPr lang="zh-CN" altLang="zh-CN" sz="2600" b="1" dirty="0" smtClean="0"/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/>
              <a:t>这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 smtClean="0"/>
              <a:t>个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zh-CN" sz="2600" b="1" dirty="0" smtClean="0"/>
              <a:t>维</a:t>
            </a:r>
            <a:r>
              <a:rPr lang="zh-CN" altLang="zh-CN" sz="2600" b="1" dirty="0"/>
              <a:t>向量一定线性相关。</a:t>
            </a:r>
            <a:endParaRPr lang="zh-CN" altLang="en-US" sz="2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708920"/>
            <a:ext cx="18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情形</a:t>
            </a:r>
            <a:endParaRPr lang="zh-CN" altLang="en-US" sz="2600" b="1" dirty="0"/>
          </a:p>
        </p:txBody>
      </p:sp>
      <p:sp>
        <p:nvSpPr>
          <p:cNvPr id="16" name="矩形 15"/>
          <p:cNvSpPr/>
          <p:nvPr/>
        </p:nvSpPr>
        <p:spPr>
          <a:xfrm>
            <a:off x="396524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920333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的维数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，一定线性相关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5576" y="3429000"/>
            <a:ext cx="73843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线性相关</a:t>
            </a:r>
            <a:r>
              <a:rPr lang="zh-CN" altLang="en-US" sz="2600" b="1" dirty="0"/>
              <a:t>；</a:t>
            </a:r>
            <a:endParaRPr lang="zh-CN" altLang="zh-CN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51520" y="4304709"/>
            <a:ext cx="78884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可以</a:t>
            </a:r>
            <a:r>
              <a:rPr lang="zh-CN" altLang="zh-CN" sz="2600" b="1" dirty="0"/>
              <a:t>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线性表示（</a:t>
            </a:r>
            <a:r>
              <a:rPr lang="zh-CN" altLang="zh-CN" sz="2600" b="1" dirty="0">
                <a:solidFill>
                  <a:srgbClr val="C00000"/>
                </a:solidFill>
              </a:rPr>
              <a:t>克莱姆法则</a:t>
            </a:r>
            <a:r>
              <a:rPr lang="zh-CN" altLang="zh-CN" sz="2600" b="1" dirty="0"/>
              <a:t>），</a:t>
            </a:r>
            <a:endParaRPr lang="zh-CN" altLang="en-US" sz="2600" b="1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09570"/>
              </p:ext>
            </p:extLst>
          </p:nvPr>
        </p:nvGraphicFramePr>
        <p:xfrm>
          <a:off x="5580112" y="3000434"/>
          <a:ext cx="2448272" cy="413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8" name="Equation" r:id="rId5" imgW="2628720" imgH="419040" progId="Equation.DSMT4">
                  <p:embed/>
                </p:oleObj>
              </mc:Choice>
              <mc:Fallback>
                <p:oleObj name="Equation" r:id="rId5" imgW="2628720" imgH="41904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3000434"/>
                        <a:ext cx="2448272" cy="4137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2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4" grpId="0"/>
      <p:bldP spid="16" grpId="0" animBg="1"/>
      <p:bldP spid="5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943200" y="404664"/>
            <a:ext cx="5293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向量</a:t>
            </a:r>
            <a:r>
              <a:rPr lang="zh-CN" altLang="zh-CN" sz="2600" b="1" dirty="0"/>
              <a:t>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 smtClean="0">
                <a:solidFill>
                  <a:srgbClr val="0000CC"/>
                </a:solidFill>
              </a:rPr>
              <a:t>线性相关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 </a:t>
            </a:r>
            <a:r>
              <a:rPr lang="zh-CN" altLang="en-US" sz="2600" b="1" dirty="0" smtClean="0">
                <a:sym typeface="Symbol"/>
              </a:rPr>
              <a:t></a:t>
            </a:r>
            <a:endParaRPr lang="en-US" altLang="zh-CN" sz="2600" b="1" dirty="0" smtClean="0">
              <a:solidFill>
                <a:srgbClr val="0000C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2852936"/>
            <a:ext cx="52530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 smtClean="0">
                <a:solidFill>
                  <a:srgbClr val="0000CC"/>
                </a:solidFill>
              </a:rPr>
              <a:t>线性无关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ym typeface="Symbol"/>
              </a:rPr>
              <a:t></a:t>
            </a:r>
            <a:r>
              <a:rPr lang="zh-CN" altLang="zh-CN" sz="2600" b="1" dirty="0" smtClean="0"/>
              <a:t> </a:t>
            </a:r>
            <a:endParaRPr lang="zh-CN" altLang="en-US" sz="2600" b="1" dirty="0"/>
          </a:p>
        </p:txBody>
      </p:sp>
      <p:sp>
        <p:nvSpPr>
          <p:cNvPr id="11" name="矩形 10"/>
          <p:cNvSpPr/>
          <p:nvPr/>
        </p:nvSpPr>
        <p:spPr>
          <a:xfrm>
            <a:off x="396524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5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5536" y="1412776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向量组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所含向量的</a:t>
            </a:r>
            <a:r>
              <a:rPr lang="zh-CN" altLang="zh-CN" sz="2600" b="1" dirty="0" smtClean="0"/>
              <a:t>个数</a:t>
            </a:r>
            <a:r>
              <a:rPr lang="en-US" altLang="zh-CN" sz="2600" b="1" dirty="0" smtClean="0"/>
              <a:t>        </a:t>
            </a:r>
            <a:r>
              <a:rPr lang="zh-CN" altLang="en-US" sz="2600" b="1" dirty="0" smtClean="0">
                <a:sym typeface="Symbol"/>
              </a:rPr>
              <a:t></a:t>
            </a:r>
            <a:endParaRPr lang="zh-CN" altLang="en-US" sz="2600" b="1" dirty="0"/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908720"/>
            <a:ext cx="67870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它</a:t>
            </a:r>
            <a:r>
              <a:rPr lang="zh-CN" altLang="zh-CN" sz="2600" b="1" dirty="0"/>
              <a:t>所构成矩阵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b="1" dirty="0"/>
              <a:t>的</a:t>
            </a:r>
            <a:r>
              <a:rPr lang="zh-CN" altLang="zh-CN" sz="2600" b="1" dirty="0" smtClean="0"/>
              <a:t>秩</a:t>
            </a:r>
            <a:r>
              <a:rPr lang="zh-CN" altLang="en-US" sz="2600" b="1" dirty="0">
                <a:solidFill>
                  <a:srgbClr val="0000CC"/>
                </a:solidFill>
              </a:rPr>
              <a:t>小于</a:t>
            </a:r>
            <a:endParaRPr lang="zh-CN" altLang="zh-CN" sz="2600" b="1" dirty="0">
              <a:solidFill>
                <a:srgbClr val="0000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288" y="3356992"/>
            <a:ext cx="67870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它</a:t>
            </a:r>
            <a:r>
              <a:rPr lang="zh-CN" altLang="zh-CN" sz="2600" b="1" dirty="0"/>
              <a:t>所构成矩阵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b="1" dirty="0"/>
              <a:t>的</a:t>
            </a:r>
            <a:r>
              <a:rPr lang="zh-CN" altLang="zh-CN" sz="2600" b="1" dirty="0" smtClean="0"/>
              <a:t>秩</a:t>
            </a:r>
            <a:r>
              <a:rPr lang="zh-CN" altLang="en-US" sz="2600" b="1" dirty="0">
                <a:solidFill>
                  <a:srgbClr val="0000CC"/>
                </a:solidFill>
              </a:rPr>
              <a:t>等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于</a:t>
            </a:r>
            <a:endParaRPr lang="zh-CN" altLang="zh-CN" sz="2600" b="1" dirty="0">
              <a:solidFill>
                <a:srgbClr val="0000C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7544" y="3861048"/>
            <a:ext cx="6912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向量组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所含向量的</a:t>
            </a:r>
            <a:r>
              <a:rPr lang="zh-CN" altLang="zh-CN" sz="2600" b="1" dirty="0" smtClean="0"/>
              <a:t>个数</a:t>
            </a:r>
            <a:r>
              <a:rPr lang="en-US" altLang="zh-CN" sz="2600" b="1" dirty="0" smtClean="0"/>
              <a:t>      </a:t>
            </a:r>
            <a:r>
              <a:rPr lang="zh-CN" altLang="en-US" sz="2600" b="1" dirty="0" smtClean="0">
                <a:sym typeface="Symbol"/>
              </a:rPr>
              <a:t></a:t>
            </a:r>
            <a:endParaRPr lang="zh-CN" altLang="en-US" sz="26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970132"/>
              </p:ext>
            </p:extLst>
          </p:nvPr>
        </p:nvGraphicFramePr>
        <p:xfrm>
          <a:off x="2086868" y="1938338"/>
          <a:ext cx="219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4" name="Equation" r:id="rId3" imgW="2197080" imgH="482400" progId="Equation.DSMT4">
                  <p:embed/>
                </p:oleObj>
              </mc:Choice>
              <mc:Fallback>
                <p:oleObj name="Equation" r:id="rId3" imgW="2197080" imgH="482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868" y="1938338"/>
                        <a:ext cx="2197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026504"/>
              </p:ext>
            </p:extLst>
          </p:nvPr>
        </p:nvGraphicFramePr>
        <p:xfrm>
          <a:off x="2159000" y="4352747"/>
          <a:ext cx="2197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Equation" r:id="rId5" imgW="2197080" imgH="482400" progId="Equation.DSMT4">
                  <p:embed/>
                </p:oleObj>
              </mc:Choice>
              <mc:Fallback>
                <p:oleObj name="Equation" r:id="rId5" imgW="2197080" imgH="482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352747"/>
                        <a:ext cx="2197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1" grpId="0" animBg="1"/>
      <p:bldP spid="19" grpId="0" build="p"/>
      <p:bldP spid="14" grpId="0"/>
      <p:bldP spid="17" grpId="0"/>
      <p:bldP spid="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6640" y="416277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线性无关，</a:t>
            </a:r>
            <a:endParaRPr lang="zh-CN" alt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4529" y="416277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则扩充分量所得</a:t>
            </a:r>
            <a:endParaRPr lang="zh-CN" altLang="en-US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31569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依然线性无关。</a:t>
            </a:r>
            <a:endParaRPr lang="zh-CN" alt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1356" y="1522690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证明</a:t>
            </a:r>
            <a:r>
              <a:rPr lang="zh-CN" altLang="zh-CN" sz="2600" b="1" dirty="0" smtClean="0"/>
              <a:t>一</a:t>
            </a:r>
            <a:r>
              <a:rPr lang="zh-CN" altLang="en-US" sz="2600" b="1" dirty="0" smtClean="0"/>
              <a:t>：</a:t>
            </a:r>
            <a:endParaRPr lang="zh-CN" altLang="en-US" sz="2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5595" y="1988840"/>
            <a:ext cx="79288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0209" y="2560853"/>
            <a:ext cx="13681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证明二：</a:t>
            </a:r>
            <a:endParaRPr lang="zh-CN" altLang="en-US" sz="2600" b="1" dirty="0"/>
          </a:p>
        </p:txBody>
      </p:sp>
      <p:sp>
        <p:nvSpPr>
          <p:cNvPr id="16" name="矩形 15"/>
          <p:cNvSpPr/>
          <p:nvPr/>
        </p:nvSpPr>
        <p:spPr>
          <a:xfrm>
            <a:off x="396524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584" y="2954908"/>
            <a:ext cx="6532309" cy="546100"/>
            <a:chOff x="827584" y="2954908"/>
            <a:chExt cx="6532309" cy="546100"/>
          </a:xfrm>
        </p:grpSpPr>
        <p:sp>
          <p:nvSpPr>
            <p:cNvPr id="5" name="矩形 4"/>
            <p:cNvSpPr/>
            <p:nvPr/>
          </p:nvSpPr>
          <p:spPr>
            <a:xfrm>
              <a:off x="5508104" y="2996952"/>
              <a:ext cx="1851789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600" b="1" dirty="0"/>
                <a:t>有唯一零解</a:t>
              </a: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026031"/>
                </p:ext>
              </p:extLst>
            </p:nvPr>
          </p:nvGraphicFramePr>
          <p:xfrm>
            <a:off x="827584" y="2954908"/>
            <a:ext cx="47498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7" name="Equation" r:id="rId3" imgW="4749480" imgH="545760" progId="Equation.DSMT4">
                    <p:embed/>
                  </p:oleObj>
                </mc:Choice>
                <mc:Fallback>
                  <p:oleObj name="Equation" r:id="rId3" imgW="4749480" imgH="54576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2954908"/>
                          <a:ext cx="4749800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754588" y="3501008"/>
            <a:ext cx="7273796" cy="546100"/>
            <a:chOff x="754588" y="3501008"/>
            <a:chExt cx="7273796" cy="546100"/>
          </a:xfrm>
        </p:grpSpPr>
        <p:sp>
          <p:nvSpPr>
            <p:cNvPr id="14" name="TextBox 13"/>
            <p:cNvSpPr txBox="1"/>
            <p:nvPr/>
          </p:nvSpPr>
          <p:spPr>
            <a:xfrm>
              <a:off x="754588" y="3501008"/>
              <a:ext cx="5050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sym typeface="Symbol"/>
                </a:rPr>
                <a:t></a:t>
              </a:r>
              <a:endParaRPr lang="zh-CN" altLang="en-US" sz="2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12160" y="3501008"/>
              <a:ext cx="20162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zh-CN" dirty="0" smtClean="0"/>
                <a:t>有</a:t>
              </a:r>
              <a:r>
                <a:rPr lang="zh-CN" altLang="zh-CN" dirty="0"/>
                <a:t>唯一零</a:t>
              </a:r>
              <a:r>
                <a:rPr lang="zh-CN" altLang="zh-CN" dirty="0" smtClean="0"/>
                <a:t>解</a:t>
              </a:r>
              <a:endParaRPr lang="zh-CN" altLang="zh-CN" dirty="0"/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1884233"/>
                </p:ext>
              </p:extLst>
            </p:nvPr>
          </p:nvGraphicFramePr>
          <p:xfrm>
            <a:off x="1249363" y="3501008"/>
            <a:ext cx="47752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8" name="Equation" r:id="rId5" imgW="4775040" imgH="545760" progId="Equation.DSMT4">
                    <p:embed/>
                  </p:oleObj>
                </mc:Choice>
                <mc:Fallback>
                  <p:oleObj name="Equation" r:id="rId5" imgW="4775040" imgH="54576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363" y="3501008"/>
                          <a:ext cx="4775200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1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83668" y="980728"/>
            <a:ext cx="6588732" cy="492443"/>
            <a:chOff x="1583668" y="2492896"/>
            <a:chExt cx="6588732" cy="492443"/>
          </a:xfrm>
        </p:grpSpPr>
        <p:sp>
          <p:nvSpPr>
            <p:cNvPr id="18" name="TextBox 17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已知向量组                线性无关，</a:t>
              </a:r>
              <a:endParaRPr lang="zh-CN" altLang="en-US" sz="2600" b="1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3132"/>
                </p:ext>
              </p:extLst>
            </p:nvPr>
          </p:nvGraphicFramePr>
          <p:xfrm>
            <a:off x="3419872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67" name="Equation" r:id="rId3" imgW="1231560" imgH="419040" progId="Equation.DSMT4">
                    <p:embed/>
                  </p:oleObj>
                </mc:Choice>
                <mc:Fallback>
                  <p:oleObj name="Equation" r:id="rId3" imgW="1231560" imgH="41904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802296"/>
              </p:ext>
            </p:extLst>
          </p:nvPr>
        </p:nvGraphicFramePr>
        <p:xfrm>
          <a:off x="6094413" y="1017588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8" name="Equation" r:id="rId5" imgW="1752480" imgH="406080" progId="Equation.DSMT4">
                  <p:embed/>
                </p:oleObj>
              </mc:Choice>
              <mc:Fallback>
                <p:oleObj name="Equation" r:id="rId5" imgW="1752480" imgH="40608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1017588"/>
                        <a:ext cx="1752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46852"/>
              </p:ext>
            </p:extLst>
          </p:nvPr>
        </p:nvGraphicFramePr>
        <p:xfrm>
          <a:off x="103188" y="1509713"/>
          <a:ext cx="345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9" name="Equation" r:id="rId7" imgW="3454200" imgH="419040" progId="Equation.DSMT4">
                  <p:embed/>
                </p:oleObj>
              </mc:Choice>
              <mc:Fallback>
                <p:oleObj name="Equation" r:id="rId7" imgW="3454200" imgH="41904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8" y="1509713"/>
                        <a:ext cx="3454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38" name="TextBox 37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</a:t>
              </a:r>
              <a:r>
                <a:rPr lang="zh-CN" altLang="en-US" sz="2600" b="1" dirty="0" smtClean="0"/>
                <a:t>组                </a:t>
              </a:r>
              <a:r>
                <a:rPr lang="zh-CN" altLang="en-US" sz="2600" b="1" dirty="0" smtClean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0844372"/>
                </p:ext>
              </p:extLst>
            </p:nvPr>
          </p:nvGraphicFramePr>
          <p:xfrm>
            <a:off x="5268913" y="620733"/>
            <a:ext cx="1257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70" name="Equation" r:id="rId9" imgW="1257120" imgH="419040" progId="Equation.DSMT4">
                    <p:embed/>
                  </p:oleObj>
                </mc:Choice>
                <mc:Fallback>
                  <p:oleObj name="Equation" r:id="rId9" imgW="1257120" imgH="41904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8913" y="620733"/>
                          <a:ext cx="1257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矩形 40"/>
          <p:cNvSpPr/>
          <p:nvPr/>
        </p:nvSpPr>
        <p:spPr>
          <a:xfrm>
            <a:off x="2032297" y="313492"/>
            <a:ext cx="4843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定义法</a:t>
            </a:r>
            <a:endParaRPr lang="zh-CN" altLang="zh-CN" sz="2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9905" y="2076434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证一</a:t>
            </a:r>
            <a:endParaRPr lang="zh-CN" altLang="en-US" sz="2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08017" y="2076434"/>
            <a:ext cx="63483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设存在一组数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/>
              <a:t>,</a:t>
            </a:r>
            <a:r>
              <a:rPr lang="zh-CN" altLang="en-US" sz="2600" b="1" dirty="0" smtClean="0"/>
              <a:t>使得</a:t>
            </a:r>
            <a:endParaRPr lang="zh-CN" altLang="en-US" sz="2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91412"/>
              </p:ext>
            </p:extLst>
          </p:nvPr>
        </p:nvGraphicFramePr>
        <p:xfrm>
          <a:off x="2670175" y="2651125"/>
          <a:ext cx="30035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1" name="Equation" r:id="rId11" imgW="3009600" imgH="419040" progId="Equation.DSMT4">
                  <p:embed/>
                </p:oleObj>
              </mc:Choice>
              <mc:Fallback>
                <p:oleObj name="Equation" r:id="rId11" imgW="3009600" imgH="41904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2651125"/>
                        <a:ext cx="300355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608270"/>
              </p:ext>
            </p:extLst>
          </p:nvPr>
        </p:nvGraphicFramePr>
        <p:xfrm>
          <a:off x="947738" y="5589588"/>
          <a:ext cx="298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2" name="Equation" r:id="rId13" imgW="2984400" imgH="431640" progId="Equation.DSMT4">
                  <p:embed/>
                </p:oleObj>
              </mc:Choice>
              <mc:Fallback>
                <p:oleObj name="Equation" r:id="rId13" imgW="2984400" imgH="43164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5589588"/>
                        <a:ext cx="2984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588606"/>
              </p:ext>
            </p:extLst>
          </p:nvPr>
        </p:nvGraphicFramePr>
        <p:xfrm>
          <a:off x="1346200" y="3155950"/>
          <a:ext cx="56515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3" name="Equation" r:id="rId15" imgW="5663880" imgH="419040" progId="Equation.DSMT4">
                  <p:embed/>
                </p:oleObj>
              </mc:Choice>
              <mc:Fallback>
                <p:oleObj name="Equation" r:id="rId15" imgW="5663880" imgH="41904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155950"/>
                        <a:ext cx="56515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59916"/>
              </p:ext>
            </p:extLst>
          </p:nvPr>
        </p:nvGraphicFramePr>
        <p:xfrm>
          <a:off x="1374775" y="3659188"/>
          <a:ext cx="5562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4" name="Equation" r:id="rId17" imgW="5574960" imgH="419040" progId="Equation.DSMT4">
                  <p:embed/>
                </p:oleObj>
              </mc:Choice>
              <mc:Fallback>
                <p:oleObj name="Equation" r:id="rId17" imgW="5574960" imgH="41904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3659188"/>
                        <a:ext cx="5562600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83568" y="4088685"/>
            <a:ext cx="6588732" cy="492443"/>
            <a:chOff x="1583668" y="2492896"/>
            <a:chExt cx="6588732" cy="492443"/>
          </a:xfrm>
        </p:grpSpPr>
        <p:sp>
          <p:nvSpPr>
            <p:cNvPr id="26" name="TextBox 25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由</a:t>
              </a:r>
              <a:r>
                <a:rPr lang="zh-CN" altLang="en-US" sz="2600" b="1" dirty="0" smtClean="0"/>
                <a:t>向量组                线性无关，得</a:t>
              </a:r>
              <a:endParaRPr lang="zh-CN" altLang="en-US" sz="2600" b="1" dirty="0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3364972"/>
                </p:ext>
              </p:extLst>
            </p:nvPr>
          </p:nvGraphicFramePr>
          <p:xfrm>
            <a:off x="3073249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75" name="Equation" r:id="rId19" imgW="1231560" imgH="419040" progId="Equation.DSMT4">
                    <p:embed/>
                  </p:oleObj>
                </mc:Choice>
                <mc:Fallback>
                  <p:oleObj name="Equation" r:id="rId19" imgW="1231560" imgH="41904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249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930426"/>
              </p:ext>
            </p:extLst>
          </p:nvPr>
        </p:nvGraphicFramePr>
        <p:xfrm>
          <a:off x="1136650" y="4595813"/>
          <a:ext cx="48148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76" name="Equation" r:id="rId21" imgW="4825800" imgH="419040" progId="Equation.DSMT4">
                  <p:embed/>
                </p:oleObj>
              </mc:Choice>
              <mc:Fallback>
                <p:oleObj name="Equation" r:id="rId21" imgW="4825800" imgH="4190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4595813"/>
                        <a:ext cx="4814888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971600" y="5024789"/>
            <a:ext cx="63483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故 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1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1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83668" y="992341"/>
            <a:ext cx="6588732" cy="492443"/>
            <a:chOff x="1583668" y="2492896"/>
            <a:chExt cx="6588732" cy="492443"/>
          </a:xfrm>
        </p:grpSpPr>
        <p:sp>
          <p:nvSpPr>
            <p:cNvPr id="18" name="TextBox 17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已知向量组                线性无关，</a:t>
              </a:r>
              <a:endParaRPr lang="zh-CN" altLang="en-US" sz="2600" b="1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8292314"/>
                </p:ext>
              </p:extLst>
            </p:nvPr>
          </p:nvGraphicFramePr>
          <p:xfrm>
            <a:off x="3419872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74" name="Equation" r:id="rId3" imgW="1231560" imgH="419040" progId="Equation.DSMT4">
                    <p:embed/>
                  </p:oleObj>
                </mc:Choice>
                <mc:Fallback>
                  <p:oleObj name="Equation" r:id="rId3" imgW="1231560" imgH="41904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635037"/>
              </p:ext>
            </p:extLst>
          </p:nvPr>
        </p:nvGraphicFramePr>
        <p:xfrm>
          <a:off x="6133080" y="1017989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5" name="Equation" r:id="rId5" imgW="1676160" imgH="406080" progId="Equation.DSMT4">
                  <p:embed/>
                </p:oleObj>
              </mc:Choice>
              <mc:Fallback>
                <p:oleObj name="Equation" r:id="rId5" imgW="1676160" imgH="40608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080" y="1017989"/>
                        <a:ext cx="167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98347"/>
              </p:ext>
            </p:extLst>
          </p:nvPr>
        </p:nvGraphicFramePr>
        <p:xfrm>
          <a:off x="179512" y="1509345"/>
          <a:ext cx="330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6" name="Equation" r:id="rId7" imgW="3301920" imgH="419040" progId="Equation.DSMT4">
                  <p:embed/>
                </p:oleObj>
              </mc:Choice>
              <mc:Fallback>
                <p:oleObj name="Equation" r:id="rId7" imgW="3301920" imgH="41904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509345"/>
                        <a:ext cx="3302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38" name="TextBox 37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</a:t>
              </a:r>
              <a:r>
                <a:rPr lang="zh-CN" altLang="en-US" sz="2600" b="1" dirty="0" smtClean="0"/>
                <a:t>组                </a:t>
              </a:r>
              <a:r>
                <a:rPr lang="zh-CN" altLang="en-US" sz="2600" b="1" dirty="0" smtClean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7220601"/>
                </p:ext>
              </p:extLst>
            </p:nvPr>
          </p:nvGraphicFramePr>
          <p:xfrm>
            <a:off x="5364088" y="620688"/>
            <a:ext cx="10668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77" name="Equation" r:id="rId9" imgW="1066680" imgH="419040" progId="Equation.DSMT4">
                    <p:embed/>
                  </p:oleObj>
                </mc:Choice>
                <mc:Fallback>
                  <p:oleObj name="Equation" r:id="rId9" imgW="1066680" imgH="41904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620688"/>
                          <a:ext cx="10668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矩形 40"/>
          <p:cNvSpPr/>
          <p:nvPr/>
        </p:nvSpPr>
        <p:spPr>
          <a:xfrm>
            <a:off x="2032297" y="313492"/>
            <a:ext cx="4843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利用</a:t>
            </a:r>
            <a:r>
              <a:rPr lang="zh-CN" altLang="zh-CN" sz="2800" b="1" dirty="0"/>
              <a:t>向量组等价时秩相等。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9905" y="2076434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证二</a:t>
            </a:r>
            <a:endParaRPr lang="zh-CN" altLang="en-US" sz="26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608017" y="2076434"/>
            <a:ext cx="31079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把已知条件合写成</a:t>
            </a:r>
            <a:endParaRPr lang="zh-CN" altLang="en-US" sz="2600" b="1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522109"/>
              </p:ext>
            </p:extLst>
          </p:nvPr>
        </p:nvGraphicFramePr>
        <p:xfrm>
          <a:off x="1452917" y="2864549"/>
          <a:ext cx="1354887" cy="4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8" name="Equation" r:id="rId11" imgW="1358640" imgH="482400" progId="Equation.DSMT4">
                  <p:embed/>
                </p:oleObj>
              </mc:Choice>
              <mc:Fallback>
                <p:oleObj name="Equation" r:id="rId11" imgW="1358640" imgH="4824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917" y="2864549"/>
                        <a:ext cx="1354887" cy="4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13262"/>
              </p:ext>
            </p:extLst>
          </p:nvPr>
        </p:nvGraphicFramePr>
        <p:xfrm>
          <a:off x="2843808" y="2356389"/>
          <a:ext cx="3268598" cy="1444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9" name="Equation" r:id="rId13" imgW="3276360" imgH="1447560" progId="Equation.DSMT4">
                  <p:embed/>
                </p:oleObj>
              </mc:Choice>
              <mc:Fallback>
                <p:oleObj name="Equation" r:id="rId13" imgW="3276360" imgH="144756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356389"/>
                        <a:ext cx="3268598" cy="14442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701088"/>
              </p:ext>
            </p:extLst>
          </p:nvPr>
        </p:nvGraphicFramePr>
        <p:xfrm>
          <a:off x="1277640" y="3944669"/>
          <a:ext cx="1854200" cy="400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0" name="Equation" r:id="rId15" imgW="1854000" imgH="368280" progId="Equation.DSMT4">
                  <p:embed/>
                </p:oleObj>
              </mc:Choice>
              <mc:Fallback>
                <p:oleObj name="Equation" r:id="rId15" imgW="1854000" imgH="36828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640" y="3944669"/>
                        <a:ext cx="1854200" cy="400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344381"/>
              </p:ext>
            </p:extLst>
          </p:nvPr>
        </p:nvGraphicFramePr>
        <p:xfrm>
          <a:off x="1322635" y="4555976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1" name="Equation" r:id="rId17" imgW="3098520" imgH="457200" progId="Equation.DSMT4">
                  <p:embed/>
                </p:oleObj>
              </mc:Choice>
              <mc:Fallback>
                <p:oleObj name="Equation" r:id="rId17" imgW="3098520" imgH="457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635" y="4555976"/>
                        <a:ext cx="3098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327305"/>
              </p:ext>
            </p:extLst>
          </p:nvPr>
        </p:nvGraphicFramePr>
        <p:xfrm>
          <a:off x="4391496" y="4544363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2" name="Equation" r:id="rId19" imgW="2844720" imgH="457200" progId="Equation.DSMT4">
                  <p:embed/>
                </p:oleObj>
              </mc:Choice>
              <mc:Fallback>
                <p:oleObj name="Equation" r:id="rId19" imgW="284472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496" y="4544363"/>
                        <a:ext cx="2844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704900"/>
              </p:ext>
            </p:extLst>
          </p:nvPr>
        </p:nvGraphicFramePr>
        <p:xfrm>
          <a:off x="1331640" y="5157440"/>
          <a:ext cx="279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3" name="Equation" r:id="rId21" imgW="2793960" imgH="431640" progId="Equation.DSMT4">
                  <p:embed/>
                </p:oleObj>
              </mc:Choice>
              <mc:Fallback>
                <p:oleObj name="Equation" r:id="rId21" imgW="2793960" imgH="4316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157440"/>
                        <a:ext cx="279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19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判断向量组相关性的方法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0732" y="343274"/>
            <a:ext cx="612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latin typeface="+mn-ea"/>
              </a:rPr>
              <a:t>利用齐次线性方程组有唯一零解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1520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方法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560" y="99234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1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583668" y="992341"/>
            <a:ext cx="6588732" cy="492443"/>
            <a:chOff x="1583668" y="2492896"/>
            <a:chExt cx="6588732" cy="492443"/>
          </a:xfrm>
        </p:grpSpPr>
        <p:sp>
          <p:nvSpPr>
            <p:cNvPr id="18" name="TextBox 17"/>
            <p:cNvSpPr txBox="1"/>
            <p:nvPr/>
          </p:nvSpPr>
          <p:spPr>
            <a:xfrm>
              <a:off x="1583668" y="2492896"/>
              <a:ext cx="65887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已知向量组                线性无关，</a:t>
              </a:r>
              <a:endParaRPr lang="zh-CN" altLang="en-US" sz="2600" b="1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8654582"/>
                </p:ext>
              </p:extLst>
            </p:nvPr>
          </p:nvGraphicFramePr>
          <p:xfrm>
            <a:off x="3419872" y="2492896"/>
            <a:ext cx="1030699" cy="416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18" name="Equation" r:id="rId3" imgW="1231560" imgH="419040" progId="Equation.DSMT4">
                    <p:embed/>
                  </p:oleObj>
                </mc:Choice>
                <mc:Fallback>
                  <p:oleObj name="Equation" r:id="rId3" imgW="1231560" imgH="41904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2492896"/>
                          <a:ext cx="1030699" cy="416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/>
          <p:nvPr/>
        </p:nvSpPr>
        <p:spPr>
          <a:xfrm>
            <a:off x="647043" y="1928445"/>
            <a:ext cx="918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证三</a:t>
            </a:r>
            <a:endParaRPr lang="zh-CN" altLang="en-US" sz="2600" b="1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501247"/>
              </p:ext>
            </p:extLst>
          </p:nvPr>
        </p:nvGraphicFramePr>
        <p:xfrm>
          <a:off x="1979712" y="2060848"/>
          <a:ext cx="4985406" cy="1544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9" name="Equation" r:id="rId5" imgW="4673520" imgH="1447560" progId="Equation.DSMT4">
                  <p:embed/>
                </p:oleObj>
              </mc:Choice>
              <mc:Fallback>
                <p:oleObj name="Equation" r:id="rId5" imgW="4673520" imgH="14475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060848"/>
                        <a:ext cx="4985406" cy="15443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30876" y="3656637"/>
            <a:ext cx="2176167" cy="492443"/>
            <a:chOff x="400708" y="1390424"/>
            <a:chExt cx="2176167" cy="492443"/>
          </a:xfrm>
        </p:grpSpPr>
        <p:sp>
          <p:nvSpPr>
            <p:cNvPr id="24" name="TextBox 23"/>
            <p:cNvSpPr txBox="1"/>
            <p:nvPr/>
          </p:nvSpPr>
          <p:spPr>
            <a:xfrm>
              <a:off x="400708" y="1390424"/>
              <a:ext cx="884472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记作</a:t>
              </a:r>
              <a:endParaRPr lang="zh-CN" altLang="en-US" sz="2600" b="1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864216"/>
                </p:ext>
              </p:extLst>
            </p:nvPr>
          </p:nvGraphicFramePr>
          <p:xfrm>
            <a:off x="1436921" y="1511206"/>
            <a:ext cx="1139954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20" name="Equation" r:id="rId7" imgW="1206360" imgH="291960" progId="Equation.DSMT4">
                    <p:embed/>
                  </p:oleObj>
                </mc:Choice>
                <mc:Fallback>
                  <p:oleObj name="Equation" r:id="rId7" imgW="1206360" imgH="291960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921" y="1511206"/>
                          <a:ext cx="1139954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301147"/>
              </p:ext>
            </p:extLst>
          </p:nvPr>
        </p:nvGraphicFramePr>
        <p:xfrm>
          <a:off x="2699792" y="3712964"/>
          <a:ext cx="320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1" name="Equation" r:id="rId9" imgW="3200400" imgH="457200" progId="Equation.DSMT4">
                  <p:embed/>
                </p:oleObj>
              </mc:Choice>
              <mc:Fallback>
                <p:oleObj name="Equation" r:id="rId9" imgW="3200400" imgH="4572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712964"/>
                        <a:ext cx="320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323528" y="4293096"/>
            <a:ext cx="7632848" cy="492443"/>
            <a:chOff x="467544" y="2420888"/>
            <a:chExt cx="7632848" cy="492443"/>
          </a:xfrm>
        </p:grpSpPr>
        <p:sp>
          <p:nvSpPr>
            <p:cNvPr id="28" name="TextBox 27"/>
            <p:cNvSpPr txBox="1"/>
            <p:nvPr/>
          </p:nvSpPr>
          <p:spPr>
            <a:xfrm>
              <a:off x="467544" y="2420888"/>
              <a:ext cx="7632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因为矩阵      的列向量组</a:t>
              </a:r>
              <a:r>
                <a:rPr lang="zh-CN" altLang="en-US" sz="2600" b="1" dirty="0" smtClean="0">
                  <a:solidFill>
                    <a:srgbClr val="0000CC"/>
                  </a:solidFill>
                </a:rPr>
                <a:t>线性无关</a:t>
              </a:r>
              <a:r>
                <a:rPr lang="zh-CN" altLang="en-US" sz="2600" b="1" dirty="0" smtClean="0"/>
                <a:t>，知</a:t>
              </a:r>
              <a:r>
                <a:rPr lang="en-US" altLang="zh-CN" sz="2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Kx</a:t>
              </a:r>
              <a:r>
                <a:rPr lang="en-US" altLang="zh-CN" sz="2600" b="1" dirty="0" smtClean="0"/>
                <a:t>=0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8606503"/>
                </p:ext>
              </p:extLst>
            </p:nvPr>
          </p:nvGraphicFramePr>
          <p:xfrm>
            <a:off x="1979712" y="2552925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22" name="Equation" r:id="rId11" imgW="279360" imgH="279360" progId="Equation.DSMT4">
                    <p:embed/>
                  </p:oleObj>
                </mc:Choice>
                <mc:Fallback>
                  <p:oleObj name="Equation" r:id="rId11" imgW="279360" imgH="27936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552925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251520" y="4716146"/>
            <a:ext cx="2408380" cy="492443"/>
            <a:chOff x="4139952" y="2326528"/>
            <a:chExt cx="2408380" cy="492443"/>
          </a:xfrm>
        </p:grpSpPr>
        <p:sp>
          <p:nvSpPr>
            <p:cNvPr id="31" name="TextBox 30"/>
            <p:cNvSpPr txBox="1"/>
            <p:nvPr/>
          </p:nvSpPr>
          <p:spPr>
            <a:xfrm>
              <a:off x="4139952" y="2326528"/>
              <a:ext cx="91028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又因</a:t>
              </a:r>
              <a:endParaRPr lang="zh-CN" altLang="en-US" sz="2600" b="1" dirty="0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301630"/>
                </p:ext>
              </p:extLst>
            </p:nvPr>
          </p:nvGraphicFramePr>
          <p:xfrm>
            <a:off x="5049732" y="2361771"/>
            <a:ext cx="1498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23" name="Equation" r:id="rId13" imgW="1498320" imgH="457200" progId="Equation.DSMT4">
                    <p:embed/>
                  </p:oleObj>
                </mc:Choice>
                <mc:Fallback>
                  <p:oleObj name="Equation" r:id="rId13" imgW="1498320" imgH="45720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732" y="2361771"/>
                          <a:ext cx="1498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2843808" y="4716146"/>
            <a:ext cx="53285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知方程</a:t>
            </a:r>
            <a:r>
              <a:rPr lang="en-US" altLang="zh-CN" sz="2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Kx</a:t>
            </a:r>
            <a:r>
              <a:rPr lang="en-US" altLang="zh-CN" sz="2600" b="1" dirty="0" smtClean="0"/>
              <a:t>=0</a:t>
            </a:r>
            <a:r>
              <a:rPr lang="zh-CN" altLang="en-US" sz="2600" b="1" dirty="0" smtClean="0"/>
              <a:t>只有零解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dirty="0"/>
              <a:t>=0</a:t>
            </a:r>
            <a:endParaRPr lang="zh-CN" altLang="en-US" sz="2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23528" y="5136581"/>
            <a:ext cx="78488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所以矩阵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/>
              <a:t>的列向量组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baseline="-25000" dirty="0" smtClean="0"/>
              <a:t>1</a:t>
            </a:r>
            <a:r>
              <a:rPr lang="en-US" altLang="zh-CN" sz="2600" b="1" dirty="0" smtClean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baseline="-25000" dirty="0"/>
              <a:t>2</a:t>
            </a:r>
            <a:r>
              <a:rPr lang="en-US" altLang="zh-CN" sz="2600" b="1" dirty="0" smtClean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baseline="-25000" dirty="0"/>
              <a:t>3</a:t>
            </a:r>
            <a:r>
              <a:rPr lang="zh-CN" altLang="en-US" sz="2600" b="1" dirty="0" smtClean="0"/>
              <a:t>线性无关。                   </a:t>
            </a:r>
            <a:endParaRPr lang="zh-CN" altLang="en-US" sz="26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389499"/>
              </p:ext>
            </p:extLst>
          </p:nvPr>
        </p:nvGraphicFramePr>
        <p:xfrm>
          <a:off x="6133080" y="1017989"/>
          <a:ext cx="167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4" name="Equation" r:id="rId15" imgW="1676160" imgH="406080" progId="Equation.DSMT4">
                  <p:embed/>
                </p:oleObj>
              </mc:Choice>
              <mc:Fallback>
                <p:oleObj name="Equation" r:id="rId15" imgW="1676160" imgH="40608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080" y="1017989"/>
                        <a:ext cx="1676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57923"/>
              </p:ext>
            </p:extLst>
          </p:nvPr>
        </p:nvGraphicFramePr>
        <p:xfrm>
          <a:off x="179512" y="1509345"/>
          <a:ext cx="330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5" name="Equation" r:id="rId17" imgW="3301920" imgH="419040" progId="Equation.DSMT4">
                  <p:embed/>
                </p:oleObj>
              </mc:Choice>
              <mc:Fallback>
                <p:oleObj name="Equation" r:id="rId17" imgW="3301920" imgH="41904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509345"/>
                        <a:ext cx="3302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3518204" y="1496397"/>
            <a:ext cx="4798212" cy="769441"/>
            <a:chOff x="3518204" y="548680"/>
            <a:chExt cx="4798212" cy="769441"/>
          </a:xfrm>
        </p:grpSpPr>
        <p:sp>
          <p:nvSpPr>
            <p:cNvPr id="38" name="TextBox 37"/>
            <p:cNvSpPr txBox="1"/>
            <p:nvPr/>
          </p:nvSpPr>
          <p:spPr>
            <a:xfrm>
              <a:off x="3518204" y="548680"/>
              <a:ext cx="47982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试证向量</a:t>
              </a:r>
              <a:r>
                <a:rPr lang="zh-CN" altLang="en-US" sz="2600" b="1" dirty="0" smtClean="0"/>
                <a:t>组                </a:t>
              </a:r>
              <a:r>
                <a:rPr lang="zh-CN" altLang="en-US" sz="2600" b="1" dirty="0" smtClean="0">
                  <a:solidFill>
                    <a:prstClr val="black"/>
                  </a:solidFill>
                </a:rPr>
                <a:t>线性无关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.</a:t>
              </a:r>
              <a:endParaRPr lang="zh-CN" altLang="en-US" sz="2600" b="1" dirty="0">
                <a:solidFill>
                  <a:prstClr val="black"/>
                </a:solidFill>
              </a:endParaRPr>
            </a:p>
            <a:p>
              <a:endParaRPr lang="zh-CN" altLang="en-US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072399"/>
                </p:ext>
              </p:extLst>
            </p:nvPr>
          </p:nvGraphicFramePr>
          <p:xfrm>
            <a:off x="5364088" y="620688"/>
            <a:ext cx="10668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26" name="Equation" r:id="rId19" imgW="1066680" imgH="419040" progId="Equation.DSMT4">
                    <p:embed/>
                  </p:oleObj>
                </mc:Choice>
                <mc:Fallback>
                  <p:oleObj name="Equation" r:id="rId19" imgW="1066680" imgH="41904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088" y="620688"/>
                          <a:ext cx="10668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801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739540" y="908719"/>
            <a:ext cx="6064708" cy="9905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349239"/>
              </p:ext>
            </p:extLst>
          </p:nvPr>
        </p:nvGraphicFramePr>
        <p:xfrm>
          <a:off x="971600" y="1939103"/>
          <a:ext cx="2880320" cy="126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0" name="Equation" r:id="rId3" imgW="3301920" imgH="1447560" progId="Equation.DSMT4">
                  <p:embed/>
                </p:oleObj>
              </mc:Choice>
              <mc:Fallback>
                <p:oleObj name="Equation" r:id="rId3" imgW="3301920" imgH="1447560" progId="Equation.DSMT4">
                  <p:embed/>
                  <p:pic>
                    <p:nvPicPr>
                      <p:cNvPr id="0" name="Picture 1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39103"/>
                        <a:ext cx="2880320" cy="1262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38884"/>
              </p:ext>
            </p:extLst>
          </p:nvPr>
        </p:nvGraphicFramePr>
        <p:xfrm>
          <a:off x="428625" y="5300663"/>
          <a:ext cx="223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1" name="Equation" r:id="rId5" imgW="2234880" imgH="368280" progId="Equation.DSMT4">
                  <p:embed/>
                </p:oleObj>
              </mc:Choice>
              <mc:Fallback>
                <p:oleObj name="Equation" r:id="rId5" imgW="2234880" imgH="368280" progId="Equation.DSMT4">
                  <p:embed/>
                  <p:pic>
                    <p:nvPicPr>
                      <p:cNvPr id="0" name="Picture 1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300663"/>
                        <a:ext cx="22352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95536" y="1784429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971600" y="30396"/>
            <a:ext cx="7200800" cy="518284"/>
            <a:chOff x="971600" y="30396"/>
            <a:chExt cx="7200800" cy="518284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7331535"/>
                </p:ext>
              </p:extLst>
            </p:nvPr>
          </p:nvGraphicFramePr>
          <p:xfrm>
            <a:off x="1475656" y="141099"/>
            <a:ext cx="2286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2" name="Equation" r:id="rId7" imgW="228600" imgH="291960" progId="Equation.DSMT4">
                    <p:embed/>
                  </p:oleObj>
                </mc:Choice>
                <mc:Fallback>
                  <p:oleObj name="Equation" r:id="rId7" imgW="228600" imgH="291960" progId="Equation.DSMT4">
                    <p:embed/>
                    <p:pic>
                      <p:nvPicPr>
                        <p:cNvPr id="0" name="Picture 1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141099"/>
                          <a:ext cx="2286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组合 5"/>
            <p:cNvGrpSpPr/>
            <p:nvPr/>
          </p:nvGrpSpPr>
          <p:grpSpPr>
            <a:xfrm>
              <a:off x="971600" y="30396"/>
              <a:ext cx="7200800" cy="518284"/>
              <a:chOff x="971600" y="458748"/>
              <a:chExt cx="7200800" cy="51828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71600" y="484589"/>
                <a:ext cx="72008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zh-CN" altLang="zh-CN" sz="2600" b="1" dirty="0"/>
                  <a:t>问</a:t>
                </a:r>
                <a:r>
                  <a:rPr lang="en-US" altLang="zh-CN" sz="2600" b="1" dirty="0"/>
                  <a:t> </a:t>
                </a:r>
                <a:r>
                  <a:rPr lang="en-US" altLang="zh-CN" sz="2600" b="1" dirty="0" smtClean="0"/>
                  <a:t>   </a:t>
                </a:r>
                <a:r>
                  <a:rPr lang="zh-CN" altLang="zh-CN" sz="2600" b="1" dirty="0" smtClean="0"/>
                  <a:t>为何</a:t>
                </a:r>
                <a:r>
                  <a:rPr lang="zh-CN" altLang="zh-CN" sz="2600" b="1" dirty="0"/>
                  <a:t>值时</a:t>
                </a:r>
                <a:r>
                  <a:rPr lang="zh-CN" altLang="zh-CN" sz="2600" b="1" dirty="0" smtClean="0"/>
                  <a:t>，</a:t>
                </a:r>
                <a:r>
                  <a:rPr lang="en-US" altLang="zh-CN" sz="2600" b="1" dirty="0" smtClean="0"/>
                  <a:t>                     </a:t>
                </a:r>
                <a:r>
                  <a:rPr lang="zh-CN" altLang="zh-CN" sz="2600" b="1" dirty="0" smtClean="0"/>
                  <a:t>，</a:t>
                </a:r>
                <a:r>
                  <a:rPr lang="en-US" altLang="zh-CN" sz="2600" b="1" dirty="0" smtClean="0"/>
                  <a:t>                      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dirty="0" smtClean="0"/>
                  <a:t>               </a:t>
                </a:r>
              </a:p>
            </p:txBody>
          </p:sp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7448144"/>
                  </p:ext>
                </p:extLst>
              </p:nvPr>
            </p:nvGraphicFramePr>
            <p:xfrm>
              <a:off x="3179440" y="460524"/>
              <a:ext cx="17526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33" name="Equation" r:id="rId9" imgW="1752480" imgH="444240" progId="Equation.DSMT4">
                      <p:embed/>
                    </p:oleObj>
                  </mc:Choice>
                  <mc:Fallback>
                    <p:oleObj name="Equation" r:id="rId9" imgW="1752480" imgH="444240" progId="Equation.DSMT4">
                      <p:embed/>
                      <p:pic>
                        <p:nvPicPr>
                          <p:cNvPr id="0" name="Picture 11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9440" y="460524"/>
                            <a:ext cx="17526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9812953"/>
                  </p:ext>
                </p:extLst>
              </p:nvPr>
            </p:nvGraphicFramePr>
            <p:xfrm>
              <a:off x="5220072" y="458748"/>
              <a:ext cx="17780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34" name="Equation" r:id="rId11" imgW="1777680" imgH="444240" progId="Equation.DSMT4">
                      <p:embed/>
                    </p:oleObj>
                  </mc:Choice>
                  <mc:Fallback>
                    <p:oleObj name="Equation" r:id="rId11" imgW="1777680" imgH="444240" progId="Equation.DSMT4">
                      <p:embed/>
                      <p:pic>
                        <p:nvPicPr>
                          <p:cNvPr id="0" name="Picture 11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0072" y="458748"/>
                            <a:ext cx="17780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184980"/>
              </p:ext>
            </p:extLst>
          </p:nvPr>
        </p:nvGraphicFramePr>
        <p:xfrm>
          <a:off x="755577" y="1033515"/>
          <a:ext cx="5832648" cy="811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5" name="Equation" r:id="rId13" imgW="6756120" imgH="939600" progId="Equation.DSMT4">
                  <p:embed/>
                </p:oleObj>
              </mc:Choice>
              <mc:Fallback>
                <p:oleObj name="Equation" r:id="rId13" imgW="6756120" imgH="939600" progId="Equation.DSMT4">
                  <p:embed/>
                  <p:pic>
                    <p:nvPicPr>
                      <p:cNvPr id="0" name="Picture 1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7" y="1033515"/>
                        <a:ext cx="5832648" cy="811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187624" y="429385"/>
            <a:ext cx="4537826" cy="492443"/>
            <a:chOff x="1187624" y="429385"/>
            <a:chExt cx="4537826" cy="492443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8641999"/>
                </p:ext>
              </p:extLst>
            </p:nvPr>
          </p:nvGraphicFramePr>
          <p:xfrm>
            <a:off x="1187624" y="458659"/>
            <a:ext cx="1778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36" name="Equation" r:id="rId15" imgW="1777680" imgH="457200" progId="Equation.DSMT4">
                    <p:embed/>
                  </p:oleObj>
                </mc:Choice>
                <mc:Fallback>
                  <p:oleObj name="Equation" r:id="rId15" imgW="1777680" imgH="457200" progId="Equation.DSMT4">
                    <p:embed/>
                    <p:pic>
                      <p:nvPicPr>
                        <p:cNvPr id="0" name="Picture 1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58659"/>
                          <a:ext cx="1778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2917138" y="429385"/>
              <a:ext cx="28083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en-US" sz="2600" b="1" dirty="0" smtClean="0"/>
                <a:t>线性无关？</a:t>
              </a:r>
              <a:endParaRPr lang="en-US" altLang="zh-CN" sz="2600" b="1" dirty="0" smtClean="0"/>
            </a:p>
          </p:txBody>
        </p:sp>
      </p:grpSp>
      <p:sp>
        <p:nvSpPr>
          <p:cNvPr id="2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 典 例 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28490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4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08508"/>
              </p:ext>
            </p:extLst>
          </p:nvPr>
        </p:nvGraphicFramePr>
        <p:xfrm>
          <a:off x="3932448" y="1900710"/>
          <a:ext cx="24257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7" name="Equation" r:id="rId17" imgW="2781000" imgH="1447560" progId="Equation.DSMT4">
                  <p:embed/>
                </p:oleObj>
              </mc:Choice>
              <mc:Fallback>
                <p:oleObj name="Equation" r:id="rId17" imgW="2781000" imgH="1447560" progId="Equation.DSMT4">
                  <p:embed/>
                  <p:pic>
                    <p:nvPicPr>
                      <p:cNvPr id="0" name="Picture 1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448" y="1900710"/>
                        <a:ext cx="2425700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53298"/>
              </p:ext>
            </p:extLst>
          </p:nvPr>
        </p:nvGraphicFramePr>
        <p:xfrm>
          <a:off x="2711450" y="3429000"/>
          <a:ext cx="19716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8" name="Equation" r:id="rId19" imgW="2260440" imgH="1447560" progId="Equation.DSMT4">
                  <p:embed/>
                </p:oleObj>
              </mc:Choice>
              <mc:Fallback>
                <p:oleObj name="Equation" r:id="rId19" imgW="2260440" imgH="1447560" progId="Equation.DSMT4">
                  <p:embed/>
                  <p:pic>
                    <p:nvPicPr>
                      <p:cNvPr id="0" name="Picture 1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429000"/>
                        <a:ext cx="1971675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585057"/>
              </p:ext>
            </p:extLst>
          </p:nvPr>
        </p:nvGraphicFramePr>
        <p:xfrm>
          <a:off x="4716016" y="3429000"/>
          <a:ext cx="27686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9" name="Equation" r:id="rId21" imgW="3174840" imgH="1447560" progId="Equation.DSMT4">
                  <p:embed/>
                </p:oleObj>
              </mc:Choice>
              <mc:Fallback>
                <p:oleObj name="Equation" r:id="rId21" imgW="3174840" imgH="1447560" progId="Equation.DSMT4">
                  <p:embed/>
                  <p:pic>
                    <p:nvPicPr>
                      <p:cNvPr id="0" name="Picture 1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429000"/>
                        <a:ext cx="2768600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517774"/>
              </p:ext>
            </p:extLst>
          </p:nvPr>
        </p:nvGraphicFramePr>
        <p:xfrm>
          <a:off x="2749101" y="4797152"/>
          <a:ext cx="1549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0" name="Equation" r:id="rId23" imgW="1777680" imgH="431640" progId="Equation.DSMT4">
                  <p:embed/>
                </p:oleObj>
              </mc:Choice>
              <mc:Fallback>
                <p:oleObj name="Equation" r:id="rId23" imgW="1777680" imgH="431640" progId="Equation.DSMT4">
                  <p:embed/>
                  <p:pic>
                    <p:nvPicPr>
                      <p:cNvPr id="0" name="Picture 1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101" y="4797152"/>
                        <a:ext cx="15494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835696" y="404664"/>
            <a:ext cx="6624736" cy="492443"/>
            <a:chOff x="1405525" y="3166345"/>
            <a:chExt cx="6624736" cy="492443"/>
          </a:xfrm>
        </p:grpSpPr>
        <p:sp>
          <p:nvSpPr>
            <p:cNvPr id="18" name="TextBox 17"/>
            <p:cNvSpPr txBox="1"/>
            <p:nvPr/>
          </p:nvSpPr>
          <p:spPr>
            <a:xfrm>
              <a:off x="1405525" y="3166345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 smtClean="0"/>
                <a:t>设</a:t>
              </a:r>
              <a:r>
                <a:rPr lang="en-US" altLang="zh-CN" sz="2600" b="1" dirty="0" smtClean="0"/>
                <a:t>      </a:t>
              </a:r>
              <a:r>
                <a:rPr lang="zh-CN" altLang="zh-CN" sz="2600" b="1" dirty="0" smtClean="0"/>
                <a:t>能由</a:t>
              </a:r>
              <a:r>
                <a:rPr lang="en-US" altLang="zh-CN" sz="2600" b="1" dirty="0" smtClean="0"/>
                <a:t>                   </a:t>
              </a:r>
              <a:r>
                <a:rPr lang="zh-CN" altLang="zh-CN" sz="2600" b="1" dirty="0" smtClean="0"/>
                <a:t>表示</a:t>
              </a:r>
              <a:r>
                <a:rPr lang="zh-CN" altLang="zh-CN" sz="2600" b="1" dirty="0"/>
                <a:t>，但不能由</a:t>
              </a:r>
              <a:r>
                <a:rPr lang="zh-CN" altLang="zh-CN" sz="2600" b="1" dirty="0" smtClean="0"/>
                <a:t>其中</a:t>
              </a:r>
              <a:endParaRPr lang="zh-CN" altLang="en-US" sz="2600" b="1" dirty="0"/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1784042"/>
                </p:ext>
              </p:extLst>
            </p:nvPr>
          </p:nvGraphicFramePr>
          <p:xfrm>
            <a:off x="1907704" y="3257021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5" name="Equation" r:id="rId3" imgW="279360" imgH="355320" progId="Equation.DSMT4">
                    <p:embed/>
                  </p:oleObj>
                </mc:Choice>
                <mc:Fallback>
                  <p:oleObj name="Equation" r:id="rId3" imgW="279360" imgH="355320" progId="Equation.DSMT4">
                    <p:embed/>
                    <p:pic>
                      <p:nvPicPr>
                        <p:cNvPr id="0" name="Picture 1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3257021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9484179"/>
                </p:ext>
              </p:extLst>
            </p:nvPr>
          </p:nvGraphicFramePr>
          <p:xfrm>
            <a:off x="3059832" y="3193521"/>
            <a:ext cx="1231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6" name="Equation" r:id="rId5" imgW="1231560" imgH="419040" progId="Equation.DSMT4">
                    <p:embed/>
                  </p:oleObj>
                </mc:Choice>
                <mc:Fallback>
                  <p:oleObj name="Equation" r:id="rId5" imgW="1231560" imgH="419040" progId="Equation.DSMT4">
                    <p:embed/>
                    <p:pic>
                      <p:nvPicPr>
                        <p:cNvPr id="0" name="Picture 1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3193521"/>
                          <a:ext cx="12319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1612550" y="1412776"/>
            <a:ext cx="18303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反证法</a:t>
            </a:r>
            <a:endParaRPr lang="zh-CN" altLang="en-US" sz="2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1580" y="1412776"/>
            <a:ext cx="9721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3292083" y="1412775"/>
            <a:ext cx="3874909" cy="492443"/>
            <a:chOff x="2150730" y="1412775"/>
            <a:chExt cx="3874909" cy="492443"/>
          </a:xfrm>
        </p:grpSpPr>
        <p:sp>
          <p:nvSpPr>
            <p:cNvPr id="7" name="TextBox 6"/>
            <p:cNvSpPr txBox="1"/>
            <p:nvPr/>
          </p:nvSpPr>
          <p:spPr>
            <a:xfrm>
              <a:off x="2150730" y="1412775"/>
              <a:ext cx="145093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不妨设</a:t>
              </a:r>
              <a:endParaRPr lang="zh-CN" altLang="en-US" sz="2600" b="1" dirty="0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161235"/>
                </p:ext>
              </p:extLst>
            </p:nvPr>
          </p:nvGraphicFramePr>
          <p:xfrm>
            <a:off x="3358639" y="1412776"/>
            <a:ext cx="2667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7" name="Equation" r:id="rId7" imgW="2666880" imgH="457200" progId="Equation.DSMT4">
                    <p:embed/>
                  </p:oleObj>
                </mc:Choice>
                <mc:Fallback>
                  <p:oleObj name="Equation" r:id="rId7" imgW="2666880" imgH="457200" progId="Equation.DSMT4">
                    <p:embed/>
                    <p:pic>
                      <p:nvPicPr>
                        <p:cNvPr id="0" name="Picture 1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8639" y="1412776"/>
                          <a:ext cx="2667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246910" y="2000453"/>
            <a:ext cx="4381622" cy="492443"/>
            <a:chOff x="1649886" y="2370216"/>
            <a:chExt cx="4381622" cy="492443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838431"/>
                </p:ext>
              </p:extLst>
            </p:nvPr>
          </p:nvGraphicFramePr>
          <p:xfrm>
            <a:off x="2843808" y="2387837"/>
            <a:ext cx="3187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8" name="Equation" r:id="rId9" imgW="3187440" imgH="457200" progId="Equation.DSMT4">
                    <p:embed/>
                  </p:oleObj>
                </mc:Choice>
                <mc:Fallback>
                  <p:oleObj name="Equation" r:id="rId9" imgW="3187440" imgH="457200" progId="Equation.DSMT4">
                    <p:embed/>
                    <p:pic>
                      <p:nvPicPr>
                        <p:cNvPr id="0" name="Picture 1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2387837"/>
                          <a:ext cx="3187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649886" y="2370216"/>
              <a:ext cx="13379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又已知</a:t>
              </a:r>
              <a:endParaRPr lang="zh-CN" altLang="en-US" sz="2600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743018" y="1988840"/>
            <a:ext cx="44374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将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600" b="1" dirty="0" smtClean="0"/>
              <a:t>代入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600" b="1" dirty="0"/>
              <a:t>,</a:t>
            </a:r>
            <a:r>
              <a:rPr lang="zh-CN" altLang="en-US" sz="2600" b="1" dirty="0" smtClean="0"/>
              <a:t>整理得</a:t>
            </a:r>
            <a:endParaRPr lang="zh-CN" altLang="en-US" sz="2600" b="1" dirty="0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40246"/>
              </p:ext>
            </p:extLst>
          </p:nvPr>
        </p:nvGraphicFramePr>
        <p:xfrm>
          <a:off x="1554336" y="2564904"/>
          <a:ext cx="424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59" name="Equation" r:id="rId11" imgW="4241520" imgH="482400" progId="Equation.DSMT4">
                  <p:embed/>
                </p:oleObj>
              </mc:Choice>
              <mc:Fallback>
                <p:oleObj name="Equation" r:id="rId11" imgW="4241520" imgH="482400" progId="Equation.DSMT4">
                  <p:embed/>
                  <p:pic>
                    <p:nvPicPr>
                      <p:cNvPr id="0" name="Picture 1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336" y="2564904"/>
                        <a:ext cx="4241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84841"/>
              </p:ext>
            </p:extLst>
          </p:nvPr>
        </p:nvGraphicFramePr>
        <p:xfrm>
          <a:off x="1000201" y="3132837"/>
          <a:ext cx="40344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0" name="Equation" r:id="rId13" imgW="279360" imgH="355320" progId="Equation.DSMT4">
                  <p:embed/>
                </p:oleObj>
              </mc:Choice>
              <mc:Fallback>
                <p:oleObj name="Equation" r:id="rId13" imgW="279360" imgH="355320" progId="Equation.DSMT4">
                  <p:embed/>
                  <p:pic>
                    <p:nvPicPr>
                      <p:cNvPr id="0" name="Picture 1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201" y="3132837"/>
                        <a:ext cx="40344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46910" y="3088704"/>
            <a:ext cx="7962674" cy="495925"/>
            <a:chOff x="281734" y="3068960"/>
            <a:chExt cx="7962674" cy="495925"/>
          </a:xfrm>
        </p:grpSpPr>
        <p:sp>
          <p:nvSpPr>
            <p:cNvPr id="28" name="TextBox 27"/>
            <p:cNvSpPr txBox="1"/>
            <p:nvPr/>
          </p:nvSpPr>
          <p:spPr>
            <a:xfrm>
              <a:off x="281734" y="3072442"/>
              <a:ext cx="79626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这与   不能由                        其中任意两个表示矛盾，</a:t>
              </a:r>
              <a:endParaRPr lang="zh-CN" altLang="en-US" sz="2600" b="1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8723073"/>
                </p:ext>
              </p:extLst>
            </p:nvPr>
          </p:nvGraphicFramePr>
          <p:xfrm>
            <a:off x="2289109" y="3068960"/>
            <a:ext cx="1778836" cy="446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61" name="Equation" r:id="rId15" imgW="1231560" imgH="419040" progId="Equation.DSMT4">
                    <p:embed/>
                  </p:oleObj>
                </mc:Choice>
                <mc:Fallback>
                  <p:oleObj name="Equation" r:id="rId15" imgW="1231560" imgH="419040" progId="Equation.DSMT4">
                    <p:embed/>
                    <p:pic>
                      <p:nvPicPr>
                        <p:cNvPr id="0" name="Picture 12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109" y="3068960"/>
                          <a:ext cx="1778836" cy="446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107503" y="836712"/>
            <a:ext cx="22113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prstClr val="black"/>
                </a:solidFill>
              </a:rPr>
              <a:t>任意两个表示，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389100" y="836712"/>
            <a:ext cx="3623060" cy="493025"/>
            <a:chOff x="2389100" y="836712"/>
            <a:chExt cx="3623060" cy="493025"/>
          </a:xfrm>
        </p:grpSpPr>
        <p:sp>
          <p:nvSpPr>
            <p:cNvPr id="6" name="TextBox 5"/>
            <p:cNvSpPr txBox="1"/>
            <p:nvPr/>
          </p:nvSpPr>
          <p:spPr>
            <a:xfrm>
              <a:off x="2389100" y="837294"/>
              <a:ext cx="36230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证明                   线性无关</a:t>
              </a:r>
              <a:r>
                <a:rPr lang="en-US" altLang="zh-CN" sz="2600" b="1" dirty="0" smtClean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588733"/>
                </p:ext>
              </p:extLst>
            </p:nvPr>
          </p:nvGraphicFramePr>
          <p:xfrm>
            <a:off x="3238358" y="836712"/>
            <a:ext cx="1231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62" name="Equation" r:id="rId17" imgW="1231560" imgH="419040" progId="Equation.DSMT4">
                    <p:embed/>
                  </p:oleObj>
                </mc:Choice>
                <mc:Fallback>
                  <p:oleObj name="Equation" r:id="rId17" imgW="1231560" imgH="419040" progId="Equation.DSMT4">
                    <p:embed/>
                    <p:pic>
                      <p:nvPicPr>
                        <p:cNvPr id="0" name="Picture 1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358" y="836712"/>
                          <a:ext cx="12319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323528" y="3573016"/>
            <a:ext cx="7056784" cy="504056"/>
            <a:chOff x="323528" y="3573016"/>
            <a:chExt cx="7056784" cy="504056"/>
          </a:xfrm>
        </p:grpSpPr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518140"/>
                </p:ext>
              </p:extLst>
            </p:nvPr>
          </p:nvGraphicFramePr>
          <p:xfrm>
            <a:off x="1835696" y="3573016"/>
            <a:ext cx="1778836" cy="446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63" name="Equation" r:id="rId19" imgW="1231366" imgH="418918" progId="Equation.DSMT4">
                    <p:embed/>
                  </p:oleObj>
                </mc:Choice>
                <mc:Fallback>
                  <p:oleObj name="Equation" r:id="rId19" imgW="1231366" imgH="418918" progId="Equation.DSMT4">
                    <p:embed/>
                    <p:pic>
                      <p:nvPicPr>
                        <p:cNvPr id="0" name="Picture 1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3573016"/>
                          <a:ext cx="1778836" cy="4460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323528" y="3584629"/>
              <a:ext cx="70567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所以得证                          线性无关。</a:t>
              </a:r>
              <a:endParaRPr lang="zh-CN" altLang="en-US" sz="2600" b="1" dirty="0"/>
            </a:p>
          </p:txBody>
        </p:sp>
      </p:grpSp>
      <p:sp>
        <p:nvSpPr>
          <p:cNvPr id="3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 典 例 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6466" y="367211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5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5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591" y="188640"/>
            <a:ext cx="6880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6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971600" y="188640"/>
            <a:ext cx="7278962" cy="892552"/>
            <a:chOff x="893438" y="506374"/>
            <a:chExt cx="7278962" cy="892552"/>
          </a:xfrm>
        </p:grpSpPr>
        <p:sp>
          <p:nvSpPr>
            <p:cNvPr id="7" name="TextBox 6"/>
            <p:cNvSpPr txBox="1"/>
            <p:nvPr/>
          </p:nvSpPr>
          <p:spPr>
            <a:xfrm>
              <a:off x="893438" y="506374"/>
              <a:ext cx="72789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 smtClean="0"/>
                <a:t>设</a:t>
              </a:r>
              <a:r>
                <a:rPr lang="en-US" altLang="zh-CN" sz="2600" b="1" dirty="0" smtClean="0"/>
                <a:t>    </a:t>
              </a:r>
              <a:r>
                <a:rPr lang="zh-CN" altLang="zh-CN" sz="2600" b="1" dirty="0" smtClean="0"/>
                <a:t>为</a:t>
              </a:r>
              <a:r>
                <a:rPr lang="en-US" altLang="zh-CN" sz="2600" b="1" dirty="0" smtClean="0"/>
                <a:t>    </a:t>
              </a:r>
              <a:r>
                <a:rPr lang="zh-CN" altLang="zh-CN" sz="2600" b="1" dirty="0" smtClean="0"/>
                <a:t>阶</a:t>
              </a:r>
              <a:r>
                <a:rPr lang="zh-CN" altLang="zh-CN" sz="2600" b="1" dirty="0"/>
                <a:t>方阵，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</a:t>
              </a:r>
              <a:r>
                <a:rPr lang="zh-CN" altLang="zh-CN" sz="2600" b="1" dirty="0" smtClean="0"/>
                <a:t>为</a:t>
              </a:r>
              <a:r>
                <a:rPr lang="en-US" altLang="zh-CN" sz="2600" b="1" dirty="0" smtClean="0"/>
                <a:t>     </a:t>
              </a:r>
              <a:r>
                <a:rPr lang="zh-CN" altLang="zh-CN" sz="2600" b="1" dirty="0" smtClean="0"/>
                <a:t>维</a:t>
              </a:r>
              <a:r>
                <a:rPr lang="zh-CN" altLang="zh-CN" sz="2600" b="1" dirty="0"/>
                <a:t>列向量，若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 ,</a:t>
              </a:r>
              <a:endParaRPr lang="zh-CN" altLang="zh-CN" sz="2600" b="1" dirty="0"/>
            </a:p>
            <a:p>
              <a:r>
                <a:rPr lang="en-US" altLang="zh-CN" sz="2600" b="1" dirty="0" smtClean="0"/>
                <a:t>   </a:t>
              </a:r>
              <a:endParaRPr lang="zh-CN" altLang="en-US" sz="26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6627324"/>
                </p:ext>
              </p:extLst>
            </p:nvPr>
          </p:nvGraphicFramePr>
          <p:xfrm>
            <a:off x="1331640" y="582352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01" name="Equation" r:id="rId4" imgW="279360" imgH="279360" progId="Equation.DSMT4">
                    <p:embed/>
                  </p:oleObj>
                </mc:Choice>
                <mc:Fallback>
                  <p:oleObj name="Equation" r:id="rId4" imgW="279360" imgH="279360" progId="Equation.DSMT4">
                    <p:embed/>
                    <p:pic>
                      <p:nvPicPr>
                        <p:cNvPr id="0" name="Picture 2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582352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4078486"/>
                </p:ext>
              </p:extLst>
            </p:nvPr>
          </p:nvGraphicFramePr>
          <p:xfrm>
            <a:off x="2045566" y="650390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02" name="Equation" r:id="rId6" imgW="215640" imgH="228600" progId="Equation.DSMT4">
                    <p:embed/>
                  </p:oleObj>
                </mc:Choice>
                <mc:Fallback>
                  <p:oleObj name="Equation" r:id="rId6" imgW="215640" imgH="228600" progId="Equation.DSMT4">
                    <p:embed/>
                    <p:pic>
                      <p:nvPicPr>
                        <p:cNvPr id="0" name="Picture 2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566" y="650390"/>
                          <a:ext cx="2159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8868390"/>
                </p:ext>
              </p:extLst>
            </p:nvPr>
          </p:nvGraphicFramePr>
          <p:xfrm>
            <a:off x="3629742" y="650390"/>
            <a:ext cx="2540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03" name="Equation" r:id="rId8" imgW="253800" imgH="228600" progId="Equation.DSMT4">
                    <p:embed/>
                  </p:oleObj>
                </mc:Choice>
                <mc:Fallback>
                  <p:oleObj name="Equation" r:id="rId8" imgW="253800" imgH="228600" progId="Equation.DSMT4">
                    <p:embed/>
                    <p:pic>
                      <p:nvPicPr>
                        <p:cNvPr id="0" name="Picture 2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742" y="650390"/>
                          <a:ext cx="2540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575015"/>
                </p:ext>
              </p:extLst>
            </p:nvPr>
          </p:nvGraphicFramePr>
          <p:xfrm>
            <a:off x="4349822" y="637814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04" name="Equation" r:id="rId10" imgW="215640" imgH="228600" progId="Equation.DSMT4">
                    <p:embed/>
                  </p:oleObj>
                </mc:Choice>
                <mc:Fallback>
                  <p:oleObj name="Equation" r:id="rId10" imgW="215640" imgH="228600" progId="Equation.DSMT4">
                    <p:embed/>
                    <p:pic>
                      <p:nvPicPr>
                        <p:cNvPr id="0" name="Picture 2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9822" y="637814"/>
                          <a:ext cx="2159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961055"/>
                </p:ext>
              </p:extLst>
            </p:nvPr>
          </p:nvGraphicFramePr>
          <p:xfrm>
            <a:off x="6804248" y="506374"/>
            <a:ext cx="1130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05" name="Equation" r:id="rId12" imgW="1130040" imgH="368280" progId="Equation.DSMT4">
                    <p:embed/>
                  </p:oleObj>
                </mc:Choice>
                <mc:Fallback>
                  <p:oleObj name="Equation" r:id="rId12" imgW="1130040" imgH="368280" progId="Equation.DSMT4">
                    <p:embed/>
                    <p:pic>
                      <p:nvPicPr>
                        <p:cNvPr id="0" name="Picture 2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506374"/>
                          <a:ext cx="1130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/>
          <p:cNvGrpSpPr/>
          <p:nvPr/>
        </p:nvGrpSpPr>
        <p:grpSpPr>
          <a:xfrm>
            <a:off x="39080" y="753091"/>
            <a:ext cx="7701271" cy="492443"/>
            <a:chOff x="39080" y="753091"/>
            <a:chExt cx="7701271" cy="492443"/>
          </a:xfrm>
        </p:grpSpPr>
        <p:sp>
          <p:nvSpPr>
            <p:cNvPr id="27" name="矩形 26"/>
            <p:cNvSpPr/>
            <p:nvPr/>
          </p:nvSpPr>
          <p:spPr>
            <a:xfrm>
              <a:off x="39080" y="753091"/>
              <a:ext cx="7701271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600" b="1" dirty="0">
                  <a:solidFill>
                    <a:prstClr val="black"/>
                  </a:solidFill>
                </a:rPr>
                <a:t>而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                  </a:t>
              </a:r>
              <a:r>
                <a:rPr lang="zh-CN" altLang="zh-CN" sz="2600" b="1" dirty="0" smtClean="0">
                  <a:solidFill>
                    <a:prstClr val="black"/>
                  </a:solidFill>
                </a:rPr>
                <a:t>，</a:t>
              </a:r>
              <a:r>
                <a:rPr lang="zh-CN" altLang="zh-CN" sz="2600" b="1" dirty="0">
                  <a:solidFill>
                    <a:prstClr val="black"/>
                  </a:solidFill>
                </a:rPr>
                <a:t>则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                              </a:t>
              </a:r>
              <a:r>
                <a:rPr lang="zh-CN" altLang="zh-CN" sz="2600" b="1" dirty="0" smtClean="0">
                  <a:solidFill>
                    <a:prstClr val="black"/>
                  </a:solidFill>
                </a:rPr>
                <a:t>一定</a:t>
              </a:r>
              <a:r>
                <a:rPr lang="zh-CN" altLang="zh-CN" sz="2600" b="1" dirty="0">
                  <a:solidFill>
                    <a:prstClr val="black"/>
                  </a:solidFill>
                </a:rPr>
                <a:t>线性无关。</a:t>
              </a:r>
              <a:endParaRPr lang="zh-CN" altLang="en-US" dirty="0"/>
            </a:p>
          </p:txBody>
        </p:sp>
        <p:graphicFrame>
          <p:nvGraphicFramePr>
            <p:cNvPr id="113" name="对象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431337"/>
                </p:ext>
              </p:extLst>
            </p:nvPr>
          </p:nvGraphicFramePr>
          <p:xfrm>
            <a:off x="502196" y="764704"/>
            <a:ext cx="1333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06" name="Equation" r:id="rId14" imgW="1333440" imgH="368280" progId="Equation.DSMT4">
                    <p:embed/>
                  </p:oleObj>
                </mc:Choice>
                <mc:Fallback>
                  <p:oleObj name="Equation" r:id="rId14" imgW="1333440" imgH="368280" progId="Equation.DSMT4">
                    <p:embed/>
                    <p:pic>
                      <p:nvPicPr>
                        <p:cNvPr id="0" name="Picture 2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96" y="764704"/>
                          <a:ext cx="13335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" name="对象 1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3510362"/>
                </p:ext>
              </p:extLst>
            </p:nvPr>
          </p:nvGraphicFramePr>
          <p:xfrm>
            <a:off x="2559958" y="789762"/>
            <a:ext cx="2120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07" name="Equation" r:id="rId16" imgW="2120760" imgH="419040" progId="Equation.DSMT4">
                    <p:embed/>
                  </p:oleObj>
                </mc:Choice>
                <mc:Fallback>
                  <p:oleObj name="Equation" r:id="rId16" imgW="2120760" imgH="419040" progId="Equation.DSMT4">
                    <p:embed/>
                    <p:pic>
                      <p:nvPicPr>
                        <p:cNvPr id="0" name="Picture 25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958" y="789762"/>
                          <a:ext cx="21209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矩形 44"/>
          <p:cNvSpPr/>
          <p:nvPr/>
        </p:nvSpPr>
        <p:spPr>
          <a:xfrm>
            <a:off x="6852422" y="753091"/>
            <a:ext cx="13981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600" b="1" dirty="0">
                <a:solidFill>
                  <a:prstClr val="black"/>
                </a:solidFill>
              </a:rPr>
              <a:t>(</a:t>
            </a:r>
            <a:r>
              <a:rPr lang="zh-CN" altLang="zh-CN" sz="2600" b="1" dirty="0">
                <a:solidFill>
                  <a:srgbClr val="FF0000"/>
                </a:solidFill>
              </a:rPr>
              <a:t>定义法</a:t>
            </a:r>
            <a:r>
              <a:rPr lang="en-US" altLang="zh-CN" sz="2600" b="1" dirty="0">
                <a:solidFill>
                  <a:prstClr val="black"/>
                </a:solidFill>
              </a:rPr>
              <a:t>)</a:t>
            </a:r>
            <a:endParaRPr lang="zh-CN" altLang="zh-CN" sz="2600" b="1" dirty="0">
              <a:solidFill>
                <a:prstClr val="black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63302" y="1146332"/>
            <a:ext cx="9243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证明：</a:t>
            </a:r>
            <a:endParaRPr lang="zh-CN" altLang="en-US" sz="2600" b="1" dirty="0"/>
          </a:p>
        </p:txBody>
      </p:sp>
      <p:graphicFrame>
        <p:nvGraphicFramePr>
          <p:cNvPr id="116" name="对象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076142"/>
              </p:ext>
            </p:extLst>
          </p:nvPr>
        </p:nvGraphicFramePr>
        <p:xfrm>
          <a:off x="1144277" y="1726495"/>
          <a:ext cx="289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08" name="Equation" r:id="rId18" imgW="2895480" imgH="419040" progId="Equation.DSMT4">
                  <p:embed/>
                </p:oleObj>
              </mc:Choice>
              <mc:Fallback>
                <p:oleObj name="Equation" r:id="rId18" imgW="2895480" imgH="419040" progId="Equation.DSMT4">
                  <p:embed/>
                  <p:pic>
                    <p:nvPicPr>
                      <p:cNvPr id="0" name="Picture 25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277" y="1726495"/>
                        <a:ext cx="2895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TextBox 116"/>
          <p:cNvSpPr txBox="1"/>
          <p:nvPr/>
        </p:nvSpPr>
        <p:spPr>
          <a:xfrm>
            <a:off x="1151620" y="1124744"/>
            <a:ext cx="6840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</a:p>
        </p:txBody>
      </p:sp>
      <p:graphicFrame>
        <p:nvGraphicFramePr>
          <p:cNvPr id="123" name="对象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959271"/>
              </p:ext>
            </p:extLst>
          </p:nvPr>
        </p:nvGraphicFramePr>
        <p:xfrm>
          <a:off x="1259632" y="2546641"/>
          <a:ext cx="2431067" cy="59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09" name="Equation" r:id="rId20" imgW="2234880" imgH="545760" progId="Equation.DSMT4">
                  <p:embed/>
                </p:oleObj>
              </mc:Choice>
              <mc:Fallback>
                <p:oleObj name="Equation" r:id="rId20" imgW="2234880" imgH="545760" progId="Equation.DSMT4">
                  <p:embed/>
                  <p:pic>
                    <p:nvPicPr>
                      <p:cNvPr id="0" name="Picture 25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546641"/>
                        <a:ext cx="2431067" cy="594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251520" y="3140969"/>
            <a:ext cx="2154773" cy="492443"/>
            <a:chOff x="251520" y="3140969"/>
            <a:chExt cx="2154773" cy="492443"/>
          </a:xfrm>
        </p:grpSpPr>
        <p:sp>
          <p:nvSpPr>
            <p:cNvPr id="124" name="TextBox 123"/>
            <p:cNvSpPr txBox="1"/>
            <p:nvPr/>
          </p:nvSpPr>
          <p:spPr>
            <a:xfrm>
              <a:off x="251520" y="3140969"/>
              <a:ext cx="8640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由于</a:t>
              </a:r>
              <a:endParaRPr lang="zh-CN" altLang="en-US" sz="2600" b="1" dirty="0"/>
            </a:p>
          </p:txBody>
        </p:sp>
        <p:graphicFrame>
          <p:nvGraphicFramePr>
            <p:cNvPr id="125" name="对象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3007617"/>
                </p:ext>
              </p:extLst>
            </p:nvPr>
          </p:nvGraphicFramePr>
          <p:xfrm>
            <a:off x="1072793" y="3186153"/>
            <a:ext cx="1333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10" name="Equation" r:id="rId22" imgW="1333440" imgH="368280" progId="Equation.DSMT4">
                    <p:embed/>
                  </p:oleObj>
                </mc:Choice>
                <mc:Fallback>
                  <p:oleObj name="Equation" r:id="rId22" imgW="1333440" imgH="368280" progId="Equation.DSMT4">
                    <p:embed/>
                    <p:pic>
                      <p:nvPicPr>
                        <p:cNvPr id="0" name="Picture 2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793" y="3186153"/>
                          <a:ext cx="13335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60"/>
          <p:cNvGrpSpPr/>
          <p:nvPr/>
        </p:nvGrpSpPr>
        <p:grpSpPr>
          <a:xfrm>
            <a:off x="2622405" y="3140969"/>
            <a:ext cx="1737790" cy="492443"/>
            <a:chOff x="2622405" y="3140969"/>
            <a:chExt cx="1737790" cy="492443"/>
          </a:xfrm>
        </p:grpSpPr>
        <p:sp>
          <p:nvSpPr>
            <p:cNvPr id="126" name="TextBox 125"/>
            <p:cNvSpPr txBox="1"/>
            <p:nvPr/>
          </p:nvSpPr>
          <p:spPr>
            <a:xfrm>
              <a:off x="2622405" y="3140969"/>
              <a:ext cx="9808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因此</a:t>
              </a:r>
              <a:endParaRPr lang="zh-CN" altLang="en-US" sz="2600" b="1" dirty="0"/>
            </a:p>
          </p:txBody>
        </p:sp>
        <p:graphicFrame>
          <p:nvGraphicFramePr>
            <p:cNvPr id="127" name="对象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7762753"/>
                </p:ext>
              </p:extLst>
            </p:nvPr>
          </p:nvGraphicFramePr>
          <p:xfrm>
            <a:off x="3521995" y="3214312"/>
            <a:ext cx="838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11" name="Equation" r:id="rId24" imgW="838080" imgH="419040" progId="Equation.DSMT4">
                    <p:embed/>
                  </p:oleObj>
                </mc:Choice>
                <mc:Fallback>
                  <p:oleObj name="Equation" r:id="rId24" imgW="838080" imgH="419040" progId="Equation.DSMT4">
                    <p:embed/>
                    <p:pic>
                      <p:nvPicPr>
                        <p:cNvPr id="0" name="Picture 2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995" y="3214312"/>
                          <a:ext cx="838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" name="TextBox 127"/>
          <p:cNvSpPr txBox="1"/>
          <p:nvPr/>
        </p:nvSpPr>
        <p:spPr>
          <a:xfrm>
            <a:off x="4502585" y="3140968"/>
            <a:ext cx="22998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代入（</a:t>
            </a: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）得</a:t>
            </a:r>
            <a:endParaRPr lang="zh-CN" altLang="en-US" sz="2600" b="1" dirty="0"/>
          </a:p>
        </p:txBody>
      </p:sp>
      <p:graphicFrame>
        <p:nvGraphicFramePr>
          <p:cNvPr id="129" name="对象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151487"/>
              </p:ext>
            </p:extLst>
          </p:nvPr>
        </p:nvGraphicFramePr>
        <p:xfrm>
          <a:off x="1187624" y="3658748"/>
          <a:ext cx="3949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12" name="Equation" r:id="rId26" imgW="3949560" imgH="545760" progId="Equation.DSMT4">
                  <p:embed/>
                </p:oleObj>
              </mc:Choice>
              <mc:Fallback>
                <p:oleObj name="Equation" r:id="rId26" imgW="3949560" imgH="545760" progId="Equation.DSMT4">
                  <p:embed/>
                  <p:pic>
                    <p:nvPicPr>
                      <p:cNvPr id="0" name="Picture 2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658748"/>
                        <a:ext cx="39497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5220072" y="3656637"/>
            <a:ext cx="11521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（</a:t>
            </a:r>
            <a:r>
              <a:rPr lang="en-US" altLang="zh-CN" sz="2600" b="1" dirty="0" smtClean="0"/>
              <a:t>2</a:t>
            </a:r>
            <a:r>
              <a:rPr lang="zh-CN" altLang="en-US" sz="2600" b="1" dirty="0"/>
              <a:t>）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23528" y="4664749"/>
            <a:ext cx="26888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继续下去，可得</a:t>
            </a:r>
            <a:endParaRPr lang="zh-CN" altLang="en-US" sz="2600" b="1" dirty="0"/>
          </a:p>
        </p:txBody>
      </p:sp>
      <p:graphicFrame>
        <p:nvGraphicFramePr>
          <p:cNvPr id="134" name="对象 1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63424"/>
              </p:ext>
            </p:extLst>
          </p:nvPr>
        </p:nvGraphicFramePr>
        <p:xfrm>
          <a:off x="2874472" y="4664749"/>
          <a:ext cx="266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913" name="Equation" r:id="rId28" imgW="2666880" imgH="419040" progId="Equation.DSMT4">
                  <p:embed/>
                </p:oleObj>
              </mc:Choice>
              <mc:Fallback>
                <p:oleObj name="Equation" r:id="rId28" imgW="2666880" imgH="419040" progId="Equation.DSMT4">
                  <p:embed/>
                  <p:pic>
                    <p:nvPicPr>
                      <p:cNvPr id="0" name="Picture 2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472" y="4664749"/>
                        <a:ext cx="2667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" name="组合 62"/>
          <p:cNvGrpSpPr/>
          <p:nvPr/>
        </p:nvGrpSpPr>
        <p:grpSpPr>
          <a:xfrm>
            <a:off x="1187624" y="5157192"/>
            <a:ext cx="4264368" cy="492443"/>
            <a:chOff x="1187624" y="5157192"/>
            <a:chExt cx="4264368" cy="492443"/>
          </a:xfrm>
        </p:grpSpPr>
        <p:graphicFrame>
          <p:nvGraphicFramePr>
            <p:cNvPr id="135" name="对象 1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031817"/>
                </p:ext>
              </p:extLst>
            </p:nvPr>
          </p:nvGraphicFramePr>
          <p:xfrm>
            <a:off x="1187624" y="5178475"/>
            <a:ext cx="2387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14" name="Equation" r:id="rId30" imgW="2387520" imgH="419040" progId="Equation.DSMT4">
                    <p:embed/>
                  </p:oleObj>
                </mc:Choice>
                <mc:Fallback>
                  <p:oleObj name="Equation" r:id="rId30" imgW="2387520" imgH="419040" progId="Equation.DSMT4">
                    <p:embed/>
                    <p:pic>
                      <p:nvPicPr>
                        <p:cNvPr id="0" name="Picture 2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5178475"/>
                          <a:ext cx="2387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TextBox 135"/>
            <p:cNvSpPr txBox="1"/>
            <p:nvPr/>
          </p:nvSpPr>
          <p:spPr>
            <a:xfrm>
              <a:off x="3723800" y="5157192"/>
              <a:ext cx="17281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线性无关</a:t>
              </a:r>
              <a:r>
                <a:rPr lang="en-US" altLang="zh-CN" sz="2600" b="1" dirty="0" smtClean="0"/>
                <a:t>.</a:t>
              </a:r>
              <a:endParaRPr lang="zh-CN" altLang="en-US" sz="2600" b="1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40965" y="2132856"/>
            <a:ext cx="7549008" cy="505182"/>
            <a:chOff x="240965" y="2132856"/>
            <a:chExt cx="7549008" cy="505182"/>
          </a:xfrm>
        </p:grpSpPr>
        <p:grpSp>
          <p:nvGrpSpPr>
            <p:cNvPr id="56" name="组合 55"/>
            <p:cNvGrpSpPr/>
            <p:nvPr/>
          </p:nvGrpSpPr>
          <p:grpSpPr>
            <a:xfrm>
              <a:off x="240965" y="2132856"/>
              <a:ext cx="5267139" cy="505182"/>
              <a:chOff x="240965" y="2132856"/>
              <a:chExt cx="5267139" cy="505182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240965" y="2132856"/>
                <a:ext cx="720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用</a:t>
                </a:r>
                <a:endParaRPr lang="zh-CN" altLang="en-US" sz="2600" b="1" dirty="0"/>
              </a:p>
            </p:txBody>
          </p:sp>
          <p:graphicFrame>
            <p:nvGraphicFramePr>
              <p:cNvPr id="121" name="对象 1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3666817"/>
                  </p:ext>
                </p:extLst>
              </p:nvPr>
            </p:nvGraphicFramePr>
            <p:xfrm>
              <a:off x="866056" y="2152482"/>
              <a:ext cx="609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915" name="Equation" r:id="rId32" imgW="609480" imgH="355320" progId="Equation.DSMT4">
                      <p:embed/>
                    </p:oleObj>
                  </mc:Choice>
                  <mc:Fallback>
                    <p:oleObj name="Equation" r:id="rId32" imgW="609480" imgH="355320" progId="Equation.DSMT4">
                      <p:embed/>
                      <p:pic>
                        <p:nvPicPr>
                          <p:cNvPr id="0" name="Picture 25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6056" y="2152482"/>
                            <a:ext cx="6096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" name="TextBox 121"/>
              <p:cNvSpPr txBox="1"/>
              <p:nvPr/>
            </p:nvSpPr>
            <p:spPr>
              <a:xfrm>
                <a:off x="1475656" y="2145595"/>
                <a:ext cx="403244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左乘（</a:t>
                </a:r>
                <a:r>
                  <a:rPr lang="en-US" altLang="zh-CN" sz="2600" b="1" dirty="0" smtClean="0"/>
                  <a:t>1</a:t>
                </a:r>
                <a:r>
                  <a:rPr lang="zh-CN" altLang="en-US" sz="2600" b="1" dirty="0" smtClean="0"/>
                  <a:t>）式两边，并注意</a:t>
                </a:r>
                <a:endParaRPr lang="zh-CN" altLang="en-US" sz="2600" b="1" dirty="0"/>
              </a:p>
            </p:txBody>
          </p:sp>
        </p:grp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6441106"/>
                </p:ext>
              </p:extLst>
            </p:nvPr>
          </p:nvGraphicFramePr>
          <p:xfrm>
            <a:off x="5389673" y="2168138"/>
            <a:ext cx="24003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16" name="Equation" r:id="rId34" imgW="2400120" imgH="469800" progId="Equation.DSMT4">
                    <p:embed/>
                  </p:oleObj>
                </mc:Choice>
                <mc:Fallback>
                  <p:oleObj name="Equation" r:id="rId34" imgW="2400120" imgH="469800" progId="Equation.DSMT4">
                    <p:embed/>
                    <p:pic>
                      <p:nvPicPr>
                        <p:cNvPr id="0" name="Picture 2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9673" y="2168138"/>
                          <a:ext cx="24003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61"/>
          <p:cNvGrpSpPr/>
          <p:nvPr/>
        </p:nvGrpSpPr>
        <p:grpSpPr>
          <a:xfrm>
            <a:off x="323528" y="4149080"/>
            <a:ext cx="6264696" cy="492443"/>
            <a:chOff x="323528" y="4149080"/>
            <a:chExt cx="6264696" cy="492443"/>
          </a:xfrm>
        </p:grpSpPr>
        <p:sp>
          <p:nvSpPr>
            <p:cNvPr id="131" name="TextBox 130"/>
            <p:cNvSpPr txBox="1"/>
            <p:nvPr/>
          </p:nvSpPr>
          <p:spPr>
            <a:xfrm>
              <a:off x="323528" y="4149080"/>
              <a:ext cx="582684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再用</a:t>
              </a:r>
              <a:r>
                <a:rPr lang="zh-CN" altLang="en-US" sz="2600" b="1" dirty="0" smtClean="0">
                  <a:solidFill>
                    <a:srgbClr val="FF0000"/>
                  </a:solidFill>
                </a:rPr>
                <a:t>         </a:t>
              </a:r>
              <a:r>
                <a:rPr lang="zh-CN" altLang="en-US" sz="2600" b="1" dirty="0" smtClean="0"/>
                <a:t> 左乘（</a:t>
              </a:r>
              <a:r>
                <a:rPr lang="en-US" altLang="zh-CN" sz="2600" b="1" dirty="0" smtClean="0"/>
                <a:t>2</a:t>
              </a:r>
              <a:r>
                <a:rPr lang="zh-CN" altLang="en-US" sz="2600" b="1" dirty="0" smtClean="0"/>
                <a:t>）式两端，可得 </a:t>
              </a:r>
              <a:endParaRPr lang="zh-CN" altLang="en-US" sz="2600" b="1" dirty="0"/>
            </a:p>
          </p:txBody>
        </p:sp>
        <p:graphicFrame>
          <p:nvGraphicFramePr>
            <p:cNvPr id="133" name="对象 1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2799531"/>
                </p:ext>
              </p:extLst>
            </p:nvPr>
          </p:nvGraphicFramePr>
          <p:xfrm>
            <a:off x="5442049" y="4221088"/>
            <a:ext cx="1146175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17" name="Equation" r:id="rId36" imgW="622080" imgH="406080" progId="Equation.DSMT4">
                    <p:embed/>
                  </p:oleObj>
                </mc:Choice>
                <mc:Fallback>
                  <p:oleObj name="Equation" r:id="rId36" imgW="622080" imgH="406080" progId="Equation.DSMT4">
                    <p:embed/>
                    <p:pic>
                      <p:nvPicPr>
                        <p:cNvPr id="0" name="Picture 2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2049" y="4221088"/>
                          <a:ext cx="1146175" cy="404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对象 1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2397507"/>
                </p:ext>
              </p:extLst>
            </p:nvPr>
          </p:nvGraphicFramePr>
          <p:xfrm>
            <a:off x="1125079" y="4217501"/>
            <a:ext cx="6223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18" name="Equation" r:id="rId38" imgW="622080" imgH="355320" progId="Equation.DSMT4">
                    <p:embed/>
                  </p:oleObj>
                </mc:Choice>
                <mc:Fallback>
                  <p:oleObj name="Equation" r:id="rId38" imgW="622080" imgH="355320" progId="Equation.DSMT4">
                    <p:embed/>
                    <p:pic>
                      <p:nvPicPr>
                        <p:cNvPr id="0" name="Picture 2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079" y="4217501"/>
                          <a:ext cx="6223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1728899" y="1226716"/>
            <a:ext cx="5666338" cy="546100"/>
            <a:chOff x="1728899" y="1628800"/>
            <a:chExt cx="5666338" cy="546100"/>
          </a:xfrm>
        </p:grpSpPr>
        <p:graphicFrame>
          <p:nvGraphicFramePr>
            <p:cNvPr id="118" name="对象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0617154"/>
                </p:ext>
              </p:extLst>
            </p:nvPr>
          </p:nvGraphicFramePr>
          <p:xfrm>
            <a:off x="1728899" y="1628800"/>
            <a:ext cx="46863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919" name="Equation" r:id="rId40" imgW="4686120" imgH="545760" progId="Equation.DSMT4">
                    <p:embed/>
                  </p:oleObj>
                </mc:Choice>
                <mc:Fallback>
                  <p:oleObj name="Equation" r:id="rId40" imgW="4686120" imgH="545760" progId="Equation.DSMT4">
                    <p:embed/>
                    <p:pic>
                      <p:nvPicPr>
                        <p:cNvPr id="0" name="Picture 2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899" y="1628800"/>
                          <a:ext cx="4686300" cy="546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6372200" y="1628800"/>
              <a:ext cx="1023037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600" b="1" dirty="0"/>
                <a:t>（</a:t>
              </a:r>
              <a:r>
                <a:rPr lang="en-US" altLang="zh-CN" sz="2600" b="1" dirty="0"/>
                <a:t>1</a:t>
              </a:r>
              <a:r>
                <a:rPr lang="zh-CN" altLang="en-US" sz="2600" b="1" dirty="0"/>
                <a:t>）</a:t>
              </a:r>
              <a:endParaRPr lang="zh-CN" altLang="en-US" sz="2600" dirty="0"/>
            </a:p>
          </p:txBody>
        </p:sp>
      </p:grpSp>
      <p:sp>
        <p:nvSpPr>
          <p:cNvPr id="4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 典 例 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439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5" grpId="0"/>
      <p:bldP spid="115" grpId="0"/>
      <p:bldP spid="117" grpId="0"/>
      <p:bldP spid="128" grpId="0"/>
      <p:bldP spid="130" grpId="0"/>
      <p:bldP spid="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323528" y="188640"/>
            <a:ext cx="4464496" cy="4924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981" y="188640"/>
            <a:ext cx="4326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线性相关</a:t>
            </a:r>
            <a:r>
              <a:rPr lang="zh-CN" altLang="zh-CN" sz="2600" b="1" dirty="0"/>
              <a:t>与线性无关的定义</a:t>
            </a:r>
            <a:endParaRPr lang="zh-CN" altLang="en-US" sz="2600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27584" y="992077"/>
            <a:ext cx="3277468" cy="492443"/>
            <a:chOff x="971600" y="1484784"/>
            <a:chExt cx="3277468" cy="492443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9420785"/>
                </p:ext>
              </p:extLst>
            </p:nvPr>
          </p:nvGraphicFramePr>
          <p:xfrm>
            <a:off x="2483768" y="1484784"/>
            <a:ext cx="1765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86" name="Equation" r:id="rId4" imgW="1765080" imgH="419040" progId="Equation.DSMT4">
                    <p:embed/>
                  </p:oleObj>
                </mc:Choice>
                <mc:Fallback>
                  <p:oleObj name="Equation" r:id="rId4" imgW="1765080" imgH="419040" progId="Equation.DSMT4">
                    <p:embed/>
                    <p:pic>
                      <p:nvPicPr>
                        <p:cNvPr id="0" name="Picture 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1484784"/>
                          <a:ext cx="1765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971600" y="1484784"/>
              <a:ext cx="156522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对向量组</a:t>
              </a:r>
              <a:endParaRPr lang="zh-CN" altLang="en-US" sz="2600" b="1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23528" y="3501008"/>
            <a:ext cx="2213550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线性无关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3528" y="992077"/>
            <a:ext cx="77770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en-US" altLang="zh-CN" dirty="0"/>
              <a:t>                                                 </a:t>
            </a:r>
            <a:r>
              <a:rPr lang="en-US" altLang="zh-CN" dirty="0" smtClean="0"/>
              <a:t> </a:t>
            </a:r>
            <a:r>
              <a:rPr lang="zh-CN" altLang="zh-CN" dirty="0" smtClean="0"/>
              <a:t>如果</a:t>
            </a:r>
            <a:r>
              <a:rPr lang="zh-CN" altLang="zh-CN" dirty="0"/>
              <a:t>存在一组不全为零</a:t>
            </a:r>
            <a:r>
              <a:rPr lang="zh-CN" altLang="zh-CN" dirty="0" smtClean="0"/>
              <a:t>的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323528" y="1856173"/>
            <a:ext cx="5793348" cy="492443"/>
            <a:chOff x="578471" y="2720533"/>
            <a:chExt cx="5793348" cy="492443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6741120"/>
                </p:ext>
              </p:extLst>
            </p:nvPr>
          </p:nvGraphicFramePr>
          <p:xfrm>
            <a:off x="2391544" y="272053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87" name="Equation" r:id="rId6" imgW="1676160" imgH="419040" progId="Equation.DSMT4">
                    <p:embed/>
                  </p:oleObj>
                </mc:Choice>
                <mc:Fallback>
                  <p:oleObj name="Equation" r:id="rId6" imgW="1676160" imgH="419040" progId="Equation.DSMT4">
                    <p:embed/>
                    <p:pic>
                      <p:nvPicPr>
                        <p:cNvPr id="0" name="Picture 3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544" y="272053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578471" y="2720533"/>
              <a:ext cx="195835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zh-CN" dirty="0"/>
                <a:t>则称向量组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95936" y="2720533"/>
              <a:ext cx="23758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 smtClean="0">
                  <a:solidFill>
                    <a:srgbClr val="0000CC"/>
                  </a:solidFill>
                </a:rPr>
                <a:t>线性相关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857052" y="2564904"/>
            <a:ext cx="420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如果不存在不全为零的系数，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956030" y="2576517"/>
            <a:ext cx="3029814" cy="498096"/>
            <a:chOff x="5100046" y="3440613"/>
            <a:chExt cx="3029814" cy="498096"/>
          </a:xfrm>
        </p:grpSpPr>
        <p:sp>
          <p:nvSpPr>
            <p:cNvPr id="35" name="TextBox 34"/>
            <p:cNvSpPr txBox="1"/>
            <p:nvPr/>
          </p:nvSpPr>
          <p:spPr>
            <a:xfrm>
              <a:off x="5100046" y="3440613"/>
              <a:ext cx="119030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即仅当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1605150"/>
                </p:ext>
              </p:extLst>
            </p:nvPr>
          </p:nvGraphicFramePr>
          <p:xfrm>
            <a:off x="6204223" y="3460871"/>
            <a:ext cx="1925637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88" name="Equation" r:id="rId8" imgW="1104840" imgH="406080" progId="Equation.DSMT4">
                    <p:embed/>
                  </p:oleObj>
                </mc:Choice>
                <mc:Fallback>
                  <p:oleObj name="Equation" r:id="rId8" imgW="1104840" imgH="406080" progId="Equation.DSMT4">
                    <p:embed/>
                    <p:pic>
                      <p:nvPicPr>
                        <p:cNvPr id="0" name="Picture 3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4223" y="3460871"/>
                          <a:ext cx="1925637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3833118" y="2996952"/>
            <a:ext cx="3941120" cy="492443"/>
            <a:chOff x="3977134" y="3861048"/>
            <a:chExt cx="3941120" cy="492443"/>
          </a:xfrm>
        </p:grpSpPr>
        <p:grpSp>
          <p:nvGrpSpPr>
            <p:cNvPr id="13" name="组合 12"/>
            <p:cNvGrpSpPr/>
            <p:nvPr/>
          </p:nvGrpSpPr>
          <p:grpSpPr>
            <a:xfrm>
              <a:off x="5820535" y="3861048"/>
              <a:ext cx="2097719" cy="455771"/>
              <a:chOff x="5820535" y="3861048"/>
              <a:chExt cx="2097719" cy="455771"/>
            </a:xfrm>
          </p:grpSpPr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7609266"/>
                  </p:ext>
                </p:extLst>
              </p:nvPr>
            </p:nvGraphicFramePr>
            <p:xfrm>
              <a:off x="5820535" y="3861048"/>
              <a:ext cx="1703794" cy="430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89" name="Equation" r:id="rId10" imgW="1168200" imgH="406080" progId="Equation.DSMT4">
                      <p:embed/>
                    </p:oleObj>
                  </mc:Choice>
                  <mc:Fallback>
                    <p:oleObj name="Equation" r:id="rId10" imgW="1168200" imgH="406080" progId="Equation.DSMT4">
                      <p:embed/>
                      <p:pic>
                        <p:nvPicPr>
                          <p:cNvPr id="0" name="Picture 3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20535" y="3861048"/>
                            <a:ext cx="1703794" cy="430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3346382"/>
                  </p:ext>
                </p:extLst>
              </p:nvPr>
            </p:nvGraphicFramePr>
            <p:xfrm>
              <a:off x="7562654" y="3897719"/>
              <a:ext cx="3556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90" name="Equation" r:id="rId12" imgW="355320" imgH="419040" progId="Equation.DSMT4">
                      <p:embed/>
                    </p:oleObj>
                  </mc:Choice>
                  <mc:Fallback>
                    <p:oleObj name="Equation" r:id="rId12" imgW="355320" imgH="419040" progId="Equation.DSMT4">
                      <p:embed/>
                      <p:pic>
                        <p:nvPicPr>
                          <p:cNvPr id="0" name="Picture 3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62654" y="3897719"/>
                            <a:ext cx="3556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" name="TextBox 37"/>
            <p:cNvSpPr txBox="1"/>
            <p:nvPr/>
          </p:nvSpPr>
          <p:spPr>
            <a:xfrm>
              <a:off x="3977134" y="3861048"/>
              <a:ext cx="26405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 smtClean="0"/>
                <a:t>则</a:t>
              </a:r>
              <a:r>
                <a:rPr lang="zh-CN" altLang="en-US" dirty="0"/>
                <a:t>称向量</a:t>
              </a:r>
              <a:r>
                <a:rPr lang="zh-CN" altLang="en-US" dirty="0" smtClean="0"/>
                <a:t>组       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5536" y="2996952"/>
            <a:ext cx="3774265" cy="504056"/>
            <a:chOff x="539552" y="3861048"/>
            <a:chExt cx="3774265" cy="504056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7270067"/>
                </p:ext>
              </p:extLst>
            </p:nvPr>
          </p:nvGraphicFramePr>
          <p:xfrm>
            <a:off x="539552" y="3946004"/>
            <a:ext cx="317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91" name="Equation" r:id="rId14" imgW="317160" imgH="419040" progId="Equation.DSMT4">
                    <p:embed/>
                  </p:oleObj>
                </mc:Choice>
                <mc:Fallback>
                  <p:oleObj name="Equation" r:id="rId14" imgW="317160" imgH="419040" progId="Equation.DSMT4">
                    <p:embed/>
                    <p:pic>
                      <p:nvPicPr>
                        <p:cNvPr id="0" name="Picture 3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3946004"/>
                          <a:ext cx="317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763143" y="3861048"/>
              <a:ext cx="35506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zh-CN" dirty="0"/>
                <a:t>全为零时上式才</a:t>
              </a:r>
              <a:r>
                <a:rPr lang="zh-CN" altLang="zh-CN" dirty="0" smtClean="0"/>
                <a:t>成立</a:t>
              </a:r>
              <a:r>
                <a:rPr lang="zh-CN" altLang="en-US" dirty="0" smtClean="0"/>
                <a:t>，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3528" y="1424125"/>
            <a:ext cx="7777068" cy="504056"/>
            <a:chOff x="467544" y="2132856"/>
            <a:chExt cx="7777068" cy="504056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97556"/>
                </p:ext>
              </p:extLst>
            </p:nvPr>
          </p:nvGraphicFramePr>
          <p:xfrm>
            <a:off x="3921556" y="2163267"/>
            <a:ext cx="3440113" cy="40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92" name="Equation" r:id="rId16" imgW="3593880" imgH="419040" progId="Equation.DSMT4">
                    <p:embed/>
                  </p:oleObj>
                </mc:Choice>
                <mc:Fallback>
                  <p:oleObj name="Equation" r:id="rId16" imgW="3593880" imgH="419040" progId="Equation.DSMT4">
                    <p:embed/>
                    <p:pic>
                      <p:nvPicPr>
                        <p:cNvPr id="0" name="Picture 3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1556" y="2163267"/>
                          <a:ext cx="3440113" cy="40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7236296" y="2144469"/>
              <a:ext cx="100831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成立，</a:t>
              </a:r>
              <a:endParaRPr lang="zh-CN" altLang="en-US" sz="2600" b="1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67544" y="2132856"/>
              <a:ext cx="5793348" cy="504056"/>
              <a:chOff x="467544" y="2132856"/>
              <a:chExt cx="5793348" cy="504056"/>
            </a:xfrm>
          </p:grpSpPr>
          <p:graphicFrame>
            <p:nvGraphicFramePr>
              <p:cNvPr id="51" name="对象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8196060"/>
                  </p:ext>
                </p:extLst>
              </p:nvPr>
            </p:nvGraphicFramePr>
            <p:xfrm>
              <a:off x="986235" y="2200854"/>
              <a:ext cx="2156375" cy="4360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593" name="Equation" r:id="rId18" imgW="1396800" imgH="419040" progId="Equation.DSMT4">
                      <p:embed/>
                    </p:oleObj>
                  </mc:Choice>
                  <mc:Fallback>
                    <p:oleObj name="Equation" r:id="rId18" imgW="1396800" imgH="419040" progId="Equation.DSMT4">
                      <p:embed/>
                      <p:pic>
                        <p:nvPicPr>
                          <p:cNvPr id="0" name="Picture 3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6235" y="2200854"/>
                            <a:ext cx="2156375" cy="4360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TextBox 31"/>
              <p:cNvSpPr txBox="1"/>
              <p:nvPr/>
            </p:nvSpPr>
            <p:spPr>
              <a:xfrm>
                <a:off x="467544" y="2132856"/>
                <a:ext cx="579334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 smtClean="0"/>
                  <a:t>数                              ，使</a:t>
                </a:r>
                <a:endParaRPr lang="zh-CN" altLang="en-US" dirty="0"/>
              </a:p>
            </p:txBody>
          </p:sp>
        </p:grpSp>
      </p:grpSp>
      <p:sp>
        <p:nvSpPr>
          <p:cNvPr id="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568" y="4913784"/>
            <a:ext cx="7632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（根据定义，让零向量的系数取为</a:t>
            </a:r>
            <a:r>
              <a:rPr lang="en-US" altLang="zh-CN" sz="2600" b="1" dirty="0"/>
              <a:t>1</a:t>
            </a:r>
            <a:r>
              <a:rPr lang="zh-CN" altLang="zh-CN" sz="2600" b="1" dirty="0"/>
              <a:t>，其余向量的系数取为</a:t>
            </a:r>
            <a:r>
              <a:rPr lang="en-US" altLang="zh-CN" sz="2600" b="1" dirty="0"/>
              <a:t>0</a:t>
            </a:r>
            <a:r>
              <a:rPr lang="zh-CN" altLang="zh-CN" sz="2600" b="1" dirty="0"/>
              <a:t>，可知结论正确）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41" name="爆炸形 2 40"/>
          <p:cNvSpPr/>
          <p:nvPr/>
        </p:nvSpPr>
        <p:spPr>
          <a:xfrm>
            <a:off x="0" y="4077072"/>
            <a:ext cx="2448272" cy="93283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44098" y="4280456"/>
            <a:ext cx="5976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>
                <a:latin typeface="+mn-ea"/>
              </a:rPr>
              <a:t>含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零向量</a:t>
            </a:r>
            <a:r>
              <a:rPr lang="zh-CN" altLang="zh-CN" sz="2600" b="1" dirty="0">
                <a:latin typeface="+mn-ea"/>
              </a:rPr>
              <a:t>的向量组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一定</a:t>
            </a:r>
            <a:r>
              <a:rPr lang="zh-CN" altLang="zh-CN" sz="2600" b="1" dirty="0">
                <a:latin typeface="+mn-ea"/>
              </a:rPr>
              <a:t>线性相关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44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/>
      <p:bldP spid="40" grpId="0"/>
      <p:bldP spid="23" grpId="0"/>
      <p:bldP spid="52" grpId="0"/>
      <p:bldP spid="34" grpId="0"/>
      <p:bldP spid="41" grpId="0" animBg="1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7504" y="4149080"/>
            <a:ext cx="8072989" cy="1584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2180328" y="2020389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2" name="Equation" r:id="rId3" imgW="5041800" imgH="431640" progId="Equation.DSMT4">
                  <p:embed/>
                </p:oleObj>
              </mc:Choice>
              <mc:Fallback>
                <p:oleObj name="Equation" r:id="rId3" imgW="5041800" imgH="43164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328" y="2020389"/>
                        <a:ext cx="5041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/>
          </p:nvPr>
        </p:nvGraphicFramePr>
        <p:xfrm>
          <a:off x="467544" y="2610025"/>
          <a:ext cx="213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3" name="Equation" r:id="rId5" imgW="2133600" imgH="368300" progId="Equation.DSMT4">
                  <p:embed/>
                </p:oleObj>
              </mc:Choice>
              <mc:Fallback>
                <p:oleObj name="Equation" r:id="rId5" imgW="2133600" imgH="3683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10025"/>
                        <a:ext cx="2133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/>
          </p:nvPr>
        </p:nvGraphicFramePr>
        <p:xfrm>
          <a:off x="2549525" y="2578100"/>
          <a:ext cx="570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4" name="Equation" r:id="rId7" imgW="5702040" imgH="431640" progId="Equation.DSMT4">
                  <p:embed/>
                </p:oleObj>
              </mc:Choice>
              <mc:Fallback>
                <p:oleObj name="Equation" r:id="rId7" imgW="5702040" imgH="43164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2578100"/>
                        <a:ext cx="5702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/>
          </p:nvPr>
        </p:nvGraphicFramePr>
        <p:xfrm>
          <a:off x="1668463" y="3632200"/>
          <a:ext cx="261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5" name="Equation" r:id="rId9" imgW="2616120" imgH="482400" progId="Equation.DSMT4">
                  <p:embed/>
                </p:oleObj>
              </mc:Choice>
              <mc:Fallback>
                <p:oleObj name="Equation" r:id="rId9" imgW="2616120" imgH="48240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632200"/>
                        <a:ext cx="2616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467544" y="3119438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name="Equation" r:id="rId11" imgW="3009600" imgH="419040" progId="Equation.DSMT4">
                  <p:embed/>
                </p:oleObj>
              </mc:Choice>
              <mc:Fallback>
                <p:oleObj name="Equation" r:id="rId11" imgW="3009600" imgH="41904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19438"/>
                        <a:ext cx="3009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爆炸形 2 34"/>
          <p:cNvSpPr/>
          <p:nvPr/>
        </p:nvSpPr>
        <p:spPr>
          <a:xfrm>
            <a:off x="22194" y="188640"/>
            <a:ext cx="2123728" cy="883521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3629" y="907660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</a:t>
            </a:r>
            <a:r>
              <a:rPr lang="zh-CN" altLang="zh-CN" sz="2600" b="1" dirty="0" smtClean="0"/>
              <a:t>两</a:t>
            </a:r>
            <a:r>
              <a:rPr lang="zh-CN" altLang="zh-CN" sz="2600" b="1" dirty="0"/>
              <a:t>个向量</a:t>
            </a:r>
            <a:r>
              <a:rPr lang="zh-CN" altLang="zh-CN" sz="2600" b="1" dirty="0" smtClean="0"/>
              <a:t>线性相关</a:t>
            </a:r>
            <a:r>
              <a:rPr lang="zh-CN" altLang="en-US" sz="2600" b="1" dirty="0" smtClean="0">
                <a:sym typeface="Symbol"/>
              </a:rPr>
              <a:t>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对应</a:t>
            </a:r>
            <a:r>
              <a:rPr lang="zh-CN" altLang="zh-CN" sz="2600" b="1" dirty="0"/>
              <a:t>分量</a:t>
            </a:r>
            <a:r>
              <a:rPr lang="zh-CN" altLang="zh-CN" sz="2600" b="1" dirty="0" smtClean="0"/>
              <a:t>成比例</a:t>
            </a:r>
            <a:r>
              <a:rPr lang="zh-CN" altLang="en-US" sz="2600" b="1" dirty="0">
                <a:sym typeface="Symbol"/>
              </a:rPr>
              <a:t></a:t>
            </a:r>
            <a:r>
              <a:rPr lang="zh-CN" altLang="zh-CN" sz="2600" b="1" dirty="0" smtClean="0"/>
              <a:t>共线</a:t>
            </a:r>
            <a:endParaRPr lang="en-US" altLang="zh-CN" sz="2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145922" y="458948"/>
            <a:ext cx="58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一个</a:t>
            </a:r>
            <a:r>
              <a:rPr lang="zh-CN" altLang="zh-CN" dirty="0" smtClean="0"/>
              <a:t>向量</a:t>
            </a:r>
            <a:r>
              <a:rPr lang="zh-CN" altLang="en-US" dirty="0" smtClean="0">
                <a:sym typeface="Symbol"/>
              </a:rPr>
              <a:t></a:t>
            </a:r>
            <a:r>
              <a:rPr lang="en-US" altLang="zh-CN" dirty="0" smtClean="0"/>
              <a:t> </a:t>
            </a:r>
            <a:r>
              <a:rPr lang="zh-CN" altLang="zh-CN" dirty="0" smtClean="0"/>
              <a:t>线性相关</a:t>
            </a:r>
            <a:r>
              <a:rPr lang="zh-CN" altLang="en-US" dirty="0">
                <a:sym typeface="Symbol"/>
              </a:rPr>
              <a:t> </a:t>
            </a:r>
            <a:r>
              <a:rPr lang="en-US" altLang="zh-CN" dirty="0"/>
              <a:t> </a:t>
            </a:r>
            <a:r>
              <a:rPr lang="en-US" altLang="zh-CN" dirty="0" smtClean="0"/>
              <a:t>= 0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99592" y="1412776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三个向量线性相关</a:t>
            </a:r>
            <a:r>
              <a:rPr lang="zh-CN" altLang="en-US" sz="2600" b="1" dirty="0" smtClean="0">
                <a:sym typeface="Symbol"/>
              </a:rPr>
              <a:t></a:t>
            </a:r>
            <a:r>
              <a:rPr lang="zh-CN" altLang="zh-CN" sz="2600" b="1" dirty="0" smtClean="0"/>
              <a:t>共</a:t>
            </a:r>
            <a:r>
              <a:rPr lang="zh-CN" altLang="en-US" sz="2600" b="1" dirty="0" smtClean="0"/>
              <a:t>面</a:t>
            </a:r>
            <a:endParaRPr lang="en-US" altLang="zh-CN" sz="26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4241800" y="3068960"/>
          <a:ext cx="281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7" name="Equation" r:id="rId13" imgW="2819160" imgH="419040" progId="Equation.DSMT4">
                  <p:embed/>
                </p:oleObj>
              </mc:Choice>
              <mc:Fallback>
                <p:oleObj name="Equation" r:id="rId13" imgW="2819160" imgH="419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068960"/>
                        <a:ext cx="2819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7544" y="4149080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证明：向量组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 smtClean="0"/>
              <a:t>线性相关</a:t>
            </a:r>
            <a:r>
              <a:rPr lang="zh-CN" altLang="en-US" sz="2600" b="1" dirty="0" smtClean="0">
                <a:sym typeface="Symbol"/>
              </a:rPr>
              <a:t></a:t>
            </a:r>
            <a:endParaRPr lang="en-US" altLang="zh-CN" sz="2600" b="1" dirty="0"/>
          </a:p>
        </p:txBody>
      </p:sp>
      <p:sp>
        <p:nvSpPr>
          <p:cNvPr id="3" name="矩形 2"/>
          <p:cNvSpPr/>
          <p:nvPr/>
        </p:nvSpPr>
        <p:spPr>
          <a:xfrm>
            <a:off x="539552" y="4643844"/>
            <a:ext cx="61013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dirty="0"/>
              <a:t>如果存在一组不全为零</a:t>
            </a:r>
            <a:r>
              <a:rPr lang="zh-CN" altLang="zh-CN" sz="2600" b="1" dirty="0" smtClean="0"/>
              <a:t>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 smtClean="0"/>
              <a:t>1</a:t>
            </a:r>
            <a:r>
              <a:rPr lang="en-US" altLang="zh-CN" sz="2600" b="1" dirty="0" smtClean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 smtClean="0"/>
              <a:t>2</a:t>
            </a:r>
            <a:r>
              <a:rPr lang="en-US" altLang="zh-CN" sz="2600" b="1" dirty="0" smtClean="0"/>
              <a:t>,…,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1" dirty="0" smtClean="0"/>
              <a:t>,</a:t>
            </a:r>
            <a:r>
              <a:rPr lang="zh-CN" altLang="en-US" sz="2600" b="1" dirty="0" smtClean="0"/>
              <a:t>使得</a:t>
            </a:r>
            <a:endParaRPr lang="zh-CN" altLang="en-US" sz="2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03629" y="5160569"/>
            <a:ext cx="76967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/>
              <a:t>1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/>
              <a:t>2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+…+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 smtClean="0"/>
              <a:t>=0,</a:t>
            </a:r>
            <a:r>
              <a:rPr lang="zh-CN" altLang="en-US" sz="2600" b="1" dirty="0" smtClean="0"/>
              <a:t>即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 smtClean="0"/>
              <a:t>0</a:t>
            </a:r>
            <a:r>
              <a:rPr lang="zh-CN" altLang="en-US" sz="2600" b="1" dirty="0" smtClean="0"/>
              <a:t>有非零解</a:t>
            </a:r>
            <a:endParaRPr lang="en-US" altLang="zh-CN" sz="2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51520" y="1916832"/>
            <a:ext cx="1822394" cy="4924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9973" y="1916832"/>
            <a:ext cx="16839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重要结论</a:t>
            </a:r>
            <a:endParaRPr lang="zh-CN" altLang="en-US" sz="2600" b="1" dirty="0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4751288" y="3594472"/>
          <a:ext cx="241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8" name="Equation" r:id="rId15" imgW="2412720" imgH="482400" progId="Equation.DSMT4">
                  <p:embed/>
                </p:oleObj>
              </mc:Choice>
              <mc:Fallback>
                <p:oleObj name="Equation" r:id="rId15" imgW="2412720" imgH="4824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288" y="3594472"/>
                        <a:ext cx="2413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32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/>
      <p:bldP spid="3" grpId="0"/>
      <p:bldP spid="40" grpId="0"/>
      <p:bldP spid="20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169295" y="260648"/>
            <a:ext cx="4696302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9552" y="317349"/>
            <a:ext cx="4326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线性相关</a:t>
            </a:r>
            <a:r>
              <a:rPr lang="zh-CN" altLang="zh-CN" sz="2600" b="1" dirty="0"/>
              <a:t>与线性无关的定义</a:t>
            </a:r>
            <a:endParaRPr lang="zh-CN" altLang="en-US" sz="2600" b="1" dirty="0"/>
          </a:p>
        </p:txBody>
      </p:sp>
      <p:sp>
        <p:nvSpPr>
          <p:cNvPr id="28" name="矩形 27"/>
          <p:cNvSpPr/>
          <p:nvPr/>
        </p:nvSpPr>
        <p:spPr>
          <a:xfrm>
            <a:off x="185177" y="99949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1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31908" y="1596118"/>
            <a:ext cx="742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至少有一个向量能由其余向量线性表示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37" name="组合 36"/>
          <p:cNvGrpSpPr/>
          <p:nvPr/>
        </p:nvGrpSpPr>
        <p:grpSpPr>
          <a:xfrm>
            <a:off x="-56891" y="1103675"/>
            <a:ext cx="7714935" cy="492443"/>
            <a:chOff x="-36512" y="476672"/>
            <a:chExt cx="7714935" cy="492443"/>
          </a:xfrm>
        </p:grpSpPr>
        <p:grpSp>
          <p:nvGrpSpPr>
            <p:cNvPr id="44" name="组合 43"/>
            <p:cNvGrpSpPr/>
            <p:nvPr/>
          </p:nvGrpSpPr>
          <p:grpSpPr>
            <a:xfrm>
              <a:off x="-36512" y="476672"/>
              <a:ext cx="7714935" cy="492443"/>
              <a:chOff x="-36512" y="476672"/>
              <a:chExt cx="7714935" cy="492443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-36512" y="476672"/>
                <a:ext cx="77149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latin typeface="+mn-ea"/>
                  </a:rPr>
                  <a:t>             </a:t>
                </a:r>
                <a:r>
                  <a:rPr lang="zh-CN" altLang="zh-CN" sz="2600" b="1" dirty="0" smtClean="0">
                    <a:latin typeface="+mn-ea"/>
                  </a:rPr>
                  <a:t>向量</a:t>
                </a:r>
                <a:r>
                  <a:rPr lang="zh-CN" altLang="zh-CN" sz="2600" b="1" dirty="0">
                    <a:latin typeface="+mn-ea"/>
                  </a:rPr>
                  <a:t>组</a:t>
                </a:r>
                <a:r>
                  <a:rPr lang="en-US" altLang="zh-CN" sz="2600" b="1" dirty="0">
                    <a:latin typeface="+mn-ea"/>
                  </a:rPr>
                  <a:t> </a:t>
                </a:r>
                <a:r>
                  <a:rPr lang="en-US" altLang="zh-CN" sz="2600" b="1" dirty="0" smtClean="0">
                    <a:latin typeface="+mn-ea"/>
                  </a:rPr>
                  <a:t>          </a:t>
                </a:r>
                <a:r>
                  <a:rPr lang="zh-CN" altLang="zh-CN" sz="2600" b="1" dirty="0" smtClean="0">
                    <a:latin typeface="+mn-ea"/>
                  </a:rPr>
                  <a:t>线性相关</a:t>
                </a:r>
                <a:r>
                  <a:rPr lang="en-US" altLang="zh-CN" sz="2600" b="1" dirty="0" smtClean="0">
                    <a:latin typeface="+mn-ea"/>
                  </a:rPr>
                  <a:t>   </a:t>
                </a:r>
                <a:r>
                  <a:rPr lang="zh-CN" altLang="zh-CN" sz="2600" b="1" dirty="0" smtClean="0">
                    <a:latin typeface="+mn-ea"/>
                  </a:rPr>
                  <a:t>其中</a:t>
                </a:r>
                <a:endParaRPr lang="zh-CN" altLang="en-US" sz="2600" b="1" dirty="0">
                  <a:latin typeface="+mn-ea"/>
                </a:endParaRPr>
              </a:p>
            </p:txBody>
          </p:sp>
          <p:graphicFrame>
            <p:nvGraphicFramePr>
              <p:cNvPr id="47" name="对象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6087674"/>
                  </p:ext>
                </p:extLst>
              </p:nvPr>
            </p:nvGraphicFramePr>
            <p:xfrm>
              <a:off x="3347864" y="483146"/>
              <a:ext cx="1676400" cy="425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0491" name="Equation" r:id="rId4" imgW="1676160" imgH="419040" progId="Equation.DSMT4">
                      <p:embed/>
                    </p:oleObj>
                  </mc:Choice>
                  <mc:Fallback>
                    <p:oleObj name="Equation" r:id="rId4" imgW="1676160" imgH="419040" progId="Equation.DSMT4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864" y="483146"/>
                            <a:ext cx="1676400" cy="425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3153511"/>
                </p:ext>
              </p:extLst>
            </p:nvPr>
          </p:nvGraphicFramePr>
          <p:xfrm>
            <a:off x="6482556" y="6081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2" name="Equation" r:id="rId6" imgW="393480" imgH="228600" progId="Equation.DSMT4">
                    <p:embed/>
                  </p:oleObj>
                </mc:Choice>
                <mc:Fallback>
                  <p:oleObj name="Equation" r:id="rId6" imgW="393480" imgH="22860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2556" y="6081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矩形 47"/>
          <p:cNvSpPr/>
          <p:nvPr/>
        </p:nvSpPr>
        <p:spPr>
          <a:xfrm>
            <a:off x="107504" y="2088561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2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91680" y="2107690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/>
              <a:t>部分</a:t>
            </a:r>
            <a:r>
              <a:rPr lang="zh-CN" altLang="zh-CN" sz="2400" b="1" dirty="0"/>
              <a:t>相关，则整体相关；整体无关，则部分无关</a:t>
            </a:r>
            <a:r>
              <a:rPr lang="zh-CN" altLang="zh-CN" sz="2400" b="1" dirty="0" smtClean="0"/>
              <a:t>。</a:t>
            </a:r>
            <a:endParaRPr lang="zh-CN" altLang="zh-CN" sz="2400" b="1" dirty="0"/>
          </a:p>
        </p:txBody>
      </p:sp>
      <p:sp>
        <p:nvSpPr>
          <p:cNvPr id="50" name="矩形 49"/>
          <p:cNvSpPr/>
          <p:nvPr/>
        </p:nvSpPr>
        <p:spPr>
          <a:xfrm>
            <a:off x="81445" y="2773951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3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31908" y="2830652"/>
            <a:ext cx="7776864" cy="492443"/>
            <a:chOff x="467544" y="404664"/>
            <a:chExt cx="7776864" cy="492443"/>
          </a:xfrm>
        </p:grpSpPr>
        <p:sp>
          <p:nvSpPr>
            <p:cNvPr id="52" name="TextBox 51"/>
            <p:cNvSpPr txBox="1"/>
            <p:nvPr/>
          </p:nvSpPr>
          <p:spPr>
            <a:xfrm>
              <a:off x="467544" y="404664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                    </a:t>
              </a:r>
              <a:r>
                <a:rPr lang="zh-CN" altLang="zh-CN" sz="2600" b="1" dirty="0" smtClean="0"/>
                <a:t>若</a:t>
              </a:r>
              <a:r>
                <a:rPr lang="en-US" altLang="zh-CN" sz="2600" b="1" dirty="0" smtClean="0"/>
                <a:t>                 </a:t>
              </a:r>
              <a:r>
                <a:rPr lang="zh-CN" altLang="zh-CN" sz="2600" b="1" dirty="0" smtClean="0"/>
                <a:t>线性无关</a:t>
              </a:r>
              <a:r>
                <a:rPr lang="zh-CN" altLang="zh-CN" sz="2600" b="1" dirty="0"/>
                <a:t>，而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       </a:t>
              </a:r>
              <a:r>
                <a:rPr lang="zh-CN" altLang="zh-CN" sz="2600" b="1" dirty="0" smtClean="0"/>
                <a:t>线性</a:t>
              </a:r>
              <a:endParaRPr lang="en-US" altLang="zh-CN" sz="2600" b="1" dirty="0" smtClean="0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486258"/>
                </p:ext>
              </p:extLst>
            </p:nvPr>
          </p:nvGraphicFramePr>
          <p:xfrm>
            <a:off x="2411760" y="404665"/>
            <a:ext cx="1224136" cy="42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3" name="Equation" r:id="rId8" imgW="1206360" imgH="419040" progId="Equation.DSMT4">
                    <p:embed/>
                  </p:oleObj>
                </mc:Choice>
                <mc:Fallback>
                  <p:oleObj name="Equation" r:id="rId8" imgW="1206360" imgH="41904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04665"/>
                          <a:ext cx="1224136" cy="42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849738"/>
                </p:ext>
              </p:extLst>
            </p:nvPr>
          </p:nvGraphicFramePr>
          <p:xfrm>
            <a:off x="5724128" y="463317"/>
            <a:ext cx="1656184" cy="410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4" name="Equation" r:id="rId10" imgW="1587240" imgH="419040" progId="Equation.DSMT4">
                    <p:embed/>
                  </p:oleObj>
                </mc:Choice>
                <mc:Fallback>
                  <p:oleObj name="Equation" r:id="rId10" imgW="1587240" imgH="41904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463317"/>
                          <a:ext cx="1656184" cy="4100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305142" y="3379797"/>
            <a:ext cx="7776864" cy="492443"/>
            <a:chOff x="395536" y="848325"/>
            <a:chExt cx="7776864" cy="492443"/>
          </a:xfrm>
        </p:grpSpPr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9388277"/>
                </p:ext>
              </p:extLst>
            </p:nvPr>
          </p:nvGraphicFramePr>
          <p:xfrm>
            <a:off x="1835696" y="98516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5" name="Equation" r:id="rId12" imgW="279360" imgH="355320" progId="Equation.DSMT4">
                    <p:embed/>
                  </p:oleObj>
                </mc:Choice>
                <mc:Fallback>
                  <p:oleObj name="Equation" r:id="rId12" imgW="279360" imgH="35532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98516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1070458"/>
                </p:ext>
              </p:extLst>
            </p:nvPr>
          </p:nvGraphicFramePr>
          <p:xfrm>
            <a:off x="2937339" y="876635"/>
            <a:ext cx="1330059" cy="417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6" name="Equation" r:id="rId14" imgW="1206360" imgH="419040" progId="Equation.DSMT4">
                    <p:embed/>
                  </p:oleObj>
                </mc:Choice>
                <mc:Fallback>
                  <p:oleObj name="Equation" r:id="rId14" imgW="1206360" imgH="41904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339" y="876635"/>
                          <a:ext cx="1330059" cy="4177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395536" y="848325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相关，则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可由</a:t>
              </a:r>
              <a:r>
                <a:rPr lang="en-US" altLang="zh-CN" sz="2600" b="1" dirty="0"/>
                <a:t>                   </a:t>
              </a:r>
              <a:r>
                <a:rPr lang="en-US" altLang="zh-CN" sz="2600" b="1" dirty="0" smtClean="0"/>
                <a:t>  </a:t>
              </a:r>
              <a:r>
                <a:rPr lang="zh-CN" altLang="zh-CN" sz="2600" b="1" dirty="0" smtClean="0"/>
                <a:t>线性</a:t>
              </a:r>
              <a:r>
                <a:rPr lang="zh-CN" altLang="zh-CN" sz="2600" b="1" dirty="0"/>
                <a:t>表示，且表达式唯一。</a:t>
              </a:r>
              <a:endParaRPr lang="en-US" altLang="zh-CN" sz="2600" b="1" dirty="0" smtClean="0"/>
            </a:p>
          </p:txBody>
        </p:sp>
      </p:grpSp>
      <p:sp>
        <p:nvSpPr>
          <p:cNvPr id="63" name="矩形 62"/>
          <p:cNvSpPr/>
          <p:nvPr/>
        </p:nvSpPr>
        <p:spPr>
          <a:xfrm>
            <a:off x="81445" y="3835479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30" y="3934256"/>
            <a:ext cx="8244408" cy="492443"/>
            <a:chOff x="0" y="4285861"/>
            <a:chExt cx="8244408" cy="492443"/>
          </a:xfrm>
        </p:grpSpPr>
        <p:sp>
          <p:nvSpPr>
            <p:cNvPr id="65" name="TextBox 64"/>
            <p:cNvSpPr txBox="1"/>
            <p:nvPr/>
          </p:nvSpPr>
          <p:spPr>
            <a:xfrm>
              <a:off x="0" y="4285861"/>
              <a:ext cx="8244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                       </a:t>
              </a:r>
              <a:r>
                <a:rPr lang="zh-CN" altLang="zh-CN" sz="2600" b="1" dirty="0" smtClean="0"/>
                <a:t>若向量</a:t>
              </a:r>
              <a:r>
                <a:rPr lang="en-US" altLang="zh-CN" sz="2600" b="1" dirty="0" smtClean="0"/>
                <a:t>     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2600" b="1" dirty="0" smtClean="0"/>
                <a:t>的个数</a:t>
              </a:r>
              <a:r>
                <a:rPr lang="en-US" altLang="zh-CN" sz="2600" b="1" dirty="0" smtClean="0"/>
                <a:t> </a:t>
              </a:r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zh-CN" sz="2600" b="1" dirty="0" smtClean="0"/>
                <a:t>大于向量</a:t>
              </a:r>
              <a:endParaRPr lang="zh-CN" altLang="zh-CN" sz="2600" b="1" dirty="0"/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9293974"/>
                </p:ext>
              </p:extLst>
            </p:nvPr>
          </p:nvGraphicFramePr>
          <p:xfrm>
            <a:off x="2880320" y="4300683"/>
            <a:ext cx="2448272" cy="413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7" name="Equation" r:id="rId16" imgW="2628720" imgH="419040" progId="Equation.DSMT4">
                    <p:embed/>
                  </p:oleObj>
                </mc:Choice>
                <mc:Fallback>
                  <p:oleObj name="Equation" r:id="rId16" imgW="2628720" imgH="41904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20" y="4300683"/>
                          <a:ext cx="2448272" cy="4137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TextBox 66"/>
          <p:cNvSpPr txBox="1"/>
          <p:nvPr/>
        </p:nvSpPr>
        <p:spPr>
          <a:xfrm>
            <a:off x="276819" y="4426699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的维数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，一定线性相关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68" name="矩形 67"/>
          <p:cNvSpPr/>
          <p:nvPr/>
        </p:nvSpPr>
        <p:spPr>
          <a:xfrm>
            <a:off x="81445" y="491914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5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709210" y="4968241"/>
            <a:ext cx="5293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向量</a:t>
            </a:r>
            <a:r>
              <a:rPr lang="zh-CN" altLang="zh-CN" sz="2600" b="1" dirty="0"/>
              <a:t>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 smtClean="0"/>
              <a:t>线性相关</a:t>
            </a:r>
            <a:endParaRPr lang="en-US" altLang="zh-CN" sz="2600" b="1" dirty="0" smtClean="0"/>
          </a:p>
        </p:txBody>
      </p:sp>
      <p:sp>
        <p:nvSpPr>
          <p:cNvPr id="70" name="矩形 69"/>
          <p:cNvSpPr/>
          <p:nvPr/>
        </p:nvSpPr>
        <p:spPr>
          <a:xfrm>
            <a:off x="6476306" y="5029796"/>
            <a:ext cx="425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ym typeface="Symbol"/>
              </a:rPr>
              <a:t>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9295" y="5549922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向量组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000" b="1" dirty="0"/>
              <a:t>所含向量的</a:t>
            </a:r>
            <a:r>
              <a:rPr lang="zh-CN" altLang="zh-CN" sz="2000" b="1" dirty="0" smtClean="0"/>
              <a:t>个数大于</a:t>
            </a:r>
            <a:r>
              <a:rPr lang="zh-CN" altLang="zh-CN" sz="2000" b="1" dirty="0"/>
              <a:t>它所构成</a:t>
            </a:r>
            <a:r>
              <a:rPr lang="zh-CN" altLang="zh-CN" sz="2000" b="1" dirty="0" smtClean="0"/>
              <a:t>矩阵</a:t>
            </a:r>
            <a:r>
              <a:rPr lang="zh-CN" altLang="en-US" sz="2000" b="1" dirty="0" smtClean="0"/>
              <a:t>的秩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359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27" grpId="0"/>
      <p:bldP spid="28" grpId="0" animBg="1"/>
      <p:bldP spid="36" grpId="0"/>
      <p:bldP spid="48" grpId="0" animBg="1"/>
      <p:bldP spid="49" grpId="0" build="p"/>
      <p:bldP spid="50" grpId="0" animBg="1"/>
      <p:bldP spid="63" grpId="0" animBg="1"/>
      <p:bldP spid="67" grpId="0"/>
      <p:bldP spid="68" grpId="0" animBg="1"/>
      <p:bldP spid="69" grpId="0"/>
      <p:bldP spid="70" grpId="0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06640" y="416277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线性无关，</a:t>
            </a:r>
            <a:endParaRPr lang="zh-CN" alt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94529" y="416277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则扩充分量所得</a:t>
            </a:r>
            <a:endParaRPr lang="zh-CN" altLang="en-US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931569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依然线性无关。</a:t>
            </a:r>
            <a:endParaRPr lang="zh-CN" altLang="en-US" sz="2600" b="1" dirty="0"/>
          </a:p>
        </p:txBody>
      </p:sp>
      <p:sp>
        <p:nvSpPr>
          <p:cNvPr id="16" name="矩形 15"/>
          <p:cNvSpPr/>
          <p:nvPr/>
        </p:nvSpPr>
        <p:spPr>
          <a:xfrm>
            <a:off x="35496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8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8489" y="272261"/>
            <a:ext cx="7511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7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1115616" y="260648"/>
            <a:ext cx="7200800" cy="504056"/>
            <a:chOff x="1115616" y="260648"/>
            <a:chExt cx="7200800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1115616" y="272261"/>
              <a:ext cx="7200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设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     </a:t>
              </a:r>
              <a:r>
                <a:rPr lang="zh-CN" altLang="en-US" sz="2600" b="1" dirty="0" smtClean="0"/>
                <a:t>线性</a:t>
              </a:r>
              <a:r>
                <a:rPr lang="zh-CN" altLang="zh-CN" sz="2600" b="1" dirty="0" smtClean="0"/>
                <a:t>无关</a:t>
              </a:r>
              <a:r>
                <a:rPr lang="zh-CN" altLang="zh-CN" sz="2600" b="1" dirty="0"/>
                <a:t>，</a:t>
              </a:r>
              <a:r>
                <a:rPr lang="zh-CN" altLang="zh-CN" sz="2600" b="1" dirty="0" smtClean="0"/>
                <a:t>问</a:t>
              </a:r>
              <a:r>
                <a:rPr lang="en-US" altLang="zh-CN" sz="26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6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6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600" b="1" dirty="0" smtClean="0"/>
                <a:t> </a:t>
              </a:r>
              <a:r>
                <a:rPr lang="zh-CN" altLang="zh-CN" sz="2600" b="1" dirty="0" smtClean="0"/>
                <a:t>满足</a:t>
              </a:r>
              <a:r>
                <a:rPr lang="zh-CN" altLang="zh-CN" sz="2600" b="1" dirty="0"/>
                <a:t>什么条件时</a:t>
              </a:r>
              <a:r>
                <a:rPr lang="zh-CN" altLang="zh-CN" sz="2600" b="1" dirty="0" smtClean="0"/>
                <a:t>，</a:t>
              </a:r>
              <a:endParaRPr lang="zh-CN" altLang="en-US" sz="2600" b="1" dirty="0"/>
            </a:p>
          </p:txBody>
        </p:sp>
        <p:graphicFrame>
          <p:nvGraphicFramePr>
            <p:cNvPr id="87" name="对象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7330"/>
                </p:ext>
              </p:extLst>
            </p:nvPr>
          </p:nvGraphicFramePr>
          <p:xfrm>
            <a:off x="1553357" y="260648"/>
            <a:ext cx="15064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39" name="Equation" r:id="rId4" imgW="1231560" imgH="419040" progId="Equation.DSMT4">
                    <p:embed/>
                  </p:oleObj>
                </mc:Choice>
                <mc:Fallback>
                  <p:oleObj name="Equation" r:id="rId4" imgW="1231560" imgH="419040" progId="Equation.DSMT4">
                    <p:embed/>
                    <p:pic>
                      <p:nvPicPr>
                        <p:cNvPr id="0" name="Picture 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3357" y="260648"/>
                          <a:ext cx="15064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61"/>
          <p:cNvGrpSpPr/>
          <p:nvPr/>
        </p:nvGrpSpPr>
        <p:grpSpPr>
          <a:xfrm>
            <a:off x="467544" y="823645"/>
            <a:ext cx="5872895" cy="517123"/>
            <a:chOff x="148449" y="740024"/>
            <a:chExt cx="5872895" cy="517123"/>
          </a:xfrm>
        </p:grpSpPr>
        <p:graphicFrame>
          <p:nvGraphicFramePr>
            <p:cNvPr id="116" name="对象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0222058"/>
                </p:ext>
              </p:extLst>
            </p:nvPr>
          </p:nvGraphicFramePr>
          <p:xfrm>
            <a:off x="1317898" y="764704"/>
            <a:ext cx="1600006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40" name="Equation" r:id="rId6" imgW="1244520" imgH="406080" progId="Equation.DSMT4">
                    <p:embed/>
                  </p:oleObj>
                </mc:Choice>
                <mc:Fallback>
                  <p:oleObj name="Equation" r:id="rId6" imgW="1244520" imgH="406080" progId="Equation.DSMT4">
                    <p:embed/>
                    <p:pic>
                      <p:nvPicPr>
                        <p:cNvPr id="0" name="Picture 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898" y="764704"/>
                          <a:ext cx="1600006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498377"/>
                </p:ext>
              </p:extLst>
            </p:nvPr>
          </p:nvGraphicFramePr>
          <p:xfrm>
            <a:off x="2915816" y="764704"/>
            <a:ext cx="1670913" cy="432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41" name="Equation" r:id="rId8" imgW="1346040" imgH="419040" progId="Equation.DSMT4">
                    <p:embed/>
                  </p:oleObj>
                </mc:Choice>
                <mc:Fallback>
                  <p:oleObj name="Equation" r:id="rId8" imgW="1346040" imgH="419040" progId="Equation.DSMT4">
                    <p:embed/>
                    <p:pic>
                      <p:nvPicPr>
                        <p:cNvPr id="0" name="Picture 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764704"/>
                          <a:ext cx="1670913" cy="4320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" name="对象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9245024"/>
                </p:ext>
              </p:extLst>
            </p:nvPr>
          </p:nvGraphicFramePr>
          <p:xfrm>
            <a:off x="4644008" y="740024"/>
            <a:ext cx="1377336" cy="456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42" name="Equation" r:id="rId10" imgW="965160" imgH="419040" progId="Equation.DSMT4">
                    <p:embed/>
                  </p:oleObj>
                </mc:Choice>
                <mc:Fallback>
                  <p:oleObj name="Equation" r:id="rId10" imgW="965160" imgH="419040" progId="Equation.DSMT4">
                    <p:embed/>
                    <p:pic>
                      <p:nvPicPr>
                        <p:cNvPr id="0" name="Picture 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008" y="740024"/>
                          <a:ext cx="1377336" cy="4567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48449" y="764704"/>
              <a:ext cx="132720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zh-CN" altLang="zh-CN" sz="2600" b="1" dirty="0">
                  <a:solidFill>
                    <a:prstClr val="black"/>
                  </a:solidFill>
                </a:rPr>
                <a:t>向量组</a:t>
              </a:r>
              <a:r>
                <a:rPr lang="en-US" altLang="zh-CN" sz="2600" b="1" dirty="0">
                  <a:solidFill>
                    <a:prstClr val="black"/>
                  </a:solidFill>
                </a:rPr>
                <a:t>                  </a:t>
              </a:r>
              <a:endParaRPr lang="zh-CN" altLang="zh-CN" sz="2600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6300192" y="848325"/>
            <a:ext cx="15247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zh-CN" sz="2600" b="1" dirty="0" smtClean="0">
                <a:solidFill>
                  <a:prstClr val="black"/>
                </a:solidFill>
              </a:rPr>
              <a:t>线性无关</a:t>
            </a:r>
            <a:endParaRPr lang="zh-CN" altLang="zh-CN" sz="2600" b="1" dirty="0">
              <a:solidFill>
                <a:prstClr val="black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17628" y="1496397"/>
            <a:ext cx="7420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grpSp>
        <p:nvGrpSpPr>
          <p:cNvPr id="63" name="组合 62"/>
          <p:cNvGrpSpPr/>
          <p:nvPr/>
        </p:nvGrpSpPr>
        <p:grpSpPr>
          <a:xfrm>
            <a:off x="1043608" y="1484784"/>
            <a:ext cx="5904656" cy="492443"/>
            <a:chOff x="971600" y="1844824"/>
            <a:chExt cx="5904656" cy="492443"/>
          </a:xfrm>
        </p:grpSpPr>
        <p:sp>
          <p:nvSpPr>
            <p:cNvPr id="120" name="TextBox 119"/>
            <p:cNvSpPr txBox="1"/>
            <p:nvPr/>
          </p:nvSpPr>
          <p:spPr>
            <a:xfrm>
              <a:off x="971600" y="1844824"/>
              <a:ext cx="7882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设</a:t>
              </a:r>
              <a:endParaRPr lang="zh-CN" altLang="en-US" sz="2600" b="1" dirty="0"/>
            </a:p>
          </p:txBody>
        </p:sp>
        <p:graphicFrame>
          <p:nvGraphicFramePr>
            <p:cNvPr id="121" name="对象 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5333498"/>
                </p:ext>
              </p:extLst>
            </p:nvPr>
          </p:nvGraphicFramePr>
          <p:xfrm>
            <a:off x="1408885" y="1913304"/>
            <a:ext cx="5467371" cy="392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943" name="Equation" r:id="rId12" imgW="5613120" imgH="419040" progId="Equation.DSMT4">
                    <p:embed/>
                  </p:oleObj>
                </mc:Choice>
                <mc:Fallback>
                  <p:oleObj name="Equation" r:id="rId12" imgW="5613120" imgH="419040" progId="Equation.DSMT4">
                    <p:embed/>
                    <p:pic>
                      <p:nvPicPr>
                        <p:cNvPr id="0" name="Picture 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885" y="1913304"/>
                          <a:ext cx="5467371" cy="392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" name="对象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372796"/>
              </p:ext>
            </p:extLst>
          </p:nvPr>
        </p:nvGraphicFramePr>
        <p:xfrm>
          <a:off x="497491" y="2420888"/>
          <a:ext cx="1266197" cy="441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44" name="Equation" r:id="rId14" imgW="1562040" imgH="482400" progId="Equation.DSMT4">
                  <p:embed/>
                </p:oleObj>
              </mc:Choice>
              <mc:Fallback>
                <p:oleObj name="Equation" r:id="rId14" imgW="1562040" imgH="482400" progId="Equation.DSMT4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491" y="2420888"/>
                        <a:ext cx="1266197" cy="441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354429"/>
              </p:ext>
            </p:extLst>
          </p:nvPr>
        </p:nvGraphicFramePr>
        <p:xfrm>
          <a:off x="1794751" y="1961203"/>
          <a:ext cx="34290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45" name="Equation" r:id="rId16" imgW="3809880" imgH="1447560" progId="Equation.DSMT4">
                  <p:embed/>
                </p:oleObj>
              </mc:Choice>
              <mc:Fallback>
                <p:oleObj name="Equation" r:id="rId16" imgW="3809880" imgH="1447560" progId="Equation.DSMT4">
                  <p:embed/>
                  <p:pic>
                    <p:nvPicPr>
                      <p:cNvPr id="0" name="Picture 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751" y="1961203"/>
                        <a:ext cx="342900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 典 例 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97940"/>
              </p:ext>
            </p:extLst>
          </p:nvPr>
        </p:nvGraphicFramePr>
        <p:xfrm>
          <a:off x="652463" y="3529906"/>
          <a:ext cx="10191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46" name="Equation" r:id="rId18" imgW="1257120" imgH="419040" progId="Equation.DSMT4">
                  <p:embed/>
                </p:oleObj>
              </mc:Choice>
              <mc:Fallback>
                <p:oleObj name="Equation" r:id="rId18" imgW="1257120" imgH="419040" progId="Equation.DSMT4">
                  <p:embed/>
                  <p:pic>
                    <p:nvPicPr>
                      <p:cNvPr id="0" name="Picture 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529906"/>
                        <a:ext cx="1019175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09700" y="3505090"/>
            <a:ext cx="38164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线性无关的充要条件是</a:t>
            </a:r>
            <a:endParaRPr lang="zh-CN" altLang="en-US" sz="26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367817"/>
              </p:ext>
            </p:extLst>
          </p:nvPr>
        </p:nvGraphicFramePr>
        <p:xfrm>
          <a:off x="1936750" y="3998913"/>
          <a:ext cx="31432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47" name="Equation" r:id="rId20" imgW="3492360" imgH="1447560" progId="Equation.DSMT4">
                  <p:embed/>
                </p:oleObj>
              </mc:Choice>
              <mc:Fallback>
                <p:oleObj name="Equation" r:id="rId20" imgW="3492360" imgH="1447560" progId="Equation.DSMT4">
                  <p:embed/>
                  <p:pic>
                    <p:nvPicPr>
                      <p:cNvPr id="0" name="Picture 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998913"/>
                        <a:ext cx="314325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5542565" y="4437112"/>
            <a:ext cx="1908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即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CN" sz="2600" b="1" dirty="0" smtClean="0">
                <a:sym typeface="Symbol"/>
              </a:rPr>
              <a:t>1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9074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119" grpId="0"/>
      <p:bldP spid="4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12271" y="332656"/>
            <a:ext cx="7511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8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03131"/>
              </p:ext>
            </p:extLst>
          </p:nvPr>
        </p:nvGraphicFramePr>
        <p:xfrm>
          <a:off x="1080120" y="392113"/>
          <a:ext cx="457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1" name="Equation" r:id="rId4" imgW="4572000" imgH="431640" progId="Equation.DSMT4">
                  <p:embed/>
                </p:oleObj>
              </mc:Choice>
              <mc:Fallback>
                <p:oleObj name="Equation" r:id="rId4" imgW="4572000" imgH="431640" progId="Equation.DSMT4">
                  <p:embed/>
                  <p:pic>
                    <p:nvPicPr>
                      <p:cNvPr id="0" name="Picture 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120" y="392113"/>
                        <a:ext cx="4572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" name="组合 87"/>
          <p:cNvGrpSpPr/>
          <p:nvPr/>
        </p:nvGrpSpPr>
        <p:grpSpPr>
          <a:xfrm>
            <a:off x="889037" y="920333"/>
            <a:ext cx="6918922" cy="492443"/>
            <a:chOff x="889037" y="4148917"/>
            <a:chExt cx="6918922" cy="492443"/>
          </a:xfrm>
        </p:grpSpPr>
        <p:sp>
          <p:nvSpPr>
            <p:cNvPr id="30" name="TextBox 29"/>
            <p:cNvSpPr txBox="1"/>
            <p:nvPr/>
          </p:nvSpPr>
          <p:spPr>
            <a:xfrm>
              <a:off x="889037" y="4148917"/>
              <a:ext cx="69189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600" b="1" dirty="0" smtClean="0"/>
                <a:t>               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600" b="1" dirty="0" smtClean="0"/>
                <a:t>              </a:t>
              </a:r>
              <a:r>
                <a:rPr lang="zh-CN" altLang="zh-CN" sz="2600" b="1" dirty="0" smtClean="0"/>
                <a:t>，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</a:t>
              </a:r>
              <a:r>
                <a:rPr lang="zh-CN" altLang="zh-CN" sz="2600" b="1" dirty="0" smtClean="0"/>
                <a:t>线性无关</a:t>
              </a:r>
              <a:endParaRPr lang="zh-CN" altLang="zh-CN" sz="2600" b="1" dirty="0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8877048"/>
                </p:ext>
              </p:extLst>
            </p:nvPr>
          </p:nvGraphicFramePr>
          <p:xfrm>
            <a:off x="1547664" y="4155835"/>
            <a:ext cx="965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2" name="Equation" r:id="rId6" imgW="965160" imgH="406080" progId="Equation.DSMT4">
                    <p:embed/>
                  </p:oleObj>
                </mc:Choice>
                <mc:Fallback>
                  <p:oleObj name="Equation" r:id="rId6" imgW="965160" imgH="406080" progId="Equation.DSMT4">
                    <p:embed/>
                    <p:pic>
                      <p:nvPicPr>
                        <p:cNvPr id="0" name="Picture 6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4155835"/>
                          <a:ext cx="9652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419842"/>
                </p:ext>
              </p:extLst>
            </p:nvPr>
          </p:nvGraphicFramePr>
          <p:xfrm>
            <a:off x="2699792" y="4148917"/>
            <a:ext cx="990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3" name="Equation" r:id="rId8" imgW="990360" imgH="419040" progId="Equation.DSMT4">
                    <p:embed/>
                  </p:oleObj>
                </mc:Choice>
                <mc:Fallback>
                  <p:oleObj name="Equation" r:id="rId8" imgW="990360" imgH="419040" progId="Equation.DSMT4">
                    <p:embed/>
                    <p:pic>
                      <p:nvPicPr>
                        <p:cNvPr id="0" name="Picture 6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4148917"/>
                          <a:ext cx="990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5405435"/>
                </p:ext>
              </p:extLst>
            </p:nvPr>
          </p:nvGraphicFramePr>
          <p:xfrm>
            <a:off x="3865898" y="4148917"/>
            <a:ext cx="965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4" name="Equation" r:id="rId10" imgW="965160" imgH="419040" progId="Equation.DSMT4">
                    <p:embed/>
                  </p:oleObj>
                </mc:Choice>
                <mc:Fallback>
                  <p:oleObj name="Equation" r:id="rId10" imgW="965160" imgH="419040" progId="Equation.DSMT4">
                    <p:embed/>
                    <p:pic>
                      <p:nvPicPr>
                        <p:cNvPr id="0" name="Picture 6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898" y="4148917"/>
                          <a:ext cx="965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" name="组合 88"/>
          <p:cNvGrpSpPr/>
          <p:nvPr/>
        </p:nvGrpSpPr>
        <p:grpSpPr>
          <a:xfrm>
            <a:off x="899592" y="1484785"/>
            <a:ext cx="6488906" cy="492443"/>
            <a:chOff x="963414" y="4797152"/>
            <a:chExt cx="6488906" cy="492443"/>
          </a:xfrm>
        </p:grpSpPr>
        <p:sp>
          <p:nvSpPr>
            <p:cNvPr id="34" name="TextBox 33"/>
            <p:cNvSpPr txBox="1"/>
            <p:nvPr/>
          </p:nvSpPr>
          <p:spPr>
            <a:xfrm>
              <a:off x="963414" y="4797152"/>
              <a:ext cx="648890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, </a:t>
              </a:r>
              <a:r>
                <a:rPr lang="en-US" altLang="zh-CN" sz="2600" b="1" dirty="0" smtClean="0"/>
                <a:t>              </a:t>
              </a:r>
              <a:r>
                <a:rPr lang="zh-CN" altLang="zh-CN" sz="2600" b="1" dirty="0" smtClean="0"/>
                <a:t>，</a:t>
              </a:r>
              <a:r>
                <a:rPr lang="en-US" altLang="zh-CN" sz="2600" b="1" dirty="0" smtClean="0"/>
                <a:t>            </a:t>
              </a:r>
              <a:r>
                <a:rPr lang="zh-CN" altLang="zh-CN" sz="2600" b="1" dirty="0" smtClean="0"/>
                <a:t>线性无关</a:t>
              </a:r>
              <a:endParaRPr lang="zh-CN" altLang="zh-CN" sz="2600" b="1" dirty="0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0635786"/>
                </p:ext>
              </p:extLst>
            </p:nvPr>
          </p:nvGraphicFramePr>
          <p:xfrm>
            <a:off x="1547664" y="4838269"/>
            <a:ext cx="965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5" name="Equation" r:id="rId12" imgW="965160" imgH="406080" progId="Equation.DSMT4">
                    <p:embed/>
                  </p:oleObj>
                </mc:Choice>
                <mc:Fallback>
                  <p:oleObj name="Equation" r:id="rId12" imgW="965160" imgH="406080" progId="Equation.DSMT4">
                    <p:embed/>
                    <p:pic>
                      <p:nvPicPr>
                        <p:cNvPr id="0" name="Picture 6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4838269"/>
                          <a:ext cx="9652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164501"/>
                </p:ext>
              </p:extLst>
            </p:nvPr>
          </p:nvGraphicFramePr>
          <p:xfrm>
            <a:off x="2763614" y="4833823"/>
            <a:ext cx="977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6" name="Equation" r:id="rId14" imgW="977760" imgH="419040" progId="Equation.DSMT4">
                    <p:embed/>
                  </p:oleObj>
                </mc:Choice>
                <mc:Fallback>
                  <p:oleObj name="Equation" r:id="rId14" imgW="977760" imgH="419040" progId="Equation.DSMT4">
                    <p:embed/>
                    <p:pic>
                      <p:nvPicPr>
                        <p:cNvPr id="0" name="Picture 6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614" y="4833823"/>
                          <a:ext cx="9779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610787"/>
                </p:ext>
              </p:extLst>
            </p:nvPr>
          </p:nvGraphicFramePr>
          <p:xfrm>
            <a:off x="3929720" y="4833823"/>
            <a:ext cx="965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7" name="Equation" r:id="rId16" imgW="965160" imgH="419040" progId="Equation.DSMT4">
                    <p:embed/>
                  </p:oleObj>
                </mc:Choice>
                <mc:Fallback>
                  <p:oleObj name="Equation" r:id="rId16" imgW="965160" imgH="419040" progId="Equation.DSMT4">
                    <p:embed/>
                    <p:pic>
                      <p:nvPicPr>
                        <p:cNvPr id="0" name="Picture 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720" y="4833823"/>
                          <a:ext cx="965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" name="组合 89"/>
          <p:cNvGrpSpPr/>
          <p:nvPr/>
        </p:nvGrpSpPr>
        <p:grpSpPr>
          <a:xfrm>
            <a:off x="899592" y="2059714"/>
            <a:ext cx="7208986" cy="520823"/>
            <a:chOff x="963414" y="5372081"/>
            <a:chExt cx="7208986" cy="520823"/>
          </a:xfrm>
        </p:grpSpPr>
        <p:sp>
          <p:nvSpPr>
            <p:cNvPr id="40" name="TextBox 39"/>
            <p:cNvSpPr txBox="1"/>
            <p:nvPr/>
          </p:nvSpPr>
          <p:spPr>
            <a:xfrm>
              <a:off x="963414" y="5372081"/>
              <a:ext cx="72089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 smtClean="0"/>
                <a:t>          </a:t>
              </a:r>
              <a:r>
                <a:rPr lang="zh-CN" altLang="zh-CN" sz="2600" b="1" dirty="0" smtClean="0"/>
                <a:t>，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600" b="1" dirty="0" smtClean="0"/>
                <a:t>               </a:t>
              </a:r>
              <a:r>
                <a:rPr lang="zh-CN" altLang="zh-CN" sz="2600" b="1" dirty="0" smtClean="0"/>
                <a:t>线性无关</a:t>
              </a:r>
              <a:endParaRPr lang="zh-CN" altLang="zh-CN" sz="2600" b="1" dirty="0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891817"/>
                </p:ext>
              </p:extLst>
            </p:nvPr>
          </p:nvGraphicFramePr>
          <p:xfrm>
            <a:off x="1547664" y="5486504"/>
            <a:ext cx="965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8" name="Equation" r:id="rId18" imgW="965160" imgH="406080" progId="Equation.DSMT4">
                    <p:embed/>
                  </p:oleObj>
                </mc:Choice>
                <mc:Fallback>
                  <p:oleObj name="Equation" r:id="rId18" imgW="965160" imgH="406080" progId="Equation.DSMT4">
                    <p:embed/>
                    <p:pic>
                      <p:nvPicPr>
                        <p:cNvPr id="0" name="Picture 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5486504"/>
                          <a:ext cx="9652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456403"/>
                </p:ext>
              </p:extLst>
            </p:nvPr>
          </p:nvGraphicFramePr>
          <p:xfrm>
            <a:off x="2763614" y="5445424"/>
            <a:ext cx="9779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59" name="Equation" r:id="rId20" imgW="977760" imgH="419040" progId="Equation.DSMT4">
                    <p:embed/>
                  </p:oleObj>
                </mc:Choice>
                <mc:Fallback>
                  <p:oleObj name="Equation" r:id="rId20" imgW="977760" imgH="419040" progId="Equation.DSMT4">
                    <p:embed/>
                    <p:pic>
                      <p:nvPicPr>
                        <p:cNvPr id="0" name="Picture 6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614" y="5445424"/>
                          <a:ext cx="9779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7545158"/>
                </p:ext>
              </p:extLst>
            </p:nvPr>
          </p:nvGraphicFramePr>
          <p:xfrm>
            <a:off x="3929720" y="5408752"/>
            <a:ext cx="965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860" name="Equation" r:id="rId22" imgW="965160" imgH="419040" progId="Equation.DSMT4">
                    <p:embed/>
                  </p:oleObj>
                </mc:Choice>
                <mc:Fallback>
                  <p:oleObj name="Equation" r:id="rId22" imgW="965160" imgH="419040" progId="Equation.DSMT4">
                    <p:embed/>
                    <p:pic>
                      <p:nvPicPr>
                        <p:cNvPr id="0" name="Picture 6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9720" y="5408752"/>
                          <a:ext cx="965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 典 例 题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6056" y="332656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4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P110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3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9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</a:t>
            </a: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三、思考题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 5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7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8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07504" y="4437111"/>
            <a:ext cx="8072988" cy="16643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7504" y="2809384"/>
            <a:ext cx="8072988" cy="15557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07504" y="1905219"/>
            <a:ext cx="8072988" cy="84725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爆炸形 2 14"/>
          <p:cNvSpPr/>
          <p:nvPr/>
        </p:nvSpPr>
        <p:spPr>
          <a:xfrm>
            <a:off x="22194" y="188640"/>
            <a:ext cx="2123728" cy="883521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3629" y="907660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</a:t>
            </a:r>
            <a:r>
              <a:rPr lang="zh-CN" altLang="zh-CN" sz="2600" b="1" dirty="0" smtClean="0"/>
              <a:t>两</a:t>
            </a:r>
            <a:r>
              <a:rPr lang="zh-CN" altLang="zh-CN" sz="2600" b="1" dirty="0"/>
              <a:t>个向量</a:t>
            </a:r>
            <a:r>
              <a:rPr lang="zh-CN" altLang="zh-CN" sz="2600" b="1" dirty="0" smtClean="0"/>
              <a:t>线性相关</a:t>
            </a:r>
            <a:r>
              <a:rPr lang="zh-CN" altLang="en-US" sz="2600" b="1" dirty="0" smtClean="0">
                <a:sym typeface="Symbol"/>
              </a:rPr>
              <a:t>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对应</a:t>
            </a:r>
            <a:r>
              <a:rPr lang="zh-CN" altLang="zh-CN" sz="2600" b="1" dirty="0"/>
              <a:t>分量</a:t>
            </a:r>
            <a:r>
              <a:rPr lang="zh-CN" altLang="zh-CN" sz="2600" b="1" dirty="0" smtClean="0"/>
              <a:t>成比例</a:t>
            </a:r>
            <a:r>
              <a:rPr lang="zh-CN" altLang="en-US" sz="2600" b="1" dirty="0">
                <a:sym typeface="Symbol"/>
              </a:rPr>
              <a:t></a:t>
            </a:r>
            <a:r>
              <a:rPr lang="zh-CN" altLang="zh-CN" sz="2600" b="1" dirty="0" smtClean="0"/>
              <a:t>共线</a:t>
            </a:r>
            <a:endParaRPr lang="en-US" altLang="zh-CN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5922" y="458948"/>
            <a:ext cx="58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一个</a:t>
            </a:r>
            <a:r>
              <a:rPr lang="zh-CN" altLang="zh-CN" dirty="0" smtClean="0"/>
              <a:t>向量</a:t>
            </a:r>
            <a:r>
              <a:rPr lang="zh-CN" altLang="en-US" dirty="0" smtClean="0">
                <a:sym typeface="Symbol"/>
              </a:rPr>
              <a:t></a:t>
            </a:r>
            <a:r>
              <a:rPr lang="en-US" altLang="zh-CN" dirty="0" smtClean="0"/>
              <a:t> </a:t>
            </a:r>
            <a:r>
              <a:rPr lang="zh-CN" altLang="zh-CN" dirty="0" smtClean="0"/>
              <a:t>线性相关</a:t>
            </a:r>
            <a:r>
              <a:rPr lang="zh-CN" altLang="en-US" dirty="0">
                <a:sym typeface="Symbol"/>
              </a:rPr>
              <a:t> </a:t>
            </a:r>
            <a:r>
              <a:rPr lang="en-US" altLang="zh-CN" dirty="0"/>
              <a:t> </a:t>
            </a:r>
            <a:r>
              <a:rPr lang="en-US" altLang="zh-CN" dirty="0" smtClean="0"/>
              <a:t>= 0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9592" y="1412776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三个向量线性相关</a:t>
            </a:r>
            <a:r>
              <a:rPr lang="zh-CN" altLang="en-US" sz="2600" b="1" dirty="0" smtClean="0">
                <a:sym typeface="Symbol"/>
              </a:rPr>
              <a:t></a:t>
            </a:r>
            <a:r>
              <a:rPr lang="zh-CN" altLang="zh-CN" sz="2600" b="1" dirty="0" smtClean="0"/>
              <a:t>共</a:t>
            </a:r>
            <a:r>
              <a:rPr lang="zh-CN" altLang="en-US" sz="2600" b="1" dirty="0" smtClean="0"/>
              <a:t>面</a:t>
            </a:r>
            <a:endParaRPr lang="en-US" altLang="zh-CN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928445"/>
            <a:ext cx="7560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证明：</a:t>
            </a:r>
            <a:r>
              <a:rPr lang="zh-CN" altLang="zh-CN" dirty="0" smtClean="0"/>
              <a:t>一</a:t>
            </a:r>
            <a:r>
              <a:rPr lang="zh-CN" altLang="zh-CN" dirty="0"/>
              <a:t>个</a:t>
            </a:r>
            <a:r>
              <a:rPr lang="zh-CN" altLang="zh-CN" dirty="0" smtClean="0"/>
              <a:t>向量</a:t>
            </a:r>
            <a:r>
              <a:rPr lang="zh-CN" altLang="en-US" dirty="0" smtClean="0">
                <a:sym typeface="Symbol"/>
              </a:rPr>
              <a:t></a:t>
            </a:r>
            <a:r>
              <a:rPr lang="en-US" altLang="zh-CN" dirty="0" smtClean="0"/>
              <a:t> </a:t>
            </a:r>
            <a:r>
              <a:rPr lang="zh-CN" altLang="zh-CN" dirty="0" smtClean="0"/>
              <a:t>线性相关</a:t>
            </a:r>
            <a:r>
              <a:rPr lang="zh-CN" altLang="en-US" dirty="0">
                <a:sym typeface="Symbol"/>
              </a:rPr>
              <a:t> </a:t>
            </a:r>
            <a:r>
              <a:rPr lang="zh-CN" altLang="en-US" dirty="0" smtClean="0">
                <a:sym typeface="Symbol"/>
              </a:rPr>
              <a:t>存在不等于</a:t>
            </a:r>
            <a:r>
              <a:rPr lang="en-US" altLang="zh-CN" dirty="0" smtClean="0">
                <a:sym typeface="Symbol"/>
              </a:rPr>
              <a:t>0</a:t>
            </a:r>
            <a:r>
              <a:rPr lang="zh-CN" altLang="en-US" dirty="0" smtClean="0">
                <a:sym typeface="Symbol"/>
              </a:rPr>
              <a:t>的数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zh-CN" altLang="en-US" dirty="0" smtClean="0">
                <a:sym typeface="Symbol"/>
              </a:rPr>
              <a:t>，     </a:t>
            </a:r>
            <a:endParaRPr lang="en-US" altLang="zh-CN" dirty="0" smtClean="0">
              <a:sym typeface="Symbol"/>
            </a:endParaRPr>
          </a:p>
          <a:p>
            <a:r>
              <a:rPr lang="en-US" altLang="zh-CN" dirty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             </a:t>
            </a:r>
            <a:r>
              <a:rPr lang="zh-CN" altLang="en-US" dirty="0" smtClean="0">
                <a:sym typeface="Symbol"/>
              </a:rPr>
              <a:t>使得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</a:t>
            </a:r>
            <a:r>
              <a:rPr lang="en-US" altLang="zh-CN" dirty="0" smtClean="0">
                <a:sym typeface="Symbol"/>
              </a:rPr>
              <a:t>=0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 smtClean="0">
                <a:sym typeface="Symbol"/>
              </a:rPr>
              <a:t> </a:t>
            </a:r>
            <a:r>
              <a:rPr lang="zh-CN" altLang="en-US" dirty="0">
                <a:sym typeface="Symbol"/>
              </a:rPr>
              <a:t></a:t>
            </a:r>
            <a:r>
              <a:rPr lang="en-US" altLang="zh-CN" dirty="0"/>
              <a:t> = 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3527" y="2752472"/>
            <a:ext cx="78569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证明：</a:t>
            </a:r>
            <a:r>
              <a:rPr lang="zh-CN" altLang="en-US" dirty="0"/>
              <a:t>两</a:t>
            </a:r>
            <a:r>
              <a:rPr lang="zh-CN" altLang="zh-CN" dirty="0" smtClean="0"/>
              <a:t>个向量</a:t>
            </a:r>
            <a:r>
              <a:rPr lang="zh-CN" altLang="en-US" dirty="0" smtClean="0">
                <a:sym typeface="Symbol"/>
              </a:rPr>
              <a:t></a:t>
            </a:r>
            <a:r>
              <a:rPr lang="en-US" altLang="zh-CN" dirty="0" smtClean="0"/>
              <a:t> 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>
                <a:sym typeface="Symbol"/>
              </a:rPr>
              <a:t> </a:t>
            </a:r>
            <a:r>
              <a:rPr lang="en-US" altLang="zh-CN" dirty="0"/>
              <a:t> </a:t>
            </a:r>
            <a:r>
              <a:rPr lang="en-US" altLang="zh-CN" baseline="-25000" dirty="0" smtClean="0"/>
              <a:t>2</a:t>
            </a:r>
            <a:r>
              <a:rPr lang="zh-CN" altLang="zh-CN" dirty="0" smtClean="0"/>
              <a:t>线性相关</a:t>
            </a:r>
            <a:r>
              <a:rPr lang="zh-CN" altLang="en-US" dirty="0">
                <a:sym typeface="Symbol"/>
              </a:rPr>
              <a:t> 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            存在不全为</a:t>
            </a:r>
            <a:r>
              <a:rPr lang="en-US" altLang="zh-CN" dirty="0" smtClean="0">
                <a:sym typeface="Symbol"/>
              </a:rPr>
              <a:t>0 </a:t>
            </a:r>
            <a:r>
              <a:rPr lang="zh-CN" altLang="en-US" dirty="0" smtClean="0">
                <a:sym typeface="Symbol"/>
              </a:rPr>
              <a:t>的数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（不妨设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），</a:t>
            </a:r>
            <a:r>
              <a:rPr lang="zh-CN" altLang="en-US" dirty="0" smtClean="0">
                <a:sym typeface="Symbol"/>
              </a:rPr>
              <a:t>使得</a:t>
            </a:r>
            <a:endParaRPr lang="en-US" altLang="zh-CN" dirty="0" smtClean="0">
              <a:sym typeface="Symbol"/>
            </a:endParaRPr>
          </a:p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          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</a:t>
            </a:r>
            <a:r>
              <a:rPr lang="en-US" altLang="zh-CN" dirty="0"/>
              <a:t> </a:t>
            </a:r>
            <a:r>
              <a:rPr lang="en-US" altLang="zh-CN" baseline="-25000" dirty="0"/>
              <a:t>1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</a:t>
            </a:r>
            <a:r>
              <a:rPr lang="zh-CN" altLang="en-US" dirty="0">
                <a:sym typeface="Symbol"/>
              </a:rPr>
              <a:t></a:t>
            </a:r>
            <a:r>
              <a:rPr lang="en-US" altLang="zh-CN" dirty="0"/>
              <a:t> </a:t>
            </a:r>
            <a:r>
              <a:rPr lang="en-US" altLang="zh-CN" baseline="-25000" dirty="0"/>
              <a:t>2 </a:t>
            </a:r>
            <a:r>
              <a:rPr lang="en-US" altLang="zh-CN" dirty="0" smtClean="0">
                <a:sym typeface="Symbol"/>
              </a:rPr>
              <a:t>=0</a:t>
            </a:r>
            <a:r>
              <a:rPr lang="zh-CN" altLang="en-US" dirty="0" smtClean="0">
                <a:sym typeface="Symbol"/>
              </a:rPr>
              <a:t> 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3936538"/>
            <a:ext cx="78569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>
                <a:sym typeface="Symbol"/>
              </a:rPr>
              <a:t>              </a:t>
            </a:r>
            <a:r>
              <a:rPr lang="en-US" altLang="zh-CN" dirty="0" smtClean="0"/>
              <a:t> </a:t>
            </a:r>
            <a:r>
              <a:rPr lang="en-US" altLang="zh-CN" baseline="-25000" dirty="0"/>
              <a:t>1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=(-k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)</a:t>
            </a:r>
            <a:r>
              <a:rPr lang="zh-CN" altLang="en-US" dirty="0" smtClean="0">
                <a:sym typeface="Symbol"/>
              </a:rPr>
              <a:t></a:t>
            </a:r>
            <a:r>
              <a:rPr lang="en-US" altLang="zh-CN" dirty="0" smtClean="0"/>
              <a:t> </a:t>
            </a:r>
            <a:r>
              <a:rPr lang="en-US" altLang="zh-CN" baseline="-25000" dirty="0"/>
              <a:t>2 </a:t>
            </a:r>
            <a:r>
              <a:rPr lang="zh-CN" altLang="en-US" dirty="0" smtClean="0">
                <a:sym typeface="Symbol"/>
              </a:rPr>
              <a:t> </a:t>
            </a:r>
            <a:r>
              <a:rPr lang="zh-CN" altLang="zh-CN" dirty="0"/>
              <a:t>对应分量成比例</a:t>
            </a:r>
            <a:r>
              <a:rPr lang="zh-CN" altLang="en-US" dirty="0">
                <a:sym typeface="Symbol"/>
              </a:rPr>
              <a:t></a:t>
            </a:r>
            <a:r>
              <a:rPr lang="zh-CN" altLang="zh-CN" dirty="0"/>
              <a:t>共线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4408656"/>
            <a:ext cx="75608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证明：</a:t>
            </a:r>
            <a:r>
              <a:rPr lang="zh-CN" altLang="en-US" dirty="0"/>
              <a:t>三</a:t>
            </a:r>
            <a:r>
              <a:rPr lang="zh-CN" altLang="zh-CN" dirty="0" smtClean="0"/>
              <a:t>个向量</a:t>
            </a:r>
            <a:r>
              <a:rPr lang="zh-CN" altLang="en-US" dirty="0">
                <a:sym typeface="Symbol"/>
              </a:rPr>
              <a:t></a:t>
            </a:r>
            <a:r>
              <a:rPr lang="en-US" altLang="zh-CN" dirty="0"/>
              <a:t> </a:t>
            </a:r>
            <a:r>
              <a:rPr lang="en-US" altLang="zh-CN" baseline="-25000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ym typeface="Symbol"/>
              </a:rPr>
              <a:t> </a:t>
            </a:r>
            <a:r>
              <a:rPr lang="en-US" altLang="zh-CN" dirty="0"/>
              <a:t> </a:t>
            </a:r>
            <a:r>
              <a:rPr lang="en-US" altLang="zh-CN" baseline="-25000" dirty="0" smtClean="0"/>
              <a:t>2</a:t>
            </a:r>
            <a:r>
              <a:rPr lang="zh-CN" altLang="en-US" dirty="0">
                <a:sym typeface="Symbol"/>
              </a:rPr>
              <a:t> 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</a:t>
            </a:r>
            <a:r>
              <a:rPr lang="en-US" altLang="zh-CN" dirty="0"/>
              <a:t> </a:t>
            </a:r>
            <a:r>
              <a:rPr lang="en-US" altLang="zh-CN" baseline="-25000" dirty="0" smtClean="0"/>
              <a:t>3</a:t>
            </a:r>
            <a:r>
              <a:rPr lang="zh-CN" altLang="zh-CN" dirty="0" smtClean="0"/>
              <a:t>线性相关</a:t>
            </a:r>
            <a:r>
              <a:rPr lang="zh-CN" altLang="en-US" dirty="0">
                <a:sym typeface="Symbol"/>
              </a:rPr>
              <a:t> 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存在不全为</a:t>
            </a:r>
            <a:r>
              <a:rPr lang="en-US" altLang="zh-CN" dirty="0" smtClean="0">
                <a:sym typeface="Symbol"/>
              </a:rPr>
              <a:t>0</a:t>
            </a:r>
            <a:r>
              <a:rPr lang="zh-CN" altLang="en-US" dirty="0" smtClean="0">
                <a:sym typeface="Symbol"/>
              </a:rPr>
              <a:t>的数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、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dirty="0" smtClean="0">
                <a:sym typeface="Symbol"/>
              </a:rPr>
              <a:t>（</a:t>
            </a:r>
            <a:r>
              <a:rPr lang="zh-CN" altLang="en-US" dirty="0">
                <a:sym typeface="Symbol"/>
              </a:rPr>
              <a:t>不妨设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），</a:t>
            </a:r>
            <a:r>
              <a:rPr lang="zh-CN" altLang="en-US" dirty="0" smtClean="0">
                <a:sym typeface="Symbol"/>
              </a:rPr>
              <a:t>使得   </a:t>
            </a:r>
            <a:endParaRPr lang="en-US" altLang="zh-CN" dirty="0" smtClean="0">
              <a:sym typeface="Symbol"/>
            </a:endParaRP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     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 </a:t>
            </a:r>
            <a:r>
              <a:rPr lang="zh-CN" altLang="en-US" dirty="0">
                <a:sym typeface="Symbol"/>
              </a:rPr>
              <a:t></a:t>
            </a:r>
            <a:r>
              <a:rPr lang="en-US" altLang="zh-CN" dirty="0"/>
              <a:t> </a:t>
            </a:r>
            <a:r>
              <a:rPr lang="en-US" altLang="zh-CN" baseline="-25000" dirty="0"/>
              <a:t>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</a:t>
            </a:r>
            <a:r>
              <a:rPr lang="zh-CN" altLang="en-US" dirty="0">
                <a:sym typeface="Symbol"/>
              </a:rPr>
              <a:t></a:t>
            </a:r>
            <a:r>
              <a:rPr lang="en-US" altLang="zh-CN" dirty="0"/>
              <a:t> </a:t>
            </a:r>
            <a:r>
              <a:rPr lang="en-US" altLang="zh-CN" baseline="-25000" dirty="0"/>
              <a:t>2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 </a:t>
            </a:r>
            <a:r>
              <a:rPr lang="zh-CN" altLang="en-US" dirty="0">
                <a:sym typeface="Symbol"/>
              </a:rPr>
              <a:t></a:t>
            </a:r>
            <a:r>
              <a:rPr lang="en-US" altLang="zh-CN" dirty="0"/>
              <a:t> </a:t>
            </a:r>
            <a:r>
              <a:rPr lang="en-US" altLang="zh-CN" baseline="-25000" dirty="0" smtClean="0"/>
              <a:t>3 </a:t>
            </a:r>
            <a:r>
              <a:rPr lang="en-US" altLang="zh-CN" dirty="0" smtClean="0">
                <a:sym typeface="Symbol"/>
              </a:rPr>
              <a:t>=</a:t>
            </a:r>
            <a:r>
              <a:rPr lang="en-US" altLang="zh-CN" dirty="0">
                <a:sym typeface="Symbol"/>
              </a:rPr>
              <a:t>0</a:t>
            </a:r>
            <a:r>
              <a:rPr lang="zh-CN" altLang="en-US" dirty="0">
                <a:sym typeface="Symbol"/>
              </a:rPr>
              <a:t>  </a:t>
            </a:r>
            <a:endParaRPr lang="en-US" altLang="zh-CN" dirty="0" smtClean="0">
              <a:sym typeface="Symbol"/>
            </a:endParaRPr>
          </a:p>
          <a:p>
            <a:r>
              <a:rPr lang="zh-CN" altLang="en-US" dirty="0" smtClean="0">
                <a:sym typeface="Symbol"/>
              </a:rPr>
              <a:t>        </a:t>
            </a:r>
            <a:r>
              <a:rPr lang="en-US" altLang="zh-CN" dirty="0" smtClean="0"/>
              <a:t> </a:t>
            </a:r>
            <a:r>
              <a:rPr lang="en-US" altLang="zh-CN" baseline="-25000" dirty="0"/>
              <a:t>1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=(-k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)</a:t>
            </a:r>
            <a:r>
              <a:rPr lang="zh-CN" altLang="en-US" dirty="0">
                <a:sym typeface="Symbol"/>
              </a:rPr>
              <a:t></a:t>
            </a:r>
            <a:r>
              <a:rPr lang="en-US" altLang="zh-CN" dirty="0"/>
              <a:t> </a:t>
            </a:r>
            <a:r>
              <a:rPr lang="en-US" altLang="zh-CN" baseline="-25000" dirty="0" smtClean="0"/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)</a:t>
            </a:r>
            <a:r>
              <a:rPr lang="zh-CN" altLang="en-US" dirty="0">
                <a:sym typeface="Symbol"/>
              </a:rPr>
              <a:t></a:t>
            </a:r>
            <a:r>
              <a:rPr lang="en-US" altLang="zh-CN" dirty="0"/>
              <a:t> </a:t>
            </a:r>
            <a:r>
              <a:rPr lang="en-US" altLang="zh-CN" baseline="-25000" dirty="0"/>
              <a:t>3</a:t>
            </a:r>
            <a:r>
              <a:rPr lang="en-US" altLang="zh-CN" baseline="-25000" dirty="0" smtClean="0"/>
              <a:t> </a:t>
            </a:r>
            <a:r>
              <a:rPr lang="zh-CN" altLang="en-US" dirty="0" smtClean="0">
                <a:sym typeface="Symbol"/>
              </a:rPr>
              <a:t> 三向量共面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609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3" grpId="0" animBg="1"/>
      <p:bldP spid="13" grpId="1" animBg="1"/>
      <p:bldP spid="2" grpId="0" animBg="1"/>
      <p:bldP spid="2" grpId="1" animBg="1"/>
      <p:bldP spid="15" grpId="0" animBg="1"/>
      <p:bldP spid="22" grpId="0"/>
      <p:bldP spid="8" grpId="0"/>
      <p:bldP spid="20" grpId="0"/>
      <p:bldP spid="9" grpId="0"/>
      <p:bldP spid="9" grpId="1" uiExpand="1" build="allAtOnce"/>
      <p:bldP spid="10" grpId="0"/>
      <p:bldP spid="10" grpId="1" build="allAtOnce"/>
      <p:bldP spid="11" grpId="0"/>
      <p:bldP spid="11" grpId="1" build="allAtOnce"/>
      <p:bldP spid="12" grpId="0"/>
      <p:bldP spid="12" grpId="1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07504" y="4149080"/>
            <a:ext cx="8072989" cy="15841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 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158440"/>
              </p:ext>
            </p:extLst>
          </p:nvPr>
        </p:nvGraphicFramePr>
        <p:xfrm>
          <a:off x="2180328" y="2020389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3" name="Equation" r:id="rId3" imgW="5041800" imgH="431640" progId="Equation.DSMT4">
                  <p:embed/>
                </p:oleObj>
              </mc:Choice>
              <mc:Fallback>
                <p:oleObj name="Equation" r:id="rId3" imgW="5041800" imgH="431640" progId="Equation.DSMT4">
                  <p:embed/>
                  <p:pic>
                    <p:nvPicPr>
                      <p:cNvPr id="0" name="Picture 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328" y="2020389"/>
                        <a:ext cx="5041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627392"/>
              </p:ext>
            </p:extLst>
          </p:nvPr>
        </p:nvGraphicFramePr>
        <p:xfrm>
          <a:off x="467544" y="2610025"/>
          <a:ext cx="213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4" name="Equation" r:id="rId5" imgW="2133600" imgH="368300" progId="Equation.DSMT4">
                  <p:embed/>
                </p:oleObj>
              </mc:Choice>
              <mc:Fallback>
                <p:oleObj name="Equation" r:id="rId5" imgW="2133600" imgH="368300" progId="Equation.DSMT4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610025"/>
                        <a:ext cx="2133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28318"/>
              </p:ext>
            </p:extLst>
          </p:nvPr>
        </p:nvGraphicFramePr>
        <p:xfrm>
          <a:off x="2549525" y="2578100"/>
          <a:ext cx="570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5" name="Equation" r:id="rId7" imgW="5702040" imgH="431640" progId="Equation.DSMT4">
                  <p:embed/>
                </p:oleObj>
              </mc:Choice>
              <mc:Fallback>
                <p:oleObj name="Equation" r:id="rId7" imgW="5702040" imgH="431640" progId="Equation.DSMT4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2578100"/>
                        <a:ext cx="5702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043647"/>
              </p:ext>
            </p:extLst>
          </p:nvPr>
        </p:nvGraphicFramePr>
        <p:xfrm>
          <a:off x="1668463" y="3632200"/>
          <a:ext cx="261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6" name="Equation" r:id="rId9" imgW="2616120" imgH="482400" progId="Equation.DSMT4">
                  <p:embed/>
                </p:oleObj>
              </mc:Choice>
              <mc:Fallback>
                <p:oleObj name="Equation" r:id="rId9" imgW="2616120" imgH="482400" progId="Equation.DSMT4">
                  <p:embed/>
                  <p:pic>
                    <p:nvPicPr>
                      <p:cNvPr id="0" name="Picture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3632200"/>
                        <a:ext cx="2616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60447"/>
              </p:ext>
            </p:extLst>
          </p:nvPr>
        </p:nvGraphicFramePr>
        <p:xfrm>
          <a:off x="467544" y="3119438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7" name="Equation" r:id="rId11" imgW="3009600" imgH="419040" progId="Equation.DSMT4">
                  <p:embed/>
                </p:oleObj>
              </mc:Choice>
              <mc:Fallback>
                <p:oleObj name="Equation" r:id="rId11" imgW="3009600" imgH="419040" progId="Equation.DSMT4">
                  <p:embed/>
                  <p:pic>
                    <p:nvPicPr>
                      <p:cNvPr id="0" name="Picture 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19438"/>
                        <a:ext cx="3009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爆炸形 2 34"/>
          <p:cNvSpPr/>
          <p:nvPr/>
        </p:nvSpPr>
        <p:spPr>
          <a:xfrm>
            <a:off x="22194" y="188640"/>
            <a:ext cx="2123728" cy="883521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3629" y="907660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</a:t>
            </a:r>
            <a:r>
              <a:rPr lang="zh-CN" altLang="zh-CN" sz="2600" b="1" dirty="0" smtClean="0"/>
              <a:t>两</a:t>
            </a:r>
            <a:r>
              <a:rPr lang="zh-CN" altLang="zh-CN" sz="2600" b="1" dirty="0"/>
              <a:t>个向量</a:t>
            </a:r>
            <a:r>
              <a:rPr lang="zh-CN" altLang="zh-CN" sz="2600" b="1" dirty="0" smtClean="0"/>
              <a:t>线性相关</a:t>
            </a:r>
            <a:r>
              <a:rPr lang="zh-CN" altLang="en-US" sz="2600" b="1" dirty="0" smtClean="0">
                <a:sym typeface="Symbol"/>
              </a:rPr>
              <a:t>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对应</a:t>
            </a:r>
            <a:r>
              <a:rPr lang="zh-CN" altLang="zh-CN" sz="2600" b="1" dirty="0"/>
              <a:t>分量</a:t>
            </a:r>
            <a:r>
              <a:rPr lang="zh-CN" altLang="zh-CN" sz="2600" b="1" dirty="0" smtClean="0"/>
              <a:t>成比例</a:t>
            </a:r>
            <a:r>
              <a:rPr lang="zh-CN" altLang="en-US" sz="2600" b="1" dirty="0">
                <a:sym typeface="Symbol"/>
              </a:rPr>
              <a:t></a:t>
            </a:r>
            <a:r>
              <a:rPr lang="zh-CN" altLang="zh-CN" sz="2600" b="1" dirty="0" smtClean="0"/>
              <a:t>共线</a:t>
            </a:r>
            <a:endParaRPr lang="en-US" altLang="zh-CN" sz="2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145922" y="458948"/>
            <a:ext cx="58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一个</a:t>
            </a:r>
            <a:r>
              <a:rPr lang="zh-CN" altLang="zh-CN" dirty="0" smtClean="0"/>
              <a:t>向量</a:t>
            </a:r>
            <a:r>
              <a:rPr lang="zh-CN" altLang="en-US" dirty="0" smtClean="0">
                <a:sym typeface="Symbol"/>
              </a:rPr>
              <a:t></a:t>
            </a:r>
            <a:r>
              <a:rPr lang="en-US" altLang="zh-CN" dirty="0" smtClean="0"/>
              <a:t> </a:t>
            </a:r>
            <a:r>
              <a:rPr lang="zh-CN" altLang="zh-CN" dirty="0" smtClean="0"/>
              <a:t>线性相关</a:t>
            </a:r>
            <a:r>
              <a:rPr lang="zh-CN" altLang="en-US" dirty="0">
                <a:sym typeface="Symbol"/>
              </a:rPr>
              <a:t> </a:t>
            </a:r>
            <a:r>
              <a:rPr lang="en-US" altLang="zh-CN" dirty="0"/>
              <a:t> </a:t>
            </a:r>
            <a:r>
              <a:rPr lang="en-US" altLang="zh-CN" dirty="0" smtClean="0"/>
              <a:t>= 0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99592" y="1412776"/>
            <a:ext cx="5184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三个向量线性相关</a:t>
            </a:r>
            <a:r>
              <a:rPr lang="zh-CN" altLang="en-US" sz="2600" b="1" dirty="0" smtClean="0">
                <a:sym typeface="Symbol"/>
              </a:rPr>
              <a:t></a:t>
            </a:r>
            <a:r>
              <a:rPr lang="zh-CN" altLang="zh-CN" sz="2600" b="1" dirty="0" smtClean="0"/>
              <a:t>共</a:t>
            </a:r>
            <a:r>
              <a:rPr lang="zh-CN" altLang="en-US" sz="2600" b="1" dirty="0" smtClean="0"/>
              <a:t>面</a:t>
            </a:r>
            <a:endParaRPr lang="en-US" altLang="zh-CN" sz="26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364113"/>
              </p:ext>
            </p:extLst>
          </p:nvPr>
        </p:nvGraphicFramePr>
        <p:xfrm>
          <a:off x="4241800" y="3068960"/>
          <a:ext cx="281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8" name="Equation" r:id="rId13" imgW="2819160" imgH="419040" progId="Equation.DSMT4">
                  <p:embed/>
                </p:oleObj>
              </mc:Choice>
              <mc:Fallback>
                <p:oleObj name="Equation" r:id="rId13" imgW="2819160" imgH="419040" progId="Equation.DSMT4">
                  <p:embed/>
                  <p:pic>
                    <p:nvPicPr>
                      <p:cNvPr id="0" name="Picture 4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068960"/>
                        <a:ext cx="2819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467544" y="4149080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证明：向量组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 smtClean="0"/>
              <a:t>线性相关</a:t>
            </a:r>
            <a:r>
              <a:rPr lang="zh-CN" altLang="en-US" sz="2600" b="1" dirty="0" smtClean="0">
                <a:sym typeface="Symbol"/>
              </a:rPr>
              <a:t></a:t>
            </a:r>
            <a:endParaRPr lang="en-US" altLang="zh-CN" sz="2600" b="1" dirty="0"/>
          </a:p>
        </p:txBody>
      </p:sp>
      <p:sp>
        <p:nvSpPr>
          <p:cNvPr id="3" name="矩形 2"/>
          <p:cNvSpPr/>
          <p:nvPr/>
        </p:nvSpPr>
        <p:spPr>
          <a:xfrm>
            <a:off x="539552" y="4643844"/>
            <a:ext cx="61013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dirty="0"/>
              <a:t>如果存在一组不全为零</a:t>
            </a:r>
            <a:r>
              <a:rPr lang="zh-CN" altLang="zh-CN" sz="2600" b="1" dirty="0" smtClean="0"/>
              <a:t>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 smtClean="0"/>
              <a:t>1</a:t>
            </a:r>
            <a:r>
              <a:rPr lang="en-US" altLang="zh-CN" sz="2600" b="1" dirty="0" smtClean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 smtClean="0"/>
              <a:t>2</a:t>
            </a:r>
            <a:r>
              <a:rPr lang="en-US" altLang="zh-CN" sz="2600" b="1" dirty="0" smtClean="0"/>
              <a:t>,…,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="1" dirty="0" smtClean="0"/>
              <a:t>,</a:t>
            </a:r>
            <a:r>
              <a:rPr lang="zh-CN" altLang="en-US" sz="2600" b="1" dirty="0" smtClean="0"/>
              <a:t>使得</a:t>
            </a:r>
            <a:endParaRPr lang="zh-CN" altLang="en-US" sz="2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03629" y="5160569"/>
            <a:ext cx="76967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/>
              <a:t>1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/>
              <a:t>2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+…+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 smtClean="0"/>
              <a:t>=0,</a:t>
            </a:r>
            <a:r>
              <a:rPr lang="zh-CN" altLang="en-US" sz="2600" b="1" dirty="0" smtClean="0"/>
              <a:t>即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 smtClean="0"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 smtClean="0"/>
              <a:t>0</a:t>
            </a:r>
            <a:r>
              <a:rPr lang="zh-CN" altLang="en-US" sz="2600" b="1" dirty="0" smtClean="0"/>
              <a:t>有非零解</a:t>
            </a:r>
            <a:endParaRPr lang="en-US" altLang="zh-CN" sz="2600" b="1" dirty="0"/>
          </a:p>
        </p:txBody>
      </p:sp>
      <p:sp>
        <p:nvSpPr>
          <p:cNvPr id="20" name="圆角矩形 19"/>
          <p:cNvSpPr/>
          <p:nvPr/>
        </p:nvSpPr>
        <p:spPr>
          <a:xfrm>
            <a:off x="251520" y="1916832"/>
            <a:ext cx="1822394" cy="4924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89973" y="1916832"/>
            <a:ext cx="16839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重要结论</a:t>
            </a:r>
            <a:endParaRPr lang="zh-CN" altLang="en-US" sz="2600" b="1" dirty="0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352026"/>
              </p:ext>
            </p:extLst>
          </p:nvPr>
        </p:nvGraphicFramePr>
        <p:xfrm>
          <a:off x="4751288" y="3594472"/>
          <a:ext cx="241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9" name="Equation" r:id="rId15" imgW="2412720" imgH="482400" progId="Equation.DSMT4">
                  <p:embed/>
                </p:oleObj>
              </mc:Choice>
              <mc:Fallback>
                <p:oleObj name="Equation" r:id="rId15" imgW="2412720" imgH="482400" progId="Equation.DSMT4">
                  <p:embed/>
                  <p:pic>
                    <p:nvPicPr>
                      <p:cNvPr id="0" name="Picture 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288" y="3594472"/>
                        <a:ext cx="24130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05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" grpId="0"/>
      <p:bldP spid="3" grpId="0"/>
      <p:bldP spid="40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899592" y="282422"/>
            <a:ext cx="7272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 试讨论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 smtClean="0"/>
              <a:t> 个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 smtClean="0"/>
              <a:t> 维单位坐标向量组的线性相关性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6504" y="776317"/>
            <a:ext cx="517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sp>
        <p:nvSpPr>
          <p:cNvPr id="25" name="矩形 24"/>
          <p:cNvSpPr/>
          <p:nvPr/>
        </p:nvSpPr>
        <p:spPr>
          <a:xfrm>
            <a:off x="1432562" y="920333"/>
            <a:ext cx="471956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 smtClean="0">
                <a:solidFill>
                  <a:prstClr val="black"/>
                </a:solidFill>
              </a:rPr>
              <a:t>维</a:t>
            </a:r>
            <a:r>
              <a:rPr lang="zh-CN" altLang="en-US" sz="2600" b="1" dirty="0">
                <a:solidFill>
                  <a:prstClr val="black"/>
                </a:solidFill>
              </a:rPr>
              <a:t>单位坐标向量</a:t>
            </a:r>
            <a:r>
              <a:rPr lang="zh-CN" altLang="en-US" sz="2600" b="1" dirty="0" smtClean="0">
                <a:solidFill>
                  <a:prstClr val="black"/>
                </a:solidFill>
              </a:rPr>
              <a:t>组构成的矩阵</a:t>
            </a:r>
            <a:endParaRPr lang="zh-CN" altLang="en-US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810514"/>
              </p:ext>
            </p:extLst>
          </p:nvPr>
        </p:nvGraphicFramePr>
        <p:xfrm>
          <a:off x="3740100" y="922536"/>
          <a:ext cx="44323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93" name="Equation" r:id="rId3" imgW="4431960" imgH="1930320" progId="Equation.DSMT4">
                  <p:embed/>
                </p:oleObj>
              </mc:Choice>
              <mc:Fallback>
                <p:oleObj name="Equation" r:id="rId3" imgW="4431960" imgH="1930320" progId="Equation.DSMT4">
                  <p:embed/>
                  <p:pic>
                    <p:nvPicPr>
                      <p:cNvPr id="0" name="Picture 1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00" y="922536"/>
                        <a:ext cx="44323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259632" y="1928445"/>
            <a:ext cx="34563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是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 smtClean="0"/>
              <a:t>阶单位矩阵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064506"/>
              </p:ext>
            </p:extLst>
          </p:nvPr>
        </p:nvGraphicFramePr>
        <p:xfrm>
          <a:off x="1371040" y="2395736"/>
          <a:ext cx="175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94" name="Equation" r:id="rId5" imgW="1752480" imgH="457200" progId="Equation.DSMT4">
                  <p:embed/>
                </p:oleObj>
              </mc:Choice>
              <mc:Fallback>
                <p:oleObj name="Equation" r:id="rId5" imgW="1752480" imgH="457200" progId="Equation.DSMT4">
                  <p:embed/>
                  <p:pic>
                    <p:nvPicPr>
                      <p:cNvPr id="0" name="Picture 1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040" y="2395736"/>
                        <a:ext cx="1752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084432"/>
              </p:ext>
            </p:extLst>
          </p:nvPr>
        </p:nvGraphicFramePr>
        <p:xfrm>
          <a:off x="3530972" y="2395736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95" name="Equation" r:id="rId7" imgW="1688760" imgH="393480" progId="Equation.DSMT4">
                  <p:embed/>
                </p:oleObj>
              </mc:Choice>
              <mc:Fallback>
                <p:oleObj name="Equation" r:id="rId7" imgW="1688760" imgH="393480" progId="Equation.DSMT4">
                  <p:embed/>
                  <p:pic>
                    <p:nvPicPr>
                      <p:cNvPr id="0" name="Picture 1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972" y="2395736"/>
                        <a:ext cx="168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264424" y="2780928"/>
            <a:ext cx="63319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即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 smtClean="0"/>
              <a:t>等于向量组中向量个数，</a:t>
            </a:r>
            <a:endParaRPr lang="en-US" altLang="zh-CN" sz="2600" b="1" dirty="0" smtClean="0"/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59632" y="3284984"/>
            <a:ext cx="63319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故由定理</a:t>
            </a:r>
            <a:r>
              <a:rPr lang="en-US" altLang="zh-CN" sz="2600" b="1" dirty="0" smtClean="0"/>
              <a:t>4</a:t>
            </a:r>
            <a:r>
              <a:rPr lang="zh-CN" altLang="en-US" sz="2600" b="1" dirty="0" smtClean="0"/>
              <a:t>知此向量组是线性无关的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39752" y="3933056"/>
            <a:ext cx="410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阶梯型向量一定线性无</a:t>
            </a:r>
            <a:r>
              <a:rPr lang="zh-CN" altLang="en-US" sz="2600" b="1" dirty="0"/>
              <a:t>关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14" name="爆炸形 2 13"/>
          <p:cNvSpPr/>
          <p:nvPr/>
        </p:nvSpPr>
        <p:spPr>
          <a:xfrm>
            <a:off x="144016" y="3769615"/>
            <a:ext cx="2123728" cy="883521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585301"/>
              </p:ext>
            </p:extLst>
          </p:nvPr>
        </p:nvGraphicFramePr>
        <p:xfrm>
          <a:off x="1639888" y="4457700"/>
          <a:ext cx="28702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96" name="Equation" r:id="rId9" imgW="2869920" imgH="1549080" progId="Equation.DSMT4">
                  <p:embed/>
                </p:oleObj>
              </mc:Choice>
              <mc:Fallback>
                <p:oleObj name="Equation" r:id="rId9" imgW="2869920" imgH="1549080" progId="Equation.DSMT4">
                  <p:embed/>
                  <p:pic>
                    <p:nvPicPr>
                      <p:cNvPr id="0" name="Picture 1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4457700"/>
                        <a:ext cx="2870200" cy="154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肘形连接符 6"/>
          <p:cNvCxnSpPr/>
          <p:nvPr/>
        </p:nvCxnSpPr>
        <p:spPr>
          <a:xfrm>
            <a:off x="2267744" y="4941168"/>
            <a:ext cx="1008112" cy="504056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275856" y="5445224"/>
            <a:ext cx="0" cy="4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275856" y="5877272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20" y="275130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1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9" grpId="0"/>
      <p:bldP spid="37" grpId="0"/>
      <p:bldP spid="33" grpId="0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683568" y="44624"/>
            <a:ext cx="5616624" cy="1537089"/>
            <a:chOff x="1403449" y="360738"/>
            <a:chExt cx="3628079" cy="1353924"/>
          </a:xfrm>
        </p:grpSpPr>
        <p:sp>
          <p:nvSpPr>
            <p:cNvPr id="6" name="TextBox 5"/>
            <p:cNvSpPr txBox="1"/>
            <p:nvPr/>
          </p:nvSpPr>
          <p:spPr>
            <a:xfrm>
              <a:off x="1403449" y="804729"/>
              <a:ext cx="1008112" cy="433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       已知    </a:t>
              </a:r>
              <a:endParaRPr lang="zh-CN" altLang="en-US" sz="2600" b="1" dirty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587091"/>
                </p:ext>
              </p:extLst>
            </p:nvPr>
          </p:nvGraphicFramePr>
          <p:xfrm>
            <a:off x="2335297" y="399205"/>
            <a:ext cx="816624" cy="1293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29" name="Equation" r:id="rId3" imgW="1231560" imgH="1447560" progId="Equation.DSMT4">
                    <p:embed/>
                  </p:oleObj>
                </mc:Choice>
                <mc:Fallback>
                  <p:oleObj name="Equation" r:id="rId3" imgW="1231560" imgH="1447560" progId="Equation.DSMT4">
                    <p:embed/>
                    <p:pic>
                      <p:nvPicPr>
                        <p:cNvPr id="0" name="Picture 2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5297" y="399205"/>
                          <a:ext cx="816624" cy="12935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1009635"/>
                </p:ext>
              </p:extLst>
            </p:nvPr>
          </p:nvGraphicFramePr>
          <p:xfrm>
            <a:off x="3192892" y="360738"/>
            <a:ext cx="862227" cy="1349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0" name="Equation" r:id="rId5" imgW="1282680" imgH="1447560" progId="Equation.DSMT4">
                    <p:embed/>
                  </p:oleObj>
                </mc:Choice>
                <mc:Fallback>
                  <p:oleObj name="Equation" r:id="rId5" imgW="1282680" imgH="1447560" progId="Equation.DSMT4">
                    <p:embed/>
                    <p:pic>
                      <p:nvPicPr>
                        <p:cNvPr id="0" name="Picture 2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892" y="360738"/>
                          <a:ext cx="862227" cy="1349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1965158"/>
                </p:ext>
              </p:extLst>
            </p:nvPr>
          </p:nvGraphicFramePr>
          <p:xfrm>
            <a:off x="4154551" y="360738"/>
            <a:ext cx="876977" cy="1353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1" name="Equation" r:id="rId7" imgW="1282680" imgH="1447560" progId="Equation.DSMT4">
                    <p:embed/>
                  </p:oleObj>
                </mc:Choice>
                <mc:Fallback>
                  <p:oleObj name="Equation" r:id="rId7" imgW="1282680" imgH="1447560" progId="Equation.DSMT4">
                    <p:embed/>
                    <p:pic>
                      <p:nvPicPr>
                        <p:cNvPr id="0" name="Picture 2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551" y="360738"/>
                          <a:ext cx="876977" cy="13539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/>
          <p:cNvGrpSpPr/>
          <p:nvPr/>
        </p:nvGrpSpPr>
        <p:grpSpPr>
          <a:xfrm>
            <a:off x="-324544" y="1468497"/>
            <a:ext cx="8712968" cy="520343"/>
            <a:chOff x="-540568" y="1468497"/>
            <a:chExt cx="8712968" cy="520343"/>
          </a:xfrm>
        </p:grpSpPr>
        <p:sp>
          <p:nvSpPr>
            <p:cNvPr id="13" name="TextBox 12"/>
            <p:cNvSpPr txBox="1"/>
            <p:nvPr/>
          </p:nvSpPr>
          <p:spPr>
            <a:xfrm>
              <a:off x="-540568" y="1468497"/>
              <a:ext cx="87129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         试讨论向量组                    及向量组              的线性相</a:t>
              </a:r>
              <a:r>
                <a:rPr lang="zh-CN" altLang="en-US" sz="2600" b="1" dirty="0"/>
                <a:t>关</a:t>
              </a:r>
              <a:r>
                <a:rPr lang="zh-CN" altLang="en-US" sz="2600" b="1" dirty="0" smtClean="0"/>
                <a:t>性          </a:t>
              </a:r>
              <a:endParaRPr lang="zh-CN" altLang="en-US" sz="2600" b="1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302022" y="1468499"/>
              <a:ext cx="3772058" cy="520341"/>
              <a:chOff x="3103293" y="2420890"/>
              <a:chExt cx="3210925" cy="429981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5267855"/>
                  </p:ext>
                </p:extLst>
              </p:nvPr>
            </p:nvGraphicFramePr>
            <p:xfrm>
              <a:off x="3103293" y="2448065"/>
              <a:ext cx="1074150" cy="4028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32" name="Equation" r:id="rId9" imgW="1117440" imgH="419040" progId="Equation.DSMT4">
                      <p:embed/>
                    </p:oleObj>
                  </mc:Choice>
                  <mc:Fallback>
                    <p:oleObj name="Equation" r:id="rId9" imgW="1117440" imgH="419040" progId="Equation.DSMT4">
                      <p:embed/>
                      <p:pic>
                        <p:nvPicPr>
                          <p:cNvPr id="0" name="Picture 22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03293" y="2448065"/>
                            <a:ext cx="1074150" cy="4028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1043020"/>
                  </p:ext>
                </p:extLst>
              </p:nvPr>
            </p:nvGraphicFramePr>
            <p:xfrm>
              <a:off x="5464661" y="2420890"/>
              <a:ext cx="849557" cy="387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33" name="Equation" r:id="rId11" imgW="698400" imgH="406080" progId="Equation.DSMT4">
                      <p:embed/>
                    </p:oleObj>
                  </mc:Choice>
                  <mc:Fallback>
                    <p:oleObj name="Equation" r:id="rId11" imgW="698400" imgH="406080" progId="Equation.DSMT4">
                      <p:embed/>
                      <p:pic>
                        <p:nvPicPr>
                          <p:cNvPr id="0" name="Picture 22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64661" y="2420890"/>
                            <a:ext cx="849557" cy="3872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TextBox 15"/>
          <p:cNvSpPr txBox="1"/>
          <p:nvPr/>
        </p:nvSpPr>
        <p:spPr>
          <a:xfrm>
            <a:off x="395536" y="1988840"/>
            <a:ext cx="64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   </a:t>
            </a:r>
            <a:endParaRPr lang="zh-CN" altLang="en-US" sz="2600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321267" y="4149080"/>
            <a:ext cx="8059439" cy="492443"/>
            <a:chOff x="395536" y="1988840"/>
            <a:chExt cx="7688275" cy="492443"/>
          </a:xfrm>
        </p:grpSpPr>
        <p:sp>
          <p:nvSpPr>
            <p:cNvPr id="28" name="TextBox 27"/>
            <p:cNvSpPr txBox="1"/>
            <p:nvPr/>
          </p:nvSpPr>
          <p:spPr>
            <a:xfrm>
              <a:off x="395536" y="1988840"/>
              <a:ext cx="76882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/>
              </a:lvl1pPr>
            </a:lstStyle>
            <a:p>
              <a:r>
                <a:rPr lang="zh-CN" altLang="en-US" sz="2600" dirty="0"/>
                <a:t>可见                          </a:t>
              </a:r>
              <a:r>
                <a:rPr lang="zh-CN" altLang="en-US" sz="2600" dirty="0" smtClean="0"/>
                <a:t>  故</a:t>
              </a:r>
              <a:r>
                <a:rPr lang="zh-CN" altLang="en-US" sz="2600" dirty="0"/>
                <a:t>向量组                    线性相关；  </a:t>
              </a:r>
              <a:endParaRPr lang="en-US" altLang="zh-CN" sz="2600" dirty="0" smtClean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0204700"/>
                </p:ext>
              </p:extLst>
            </p:nvPr>
          </p:nvGraphicFramePr>
          <p:xfrm>
            <a:off x="1184371" y="1999234"/>
            <a:ext cx="1747556" cy="460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4" name="Equation" r:id="rId13" imgW="2286000" imgH="482400" progId="Equation.DSMT4">
                    <p:embed/>
                  </p:oleObj>
                </mc:Choice>
                <mc:Fallback>
                  <p:oleObj name="Equation" r:id="rId13" imgW="2286000" imgH="482400" progId="Equation.DSMT4">
                    <p:embed/>
                    <p:pic>
                      <p:nvPicPr>
                        <p:cNvPr id="0" name="Picture 2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371" y="1999234"/>
                          <a:ext cx="1747556" cy="460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7908808"/>
                </p:ext>
              </p:extLst>
            </p:nvPr>
          </p:nvGraphicFramePr>
          <p:xfrm>
            <a:off x="4511838" y="1988840"/>
            <a:ext cx="1107995" cy="415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5" name="Equation" r:id="rId15" imgW="1117440" imgH="419040" progId="Equation.DSMT4">
                    <p:embed/>
                  </p:oleObj>
                </mc:Choice>
                <mc:Fallback>
                  <p:oleObj name="Equation" r:id="rId15" imgW="1117440" imgH="419040" progId="Equation.DSMT4">
                    <p:embed/>
                    <p:pic>
                      <p:nvPicPr>
                        <p:cNvPr id="0" name="Picture 2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838" y="1988840"/>
                          <a:ext cx="1107995" cy="415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705031"/>
              </p:ext>
            </p:extLst>
          </p:nvPr>
        </p:nvGraphicFramePr>
        <p:xfrm>
          <a:off x="385845" y="2804495"/>
          <a:ext cx="1614003" cy="54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6" name="Equation" r:id="rId17" imgW="1422360" imgH="482400" progId="Equation.DSMT4">
                  <p:embed/>
                </p:oleObj>
              </mc:Choice>
              <mc:Fallback>
                <p:oleObj name="Equation" r:id="rId17" imgW="1422360" imgH="482400" progId="Equation.DSMT4">
                  <p:embed/>
                  <p:pic>
                    <p:nvPicPr>
                      <p:cNvPr id="0" name="Picture 2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45" y="2804495"/>
                        <a:ext cx="1614003" cy="547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214299"/>
              </p:ext>
            </p:extLst>
          </p:nvPr>
        </p:nvGraphicFramePr>
        <p:xfrm>
          <a:off x="2012355" y="2349309"/>
          <a:ext cx="1757866" cy="14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7" name="Equation" r:id="rId19" imgW="1726920" imgH="1447560" progId="Equation.DSMT4">
                  <p:embed/>
                </p:oleObj>
              </mc:Choice>
              <mc:Fallback>
                <p:oleObj name="Equation" r:id="rId19" imgW="1726920" imgH="1447560" progId="Equation.DSMT4">
                  <p:embed/>
                  <p:pic>
                    <p:nvPicPr>
                      <p:cNvPr id="0" name="Picture 2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355" y="2349309"/>
                        <a:ext cx="1757866" cy="1473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832015"/>
              </p:ext>
            </p:extLst>
          </p:nvPr>
        </p:nvGraphicFramePr>
        <p:xfrm>
          <a:off x="3842229" y="2382654"/>
          <a:ext cx="1977599" cy="147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8" name="Equation" r:id="rId21" imgW="1942920" imgH="1447560" progId="Equation.DSMT4">
                  <p:embed/>
                </p:oleObj>
              </mc:Choice>
              <mc:Fallback>
                <p:oleObj name="Equation" r:id="rId21" imgW="1942920" imgH="1447560" progId="Equation.DSMT4">
                  <p:embed/>
                  <p:pic>
                    <p:nvPicPr>
                      <p:cNvPr id="0" name="Picture 2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229" y="2382654"/>
                        <a:ext cx="1977599" cy="1473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728510"/>
              </p:ext>
            </p:extLst>
          </p:nvPr>
        </p:nvGraphicFramePr>
        <p:xfrm>
          <a:off x="5858453" y="2461127"/>
          <a:ext cx="2123347" cy="146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9" name="Equation" r:id="rId23" imgW="2095200" imgH="1447560" progId="Equation.DSMT4">
                  <p:embed/>
                </p:oleObj>
              </mc:Choice>
              <mc:Fallback>
                <p:oleObj name="Equation" r:id="rId23" imgW="2095200" imgH="1447560" progId="Equation.DSMT4">
                  <p:embed/>
                  <p:pic>
                    <p:nvPicPr>
                      <p:cNvPr id="0" name="Picture 2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453" y="2461127"/>
                        <a:ext cx="2123347" cy="146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肘形连接符 39"/>
          <p:cNvCxnSpPr/>
          <p:nvPr/>
        </p:nvCxnSpPr>
        <p:spPr>
          <a:xfrm>
            <a:off x="6512205" y="2924944"/>
            <a:ext cx="1440160" cy="475600"/>
          </a:xfrm>
          <a:prstGeom prst="bentConnector3">
            <a:avLst>
              <a:gd name="adj1" fmla="val 36394"/>
            </a:avLst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334416" y="4869160"/>
            <a:ext cx="8064896" cy="504056"/>
            <a:chOff x="251520" y="5373216"/>
            <a:chExt cx="8064896" cy="504056"/>
          </a:xfrm>
        </p:grpSpPr>
        <p:grpSp>
          <p:nvGrpSpPr>
            <p:cNvPr id="61" name="组合 60"/>
            <p:cNvGrpSpPr/>
            <p:nvPr/>
          </p:nvGrpSpPr>
          <p:grpSpPr>
            <a:xfrm>
              <a:off x="1738025" y="5373216"/>
              <a:ext cx="6578391" cy="504056"/>
              <a:chOff x="1330101" y="5445224"/>
              <a:chExt cx="5474147" cy="504056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339752" y="5445224"/>
                <a:ext cx="44644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 smtClean="0"/>
                  <a:t>         故</a:t>
                </a:r>
                <a:r>
                  <a:rPr lang="zh-CN" altLang="en-US" dirty="0"/>
                  <a:t>向量组             </a:t>
                </a:r>
                <a:r>
                  <a:rPr lang="zh-CN" altLang="en-US" dirty="0" smtClean="0"/>
                  <a:t>线性无关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3471244"/>
                  </p:ext>
                </p:extLst>
              </p:nvPr>
            </p:nvGraphicFramePr>
            <p:xfrm>
              <a:off x="1330101" y="5525537"/>
              <a:ext cx="1639216" cy="4237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40" name="Equation" r:id="rId25" imgW="1866600" imgH="482400" progId="Equation.DSMT4">
                      <p:embed/>
                    </p:oleObj>
                  </mc:Choice>
                  <mc:Fallback>
                    <p:oleObj name="Equation" r:id="rId25" imgW="1866600" imgH="482400" progId="Equation.DSMT4">
                      <p:embed/>
                      <p:pic>
                        <p:nvPicPr>
                          <p:cNvPr id="0" name="Picture 22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0101" y="5525537"/>
                            <a:ext cx="1639216" cy="4237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对象 5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6697773"/>
                  </p:ext>
                </p:extLst>
              </p:nvPr>
            </p:nvGraphicFramePr>
            <p:xfrm>
              <a:off x="4167733" y="5445224"/>
              <a:ext cx="724281" cy="4214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41" name="Equation" r:id="rId27" imgW="698400" imgH="406080" progId="Equation.DSMT4">
                      <p:embed/>
                    </p:oleObj>
                  </mc:Choice>
                  <mc:Fallback>
                    <p:oleObj name="Equation" r:id="rId27" imgW="698400" imgH="406080" progId="Equation.DSMT4">
                      <p:embed/>
                      <p:pic>
                        <p:nvPicPr>
                          <p:cNvPr id="0" name="Picture 22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7733" y="5445224"/>
                            <a:ext cx="724281" cy="42140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" name="TextBox 8"/>
            <p:cNvSpPr txBox="1"/>
            <p:nvPr/>
          </p:nvSpPr>
          <p:spPr>
            <a:xfrm>
              <a:off x="251520" y="5373216"/>
              <a:ext cx="15886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同时</a:t>
              </a:r>
              <a:r>
                <a:rPr lang="zh-CN" altLang="en-US" sz="2600" b="1" dirty="0" smtClean="0"/>
                <a:t>可见</a:t>
              </a:r>
              <a:endParaRPr lang="zh-CN" altLang="en-US" sz="2600" b="1" dirty="0"/>
            </a:p>
          </p:txBody>
        </p:sp>
      </p:grpSp>
      <p:sp>
        <p:nvSpPr>
          <p:cNvPr id="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练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1540" y="560293"/>
            <a:ext cx="7560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  <a:endParaRPr lang="zh-CN" altLang="en-US" sz="2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6524" y="30287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1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4516" y="1509934"/>
            <a:ext cx="10081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证明：</a:t>
            </a:r>
            <a:endParaRPr lang="zh-CN" altLang="en-US" sz="2600" b="1" dirty="0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06667"/>
              </p:ext>
            </p:extLst>
          </p:nvPr>
        </p:nvGraphicFramePr>
        <p:xfrm>
          <a:off x="2052708" y="2492896"/>
          <a:ext cx="359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6" name="Equation" r:id="rId3" imgW="3593880" imgH="419040" progId="Equation.DSMT4">
                  <p:embed/>
                </p:oleObj>
              </mc:Choice>
              <mc:Fallback>
                <p:oleObj name="Equation" r:id="rId3" imgW="3593880" imgH="419040" progId="Equation.DSMT4">
                  <p:embed/>
                  <p:pic>
                    <p:nvPicPr>
                      <p:cNvPr id="0" name="Picture 1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708" y="2492896"/>
                        <a:ext cx="3594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402406"/>
              </p:ext>
            </p:extLst>
          </p:nvPr>
        </p:nvGraphicFramePr>
        <p:xfrm>
          <a:off x="1978620" y="2852738"/>
          <a:ext cx="547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47" name="Equation" r:id="rId5" imgW="5473440" imgH="876240" progId="Equation.DSMT4">
                  <p:embed/>
                </p:oleObj>
              </mc:Choice>
              <mc:Fallback>
                <p:oleObj name="Equation" r:id="rId5" imgW="5473440" imgH="876240" progId="Equation.DSMT4">
                  <p:embed/>
                  <p:pic>
                    <p:nvPicPr>
                      <p:cNvPr id="0" name="Picture 1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620" y="2852738"/>
                        <a:ext cx="54737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4216" y="920333"/>
            <a:ext cx="742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至少有一个向量能由其余向量线性表示</a:t>
            </a:r>
            <a:r>
              <a:rPr lang="zh-CN" altLang="zh-CN" dirty="0" smtClean="0">
                <a:solidFill>
                  <a:srgbClr val="FF0000"/>
                </a:solidFill>
              </a:rPr>
              <a:t>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36512" y="476672"/>
            <a:ext cx="8352928" cy="492443"/>
            <a:chOff x="-36512" y="476672"/>
            <a:chExt cx="8352928" cy="492443"/>
          </a:xfrm>
        </p:grpSpPr>
        <p:grpSp>
          <p:nvGrpSpPr>
            <p:cNvPr id="14" name="组合 13"/>
            <p:cNvGrpSpPr/>
            <p:nvPr/>
          </p:nvGrpSpPr>
          <p:grpSpPr>
            <a:xfrm>
              <a:off x="-36512" y="476672"/>
              <a:ext cx="8352928" cy="492443"/>
              <a:chOff x="-36512" y="476672"/>
              <a:chExt cx="8352928" cy="49244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-36512" y="476672"/>
                <a:ext cx="83529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 smtClean="0">
                    <a:latin typeface="+mn-ea"/>
                  </a:rPr>
                  <a:t>             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  <a:latin typeface="+mn-ea"/>
                  </a:rPr>
                  <a:t>向量</a:t>
                </a:r>
                <a:r>
                  <a:rPr lang="zh-CN" altLang="zh-CN" sz="2600" b="1" dirty="0">
                    <a:solidFill>
                      <a:srgbClr val="FF0000"/>
                    </a:solidFill>
                    <a:latin typeface="+mn-ea"/>
                  </a:rPr>
                  <a:t>组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+mn-ea"/>
                  </a:rPr>
                  <a:t>          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  <a:latin typeface="+mn-ea"/>
                  </a:rPr>
                  <a:t>线性相关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  <a:latin typeface="+mn-ea"/>
                  </a:rPr>
                  <a:t>   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  <a:latin typeface="+mn-ea"/>
                  </a:rPr>
                  <a:t>其中</a:t>
                </a:r>
                <a:endParaRPr lang="zh-CN" altLang="en-US" sz="26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6338004"/>
                  </p:ext>
                </p:extLst>
              </p:nvPr>
            </p:nvGraphicFramePr>
            <p:xfrm>
              <a:off x="3347864" y="483146"/>
              <a:ext cx="1676400" cy="425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48" name="Equation" r:id="rId7" imgW="1676160" imgH="419040" progId="Equation.DSMT4">
                      <p:embed/>
                    </p:oleObj>
                  </mc:Choice>
                  <mc:Fallback>
                    <p:oleObj name="Equation" r:id="rId7" imgW="1676160" imgH="419040" progId="Equation.DSMT4">
                      <p:embed/>
                      <p:pic>
                        <p:nvPicPr>
                          <p:cNvPr id="0" name="Picture 1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864" y="483146"/>
                            <a:ext cx="1676400" cy="425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5675258"/>
                </p:ext>
              </p:extLst>
            </p:nvPr>
          </p:nvGraphicFramePr>
          <p:xfrm>
            <a:off x="6482556" y="6081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49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0" name="Picture 1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2556" y="6081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1297967" y="1502496"/>
            <a:ext cx="6021927" cy="492443"/>
            <a:chOff x="1368987" y="1303895"/>
            <a:chExt cx="6021927" cy="492443"/>
          </a:xfrm>
        </p:grpSpPr>
        <p:sp>
          <p:nvSpPr>
            <p:cNvPr id="8" name="TextBox 7"/>
            <p:cNvSpPr txBox="1"/>
            <p:nvPr/>
          </p:nvSpPr>
          <p:spPr>
            <a:xfrm>
              <a:off x="1368987" y="1303895"/>
              <a:ext cx="602192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向量组</a:t>
              </a:r>
              <a:r>
                <a:rPr lang="en-US" altLang="zh-CN" dirty="0"/>
                <a:t>          </a:t>
              </a:r>
              <a:r>
                <a:rPr lang="zh-CN" altLang="zh-CN" dirty="0"/>
                <a:t>线性相关</a:t>
              </a:r>
              <a:endParaRPr lang="zh-CN" altLang="en-US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551552"/>
                </p:ext>
              </p:extLst>
            </p:nvPr>
          </p:nvGraphicFramePr>
          <p:xfrm>
            <a:off x="2483633" y="1368787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0" name="Equation" r:id="rId11" imgW="1676160" imgH="419040" progId="Equation.DSMT4">
                    <p:embed/>
                  </p:oleObj>
                </mc:Choice>
                <mc:Fallback>
                  <p:oleObj name="Equation" r:id="rId11" imgW="1676160" imgH="419040" progId="Equation.DSMT4">
                    <p:embed/>
                    <p:pic>
                      <p:nvPicPr>
                        <p:cNvPr id="0" name="Picture 1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633" y="1368787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1737346" y="2014969"/>
            <a:ext cx="23762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存在一组不</a:t>
            </a:r>
            <a:r>
              <a:rPr lang="zh-CN" altLang="zh-CN" dirty="0" smtClean="0"/>
              <a:t>全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779912" y="2014969"/>
            <a:ext cx="3816424" cy="492443"/>
            <a:chOff x="-36512" y="2014969"/>
            <a:chExt cx="3816424" cy="492443"/>
          </a:xfrm>
        </p:grpSpPr>
        <p:sp>
          <p:nvSpPr>
            <p:cNvPr id="12" name="TextBox 11"/>
            <p:cNvSpPr txBox="1"/>
            <p:nvPr/>
          </p:nvSpPr>
          <p:spPr>
            <a:xfrm>
              <a:off x="-36512" y="2014969"/>
              <a:ext cx="38164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为零的</a:t>
              </a:r>
              <a:r>
                <a:rPr lang="zh-CN" altLang="zh-CN" dirty="0" smtClean="0"/>
                <a:t>数</a:t>
              </a:r>
              <a:r>
                <a:rPr lang="en-US" altLang="zh-CN" dirty="0" smtClean="0"/>
                <a:t>           </a:t>
              </a:r>
              <a:r>
                <a:rPr lang="zh-CN" altLang="en-US" dirty="0" smtClean="0"/>
                <a:t>使</a:t>
              </a:r>
              <a:endParaRPr lang="zh-CN" altLang="en-US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2117113"/>
                </p:ext>
              </p:extLst>
            </p:nvPr>
          </p:nvGraphicFramePr>
          <p:xfrm>
            <a:off x="1475656" y="2060848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1" name="Equation" r:id="rId13" imgW="1676160" imgH="419040" progId="Equation.DSMT4">
                    <p:embed/>
                  </p:oleObj>
                </mc:Choice>
                <mc:Fallback>
                  <p:oleObj name="Equation" r:id="rId13" imgW="1676160" imgH="419040" progId="Equation.DSMT4">
                    <p:embed/>
                    <p:pic>
                      <p:nvPicPr>
                        <p:cNvPr id="0" name="Picture 1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060848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395536" y="3843625"/>
            <a:ext cx="8136904" cy="1169551"/>
            <a:chOff x="179512" y="3933056"/>
            <a:chExt cx="8136904" cy="1169551"/>
          </a:xfrm>
        </p:grpSpPr>
        <p:grpSp>
          <p:nvGrpSpPr>
            <p:cNvPr id="31" name="组合 30"/>
            <p:cNvGrpSpPr/>
            <p:nvPr/>
          </p:nvGrpSpPr>
          <p:grpSpPr>
            <a:xfrm>
              <a:off x="179512" y="3933056"/>
              <a:ext cx="8136904" cy="1169551"/>
              <a:chOff x="179512" y="3933056"/>
              <a:chExt cx="8136904" cy="1169551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79512" y="3933056"/>
                <a:ext cx="813690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600" b="1" dirty="0" smtClean="0">
                    <a:solidFill>
                      <a:srgbClr val="FF0000"/>
                    </a:solidFill>
                  </a:rPr>
                  <a:t>向量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组</a:t>
                </a:r>
                <a:r>
                  <a:rPr lang="en-US" altLang="zh-CN" sz="2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</a:rPr>
                  <a:t>                       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</a:rPr>
                  <a:t>线性无关</a:t>
                </a:r>
                <a:r>
                  <a:rPr lang="zh-CN" altLang="en-US" sz="26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sz="2600" b="1" dirty="0" smtClean="0">
                    <a:solidFill>
                      <a:srgbClr val="FF0000"/>
                    </a:solidFill>
                  </a:rPr>
                  <a:t>    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</a:rPr>
                  <a:t>其中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任一向量都</a:t>
                </a:r>
                <a:r>
                  <a:rPr lang="zh-CN" altLang="zh-CN" sz="2600" b="1" dirty="0" smtClean="0">
                    <a:solidFill>
                      <a:srgbClr val="FF0000"/>
                    </a:solidFill>
                  </a:rPr>
                  <a:t>不能</a:t>
                </a:r>
                <a:endParaRPr lang="en-US" altLang="zh-CN" sz="2600" b="1" dirty="0" smtClean="0">
                  <a:solidFill>
                    <a:srgbClr val="FF0000"/>
                  </a:solidFill>
                </a:endParaRPr>
              </a:p>
              <a:p>
                <a:r>
                  <a:rPr lang="zh-CN" altLang="zh-CN" sz="2600" b="1" dirty="0" smtClean="0">
                    <a:solidFill>
                      <a:srgbClr val="FF0000"/>
                    </a:solidFill>
                  </a:rPr>
                  <a:t>由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其余向量线性表示。</a:t>
                </a:r>
              </a:p>
              <a:p>
                <a:endParaRPr lang="zh-CN" altLang="en-US" dirty="0"/>
              </a:p>
            </p:txBody>
          </p:sp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8397501"/>
                  </p:ext>
                </p:extLst>
              </p:nvPr>
            </p:nvGraphicFramePr>
            <p:xfrm>
              <a:off x="1331640" y="3933056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552" name="Equation" r:id="rId15" imgW="1676160" imgH="419040" progId="Equation.DSMT4">
                      <p:embed/>
                    </p:oleObj>
                  </mc:Choice>
                  <mc:Fallback>
                    <p:oleObj name="Equation" r:id="rId15" imgW="1676160" imgH="419040" progId="Equation.DSMT4">
                      <p:embed/>
                      <p:pic>
                        <p:nvPicPr>
                          <p:cNvPr id="0" name="Picture 12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1640" y="3933056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4170445"/>
                </p:ext>
              </p:extLst>
            </p:nvPr>
          </p:nvGraphicFramePr>
          <p:xfrm>
            <a:off x="4466332" y="407707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53" name="Equation" r:id="rId17" imgW="393480" imgH="228600" progId="Equation.DSMT4">
                    <p:embed/>
                  </p:oleObj>
                </mc:Choice>
                <mc:Fallback>
                  <p:oleObj name="Equation" r:id="rId17" imgW="393480" imgH="228600" progId="Equation.DSMT4">
                    <p:embed/>
                    <p:pic>
                      <p:nvPicPr>
                        <p:cNvPr id="0" name="Picture 1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6332" y="407707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TextBox 32"/>
          <p:cNvSpPr txBox="1"/>
          <p:nvPr/>
        </p:nvSpPr>
        <p:spPr>
          <a:xfrm>
            <a:off x="323528" y="3026769"/>
            <a:ext cx="21592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不妨假设</a:t>
            </a:r>
            <a:endParaRPr lang="zh-CN" altLang="en-US" sz="2600" b="1" dirty="0"/>
          </a:p>
        </p:txBody>
      </p:sp>
      <p:sp>
        <p:nvSpPr>
          <p:cNvPr id="3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759079"/>
              </p:ext>
            </p:extLst>
          </p:nvPr>
        </p:nvGraphicFramePr>
        <p:xfrm>
          <a:off x="1318727" y="2146890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54" name="Equation" r:id="rId19" imgW="393480" imgH="228600" progId="Equation.DSMT4">
                  <p:embed/>
                </p:oleObj>
              </mc:Choice>
              <mc:Fallback>
                <p:oleObj name="Equation" r:id="rId19" imgW="393480" imgH="228600" progId="Equation.DSMT4">
                  <p:embed/>
                  <p:pic>
                    <p:nvPicPr>
                      <p:cNvPr id="0" name="Picture 1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727" y="2146890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/>
      <p:bldP spid="5" grpId="0"/>
      <p:bldP spid="11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60040" y="570384"/>
            <a:ext cx="8172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                  </a:t>
            </a:r>
            <a:r>
              <a:rPr lang="zh-CN" altLang="zh-CN" sz="2600" b="1" dirty="0" smtClean="0"/>
              <a:t>部分</a:t>
            </a:r>
            <a:r>
              <a:rPr lang="zh-CN" altLang="zh-CN" sz="2600" b="1" dirty="0"/>
              <a:t>相关，则整体相关；整体无关，则部分无关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58109"/>
              </p:ext>
            </p:extLst>
          </p:nvPr>
        </p:nvGraphicFramePr>
        <p:xfrm>
          <a:off x="1547664" y="2924944"/>
          <a:ext cx="351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8" name="Equation" r:id="rId3" imgW="3517560" imgH="419040" progId="Equation.DSMT4">
                  <p:embed/>
                </p:oleObj>
              </mc:Choice>
              <mc:Fallback>
                <p:oleObj name="Equation" r:id="rId3" imgW="3517560" imgH="419040" progId="Equation.DSMT4">
                  <p:embed/>
                  <p:pic>
                    <p:nvPicPr>
                      <p:cNvPr id="0" name="Picture 1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24944"/>
                        <a:ext cx="3517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198140" y="3555960"/>
            <a:ext cx="7686228" cy="492443"/>
            <a:chOff x="414164" y="950530"/>
            <a:chExt cx="7686228" cy="492443"/>
          </a:xfrm>
        </p:grpSpPr>
        <p:sp>
          <p:nvSpPr>
            <p:cNvPr id="23" name="TextBox 22"/>
            <p:cNvSpPr txBox="1"/>
            <p:nvPr/>
          </p:nvSpPr>
          <p:spPr>
            <a:xfrm>
              <a:off x="414164" y="950530"/>
              <a:ext cx="51125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故一定存在一组不全为零的数，</a:t>
              </a:r>
              <a:endParaRPr lang="zh-CN" altLang="en-US" sz="2600" b="1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8409606"/>
                </p:ext>
              </p:extLst>
            </p:nvPr>
          </p:nvGraphicFramePr>
          <p:xfrm>
            <a:off x="5166692" y="980534"/>
            <a:ext cx="2933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49" name="Equation" r:id="rId5" imgW="2933640" imgH="419040" progId="Equation.DSMT4">
                    <p:embed/>
                  </p:oleObj>
                </mc:Choice>
                <mc:Fallback>
                  <p:oleObj name="Equation" r:id="rId5" imgW="2933640" imgH="419040" progId="Equation.DSMT4">
                    <p:embed/>
                    <p:pic>
                      <p:nvPicPr>
                        <p:cNvPr id="0" name="Picture 1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6692" y="980534"/>
                          <a:ext cx="2933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926202"/>
              </p:ext>
            </p:extLst>
          </p:nvPr>
        </p:nvGraphicFramePr>
        <p:xfrm>
          <a:off x="966564" y="4594076"/>
          <a:ext cx="598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0" name="Equation" r:id="rId7" imgW="5981400" imgH="419040" progId="Equation.DSMT4">
                  <p:embed/>
                </p:oleObj>
              </mc:Choice>
              <mc:Fallback>
                <p:oleObj name="Equation" r:id="rId7" imgW="5981400" imgH="419040" progId="Equation.DSMT4">
                  <p:embed/>
                  <p:pic>
                    <p:nvPicPr>
                      <p:cNvPr id="0" name="Picture 1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564" y="4594076"/>
                        <a:ext cx="5981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42404" y="1458884"/>
            <a:ext cx="7790036" cy="492443"/>
            <a:chOff x="742404" y="1458884"/>
            <a:chExt cx="7790036" cy="492443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8135256"/>
                </p:ext>
              </p:extLst>
            </p:nvPr>
          </p:nvGraphicFramePr>
          <p:xfrm>
            <a:off x="742404" y="1506488"/>
            <a:ext cx="6565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1" name="Equation" r:id="rId9" imgW="6565680" imgH="431640" progId="Equation.DSMT4">
                    <p:embed/>
                  </p:oleObj>
                </mc:Choice>
                <mc:Fallback>
                  <p:oleObj name="Equation" r:id="rId9" imgW="6565680" imgH="431640" progId="Equation.DSMT4">
                    <p:embed/>
                    <p:pic>
                      <p:nvPicPr>
                        <p:cNvPr id="0" name="Picture 1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404" y="1506488"/>
                          <a:ext cx="65659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7344816" y="1458884"/>
              <a:ext cx="11876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其中</a:t>
              </a:r>
              <a:endParaRPr lang="zh-CN" altLang="en-US" sz="2600" b="1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8640" y="2010544"/>
            <a:ext cx="8055768" cy="503808"/>
            <a:chOff x="188640" y="2010544"/>
            <a:chExt cx="8055768" cy="503808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165057"/>
                </p:ext>
              </p:extLst>
            </p:nvPr>
          </p:nvGraphicFramePr>
          <p:xfrm>
            <a:off x="188640" y="2082552"/>
            <a:ext cx="3098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2" name="Equation" r:id="rId11" imgW="3098520" imgH="431640" progId="Equation.DSMT4">
                    <p:embed/>
                  </p:oleObj>
                </mc:Choice>
                <mc:Fallback>
                  <p:oleObj name="Equation" r:id="rId11" imgW="3098520" imgH="431640" progId="Equation.DSMT4">
                    <p:embed/>
                    <p:pic>
                      <p:nvPicPr>
                        <p:cNvPr id="0" name="Picture 1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40" y="2082552"/>
                          <a:ext cx="30988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" name="组合 7"/>
            <p:cNvGrpSpPr/>
            <p:nvPr/>
          </p:nvGrpSpPr>
          <p:grpSpPr>
            <a:xfrm>
              <a:off x="3212976" y="2010544"/>
              <a:ext cx="5031432" cy="492443"/>
              <a:chOff x="708695" y="5364023"/>
              <a:chExt cx="5031432" cy="49244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08695" y="5364023"/>
                <a:ext cx="392708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600" b="1" dirty="0"/>
                  <a:t>则存在一组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不全为零</a:t>
                </a:r>
                <a:r>
                  <a:rPr lang="zh-CN" altLang="zh-CN" sz="2600" b="1" dirty="0"/>
                  <a:t>的</a:t>
                </a:r>
                <a:r>
                  <a:rPr lang="zh-CN" altLang="zh-CN" sz="2600" b="1" dirty="0" smtClean="0"/>
                  <a:t>数</a:t>
                </a:r>
                <a:endParaRPr lang="zh-CN" altLang="en-US" sz="2600" b="1" dirty="0"/>
              </a:p>
            </p:txBody>
          </p:sp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50755175"/>
                  </p:ext>
                </p:extLst>
              </p:nvPr>
            </p:nvGraphicFramePr>
            <p:xfrm>
              <a:off x="4597127" y="5406290"/>
              <a:ext cx="1143000" cy="406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53" name="Equation" r:id="rId13" imgW="1143000" imgH="406080" progId="Equation.DSMT4">
                      <p:embed/>
                    </p:oleObj>
                  </mc:Choice>
                  <mc:Fallback>
                    <p:oleObj name="Equation" r:id="rId13" imgW="1143000" imgH="406080" progId="Equation.DSMT4">
                      <p:embed/>
                      <p:pic>
                        <p:nvPicPr>
                          <p:cNvPr id="0" name="Picture 1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7127" y="5406290"/>
                            <a:ext cx="1143000" cy="406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组合 10"/>
          <p:cNvGrpSpPr/>
          <p:nvPr/>
        </p:nvGrpSpPr>
        <p:grpSpPr>
          <a:xfrm>
            <a:off x="316657" y="2514600"/>
            <a:ext cx="1303015" cy="492443"/>
            <a:chOff x="316657" y="2514600"/>
            <a:chExt cx="1303015" cy="492443"/>
          </a:xfrm>
        </p:grpSpPr>
        <p:sp>
          <p:nvSpPr>
            <p:cNvPr id="29" name="TextBox 28"/>
            <p:cNvSpPr txBox="1"/>
            <p:nvPr/>
          </p:nvSpPr>
          <p:spPr>
            <a:xfrm>
              <a:off x="611560" y="2514600"/>
              <a:ext cx="10081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使</a:t>
              </a:r>
              <a:endParaRPr lang="zh-CN" altLang="en-US" sz="2600" b="1" dirty="0"/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757603"/>
                </p:ext>
              </p:extLst>
            </p:nvPr>
          </p:nvGraphicFramePr>
          <p:xfrm>
            <a:off x="316657" y="2577852"/>
            <a:ext cx="393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54" name="Equation" r:id="rId15" imgW="393480" imgH="419040" progId="Equation.DSMT4">
                    <p:embed/>
                  </p:oleObj>
                </mc:Choice>
                <mc:Fallback>
                  <p:oleObj name="Equation" r:id="rId15" imgW="393480" imgH="419040" progId="Equation.DSMT4">
                    <p:embed/>
                    <p:pic>
                      <p:nvPicPr>
                        <p:cNvPr id="0" name="Picture 1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57" y="2577852"/>
                          <a:ext cx="393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51520" y="4048403"/>
            <a:ext cx="3563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使得</a:t>
            </a:r>
            <a:endParaRPr lang="zh-CN" altLang="en-US" sz="2600" b="1" dirty="0"/>
          </a:p>
        </p:txBody>
      </p:sp>
      <p:sp>
        <p:nvSpPr>
          <p:cNvPr id="30" name="矩形 29"/>
          <p:cNvSpPr/>
          <p:nvPr/>
        </p:nvSpPr>
        <p:spPr>
          <a:xfrm>
            <a:off x="396524" y="302874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2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0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67544" y="3573016"/>
            <a:ext cx="1728192" cy="49244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67544" y="488285"/>
            <a:ext cx="7776864" cy="492443"/>
            <a:chOff x="467544" y="404664"/>
            <a:chExt cx="7776864" cy="492443"/>
          </a:xfrm>
        </p:grpSpPr>
        <p:sp>
          <p:nvSpPr>
            <p:cNvPr id="16" name="TextBox 15"/>
            <p:cNvSpPr txBox="1"/>
            <p:nvPr/>
          </p:nvSpPr>
          <p:spPr>
            <a:xfrm>
              <a:off x="467544" y="404664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                    </a:t>
              </a:r>
              <a:r>
                <a:rPr lang="zh-CN" altLang="zh-CN" sz="2600" b="1" dirty="0" smtClean="0"/>
                <a:t>若</a:t>
              </a:r>
              <a:r>
                <a:rPr lang="en-US" altLang="zh-CN" sz="2600" b="1" dirty="0" smtClean="0"/>
                <a:t>                 </a:t>
              </a:r>
              <a:r>
                <a:rPr lang="zh-CN" altLang="zh-CN" sz="2600" b="1" dirty="0" smtClean="0"/>
                <a:t>线性无关</a:t>
              </a:r>
              <a:r>
                <a:rPr lang="zh-CN" altLang="zh-CN" sz="2600" b="1" dirty="0"/>
                <a:t>，而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       </a:t>
              </a:r>
              <a:r>
                <a:rPr lang="zh-CN" altLang="zh-CN" sz="2600" b="1" dirty="0" smtClean="0"/>
                <a:t>线性</a:t>
              </a:r>
              <a:endParaRPr lang="en-US" altLang="zh-CN" sz="2600" b="1" dirty="0" smtClean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344822"/>
                </p:ext>
              </p:extLst>
            </p:nvPr>
          </p:nvGraphicFramePr>
          <p:xfrm>
            <a:off x="2411760" y="404665"/>
            <a:ext cx="1224136" cy="42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66" name="Equation" r:id="rId3" imgW="1206360" imgH="419040" progId="Equation.DSMT4">
                    <p:embed/>
                  </p:oleObj>
                </mc:Choice>
                <mc:Fallback>
                  <p:oleObj name="Equation" r:id="rId3" imgW="1206360" imgH="419040" progId="Equation.DSMT4">
                    <p:embed/>
                    <p:pic>
                      <p:nvPicPr>
                        <p:cNvPr id="0" name="Picture 9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04665"/>
                          <a:ext cx="1224136" cy="42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7661773"/>
                </p:ext>
              </p:extLst>
            </p:nvPr>
          </p:nvGraphicFramePr>
          <p:xfrm>
            <a:off x="5724128" y="463317"/>
            <a:ext cx="1656184" cy="410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67" name="Equation" r:id="rId5" imgW="1587240" imgH="419040" progId="Equation.DSMT4">
                    <p:embed/>
                  </p:oleObj>
                </mc:Choice>
                <mc:Fallback>
                  <p:oleObj name="Equation" r:id="rId5" imgW="1587240" imgH="419040" progId="Equation.DSMT4">
                    <p:embed/>
                    <p:pic>
                      <p:nvPicPr>
                        <p:cNvPr id="0" name="Picture 9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128" y="463317"/>
                          <a:ext cx="1656184" cy="4100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Box 20"/>
          <p:cNvSpPr txBox="1"/>
          <p:nvPr/>
        </p:nvSpPr>
        <p:spPr>
          <a:xfrm>
            <a:off x="416540" y="1294400"/>
            <a:ext cx="1008112" cy="49244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证明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07165"/>
              </p:ext>
            </p:extLst>
          </p:nvPr>
        </p:nvGraphicFramePr>
        <p:xfrm>
          <a:off x="1403648" y="1340768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8" name="Equation" r:id="rId7" imgW="3035160" imgH="431640" progId="Equation.DSMT4">
                  <p:embed/>
                </p:oleObj>
              </mc:Choice>
              <mc:Fallback>
                <p:oleObj name="Equation" r:id="rId7" imgW="3035160" imgH="431640" progId="Equation.DSMT4">
                  <p:embed/>
                  <p:pic>
                    <p:nvPicPr>
                      <p:cNvPr id="0" name="Picture 9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340768"/>
                        <a:ext cx="3035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15147"/>
              </p:ext>
            </p:extLst>
          </p:nvPr>
        </p:nvGraphicFramePr>
        <p:xfrm>
          <a:off x="1796827" y="2132856"/>
          <a:ext cx="429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69" name="Equation" r:id="rId9" imgW="4292280" imgH="419040" progId="Equation.DSMT4">
                  <p:embed/>
                </p:oleObj>
              </mc:Choice>
              <mc:Fallback>
                <p:oleObj name="Equation" r:id="rId9" imgW="4292280" imgH="419040" progId="Equation.DSMT4">
                  <p:embed/>
                  <p:pic>
                    <p:nvPicPr>
                      <p:cNvPr id="0" name="Picture 9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827" y="2132856"/>
                        <a:ext cx="4292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363919"/>
              </p:ext>
            </p:extLst>
          </p:nvPr>
        </p:nvGraphicFramePr>
        <p:xfrm>
          <a:off x="467544" y="2564904"/>
          <a:ext cx="2476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0" name="Equation" r:id="rId11" imgW="2476440" imgH="368280" progId="Equation.DSMT4">
                  <p:embed/>
                </p:oleObj>
              </mc:Choice>
              <mc:Fallback>
                <p:oleObj name="Equation" r:id="rId11" imgW="2476440" imgH="368280" progId="Equation.DSMT4">
                  <p:embed/>
                  <p:pic>
                    <p:nvPicPr>
                      <p:cNvPr id="0" name="Picture 9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24765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984619"/>
              </p:ext>
            </p:extLst>
          </p:nvPr>
        </p:nvGraphicFramePr>
        <p:xfrm>
          <a:off x="2939504" y="2566171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1" name="Equation" r:id="rId13" imgW="4368600" imgH="431640" progId="Equation.DSMT4">
                  <p:embed/>
                </p:oleObj>
              </mc:Choice>
              <mc:Fallback>
                <p:oleObj name="Equation" r:id="rId13" imgW="4368600" imgH="431640" progId="Equation.DSMT4">
                  <p:embed/>
                  <p:pic>
                    <p:nvPicPr>
                      <p:cNvPr id="0" name="Picture 9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504" y="2566171"/>
                        <a:ext cx="4368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941104"/>
              </p:ext>
            </p:extLst>
          </p:nvPr>
        </p:nvGraphicFramePr>
        <p:xfrm>
          <a:off x="2627784" y="2953548"/>
          <a:ext cx="3024336" cy="70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2" name="Equation" r:id="rId15" imgW="3441600" imgH="799920" progId="Equation.DSMT4">
                  <p:embed/>
                </p:oleObj>
              </mc:Choice>
              <mc:Fallback>
                <p:oleObj name="Equation" r:id="rId15" imgW="3441600" imgH="799920" progId="Equation.DSMT4">
                  <p:embed/>
                  <p:pic>
                    <p:nvPicPr>
                      <p:cNvPr id="0" name="Picture 10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953548"/>
                        <a:ext cx="3024336" cy="703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95536" y="3573016"/>
            <a:ext cx="20162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下证</a:t>
            </a:r>
            <a:r>
              <a:rPr lang="zh-CN" altLang="zh-CN" sz="2600" b="1" dirty="0" smtClean="0"/>
              <a:t>唯一性</a:t>
            </a:r>
            <a:endParaRPr lang="zh-CN" altLang="en-US" sz="2600" b="1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777736"/>
              </p:ext>
            </p:extLst>
          </p:nvPr>
        </p:nvGraphicFramePr>
        <p:xfrm>
          <a:off x="2372990" y="3644454"/>
          <a:ext cx="51339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3" name="Equation" r:id="rId17" imgW="5524200" imgH="431640" progId="Equation.DSMT4">
                  <p:embed/>
                </p:oleObj>
              </mc:Choice>
              <mc:Fallback>
                <p:oleObj name="Equation" r:id="rId17" imgW="5524200" imgH="431640" progId="Equation.DSMT4">
                  <p:embed/>
                  <p:pic>
                    <p:nvPicPr>
                      <p:cNvPr id="0" name="Picture 10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990" y="3644454"/>
                        <a:ext cx="51339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23956"/>
              </p:ext>
            </p:extLst>
          </p:nvPr>
        </p:nvGraphicFramePr>
        <p:xfrm>
          <a:off x="2483768" y="4149080"/>
          <a:ext cx="431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4" name="Equation" r:id="rId19" imgW="4317840" imgH="419040" progId="Equation.DSMT4">
                  <p:embed/>
                </p:oleObj>
              </mc:Choice>
              <mc:Fallback>
                <p:oleObj name="Equation" r:id="rId19" imgW="4317840" imgH="419040" progId="Equation.DSMT4">
                  <p:embed/>
                  <p:pic>
                    <p:nvPicPr>
                      <p:cNvPr id="0" name="Picture 10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149080"/>
                        <a:ext cx="4318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76634"/>
              </p:ext>
            </p:extLst>
          </p:nvPr>
        </p:nvGraphicFramePr>
        <p:xfrm>
          <a:off x="592088" y="4653384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5" name="Equation" r:id="rId21" imgW="2971800" imgH="431640" progId="Equation.DSMT4">
                  <p:embed/>
                </p:oleObj>
              </mc:Choice>
              <mc:Fallback>
                <p:oleObj name="Equation" r:id="rId21" imgW="2971800" imgH="431640" progId="Equation.DSMT4">
                  <p:embed/>
                  <p:pic>
                    <p:nvPicPr>
                      <p:cNvPr id="0" name="Picture 1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088" y="4653384"/>
                        <a:ext cx="2971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590604"/>
              </p:ext>
            </p:extLst>
          </p:nvPr>
        </p:nvGraphicFramePr>
        <p:xfrm>
          <a:off x="2555776" y="5080626"/>
          <a:ext cx="3352800" cy="43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6" name="Equation" r:id="rId23" imgW="3352680" imgH="419040" progId="Equation.DSMT4">
                  <p:embed/>
                </p:oleObj>
              </mc:Choice>
              <mc:Fallback>
                <p:oleObj name="Equation" r:id="rId23" imgW="3352680" imgH="419040" progId="Equation.DSMT4">
                  <p:embed/>
                  <p:pic>
                    <p:nvPicPr>
                      <p:cNvPr id="0" name="Picture 1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080626"/>
                        <a:ext cx="3352800" cy="4366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467544" y="5488776"/>
            <a:ext cx="6912768" cy="492443"/>
            <a:chOff x="539552" y="3789040"/>
            <a:chExt cx="6912768" cy="492443"/>
          </a:xfrm>
        </p:grpSpPr>
        <p:sp>
          <p:nvSpPr>
            <p:cNvPr id="38" name="TextBox 37"/>
            <p:cNvSpPr txBox="1"/>
            <p:nvPr/>
          </p:nvSpPr>
          <p:spPr>
            <a:xfrm>
              <a:off x="539552" y="3789040"/>
              <a:ext cx="6912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即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</a:t>
              </a:r>
              <a:r>
                <a:rPr lang="zh-CN" altLang="zh-CN" sz="2600" b="1" dirty="0" smtClean="0"/>
                <a:t>可</a:t>
              </a:r>
              <a:r>
                <a:rPr lang="zh-CN" altLang="zh-CN" sz="2600" b="1" dirty="0"/>
                <a:t>由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</a:t>
              </a:r>
              <a:r>
                <a:rPr lang="zh-CN" altLang="zh-CN" sz="2600" b="1" dirty="0" smtClean="0"/>
                <a:t>线性</a:t>
              </a:r>
              <a:r>
                <a:rPr lang="zh-CN" altLang="zh-CN" sz="2600" b="1" dirty="0"/>
                <a:t>表示，且表达式唯一</a:t>
              </a:r>
              <a:r>
                <a:rPr lang="zh-CN" altLang="zh-CN" sz="2600" b="1" dirty="0" smtClean="0"/>
                <a:t>。</a:t>
              </a:r>
              <a:endParaRPr lang="zh-CN" altLang="zh-CN" sz="2600" b="1" dirty="0"/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723109"/>
                </p:ext>
              </p:extLst>
            </p:nvPr>
          </p:nvGraphicFramePr>
          <p:xfrm>
            <a:off x="980232" y="386548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77" name="Equation" r:id="rId25" imgW="279360" imgH="355320" progId="Equation.DSMT4">
                    <p:embed/>
                  </p:oleObj>
                </mc:Choice>
                <mc:Fallback>
                  <p:oleObj name="Equation" r:id="rId25" imgW="279360" imgH="355320" progId="Equation.DSMT4">
                    <p:embed/>
                    <p:pic>
                      <p:nvPicPr>
                        <p:cNvPr id="0" name="Picture 10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232" y="386548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5060301"/>
                </p:ext>
              </p:extLst>
            </p:nvPr>
          </p:nvGraphicFramePr>
          <p:xfrm>
            <a:off x="1979712" y="3816216"/>
            <a:ext cx="1206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78" name="Equation" r:id="rId27" imgW="1206360" imgH="419040" progId="Equation.DSMT4">
                    <p:embed/>
                  </p:oleObj>
                </mc:Choice>
                <mc:Fallback>
                  <p:oleObj name="Equation" r:id="rId27" imgW="1206360" imgH="419040" progId="Equation.DSMT4">
                    <p:embed/>
                    <p:pic>
                      <p:nvPicPr>
                        <p:cNvPr id="0" name="Picture 10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816216"/>
                          <a:ext cx="1206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4427984" y="1268760"/>
            <a:ext cx="36724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存在一组不全为零的数</a:t>
            </a:r>
            <a:endParaRPr lang="zh-CN" altLang="en-US" sz="26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461543"/>
              </p:ext>
            </p:extLst>
          </p:nvPr>
        </p:nvGraphicFramePr>
        <p:xfrm>
          <a:off x="539552" y="1785764"/>
          <a:ext cx="198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79" name="Equation" r:id="rId29" imgW="1981080" imgH="419040" progId="Equation.DSMT4">
                  <p:embed/>
                </p:oleObj>
              </mc:Choice>
              <mc:Fallback>
                <p:oleObj name="Equation" r:id="rId29" imgW="1981080" imgH="419040" progId="Equation.DSMT4">
                  <p:embed/>
                  <p:pic>
                    <p:nvPicPr>
                      <p:cNvPr id="0" name="Picture 10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85764"/>
                        <a:ext cx="198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83768" y="1703480"/>
            <a:ext cx="16030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使</a:t>
            </a:r>
            <a:endParaRPr lang="zh-CN" altLang="en-US" sz="2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475656" y="3068960"/>
            <a:ext cx="1224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所以有</a:t>
            </a:r>
            <a:endParaRPr lang="zh-CN" alt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416316" y="3573016"/>
            <a:ext cx="6840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则</a:t>
            </a:r>
            <a:endParaRPr lang="zh-CN" altLang="en-US" sz="2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563888" y="4581128"/>
            <a:ext cx="15121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得到</a:t>
            </a:r>
            <a:endParaRPr lang="zh-CN" altLang="en-US" sz="26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95536" y="848325"/>
            <a:ext cx="7776864" cy="492443"/>
            <a:chOff x="395536" y="859938"/>
            <a:chExt cx="7776864" cy="492443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2273451"/>
                </p:ext>
              </p:extLst>
            </p:nvPr>
          </p:nvGraphicFramePr>
          <p:xfrm>
            <a:off x="1835696" y="98516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0" name="Equation" r:id="rId31" imgW="279360" imgH="355320" progId="Equation.DSMT4">
                    <p:embed/>
                  </p:oleObj>
                </mc:Choice>
                <mc:Fallback>
                  <p:oleObj name="Equation" r:id="rId31" imgW="279360" imgH="355320" progId="Equation.DSMT4">
                    <p:embed/>
                    <p:pic>
                      <p:nvPicPr>
                        <p:cNvPr id="0" name="Picture 10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98516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780858"/>
                </p:ext>
              </p:extLst>
            </p:nvPr>
          </p:nvGraphicFramePr>
          <p:xfrm>
            <a:off x="2843808" y="876635"/>
            <a:ext cx="1330059" cy="417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1" name="Equation" r:id="rId33" imgW="1206360" imgH="419040" progId="Equation.DSMT4">
                    <p:embed/>
                  </p:oleObj>
                </mc:Choice>
                <mc:Fallback>
                  <p:oleObj name="Equation" r:id="rId33" imgW="1206360" imgH="419040" progId="Equation.DSMT4">
                    <p:embed/>
                    <p:pic>
                      <p:nvPicPr>
                        <p:cNvPr id="0" name="Picture 10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876635"/>
                          <a:ext cx="1330059" cy="4177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395536" y="859938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相关，则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可由</a:t>
              </a:r>
              <a:r>
                <a:rPr lang="en-US" altLang="zh-CN" sz="2600" b="1" dirty="0"/>
                <a:t>                   </a:t>
              </a:r>
              <a:r>
                <a:rPr lang="zh-CN" altLang="zh-CN" sz="2600" b="1" dirty="0"/>
                <a:t>线性表示，且表达式唯一。</a:t>
              </a:r>
              <a:endParaRPr lang="en-US" altLang="zh-CN" sz="2600" b="1" dirty="0" smtClean="0"/>
            </a:p>
          </p:txBody>
        </p:sp>
      </p:grpSp>
      <p:sp>
        <p:nvSpPr>
          <p:cNvPr id="44" name="矩形 43"/>
          <p:cNvSpPr/>
          <p:nvPr/>
        </p:nvSpPr>
        <p:spPr>
          <a:xfrm>
            <a:off x="396524" y="260648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 smtClean="0">
                <a:solidFill>
                  <a:schemeClr val="tx1"/>
                </a:solidFill>
              </a:rPr>
              <a:t>定理</a:t>
            </a:r>
            <a:r>
              <a:rPr lang="en-US" altLang="zh-CN" sz="2600" b="1" dirty="0" smtClean="0">
                <a:solidFill>
                  <a:schemeClr val="tx1"/>
                </a:solidFill>
              </a:rPr>
              <a:t>3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组的线性相关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    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</a:p>
        </p:txBody>
      </p:sp>
    </p:spTree>
    <p:extLst>
      <p:ext uri="{BB962C8B-B14F-4D97-AF65-F5344CB8AC3E}">
        <p14:creationId xmlns:p14="http://schemas.microsoft.com/office/powerpoint/2010/main" val="253933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30" grpId="0"/>
      <p:bldP spid="4" grpId="0"/>
      <p:bldP spid="9" grpId="0"/>
      <p:bldP spid="41" grpId="0"/>
      <p:bldP spid="10" grpId="0"/>
      <p:bldP spid="42" grpId="0"/>
      <p:bldP spid="44" grpId="0" animBg="1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5897</TotalTime>
  <Words>1864</Words>
  <Application>Microsoft Office PowerPoint</Application>
  <PresentationFormat>全屏显示(4:3)</PresentationFormat>
  <Paragraphs>359</Paragraphs>
  <Slides>25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黑体</vt:lpstr>
      <vt:lpstr>宋体</vt:lpstr>
      <vt:lpstr>Arial</vt:lpstr>
      <vt:lpstr>Calibri</vt:lpstr>
      <vt:lpstr>Symbol</vt:lpstr>
      <vt:lpstr>Times New Roman</vt:lpstr>
      <vt:lpstr>主题2</vt:lpstr>
      <vt:lpstr>1_主题2</vt:lpstr>
      <vt:lpstr>2_主题2</vt:lpstr>
      <vt:lpstr>3_主题2</vt:lpstr>
      <vt:lpstr>Equation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  <vt:lpstr>4.2 向量组的线性相关性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XLJ</cp:lastModifiedBy>
  <cp:revision>381</cp:revision>
  <dcterms:created xsi:type="dcterms:W3CDTF">2015-01-05T18:34:44Z</dcterms:created>
  <dcterms:modified xsi:type="dcterms:W3CDTF">2022-04-18T23:57:43Z</dcterms:modified>
</cp:coreProperties>
</file>