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3" r:id="rId2"/>
    <p:sldMasterId id="2147483666" r:id="rId3"/>
    <p:sldMasterId id="2147483669" r:id="rId4"/>
  </p:sldMasterIdLst>
  <p:notesMasterIdLst>
    <p:notesMasterId r:id="rId24"/>
  </p:notesMasterIdLst>
  <p:sldIdLst>
    <p:sldId id="369" r:id="rId5"/>
    <p:sldId id="370" r:id="rId6"/>
    <p:sldId id="348" r:id="rId7"/>
    <p:sldId id="372" r:id="rId8"/>
    <p:sldId id="373" r:id="rId9"/>
    <p:sldId id="277" r:id="rId10"/>
    <p:sldId id="338" r:id="rId11"/>
    <p:sldId id="365" r:id="rId12"/>
    <p:sldId id="366" r:id="rId13"/>
    <p:sldId id="367" r:id="rId14"/>
    <p:sldId id="368" r:id="rId15"/>
    <p:sldId id="280" r:id="rId16"/>
    <p:sldId id="362" r:id="rId17"/>
    <p:sldId id="363" r:id="rId18"/>
    <p:sldId id="364" r:id="rId19"/>
    <p:sldId id="282" r:id="rId20"/>
    <p:sldId id="283" r:id="rId21"/>
    <p:sldId id="284" r:id="rId22"/>
    <p:sldId id="374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96D9"/>
    <a:srgbClr val="800080"/>
    <a:srgbClr val="ECE2EB"/>
    <a:srgbClr val="8B2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56" autoAdjust="0"/>
    <p:restoredTop sz="94872" autoAdjust="0"/>
  </p:normalViewPr>
  <p:slideViewPr>
    <p:cSldViewPr>
      <p:cViewPr>
        <p:scale>
          <a:sx n="100" d="100"/>
          <a:sy n="100" d="100"/>
        </p:scale>
        <p:origin x="-9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2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8CCF758-D67D-435B-91B7-6FBB879B61AD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CF64EF2-AB10-4F70-B810-C7FAA142BC88}" type="presOf" srcId="{A4DBE9E6-97EB-4725-A2C1-3C97D390DE6E}" destId="{CD4B3101-F142-4E5E-B80A-8D9996F097C7}" srcOrd="0" destOrd="0" presId="urn:microsoft.com/office/officeart/2005/8/layout/venn1"/>
    <dgm:cxn modelId="{41CC06EC-06BD-49A9-B6AF-B7B73D7B007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CF628278-1CE5-43C0-A7B3-670985758221}" type="presOf" srcId="{737B5EC5-D0D2-4529-A675-2479ADB7512A}" destId="{4470F79F-6492-40EA-A900-0CDDBA36E791}" srcOrd="0" destOrd="0" presId="urn:microsoft.com/office/officeart/2005/8/layout/venn1"/>
    <dgm:cxn modelId="{193B5A3A-3BC1-48B0-A95F-44D596379D57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E6F49C5-1433-47CB-A351-8822E30F474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2174561C-5347-4158-9603-85E8889703FB}" type="presOf" srcId="{938154DC-7DEC-4435-8AEE-F287F60DA644}" destId="{A319629E-037B-4B5B-8915-441F51FA60BC}" srcOrd="0" destOrd="0" presId="urn:microsoft.com/office/officeart/2005/8/layout/venn1"/>
    <dgm:cxn modelId="{0FEA6166-F878-4FBC-BA0D-1F4E94C13B3E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980114DF-600B-49B3-B97E-42C005CA5C88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146A877-1784-425E-87A3-94D5A05D95D9}" type="presOf" srcId="{45ECB1DE-4976-41EA-BF4A-BA9625218151}" destId="{61DA2F6A-A3A4-47F6-9631-E32DDDDECDEE}" srcOrd="0" destOrd="0" presId="urn:microsoft.com/office/officeart/2005/8/layout/venn1"/>
    <dgm:cxn modelId="{05D6722D-EAC0-4749-9227-34D57AD67A4A}" type="presOf" srcId="{EF24F56F-F948-4FAE-A21B-C908CFF0947F}" destId="{04E584C8-CAF4-4F3A-A494-457051CBD1BA}" srcOrd="0" destOrd="0" presId="urn:microsoft.com/office/officeart/2005/8/layout/venn1"/>
    <dgm:cxn modelId="{489E2E45-1F9B-404D-9A06-1C9EC449325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FEE1FE79-E43B-400F-B244-BCAA159B5F84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C37765D0-DF70-4CC9-94CB-FAF0A4B7B267}" type="presOf" srcId="{CE6CFCA0-C49C-4951-BE4A-2894AF7F0369}" destId="{7B1E7C52-CF18-48B2-BB65-024F73E359D3}" srcOrd="0" destOrd="0" presId="urn:microsoft.com/office/officeart/2005/8/layout/venn1"/>
    <dgm:cxn modelId="{273D3DAF-DB7E-4323-BCBB-AE625A6D1813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4E52F704-F225-44C8-8729-6358943FF1B6}" type="presOf" srcId="{0E6DF1C2-1746-482F-BF52-CD765E80A365}" destId="{171034FF-3396-4AA1-9482-05BACFB2D723}" srcOrd="0" destOrd="0" presId="urn:microsoft.com/office/officeart/2005/8/layout/venn1"/>
    <dgm:cxn modelId="{414D7E9C-027A-4115-8E20-A22906868B8E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B5A3F0A7-527E-4359-9D67-4DDA941852A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E968C474-2A56-4CF3-B0D5-AAF616193C19}" type="presOf" srcId="{A4DBE9E6-97EB-4725-A2C1-3C97D390DE6E}" destId="{CD4B3101-F142-4E5E-B80A-8D9996F097C7}" srcOrd="0" destOrd="0" presId="urn:microsoft.com/office/officeart/2005/8/layout/venn1"/>
    <dgm:cxn modelId="{A97236A3-19E7-4EFC-A03A-B8130BF5819E}" type="presOf" srcId="{8A5913D2-4896-41F8-9856-90C73F67022D}" destId="{6F917F00-94F3-4752-A2F0-5E137890CEB8}" srcOrd="0" destOrd="0" presId="urn:microsoft.com/office/officeart/2005/8/layout/venn1"/>
    <dgm:cxn modelId="{CA6722B6-93EF-4D2C-AE52-938C5A15E420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D6E94B6B-2EF6-4401-8633-633E41404A30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BBC5B5F-E183-4428-820B-A511D3304F02}" type="presOf" srcId="{737B5EC5-D0D2-4529-A675-2479ADB7512A}" destId="{4470F79F-6492-40EA-A900-0CDDBA36E791}" srcOrd="0" destOrd="0" presId="urn:microsoft.com/office/officeart/2005/8/layout/venn1"/>
    <dgm:cxn modelId="{60EE0AB9-D821-44FA-B560-BE92993BCBA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CEF9DB-7D3E-4A09-9686-93E4099B193F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F4EF3038-B67B-4134-841F-4C8A89422BBA}" type="presOf" srcId="{938154DC-7DEC-4435-8AEE-F287F60DA644}" destId="{A319629E-037B-4B5B-8915-441F51FA60BC}" srcOrd="0" destOrd="0" presId="urn:microsoft.com/office/officeart/2005/8/layout/venn1"/>
    <dgm:cxn modelId="{DA3A7058-5C5A-4D3D-B384-191EE0F2B547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B13DCA9-455F-4B8E-91D1-BAD09D9893EA}" type="presOf" srcId="{45ECB1DE-4976-41EA-BF4A-BA9625218151}" destId="{61DA2F6A-A3A4-47F6-9631-E32DDDDECDEE}" srcOrd="0" destOrd="0" presId="urn:microsoft.com/office/officeart/2005/8/layout/venn1"/>
    <dgm:cxn modelId="{9DCF7599-C50F-4180-8528-C338DEB0FADC}" type="presOf" srcId="{EF24F56F-F948-4FAE-A21B-C908CFF0947F}" destId="{04E584C8-CAF4-4F3A-A494-457051CBD1BA}" srcOrd="0" destOrd="0" presId="urn:microsoft.com/office/officeart/2005/8/layout/venn1"/>
    <dgm:cxn modelId="{CCEDAE71-EFFE-41FA-8D2E-FCE4876BBE4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B6A0F7ED-5F37-4823-BBF0-500B7A9EEFD5}" type="presOf" srcId="{21F9EB01-2DBC-4DE3-BF4F-D736561A8F50}" destId="{EDBBB33F-27B5-48AE-A61C-C9DE23066AD1}" srcOrd="0" destOrd="0" presId="urn:microsoft.com/office/officeart/2005/8/layout/venn1"/>
    <dgm:cxn modelId="{1A78CC1D-6A72-4F07-9084-EB2EE5AC9864}" type="presOf" srcId="{CE6CFCA0-C49C-4951-BE4A-2894AF7F0369}" destId="{7B1E7C52-CF18-48B2-BB65-024F73E359D3}" srcOrd="0" destOrd="0" presId="urn:microsoft.com/office/officeart/2005/8/layout/venn1"/>
    <dgm:cxn modelId="{5EB19331-9D83-4CD2-9610-BDD2E55C4B3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78B0D7F4-8149-40EB-B13A-425DE6028257}" type="presOf" srcId="{4E65984A-BA92-43D1-B9A2-B9086CB43038}" destId="{952DD290-D500-4BE9-9525-723274617DF1}" srcOrd="0" destOrd="0" presId="urn:microsoft.com/office/officeart/2005/8/layout/venn1"/>
    <dgm:cxn modelId="{6B98DB11-29FD-4307-858C-8B33D260B33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1884359-5EFE-426D-BECB-62D1F69444F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50C16E6B-72AC-4DDC-9C44-2BDA04280F65}" type="presOf" srcId="{8A5913D2-4896-41F8-9856-90C73F67022D}" destId="{6F917F00-94F3-4752-A2F0-5E137890CEB8}" srcOrd="0" destOrd="0" presId="urn:microsoft.com/office/officeart/2005/8/layout/venn1"/>
    <dgm:cxn modelId="{7071C75A-CCF8-46FB-948A-6E2967CB572C}" type="presOf" srcId="{A4DBE9E6-97EB-4725-A2C1-3C97D390DE6E}" destId="{CD4B3101-F142-4E5E-B80A-8D9996F097C7}" srcOrd="0" destOrd="0" presId="urn:microsoft.com/office/officeart/2005/8/layout/venn1"/>
    <dgm:cxn modelId="{C76482FB-DB53-4B54-B888-CFF4BAAE3951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F2E49134-F00B-4E71-B07A-663FC1E02CB3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51CCD0F-6885-462D-A7F9-75A11306D04B}" type="presOf" srcId="{737B5EC5-D0D2-4529-A675-2479ADB7512A}" destId="{4470F79F-6492-40EA-A900-0CDDBA36E791}" srcOrd="0" destOrd="0" presId="urn:microsoft.com/office/officeart/2005/8/layout/venn1"/>
    <dgm:cxn modelId="{DC35CCE7-B8AF-463D-B737-5849DD6E0CE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77736FF-B889-4197-AA04-F227686F822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D32F76C-9DE5-420F-97FB-08487836DF19}" type="presOf" srcId="{938154DC-7DEC-4435-8AEE-F287F60DA644}" destId="{A319629E-037B-4B5B-8915-441F51FA60BC}" srcOrd="0" destOrd="0" presId="urn:microsoft.com/office/officeart/2005/8/layout/venn1"/>
    <dgm:cxn modelId="{A86E69C8-13C8-4D9E-9CDE-C5607C50ADE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946EC86D-EA1D-40B3-91AF-593F1C056996}" type="presOf" srcId="{EF24F56F-F948-4FAE-A21B-C908CFF0947F}" destId="{04E584C8-CAF4-4F3A-A494-457051CBD1BA}" srcOrd="0" destOrd="0" presId="urn:microsoft.com/office/officeart/2005/8/layout/venn1"/>
    <dgm:cxn modelId="{D05A4987-5D09-4753-836D-033483939EEF}" type="presOf" srcId="{45ECB1DE-4976-41EA-BF4A-BA9625218151}" destId="{61DA2F6A-A3A4-47F6-9631-E32DDDDECDEE}" srcOrd="0" destOrd="0" presId="urn:microsoft.com/office/officeart/2005/8/layout/venn1"/>
    <dgm:cxn modelId="{1B13EE5B-05AD-4F1D-9EAE-2898BB2860D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3FCBDC4-0BE2-4897-B722-C3EC51F26348}" type="presOf" srcId="{CE6CFCA0-C49C-4951-BE4A-2894AF7F0369}" destId="{7B1E7C52-CF18-48B2-BB65-024F73E359D3}" srcOrd="0" destOrd="0" presId="urn:microsoft.com/office/officeart/2005/8/layout/venn1"/>
    <dgm:cxn modelId="{B872D197-D5BC-4CE4-A002-136BB7737C57}" type="presOf" srcId="{21F9EB01-2DBC-4DE3-BF4F-D736561A8F50}" destId="{EDBBB33F-27B5-48AE-A61C-C9DE23066AD1}" srcOrd="0" destOrd="0" presId="urn:microsoft.com/office/officeart/2005/8/layout/venn1"/>
    <dgm:cxn modelId="{02DF409A-71DC-436E-8920-F45093246ED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38F9EBE4-8639-4397-B419-C69A771881FE}" type="presOf" srcId="{4E65984A-BA92-43D1-B9A2-B9086CB43038}" destId="{952DD290-D500-4BE9-9525-723274617DF1}" srcOrd="0" destOrd="0" presId="urn:microsoft.com/office/officeart/2005/8/layout/venn1"/>
    <dgm:cxn modelId="{D99DEC5A-98F4-4541-89AF-4A671A6782F8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3F5E04D-CA6D-4EA4-A4FD-829E14CF21C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0E2610B-E774-4D03-82A5-A8480AC72E52}" type="presOf" srcId="{A4DBE9E6-97EB-4725-A2C1-3C97D390DE6E}" destId="{CD4B3101-F142-4E5E-B80A-8D9996F097C7}" srcOrd="0" destOrd="0" presId="urn:microsoft.com/office/officeart/2005/8/layout/venn1"/>
    <dgm:cxn modelId="{67400566-A50B-48F4-98B6-DC3FA4F9637B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29BB17B6-81D9-47C9-9205-9E1FA12654A7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A7DC6D65-3011-42E6-8B13-9A1AD7CA78F8}" type="presOf" srcId="{737B5EC5-D0D2-4529-A675-2479ADB7512A}" destId="{4470F79F-6492-40EA-A900-0CDDBA36E791}" srcOrd="0" destOrd="0" presId="urn:microsoft.com/office/officeart/2005/8/layout/venn1"/>
    <dgm:cxn modelId="{D14B0E51-1757-4503-94EA-B03FE81B1A99}" type="presOf" srcId="{B9B3E140-8B8D-4175-BD94-00D1649702AA}" destId="{6DAFA64C-DC3D-43CC-9306-9A83B9F4FF30}" srcOrd="0" destOrd="0" presId="urn:microsoft.com/office/officeart/2005/8/layout/venn1"/>
    <dgm:cxn modelId="{D9C646B9-383A-4F6B-987C-559051D7876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B48F2C6E-6A36-48E3-B831-EFBD9B79337F}" type="presOf" srcId="{938154DC-7DEC-4435-8AEE-F287F60DA644}" destId="{A319629E-037B-4B5B-8915-441F51FA60BC}" srcOrd="0" destOrd="0" presId="urn:microsoft.com/office/officeart/2005/8/layout/venn1"/>
    <dgm:cxn modelId="{0F5613D8-2E92-4F58-9A95-336DCE4F635B}" type="presOf" srcId="{AABD46EF-623D-4EC1-9905-9F9517C84035}" destId="{8A8110AF-7FCF-4E47-932E-B9CB33926204}" srcOrd="0" destOrd="0" presId="urn:microsoft.com/office/officeart/2005/8/layout/venn1"/>
    <dgm:cxn modelId="{93F93DAC-6D76-4065-9704-4CB6AC9F66D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5C40CB3C-D4D3-4891-B2E2-A27D96F285B6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87A42BDF-20D9-49F0-B627-7E8D69A0907C}" type="presOf" srcId="{45ECB1DE-4976-41EA-BF4A-BA9625218151}" destId="{61DA2F6A-A3A4-47F6-9631-E32DDDDECDEE}" srcOrd="0" destOrd="0" presId="urn:microsoft.com/office/officeart/2005/8/layout/venn1"/>
    <dgm:cxn modelId="{A7DE62EC-0E6C-4A6A-8A24-6E7AB456252C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CD0C4BB-6000-4AF7-8A42-18D6CEC0E4C7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52804C1-E7C7-48C4-B97B-91E36CF44AB5}" type="presOf" srcId="{CE6CFCA0-C49C-4951-BE4A-2894AF7F0369}" destId="{7B1E7C52-CF18-48B2-BB65-024F73E359D3}" srcOrd="0" destOrd="0" presId="urn:microsoft.com/office/officeart/2005/8/layout/venn1"/>
    <dgm:cxn modelId="{FAA94541-E08F-4CB8-84DF-463B9A3F7256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FF1AC8D8-BEAE-4F2F-8171-8A35CD696341}" type="presOf" srcId="{4E65984A-BA92-43D1-B9A2-B9086CB43038}" destId="{952DD290-D500-4BE9-9525-723274617DF1}" srcOrd="0" destOrd="0" presId="urn:microsoft.com/office/officeart/2005/8/layout/venn1"/>
    <dgm:cxn modelId="{9E65B97A-FF1D-4AB5-AE82-2BE1C6506D95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AD705415-15E4-4182-836F-BEDF39CF4E50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D872BF67-E5CB-4E82-83DB-D92E140B24C2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A6FBE30-4D44-4410-A3C1-9FB22C14468C}" type="presOf" srcId="{A4DBE9E6-97EB-4725-A2C1-3C97D390DE6E}" destId="{CD4B3101-F142-4E5E-B80A-8D9996F097C7}" srcOrd="0" destOrd="0" presId="urn:microsoft.com/office/officeart/2005/8/layout/venn1"/>
    <dgm:cxn modelId="{0E9EE5D3-2745-4994-B3B7-24D3EAC9C689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DE6A5CC8-A48D-4550-9CE2-8CB571E5CF15}" type="presOf" srcId="{B9B3E140-8B8D-4175-BD94-00D1649702AA}" destId="{6DAFA64C-DC3D-43CC-9306-9A83B9F4FF30}" srcOrd="0" destOrd="0" presId="urn:microsoft.com/office/officeart/2005/8/layout/venn1"/>
    <dgm:cxn modelId="{BB244E91-14FC-4E84-8769-31B23A04E1C6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7CA4CB0-FF25-4B40-87DB-DA24A6B81AF1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A7212E20-200E-42EE-A13C-FBFF1A5C332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B31CEB-4549-456B-93B4-DBC71E1EBE17}" type="presOf" srcId="{938154DC-7DEC-4435-8AEE-F287F60DA644}" destId="{A319629E-037B-4B5B-8915-441F51FA60BC}" srcOrd="0" destOrd="0" presId="urn:microsoft.com/office/officeart/2005/8/layout/venn1"/>
    <dgm:cxn modelId="{8D9CFF9A-5E46-4B61-B4AE-F6DA1A0F2209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52E243ED-82AD-4994-8548-1734B6F2BB80}" type="presOf" srcId="{EF24F56F-F948-4FAE-A21B-C908CFF0947F}" destId="{04E584C8-CAF4-4F3A-A494-457051CBD1BA}" srcOrd="0" destOrd="0" presId="urn:microsoft.com/office/officeart/2005/8/layout/venn1"/>
    <dgm:cxn modelId="{B0F96597-0F40-426C-B8C3-2D799442916C}" type="presOf" srcId="{45ECB1DE-4976-41EA-BF4A-BA9625218151}" destId="{61DA2F6A-A3A4-47F6-9631-E32DDDDECDEE}" srcOrd="0" destOrd="0" presId="urn:microsoft.com/office/officeart/2005/8/layout/venn1"/>
    <dgm:cxn modelId="{FFB64C8A-6CBE-449D-B3A8-7599135F8F1E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1A0D3279-30D2-4F26-B34A-21FE8AACD8E3}" type="presOf" srcId="{CE6CFCA0-C49C-4951-BE4A-2894AF7F0369}" destId="{7B1E7C52-CF18-48B2-BB65-024F73E359D3}" srcOrd="0" destOrd="0" presId="urn:microsoft.com/office/officeart/2005/8/layout/venn1"/>
    <dgm:cxn modelId="{710D1C12-8A78-4231-B495-0B51DB3FFBBF}" type="presOf" srcId="{21F9EB01-2DBC-4DE3-BF4F-D736561A8F50}" destId="{EDBBB33F-27B5-48AE-A61C-C9DE23066AD1}" srcOrd="0" destOrd="0" presId="urn:microsoft.com/office/officeart/2005/8/layout/venn1"/>
    <dgm:cxn modelId="{9FAC0C91-58F3-48E5-8D0D-A653F3EDE995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80AA639F-E191-428F-B7AD-8994F7E1578C}" type="presOf" srcId="{0E6DF1C2-1746-482F-BF52-CD765E80A365}" destId="{171034FF-3396-4AA1-9482-05BACFB2D723}" srcOrd="0" destOrd="0" presId="urn:microsoft.com/office/officeart/2005/8/layout/venn1"/>
    <dgm:cxn modelId="{395896FE-4A86-4CE2-AAFC-C8843D1F42FB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786C4F0-7403-4E7E-BD89-78BADAA6C8F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2.wmf"/><Relationship Id="rId10" Type="http://schemas.openxmlformats.org/officeDocument/2006/relationships/image" Target="../media/image29.wmf"/><Relationship Id="rId4" Type="http://schemas.openxmlformats.org/officeDocument/2006/relationships/image" Target="../media/image21.wmf"/><Relationship Id="rId9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5.wmf"/><Relationship Id="rId5" Type="http://schemas.openxmlformats.org/officeDocument/2006/relationships/image" Target="../media/image8.wmf"/><Relationship Id="rId10" Type="http://schemas.openxmlformats.org/officeDocument/2006/relationships/image" Target="../media/image14.wmf"/><Relationship Id="rId4" Type="http://schemas.openxmlformats.org/officeDocument/2006/relationships/image" Target="../media/image7.wmf"/><Relationship Id="rId9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4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5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00408-18AE-4784-AF73-EC3C71D37A2F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4651-8817-4A6F-BF50-A4D528784E4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5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1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33" Type="http://schemas.microsoft.com/office/2007/relationships/hdphoto" Target="../media/hdphoto1.wdp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Relationship Id="rId8" Type="http://schemas.openxmlformats.org/officeDocument/2006/relationships/diagramLayout" Target="../diagrams/layout3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Relationship Id="rId8" Type="http://schemas.openxmlformats.org/officeDocument/2006/relationships/diagramLayout" Target="../diagrams/layout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Relationship Id="rId8" Type="http://schemas.openxmlformats.org/officeDocument/2006/relationships/diagramLayout" Target="../diagrams/layout2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4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0693166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8280051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66311616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389034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40503495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6542120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109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59356341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67105406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5842384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38093568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88384913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0028988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247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83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spc="300">
              <a:ln w="11430" cmpd="sng">
                <a:solidFill>
                  <a:srgbClr val="4F81BD">
                    <a:tint val="10000"/>
                  </a:srgbClr>
                </a:solidFill>
                <a:prstDash val="solid"/>
                <a:miter lim="800000"/>
              </a:ln>
              <a:gradFill>
                <a:gsLst>
                  <a:gs pos="10000">
                    <a:srgbClr val="4F81BD">
                      <a:tint val="83000"/>
                      <a:shade val="100000"/>
                      <a:satMod val="200000"/>
                    </a:srgbClr>
                  </a:gs>
                  <a:gs pos="75000">
                    <a:srgbClr val="4F81BD">
                      <a:tint val="100000"/>
                      <a:shade val="50000"/>
                      <a:satMod val="150000"/>
                    </a:srgbClr>
                  </a:gs>
                </a:gsLst>
                <a:lin ang="5400000"/>
              </a:gradFill>
              <a:effectLst>
                <a:glow rad="45500">
                  <a:srgbClr val="4F81BD">
                    <a:satMod val="220000"/>
                    <a:alpha val="35000"/>
                  </a:srgb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solidFill>
                <a:prstClr val="blac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75869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98419164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247756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74626940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06446407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10122240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24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1802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32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10830534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71828078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373291573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17826271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41414790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99322369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9816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2017/5/8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5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68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11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15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9.wmf"/><Relationship Id="rId22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21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教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学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要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r>
              <a:rPr lang="zh-CN" altLang="en-US" dirty="0" smtClean="0">
                <a:solidFill>
                  <a:srgbClr val="000000"/>
                </a:solidFill>
              </a:rPr>
              <a:t>求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57158" y="947374"/>
            <a:ext cx="7260784" cy="3728190"/>
            <a:chOff x="357158" y="947374"/>
            <a:chExt cx="7260784" cy="3728190"/>
          </a:xfrm>
        </p:grpSpPr>
        <p:sp>
          <p:nvSpPr>
            <p:cNvPr id="24" name="圆角矩形 23"/>
            <p:cNvSpPr/>
            <p:nvPr/>
          </p:nvSpPr>
          <p:spPr>
            <a:xfrm>
              <a:off x="1760026" y="1071545"/>
              <a:ext cx="5857916" cy="771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左大括号 27"/>
            <p:cNvSpPr/>
            <p:nvPr/>
          </p:nvSpPr>
          <p:spPr bwMode="auto">
            <a:xfrm>
              <a:off x="357158" y="947374"/>
              <a:ext cx="1097990" cy="3653598"/>
            </a:xfrm>
            <a:prstGeom prst="leftBrac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 pitchFamily="1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760026" y="2388394"/>
              <a:ext cx="5857916" cy="771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876125" y="2512563"/>
              <a:ext cx="5446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 smtClean="0">
                  <a:latin typeface="Times New Roman" pitchFamily="18" charset="0"/>
                  <a:cs typeface="Times New Roman" pitchFamily="18" charset="0"/>
                </a:rPr>
                <a:t>掌握</a:t>
              </a:r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三秩相等定理 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760026" y="3904005"/>
              <a:ext cx="5857916" cy="77155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65727" y="1195714"/>
              <a:ext cx="5446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理解最大无关组的定义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988118" y="4028174"/>
              <a:ext cx="544651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latin typeface="Times New Roman" pitchFamily="18" charset="0"/>
                  <a:cs typeface="Times New Roman" pitchFamily="18" charset="0"/>
                </a:rPr>
                <a:t>会求向量组的秩</a:t>
              </a:r>
              <a:endParaRPr lang="zh-CN" altLang="en-US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4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023" y="560293"/>
            <a:ext cx="1296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3396D9"/>
                </a:solidFill>
              </a:rPr>
              <a:t>例</a:t>
            </a:r>
            <a:r>
              <a:rPr lang="en-US" altLang="zh-CN" sz="2600" b="1" dirty="0" smtClean="0">
                <a:solidFill>
                  <a:srgbClr val="3396D9"/>
                </a:solidFill>
              </a:rPr>
              <a:t>1</a:t>
            </a:r>
            <a:endParaRPr lang="zh-CN" altLang="en-US" sz="2600" b="1" dirty="0">
              <a:solidFill>
                <a:srgbClr val="3396D9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44450"/>
            <a:ext cx="5728344" cy="1582938"/>
            <a:chOff x="2477474" y="873210"/>
            <a:chExt cx="5728344" cy="1582938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0958368"/>
                </p:ext>
              </p:extLst>
            </p:nvPr>
          </p:nvGraphicFramePr>
          <p:xfrm>
            <a:off x="2477474" y="913369"/>
            <a:ext cx="1049337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76" name="Equation" r:id="rId3" imgW="1447560" imgH="1930320" progId="Equation.DSMT4">
                    <p:embed/>
                  </p:oleObj>
                </mc:Choice>
                <mc:Fallback>
                  <p:oleObj name="Equation" r:id="rId3" imgW="1447560" imgH="1930320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474" y="913369"/>
                          <a:ext cx="1049337" cy="1400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2445662"/>
                </p:ext>
              </p:extLst>
            </p:nvPr>
          </p:nvGraphicFramePr>
          <p:xfrm>
            <a:off x="3768111" y="873210"/>
            <a:ext cx="1169988" cy="152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77" name="Equation" r:id="rId5" imgW="1485720" imgH="1930320" progId="Equation.DSMT4">
                    <p:embed/>
                  </p:oleObj>
                </mc:Choice>
                <mc:Fallback>
                  <p:oleObj name="Equation" r:id="rId5" imgW="1485720" imgH="1930320" progId="Equation.DSMT4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111" y="873210"/>
                          <a:ext cx="1169988" cy="152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720632"/>
                </p:ext>
              </p:extLst>
            </p:nvPr>
          </p:nvGraphicFramePr>
          <p:xfrm>
            <a:off x="4965458" y="873384"/>
            <a:ext cx="988097" cy="151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78" name="Equation" r:id="rId7" imgW="1485720" imgH="1930320" progId="Equation.DSMT4">
                    <p:embed/>
                  </p:oleObj>
                </mc:Choice>
                <mc:Fallback>
                  <p:oleObj name="Equation" r:id="rId7" imgW="1485720" imgH="1930320" progId="Equation.DSMT4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458" y="873384"/>
                          <a:ext cx="988097" cy="15187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760083"/>
                </p:ext>
              </p:extLst>
            </p:nvPr>
          </p:nvGraphicFramePr>
          <p:xfrm>
            <a:off x="7143700" y="873384"/>
            <a:ext cx="1062118" cy="1582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79" name="Equation" r:id="rId9" imgW="1295280" imgH="1930320" progId="Equation.DSMT4">
                    <p:embed/>
                  </p:oleObj>
                </mc:Choice>
                <mc:Fallback>
                  <p:oleObj name="Equation" r:id="rId9" imgW="1295280" imgH="1930320" progId="Equation.DSMT4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00" y="873384"/>
                          <a:ext cx="1062118" cy="15827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3834409"/>
                </p:ext>
              </p:extLst>
            </p:nvPr>
          </p:nvGraphicFramePr>
          <p:xfrm>
            <a:off x="6020774" y="914485"/>
            <a:ext cx="1032916" cy="1539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80" name="Equation" r:id="rId11" imgW="1295280" imgH="1930320" progId="Equation.DSMT4">
                    <p:embed/>
                  </p:oleObj>
                </mc:Choice>
                <mc:Fallback>
                  <p:oleObj name="Equation" r:id="rId11" imgW="1295280" imgH="1930320" progId="Equation.DSMT4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0774" y="914485"/>
                          <a:ext cx="1032916" cy="1539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611039" y="2681081"/>
            <a:ext cx="5765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</a:t>
            </a:r>
            <a:r>
              <a:rPr lang="en-US" altLang="zh-CN" sz="2600" b="1" dirty="0" smtClean="0"/>
              <a:t>:</a:t>
            </a:r>
            <a:endParaRPr lang="zh-CN" altLang="en-US" sz="26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615678" y="2787829"/>
            <a:ext cx="3028330" cy="461665"/>
            <a:chOff x="1619796" y="2920378"/>
            <a:chExt cx="3028330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9938792"/>
                </p:ext>
              </p:extLst>
            </p:nvPr>
          </p:nvGraphicFramePr>
          <p:xfrm>
            <a:off x="2451026" y="2924943"/>
            <a:ext cx="2197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81" name="Equation" r:id="rId13" imgW="2197100" imgH="419100" progId="Equation.DSMT4">
                    <p:embed/>
                  </p:oleObj>
                </mc:Choice>
                <mc:Fallback>
                  <p:oleObj name="Equation" r:id="rId13" imgW="2197100" imgH="419100" progId="Equation.DSMT4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026" y="2924943"/>
                          <a:ext cx="21971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619796" y="2920378"/>
              <a:ext cx="86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因为</a:t>
              </a:r>
              <a:endParaRPr lang="zh-CN" altLang="en-US" sz="2400" b="1" dirty="0"/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115772"/>
              </p:ext>
            </p:extLst>
          </p:nvPr>
        </p:nvGraphicFramePr>
        <p:xfrm>
          <a:off x="4716016" y="2177025"/>
          <a:ext cx="2736304" cy="169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82" name="Equation" r:id="rId15" imgW="3251160" imgH="1930320" progId="Equation.DSMT4">
                  <p:embed/>
                </p:oleObj>
              </mc:Choice>
              <mc:Fallback>
                <p:oleObj name="Equation" r:id="rId15" imgW="3251160" imgH="193032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177025"/>
                        <a:ext cx="2736304" cy="169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5616" y="560293"/>
            <a:ext cx="15756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求向量组</a:t>
            </a:r>
            <a:endParaRPr lang="zh-CN" altLang="en-US" sz="2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1519" y="1560274"/>
            <a:ext cx="81369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的秩和一个极大无关组，并将其余向量用极大无关组线性表示。</a:t>
            </a:r>
          </a:p>
          <a:p>
            <a:endParaRPr lang="zh-CN" altLang="en-US" sz="2600" b="1" dirty="0"/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3039878" y="3861048"/>
            <a:ext cx="9562742" cy="2016225"/>
            <a:chOff x="-3039878" y="3861048"/>
            <a:chExt cx="9562742" cy="2016225"/>
          </a:xfrm>
        </p:grpSpPr>
        <p:grpSp>
          <p:nvGrpSpPr>
            <p:cNvPr id="2" name="组合 1"/>
            <p:cNvGrpSpPr/>
            <p:nvPr/>
          </p:nvGrpSpPr>
          <p:grpSpPr>
            <a:xfrm>
              <a:off x="-3039878" y="4005065"/>
              <a:ext cx="6243726" cy="1872208"/>
              <a:chOff x="1475656" y="4005065"/>
              <a:chExt cx="6243726" cy="1872208"/>
            </a:xfrm>
          </p:grpSpPr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7446109"/>
                  </p:ext>
                </p:extLst>
              </p:nvPr>
            </p:nvGraphicFramePr>
            <p:xfrm>
              <a:off x="1475656" y="4041582"/>
              <a:ext cx="3043380" cy="18356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483" name="Equation" r:id="rId17" imgW="3200400" imgH="1930320" progId="Equation.DSMT4">
                      <p:embed/>
                    </p:oleObj>
                  </mc:Choice>
                  <mc:Fallback>
                    <p:oleObj name="Equation" r:id="rId17" imgW="3200400" imgH="1930320" progId="Equation.DSMT4">
                      <p:embed/>
                      <p:pic>
                        <p:nvPicPr>
                          <p:cNvPr id="0" name="Picture 1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5656" y="4041582"/>
                            <a:ext cx="3043380" cy="18356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7409439"/>
                  </p:ext>
                </p:extLst>
              </p:nvPr>
            </p:nvGraphicFramePr>
            <p:xfrm>
              <a:off x="4627776" y="4005065"/>
              <a:ext cx="3091606" cy="1872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8484" name="Equation" r:id="rId19" imgW="3187440" imgH="1930320" progId="Equation.DSMT4">
                      <p:embed/>
                    </p:oleObj>
                  </mc:Choice>
                  <mc:Fallback>
                    <p:oleObj name="Equation" r:id="rId19" imgW="3187440" imgH="1930320" progId="Equation.DSMT4">
                      <p:embed/>
                      <p:pic>
                        <p:nvPicPr>
                          <p:cNvPr id="0" name="Picture 1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7776" y="4005065"/>
                            <a:ext cx="3091606" cy="1872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9272629"/>
                </p:ext>
              </p:extLst>
            </p:nvPr>
          </p:nvGraphicFramePr>
          <p:xfrm>
            <a:off x="3347864" y="3933056"/>
            <a:ext cx="31750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85" name="Equation" r:id="rId21" imgW="3175000" imgH="1930400" progId="Equation.DSMT4">
                    <p:embed/>
                  </p:oleObj>
                </mc:Choice>
                <mc:Fallback>
                  <p:oleObj name="Equation" r:id="rId21" imgW="3175000" imgH="1930400" progId="Equation.DSMT4">
                    <p:embed/>
                    <p:pic>
                      <p:nvPicPr>
                        <p:cNvPr id="0" name="Picture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7864" y="3933056"/>
                          <a:ext cx="31750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椭圆 22"/>
            <p:cNvSpPr/>
            <p:nvPr/>
          </p:nvSpPr>
          <p:spPr>
            <a:xfrm>
              <a:off x="3779912" y="3939302"/>
              <a:ext cx="461403" cy="19379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4932040" y="3861048"/>
              <a:ext cx="381660" cy="19493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385708" y="3889107"/>
              <a:ext cx="410428" cy="1921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7037E-6 L -0.36771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023" y="560293"/>
            <a:ext cx="1296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3396D9"/>
                </a:solidFill>
              </a:rPr>
              <a:t>例</a:t>
            </a:r>
            <a:r>
              <a:rPr lang="en-US" altLang="zh-CN" sz="2600" b="1" dirty="0" smtClean="0">
                <a:solidFill>
                  <a:srgbClr val="3396D9"/>
                </a:solidFill>
              </a:rPr>
              <a:t>1</a:t>
            </a:r>
            <a:endParaRPr lang="zh-CN" altLang="en-US" sz="2600" b="1" dirty="0">
              <a:solidFill>
                <a:srgbClr val="3396D9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44450"/>
            <a:ext cx="5728344" cy="1582938"/>
            <a:chOff x="2477474" y="873210"/>
            <a:chExt cx="5728344" cy="1582938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566928"/>
                </p:ext>
              </p:extLst>
            </p:nvPr>
          </p:nvGraphicFramePr>
          <p:xfrm>
            <a:off x="2477474" y="913369"/>
            <a:ext cx="1049337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2" name="Equation" r:id="rId3" imgW="1447560" imgH="1930320" progId="Equation.DSMT4">
                    <p:embed/>
                  </p:oleObj>
                </mc:Choice>
                <mc:Fallback>
                  <p:oleObj name="Equation" r:id="rId3" imgW="1447560" imgH="1930320" progId="Equation.DSMT4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474" y="913369"/>
                          <a:ext cx="1049337" cy="1400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6385690"/>
                </p:ext>
              </p:extLst>
            </p:nvPr>
          </p:nvGraphicFramePr>
          <p:xfrm>
            <a:off x="3768111" y="873210"/>
            <a:ext cx="1169988" cy="152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3" name="Equation" r:id="rId5" imgW="1485720" imgH="1930320" progId="Equation.DSMT4">
                    <p:embed/>
                  </p:oleObj>
                </mc:Choice>
                <mc:Fallback>
                  <p:oleObj name="Equation" r:id="rId5" imgW="1485720" imgH="1930320" progId="Equation.DSMT4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111" y="873210"/>
                          <a:ext cx="1169988" cy="152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7867910"/>
                </p:ext>
              </p:extLst>
            </p:nvPr>
          </p:nvGraphicFramePr>
          <p:xfrm>
            <a:off x="4965458" y="873384"/>
            <a:ext cx="988097" cy="151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4" name="Equation" r:id="rId7" imgW="1485720" imgH="1930320" progId="Equation.DSMT4">
                    <p:embed/>
                  </p:oleObj>
                </mc:Choice>
                <mc:Fallback>
                  <p:oleObj name="Equation" r:id="rId7" imgW="1485720" imgH="1930320" progId="Equation.DSMT4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458" y="873384"/>
                          <a:ext cx="988097" cy="15187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2101396"/>
                </p:ext>
              </p:extLst>
            </p:nvPr>
          </p:nvGraphicFramePr>
          <p:xfrm>
            <a:off x="7143700" y="873384"/>
            <a:ext cx="1062118" cy="1582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5" name="Equation" r:id="rId9" imgW="1295280" imgH="1930320" progId="Equation.DSMT4">
                    <p:embed/>
                  </p:oleObj>
                </mc:Choice>
                <mc:Fallback>
                  <p:oleObj name="Equation" r:id="rId9" imgW="1295280" imgH="1930320" progId="Equation.DSMT4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00" y="873384"/>
                          <a:ext cx="1062118" cy="15827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9174188"/>
                </p:ext>
              </p:extLst>
            </p:nvPr>
          </p:nvGraphicFramePr>
          <p:xfrm>
            <a:off x="6020774" y="914485"/>
            <a:ext cx="1032916" cy="1539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6" name="Equation" r:id="rId11" imgW="1295280" imgH="1930320" progId="Equation.DSMT4">
                    <p:embed/>
                  </p:oleObj>
                </mc:Choice>
                <mc:Fallback>
                  <p:oleObj name="Equation" r:id="rId11" imgW="1295280" imgH="1930320" progId="Equation.DSMT4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0774" y="914485"/>
                          <a:ext cx="1032916" cy="1539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611039" y="2681081"/>
            <a:ext cx="5765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</a:t>
            </a:r>
            <a:r>
              <a:rPr lang="en-US" altLang="zh-CN" sz="2600" b="1" dirty="0" smtClean="0"/>
              <a:t>:</a:t>
            </a:r>
            <a:endParaRPr lang="zh-CN" altLang="en-US" sz="26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615678" y="2787829"/>
            <a:ext cx="3028330" cy="461665"/>
            <a:chOff x="1619796" y="2920378"/>
            <a:chExt cx="3028330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2264613"/>
                </p:ext>
              </p:extLst>
            </p:nvPr>
          </p:nvGraphicFramePr>
          <p:xfrm>
            <a:off x="2451026" y="2924943"/>
            <a:ext cx="2197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27" name="Equation" r:id="rId13" imgW="2197100" imgH="419100" progId="Equation.DSMT4">
                    <p:embed/>
                  </p:oleObj>
                </mc:Choice>
                <mc:Fallback>
                  <p:oleObj name="Equation" r:id="rId13" imgW="2197100" imgH="419100" progId="Equation.DSMT4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026" y="2924943"/>
                          <a:ext cx="21971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619796" y="2920378"/>
              <a:ext cx="86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因为</a:t>
              </a:r>
              <a:endParaRPr lang="zh-CN" altLang="en-US" sz="2400" b="1" dirty="0"/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260741"/>
              </p:ext>
            </p:extLst>
          </p:nvPr>
        </p:nvGraphicFramePr>
        <p:xfrm>
          <a:off x="4716016" y="2177025"/>
          <a:ext cx="2736304" cy="169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8" name="Equation" r:id="rId15" imgW="3251160" imgH="1930320" progId="Equation.DSMT4">
                  <p:embed/>
                </p:oleObj>
              </mc:Choice>
              <mc:Fallback>
                <p:oleObj name="Equation" r:id="rId15" imgW="3251160" imgH="1930320" progId="Equation.DSMT4">
                  <p:embed/>
                  <p:pic>
                    <p:nvPicPr>
                      <p:cNvPr id="0" name="Picture 1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177025"/>
                        <a:ext cx="2736304" cy="169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5616" y="560293"/>
            <a:ext cx="15756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求向量组</a:t>
            </a:r>
            <a:endParaRPr lang="zh-CN" altLang="en-US" sz="2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1519" y="1560274"/>
            <a:ext cx="81369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的秩和一个极大无关组，并将其余向量用极大无关组线性表示。</a:t>
            </a:r>
          </a:p>
          <a:p>
            <a:endParaRPr lang="zh-CN" altLang="en-US" sz="2600" b="1" dirty="0"/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56545"/>
              </p:ext>
            </p:extLst>
          </p:nvPr>
        </p:nvGraphicFramePr>
        <p:xfrm>
          <a:off x="-6358894" y="4041582"/>
          <a:ext cx="3043380" cy="183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29" name="Equation" r:id="rId17" imgW="3200400" imgH="1930320" progId="Equation.DSMT4">
                  <p:embed/>
                </p:oleObj>
              </mc:Choice>
              <mc:Fallback>
                <p:oleObj name="Equation" r:id="rId17" imgW="3200400" imgH="1930320" progId="Equation.DSMT4">
                  <p:embed/>
                  <p:pic>
                    <p:nvPicPr>
                      <p:cNvPr id="0" name="Picture 1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358894" y="4041582"/>
                        <a:ext cx="3043380" cy="1835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-36512" y="3861048"/>
            <a:ext cx="3175000" cy="2016224"/>
            <a:chOff x="28848" y="3861048"/>
            <a:chExt cx="3175000" cy="2016224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678714"/>
                </p:ext>
              </p:extLst>
            </p:nvPr>
          </p:nvGraphicFramePr>
          <p:xfrm>
            <a:off x="28848" y="3933056"/>
            <a:ext cx="31750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0" name="Equation" r:id="rId19" imgW="3175000" imgH="1930400" progId="Equation.DSMT4">
                    <p:embed/>
                  </p:oleObj>
                </mc:Choice>
                <mc:Fallback>
                  <p:oleObj name="Equation" r:id="rId19" imgW="3175000" imgH="1930400" progId="Equation.DSMT4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8" y="3933056"/>
                          <a:ext cx="31750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椭圆 22"/>
            <p:cNvSpPr/>
            <p:nvPr/>
          </p:nvSpPr>
          <p:spPr>
            <a:xfrm>
              <a:off x="460896" y="3939302"/>
              <a:ext cx="461403" cy="19379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613024" y="3861048"/>
              <a:ext cx="381660" cy="19493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2066692" y="3889107"/>
              <a:ext cx="410428" cy="1921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94898"/>
              </p:ext>
            </p:extLst>
          </p:nvPr>
        </p:nvGraphicFramePr>
        <p:xfrm>
          <a:off x="3523580" y="5301208"/>
          <a:ext cx="356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1" name="Equation" r:id="rId21" imgW="3568700" imgH="419100" progId="Equation.DSMT4">
                  <p:embed/>
                </p:oleObj>
              </mc:Choice>
              <mc:Fallback>
                <p:oleObj name="Equation" r:id="rId21" imgW="3568700" imgH="419100" progId="Equation.DSMT4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580" y="5301208"/>
                        <a:ext cx="3568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3275856" y="4077072"/>
            <a:ext cx="5760640" cy="492443"/>
            <a:chOff x="467544" y="3501008"/>
            <a:chExt cx="5760640" cy="492443"/>
          </a:xfrm>
        </p:grpSpPr>
        <p:sp>
          <p:nvSpPr>
            <p:cNvPr id="31" name="TextBox 30"/>
            <p:cNvSpPr txBox="1"/>
            <p:nvPr/>
          </p:nvSpPr>
          <p:spPr>
            <a:xfrm>
              <a:off x="467544" y="3501008"/>
              <a:ext cx="57606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</a:t>
              </a:r>
              <a:r>
                <a:rPr lang="zh-CN" altLang="zh-CN" sz="2600" b="1" dirty="0" smtClean="0"/>
                <a:t>向量组</a:t>
              </a:r>
              <a:r>
                <a:rPr lang="en-US" altLang="zh-CN" sz="2600" b="1" dirty="0" smtClean="0"/>
                <a:t>                             </a:t>
              </a:r>
              <a:r>
                <a:rPr lang="zh-CN" altLang="zh-CN" sz="2600" b="1" dirty="0" smtClean="0"/>
                <a:t>的</a:t>
              </a:r>
              <a:r>
                <a:rPr lang="zh-CN" altLang="zh-CN" sz="2600" b="1" dirty="0"/>
                <a:t>秩等于</a:t>
              </a:r>
              <a:r>
                <a:rPr lang="en-US" altLang="zh-CN" sz="2600" b="1" dirty="0"/>
                <a:t>3</a:t>
              </a:r>
              <a:endParaRPr lang="zh-CN" altLang="en-US" sz="2600" b="1" dirty="0"/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097017"/>
                </p:ext>
              </p:extLst>
            </p:nvPr>
          </p:nvGraphicFramePr>
          <p:xfrm>
            <a:off x="1619672" y="3514725"/>
            <a:ext cx="2133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2" name="Equation" r:id="rId23" imgW="2133360" imgH="419040" progId="Equation.DSMT4">
                    <p:embed/>
                  </p:oleObj>
                </mc:Choice>
                <mc:Fallback>
                  <p:oleObj name="Equation" r:id="rId23" imgW="2133360" imgH="419040" progId="Equation.DSMT4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3514725"/>
                          <a:ext cx="2133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3347864" y="4653136"/>
            <a:ext cx="5400600" cy="492443"/>
            <a:chOff x="611560" y="4077072"/>
            <a:chExt cx="5400600" cy="492443"/>
          </a:xfrm>
        </p:grpSpPr>
        <p:sp>
          <p:nvSpPr>
            <p:cNvPr id="34" name="TextBox 33"/>
            <p:cNvSpPr txBox="1"/>
            <p:nvPr/>
          </p:nvSpPr>
          <p:spPr>
            <a:xfrm>
              <a:off x="611560" y="4077072"/>
              <a:ext cx="5400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一个最大无关组为</a:t>
              </a:r>
              <a:r>
                <a:rPr lang="en-US" altLang="zh-CN" sz="2600" b="1" dirty="0"/>
                <a:t> </a:t>
              </a:r>
              <a:endParaRPr lang="zh-CN" altLang="en-US" sz="2600" b="1" dirty="0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4085248"/>
                </p:ext>
              </p:extLst>
            </p:nvPr>
          </p:nvGraphicFramePr>
          <p:xfrm>
            <a:off x="3419872" y="4113743"/>
            <a:ext cx="1489075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533" name="Equation" r:id="rId25" imgW="1231560" imgH="419040" progId="Equation.DSMT4">
                    <p:embed/>
                  </p:oleObj>
                </mc:Choice>
                <mc:Fallback>
                  <p:oleObj name="Equation" r:id="rId25" imgW="1231560" imgH="419040" progId="Equation.DSMT4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4113743"/>
                          <a:ext cx="1489075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64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629597"/>
            <a:ext cx="936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3396D9"/>
                </a:solidFill>
              </a:rPr>
              <a:t>练习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971600" y="114324"/>
            <a:ext cx="4077419" cy="1514476"/>
            <a:chOff x="1115616" y="114324"/>
            <a:chExt cx="4077419" cy="1514476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035155"/>
                </p:ext>
              </p:extLst>
            </p:nvPr>
          </p:nvGraphicFramePr>
          <p:xfrm>
            <a:off x="2222823" y="114324"/>
            <a:ext cx="2970212" cy="1514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5" name="Equation" r:id="rId3" imgW="3784320" imgH="1930320" progId="Equation.DSMT4">
                    <p:embed/>
                  </p:oleObj>
                </mc:Choice>
                <mc:Fallback>
                  <p:oleObj name="Equation" r:id="rId3" imgW="3784320" imgH="1930320" progId="Equation.DSMT4">
                    <p:embed/>
                    <p:pic>
                      <p:nvPicPr>
                        <p:cNvPr id="0" name="Picture 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823" y="114324"/>
                          <a:ext cx="2970212" cy="1514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1115616" y="629597"/>
              <a:ext cx="12241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设矩阵</a:t>
              </a:r>
              <a:endParaRPr lang="zh-CN" altLang="en-US" sz="26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76056" y="548680"/>
            <a:ext cx="3141340" cy="892552"/>
            <a:chOff x="5148064" y="548680"/>
            <a:chExt cx="3141340" cy="892552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550029"/>
                </p:ext>
              </p:extLst>
            </p:nvPr>
          </p:nvGraphicFramePr>
          <p:xfrm>
            <a:off x="5508104" y="633636"/>
            <a:ext cx="2781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6" name="Equation" r:id="rId5" imgW="2781000" imgH="419040" progId="Equation.DSMT4">
                    <p:embed/>
                  </p:oleObj>
                </mc:Choice>
                <mc:Fallback>
                  <p:oleObj name="Equation" r:id="rId5" imgW="2781000" imgH="419040" progId="Equation.DSMT4">
                    <p:embed/>
                    <p:pic>
                      <p:nvPicPr>
                        <p:cNvPr id="0" name="Picture 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04" y="633636"/>
                          <a:ext cx="2781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148064" y="548680"/>
              <a:ext cx="50405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求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1640413"/>
            <a:ext cx="118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并用最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36512" y="2060848"/>
            <a:ext cx="5076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大无关向量组表示其它向量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  <p:sp>
        <p:nvSpPr>
          <p:cNvPr id="42" name="TextBox 41"/>
          <p:cNvSpPr txBox="1"/>
          <p:nvPr/>
        </p:nvSpPr>
        <p:spPr>
          <a:xfrm>
            <a:off x="323528" y="2864549"/>
            <a:ext cx="697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解：</a:t>
            </a:r>
            <a:endParaRPr lang="zh-CN" altLang="en-US" sz="2600" b="1" dirty="0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385748"/>
              </p:ext>
            </p:extLst>
          </p:nvPr>
        </p:nvGraphicFramePr>
        <p:xfrm>
          <a:off x="3923928" y="2420888"/>
          <a:ext cx="2564482" cy="147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7" name="Equation" r:id="rId7" imgW="3352680" imgH="1930320" progId="Equation.DSMT4">
                  <p:embed/>
                </p:oleObj>
              </mc:Choice>
              <mc:Fallback>
                <p:oleObj name="Equation" r:id="rId7" imgW="3352680" imgH="1930320" progId="Equation.DSMT4">
                  <p:embed/>
                  <p:pic>
                    <p:nvPicPr>
                      <p:cNvPr id="0" name="Picture 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420888"/>
                        <a:ext cx="2564482" cy="1476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267134"/>
              </p:ext>
            </p:extLst>
          </p:nvPr>
        </p:nvGraphicFramePr>
        <p:xfrm>
          <a:off x="1543050" y="4094163"/>
          <a:ext cx="54229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8" name="Equation" r:id="rId9" imgW="6083280" imgH="1930320" progId="Equation.DSMT4">
                  <p:embed/>
                </p:oleObj>
              </mc:Choice>
              <mc:Fallback>
                <p:oleObj name="Equation" r:id="rId9" imgW="6083280" imgH="1930320" progId="Equation.DSMT4">
                  <p:embed/>
                  <p:pic>
                    <p:nvPicPr>
                      <p:cNvPr id="0" name="Picture 7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094163"/>
                        <a:ext cx="5422900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-508" y="1628800"/>
            <a:ext cx="7596844" cy="504056"/>
            <a:chOff x="-508" y="1628800"/>
            <a:chExt cx="7596844" cy="504056"/>
          </a:xfrm>
        </p:grpSpPr>
        <p:sp>
          <p:nvSpPr>
            <p:cNvPr id="18" name="TextBox 17"/>
            <p:cNvSpPr txBox="1"/>
            <p:nvPr/>
          </p:nvSpPr>
          <p:spPr>
            <a:xfrm>
              <a:off x="-508" y="1640413"/>
              <a:ext cx="19082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的列向量组</a:t>
              </a:r>
              <a:endParaRPr lang="zh-CN" altLang="en-US" sz="2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4" y="1628800"/>
              <a:ext cx="38884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的一个最大无关向量组，</a:t>
              </a:r>
              <a:endParaRPr lang="zh-CN" altLang="en-US" sz="26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6479199"/>
                </p:ext>
              </p:extLst>
            </p:nvPr>
          </p:nvGraphicFramePr>
          <p:xfrm>
            <a:off x="1835696" y="1628800"/>
            <a:ext cx="1943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79" name="Equation" r:id="rId11" imgW="1942920" imgH="419040" progId="Equation.DSMT4">
                    <p:embed/>
                  </p:oleObj>
                </mc:Choice>
                <mc:Fallback>
                  <p:oleObj name="Equation" r:id="rId11" imgW="1942920" imgH="419040" progId="Equation.DSMT4">
                    <p:embed/>
                    <p:pic>
                      <p:nvPicPr>
                        <p:cNvPr id="0" name="Picture 7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1628800"/>
                          <a:ext cx="19431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827584" y="2924944"/>
            <a:ext cx="3096344" cy="504056"/>
            <a:chOff x="1187624" y="2996952"/>
            <a:chExt cx="3096344" cy="504056"/>
          </a:xfrm>
        </p:grpSpPr>
        <p:sp>
          <p:nvSpPr>
            <p:cNvPr id="43" name="TextBox 42"/>
            <p:cNvSpPr txBox="1"/>
            <p:nvPr/>
          </p:nvSpPr>
          <p:spPr>
            <a:xfrm>
              <a:off x="1187624" y="2996952"/>
              <a:ext cx="30963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因为</a:t>
              </a:r>
              <a:endParaRPr lang="zh-CN" altLang="en-US" sz="2600" b="1" dirty="0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1936522"/>
                </p:ext>
              </p:extLst>
            </p:nvPr>
          </p:nvGraphicFramePr>
          <p:xfrm>
            <a:off x="1979712" y="3018408"/>
            <a:ext cx="22479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0" name="Equation" r:id="rId13" imgW="2247840" imgH="482400" progId="Equation.DSMT4">
                    <p:embed/>
                  </p:oleObj>
                </mc:Choice>
                <mc:Fallback>
                  <p:oleObj name="Equation" r:id="rId13" imgW="2247840" imgH="482400" progId="Equation.DSMT4">
                    <p:embed/>
                    <p:pic>
                      <p:nvPicPr>
                        <p:cNvPr id="0" name="Picture 7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3018408"/>
                          <a:ext cx="22479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  <p:bldP spid="25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971600" y="114324"/>
            <a:ext cx="4077419" cy="1514476"/>
            <a:chOff x="1115616" y="114324"/>
            <a:chExt cx="4077419" cy="1514476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567442"/>
                </p:ext>
              </p:extLst>
            </p:nvPr>
          </p:nvGraphicFramePr>
          <p:xfrm>
            <a:off x="2222823" y="114324"/>
            <a:ext cx="2970212" cy="1514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09" name="Equation" r:id="rId3" imgW="3784320" imgH="1930320" progId="Equation.DSMT4">
                    <p:embed/>
                  </p:oleObj>
                </mc:Choice>
                <mc:Fallback>
                  <p:oleObj name="Equation" r:id="rId3" imgW="3784320" imgH="1930320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823" y="114324"/>
                          <a:ext cx="2970212" cy="1514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1115616" y="629597"/>
              <a:ext cx="12241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设矩阵</a:t>
              </a:r>
              <a:endParaRPr lang="zh-CN" altLang="en-US" sz="26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76056" y="548680"/>
            <a:ext cx="3141340" cy="892552"/>
            <a:chOff x="5148064" y="548680"/>
            <a:chExt cx="3141340" cy="892552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5548437"/>
                </p:ext>
              </p:extLst>
            </p:nvPr>
          </p:nvGraphicFramePr>
          <p:xfrm>
            <a:off x="5508104" y="633636"/>
            <a:ext cx="2781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0" name="Equation" r:id="rId5" imgW="2781000" imgH="419040" progId="Equation.DSMT4">
                    <p:embed/>
                  </p:oleObj>
                </mc:Choice>
                <mc:Fallback>
                  <p:oleObj name="Equation" r:id="rId5" imgW="2781000" imgH="419040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04" y="633636"/>
                          <a:ext cx="2781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148064" y="548680"/>
              <a:ext cx="50405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求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1640413"/>
            <a:ext cx="118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并用最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36512" y="2060848"/>
            <a:ext cx="5076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大无关向量组表示其它向量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  <p:sp>
        <p:nvSpPr>
          <p:cNvPr id="42" name="TextBox 41"/>
          <p:cNvSpPr txBox="1"/>
          <p:nvPr/>
        </p:nvSpPr>
        <p:spPr>
          <a:xfrm>
            <a:off x="323528" y="2864549"/>
            <a:ext cx="697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解：</a:t>
            </a:r>
            <a:endParaRPr lang="zh-CN" altLang="en-US" sz="2600" b="1" dirty="0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01864"/>
              </p:ext>
            </p:extLst>
          </p:nvPr>
        </p:nvGraphicFramePr>
        <p:xfrm>
          <a:off x="3923928" y="2420888"/>
          <a:ext cx="2564482" cy="147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1" name="Equation" r:id="rId7" imgW="3352680" imgH="1930320" progId="Equation.DSMT4">
                  <p:embed/>
                </p:oleObj>
              </mc:Choice>
              <mc:Fallback>
                <p:oleObj name="Equation" r:id="rId7" imgW="3352680" imgH="193032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420888"/>
                        <a:ext cx="2564482" cy="1476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544376"/>
              </p:ext>
            </p:extLst>
          </p:nvPr>
        </p:nvGraphicFramePr>
        <p:xfrm>
          <a:off x="-2357438" y="4094163"/>
          <a:ext cx="5424488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2" name="Equation" r:id="rId9" imgW="6083280" imgH="1930320" progId="Equation.DSMT4">
                  <p:embed/>
                </p:oleObj>
              </mc:Choice>
              <mc:Fallback>
                <p:oleObj name="Equation" r:id="rId9" imgW="6083280" imgH="193032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57438" y="4094163"/>
                        <a:ext cx="5424488" cy="149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-508" y="1628800"/>
            <a:ext cx="7596844" cy="504056"/>
            <a:chOff x="-508" y="1628800"/>
            <a:chExt cx="7596844" cy="504056"/>
          </a:xfrm>
        </p:grpSpPr>
        <p:sp>
          <p:nvSpPr>
            <p:cNvPr id="18" name="TextBox 17"/>
            <p:cNvSpPr txBox="1"/>
            <p:nvPr/>
          </p:nvSpPr>
          <p:spPr>
            <a:xfrm>
              <a:off x="-508" y="1640413"/>
              <a:ext cx="19082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的列向量组</a:t>
              </a:r>
              <a:endParaRPr lang="zh-CN" altLang="en-US" sz="2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4" y="1628800"/>
              <a:ext cx="38884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的一个最大无关向量组，</a:t>
              </a:r>
              <a:endParaRPr lang="zh-CN" altLang="en-US" sz="26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82542994"/>
                </p:ext>
              </p:extLst>
            </p:nvPr>
          </p:nvGraphicFramePr>
          <p:xfrm>
            <a:off x="1835696" y="1628800"/>
            <a:ext cx="1943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3" name="Equation" r:id="rId11" imgW="1942920" imgH="419040" progId="Equation.DSMT4">
                    <p:embed/>
                  </p:oleObj>
                </mc:Choice>
                <mc:Fallback>
                  <p:oleObj name="Equation" r:id="rId11" imgW="1942920" imgH="419040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1628800"/>
                          <a:ext cx="19431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827584" y="2924944"/>
            <a:ext cx="3096344" cy="504056"/>
            <a:chOff x="1187624" y="2996952"/>
            <a:chExt cx="3096344" cy="504056"/>
          </a:xfrm>
        </p:grpSpPr>
        <p:sp>
          <p:nvSpPr>
            <p:cNvPr id="43" name="TextBox 42"/>
            <p:cNvSpPr txBox="1"/>
            <p:nvPr/>
          </p:nvSpPr>
          <p:spPr>
            <a:xfrm>
              <a:off x="1187624" y="2996952"/>
              <a:ext cx="30963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因为</a:t>
              </a:r>
              <a:endParaRPr lang="zh-CN" altLang="en-US" sz="2600" b="1" dirty="0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71370276"/>
                </p:ext>
              </p:extLst>
            </p:nvPr>
          </p:nvGraphicFramePr>
          <p:xfrm>
            <a:off x="1979712" y="3018408"/>
            <a:ext cx="22479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4" name="Equation" r:id="rId13" imgW="2247840" imgH="482400" progId="Equation.DSMT4">
                    <p:embed/>
                  </p:oleObj>
                </mc:Choice>
                <mc:Fallback>
                  <p:oleObj name="Equation" r:id="rId13" imgW="2247840" imgH="48240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3018408"/>
                          <a:ext cx="22479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79608"/>
              </p:ext>
            </p:extLst>
          </p:nvPr>
        </p:nvGraphicFramePr>
        <p:xfrm>
          <a:off x="2927499" y="4076700"/>
          <a:ext cx="466883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5" name="Equation" r:id="rId15" imgW="5676840" imgH="1930320" progId="Equation.DSMT4">
                  <p:embed/>
                </p:oleObj>
              </mc:Choice>
              <mc:Fallback>
                <p:oleObj name="Equation" r:id="rId15" imgW="5676840" imgH="193032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499" y="4076700"/>
                        <a:ext cx="4668837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椭圆 23"/>
          <p:cNvSpPr/>
          <p:nvPr/>
        </p:nvSpPr>
        <p:spPr>
          <a:xfrm>
            <a:off x="5616116" y="4077072"/>
            <a:ext cx="324036" cy="1604814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084168" y="4077072"/>
            <a:ext cx="288032" cy="1604814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804248" y="4128442"/>
            <a:ext cx="360040" cy="1604814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2" y="629597"/>
            <a:ext cx="936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3396D9"/>
                </a:solidFill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5838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971600" y="114324"/>
            <a:ext cx="4077419" cy="1514476"/>
            <a:chOff x="1115616" y="114324"/>
            <a:chExt cx="4077419" cy="1514476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227925"/>
                </p:ext>
              </p:extLst>
            </p:nvPr>
          </p:nvGraphicFramePr>
          <p:xfrm>
            <a:off x="2222823" y="114324"/>
            <a:ext cx="2970212" cy="1514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3" name="Equation" r:id="rId3" imgW="3784320" imgH="1930320" progId="Equation.DSMT4">
                    <p:embed/>
                  </p:oleObj>
                </mc:Choice>
                <mc:Fallback>
                  <p:oleObj name="Equation" r:id="rId3" imgW="3784320" imgH="1930320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823" y="114324"/>
                          <a:ext cx="2970212" cy="1514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1115616" y="629597"/>
              <a:ext cx="12241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设矩阵</a:t>
              </a:r>
              <a:endParaRPr lang="zh-CN" altLang="en-US" sz="26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76056" y="548680"/>
            <a:ext cx="3141340" cy="892552"/>
            <a:chOff x="5148064" y="548680"/>
            <a:chExt cx="3141340" cy="892552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8910340"/>
                </p:ext>
              </p:extLst>
            </p:nvPr>
          </p:nvGraphicFramePr>
          <p:xfrm>
            <a:off x="5508104" y="633636"/>
            <a:ext cx="2781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4" name="Equation" r:id="rId5" imgW="2781000" imgH="419040" progId="Equation.DSMT4">
                    <p:embed/>
                  </p:oleObj>
                </mc:Choice>
                <mc:Fallback>
                  <p:oleObj name="Equation" r:id="rId5" imgW="2781000" imgH="419040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04" y="633636"/>
                          <a:ext cx="2781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148064" y="548680"/>
              <a:ext cx="50405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求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1640413"/>
            <a:ext cx="118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并用最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36512" y="2060848"/>
            <a:ext cx="5076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大无关向量组表示其它向量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  <p:sp>
        <p:nvSpPr>
          <p:cNvPr id="42" name="TextBox 41"/>
          <p:cNvSpPr txBox="1"/>
          <p:nvPr/>
        </p:nvSpPr>
        <p:spPr>
          <a:xfrm>
            <a:off x="323528" y="2864549"/>
            <a:ext cx="697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解：</a:t>
            </a:r>
            <a:endParaRPr lang="zh-CN" altLang="en-US" sz="2600" b="1" dirty="0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455090"/>
              </p:ext>
            </p:extLst>
          </p:nvPr>
        </p:nvGraphicFramePr>
        <p:xfrm>
          <a:off x="3923928" y="2420888"/>
          <a:ext cx="2564482" cy="147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5" name="Equation" r:id="rId7" imgW="3352680" imgH="1930320" progId="Equation.DSMT4">
                  <p:embed/>
                </p:oleObj>
              </mc:Choice>
              <mc:Fallback>
                <p:oleObj name="Equation" r:id="rId7" imgW="3352680" imgH="1930320" progId="Equation.DSMT4">
                  <p:embed/>
                  <p:pic>
                    <p:nvPicPr>
                      <p:cNvPr id="0" name="Picture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420888"/>
                        <a:ext cx="2564482" cy="1476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-508" y="1628800"/>
            <a:ext cx="7596844" cy="504056"/>
            <a:chOff x="-508" y="1628800"/>
            <a:chExt cx="7596844" cy="504056"/>
          </a:xfrm>
        </p:grpSpPr>
        <p:sp>
          <p:nvSpPr>
            <p:cNvPr id="18" name="TextBox 17"/>
            <p:cNvSpPr txBox="1"/>
            <p:nvPr/>
          </p:nvSpPr>
          <p:spPr>
            <a:xfrm>
              <a:off x="-508" y="1640413"/>
              <a:ext cx="19082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的列向量组</a:t>
              </a:r>
              <a:endParaRPr lang="zh-CN" altLang="en-US" sz="2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4" y="1628800"/>
              <a:ext cx="38884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的一个最大无关向量组，</a:t>
              </a:r>
              <a:endParaRPr lang="zh-CN" altLang="en-US" sz="26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309423"/>
                </p:ext>
              </p:extLst>
            </p:nvPr>
          </p:nvGraphicFramePr>
          <p:xfrm>
            <a:off x="1835696" y="1628800"/>
            <a:ext cx="1943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6" name="Equation" r:id="rId9" imgW="1942920" imgH="419040" progId="Equation.DSMT4">
                    <p:embed/>
                  </p:oleObj>
                </mc:Choice>
                <mc:Fallback>
                  <p:oleObj name="Equation" r:id="rId9" imgW="1942920" imgH="419040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1628800"/>
                          <a:ext cx="19431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827584" y="2924944"/>
            <a:ext cx="3096344" cy="504056"/>
            <a:chOff x="1187624" y="2996952"/>
            <a:chExt cx="3096344" cy="504056"/>
          </a:xfrm>
        </p:grpSpPr>
        <p:sp>
          <p:nvSpPr>
            <p:cNvPr id="43" name="TextBox 42"/>
            <p:cNvSpPr txBox="1"/>
            <p:nvPr/>
          </p:nvSpPr>
          <p:spPr>
            <a:xfrm>
              <a:off x="1187624" y="2996952"/>
              <a:ext cx="30963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因为</a:t>
              </a:r>
              <a:endParaRPr lang="zh-CN" altLang="en-US" sz="2600" b="1" dirty="0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8125467"/>
                </p:ext>
              </p:extLst>
            </p:nvPr>
          </p:nvGraphicFramePr>
          <p:xfrm>
            <a:off x="1979712" y="3018408"/>
            <a:ext cx="22479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7" name="Equation" r:id="rId11" imgW="2247840" imgH="482400" progId="Equation.DSMT4">
                    <p:embed/>
                  </p:oleObj>
                </mc:Choice>
                <mc:Fallback>
                  <p:oleObj name="Equation" r:id="rId11" imgW="2247840" imgH="482400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3018408"/>
                          <a:ext cx="22479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-2700808" y="4077072"/>
            <a:ext cx="10297144" cy="1656184"/>
            <a:chOff x="-2700808" y="4077072"/>
            <a:chExt cx="10297144" cy="1656184"/>
          </a:xfrm>
        </p:grpSpPr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7509617"/>
                </p:ext>
              </p:extLst>
            </p:nvPr>
          </p:nvGraphicFramePr>
          <p:xfrm>
            <a:off x="-2700808" y="4093562"/>
            <a:ext cx="5412097" cy="1495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8" name="Equation" r:id="rId13" imgW="6070320" imgH="1930320" progId="Equation.DSMT4">
                    <p:embed/>
                  </p:oleObj>
                </mc:Choice>
                <mc:Fallback>
                  <p:oleObj name="Equation" r:id="rId13" imgW="6070320" imgH="193032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700808" y="4093562"/>
                          <a:ext cx="5412097" cy="14956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组合 3"/>
            <p:cNvGrpSpPr/>
            <p:nvPr/>
          </p:nvGrpSpPr>
          <p:grpSpPr>
            <a:xfrm>
              <a:off x="2771923" y="4077072"/>
              <a:ext cx="4824413" cy="1656184"/>
              <a:chOff x="2771923" y="4077072"/>
              <a:chExt cx="4824413" cy="1656184"/>
            </a:xfrm>
          </p:grpSpPr>
          <p:graphicFrame>
            <p:nvGraphicFramePr>
              <p:cNvPr id="23" name="对象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0050116"/>
                  </p:ext>
                </p:extLst>
              </p:nvPr>
            </p:nvGraphicFramePr>
            <p:xfrm>
              <a:off x="2771923" y="4077072"/>
              <a:ext cx="4824413" cy="158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39" name="Equation" r:id="rId15" imgW="5867400" imgH="1930400" progId="Equation.DSMT4">
                      <p:embed/>
                    </p:oleObj>
                  </mc:Choice>
                  <mc:Fallback>
                    <p:oleObj name="Equation" r:id="rId15" imgW="5867400" imgH="1930400" progId="Equation.DSMT4">
                      <p:embed/>
                      <p:pic>
                        <p:nvPicPr>
                          <p:cNvPr id="0" name="Picture 1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1923" y="4077072"/>
                            <a:ext cx="4824413" cy="158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椭圆 23"/>
              <p:cNvSpPr/>
              <p:nvPr/>
            </p:nvSpPr>
            <p:spPr>
              <a:xfrm>
                <a:off x="5616116" y="4077072"/>
                <a:ext cx="324036" cy="1604814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084168" y="4077072"/>
                <a:ext cx="288032" cy="1604814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804248" y="4128442"/>
                <a:ext cx="360040" cy="1604814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1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9512" y="629597"/>
            <a:ext cx="936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3396D9"/>
                </a:solidFill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84006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-0.57882 -0.005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94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971600" y="114324"/>
            <a:ext cx="4077419" cy="1514476"/>
            <a:chOff x="1115616" y="114324"/>
            <a:chExt cx="4077419" cy="1514476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4633634"/>
                </p:ext>
              </p:extLst>
            </p:nvPr>
          </p:nvGraphicFramePr>
          <p:xfrm>
            <a:off x="2222823" y="114324"/>
            <a:ext cx="2970212" cy="1514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54" name="Equation" r:id="rId3" imgW="3784320" imgH="1930320" progId="Equation.DSMT4">
                    <p:embed/>
                  </p:oleObj>
                </mc:Choice>
                <mc:Fallback>
                  <p:oleObj name="Equation" r:id="rId3" imgW="3784320" imgH="1930320" progId="Equation.DSMT4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823" y="114324"/>
                          <a:ext cx="2970212" cy="1514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1115616" y="629597"/>
              <a:ext cx="12241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设矩阵</a:t>
              </a:r>
              <a:endParaRPr lang="zh-CN" altLang="en-US" sz="26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76056" y="548680"/>
            <a:ext cx="3141340" cy="892552"/>
            <a:chOff x="5148064" y="548680"/>
            <a:chExt cx="3141340" cy="892552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03204548"/>
                </p:ext>
              </p:extLst>
            </p:nvPr>
          </p:nvGraphicFramePr>
          <p:xfrm>
            <a:off x="5508104" y="633636"/>
            <a:ext cx="27813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55" name="Equation" r:id="rId5" imgW="2781000" imgH="419040" progId="Equation.DSMT4">
                    <p:embed/>
                  </p:oleObj>
                </mc:Choice>
                <mc:Fallback>
                  <p:oleObj name="Equation" r:id="rId5" imgW="2781000" imgH="419040" progId="Equation.DSMT4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8104" y="633636"/>
                          <a:ext cx="27813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148064" y="548680"/>
              <a:ext cx="50405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求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1640413"/>
            <a:ext cx="118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并用最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36512" y="2060848"/>
            <a:ext cx="5076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大无关向量组表示其它向量</a:t>
            </a:r>
            <a:r>
              <a:rPr lang="en-US" altLang="zh-CN" dirty="0" smtClean="0"/>
              <a:t>.</a:t>
            </a:r>
            <a:endParaRPr lang="zh-CN" altLang="zh-CN" dirty="0"/>
          </a:p>
        </p:txBody>
      </p:sp>
      <p:sp>
        <p:nvSpPr>
          <p:cNvPr id="42" name="TextBox 41"/>
          <p:cNvSpPr txBox="1"/>
          <p:nvPr/>
        </p:nvSpPr>
        <p:spPr>
          <a:xfrm>
            <a:off x="323528" y="2864549"/>
            <a:ext cx="697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解：</a:t>
            </a:r>
            <a:endParaRPr lang="zh-CN" altLang="en-US" sz="2600" b="1" dirty="0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350136"/>
              </p:ext>
            </p:extLst>
          </p:nvPr>
        </p:nvGraphicFramePr>
        <p:xfrm>
          <a:off x="3923928" y="2420888"/>
          <a:ext cx="2564482" cy="147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56" name="Equation" r:id="rId7" imgW="3352680" imgH="1930320" progId="Equation.DSMT4">
                  <p:embed/>
                </p:oleObj>
              </mc:Choice>
              <mc:Fallback>
                <p:oleObj name="Equation" r:id="rId7" imgW="3352680" imgH="1930320" progId="Equation.DSMT4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420888"/>
                        <a:ext cx="2564482" cy="1476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-508" y="1628800"/>
            <a:ext cx="7596844" cy="504056"/>
            <a:chOff x="-508" y="1628800"/>
            <a:chExt cx="7596844" cy="504056"/>
          </a:xfrm>
        </p:grpSpPr>
        <p:sp>
          <p:nvSpPr>
            <p:cNvPr id="18" name="TextBox 17"/>
            <p:cNvSpPr txBox="1"/>
            <p:nvPr/>
          </p:nvSpPr>
          <p:spPr>
            <a:xfrm>
              <a:off x="-508" y="1640413"/>
              <a:ext cx="19082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的列向量组</a:t>
              </a:r>
              <a:endParaRPr lang="zh-CN" altLang="en-US" sz="2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4" y="1628800"/>
              <a:ext cx="38884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的一个最大无关向量组，</a:t>
              </a:r>
              <a:endParaRPr lang="zh-CN" altLang="en-US" sz="26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773159"/>
                </p:ext>
              </p:extLst>
            </p:nvPr>
          </p:nvGraphicFramePr>
          <p:xfrm>
            <a:off x="1835696" y="1628800"/>
            <a:ext cx="1943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57" name="Equation" r:id="rId9" imgW="1942920" imgH="419040" progId="Equation.DSMT4">
                    <p:embed/>
                  </p:oleObj>
                </mc:Choice>
                <mc:Fallback>
                  <p:oleObj name="Equation" r:id="rId9" imgW="1942920" imgH="419040" progId="Equation.DSMT4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1628800"/>
                          <a:ext cx="19431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827584" y="2924944"/>
            <a:ext cx="3096344" cy="504056"/>
            <a:chOff x="1187624" y="2996952"/>
            <a:chExt cx="3096344" cy="504056"/>
          </a:xfrm>
        </p:grpSpPr>
        <p:sp>
          <p:nvSpPr>
            <p:cNvPr id="43" name="TextBox 42"/>
            <p:cNvSpPr txBox="1"/>
            <p:nvPr/>
          </p:nvSpPr>
          <p:spPr>
            <a:xfrm>
              <a:off x="1187624" y="2996952"/>
              <a:ext cx="30963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/>
                <a:t>因为</a:t>
              </a:r>
              <a:endParaRPr lang="zh-CN" altLang="en-US" sz="2600" b="1" dirty="0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3608964"/>
                </p:ext>
              </p:extLst>
            </p:nvPr>
          </p:nvGraphicFramePr>
          <p:xfrm>
            <a:off x="1979712" y="3018408"/>
            <a:ext cx="22479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58" name="Equation" r:id="rId11" imgW="2247840" imgH="482400" progId="Equation.DSMT4">
                    <p:embed/>
                  </p:oleObj>
                </mc:Choice>
                <mc:Fallback>
                  <p:oleObj name="Equation" r:id="rId11" imgW="2247840" imgH="482400" progId="Equation.DSMT4">
                    <p:embed/>
                    <p:pic>
                      <p:nvPicPr>
                        <p:cNvPr id="0" name="Picture 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3018408"/>
                          <a:ext cx="22479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-7957392" y="4077072"/>
            <a:ext cx="10297144" cy="1656184"/>
            <a:chOff x="-2700808" y="4077072"/>
            <a:chExt cx="10297144" cy="1656184"/>
          </a:xfrm>
        </p:grpSpPr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8404933"/>
                </p:ext>
              </p:extLst>
            </p:nvPr>
          </p:nvGraphicFramePr>
          <p:xfrm>
            <a:off x="-2700808" y="4093562"/>
            <a:ext cx="5412097" cy="1495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59" name="Equation" r:id="rId13" imgW="6070320" imgH="1930320" progId="Equation.DSMT4">
                    <p:embed/>
                  </p:oleObj>
                </mc:Choice>
                <mc:Fallback>
                  <p:oleObj name="Equation" r:id="rId13" imgW="6070320" imgH="1930320" progId="Equation.DSMT4">
                    <p:embed/>
                    <p:pic>
                      <p:nvPicPr>
                        <p:cNvPr id="0" name="Picture 2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700808" y="4093562"/>
                          <a:ext cx="5412097" cy="14956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组合 3"/>
            <p:cNvGrpSpPr/>
            <p:nvPr/>
          </p:nvGrpSpPr>
          <p:grpSpPr>
            <a:xfrm>
              <a:off x="2771923" y="4077072"/>
              <a:ext cx="4824413" cy="1656184"/>
              <a:chOff x="2771923" y="4077072"/>
              <a:chExt cx="4824413" cy="1656184"/>
            </a:xfrm>
          </p:grpSpPr>
          <p:graphicFrame>
            <p:nvGraphicFramePr>
              <p:cNvPr id="23" name="对象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2073009"/>
                  </p:ext>
                </p:extLst>
              </p:nvPr>
            </p:nvGraphicFramePr>
            <p:xfrm>
              <a:off x="2771923" y="4077072"/>
              <a:ext cx="4824413" cy="158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5460" name="Equation" r:id="rId15" imgW="5867400" imgH="1930400" progId="Equation.DSMT4">
                      <p:embed/>
                    </p:oleObj>
                  </mc:Choice>
                  <mc:Fallback>
                    <p:oleObj name="Equation" r:id="rId15" imgW="5867400" imgH="1930400" progId="Equation.DSMT4">
                      <p:embed/>
                      <p:pic>
                        <p:nvPicPr>
                          <p:cNvPr id="0" name="Picture 2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1923" y="4077072"/>
                            <a:ext cx="4824413" cy="15875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" name="椭圆 23"/>
              <p:cNvSpPr/>
              <p:nvPr/>
            </p:nvSpPr>
            <p:spPr>
              <a:xfrm>
                <a:off x="5616116" y="4077072"/>
                <a:ext cx="324036" cy="1604814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6084168" y="4077072"/>
                <a:ext cx="288032" cy="1604814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804248" y="4128442"/>
                <a:ext cx="360040" cy="1604814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2627784" y="4221088"/>
            <a:ext cx="61206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所以向量组</a:t>
            </a:r>
            <a:r>
              <a:rPr lang="en-US" altLang="zh-CN" sz="2600" b="1" dirty="0"/>
              <a:t> </a:t>
            </a:r>
            <a:r>
              <a:rPr lang="en-US" altLang="zh-CN" sz="2600" b="1" dirty="0" smtClean="0"/>
              <a:t>                           </a:t>
            </a:r>
            <a:r>
              <a:rPr lang="zh-CN" altLang="zh-CN" sz="2600" b="1" dirty="0" smtClean="0"/>
              <a:t>的</a:t>
            </a:r>
            <a:r>
              <a:rPr lang="zh-CN" altLang="zh-CN" sz="2600" b="1" dirty="0"/>
              <a:t>秩等于</a:t>
            </a:r>
            <a:r>
              <a:rPr lang="en-US" altLang="zh-CN" sz="2600" b="1" dirty="0"/>
              <a:t>3 </a:t>
            </a:r>
            <a:endParaRPr lang="zh-CN" altLang="en-US" sz="26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924041"/>
              </p:ext>
            </p:extLst>
          </p:nvPr>
        </p:nvGraphicFramePr>
        <p:xfrm>
          <a:off x="4534644" y="4257760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1" name="Equation" r:id="rId17" imgW="1942920" imgH="419040" progId="Equation.DSMT4">
                  <p:embed/>
                </p:oleObj>
              </mc:Choice>
              <mc:Fallback>
                <p:oleObj name="Equation" r:id="rId17" imgW="1942920" imgH="419040" progId="Equation.DSMT4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4644" y="4257760"/>
                        <a:ext cx="1943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99792" y="4686096"/>
            <a:ext cx="3312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一个最大无关组为</a:t>
            </a:r>
            <a:r>
              <a:rPr lang="en-US" altLang="zh-CN" sz="2600" b="1" dirty="0"/>
              <a:t> </a:t>
            </a:r>
            <a:endParaRPr lang="zh-CN" altLang="en-US" sz="2600" b="1" dirty="0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926500"/>
              </p:ext>
            </p:extLst>
          </p:nvPr>
        </p:nvGraphicFramePr>
        <p:xfrm>
          <a:off x="2914180" y="5232518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2" name="Equation" r:id="rId19" imgW="1701720" imgH="419040" progId="Equation.DSMT4">
                  <p:embed/>
                </p:oleObj>
              </mc:Choice>
              <mc:Fallback>
                <p:oleObj name="Equation" r:id="rId19" imgW="1701720" imgH="419040" progId="Equation.DSMT4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180" y="5232518"/>
                        <a:ext cx="1701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042125"/>
              </p:ext>
            </p:extLst>
          </p:nvPr>
        </p:nvGraphicFramePr>
        <p:xfrm>
          <a:off x="5076056" y="5232518"/>
          <a:ext cx="168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3" name="Equation" r:id="rId21" imgW="1688760" imgH="419040" progId="Equation.DSMT4">
                  <p:embed/>
                </p:oleObj>
              </mc:Choice>
              <mc:Fallback>
                <p:oleObj name="Equation" r:id="rId21" imgW="1688760" imgH="419040" progId="Equation.DSMT4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5232518"/>
                        <a:ext cx="1689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2838695"/>
              </p:ext>
            </p:extLst>
          </p:nvPr>
        </p:nvGraphicFramePr>
        <p:xfrm>
          <a:off x="5712416" y="4715514"/>
          <a:ext cx="111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64" name="Equation" r:id="rId23" imgW="1117115" imgH="406224" progId="Equation.DSMT4">
                  <p:embed/>
                </p:oleObj>
              </mc:Choice>
              <mc:Fallback>
                <p:oleObj name="Equation" r:id="rId23" imgW="1117115" imgH="406224" progId="Equation.DSMT4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416" y="4715514"/>
                        <a:ext cx="1117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629597"/>
            <a:ext cx="936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3396D9"/>
                </a:solidFill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72322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683568" y="632301"/>
            <a:ext cx="8151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3396D9"/>
                </a:solidFill>
              </a:rPr>
              <a:t>例</a:t>
            </a:r>
            <a:r>
              <a:rPr lang="en-US" altLang="zh-CN" sz="2600" b="1" dirty="0">
                <a:solidFill>
                  <a:srgbClr val="3396D9"/>
                </a:solidFill>
              </a:rPr>
              <a:t>2</a:t>
            </a:r>
            <a:endParaRPr lang="zh-CN" altLang="en-US" sz="2600" b="1" dirty="0">
              <a:solidFill>
                <a:srgbClr val="3396D9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75656" y="135157"/>
            <a:ext cx="7061013" cy="2173653"/>
            <a:chOff x="1039378" y="3028755"/>
            <a:chExt cx="7061013" cy="2173653"/>
          </a:xfrm>
        </p:grpSpPr>
        <p:sp>
          <p:nvSpPr>
            <p:cNvPr id="16" name="TextBox 15"/>
            <p:cNvSpPr txBox="1"/>
            <p:nvPr/>
          </p:nvSpPr>
          <p:spPr>
            <a:xfrm>
              <a:off x="1039378" y="3509637"/>
              <a:ext cx="706101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设</a:t>
              </a:r>
              <a:r>
                <a:rPr lang="en-US" altLang="zh-CN" sz="2600" b="1" dirty="0"/>
                <a:t> </a:t>
              </a:r>
              <a:r>
                <a:rPr lang="en-US" altLang="zh-CN" sz="2600" b="1" dirty="0" smtClean="0"/>
                <a:t>                  </a:t>
              </a:r>
            </a:p>
            <a:p>
              <a:endParaRPr lang="en-US" altLang="zh-CN" sz="2600" b="1" dirty="0"/>
            </a:p>
            <a:p>
              <a:endParaRPr lang="en-US" altLang="zh-CN" sz="2600" b="1" dirty="0" smtClean="0"/>
            </a:p>
            <a:p>
              <a:endParaRPr lang="zh-CN" altLang="en-US" sz="2600" b="1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7189365"/>
                </p:ext>
              </p:extLst>
            </p:nvPr>
          </p:nvGraphicFramePr>
          <p:xfrm>
            <a:off x="1619672" y="3059916"/>
            <a:ext cx="22352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2" name="Equation" r:id="rId3" imgW="2234880" imgH="1447560" progId="Equation.DSMT4">
                    <p:embed/>
                  </p:oleObj>
                </mc:Choice>
                <mc:Fallback>
                  <p:oleObj name="Equation" r:id="rId3" imgW="2234880" imgH="1447560" progId="Equation.DSMT4">
                    <p:embed/>
                    <p:pic>
                      <p:nvPicPr>
                        <p:cNvPr id="0" name="Picture 3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3059916"/>
                          <a:ext cx="22352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9281373"/>
                </p:ext>
              </p:extLst>
            </p:nvPr>
          </p:nvGraphicFramePr>
          <p:xfrm>
            <a:off x="4177727" y="3028755"/>
            <a:ext cx="2425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3" name="Equation" r:id="rId5" imgW="2425680" imgH="1447560" progId="Equation.DSMT4">
                    <p:embed/>
                  </p:oleObj>
                </mc:Choice>
                <mc:Fallback>
                  <p:oleObj name="Equation" r:id="rId5" imgW="2425680" imgH="1447560" progId="Equation.DSMT4">
                    <p:embed/>
                    <p:pic>
                      <p:nvPicPr>
                        <p:cNvPr id="0" name="Picture 3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727" y="3028755"/>
                          <a:ext cx="2425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755576" y="2420888"/>
            <a:ext cx="6480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解：</a:t>
            </a:r>
            <a:endParaRPr lang="zh-CN" altLang="en-US" sz="2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31640" y="2424370"/>
            <a:ext cx="70567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有解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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00808"/>
            <a:ext cx="7056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问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</a:t>
            </a:r>
            <a:r>
              <a:rPr lang="zh-CN" altLang="zh-CN" sz="2600" b="1" dirty="0">
                <a:latin typeface="+mn-ea"/>
              </a:rPr>
              <a:t>各取何值时，矩阵方程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+mn-ea"/>
              </a:rPr>
              <a:t>有解</a:t>
            </a:r>
            <a:r>
              <a:rPr lang="zh-CN" altLang="zh-CN" b="1" dirty="0"/>
              <a:t>？</a:t>
            </a:r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3140968"/>
            <a:ext cx="29523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i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560" y="416277"/>
            <a:ext cx="9856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3396D9"/>
                </a:solidFill>
              </a:rPr>
              <a:t>例</a:t>
            </a:r>
            <a:r>
              <a:rPr lang="en-US" altLang="zh-CN" sz="2600" b="1" dirty="0">
                <a:solidFill>
                  <a:srgbClr val="3396D9"/>
                </a:solidFill>
              </a:rPr>
              <a:t>3</a:t>
            </a:r>
            <a:endParaRPr lang="zh-CN" altLang="en-US" sz="2600" b="1" dirty="0">
              <a:solidFill>
                <a:srgbClr val="3396D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404664"/>
            <a:ext cx="82089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/>
              <a:t>                </a:t>
            </a:r>
            <a:r>
              <a:rPr lang="zh-CN" altLang="zh-CN" sz="2600" b="1" dirty="0" smtClean="0"/>
              <a:t>已知</a:t>
            </a:r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(1, 2,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(3, 0, 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(9, 6, -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/>
              <a:t>与向量组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(0, 1, -1)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2,1)</a:t>
            </a:r>
            <a:r>
              <a:rPr lang="en-US" altLang="zh-CN" sz="26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(b, 1,0)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600" b="1" dirty="0" smtClean="0"/>
              <a:t>具有相同</a:t>
            </a:r>
            <a:r>
              <a:rPr lang="zh-CN" altLang="zh-CN" sz="2600" b="1" dirty="0"/>
              <a:t>的秩，且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可由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线性表示，求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5566" y="2204864"/>
            <a:ext cx="6930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解：</a:t>
            </a:r>
            <a:endParaRPr lang="zh-CN" alt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358643" y="2204864"/>
            <a:ext cx="659773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=0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712402"/>
            <a:ext cx="80648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 smtClean="0"/>
              <a:t>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可由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线性表示</a:t>
            </a:r>
            <a:r>
              <a:rPr lang="zh-CN" altLang="zh-CN" sz="2600" b="1" dirty="0" smtClean="0"/>
              <a:t>，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可由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zh-CN" sz="2600" b="1" dirty="0" smtClean="0"/>
              <a:t>线性</a:t>
            </a:r>
            <a:r>
              <a:rPr lang="zh-CN" altLang="zh-CN" sz="2600" b="1" dirty="0"/>
              <a:t>表示</a:t>
            </a:r>
            <a:r>
              <a:rPr lang="zh-CN" altLang="zh-CN" sz="2600" b="1" dirty="0" smtClean="0"/>
              <a:t>，</a:t>
            </a:r>
            <a:endParaRPr lang="en-US" altLang="zh-CN" sz="2600" b="1" dirty="0" smtClean="0"/>
          </a:p>
          <a:p>
            <a:r>
              <a:rPr lang="zh-CN" altLang="zh-CN" sz="2600" b="1" dirty="0" smtClean="0"/>
              <a:t>得到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/>
              <a:t>可由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/>
              <a:t>线性表示</a:t>
            </a:r>
            <a:endParaRPr lang="zh-CN" alt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638563" y="3645024"/>
            <a:ext cx="54456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600" b="1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0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15</a:t>
            </a:r>
            <a:r>
              <a:rPr lang="en-US" altLang="zh-CN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188640"/>
            <a:ext cx="7200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3396D9"/>
                </a:solidFill>
              </a:rPr>
              <a:t>例</a:t>
            </a:r>
            <a:r>
              <a:rPr lang="en-US" altLang="zh-CN" sz="2600" b="1" dirty="0">
                <a:solidFill>
                  <a:srgbClr val="3396D9"/>
                </a:solidFill>
              </a:rPr>
              <a:t>4</a:t>
            </a:r>
            <a:endParaRPr lang="zh-CN" altLang="en-US" sz="2600" b="1" dirty="0">
              <a:solidFill>
                <a:srgbClr val="3396D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188640"/>
            <a:ext cx="7200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若向量组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/>
              <a:t>可由向量组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1200234"/>
            <a:ext cx="54006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600" b="1" dirty="0" smtClean="0"/>
              <a:t>当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600" b="1" dirty="0"/>
              <a:t>时，向量组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必线性相关；</a:t>
            </a:r>
            <a:endParaRPr lang="zh-CN" alt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1560" y="1766064"/>
            <a:ext cx="6624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600" b="1" dirty="0"/>
              <a:t>当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600" b="1" dirty="0"/>
              <a:t>时，向量组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/>
              <a:t>必线性相关；</a:t>
            </a:r>
            <a:endParaRPr lang="zh-CN" altLang="en-US" sz="2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1560" y="2394172"/>
            <a:ext cx="57606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600" b="1" dirty="0"/>
              <a:t>当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600" b="1" dirty="0"/>
              <a:t>时，向量组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必线性相关；</a:t>
            </a:r>
            <a:endParaRPr lang="zh-CN" alt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11560" y="3033758"/>
            <a:ext cx="561662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600" b="1" dirty="0"/>
              <a:t>当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zh-CN" sz="2600" b="1" dirty="0"/>
              <a:t>时，向量组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必线性相关；</a:t>
            </a:r>
            <a:endParaRPr lang="zh-CN" altLang="en-US" sz="2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51520" y="4653136"/>
            <a:ext cx="80648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能由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线性表示，必有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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600" b="1" dirty="0"/>
          </a:p>
        </p:txBody>
      </p:sp>
      <p:sp>
        <p:nvSpPr>
          <p:cNvPr id="4" name="十角星 3"/>
          <p:cNvSpPr/>
          <p:nvPr/>
        </p:nvSpPr>
        <p:spPr>
          <a:xfrm>
            <a:off x="3779912" y="404664"/>
            <a:ext cx="936104" cy="1217870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 smtClean="0">
                <a:solidFill>
                  <a:srgbClr val="FFFF00"/>
                </a:solidFill>
              </a:rPr>
              <a:t>D</a:t>
            </a:r>
            <a:endParaRPr lang="zh-CN" altLang="en-US" sz="7200" b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12" y="681083"/>
            <a:ext cx="432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zh-CN" altLang="zh-CN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6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solidFill>
                  <a:prstClr val="black"/>
                </a:solidFill>
              </a:rPr>
              <a:t>线性表示，则（</a:t>
            </a:r>
            <a:r>
              <a:rPr lang="en-US" altLang="zh-CN" sz="2600" b="1" dirty="0">
                <a:solidFill>
                  <a:prstClr val="black"/>
                </a:solidFill>
              </a:rPr>
              <a:t>    </a:t>
            </a:r>
            <a:r>
              <a:rPr lang="zh-CN" altLang="zh-CN" sz="2600" b="1" dirty="0">
                <a:solidFill>
                  <a:prstClr val="black"/>
                </a:solidFill>
              </a:rPr>
              <a:t>）</a:t>
            </a:r>
            <a:endParaRPr lang="zh-CN" altLang="en-US" sz="2600" b="1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13" name="爆炸形 2 12"/>
          <p:cNvSpPr/>
          <p:nvPr/>
        </p:nvSpPr>
        <p:spPr>
          <a:xfrm>
            <a:off x="-36512" y="3501008"/>
            <a:ext cx="1909832" cy="100811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40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4" grpId="0" animBg="1"/>
      <p:bldP spid="12" grpId="0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P111</a:t>
            </a:r>
            <a:endParaRPr lang="en-US" altLang="zh-CN" sz="4000" b="1" dirty="0" smtClean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13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14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15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16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19</a:t>
            </a:r>
          </a:p>
          <a:p>
            <a:pPr>
              <a:buNone/>
            </a:pPr>
            <a:r>
              <a:rPr lang="zh-CN" altLang="en-US" sz="4000" b="1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7624" y="260648"/>
            <a:ext cx="43204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latin typeface="+mn-ea"/>
              </a:rPr>
              <a:t>最大无关组与秩的定义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95536" y="788823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 smtClean="0"/>
              <a:t>若</a:t>
            </a:r>
            <a:r>
              <a:rPr lang="zh-CN" altLang="zh-CN" sz="2600" b="1" dirty="0"/>
              <a:t>在向量</a:t>
            </a:r>
            <a:r>
              <a:rPr lang="zh-CN" altLang="zh-CN" sz="2600" b="1" dirty="0" smtClean="0"/>
              <a:t>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中</a:t>
            </a:r>
            <a:r>
              <a:rPr lang="zh-CN" altLang="zh-CN" sz="2600" b="1" dirty="0"/>
              <a:t>能找到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smtClean="0"/>
              <a:t> </a:t>
            </a:r>
            <a:r>
              <a:rPr lang="zh-CN" altLang="zh-CN" sz="2600" b="1" dirty="0" smtClean="0"/>
              <a:t>个向量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1</a:t>
            </a:r>
            <a:r>
              <a:rPr lang="en-US" altLang="zh-CN" sz="2600" b="1" dirty="0" smtClean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sym typeface="Symbol"/>
              </a:rPr>
              <a:t>2</a:t>
            </a:r>
            <a:r>
              <a:rPr lang="en-US" altLang="zh-CN" sz="2600" b="1" dirty="0" smtClean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zh-CN" sz="2600" b="1" dirty="0" smtClean="0">
                <a:solidFill>
                  <a:srgbClr val="0000CC"/>
                </a:solidFill>
              </a:rPr>
              <a:t>线性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无关</a:t>
            </a:r>
            <a:endParaRPr lang="zh-CN" altLang="en-US" sz="2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784429"/>
            <a:ext cx="79538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 smtClean="0">
                <a:solidFill>
                  <a:prstClr val="black"/>
                </a:solidFill>
              </a:rPr>
              <a:t>是</a:t>
            </a:r>
            <a:r>
              <a:rPr lang="en-US" altLang="zh-CN" sz="26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i="1" dirty="0" smtClean="0">
                <a:solidFill>
                  <a:prstClr val="black"/>
                </a:solidFill>
              </a:rPr>
              <a:t> </a:t>
            </a:r>
            <a:r>
              <a:rPr lang="zh-CN" altLang="zh-CN" sz="2600" b="1" dirty="0" smtClean="0">
                <a:solidFill>
                  <a:prstClr val="black"/>
                </a:solidFill>
              </a:rPr>
              <a:t>的一个</a:t>
            </a:r>
            <a:r>
              <a:rPr lang="zh-CN" altLang="zh-CN" sz="2600" b="1" dirty="0" smtClean="0">
                <a:solidFill>
                  <a:srgbClr val="0000CC"/>
                </a:solidFill>
              </a:rPr>
              <a:t>最大线性无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关组，</a:t>
            </a:r>
            <a:r>
              <a:rPr lang="zh-CN" altLang="zh-CN" sz="2600" b="1" dirty="0"/>
              <a:t>简称最大无关</a:t>
            </a:r>
            <a:r>
              <a:rPr lang="zh-CN" altLang="zh-CN" sz="2600" b="1" dirty="0" smtClean="0"/>
              <a:t>组</a:t>
            </a:r>
            <a:r>
              <a:rPr lang="zh-CN" altLang="en-US" sz="2600" b="1" dirty="0" smtClean="0"/>
              <a:t>。</a:t>
            </a:r>
            <a:endParaRPr lang="zh-CN" altLang="en-US" sz="2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340768"/>
            <a:ext cx="7848872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/>
              <a:t>并且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r+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dirty="0"/>
              <a:t>个向量都</a:t>
            </a:r>
            <a:r>
              <a:rPr lang="zh-CN" altLang="en-US" sz="2600" b="1" dirty="0" smtClean="0">
                <a:solidFill>
                  <a:srgbClr val="0000CC"/>
                </a:solidFill>
              </a:rPr>
              <a:t>线性相关，</a:t>
            </a:r>
            <a:r>
              <a:rPr lang="zh-CN" altLang="en-US" sz="2600" b="1" dirty="0"/>
              <a:t>则</a:t>
            </a:r>
            <a:r>
              <a:rPr lang="zh-CN" altLang="en-US" sz="2600" b="1" dirty="0" smtClean="0"/>
              <a:t>称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endParaRPr lang="zh-CN" altLang="en-US" sz="2600" b="1" dirty="0"/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31640" y="2420888"/>
            <a:ext cx="43204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>
                <a:latin typeface="+mn-ea"/>
              </a:rPr>
              <a:t>1</a:t>
            </a:r>
            <a:r>
              <a:rPr lang="zh-CN" altLang="en-US" sz="2600" b="1" dirty="0" smtClean="0">
                <a:latin typeface="+mn-ea"/>
              </a:rPr>
              <a:t>）</a:t>
            </a:r>
            <a:r>
              <a:rPr lang="zh-CN" altLang="zh-CN" sz="2600" b="1" dirty="0" smtClean="0">
                <a:latin typeface="+mn-ea"/>
              </a:rPr>
              <a:t>极</a:t>
            </a:r>
            <a:r>
              <a:rPr lang="zh-CN" altLang="zh-CN" sz="2600" b="1" dirty="0">
                <a:latin typeface="+mn-ea"/>
              </a:rPr>
              <a:t>大无关组一般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不</a:t>
            </a:r>
            <a:r>
              <a:rPr lang="zh-CN" altLang="zh-CN" sz="2600" b="1" dirty="0" smtClean="0">
                <a:solidFill>
                  <a:srgbClr val="0000CC"/>
                </a:solidFill>
                <a:latin typeface="+mn-ea"/>
              </a:rPr>
              <a:t>唯一</a:t>
            </a:r>
            <a:endParaRPr lang="zh-CN" altLang="en-US" sz="2200" b="1" dirty="0"/>
          </a:p>
        </p:txBody>
      </p:sp>
      <p:sp>
        <p:nvSpPr>
          <p:cNvPr id="31" name="矩形 30"/>
          <p:cNvSpPr/>
          <p:nvPr/>
        </p:nvSpPr>
        <p:spPr>
          <a:xfrm>
            <a:off x="251519" y="351240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9599" y="188640"/>
            <a:ext cx="906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/>
              <a:t>定义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323527" y="2511480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1607" y="2348880"/>
            <a:ext cx="906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注意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91952" y="2924944"/>
            <a:ext cx="74888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 smtClean="0">
                <a:latin typeface="+mn-ea"/>
              </a:rPr>
              <a:t>2</a:t>
            </a:r>
            <a:r>
              <a:rPr lang="zh-CN" altLang="en-US" sz="2600" b="1" dirty="0" smtClean="0">
                <a:latin typeface="+mn-ea"/>
              </a:rPr>
              <a:t>）极大无关组中所含向量的个数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 smtClean="0">
                <a:latin typeface="+mn-ea"/>
              </a:rPr>
              <a:t>是唯一的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3568" y="3501008"/>
            <a:ext cx="74888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+mn-ea"/>
              </a:rPr>
              <a:t>3</a:t>
            </a:r>
            <a:r>
              <a:rPr lang="zh-CN" altLang="en-US" sz="2600" b="1" dirty="0" smtClean="0">
                <a:latin typeface="+mn-ea"/>
              </a:rPr>
              <a:t>）唯一的个数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 smtClean="0">
                <a:latin typeface="+mn-ea"/>
              </a:rPr>
              <a:t>称为向量组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 smtClean="0">
                <a:latin typeface="+mn-ea"/>
              </a:rPr>
              <a:t>的秩。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93440" y="4057908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z="2400"/>
          </a:p>
        </p:txBody>
      </p:sp>
      <p:sp>
        <p:nvSpPr>
          <p:cNvPr id="47" name="TextBox 46"/>
          <p:cNvSpPr txBox="1"/>
          <p:nvPr/>
        </p:nvSpPr>
        <p:spPr>
          <a:xfrm>
            <a:off x="251520" y="3933056"/>
            <a:ext cx="803425" cy="583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例如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59632" y="4006805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/>
              <a:t>设向量组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dirty="0" smtClean="0"/>
              <a:t> </a:t>
            </a:r>
            <a:r>
              <a:rPr lang="zh-CN" altLang="en-US" sz="2400" b="1" dirty="0" smtClean="0"/>
              <a:t>：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1,0,0)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=(0,1,0)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endParaRPr lang="zh-CN" altLang="en-US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131840" y="4437112"/>
            <a:ext cx="3816424" cy="57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=(0,0,1,)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=(1,1,1)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endParaRPr lang="zh-CN" altLang="en-US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5536" y="4869160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ym typeface="Symbol"/>
              </a:rPr>
              <a:t>则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是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的一个最大无关组，同理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7544" y="5374957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、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4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都是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V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的最大无关组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endParaRPr lang="zh-CN" altLang="en-US" sz="24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/>
      <p:bldP spid="8" grpId="0"/>
      <p:bldP spid="30" grpId="0"/>
      <p:bldP spid="35" grpId="0" animBg="1"/>
      <p:bldP spid="36" grpId="0"/>
      <p:bldP spid="37" grpId="0"/>
      <p:bldP spid="40" grpId="0"/>
      <p:bldP spid="46" grpId="0" animBg="1"/>
      <p:bldP spid="47" grpId="0"/>
      <p:bldP spid="48" grpId="0"/>
      <p:bldP spid="49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07504" y="2032392"/>
            <a:ext cx="8208912" cy="305279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395536" y="1168296"/>
            <a:ext cx="7776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+mn-ea"/>
              </a:rPr>
              <a:t>1</a:t>
            </a:r>
            <a:r>
              <a:rPr lang="zh-CN" altLang="en-US" sz="2600" b="1" dirty="0" smtClean="0">
                <a:latin typeface="+mn-ea"/>
              </a:rPr>
              <a:t>）</a:t>
            </a:r>
            <a:r>
              <a:rPr lang="zh-CN" altLang="zh-CN" sz="2600" b="1" dirty="0" smtClean="0">
                <a:latin typeface="+mn-ea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600" b="1" dirty="0" smtClean="0">
                <a:latin typeface="+mn-ea"/>
              </a:rPr>
              <a:t>的</a:t>
            </a:r>
            <a:r>
              <a:rPr lang="zh-CN" altLang="zh-CN" sz="2600" b="1" dirty="0">
                <a:latin typeface="+mn-ea"/>
              </a:rPr>
              <a:t>任何两个极大无关组都</a:t>
            </a:r>
            <a:r>
              <a:rPr lang="zh-CN" altLang="zh-CN" sz="2600" b="1" dirty="0" smtClean="0">
                <a:latin typeface="+mn-ea"/>
              </a:rPr>
              <a:t>等价</a:t>
            </a:r>
            <a:r>
              <a:rPr lang="zh-CN" altLang="en-US" sz="2600" b="1" dirty="0" smtClean="0">
                <a:latin typeface="+mn-ea"/>
              </a:rPr>
              <a:t>，都与</a:t>
            </a:r>
            <a:r>
              <a:rPr lang="en-US" altLang="zh-CN" sz="2600" b="1" i="1" dirty="0" smtClean="0">
                <a:latin typeface="+mn-ea"/>
              </a:rPr>
              <a:t>V   </a:t>
            </a:r>
          </a:p>
          <a:p>
            <a:r>
              <a:rPr lang="en-US" altLang="zh-CN" sz="2600" b="1" i="1" dirty="0">
                <a:latin typeface="+mn-ea"/>
              </a:rPr>
              <a:t> </a:t>
            </a:r>
            <a:r>
              <a:rPr lang="en-US" altLang="zh-CN" sz="2600" b="1" i="1" dirty="0" smtClean="0">
                <a:latin typeface="+mn-ea"/>
              </a:rPr>
              <a:t>  </a:t>
            </a:r>
            <a:r>
              <a:rPr lang="zh-CN" altLang="en-US" sz="2600" b="1" dirty="0" smtClean="0">
                <a:latin typeface="+mn-ea"/>
              </a:rPr>
              <a:t>等价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75" name="爆炸形 2 74"/>
          <p:cNvSpPr/>
          <p:nvPr/>
        </p:nvSpPr>
        <p:spPr>
          <a:xfrm>
            <a:off x="251520" y="188640"/>
            <a:ext cx="1117744" cy="78268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915816" y="44624"/>
            <a:ext cx="5112568" cy="11084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892050" y="44624"/>
            <a:ext cx="5352358" cy="1064780"/>
            <a:chOff x="395536" y="952394"/>
            <a:chExt cx="7989356" cy="1064780"/>
          </a:xfrm>
        </p:grpSpPr>
        <p:sp>
          <p:nvSpPr>
            <p:cNvPr id="30" name="TextBox 29"/>
            <p:cNvSpPr txBox="1"/>
            <p:nvPr/>
          </p:nvSpPr>
          <p:spPr>
            <a:xfrm>
              <a:off x="395536" y="952394"/>
              <a:ext cx="7828635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若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在向量</a:t>
              </a:r>
              <a:r>
                <a:rPr lang="zh-CN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组</a:t>
              </a:r>
              <a:r>
                <a:rPr lang="en-US" altLang="zh-CN" sz="1600" b="1" i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中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能找到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个向量</a:t>
              </a:r>
              <a:r>
                <a:rPr lang="zh-CN" altLang="en-US" sz="1600" b="1" i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 smtClean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1</a:t>
              </a:r>
              <a:r>
                <a:rPr lang="en-US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 smtClean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2</a:t>
              </a:r>
              <a:r>
                <a:rPr lang="en-US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,…,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i="1" baseline="-250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r </a:t>
              </a:r>
              <a:r>
                <a:rPr lang="zh-CN" altLang="zh-CN" sz="1600" b="1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</a:t>
              </a:r>
              <a:r>
                <a:rPr lang="zh-CN" altLang="en-US" sz="1600" b="1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无关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1011" y="1556792"/>
              <a:ext cx="7953881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i="1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 sz="1600" b="1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的一个</a:t>
              </a:r>
              <a:r>
                <a:rPr lang="zh-CN" altLang="zh-CN" sz="1600" b="1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最大线性无</a:t>
              </a:r>
              <a:r>
                <a:rPr lang="zh-CN" altLang="en-US" sz="1600" b="1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关组，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简称最大无关</a:t>
              </a:r>
              <a:r>
                <a:rPr lang="zh-CN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组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8535" y="1268760"/>
              <a:ext cx="7848872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并且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中任何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个向量都</a:t>
              </a:r>
              <a:r>
                <a:rPr lang="zh-CN" altLang="en-US" sz="1600" b="1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线性相关，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则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称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1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2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,…,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i="1" baseline="-25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r 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95536" y="2032392"/>
            <a:ext cx="7776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   证明：设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 smtClean="0">
                <a:latin typeface="+mn-ea"/>
              </a:rPr>
              <a:t>: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: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都是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 smtClean="0">
                <a:latin typeface="+mn-ea"/>
                <a:sym typeface="Symbol"/>
              </a:rPr>
              <a:t>的最大无关组，则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7936" y="2896488"/>
            <a:ext cx="76244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中的每一个向量都可由</a:t>
            </a:r>
            <a:endParaRPr lang="en-US" altLang="zh-CN" sz="2600" b="1" dirty="0" smtClean="0">
              <a:latin typeface="+mn-ea"/>
              <a:sym typeface="Symbol"/>
            </a:endParaRPr>
          </a:p>
          <a:p>
            <a:r>
              <a:rPr lang="en-US" altLang="zh-CN" sz="2600" b="1" dirty="0">
                <a:latin typeface="+mn-ea"/>
                <a:sym typeface="Symbol"/>
              </a:rPr>
              <a:t> </a:t>
            </a:r>
            <a:r>
              <a:rPr lang="en-US" altLang="zh-CN" sz="2600" b="1" dirty="0" smtClean="0">
                <a:latin typeface="+mn-ea"/>
                <a:sym typeface="Symbol"/>
              </a:rPr>
              <a:t>   </a:t>
            </a:r>
            <a:r>
              <a:rPr lang="zh-CN" altLang="en-US" sz="2600" b="1" dirty="0" smtClean="0">
                <a:latin typeface="+mn-ea"/>
                <a:sym typeface="Symbol"/>
              </a:rPr>
              <a:t>向量组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 smtClean="0">
                <a:latin typeface="+mn-ea"/>
              </a:rPr>
              <a:t>: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线性表示，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39552" y="3688576"/>
            <a:ext cx="76328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同理，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 smtClean="0">
                <a:latin typeface="+mn-ea"/>
              </a:rPr>
              <a:t>: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 </a:t>
            </a:r>
            <a:r>
              <a:rPr lang="zh-CN" altLang="en-US" sz="2600" b="1" dirty="0" smtClean="0">
                <a:latin typeface="+mn-ea"/>
                <a:sym typeface="Symbol"/>
              </a:rPr>
              <a:t>中的每一个向量都可由</a:t>
            </a:r>
            <a:endParaRPr lang="en-US" altLang="zh-CN" sz="2600" b="1" dirty="0" smtClean="0">
              <a:latin typeface="+mn-ea"/>
              <a:sym typeface="Symbol"/>
            </a:endParaRPr>
          </a:p>
          <a:p>
            <a:r>
              <a:rPr lang="en-US" altLang="zh-CN" sz="2600" b="1" dirty="0">
                <a:latin typeface="+mn-ea"/>
                <a:sym typeface="Symbol"/>
              </a:rPr>
              <a:t> </a:t>
            </a:r>
            <a:r>
              <a:rPr lang="en-US" altLang="zh-CN" sz="2600" b="1" dirty="0" smtClean="0">
                <a:latin typeface="+mn-ea"/>
                <a:sym typeface="Symbol"/>
              </a:rPr>
              <a:t>    </a:t>
            </a:r>
            <a:r>
              <a:rPr lang="zh-CN" altLang="en-US" sz="2600" b="1" dirty="0" smtClean="0">
                <a:latin typeface="+mn-ea"/>
                <a:sym typeface="Symbol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线性表示，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52" y="4480664"/>
            <a:ext cx="76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故</a:t>
            </a:r>
            <a:r>
              <a:rPr lang="zh-CN" altLang="en-US" sz="2600" b="1" dirty="0" smtClean="0">
                <a:latin typeface="+mn-ea"/>
                <a:sym typeface="Symbol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+mn-ea"/>
              </a:rPr>
              <a:t>: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等价</a:t>
            </a:r>
            <a:endParaRPr lang="zh-CN" altLang="zh-CN" sz="2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29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/>
          <p:cNvSpPr txBox="1"/>
          <p:nvPr/>
        </p:nvSpPr>
        <p:spPr>
          <a:xfrm>
            <a:off x="323529" y="3284984"/>
            <a:ext cx="67434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600" b="1" dirty="0" smtClean="0">
                <a:latin typeface="+mn-ea"/>
              </a:rPr>
              <a:t>是</a:t>
            </a:r>
            <a:r>
              <a:rPr lang="zh-CN" altLang="zh-CN" sz="2600" b="1" dirty="0">
                <a:latin typeface="+mn-ea"/>
              </a:rPr>
              <a:t>向量</a:t>
            </a:r>
            <a:r>
              <a:rPr lang="zh-CN" altLang="zh-CN" sz="2600" b="1" dirty="0" smtClean="0">
                <a:latin typeface="+mn-ea"/>
              </a:rPr>
              <a:t>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600" b="1" dirty="0" smtClean="0">
                <a:latin typeface="+mn-ea"/>
              </a:rPr>
              <a:t>的</a:t>
            </a:r>
            <a:r>
              <a:rPr lang="zh-CN" altLang="zh-CN" sz="2600" b="1" dirty="0">
                <a:latin typeface="+mn-ea"/>
              </a:rPr>
              <a:t>极大</a:t>
            </a:r>
            <a:r>
              <a:rPr lang="zh-CN" altLang="zh-CN" sz="2600" b="1" dirty="0" smtClean="0">
                <a:latin typeface="+mn-ea"/>
              </a:rPr>
              <a:t>无关组</a:t>
            </a:r>
            <a:r>
              <a:rPr lang="zh-CN" altLang="en-US" sz="2600" b="1" dirty="0">
                <a:latin typeface="+mn-ea"/>
                <a:sym typeface="Symbol"/>
              </a:rPr>
              <a:t>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95536" y="1168296"/>
            <a:ext cx="7776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+mn-ea"/>
              </a:rPr>
              <a:t>1</a:t>
            </a:r>
            <a:r>
              <a:rPr lang="zh-CN" altLang="en-US" sz="2600" b="1" dirty="0" smtClean="0">
                <a:latin typeface="+mn-ea"/>
              </a:rPr>
              <a:t>）</a:t>
            </a:r>
            <a:r>
              <a:rPr lang="zh-CN" altLang="zh-CN" sz="2600" b="1" dirty="0" smtClean="0">
                <a:latin typeface="+mn-ea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600" b="1" dirty="0" smtClean="0">
                <a:latin typeface="+mn-ea"/>
              </a:rPr>
              <a:t>的</a:t>
            </a:r>
            <a:r>
              <a:rPr lang="zh-CN" altLang="zh-CN" sz="2600" b="1" dirty="0">
                <a:latin typeface="+mn-ea"/>
              </a:rPr>
              <a:t>任何两个极大无关组都</a:t>
            </a:r>
            <a:r>
              <a:rPr lang="zh-CN" altLang="zh-CN" sz="2600" b="1" dirty="0" smtClean="0">
                <a:latin typeface="+mn-ea"/>
              </a:rPr>
              <a:t>等价</a:t>
            </a:r>
            <a:r>
              <a:rPr lang="zh-CN" altLang="en-US" sz="2600" b="1" dirty="0" smtClean="0">
                <a:latin typeface="+mn-ea"/>
              </a:rPr>
              <a:t>，都与</a:t>
            </a:r>
            <a:r>
              <a:rPr lang="en-US" altLang="zh-CN" sz="2600" b="1" i="1" dirty="0" smtClean="0">
                <a:latin typeface="+mn-ea"/>
              </a:rPr>
              <a:t>V   </a:t>
            </a:r>
          </a:p>
          <a:p>
            <a:r>
              <a:rPr lang="en-US" altLang="zh-CN" sz="2600" b="1" i="1" dirty="0">
                <a:latin typeface="+mn-ea"/>
              </a:rPr>
              <a:t> </a:t>
            </a:r>
            <a:r>
              <a:rPr lang="en-US" altLang="zh-CN" sz="2600" b="1" i="1" dirty="0" smtClean="0">
                <a:latin typeface="+mn-ea"/>
              </a:rPr>
              <a:t>  </a:t>
            </a:r>
            <a:r>
              <a:rPr lang="zh-CN" altLang="en-US" sz="2600" b="1" dirty="0" smtClean="0">
                <a:latin typeface="+mn-ea"/>
              </a:rPr>
              <a:t>等价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5536" y="2132856"/>
            <a:ext cx="75608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600" b="1" dirty="0">
                <a:latin typeface="+mn-ea"/>
              </a:rPr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zh-CN" sz="2600" b="1" dirty="0" smtClean="0">
                <a:solidFill>
                  <a:srgbClr val="8B257F"/>
                </a:solidFill>
                <a:latin typeface="+mn-ea"/>
              </a:rPr>
              <a:t>无关</a:t>
            </a:r>
            <a:r>
              <a:rPr lang="zh-CN" altLang="zh-CN" sz="2600" b="1" dirty="0">
                <a:latin typeface="+mn-ea"/>
              </a:rPr>
              <a:t>（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相关</a:t>
            </a:r>
            <a:r>
              <a:rPr lang="zh-CN" altLang="zh-CN" sz="2600" b="1" dirty="0" smtClean="0">
                <a:latin typeface="+mn-ea"/>
              </a:rPr>
              <a:t>）</a:t>
            </a:r>
            <a:r>
              <a:rPr lang="zh-CN" altLang="en-US" sz="2600" b="1" dirty="0" smtClean="0">
                <a:latin typeface="+mn-ea"/>
                <a:sym typeface="Symbol"/>
              </a:rPr>
              <a:t></a:t>
            </a:r>
            <a:r>
              <a:rPr lang="en-US" altLang="zh-CN" sz="2600" b="1" dirty="0" smtClean="0">
                <a:latin typeface="+mn-ea"/>
              </a:rPr>
              <a:t> </a:t>
            </a:r>
            <a:r>
              <a:rPr lang="zh-CN" altLang="zh-CN" sz="2600" b="1" dirty="0" smtClean="0">
                <a:latin typeface="+mn-ea"/>
              </a:rPr>
              <a:t>秩</a:t>
            </a:r>
            <a:r>
              <a:rPr lang="zh-CN" altLang="zh-CN" sz="2600" b="1" dirty="0">
                <a:solidFill>
                  <a:srgbClr val="8B257F"/>
                </a:solidFill>
                <a:latin typeface="+mn-ea"/>
              </a:rPr>
              <a:t>等于</a:t>
            </a:r>
            <a:r>
              <a:rPr lang="zh-CN" altLang="zh-CN" sz="2600" b="1" dirty="0">
                <a:latin typeface="+mn-ea"/>
              </a:rPr>
              <a:t>（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小于</a:t>
            </a:r>
            <a:r>
              <a:rPr lang="zh-CN" altLang="zh-CN" sz="2600" b="1" dirty="0" smtClean="0">
                <a:latin typeface="+mn-ea"/>
              </a:rPr>
              <a:t>）</a:t>
            </a:r>
            <a:r>
              <a:rPr lang="en-US" altLang="zh-CN" sz="2600" b="1" i="1" dirty="0" smtClean="0">
                <a:latin typeface="+mn-ea"/>
              </a:rPr>
              <a:t>V </a:t>
            </a:r>
            <a:r>
              <a:rPr lang="zh-CN" altLang="zh-CN" sz="2600" b="1" dirty="0" smtClean="0">
                <a:latin typeface="+mn-ea"/>
              </a:rPr>
              <a:t>中</a:t>
            </a:r>
            <a:endParaRPr lang="zh-CN" altLang="zh-CN" sz="2600" b="1" dirty="0">
              <a:latin typeface="+mn-ea"/>
            </a:endParaRPr>
          </a:p>
          <a:p>
            <a:endParaRPr lang="zh-CN" altLang="en-US" sz="2600" b="1" dirty="0">
              <a:latin typeface="+mn-ea"/>
            </a:endParaRPr>
          </a:p>
        </p:txBody>
      </p:sp>
      <p:sp>
        <p:nvSpPr>
          <p:cNvPr id="75" name="爆炸形 2 74"/>
          <p:cNvSpPr/>
          <p:nvPr/>
        </p:nvSpPr>
        <p:spPr>
          <a:xfrm>
            <a:off x="251520" y="188640"/>
            <a:ext cx="1117744" cy="782682"/>
          </a:xfrm>
          <a:prstGeom prst="irregularSeal2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endParaRPr lang="zh-CN" altLang="en-US" sz="36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8792" y="2708920"/>
            <a:ext cx="31511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prstClr val="black"/>
                </a:solidFill>
                <a:latin typeface="宋体"/>
              </a:rPr>
              <a:t>所含向量的个数。</a:t>
            </a:r>
            <a:endParaRPr lang="zh-CN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323528" y="3789040"/>
            <a:ext cx="7272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</a:rPr>
              <a:t> 属于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 smtClean="0">
                <a:latin typeface="+mn-ea"/>
              </a:rPr>
              <a:t>，</a:t>
            </a:r>
            <a:r>
              <a:rPr lang="zh-CN" altLang="en-US" sz="2600" b="1" dirty="0">
                <a:latin typeface="+mn-ea"/>
              </a:rPr>
              <a:t>线性无关，</a:t>
            </a:r>
            <a:r>
              <a:rPr lang="zh-CN" altLang="en-US" sz="2600" b="1" dirty="0" smtClean="0">
                <a:latin typeface="+mn-ea"/>
              </a:rPr>
              <a:t>并且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+mn-ea"/>
                <a:sym typeface="Symbol"/>
              </a:rPr>
              <a:t> </a:t>
            </a:r>
            <a:endParaRPr lang="zh-CN" alt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915816" y="44624"/>
            <a:ext cx="5112568" cy="110845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2892050" y="44624"/>
            <a:ext cx="5352358" cy="1064780"/>
            <a:chOff x="395536" y="952394"/>
            <a:chExt cx="7989356" cy="1064780"/>
          </a:xfrm>
        </p:grpSpPr>
        <p:sp>
          <p:nvSpPr>
            <p:cNvPr id="30" name="TextBox 29"/>
            <p:cNvSpPr txBox="1"/>
            <p:nvPr/>
          </p:nvSpPr>
          <p:spPr>
            <a:xfrm>
              <a:off x="395536" y="952394"/>
              <a:ext cx="7828635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若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在向量</a:t>
              </a:r>
              <a:r>
                <a:rPr lang="zh-CN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组</a:t>
              </a:r>
              <a:r>
                <a:rPr lang="en-US" altLang="zh-CN" sz="1600" b="1" i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dirty="0" smtClean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中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能找到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个向量</a:t>
              </a:r>
              <a:r>
                <a:rPr lang="zh-CN" altLang="en-US" sz="1600" b="1" i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 smtClean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1</a:t>
              </a:r>
              <a:r>
                <a:rPr lang="en-US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 smtClean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2</a:t>
              </a:r>
              <a:r>
                <a:rPr lang="en-US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,…,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i="1" baseline="-250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r </a:t>
              </a:r>
              <a:r>
                <a:rPr lang="zh-CN" altLang="zh-CN" sz="1600" b="1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</a:t>
              </a:r>
              <a:r>
                <a:rPr lang="zh-CN" altLang="en-US" sz="1600" b="1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无关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31011" y="1556792"/>
              <a:ext cx="7953881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1600" b="1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是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</a:t>
              </a:r>
              <a:r>
                <a:rPr lang="en-US" altLang="zh-CN" sz="1600" b="1" i="1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 sz="1600" b="1" dirty="0" smtClean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的一个</a:t>
              </a:r>
              <a:r>
                <a:rPr lang="zh-CN" altLang="zh-CN" sz="1600" b="1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最大线性无</a:t>
              </a:r>
              <a:r>
                <a:rPr lang="zh-CN" altLang="en-US" sz="1600" b="1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关组，</a:t>
              </a:r>
              <a:r>
                <a:rPr lang="zh-CN" altLang="zh-CN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简称最大无关</a:t>
              </a:r>
              <a:r>
                <a:rPr lang="zh-CN" altLang="zh-CN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组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8535" y="1268760"/>
              <a:ext cx="7848872" cy="4603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并且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V 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中任何</a:t>
              </a:r>
              <a:r>
                <a:rPr lang="en-US" altLang="zh-CN" sz="1600" b="1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个向量都</a:t>
              </a:r>
              <a:r>
                <a:rPr lang="zh-CN" altLang="en-US" sz="1600" b="1" dirty="0" smtClean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线性相关，</a:t>
              </a:r>
              <a:r>
                <a:rPr lang="zh-CN" altLang="en-US" sz="1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则</a:t>
              </a:r>
              <a:r>
                <a:rPr lang="zh-CN" altLang="en-US" sz="16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称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1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baseline="-25000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2</a:t>
              </a:r>
              <a:r>
                <a:rPr lang="en-US" altLang="zh-CN" sz="1600" b="1" dirty="0">
                  <a:latin typeface="黑体" panose="02010609060101010101" pitchFamily="49" charset="-122"/>
                  <a:ea typeface="黑体" panose="02010609060101010101" pitchFamily="49" charset="-122"/>
                  <a:sym typeface="Symbol"/>
                </a:rPr>
                <a:t>,…,</a:t>
              </a:r>
              <a:r>
                <a:rPr lang="zh-CN" altLang="en-US" sz="1600" b="1" i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</a:t>
              </a:r>
              <a:r>
                <a:rPr lang="en-US" altLang="zh-CN" sz="1600" b="1" i="1" baseline="-250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Symbol"/>
                </a:rPr>
                <a:t>r </a:t>
              </a:r>
              <a:endPara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23528" y="4304709"/>
            <a:ext cx="76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latin typeface="+mn-ea"/>
                <a:sym typeface="Symbol"/>
              </a:rPr>
              <a:t> </a:t>
            </a:r>
            <a:r>
              <a:rPr lang="zh-CN" altLang="en-US" sz="2600" b="1" dirty="0" smtClean="0">
                <a:solidFill>
                  <a:prstClr val="black"/>
                </a:solidFill>
                <a:latin typeface="宋体"/>
              </a:rPr>
              <a:t>属于</a:t>
            </a:r>
            <a:r>
              <a:rPr lang="en-US" altLang="zh-CN" sz="26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 smtClean="0">
                <a:solidFill>
                  <a:prstClr val="black"/>
                </a:solidFill>
                <a:latin typeface="宋体"/>
              </a:rPr>
              <a:t>线性无关，且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>
                <a:solidFill>
                  <a:prstClr val="black"/>
                </a:solidFill>
                <a:latin typeface="宋体"/>
              </a:rPr>
              <a:t>中任</a:t>
            </a:r>
            <a:r>
              <a:rPr lang="zh-CN" altLang="en-US" sz="2600" b="1" dirty="0" smtClean="0">
                <a:solidFill>
                  <a:prstClr val="black"/>
                </a:solidFill>
                <a:latin typeface="宋体"/>
              </a:rPr>
              <a:t>一向量</a:t>
            </a:r>
            <a:endParaRPr lang="zh-CN" altLang="en-US" sz="26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1279" y="4880773"/>
            <a:ext cx="50268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prstClr val="black"/>
                </a:solidFill>
                <a:latin typeface="宋体"/>
              </a:defRPr>
            </a:lvl1pPr>
          </a:lstStyle>
          <a:p>
            <a:r>
              <a:rPr lang="zh-CN" altLang="zh-CN" dirty="0" smtClean="0"/>
              <a:t>都</a:t>
            </a:r>
            <a:r>
              <a:rPr lang="zh-CN" altLang="zh-CN" dirty="0"/>
              <a:t>能</a:t>
            </a:r>
            <a:r>
              <a:rPr lang="zh-CN" altLang="zh-CN" dirty="0" smtClean="0"/>
              <a:t>由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latin typeface="+mn-ea"/>
                <a:sym typeface="Symbol"/>
              </a:rPr>
              <a:t>1</a:t>
            </a:r>
            <a:r>
              <a:rPr lang="en-US" altLang="zh-CN" dirty="0">
                <a:latin typeface="+mn-ea"/>
                <a:sym typeface="Symbol"/>
              </a:rPr>
              <a:t>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latin typeface="+mn-ea"/>
                <a:sym typeface="Symbol"/>
              </a:rPr>
              <a:t>2</a:t>
            </a:r>
            <a:r>
              <a:rPr lang="en-US" altLang="zh-CN" dirty="0">
                <a:latin typeface="+mn-ea"/>
                <a:sym typeface="Symbol"/>
              </a:rPr>
              <a:t>,…,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dirty="0">
                <a:sym typeface="Symbol"/>
              </a:rPr>
              <a:t> </a:t>
            </a:r>
            <a:r>
              <a:rPr lang="zh-CN" altLang="zh-CN" dirty="0" smtClean="0"/>
              <a:t>表示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17" grpId="0"/>
      <p:bldP spid="64" grpId="0"/>
      <p:bldP spid="34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179512" y="116633"/>
            <a:ext cx="7992888" cy="324036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23529" y="3284984"/>
            <a:ext cx="67434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zh-CN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zh-CN" sz="2600" b="1" dirty="0" smtClean="0">
                <a:latin typeface="+mn-ea"/>
              </a:rPr>
              <a:t>是</a:t>
            </a:r>
            <a:r>
              <a:rPr lang="zh-CN" altLang="zh-CN" sz="2600" b="1" dirty="0">
                <a:latin typeface="+mn-ea"/>
              </a:rPr>
              <a:t>向量</a:t>
            </a:r>
            <a:r>
              <a:rPr lang="zh-CN" altLang="zh-CN" sz="2600" b="1" dirty="0" smtClean="0">
                <a:latin typeface="+mn-ea"/>
              </a:rPr>
              <a:t>组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zh-CN" sz="2600" b="1" dirty="0" smtClean="0">
                <a:latin typeface="+mn-ea"/>
              </a:rPr>
              <a:t>的</a:t>
            </a:r>
            <a:r>
              <a:rPr lang="zh-CN" altLang="zh-CN" sz="2600" b="1" dirty="0">
                <a:latin typeface="+mn-ea"/>
              </a:rPr>
              <a:t>极大</a:t>
            </a:r>
            <a:r>
              <a:rPr lang="zh-CN" altLang="zh-CN" sz="2600" b="1" dirty="0" smtClean="0">
                <a:latin typeface="+mn-ea"/>
              </a:rPr>
              <a:t>无关组</a:t>
            </a:r>
            <a:r>
              <a:rPr lang="zh-CN" altLang="en-US" sz="2600" b="1" dirty="0">
                <a:latin typeface="+mn-ea"/>
                <a:sym typeface="Symbol"/>
              </a:rPr>
              <a:t>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3528" y="3789040"/>
            <a:ext cx="72728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</a:rPr>
              <a:t> 属于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 smtClean="0">
                <a:latin typeface="+mn-ea"/>
              </a:rPr>
              <a:t>，</a:t>
            </a:r>
            <a:r>
              <a:rPr lang="zh-CN" altLang="en-US" sz="2600" b="1" dirty="0">
                <a:latin typeface="+mn-ea"/>
              </a:rPr>
              <a:t>线性无关，</a:t>
            </a:r>
            <a:r>
              <a:rPr lang="zh-CN" altLang="en-US" sz="2600" b="1" dirty="0" smtClean="0">
                <a:latin typeface="+mn-ea"/>
              </a:rPr>
              <a:t>并且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+mn-ea"/>
                <a:sym typeface="Symbol"/>
              </a:rPr>
              <a:t> </a:t>
            </a:r>
            <a:endParaRPr lang="zh-CN" alt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3528" y="4304709"/>
            <a:ext cx="76328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latin typeface="+mn-ea"/>
                <a:sym typeface="Symbol"/>
              </a:rPr>
              <a:t> </a:t>
            </a:r>
            <a:r>
              <a:rPr lang="zh-CN" altLang="en-US" sz="2600" b="1" dirty="0" smtClean="0">
                <a:solidFill>
                  <a:prstClr val="black"/>
                </a:solidFill>
                <a:latin typeface="宋体"/>
              </a:rPr>
              <a:t>属于</a:t>
            </a:r>
            <a:r>
              <a:rPr lang="en-US" altLang="zh-CN" sz="26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 smtClean="0">
                <a:solidFill>
                  <a:prstClr val="black"/>
                </a:solidFill>
                <a:latin typeface="宋体"/>
              </a:rPr>
              <a:t>线性无关，且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>
                <a:solidFill>
                  <a:prstClr val="black"/>
                </a:solidFill>
                <a:latin typeface="宋体"/>
              </a:rPr>
              <a:t>中任</a:t>
            </a:r>
            <a:r>
              <a:rPr lang="zh-CN" altLang="en-US" sz="2600" b="1" dirty="0" smtClean="0">
                <a:solidFill>
                  <a:prstClr val="black"/>
                </a:solidFill>
                <a:latin typeface="宋体"/>
              </a:rPr>
              <a:t>一向量</a:t>
            </a:r>
            <a:endParaRPr lang="zh-CN" altLang="en-US" sz="2600" b="1" dirty="0">
              <a:solidFill>
                <a:prstClr val="black"/>
              </a:solidFill>
              <a:latin typeface="宋体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41279" y="4880773"/>
            <a:ext cx="50268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solidFill>
                  <a:prstClr val="black"/>
                </a:solidFill>
                <a:latin typeface="宋体"/>
              </a:defRPr>
            </a:lvl1pPr>
          </a:lstStyle>
          <a:p>
            <a:r>
              <a:rPr lang="zh-CN" altLang="zh-CN" dirty="0" smtClean="0"/>
              <a:t>都</a:t>
            </a:r>
            <a:r>
              <a:rPr lang="zh-CN" altLang="zh-CN" dirty="0"/>
              <a:t>能</a:t>
            </a:r>
            <a:r>
              <a:rPr lang="zh-CN" altLang="zh-CN" dirty="0" smtClean="0"/>
              <a:t>由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latin typeface="+mn-ea"/>
                <a:sym typeface="Symbol"/>
              </a:rPr>
              <a:t>1</a:t>
            </a:r>
            <a:r>
              <a:rPr lang="en-US" altLang="zh-CN" dirty="0">
                <a:latin typeface="+mn-ea"/>
                <a:sym typeface="Symbol"/>
              </a:rPr>
              <a:t>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baseline="-25000" dirty="0">
                <a:latin typeface="+mn-ea"/>
                <a:sym typeface="Symbol"/>
              </a:rPr>
              <a:t>2</a:t>
            </a:r>
            <a:r>
              <a:rPr lang="en-US" altLang="zh-CN" dirty="0">
                <a:latin typeface="+mn-ea"/>
                <a:sym typeface="Symbol"/>
              </a:rPr>
              <a:t>,…,</a:t>
            </a:r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dirty="0">
                <a:sym typeface="Symbol"/>
              </a:rPr>
              <a:t> </a:t>
            </a:r>
            <a:r>
              <a:rPr lang="zh-CN" altLang="zh-CN" dirty="0" smtClean="0"/>
              <a:t>表示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520" y="188640"/>
            <a:ext cx="7776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latin typeface="+mn-ea"/>
              </a:rPr>
              <a:t>   证明：设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中任意向量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都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可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由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 smtClean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zh-CN" altLang="en-US" sz="2600" b="1" dirty="0" smtClean="0">
                <a:latin typeface="+mn-ea"/>
                <a:sym typeface="Symbol"/>
              </a:rPr>
              <a:t>线性表示，则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3528" y="1052736"/>
            <a:ext cx="777686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向量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r+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都可由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</a:p>
          <a:p>
            <a:r>
              <a:rPr lang="zh-CN" altLang="en-US" sz="2600" b="1" dirty="0" smtClean="0">
                <a:latin typeface="+mn-ea"/>
                <a:sym typeface="Symbol"/>
              </a:rPr>
              <a:t>线性</a:t>
            </a:r>
            <a:r>
              <a:rPr lang="zh-CN" altLang="en-US" sz="2600" b="1" dirty="0">
                <a:latin typeface="+mn-ea"/>
                <a:sym typeface="Symbol"/>
              </a:rPr>
              <a:t>表示</a:t>
            </a:r>
            <a:r>
              <a:rPr lang="zh-CN" altLang="en-US" sz="2600" b="1" dirty="0" smtClean="0">
                <a:latin typeface="+mn-ea"/>
                <a:sym typeface="Symbol"/>
              </a:rPr>
              <a:t>，故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9552" y="1960384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r+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)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r+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altLang="zh-CN" sz="2600" b="1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52" y="2432501"/>
            <a:ext cx="77048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                             =R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>
                <a:latin typeface="+mn-ea"/>
                <a:sym typeface="Symbol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&lt;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+1</a:t>
            </a:r>
            <a:endParaRPr lang="en-US" altLang="zh-CN" sz="2600" b="1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36" y="2864549"/>
            <a:ext cx="77768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故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1</a:t>
            </a:r>
            <a:r>
              <a:rPr lang="en-US" altLang="zh-CN" sz="2600" b="1" dirty="0" smtClean="0">
                <a:latin typeface="+mn-ea"/>
                <a:sym typeface="Symbol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600" b="1" baseline="-25000" dirty="0">
                <a:latin typeface="+mn-ea"/>
                <a:sym typeface="Symbol"/>
              </a:rPr>
              <a:t>2</a:t>
            </a:r>
            <a:r>
              <a:rPr lang="en-US" altLang="zh-CN" sz="2600" b="1" dirty="0" smtClean="0">
                <a:latin typeface="+mn-ea"/>
                <a:sym typeface="Symbol"/>
              </a:rPr>
              <a:t>,…,</a:t>
            </a:r>
            <a:r>
              <a:rPr lang="zh-CN" altLang="en-US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 </a:t>
            </a:r>
            <a:r>
              <a:rPr lang="en-US" altLang="zh-CN" sz="26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r+</a:t>
            </a:r>
            <a:r>
              <a:rPr lang="en-US" altLang="zh-CN" sz="2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相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关。</a:t>
            </a:r>
            <a:endParaRPr lang="en-US" altLang="zh-CN" sz="2600" b="1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97270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216024" y="1124744"/>
            <a:ext cx="7236296" cy="79208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6024" y="260648"/>
            <a:ext cx="8100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</a:rPr>
              <a:t>重要定理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：</a:t>
            </a:r>
            <a:endParaRPr lang="en-US" altLang="zh-CN" sz="2600" b="1" dirty="0" smtClean="0">
              <a:solidFill>
                <a:srgbClr val="FF0000"/>
              </a:solidFill>
            </a:endParaRPr>
          </a:p>
          <a:p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A</a:t>
            </a:r>
            <a:r>
              <a:rPr lang="zh-CN" altLang="zh-CN" sz="2600" b="1" dirty="0"/>
              <a:t>的秩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的行向量组的秩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/>
              <a:t>的列向量组的秩</a:t>
            </a:r>
            <a:r>
              <a:rPr lang="zh-CN" altLang="zh-CN" sz="2600" b="1" dirty="0" smtClean="0"/>
              <a:t>。</a:t>
            </a:r>
            <a:endParaRPr lang="zh-CN" altLang="zh-CN" sz="2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95736" y="2595117"/>
            <a:ext cx="6480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endParaRPr lang="zh-CN" altLang="en-US" sz="88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957493"/>
              </p:ext>
            </p:extLst>
          </p:nvPr>
        </p:nvGraphicFramePr>
        <p:xfrm>
          <a:off x="827584" y="2143602"/>
          <a:ext cx="4680520" cy="3425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9" name="Equation" r:id="rId3" imgW="4025880" imgH="2946240" progId="Equation.DSMT4">
                  <p:embed/>
                </p:oleObj>
              </mc:Choice>
              <mc:Fallback>
                <p:oleObj name="Equation" r:id="rId3" imgW="4025880" imgH="2946240" progId="Equation.DSMT4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143602"/>
                        <a:ext cx="4680520" cy="3425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流程图: 过程 14"/>
          <p:cNvSpPr/>
          <p:nvPr/>
        </p:nvSpPr>
        <p:spPr>
          <a:xfrm>
            <a:off x="1736558" y="2202268"/>
            <a:ext cx="2214500" cy="2232248"/>
          </a:xfrm>
          <a:prstGeom prst="flowChartProcess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475656" y="2202268"/>
            <a:ext cx="1044116" cy="3458980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>
            <a:off x="4463988" y="3933056"/>
            <a:ext cx="3492388" cy="2016224"/>
          </a:xfrm>
          <a:prstGeom prst="wedgeRoundRectCallout">
            <a:avLst>
              <a:gd name="adj1" fmla="val -76361"/>
              <a:gd name="adj2" fmla="val -70930"/>
              <a:gd name="adj3" fmla="val 16667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6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900" b="1" dirty="0" smtClean="0">
                <a:solidFill>
                  <a:schemeClr val="tx1"/>
                </a:solidFill>
              </a:rPr>
              <a:t>个列向量线性无关构成</a:t>
            </a:r>
            <a:r>
              <a:rPr lang="en-US" altLang="zh-CN" sz="2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 smtClean="0">
                <a:solidFill>
                  <a:schemeClr val="tx1"/>
                </a:solidFill>
              </a:rPr>
              <a:t>的列向量的最大无关组，</a:t>
            </a:r>
            <a:endParaRPr lang="en-US" altLang="zh-CN" sz="2900" b="1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 smtClean="0">
                <a:solidFill>
                  <a:schemeClr val="tx1"/>
                </a:solidFill>
              </a:rPr>
              <a:t>列向量组的秩</a:t>
            </a:r>
            <a:r>
              <a:rPr lang="en-US" altLang="zh-CN" sz="2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endParaRPr lang="zh-CN" altLang="en-US" sz="2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1475656" y="2129538"/>
            <a:ext cx="3960440" cy="723398"/>
          </a:xfrm>
          <a:prstGeom prst="ellipse">
            <a:avLst/>
          </a:prstGeom>
          <a:solidFill>
            <a:schemeClr val="accen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标注 21"/>
          <p:cNvSpPr/>
          <p:nvPr/>
        </p:nvSpPr>
        <p:spPr>
          <a:xfrm>
            <a:off x="215516" y="3982649"/>
            <a:ext cx="3564396" cy="1966631"/>
          </a:xfrm>
          <a:prstGeom prst="wedgeRoundRectCallout">
            <a:avLst>
              <a:gd name="adj1" fmla="val 19980"/>
              <a:gd name="adj2" fmla="val -85990"/>
              <a:gd name="adj3" fmla="val 16667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400" b="1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个行向量</a:t>
            </a:r>
            <a:r>
              <a:rPr lang="zh-CN" altLang="en-US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线性无关构成</a:t>
            </a:r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的行向量的最大无关组</a:t>
            </a:r>
            <a:r>
              <a:rPr lang="zh-CN" altLang="en-US" sz="29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9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9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行向量组的秩</a:t>
            </a:r>
            <a:r>
              <a:rPr lang="en-US" altLang="zh-CN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9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9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2400" dirty="0"/>
          </a:p>
        </p:txBody>
      </p:sp>
      <p:sp>
        <p:nvSpPr>
          <p:cNvPr id="20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重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5536" y="1124744"/>
            <a:ext cx="6768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定理：向量组</a:t>
            </a:r>
            <a:r>
              <a:rPr lang="zh-CN" altLang="en-US" sz="2000" b="1" i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1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…,</a:t>
            </a:r>
            <a:r>
              <a:rPr lang="zh-CN" altLang="en-US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线性无关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(</a:t>
            </a:r>
            <a:r>
              <a:rPr lang="zh-CN" altLang="en-US" sz="2000" b="1" i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,…,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)=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endParaRPr lang="zh-CN" altLang="zh-CN" sz="2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87624" y="1444714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向量组</a:t>
            </a:r>
            <a:r>
              <a:rPr lang="zh-CN" altLang="en-US" sz="2000" b="1" i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1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…,</a:t>
            </a:r>
            <a:r>
              <a:rPr lang="zh-CN" altLang="en-US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i="1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线性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相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关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(</a:t>
            </a:r>
            <a:r>
              <a:rPr lang="zh-CN" altLang="en-US" sz="2000" b="1" i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1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2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,…,</a:t>
            </a:r>
            <a:r>
              <a:rPr lang="zh-CN" altLang="en-US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0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  <a:sym typeface="Symbol"/>
              </a:rPr>
              <a:t>) </a:t>
            </a:r>
            <a:r>
              <a:rPr lang="en-US" altLang="zh-CN" sz="20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/>
              </a:rPr>
              <a:t>r</a:t>
            </a:r>
            <a:endParaRPr lang="zh-CN" altLang="zh-CN" sz="2000" b="1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572000" y="2060848"/>
            <a:ext cx="3096344" cy="1728192"/>
            <a:chOff x="4355976" y="1860217"/>
            <a:chExt cx="4104456" cy="1943902"/>
          </a:xfrm>
        </p:grpSpPr>
        <p:sp>
          <p:nvSpPr>
            <p:cNvPr id="8" name="圆角矩形标注 7"/>
            <p:cNvSpPr/>
            <p:nvPr/>
          </p:nvSpPr>
          <p:spPr>
            <a:xfrm>
              <a:off x="4355976" y="1860217"/>
              <a:ext cx="4104456" cy="1943902"/>
            </a:xfrm>
            <a:prstGeom prst="wedgeRoundRectCallout">
              <a:avLst>
                <a:gd name="adj1" fmla="val -97416"/>
                <a:gd name="adj2" fmla="val 24238"/>
                <a:gd name="adj3" fmla="val 16667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800" b="1" dirty="0" smtClean="0">
                  <a:solidFill>
                    <a:schemeClr val="tx1"/>
                  </a:solidFill>
                </a:rPr>
                <a:t>是</a:t>
              </a:r>
              <a:r>
                <a:rPr lang="en-US" altLang="zh-CN" sz="28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 smtClean="0">
                  <a:solidFill>
                    <a:schemeClr val="tx1"/>
                  </a:solidFill>
                </a:rPr>
                <a:t>中最高阶</a:t>
              </a:r>
              <a:endParaRPr lang="en-US" altLang="zh-CN" sz="28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2800" b="1" dirty="0" smtClean="0">
                  <a:solidFill>
                    <a:schemeClr val="tx1"/>
                  </a:solidFill>
                </a:rPr>
                <a:t>非</a:t>
              </a:r>
              <a:r>
                <a:rPr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800" b="1" dirty="0" smtClean="0">
                  <a:solidFill>
                    <a:schemeClr val="tx1"/>
                  </a:solidFill>
                </a:rPr>
                <a:t>子式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9379473"/>
                </p:ext>
              </p:extLst>
            </p:nvPr>
          </p:nvGraphicFramePr>
          <p:xfrm>
            <a:off x="5692311" y="3265923"/>
            <a:ext cx="1320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80" name="Equation" r:id="rId5" imgW="1320480" imgH="457200" progId="Equation.DSMT4">
                    <p:embed/>
                  </p:oleObj>
                </mc:Choice>
                <mc:Fallback>
                  <p:oleObj name="Equation" r:id="rId5" imgW="1320480" imgH="457200" progId="Equation.DSMT4">
                    <p:embed/>
                    <p:pic>
                      <p:nvPicPr>
                        <p:cNvPr id="0" name="Picture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2311" y="3265923"/>
                          <a:ext cx="1320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6877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17136 0.0004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build="p"/>
      <p:bldP spid="14" grpId="0"/>
      <p:bldP spid="15" grpId="0" animBg="1"/>
      <p:bldP spid="18" grpId="0" animBg="1"/>
      <p:bldP spid="18" grpId="1" animBg="1"/>
      <p:bldP spid="18" grpId="2" animBg="1"/>
      <p:bldP spid="19" grpId="0" animBg="1"/>
      <p:bldP spid="21" grpId="0" animBg="1"/>
      <p:bldP spid="21" grpId="1" animBg="1"/>
      <p:bldP spid="22" grpId="0" animBg="1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023" y="560293"/>
            <a:ext cx="1296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3396D9"/>
                </a:solidFill>
              </a:rPr>
              <a:t>例</a:t>
            </a:r>
            <a:r>
              <a:rPr lang="en-US" altLang="zh-CN" sz="2600" b="1" dirty="0" smtClean="0">
                <a:solidFill>
                  <a:srgbClr val="3396D9"/>
                </a:solidFill>
              </a:rPr>
              <a:t>1</a:t>
            </a:r>
            <a:endParaRPr lang="zh-CN" altLang="en-US" sz="2600" b="1" dirty="0">
              <a:solidFill>
                <a:srgbClr val="3396D9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44450"/>
            <a:ext cx="5728344" cy="1582938"/>
            <a:chOff x="2477474" y="873210"/>
            <a:chExt cx="5728344" cy="1582938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6652978"/>
                </p:ext>
              </p:extLst>
            </p:nvPr>
          </p:nvGraphicFramePr>
          <p:xfrm>
            <a:off x="2477474" y="913369"/>
            <a:ext cx="1049337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0" name="Equation" r:id="rId3" imgW="1447560" imgH="1930320" progId="Equation.DSMT4">
                    <p:embed/>
                  </p:oleObj>
                </mc:Choice>
                <mc:Fallback>
                  <p:oleObj name="Equation" r:id="rId3" imgW="1447560" imgH="1930320" progId="Equation.DSMT4">
                    <p:embed/>
                    <p:pic>
                      <p:nvPicPr>
                        <p:cNvPr id="0" name="Picture 7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474" y="913369"/>
                          <a:ext cx="1049337" cy="1400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35191756"/>
                </p:ext>
              </p:extLst>
            </p:nvPr>
          </p:nvGraphicFramePr>
          <p:xfrm>
            <a:off x="3768111" y="873210"/>
            <a:ext cx="1169988" cy="152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1" name="Equation" r:id="rId5" imgW="1485720" imgH="1930320" progId="Equation.DSMT4">
                    <p:embed/>
                  </p:oleObj>
                </mc:Choice>
                <mc:Fallback>
                  <p:oleObj name="Equation" r:id="rId5" imgW="1485720" imgH="1930320" progId="Equation.DSMT4">
                    <p:embed/>
                    <p:pic>
                      <p:nvPicPr>
                        <p:cNvPr id="0" name="Picture 7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111" y="873210"/>
                          <a:ext cx="1169988" cy="152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8227487"/>
                </p:ext>
              </p:extLst>
            </p:nvPr>
          </p:nvGraphicFramePr>
          <p:xfrm>
            <a:off x="4965458" y="873384"/>
            <a:ext cx="988097" cy="151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2" name="Equation" r:id="rId7" imgW="1485720" imgH="1930320" progId="Equation.DSMT4">
                    <p:embed/>
                  </p:oleObj>
                </mc:Choice>
                <mc:Fallback>
                  <p:oleObj name="Equation" r:id="rId7" imgW="1485720" imgH="1930320" progId="Equation.DSMT4">
                    <p:embed/>
                    <p:pic>
                      <p:nvPicPr>
                        <p:cNvPr id="0" name="Picture 7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458" y="873384"/>
                          <a:ext cx="988097" cy="15187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8224072"/>
                </p:ext>
              </p:extLst>
            </p:nvPr>
          </p:nvGraphicFramePr>
          <p:xfrm>
            <a:off x="7143700" y="873384"/>
            <a:ext cx="1062118" cy="1582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3" name="Equation" r:id="rId9" imgW="1295280" imgH="1930320" progId="Equation.DSMT4">
                    <p:embed/>
                  </p:oleObj>
                </mc:Choice>
                <mc:Fallback>
                  <p:oleObj name="Equation" r:id="rId9" imgW="1295280" imgH="1930320" progId="Equation.DSMT4">
                    <p:embed/>
                    <p:pic>
                      <p:nvPicPr>
                        <p:cNvPr id="0" name="Picture 7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00" y="873384"/>
                          <a:ext cx="1062118" cy="15827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28392993"/>
                </p:ext>
              </p:extLst>
            </p:nvPr>
          </p:nvGraphicFramePr>
          <p:xfrm>
            <a:off x="6020774" y="914485"/>
            <a:ext cx="1032916" cy="1539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4" name="Equation" r:id="rId11" imgW="1295280" imgH="1930320" progId="Equation.DSMT4">
                    <p:embed/>
                  </p:oleObj>
                </mc:Choice>
                <mc:Fallback>
                  <p:oleObj name="Equation" r:id="rId11" imgW="1295280" imgH="1930320" progId="Equation.DSMT4">
                    <p:embed/>
                    <p:pic>
                      <p:nvPicPr>
                        <p:cNvPr id="0" name="Picture 7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0774" y="914485"/>
                          <a:ext cx="1032916" cy="1539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611039" y="2681081"/>
            <a:ext cx="5765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</a:t>
            </a:r>
            <a:r>
              <a:rPr lang="en-US" altLang="zh-CN" sz="2600" b="1" dirty="0" smtClean="0"/>
              <a:t>:</a:t>
            </a:r>
            <a:endParaRPr lang="zh-CN" altLang="en-US" sz="26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615678" y="2787829"/>
            <a:ext cx="3028330" cy="461665"/>
            <a:chOff x="1619796" y="2920378"/>
            <a:chExt cx="3028330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834913"/>
                </p:ext>
              </p:extLst>
            </p:nvPr>
          </p:nvGraphicFramePr>
          <p:xfrm>
            <a:off x="2451026" y="2924943"/>
            <a:ext cx="2197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35" name="Equation" r:id="rId13" imgW="2197100" imgH="419100" progId="Equation.DSMT4">
                    <p:embed/>
                  </p:oleObj>
                </mc:Choice>
                <mc:Fallback>
                  <p:oleObj name="Equation" r:id="rId13" imgW="2197100" imgH="419100" progId="Equation.DSMT4">
                    <p:embed/>
                    <p:pic>
                      <p:nvPicPr>
                        <p:cNvPr id="0" name="Picture 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026" y="2924943"/>
                          <a:ext cx="21971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619796" y="2920378"/>
              <a:ext cx="86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因为</a:t>
              </a:r>
              <a:endParaRPr lang="zh-CN" altLang="en-US" sz="2400" b="1" dirty="0"/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490529"/>
              </p:ext>
            </p:extLst>
          </p:nvPr>
        </p:nvGraphicFramePr>
        <p:xfrm>
          <a:off x="4716016" y="2177025"/>
          <a:ext cx="2736304" cy="169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6" name="Equation" r:id="rId15" imgW="3251160" imgH="1930320" progId="Equation.DSMT4">
                  <p:embed/>
                </p:oleObj>
              </mc:Choice>
              <mc:Fallback>
                <p:oleObj name="Equation" r:id="rId15" imgW="3251160" imgH="1930320" progId="Equation.DSMT4">
                  <p:embed/>
                  <p:pic>
                    <p:nvPicPr>
                      <p:cNvPr id="0" name="Picture 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177025"/>
                        <a:ext cx="2736304" cy="169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5581411"/>
              </p:ext>
            </p:extLst>
          </p:nvPr>
        </p:nvGraphicFramePr>
        <p:xfrm>
          <a:off x="1475656" y="4041582"/>
          <a:ext cx="3043380" cy="183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7" name="Equation" r:id="rId17" imgW="3200400" imgH="1930320" progId="Equation.DSMT4">
                  <p:embed/>
                </p:oleObj>
              </mc:Choice>
              <mc:Fallback>
                <p:oleObj name="Equation" r:id="rId17" imgW="3200400" imgH="1930320" progId="Equation.DSMT4">
                  <p:embed/>
                  <p:pic>
                    <p:nvPicPr>
                      <p:cNvPr id="0" name="Picture 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041582"/>
                        <a:ext cx="3043380" cy="18356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554371"/>
              </p:ext>
            </p:extLst>
          </p:nvPr>
        </p:nvGraphicFramePr>
        <p:xfrm>
          <a:off x="4627776" y="4005065"/>
          <a:ext cx="3091606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8" name="Equation" r:id="rId19" imgW="3187440" imgH="1930320" progId="Equation.DSMT4">
                  <p:embed/>
                </p:oleObj>
              </mc:Choice>
              <mc:Fallback>
                <p:oleObj name="Equation" r:id="rId19" imgW="3187440" imgH="1930320" progId="Equation.DSMT4">
                  <p:embed/>
                  <p:pic>
                    <p:nvPicPr>
                      <p:cNvPr id="0" name="Picture 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776" y="4005065"/>
                        <a:ext cx="3091606" cy="18722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5616" y="560293"/>
            <a:ext cx="15756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求向量组</a:t>
            </a:r>
            <a:endParaRPr lang="zh-CN" altLang="en-US" sz="2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1519" y="1560274"/>
            <a:ext cx="81369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的秩和一个极大无关组，并将其余向量用极大无关组线性表示。</a:t>
            </a:r>
          </a:p>
          <a:p>
            <a:endParaRPr lang="zh-CN" altLang="en-US" sz="2600" b="1" dirty="0"/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27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4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023" y="560293"/>
            <a:ext cx="1296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3396D9"/>
                </a:solidFill>
              </a:rPr>
              <a:t>例</a:t>
            </a:r>
            <a:r>
              <a:rPr lang="en-US" altLang="zh-CN" sz="2600" b="1" dirty="0" smtClean="0">
                <a:solidFill>
                  <a:srgbClr val="3396D9"/>
                </a:solidFill>
              </a:rPr>
              <a:t>1</a:t>
            </a:r>
            <a:endParaRPr lang="zh-CN" altLang="en-US" sz="2600" b="1" dirty="0">
              <a:solidFill>
                <a:srgbClr val="3396D9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44450"/>
            <a:ext cx="5728344" cy="1582938"/>
            <a:chOff x="2477474" y="873210"/>
            <a:chExt cx="5728344" cy="1582938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8956765"/>
                </p:ext>
              </p:extLst>
            </p:nvPr>
          </p:nvGraphicFramePr>
          <p:xfrm>
            <a:off x="2477474" y="913369"/>
            <a:ext cx="1049337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11" name="Equation" r:id="rId3" imgW="1447560" imgH="1930320" progId="Equation.DSMT4">
                    <p:embed/>
                  </p:oleObj>
                </mc:Choice>
                <mc:Fallback>
                  <p:oleObj name="Equation" r:id="rId3" imgW="1447560" imgH="1930320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474" y="913369"/>
                          <a:ext cx="1049337" cy="1400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989090"/>
                </p:ext>
              </p:extLst>
            </p:nvPr>
          </p:nvGraphicFramePr>
          <p:xfrm>
            <a:off x="3768111" y="873210"/>
            <a:ext cx="1169988" cy="152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12" name="Equation" r:id="rId5" imgW="1485720" imgH="1930320" progId="Equation.DSMT4">
                    <p:embed/>
                  </p:oleObj>
                </mc:Choice>
                <mc:Fallback>
                  <p:oleObj name="Equation" r:id="rId5" imgW="1485720" imgH="193032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111" y="873210"/>
                          <a:ext cx="1169988" cy="152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2847288"/>
                </p:ext>
              </p:extLst>
            </p:nvPr>
          </p:nvGraphicFramePr>
          <p:xfrm>
            <a:off x="4965458" y="873384"/>
            <a:ext cx="988097" cy="151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13" name="Equation" r:id="rId7" imgW="1485720" imgH="1930320" progId="Equation.DSMT4">
                    <p:embed/>
                  </p:oleObj>
                </mc:Choice>
                <mc:Fallback>
                  <p:oleObj name="Equation" r:id="rId7" imgW="1485720" imgH="1930320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458" y="873384"/>
                          <a:ext cx="988097" cy="15187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5102047"/>
                </p:ext>
              </p:extLst>
            </p:nvPr>
          </p:nvGraphicFramePr>
          <p:xfrm>
            <a:off x="7143700" y="873384"/>
            <a:ext cx="1062118" cy="1582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14" name="Equation" r:id="rId9" imgW="1295280" imgH="1930320" progId="Equation.DSMT4">
                    <p:embed/>
                  </p:oleObj>
                </mc:Choice>
                <mc:Fallback>
                  <p:oleObj name="Equation" r:id="rId9" imgW="1295280" imgH="1930320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00" y="873384"/>
                          <a:ext cx="1062118" cy="15827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2718646"/>
                </p:ext>
              </p:extLst>
            </p:nvPr>
          </p:nvGraphicFramePr>
          <p:xfrm>
            <a:off x="6020774" y="914485"/>
            <a:ext cx="1032916" cy="1539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15" name="Equation" r:id="rId11" imgW="1295280" imgH="1930320" progId="Equation.DSMT4">
                    <p:embed/>
                  </p:oleObj>
                </mc:Choice>
                <mc:Fallback>
                  <p:oleObj name="Equation" r:id="rId11" imgW="1295280" imgH="1930320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0774" y="914485"/>
                          <a:ext cx="1032916" cy="1539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611039" y="2681081"/>
            <a:ext cx="5765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</a:t>
            </a:r>
            <a:r>
              <a:rPr lang="en-US" altLang="zh-CN" sz="2600" b="1" dirty="0" smtClean="0"/>
              <a:t>:</a:t>
            </a:r>
            <a:endParaRPr lang="zh-CN" altLang="en-US" sz="26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615678" y="2787829"/>
            <a:ext cx="3028330" cy="461665"/>
            <a:chOff x="1619796" y="2920378"/>
            <a:chExt cx="3028330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0738243"/>
                </p:ext>
              </p:extLst>
            </p:nvPr>
          </p:nvGraphicFramePr>
          <p:xfrm>
            <a:off x="2451026" y="2924943"/>
            <a:ext cx="2197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16" name="Equation" r:id="rId13" imgW="2197100" imgH="419100" progId="Equation.DSMT4">
                    <p:embed/>
                  </p:oleObj>
                </mc:Choice>
                <mc:Fallback>
                  <p:oleObj name="Equation" r:id="rId13" imgW="2197100" imgH="419100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026" y="2924943"/>
                          <a:ext cx="21971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619796" y="2920378"/>
              <a:ext cx="86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因为</a:t>
              </a:r>
              <a:endParaRPr lang="zh-CN" altLang="en-US" sz="2400" b="1" dirty="0"/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435146"/>
              </p:ext>
            </p:extLst>
          </p:nvPr>
        </p:nvGraphicFramePr>
        <p:xfrm>
          <a:off x="4716016" y="2177025"/>
          <a:ext cx="2736304" cy="169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17" name="Equation" r:id="rId15" imgW="3251160" imgH="1930320" progId="Equation.DSMT4">
                  <p:embed/>
                </p:oleObj>
              </mc:Choice>
              <mc:Fallback>
                <p:oleObj name="Equation" r:id="rId15" imgW="3251160" imgH="1930320" progId="Equation.DSMT4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177025"/>
                        <a:ext cx="2736304" cy="169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475656" y="4005065"/>
            <a:ext cx="6243726" cy="1872208"/>
            <a:chOff x="1475656" y="4005065"/>
            <a:chExt cx="6243726" cy="1872208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8113293"/>
                </p:ext>
              </p:extLst>
            </p:nvPr>
          </p:nvGraphicFramePr>
          <p:xfrm>
            <a:off x="1475656" y="4041582"/>
            <a:ext cx="3043380" cy="1835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18" name="Equation" r:id="rId17" imgW="3200400" imgH="1930320" progId="Equation.DSMT4">
                    <p:embed/>
                  </p:oleObj>
                </mc:Choice>
                <mc:Fallback>
                  <p:oleObj name="Equation" r:id="rId17" imgW="3200400" imgH="1930320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4041582"/>
                          <a:ext cx="3043380" cy="18356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1236371"/>
                </p:ext>
              </p:extLst>
            </p:nvPr>
          </p:nvGraphicFramePr>
          <p:xfrm>
            <a:off x="4627776" y="4005065"/>
            <a:ext cx="3091606" cy="187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19" name="Equation" r:id="rId19" imgW="3187440" imgH="1930320" progId="Equation.DSMT4">
                    <p:embed/>
                  </p:oleObj>
                </mc:Choice>
                <mc:Fallback>
                  <p:oleObj name="Equation" r:id="rId19" imgW="3187440" imgH="1930320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776" y="4005065"/>
                          <a:ext cx="3091606" cy="1872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115616" y="560293"/>
            <a:ext cx="15756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求向量组</a:t>
            </a:r>
            <a:endParaRPr lang="zh-CN" altLang="en-US" sz="2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1519" y="1560274"/>
            <a:ext cx="81369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的秩和一个极大无关组，并将其余向量用极大无关组线性表示。</a:t>
            </a:r>
          </a:p>
          <a:p>
            <a:endParaRPr lang="zh-CN" altLang="en-US" sz="2600" b="1" dirty="0"/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019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7 L -0.50278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023" y="560293"/>
            <a:ext cx="1296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3396D9"/>
                </a:solidFill>
              </a:rPr>
              <a:t>例</a:t>
            </a:r>
            <a:r>
              <a:rPr lang="en-US" altLang="zh-CN" sz="2600" b="1" dirty="0" smtClean="0">
                <a:solidFill>
                  <a:srgbClr val="3396D9"/>
                </a:solidFill>
              </a:rPr>
              <a:t>1</a:t>
            </a:r>
            <a:endParaRPr lang="zh-CN" altLang="en-US" sz="2600" b="1" dirty="0">
              <a:solidFill>
                <a:srgbClr val="3396D9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627784" y="44450"/>
            <a:ext cx="5728344" cy="1582938"/>
            <a:chOff x="2477474" y="873210"/>
            <a:chExt cx="5728344" cy="1582938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7320488"/>
                </p:ext>
              </p:extLst>
            </p:nvPr>
          </p:nvGraphicFramePr>
          <p:xfrm>
            <a:off x="2477474" y="913369"/>
            <a:ext cx="1049337" cy="1400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2" name="Equation" r:id="rId3" imgW="1447560" imgH="1930320" progId="Equation.DSMT4">
                    <p:embed/>
                  </p:oleObj>
                </mc:Choice>
                <mc:Fallback>
                  <p:oleObj name="Equation" r:id="rId3" imgW="1447560" imgH="1930320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474" y="913369"/>
                          <a:ext cx="1049337" cy="1400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9268618"/>
                </p:ext>
              </p:extLst>
            </p:nvPr>
          </p:nvGraphicFramePr>
          <p:xfrm>
            <a:off x="3768111" y="873210"/>
            <a:ext cx="1169988" cy="1520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3" name="Equation" r:id="rId5" imgW="1485720" imgH="1930320" progId="Equation.DSMT4">
                    <p:embed/>
                  </p:oleObj>
                </mc:Choice>
                <mc:Fallback>
                  <p:oleObj name="Equation" r:id="rId5" imgW="1485720" imgH="1930320" progId="Equation.DSMT4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111" y="873210"/>
                          <a:ext cx="1169988" cy="1520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1866108"/>
                </p:ext>
              </p:extLst>
            </p:nvPr>
          </p:nvGraphicFramePr>
          <p:xfrm>
            <a:off x="4965458" y="873384"/>
            <a:ext cx="988097" cy="1518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4" name="Equation" r:id="rId7" imgW="1485720" imgH="1930320" progId="Equation.DSMT4">
                    <p:embed/>
                  </p:oleObj>
                </mc:Choice>
                <mc:Fallback>
                  <p:oleObj name="Equation" r:id="rId7" imgW="1485720" imgH="1930320" progId="Equation.DSMT4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458" y="873384"/>
                          <a:ext cx="988097" cy="15187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376343"/>
                </p:ext>
              </p:extLst>
            </p:nvPr>
          </p:nvGraphicFramePr>
          <p:xfrm>
            <a:off x="7143700" y="873384"/>
            <a:ext cx="1062118" cy="15827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5" name="Equation" r:id="rId9" imgW="1295280" imgH="1930320" progId="Equation.DSMT4">
                    <p:embed/>
                  </p:oleObj>
                </mc:Choice>
                <mc:Fallback>
                  <p:oleObj name="Equation" r:id="rId9" imgW="1295280" imgH="1930320" progId="Equation.DSMT4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00" y="873384"/>
                          <a:ext cx="1062118" cy="15827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393002"/>
                </p:ext>
              </p:extLst>
            </p:nvPr>
          </p:nvGraphicFramePr>
          <p:xfrm>
            <a:off x="6020774" y="914485"/>
            <a:ext cx="1032916" cy="1539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6" name="Equation" r:id="rId11" imgW="1295280" imgH="1930320" progId="Equation.DSMT4">
                    <p:embed/>
                  </p:oleObj>
                </mc:Choice>
                <mc:Fallback>
                  <p:oleObj name="Equation" r:id="rId11" imgW="1295280" imgH="1930320" progId="Equation.DSMT4">
                    <p:embed/>
                    <p:pic>
                      <p:nvPicPr>
                        <p:cNvPr id="0" name="Picture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0774" y="914485"/>
                          <a:ext cx="1032916" cy="1539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Box 13"/>
          <p:cNvSpPr txBox="1"/>
          <p:nvPr/>
        </p:nvSpPr>
        <p:spPr>
          <a:xfrm>
            <a:off x="611039" y="2681081"/>
            <a:ext cx="5765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/>
              <a:t>解</a:t>
            </a:r>
            <a:r>
              <a:rPr lang="en-US" altLang="zh-CN" sz="2600" b="1" dirty="0" smtClean="0"/>
              <a:t>:</a:t>
            </a:r>
            <a:endParaRPr lang="zh-CN" altLang="en-US" sz="26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615678" y="2787829"/>
            <a:ext cx="3028330" cy="461665"/>
            <a:chOff x="1619796" y="2920378"/>
            <a:chExt cx="3028330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3182655"/>
                </p:ext>
              </p:extLst>
            </p:nvPr>
          </p:nvGraphicFramePr>
          <p:xfrm>
            <a:off x="2451026" y="2924943"/>
            <a:ext cx="21971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7" name="Equation" r:id="rId13" imgW="2197100" imgH="419100" progId="Equation.DSMT4">
                    <p:embed/>
                  </p:oleObj>
                </mc:Choice>
                <mc:Fallback>
                  <p:oleObj name="Equation" r:id="rId13" imgW="2197100" imgH="419100" progId="Equation.DSMT4">
                    <p:embed/>
                    <p:pic>
                      <p:nvPicPr>
                        <p:cNvPr id="0" name="Picture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1026" y="2924943"/>
                          <a:ext cx="21971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619796" y="2920378"/>
              <a:ext cx="86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/>
                <a:t>因为</a:t>
              </a:r>
              <a:endParaRPr lang="zh-CN" altLang="en-US" sz="2400" b="1" dirty="0"/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54537"/>
              </p:ext>
            </p:extLst>
          </p:nvPr>
        </p:nvGraphicFramePr>
        <p:xfrm>
          <a:off x="4716016" y="2177025"/>
          <a:ext cx="2736304" cy="169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58" name="Equation" r:id="rId15" imgW="3251160" imgH="1930320" progId="Equation.DSMT4">
                  <p:embed/>
                </p:oleObj>
              </mc:Choice>
              <mc:Fallback>
                <p:oleObj name="Equation" r:id="rId15" imgW="3251160" imgH="1930320" progId="Equation.DSMT4">
                  <p:embed/>
                  <p:pic>
                    <p:nvPicPr>
                      <p:cNvPr id="0" name="Picture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177025"/>
                        <a:ext cx="2736304" cy="169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-3039878" y="4005065"/>
            <a:ext cx="6243726" cy="1872208"/>
            <a:chOff x="1475656" y="4005065"/>
            <a:chExt cx="6243726" cy="1872208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2017799"/>
                </p:ext>
              </p:extLst>
            </p:nvPr>
          </p:nvGraphicFramePr>
          <p:xfrm>
            <a:off x="1475656" y="4041582"/>
            <a:ext cx="3043380" cy="1835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59" name="Equation" r:id="rId17" imgW="3200400" imgH="1930320" progId="Equation.DSMT4">
                    <p:embed/>
                  </p:oleObj>
                </mc:Choice>
                <mc:Fallback>
                  <p:oleObj name="Equation" r:id="rId17" imgW="3200400" imgH="1930320" progId="Equation.DSMT4">
                    <p:embed/>
                    <p:pic>
                      <p:nvPicPr>
                        <p:cNvPr id="0" name="Picture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4041582"/>
                          <a:ext cx="3043380" cy="18356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2322870"/>
                </p:ext>
              </p:extLst>
            </p:nvPr>
          </p:nvGraphicFramePr>
          <p:xfrm>
            <a:off x="4627776" y="4005065"/>
            <a:ext cx="3091606" cy="1872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60" name="Equation" r:id="rId19" imgW="3187440" imgH="1930320" progId="Equation.DSMT4">
                    <p:embed/>
                  </p:oleObj>
                </mc:Choice>
                <mc:Fallback>
                  <p:oleObj name="Equation" r:id="rId19" imgW="3187440" imgH="1930320" progId="Equation.DSMT4">
                    <p:embed/>
                    <p:pic>
                      <p:nvPicPr>
                        <p:cNvPr id="0" name="Picture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776" y="4005065"/>
                          <a:ext cx="3091606" cy="1872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TextBox 3"/>
          <p:cNvSpPr txBox="1"/>
          <p:nvPr/>
        </p:nvSpPr>
        <p:spPr>
          <a:xfrm>
            <a:off x="1115616" y="560293"/>
            <a:ext cx="15756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求向量组</a:t>
            </a:r>
            <a:endParaRPr lang="zh-CN" altLang="en-US" sz="2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51519" y="1560274"/>
            <a:ext cx="81369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的秩和一个极大无关组，并将其余向量用极大无关组线性表示。</a:t>
            </a:r>
          </a:p>
          <a:p>
            <a:endParaRPr lang="zh-CN" altLang="en-US" sz="2600" b="1" dirty="0"/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向量组的秩与极大</a:t>
            </a:r>
            <a:r>
              <a:rPr lang="zh-CN" altLang="zh-CN" sz="32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807885"/>
              </p:ext>
            </p:extLst>
          </p:nvPr>
        </p:nvGraphicFramePr>
        <p:xfrm>
          <a:off x="3347864" y="3933056"/>
          <a:ext cx="31750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61" name="Equation" r:id="rId21" imgW="3175000" imgH="1930400" progId="Equation.DSMT4">
                  <p:embed/>
                </p:oleObj>
              </mc:Choice>
              <mc:Fallback>
                <p:oleObj name="Equation" r:id="rId21" imgW="3175000" imgH="1930400" progId="Equation.DSMT4">
                  <p:embed/>
                  <p:pic>
                    <p:nvPicPr>
                      <p:cNvPr id="0" name="Picture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933056"/>
                        <a:ext cx="3175000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椭圆 22"/>
          <p:cNvSpPr/>
          <p:nvPr/>
        </p:nvSpPr>
        <p:spPr>
          <a:xfrm>
            <a:off x="3779912" y="3939302"/>
            <a:ext cx="461403" cy="1937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932040" y="3861048"/>
            <a:ext cx="381660" cy="19493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385708" y="3889107"/>
            <a:ext cx="410428" cy="1921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533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4849</TotalTime>
  <Words>1816</Words>
  <Application>Microsoft Office PowerPoint</Application>
  <PresentationFormat>全屏显示(4:3)</PresentationFormat>
  <Paragraphs>348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主题2</vt:lpstr>
      <vt:lpstr>1_主题2</vt:lpstr>
      <vt:lpstr>2_主题2</vt:lpstr>
      <vt:lpstr>3_主题2</vt:lpstr>
      <vt:lpstr>Equation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  <vt:lpstr>4.3 向量组的秩与极大无关组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卢玉贞</cp:lastModifiedBy>
  <cp:revision>303</cp:revision>
  <dcterms:created xsi:type="dcterms:W3CDTF">2015-01-05T18:34:44Z</dcterms:created>
  <dcterms:modified xsi:type="dcterms:W3CDTF">2017-05-08T01:57:38Z</dcterms:modified>
</cp:coreProperties>
</file>