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8" r:id="rId2"/>
    <p:sldId id="257" r:id="rId3"/>
    <p:sldId id="306" r:id="rId4"/>
    <p:sldId id="318" r:id="rId5"/>
    <p:sldId id="319" r:id="rId6"/>
    <p:sldId id="313" r:id="rId7"/>
    <p:sldId id="320" r:id="rId8"/>
    <p:sldId id="321" r:id="rId9"/>
    <p:sldId id="324" r:id="rId10"/>
    <p:sldId id="338" r:id="rId11"/>
    <p:sldId id="331" r:id="rId12"/>
    <p:sldId id="330" r:id="rId13"/>
    <p:sldId id="351" r:id="rId14"/>
    <p:sldId id="348" r:id="rId15"/>
    <p:sldId id="349" r:id="rId16"/>
    <p:sldId id="332" r:id="rId17"/>
    <p:sldId id="335" r:id="rId18"/>
    <p:sldId id="339" r:id="rId19"/>
    <p:sldId id="340" r:id="rId20"/>
    <p:sldId id="352" r:id="rId21"/>
    <p:sldId id="336" r:id="rId22"/>
    <p:sldId id="354" r:id="rId23"/>
    <p:sldId id="341" r:id="rId24"/>
    <p:sldId id="353" r:id="rId25"/>
    <p:sldId id="337" r:id="rId26"/>
    <p:sldId id="350" r:id="rId27"/>
    <p:sldId id="344" r:id="rId28"/>
    <p:sldId id="355" r:id="rId29"/>
    <p:sldId id="356" r:id="rId30"/>
    <p:sldId id="27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1" autoAdjust="0"/>
    <p:restoredTop sz="95475" autoAdjust="0"/>
  </p:normalViewPr>
  <p:slideViewPr>
    <p:cSldViewPr>
      <p:cViewPr varScale="1">
        <p:scale>
          <a:sx n="75" d="100"/>
          <a:sy n="75" d="100"/>
        </p:scale>
        <p:origin x="7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8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CACDFE00-D4DF-4E37-9DFB-9E9ABDB435D5}" type="presOf" srcId="{A4DBE9E6-97EB-4725-A2C1-3C97D390DE6E}" destId="{CD4B3101-F142-4E5E-B80A-8D9996F097C7}" srcOrd="0" destOrd="0" presId="urn:microsoft.com/office/officeart/2005/8/layout/venn1"/>
    <dgm:cxn modelId="{626B9FA2-E52E-4EFA-AD5B-5603553AA250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A15A41C-DD85-4215-B393-0D4383E8719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4A8B910-7DC5-4498-B653-ED8CD969E762}" type="presOf" srcId="{B9B3E140-8B8D-4175-BD94-00D1649702AA}" destId="{6DAFA64C-DC3D-43CC-9306-9A83B9F4FF30}" srcOrd="0" destOrd="0" presId="urn:microsoft.com/office/officeart/2005/8/layout/venn1"/>
    <dgm:cxn modelId="{F65E01D4-84DB-4CA5-BA60-8443B53B2228}" type="presOf" srcId="{737B5EC5-D0D2-4529-A675-2479ADB7512A}" destId="{4470F79F-6492-40EA-A900-0CDDBA36E791}" srcOrd="0" destOrd="0" presId="urn:microsoft.com/office/officeart/2005/8/layout/venn1"/>
    <dgm:cxn modelId="{32E45583-30B3-4CB5-9F10-D1BA3BED1BA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0F57946-834F-4B00-830D-16492F0C7E10}" type="presOf" srcId="{938154DC-7DEC-4435-8AEE-F287F60DA644}" destId="{A319629E-037B-4B5B-8915-441F51FA60BC}" srcOrd="0" destOrd="0" presId="urn:microsoft.com/office/officeart/2005/8/layout/venn1"/>
    <dgm:cxn modelId="{84B398AF-C332-4669-B155-A5A1A95EAA76}" type="presOf" srcId="{AABD46EF-623D-4EC1-9905-9F9517C84035}" destId="{8A8110AF-7FCF-4E47-932E-B9CB33926204}" srcOrd="0" destOrd="0" presId="urn:microsoft.com/office/officeart/2005/8/layout/venn1"/>
    <dgm:cxn modelId="{42CFB953-709D-4E12-99D7-4ADB18F8B6F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D1777B7E-75B9-48D5-B754-1A31DB1E4556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187753A-D341-4357-8363-627E537FDC9F}" type="presOf" srcId="{EF24F56F-F948-4FAE-A21B-C908CFF0947F}" destId="{04E584C8-CAF4-4F3A-A494-457051CBD1BA}" srcOrd="0" destOrd="0" presId="urn:microsoft.com/office/officeart/2005/8/layout/venn1"/>
    <dgm:cxn modelId="{4CFEDEA7-0223-45E4-BCA9-66CF199F855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BBC3CA3-4404-4E1F-895A-F0AA1D1ADD95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BC806CE-5D10-402C-B98E-5D5BD70694ED}" type="presOf" srcId="{21F9EB01-2DBC-4DE3-BF4F-D736561A8F50}" destId="{EDBBB33F-27B5-48AE-A61C-C9DE23066AD1}" srcOrd="0" destOrd="0" presId="urn:microsoft.com/office/officeart/2005/8/layout/venn1"/>
    <dgm:cxn modelId="{E5BF89F8-AED4-40F0-A038-B02ACDAEF51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7DEFAB4-F0EC-4915-AD25-661000EBAFE9}" type="presOf" srcId="{0E6DF1C2-1746-482F-BF52-CD765E80A365}" destId="{171034FF-3396-4AA1-9482-05BACFB2D723}" srcOrd="0" destOrd="0" presId="urn:microsoft.com/office/officeart/2005/8/layout/venn1"/>
    <dgm:cxn modelId="{127C4665-C630-45C7-B090-503B262832D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A890017-D792-4232-BEDE-4B317DB110E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876D198-592D-4060-86D3-E50C09A3D77D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52704F6-7C61-4756-B034-6A3892C13F2C}" type="presOf" srcId="{8A5913D2-4896-41F8-9856-90C73F67022D}" destId="{6F917F00-94F3-4752-A2F0-5E137890CEB8}" srcOrd="0" destOrd="0" presId="urn:microsoft.com/office/officeart/2005/8/layout/venn1"/>
    <dgm:cxn modelId="{C9F90FF8-FC57-444F-93B6-6F515FB6BFA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4894AC1F-74A7-4951-B930-63BEF9C6DBD0}" type="presOf" srcId="{B9B3E140-8B8D-4175-BD94-00D1649702AA}" destId="{6DAFA64C-DC3D-43CC-9306-9A83B9F4FF30}" srcOrd="0" destOrd="0" presId="urn:microsoft.com/office/officeart/2005/8/layout/venn1"/>
    <dgm:cxn modelId="{2276F377-D2EA-4B69-9DE6-85F3DF1E2C9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0DD4AC7-8FBC-4582-990E-98734A2BDB2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9FC372E-6EB7-485E-B3B1-B27137F8163A}" type="presOf" srcId="{AABD46EF-623D-4EC1-9905-9F9517C84035}" destId="{8A8110AF-7FCF-4E47-932E-B9CB33926204}" srcOrd="0" destOrd="0" presId="urn:microsoft.com/office/officeart/2005/8/layout/venn1"/>
    <dgm:cxn modelId="{E6A33E23-C9D2-4C30-BD69-3196A702D06D}" type="presOf" srcId="{938154DC-7DEC-4435-8AEE-F287F60DA644}" destId="{A319629E-037B-4B5B-8915-441F51FA60BC}" srcOrd="0" destOrd="0" presId="urn:microsoft.com/office/officeart/2005/8/layout/venn1"/>
    <dgm:cxn modelId="{86D9153F-59EC-4FDF-8383-3EB6972124A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B8CD0-C6AA-42E2-98EE-04E7A26F0E42}" type="presOf" srcId="{45ECB1DE-4976-41EA-BF4A-BA9625218151}" destId="{61DA2F6A-A3A4-47F6-9631-E32DDDDECDEE}" srcOrd="0" destOrd="0" presId="urn:microsoft.com/office/officeart/2005/8/layout/venn1"/>
    <dgm:cxn modelId="{463CA459-D7D8-4767-91ED-E118E03A65D5}" type="presOf" srcId="{EF24F56F-F948-4FAE-A21B-C908CFF0947F}" destId="{04E584C8-CAF4-4F3A-A494-457051CBD1BA}" srcOrd="0" destOrd="0" presId="urn:microsoft.com/office/officeart/2005/8/layout/venn1"/>
    <dgm:cxn modelId="{383BDAE4-D52A-4CF9-827B-AE298A2CECC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072421-3C37-4108-9D66-57CC440CBC2B}" type="presOf" srcId="{21F9EB01-2DBC-4DE3-BF4F-D736561A8F50}" destId="{EDBBB33F-27B5-48AE-A61C-C9DE23066AD1}" srcOrd="0" destOrd="0" presId="urn:microsoft.com/office/officeart/2005/8/layout/venn1"/>
    <dgm:cxn modelId="{75F8C7F8-E5F0-4ABC-957F-ED85EF6AAF4F}" type="presOf" srcId="{CE6CFCA0-C49C-4951-BE4A-2894AF7F0369}" destId="{7B1E7C52-CF18-48B2-BB65-024F73E359D3}" srcOrd="0" destOrd="0" presId="urn:microsoft.com/office/officeart/2005/8/layout/venn1"/>
    <dgm:cxn modelId="{7EE2F8CB-8200-4C0F-B578-E9D48C28D05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8B53646-7F3C-40B6-87C4-D47A3AD25C40}" type="presOf" srcId="{0E6DF1C2-1746-482F-BF52-CD765E80A365}" destId="{171034FF-3396-4AA1-9482-05BACFB2D723}" srcOrd="0" destOrd="0" presId="urn:microsoft.com/office/officeart/2005/8/layout/venn1"/>
    <dgm:cxn modelId="{23AB7004-FA89-4CC3-991D-57C0DAB2C03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EA04CA1-46EB-437A-A171-EF451E7E851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jpeg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E0786-8871-4BB3-9246-1774C87B952E}" type="datetimeFigureOut">
              <a:rPr lang="zh-CN" altLang="en-US" smtClean="0"/>
              <a:pPr/>
              <a:t>2022-4-21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825C2-1FC4-40EE-81DF-62C5C6DC38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3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2022-4-21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6741947" y="260355"/>
            <a:ext cx="288056" cy="384175"/>
            <a:chOff x="7164288" y="267494"/>
            <a:chExt cx="288032" cy="288032"/>
          </a:xfrm>
        </p:grpSpPr>
        <p:sp>
          <p:nvSpPr>
            <p:cNvPr id="3" name="椭圆 2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10"/>
            <p:cNvGrpSpPr>
              <a:grpSpLocks/>
            </p:cNvGrpSpPr>
            <p:nvPr/>
          </p:nvGrpSpPr>
          <p:grpSpPr bwMode="auto"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5" name="等腰三角形 4"/>
              <p:cNvSpPr/>
              <p:nvPr/>
            </p:nvSpPr>
            <p:spPr>
              <a:xfrm rot="5400000">
                <a:off x="6023686" y="501772"/>
                <a:ext cx="141043" cy="123413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6169137" y="501772"/>
                <a:ext cx="141043" cy="123413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8614313" y="260355"/>
            <a:ext cx="288056" cy="384175"/>
            <a:chOff x="6732240" y="267494"/>
            <a:chExt cx="288032" cy="288032"/>
          </a:xfrm>
        </p:grpSpPr>
        <p:sp>
          <p:nvSpPr>
            <p:cNvPr id="8" name="椭圆 7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15"/>
            <p:cNvGrpSpPr>
              <a:grpSpLocks/>
            </p:cNvGrpSpPr>
            <p:nvPr/>
          </p:nvGrpSpPr>
          <p:grpSpPr bwMode="auto"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6023602" y="501772"/>
                <a:ext cx="141043" cy="123413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6169053" y="501772"/>
                <a:ext cx="141043" cy="123413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7365672" y="260355"/>
            <a:ext cx="288056" cy="384175"/>
            <a:chOff x="6732240" y="267494"/>
            <a:chExt cx="288032" cy="288032"/>
          </a:xfrm>
        </p:grpSpPr>
        <p:sp>
          <p:nvSpPr>
            <p:cNvPr id="13" name="椭圆 12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4" name="组合 20"/>
            <p:cNvGrpSpPr>
              <a:grpSpLocks/>
            </p:cNvGrpSpPr>
            <p:nvPr/>
          </p:nvGrpSpPr>
          <p:grpSpPr bwMode="auto"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6876554" y="699770"/>
                <a:ext cx="0" cy="1083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947966" y="699770"/>
                <a:ext cx="0" cy="1083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>
            <a:grpSpLocks/>
          </p:cNvGrpSpPr>
          <p:nvPr userDrawn="1"/>
        </p:nvGrpSpPr>
        <p:grpSpPr bwMode="auto">
          <a:xfrm>
            <a:off x="7989397" y="260355"/>
            <a:ext cx="288056" cy="384175"/>
            <a:chOff x="7344308" y="275469"/>
            <a:chExt cx="288032" cy="288032"/>
          </a:xfrm>
        </p:grpSpPr>
        <p:sp>
          <p:nvSpPr>
            <p:cNvPr id="18" name="椭圆 17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30003" y="361164"/>
              <a:ext cx="108310" cy="10831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2022-4-21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C013-CBE8-46BD-9AD1-2E34610D7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920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892544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4323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2709468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6253605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5966391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4208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31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2022-4-21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7.wmf"/><Relationship Id="rId17" Type="http://schemas.openxmlformats.org/officeDocument/2006/relationships/image" Target="../media/image79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png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449843" y="2720093"/>
            <a:ext cx="3809895" cy="1832890"/>
            <a:chOff x="2346280" y="2992831"/>
            <a:chExt cx="4451440" cy="2856114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7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grpSp>
              <p:nvGrpSpPr>
                <p:cNvPr id="8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9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6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3103807" y="1854715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87824" y="186617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>
            <a:off x="3563249" y="2543887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436958" y="250476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3822968" y="3198502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652982" y="3152836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2" name="矩形 21"/>
          <p:cNvSpPr/>
          <p:nvPr/>
        </p:nvSpPr>
        <p:spPr>
          <a:xfrm>
            <a:off x="3822967" y="3910125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680443" y="392096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相似矩阵及二次型</a:t>
            </a:r>
          </a:p>
        </p:txBody>
      </p:sp>
      <p:sp>
        <p:nvSpPr>
          <p:cNvPr id="28" name="矩形 27"/>
          <p:cNvSpPr/>
          <p:nvPr/>
        </p:nvSpPr>
        <p:spPr>
          <a:xfrm>
            <a:off x="3563249" y="4605223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419872" y="4592996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630005" y="2213546"/>
            <a:ext cx="903365" cy="3222572"/>
            <a:chOff x="2630005" y="2417702"/>
            <a:chExt cx="903365" cy="3222572"/>
          </a:xfrm>
        </p:grpSpPr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3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5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3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3103807" y="5290662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932902" y="5290662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8" grpId="0" animBg="1"/>
      <p:bldP spid="29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571472" y="229591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0919" y="1538771"/>
            <a:ext cx="7844695" cy="1032973"/>
            <a:chOff x="260919" y="1961649"/>
            <a:chExt cx="7844695" cy="1032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60919" y="1961649"/>
              <a:ext cx="7844695" cy="1032973"/>
              <a:chOff x="285387" y="1676529"/>
              <a:chExt cx="7713872" cy="103297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5387" y="1676529"/>
                <a:ext cx="7713872" cy="103297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0962895"/>
                  </p:ext>
                </p:extLst>
              </p:nvPr>
            </p:nvGraphicFramePr>
            <p:xfrm>
              <a:off x="1017899" y="1763680"/>
              <a:ext cx="1142671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61" name="Equation" r:id="rId3" imgW="1143000" imgH="431800" progId="Equation.DSMT4">
                      <p:embed/>
                    </p:oleObj>
                  </mc:Choice>
                  <mc:Fallback>
                    <p:oleObj name="Equation" r:id="rId3" imgW="1143000" imgH="431800" progId="Equation.DSMT4">
                      <p:embed/>
                      <p:pic>
                        <p:nvPicPr>
                          <p:cNvPr id="0" name="Picture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899" y="1763680"/>
                            <a:ext cx="1142671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Box 19"/>
            <p:cNvSpPr txBox="1"/>
            <p:nvPr/>
          </p:nvSpPr>
          <p:spPr>
            <a:xfrm>
              <a:off x="264912" y="2030797"/>
              <a:ext cx="74480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线性无关，意味着不共面，   </a:t>
              </a: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是否两两正交？</a:t>
              </a:r>
              <a:endParaRPr lang="zh-CN" altLang="en-US" dirty="0"/>
            </a:p>
          </p:txBody>
        </p:sp>
      </p:grpSp>
      <p:sp>
        <p:nvSpPr>
          <p:cNvPr id="24" name="十字星 23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8358214" y="1628800"/>
            <a:ext cx="714348" cy="3329819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555" y="27769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/>
              <a:t>不一定两两</a:t>
            </a:r>
            <a:r>
              <a:rPr lang="zh-CN" altLang="en-US" sz="2800" b="1" dirty="0"/>
              <a:t>正交</a:t>
            </a:r>
            <a:endParaRPr lang="zh-CN" altLang="en-US" sz="28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30974" y="3588159"/>
            <a:ext cx="7876096" cy="1296144"/>
            <a:chOff x="230974" y="3861048"/>
            <a:chExt cx="7906038" cy="1296144"/>
          </a:xfrm>
        </p:grpSpPr>
        <p:sp>
          <p:nvSpPr>
            <p:cNvPr id="14" name="矩形 13"/>
            <p:cNvSpPr/>
            <p:nvPr/>
          </p:nvSpPr>
          <p:spPr>
            <a:xfrm>
              <a:off x="230975" y="3861048"/>
              <a:ext cx="7906037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30974" y="4059069"/>
              <a:ext cx="7682489" cy="954107"/>
              <a:chOff x="230974" y="4059069"/>
              <a:chExt cx="7682489" cy="9541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30974" y="4059069"/>
                <a:ext cx="76824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 startAt="2"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             非零且两两正交，意味着两两垂直，是否一定线性无关？</a:t>
                </a:r>
                <a:endParaRPr lang="zh-CN" altLang="en-US" dirty="0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5651131"/>
                  </p:ext>
                </p:extLst>
              </p:nvPr>
            </p:nvGraphicFramePr>
            <p:xfrm>
              <a:off x="1043608" y="4075113"/>
              <a:ext cx="13081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62" name="Equation" r:id="rId5" imgW="1307532" imgH="431613" progId="Equation.DSMT4">
                      <p:embed/>
                    </p:oleObj>
                  </mc:Choice>
                  <mc:Fallback>
                    <p:oleObj name="Equation" r:id="rId5" imgW="1307532" imgH="431613" progId="Equation.DSMT4">
                      <p:embed/>
                      <p:pic>
                        <p:nvPicPr>
                          <p:cNvPr id="0" name="Picture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608" y="4075113"/>
                            <a:ext cx="13081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" name="TextBox 28"/>
          <p:cNvSpPr txBox="1"/>
          <p:nvPr/>
        </p:nvSpPr>
        <p:spPr>
          <a:xfrm>
            <a:off x="803281" y="5028319"/>
            <a:ext cx="318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一定</a:t>
            </a:r>
            <a:r>
              <a:rPr lang="zh-CN" altLang="en-US" sz="2800" b="1" dirty="0"/>
              <a:t>线性无关</a:t>
            </a:r>
            <a:endParaRPr lang="zh-CN" altLang="en-US" sz="2800" dirty="0"/>
          </a:p>
        </p:txBody>
      </p:sp>
      <p:sp>
        <p:nvSpPr>
          <p:cNvPr id="26" name="六角星 25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3376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628800"/>
            <a:ext cx="5760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十字星 8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1" name="流程图: 可选过程 1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711860"/>
            <a:ext cx="6701371" cy="523220"/>
            <a:chOff x="1399020" y="711860"/>
            <a:chExt cx="6701371" cy="523220"/>
          </a:xfrm>
        </p:grpSpPr>
        <p:sp>
          <p:nvSpPr>
            <p:cNvPr id="13" name="矩形 12"/>
            <p:cNvSpPr/>
            <p:nvPr/>
          </p:nvSpPr>
          <p:spPr>
            <a:xfrm>
              <a:off x="1399020" y="711860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若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en-US" altLang="zh-CN" sz="2800" b="1" dirty="0"/>
                <a:t>                      </a:t>
              </a:r>
              <a:r>
                <a:rPr lang="zh-CN" altLang="en-US" sz="2800" b="1" dirty="0"/>
                <a:t>是一组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两两正交</a:t>
              </a:r>
              <a:r>
                <a:rPr lang="zh-CN" altLang="en-US" sz="2800" b="1" dirty="0"/>
                <a:t>的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722557"/>
                </p:ext>
              </p:extLst>
            </p:nvPr>
          </p:nvGraphicFramePr>
          <p:xfrm>
            <a:off x="3388765" y="711860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9" name="Equation" r:id="rId3" imgW="1587500" imgH="431800" progId="Equation.DSMT4">
                    <p:embed/>
                  </p:oleObj>
                </mc:Choice>
                <mc:Fallback>
                  <p:oleObj name="Equation" r:id="rId3" imgW="1587500" imgH="431800" progId="Equation.DSMT4">
                    <p:embed/>
                    <p:pic>
                      <p:nvPicPr>
                        <p:cNvPr id="0" name="Picture 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765" y="711860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79512" y="1235080"/>
            <a:ext cx="6624736" cy="523220"/>
            <a:chOff x="1026405" y="1235080"/>
            <a:chExt cx="6624736" cy="523220"/>
          </a:xfrm>
        </p:grpSpPr>
        <p:sp>
          <p:nvSpPr>
            <p:cNvPr id="14" name="矩形 13"/>
            <p:cNvSpPr/>
            <p:nvPr/>
          </p:nvSpPr>
          <p:spPr>
            <a:xfrm>
              <a:off x="1026405" y="1235080"/>
              <a:ext cx="6624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</a:rPr>
                <a:t>非零向量</a:t>
              </a:r>
              <a:r>
                <a:rPr lang="zh-CN" altLang="en-US" sz="2800" b="1" dirty="0"/>
                <a:t>，则                        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线性无关</a:t>
              </a:r>
              <a:r>
                <a:rPr lang="zh-CN" altLang="zh-CN" sz="2800" b="1" dirty="0"/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020351"/>
                </p:ext>
              </p:extLst>
            </p:nvPr>
          </p:nvGraphicFramePr>
          <p:xfrm>
            <a:off x="3416548" y="1271373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0" name="Equation" r:id="rId5" imgW="1587500" imgH="431800" progId="Equation.DSMT4">
                    <p:embed/>
                  </p:oleObj>
                </mc:Choice>
                <mc:Fallback>
                  <p:oleObj name="Equation" r:id="rId5" imgW="1587500" imgH="431800" progId="Equation.DSMT4">
                    <p:embed/>
                    <p:pic>
                      <p:nvPicPr>
                        <p:cNvPr id="0" name="Picture 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1271373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899592" y="1988840"/>
            <a:ext cx="7632848" cy="523220"/>
            <a:chOff x="323528" y="1988840"/>
            <a:chExt cx="7632848" cy="523220"/>
          </a:xfrm>
        </p:grpSpPr>
        <p:sp>
          <p:nvSpPr>
            <p:cNvPr id="15" name="矩形 14"/>
            <p:cNvSpPr/>
            <p:nvPr/>
          </p:nvSpPr>
          <p:spPr>
            <a:xfrm>
              <a:off x="323528" y="1988840"/>
              <a:ext cx="7632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证明    设有                         使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400311"/>
                </p:ext>
              </p:extLst>
            </p:nvPr>
          </p:nvGraphicFramePr>
          <p:xfrm>
            <a:off x="2411760" y="2050662"/>
            <a:ext cx="161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1" name="Equation" r:id="rId7" imgW="1612900" imgH="431800" progId="Equation.DSMT4">
                    <p:embed/>
                  </p:oleObj>
                </mc:Choice>
                <mc:Fallback>
                  <p:oleObj name="Equation" r:id="rId7" imgW="1612900" imgH="431800" progId="Equation.DSMT4">
                    <p:embed/>
                    <p:pic>
                      <p:nvPicPr>
                        <p:cNvPr id="0" name="Picture 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2050662"/>
                          <a:ext cx="161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98273"/>
              </p:ext>
            </p:extLst>
          </p:nvPr>
        </p:nvGraphicFramePr>
        <p:xfrm>
          <a:off x="2339752" y="2670185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2" name="Equation" r:id="rId9" imgW="3771900" imgH="431800" progId="Equation.DSMT4">
                  <p:embed/>
                </p:oleObj>
              </mc:Choice>
              <mc:Fallback>
                <p:oleObj name="Equation" r:id="rId9" imgW="3771900" imgH="431800" progId="Equation.DSMT4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70185"/>
                        <a:ext cx="377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74847" y="4200252"/>
            <a:ext cx="7862970" cy="1028948"/>
            <a:chOff x="274847" y="3480172"/>
            <a:chExt cx="7862970" cy="1028948"/>
          </a:xfrm>
        </p:grpSpPr>
        <p:sp>
          <p:nvSpPr>
            <p:cNvPr id="23" name="矩形 22"/>
            <p:cNvSpPr/>
            <p:nvPr/>
          </p:nvSpPr>
          <p:spPr>
            <a:xfrm>
              <a:off x="274847" y="3555013"/>
              <a:ext cx="7862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/>
                <a:t> ≠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dirty="0"/>
                <a:t> , </a:t>
              </a:r>
              <a:r>
                <a:rPr lang="zh-CN" altLang="en-US" sz="2800" b="1" dirty="0"/>
                <a:t>故        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sz="2800" b="1" dirty="0"/>
                <a:t>，从而必有</a:t>
              </a:r>
              <a:r>
                <a:rPr lang="en-US" altLang="zh-CN" sz="2800" b="1" dirty="0"/>
                <a:t> 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 dirty="0"/>
                <a:t>=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，类似可证  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b="1" dirty="0"/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，∙∙∙ ，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λ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/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965095"/>
                </p:ext>
              </p:extLst>
            </p:nvPr>
          </p:nvGraphicFramePr>
          <p:xfrm>
            <a:off x="2411760" y="3480172"/>
            <a:ext cx="23241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3" name="Equation" r:id="rId11" imgW="2324100" imgH="596900" progId="Equation.DSMT4">
                    <p:embed/>
                  </p:oleObj>
                </mc:Choice>
                <mc:Fallback>
                  <p:oleObj name="Equation" r:id="rId11" imgW="2324100" imgH="596900" progId="Equation.DSMT4">
                    <p:embed/>
                    <p:pic>
                      <p:nvPicPr>
                        <p:cNvPr id="0" name="Picture 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3480172"/>
                          <a:ext cx="232410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179512" y="5210036"/>
            <a:ext cx="6791090" cy="523220"/>
            <a:chOff x="1021270" y="4138377"/>
            <a:chExt cx="6791090" cy="523220"/>
          </a:xfrm>
        </p:grpSpPr>
        <p:sp>
          <p:nvSpPr>
            <p:cNvPr id="22" name="矩形 21"/>
            <p:cNvSpPr/>
            <p:nvPr/>
          </p:nvSpPr>
          <p:spPr>
            <a:xfrm>
              <a:off x="1021270" y="4138377"/>
              <a:ext cx="67910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于是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组                        线性无关。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2088"/>
                </p:ext>
              </p:extLst>
            </p:nvPr>
          </p:nvGraphicFramePr>
          <p:xfrm>
            <a:off x="3130748" y="4138377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4" name="Equation" r:id="rId13" imgW="1587500" imgH="431800" progId="Equation.DSMT4">
                    <p:embed/>
                  </p:oleObj>
                </mc:Choice>
                <mc:Fallback>
                  <p:oleObj name="Equation" r:id="rId13" imgW="1587500" imgH="431800" progId="Equation.DSMT4">
                    <p:embed/>
                    <p:pic>
                      <p:nvPicPr>
                        <p:cNvPr id="0" name="Picture 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748" y="4138377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274847" y="3212976"/>
            <a:ext cx="796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左乘上式两端，因而当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故得 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325306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29358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正交基</a:t>
            </a: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94957" y="3126184"/>
            <a:ext cx="1944216" cy="12041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7544" y="1667086"/>
            <a:ext cx="1416255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44008" y="1124744"/>
            <a:ext cx="1584176" cy="4648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96304"/>
              </p:ext>
            </p:extLst>
          </p:nvPr>
        </p:nvGraphicFramePr>
        <p:xfrm>
          <a:off x="251520" y="2818202"/>
          <a:ext cx="540060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61" name="Equation" r:id="rId3" imgW="7886700" imgH="2997200" progId="Equation.DSMT4">
                  <p:embed/>
                </p:oleObj>
              </mc:Choice>
              <mc:Fallback>
                <p:oleObj name="Equation" r:id="rId3" imgW="7886700" imgH="2997200" progId="Equation.DSMT4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18202"/>
                        <a:ext cx="5400600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5606925" y="3791842"/>
            <a:ext cx="28803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62086"/>
              </p:ext>
            </p:extLst>
          </p:nvPr>
        </p:nvGraphicFramePr>
        <p:xfrm>
          <a:off x="5983560" y="3193008"/>
          <a:ext cx="1828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62" name="Equation" r:id="rId5" imgW="1828800" imgH="2108200" progId="Equation.DSMT4">
                  <p:embed/>
                </p:oleObj>
              </mc:Choice>
              <mc:Fallback>
                <p:oleObj name="Equation" r:id="rId5" imgW="1828800" imgH="2108200" progId="Equation.DSMT4">
                  <p:embed/>
                  <p:pic>
                    <p:nvPicPr>
                      <p:cNvPr id="0" name="Picture 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560" y="3193008"/>
                        <a:ext cx="18288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左箭头 32"/>
          <p:cNvSpPr/>
          <p:nvPr/>
        </p:nvSpPr>
        <p:spPr>
          <a:xfrm rot="1150441">
            <a:off x="1299094" y="2881692"/>
            <a:ext cx="4848723" cy="413396"/>
          </a:xfrm>
          <a:prstGeom prst="leftArrow">
            <a:avLst>
              <a:gd name="adj1" fmla="val 51794"/>
              <a:gd name="adj2" fmla="val 821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箭头 33"/>
          <p:cNvSpPr/>
          <p:nvPr/>
        </p:nvSpPr>
        <p:spPr>
          <a:xfrm rot="4564688">
            <a:off x="5463857" y="2177085"/>
            <a:ext cx="1551250" cy="32537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星 20"/>
          <p:cNvSpPr/>
          <p:nvPr/>
        </p:nvSpPr>
        <p:spPr>
          <a:xfrm>
            <a:off x="8410128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23" name="流程图: 可选过程 2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8" y="1177348"/>
            <a:ext cx="7920880" cy="523460"/>
            <a:chOff x="323528" y="1066181"/>
            <a:chExt cx="7920880" cy="523460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1066181"/>
              <a:ext cx="7920880" cy="523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的一个基，如果                     两两正交，且都是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49311"/>
                </p:ext>
              </p:extLst>
            </p:nvPr>
          </p:nvGraphicFramePr>
          <p:xfrm>
            <a:off x="3059832" y="1111337"/>
            <a:ext cx="15843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63" name="Equation" r:id="rId7" imgW="1585097" imgH="432854" progId="Equation.DSMT4">
                    <p:embed/>
                  </p:oleObj>
                </mc:Choice>
                <mc:Fallback>
                  <p:oleObj name="Equation" r:id="rId7" imgW="1585097" imgH="432854" progId="Equation.DSMT4">
                    <p:embed/>
                    <p:pic>
                      <p:nvPicPr>
                        <p:cNvPr id="0" name="Picture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1111337"/>
                          <a:ext cx="1584325" cy="433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23528" y="1682805"/>
            <a:ext cx="7981920" cy="954107"/>
            <a:chOff x="-119646" y="525671"/>
            <a:chExt cx="8427265" cy="954107"/>
          </a:xfrm>
        </p:grpSpPr>
        <p:sp>
          <p:nvSpPr>
            <p:cNvPr id="38" name="矩形 37"/>
            <p:cNvSpPr/>
            <p:nvPr/>
          </p:nvSpPr>
          <p:spPr>
            <a:xfrm>
              <a:off x="-119646" y="525671"/>
              <a:ext cx="842726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单位向量，则称</a:t>
              </a:r>
              <a:r>
                <a:rPr lang="en-US" altLang="zh-CN" sz="2800" b="1" dirty="0"/>
                <a:t>                      </a:t>
              </a:r>
              <a:r>
                <a:rPr lang="zh-CN" altLang="en-US" sz="2800" b="1" dirty="0"/>
                <a:t>是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的一个规范正交基。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606309"/>
                </p:ext>
              </p:extLst>
            </p:nvPr>
          </p:nvGraphicFramePr>
          <p:xfrm>
            <a:off x="2921379" y="569337"/>
            <a:ext cx="15843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64" name="Equation" r:id="rId9" imgW="1585097" imgH="432854" progId="Equation.DSMT4">
                    <p:embed/>
                  </p:oleObj>
                </mc:Choice>
                <mc:Fallback>
                  <p:oleObj name="Equation" r:id="rId9" imgW="1585097" imgH="432854" progId="Equation.DSMT4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379" y="569337"/>
                          <a:ext cx="1584325" cy="433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971600" y="673532"/>
            <a:ext cx="7272808" cy="523220"/>
            <a:chOff x="971600" y="673532"/>
            <a:chExt cx="7272808" cy="523220"/>
          </a:xfrm>
        </p:grpSpPr>
        <p:grpSp>
          <p:nvGrpSpPr>
            <p:cNvPr id="24" name="组合 23"/>
            <p:cNvGrpSpPr/>
            <p:nvPr/>
          </p:nvGrpSpPr>
          <p:grpSpPr>
            <a:xfrm>
              <a:off x="971600" y="673532"/>
              <a:ext cx="6701371" cy="523220"/>
              <a:chOff x="1399020" y="711860"/>
              <a:chExt cx="6701371" cy="52322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399020" y="711860"/>
                <a:ext cx="670137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r>
                  <a:rPr lang="zh-CN" altLang="zh-CN" sz="2800" b="1" dirty="0"/>
                  <a:t>向量</a:t>
                </a:r>
                <a:r>
                  <a:rPr lang="en-US" altLang="zh-CN" sz="2800" b="1" dirty="0"/>
                  <a:t>                      </a:t>
                </a:r>
                <a:r>
                  <a:rPr lang="zh-CN" altLang="en-US" sz="2800" b="1" dirty="0"/>
                  <a:t>是向量空间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0521936"/>
                  </p:ext>
                </p:extLst>
              </p:nvPr>
            </p:nvGraphicFramePr>
            <p:xfrm>
              <a:off x="3388765" y="711860"/>
              <a:ext cx="15875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65" name="Equation" r:id="rId10" imgW="1587500" imgH="431800" progId="Equation.DSMT4">
                      <p:embed/>
                    </p:oleObj>
                  </mc:Choice>
                  <mc:Fallback>
                    <p:oleObj name="Equation" r:id="rId10" imgW="1587500" imgH="431800" progId="Equation.DSMT4">
                      <p:embed/>
                      <p:pic>
                        <p:nvPicPr>
                          <p:cNvPr id="0" name="Picture 5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765" y="711860"/>
                            <a:ext cx="15875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119582"/>
                </p:ext>
              </p:extLst>
            </p:nvPr>
          </p:nvGraphicFramePr>
          <p:xfrm>
            <a:off x="6923608" y="692696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66" name="Equation" r:id="rId12" imgW="1320800" imgH="457200" progId="Equation.DSMT4">
                    <p:embed/>
                  </p:oleObj>
                </mc:Choice>
                <mc:Fallback>
                  <p:oleObj name="Equation" r:id="rId12" imgW="1320800" imgH="457200" progId="Equation.DSMT4">
                    <p:embed/>
                    <p:pic>
                      <p:nvPicPr>
                        <p:cNvPr id="0" name="Picture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3608" y="692696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74846" y="5462588"/>
            <a:ext cx="7784373" cy="523966"/>
            <a:chOff x="274846" y="5462588"/>
            <a:chExt cx="7784373" cy="523966"/>
          </a:xfrm>
        </p:grpSpPr>
        <p:sp>
          <p:nvSpPr>
            <p:cNvPr id="15" name="TextBox 14"/>
            <p:cNvSpPr txBox="1"/>
            <p:nvPr/>
          </p:nvSpPr>
          <p:spPr>
            <a:xfrm>
              <a:off x="274846" y="5463334"/>
              <a:ext cx="7784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故                     是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的一个规范正交基。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264374"/>
                </p:ext>
              </p:extLst>
            </p:nvPr>
          </p:nvGraphicFramePr>
          <p:xfrm>
            <a:off x="871538" y="5462588"/>
            <a:ext cx="16478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67" name="Equation" r:id="rId14" imgW="1739900" imgH="431800" progId="Equation.DSMT4">
                    <p:embed/>
                  </p:oleObj>
                </mc:Choice>
                <mc:Fallback>
                  <p:oleObj name="Equation" r:id="rId14" imgW="1739900" imgH="431800" progId="Equation.DSMT4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8" y="5462588"/>
                          <a:ext cx="16478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六角星 3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9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2413457"/>
            <a:ext cx="6859188" cy="7275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7544" y="1039308"/>
            <a:ext cx="6859188" cy="12375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了解向量的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掌握施密特正交、规范化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掌握正交矩阵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312146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2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1"/>
          <p:cNvSpPr txBox="1">
            <a:spLocks noChangeArrowheads="1"/>
          </p:cNvSpPr>
          <p:nvPr/>
        </p:nvSpPr>
        <p:spPr bwMode="auto">
          <a:xfrm>
            <a:off x="107505" y="116632"/>
            <a:ext cx="82089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+mj-ea"/>
                <a:ea typeface="+mj-ea"/>
              </a:rPr>
              <a:t>投影向量：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+mj-ea"/>
                <a:ea typeface="+mj-ea"/>
              </a:rPr>
              <a:t>将两向量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和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起点重合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zh-CN" altLang="en-US" sz="2000" b="1" dirty="0">
                <a:latin typeface="+mj-ea"/>
                <a:ea typeface="+mj-ea"/>
              </a:rPr>
              <a:t>，则由一个向量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的终点向另一个向量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做垂线，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3799" y="2130375"/>
            <a:ext cx="8031163" cy="3890913"/>
          </a:xfrm>
          <a:prstGeom prst="roundRect">
            <a:avLst>
              <a:gd name="adj" fmla="val 4646"/>
            </a:avLst>
          </a:prstGeom>
          <a:solidFill>
            <a:srgbClr val="00B0F0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982663" indent="-982663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endParaRPr lang="en-US" altLang="zh-CN" b="1" dirty="0">
              <a:latin typeface="+mn-ea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759261" y="5651956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634037" y="4511105"/>
            <a:ext cx="2074526" cy="10931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634037" y="5635055"/>
            <a:ext cx="321551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32450" y="5635055"/>
            <a:ext cx="13835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4635624" y="5606480"/>
            <a:ext cx="2074526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AutoShape 33"/>
          <p:cNvCxnSpPr>
            <a:cxnSpLocks noChangeShapeType="1"/>
          </p:cNvCxnSpPr>
          <p:nvPr/>
        </p:nvCxnSpPr>
        <p:spPr bwMode="auto">
          <a:xfrm>
            <a:off x="6766049" y="4511105"/>
            <a:ext cx="1528" cy="1065372"/>
          </a:xfrm>
          <a:prstGeom prst="straightConnector1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</p:cxnSp>
      <p:cxnSp>
        <p:nvCxnSpPr>
          <p:cNvPr id="13" name="AutoShape 34"/>
          <p:cNvCxnSpPr>
            <a:cxnSpLocks noChangeShapeType="1"/>
          </p:cNvCxnSpPr>
          <p:nvPr/>
        </p:nvCxnSpPr>
        <p:spPr bwMode="auto">
          <a:xfrm flipH="1" flipV="1">
            <a:off x="6767575" y="5590653"/>
            <a:ext cx="62" cy="3170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6373938" y="5589240"/>
            <a:ext cx="308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chemeClr val="tx1">
                  <a:lumMod val="85000"/>
                  <a:lumOff val="1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6444208" y="4211796"/>
            <a:ext cx="324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6804248" y="4437112"/>
            <a:ext cx="4240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lang="en-US" altLang="zh-CN" b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7092280" y="4437112"/>
            <a:ext cx="921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=a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8" name="Group 56"/>
          <p:cNvGrpSpPr>
            <a:grpSpLocks noChangeAspect="1"/>
          </p:cNvGrpSpPr>
          <p:nvPr/>
        </p:nvGrpSpPr>
        <p:grpSpPr bwMode="auto">
          <a:xfrm>
            <a:off x="6780337" y="5441380"/>
            <a:ext cx="174473" cy="174474"/>
            <a:chOff x="748" y="3884"/>
            <a:chExt cx="136" cy="136"/>
          </a:xfrm>
        </p:grpSpPr>
        <p:sp>
          <p:nvSpPr>
            <p:cNvPr id="19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179512" y="2177480"/>
            <a:ext cx="790760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由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2000" b="1" i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为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上的投影，则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 =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λb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，</a:t>
            </a:r>
            <a:endParaRPr lang="zh-CN" altLang="en-US" sz="2000" b="1" baseline="-25000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首先，确定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的值．</a:t>
            </a: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因为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zh-CN" altLang="en-US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zh-CN" altLang="en-US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所以                   </a:t>
            </a: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从而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41612"/>
              </p:ext>
            </p:extLst>
          </p:nvPr>
        </p:nvGraphicFramePr>
        <p:xfrm>
          <a:off x="1051049" y="4106293"/>
          <a:ext cx="1210506" cy="83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6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49" y="4106293"/>
                        <a:ext cx="1210506" cy="839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10895"/>
              </p:ext>
            </p:extLst>
          </p:nvPr>
        </p:nvGraphicFramePr>
        <p:xfrm>
          <a:off x="949449" y="3106168"/>
          <a:ext cx="1210507" cy="44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7" name="Equation" r:id="rId5" imgW="622030" imgH="228501" progId="Equation.DSMT4">
                  <p:embed/>
                </p:oleObj>
              </mc:Choice>
              <mc:Fallback>
                <p:oleObj name="Equation" r:id="rId5" imgW="622030" imgH="228501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49" y="3106168"/>
                        <a:ext cx="1210507" cy="444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48154"/>
              </p:ext>
            </p:extLst>
          </p:nvPr>
        </p:nvGraphicFramePr>
        <p:xfrm>
          <a:off x="1051049" y="5171505"/>
          <a:ext cx="2001041" cy="83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8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49" y="5171505"/>
                        <a:ext cx="2001041" cy="839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55115"/>
              </p:ext>
            </p:extLst>
          </p:nvPr>
        </p:nvGraphicFramePr>
        <p:xfrm>
          <a:off x="2209924" y="3106168"/>
          <a:ext cx="1334026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9" name="Equation" r:id="rId9" imgW="685800" imgH="203200" progId="Equation.DSMT4">
                  <p:embed/>
                </p:oleObj>
              </mc:Choice>
              <mc:Fallback>
                <p:oleObj name="Equation" r:id="rId9" imgW="685800" imgH="203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24" y="3106168"/>
                        <a:ext cx="1334026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23463"/>
              </p:ext>
            </p:extLst>
          </p:nvPr>
        </p:nvGraphicFramePr>
        <p:xfrm>
          <a:off x="3616449" y="3106168"/>
          <a:ext cx="1506955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0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49" y="3106168"/>
                        <a:ext cx="1506955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858"/>
              </p:ext>
            </p:extLst>
          </p:nvPr>
        </p:nvGraphicFramePr>
        <p:xfrm>
          <a:off x="3616449" y="3563368"/>
          <a:ext cx="1951631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1" name="Equation" r:id="rId13" imgW="1002865" imgH="203112" progId="Equation.DSMT4">
                  <p:embed/>
                </p:oleObj>
              </mc:Choice>
              <mc:Fallback>
                <p:oleObj name="Equation" r:id="rId13" imgW="1002865" imgH="203112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49" y="3563368"/>
                        <a:ext cx="1951631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 descr="绿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02183"/>
              </p:ext>
            </p:extLst>
          </p:nvPr>
        </p:nvGraphicFramePr>
        <p:xfrm>
          <a:off x="3923928" y="116632"/>
          <a:ext cx="41370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2" name="Equation" r:id="rId15" imgW="1866900" imgH="431800" progId="Equation.DSMT4">
                  <p:embed/>
                </p:oleObj>
              </mc:Choice>
              <mc:Fallback>
                <p:oleObj name="Equation" r:id="rId15" imgW="1866900" imgH="431800" progId="Equation.DSMT4">
                  <p:embed/>
                  <p:pic>
                    <p:nvPicPr>
                      <p:cNvPr id="0" name="Picture 148" descr="绿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6632"/>
                        <a:ext cx="4137025" cy="857250"/>
                      </a:xfrm>
                      <a:prstGeom prst="rect">
                        <a:avLst/>
                      </a:prstGeom>
                      <a:blipFill dpi="0" rotWithShape="0">
                        <a:blip r:embed="rId17"/>
                        <a:srcRect/>
                        <a:tile tx="0" ty="0" sx="100000" sy="100000" flip="none" algn="tl"/>
                      </a:blipFill>
                      <a:ln w="317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9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6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6049" y="4511105"/>
            <a:ext cx="0" cy="1078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6623357" y="5589240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4422923" y="5589240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O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7504" y="1340768"/>
            <a:ext cx="4878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+mj-ea"/>
                <a:ea typeface="+mj-ea"/>
              </a:rPr>
              <a:t>垂足为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+mj-ea"/>
                <a:ea typeface="+mj-ea"/>
              </a:rPr>
              <a:t>，</a:t>
            </a:r>
            <a:r>
              <a:rPr lang="zh-CN" altLang="en-US" sz="2000" b="1" dirty="0">
                <a:latin typeface="+mj-ea"/>
                <a:ea typeface="+mj-ea"/>
              </a:rPr>
              <a:t>则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</a:t>
            </a:r>
            <a:r>
              <a:rPr lang="zh-CN" altLang="en-US" sz="2000" b="1" dirty="0">
                <a:latin typeface="+mj-ea"/>
                <a:ea typeface="+mj-ea"/>
              </a:rPr>
              <a:t>即为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上的投影向量。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67" name="六角星 66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3816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17" grpId="0"/>
      <p:bldP spid="64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6512" y="126387"/>
            <a:ext cx="8424937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2663" indent="-982663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latin typeface="+mn-ea"/>
              </a:rPr>
              <a:t>由线性无关向量组导出与原向量组等价的正交向量组</a:t>
            </a:r>
            <a:r>
              <a:rPr lang="en-US" altLang="zh-CN" sz="2000" b="1" dirty="0">
                <a:latin typeface="+mn-ea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几何演示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0" y="732631"/>
            <a:ext cx="8358188" cy="5000625"/>
          </a:xfrm>
          <a:prstGeom prst="roundRect">
            <a:avLst>
              <a:gd name="adj" fmla="val 4646"/>
            </a:avLst>
          </a:prstGeom>
          <a:solidFill>
            <a:srgbClr val="00B0F0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设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,</a:t>
            </a:r>
            <a:r>
              <a:rPr lang="en-US" altLang="zh-CN" sz="2000" b="1" i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是向量空间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中的一个基，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  <a:cs typeface="楷体_GB231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令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87917"/>
              </p:ext>
            </p:extLst>
          </p:nvPr>
        </p:nvGraphicFramePr>
        <p:xfrm>
          <a:off x="718692" y="1403723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9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92" y="1403723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54153"/>
              </p:ext>
            </p:extLst>
          </p:nvPr>
        </p:nvGraphicFramePr>
        <p:xfrm>
          <a:off x="107504" y="1933948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0" name="Equation" r:id="rId5" imgW="723586" imgH="228501" progId="Equation.DSMT4">
                  <p:embed/>
                </p:oleObj>
              </mc:Choice>
              <mc:Fallback>
                <p:oleObj name="Equation" r:id="rId5" imgW="723586" imgH="228501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33948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68347"/>
              </p:ext>
            </p:extLst>
          </p:nvPr>
        </p:nvGraphicFramePr>
        <p:xfrm>
          <a:off x="107504" y="2646735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1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46735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7"/>
          <p:cNvSpPr>
            <a:spLocks noChangeArrowheads="1"/>
          </p:cNvSpPr>
          <p:nvPr/>
        </p:nvSpPr>
        <p:spPr bwMode="auto">
          <a:xfrm>
            <a:off x="3317429" y="3107110"/>
            <a:ext cx="5086350" cy="1944688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1" kern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5103367" y="4402510"/>
            <a:ext cx="21590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2" name="AutoShape 37"/>
          <p:cNvCxnSpPr>
            <a:cxnSpLocks noChangeShapeType="1"/>
            <a:endCxn id="11" idx="1"/>
          </p:cNvCxnSpPr>
          <p:nvPr/>
        </p:nvCxnSpPr>
        <p:spPr bwMode="auto">
          <a:xfrm>
            <a:off x="5606604" y="3492873"/>
            <a:ext cx="1655763" cy="9239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13" name="Line 38"/>
          <p:cNvSpPr>
            <a:spLocks noChangeAspect="1" noChangeShapeType="1"/>
          </p:cNvSpPr>
          <p:nvPr/>
        </p:nvSpPr>
        <p:spPr bwMode="auto">
          <a:xfrm flipH="1">
            <a:off x="4774754" y="3507160"/>
            <a:ext cx="831850" cy="1443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4" name="AutoShape 39"/>
          <p:cNvCxnSpPr>
            <a:cxnSpLocks noChangeShapeType="1"/>
            <a:endCxn id="11" idx="1"/>
          </p:cNvCxnSpPr>
          <p:nvPr/>
        </p:nvCxnSpPr>
        <p:spPr bwMode="auto">
          <a:xfrm flipH="1">
            <a:off x="7262367" y="3521448"/>
            <a:ext cx="503237" cy="895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5" name="Line 40"/>
          <p:cNvSpPr>
            <a:spLocks noChangeShapeType="1"/>
          </p:cNvSpPr>
          <p:nvPr/>
        </p:nvSpPr>
        <p:spPr bwMode="auto">
          <a:xfrm>
            <a:off x="4527104" y="3507160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>
            <a:off x="4109592" y="4226298"/>
            <a:ext cx="10795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7" name="AutoShape 42"/>
          <p:cNvCxnSpPr>
            <a:cxnSpLocks noChangeShapeType="1"/>
            <a:stCxn id="15" idx="1"/>
            <a:endCxn id="16" idx="0"/>
          </p:cNvCxnSpPr>
          <p:nvPr/>
        </p:nvCxnSpPr>
        <p:spPr bwMode="auto">
          <a:xfrm flipH="1">
            <a:off x="4109592" y="3521448"/>
            <a:ext cx="1497012" cy="69056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8" name="AutoShape 43"/>
          <p:cNvCxnSpPr>
            <a:cxnSpLocks noChangeShapeType="1"/>
            <a:stCxn id="15" idx="0"/>
            <a:endCxn id="16" idx="0"/>
          </p:cNvCxnSpPr>
          <p:nvPr/>
        </p:nvCxnSpPr>
        <p:spPr bwMode="auto">
          <a:xfrm flipH="1">
            <a:off x="4109592" y="3492873"/>
            <a:ext cx="417512" cy="719137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9" name="Line 44"/>
          <p:cNvSpPr>
            <a:spLocks noChangeShapeType="1"/>
          </p:cNvSpPr>
          <p:nvPr/>
        </p:nvSpPr>
        <p:spPr bwMode="auto">
          <a:xfrm flipV="1">
            <a:off x="4109592" y="2057773"/>
            <a:ext cx="0" cy="2159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20" name="AutoShape 45"/>
          <p:cNvCxnSpPr>
            <a:cxnSpLocks noChangeShapeType="1"/>
            <a:stCxn id="42" idx="0"/>
            <a:endCxn id="19" idx="1"/>
          </p:cNvCxnSpPr>
          <p:nvPr/>
        </p:nvCxnSpPr>
        <p:spPr bwMode="auto">
          <a:xfrm flipH="1" flipV="1">
            <a:off x="4109592" y="2043485"/>
            <a:ext cx="1498600" cy="14493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4376292" y="461841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4958904" y="461841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7046467" y="433107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3728592" y="164184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4598542" y="416121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7616379" y="303408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890517" y="416121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5404992" y="3611935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31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38242" y="298804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32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 flipV="1">
            <a:off x="4109592" y="2057773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5744717" y="109098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5103367" y="4402510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V="1">
            <a:off x="4136579" y="1379910"/>
            <a:ext cx="1470025" cy="660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4" name="AutoShape 70"/>
          <p:cNvCxnSpPr>
            <a:cxnSpLocks noChangeShapeType="1"/>
            <a:stCxn id="30" idx="1"/>
            <a:endCxn id="42" idx="1"/>
          </p:cNvCxnSpPr>
          <p:nvPr/>
        </p:nvCxnSpPr>
        <p:spPr bwMode="auto">
          <a:xfrm>
            <a:off x="4109592" y="2043485"/>
            <a:ext cx="1084262" cy="219710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35" name="AutoShape 71"/>
          <p:cNvCxnSpPr>
            <a:cxnSpLocks noChangeShapeType="1"/>
            <a:stCxn id="30" idx="1"/>
            <a:endCxn id="15" idx="0"/>
          </p:cNvCxnSpPr>
          <p:nvPr/>
        </p:nvCxnSpPr>
        <p:spPr bwMode="auto">
          <a:xfrm>
            <a:off x="4109592" y="2043485"/>
            <a:ext cx="417512" cy="1449388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55636"/>
              </p:ext>
            </p:extLst>
          </p:nvPr>
        </p:nvGraphicFramePr>
        <p:xfrm>
          <a:off x="1474342" y="1718048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2" name="Equation" r:id="rId9" imgW="1002865" imgH="444307" progId="Equation.DSMT4">
                  <p:embed/>
                </p:oleObj>
              </mc:Choice>
              <mc:Fallback>
                <p:oleObj name="Equation" r:id="rId9" imgW="1002865" imgH="444307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42" y="1718048"/>
                        <a:ext cx="2006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74286"/>
              </p:ext>
            </p:extLst>
          </p:nvPr>
        </p:nvGraphicFramePr>
        <p:xfrm>
          <a:off x="393254" y="3146798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3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3146798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09308"/>
              </p:ext>
            </p:extLst>
          </p:nvPr>
        </p:nvGraphicFramePr>
        <p:xfrm>
          <a:off x="393254" y="393261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4" name="Equation" r:id="rId13" imgW="291973" imgH="228501" progId="Equation.DSMT4">
                  <p:embed/>
                </p:oleObj>
              </mc:Choice>
              <mc:Fallback>
                <p:oleObj name="Equation" r:id="rId13" imgW="291973" imgH="228501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3932610"/>
                        <a:ext cx="58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8"/>
          <p:cNvSpPr>
            <a:spLocks noChangeAspect="1" noChangeShapeType="1"/>
          </p:cNvSpPr>
          <p:nvPr/>
        </p:nvSpPr>
        <p:spPr bwMode="auto">
          <a:xfrm flipH="1">
            <a:off x="4776342" y="3503985"/>
            <a:ext cx="831850" cy="1443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28008"/>
              </p:ext>
            </p:extLst>
          </p:nvPr>
        </p:nvGraphicFramePr>
        <p:xfrm>
          <a:off x="893317" y="3718298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5" name="Equation" r:id="rId15" imgW="710891" imgH="444307" progId="Equation.DSMT4">
                  <p:embed/>
                </p:oleObj>
              </mc:Choice>
              <mc:Fallback>
                <p:oleObj name="Equation" r:id="rId15" imgW="710891" imgH="444307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317" y="3718298"/>
                        <a:ext cx="1422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0415"/>
              </p:ext>
            </p:extLst>
          </p:nvPr>
        </p:nvGraphicFramePr>
        <p:xfrm>
          <a:off x="2231579" y="3718298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6" name="Equation" r:id="rId17" imgW="723586" imgH="444307" progId="Equation.DSMT4">
                  <p:embed/>
                </p:oleObj>
              </mc:Choice>
              <mc:Fallback>
                <p:oleObj name="Equation" r:id="rId17" imgW="723586" imgH="444307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579" y="3718298"/>
                        <a:ext cx="1447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54"/>
          <p:cNvSpPr>
            <a:spLocks noChangeAspect="1" noChangeShapeType="1"/>
          </p:cNvSpPr>
          <p:nvPr/>
        </p:nvSpPr>
        <p:spPr bwMode="auto">
          <a:xfrm flipH="1">
            <a:off x="5192267" y="3507160"/>
            <a:ext cx="414337" cy="719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43" name="AutoShape 50"/>
          <p:cNvCxnSpPr>
            <a:cxnSpLocks noChangeShapeType="1"/>
            <a:stCxn id="11" idx="0"/>
          </p:cNvCxnSpPr>
          <p:nvPr/>
        </p:nvCxnSpPr>
        <p:spPr bwMode="auto">
          <a:xfrm flipV="1">
            <a:off x="5103367" y="3492873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</p:spPr>
      </p:cxnSp>
      <p:sp>
        <p:nvSpPr>
          <p:cNvPr id="4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52" name="六角星 5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511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13043 L 4.16667E-6 -2.13691E-6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52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0.16528 -0.10314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471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10" grpId="0" animBg="1"/>
      <p:bldP spid="21" grpId="0"/>
      <p:bldP spid="22" grpId="0"/>
      <p:bldP spid="23" grpId="0"/>
      <p:bldP spid="24" grpId="0"/>
      <p:bldP spid="25" grpId="0"/>
      <p:bldP spid="25" grpId="1"/>
      <p:bldP spid="26" grpId="0"/>
      <p:bldP spid="27" grpId="0"/>
      <p:bldP spid="28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-25250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0470"/>
              </p:ext>
            </p:extLst>
          </p:nvPr>
        </p:nvGraphicFramePr>
        <p:xfrm>
          <a:off x="827584" y="735310"/>
          <a:ext cx="7069138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8" name="Equation" r:id="rId3" imgW="7061200" imgH="4127500" progId="Equation.DSMT4">
                  <p:embed/>
                </p:oleObj>
              </mc:Choice>
              <mc:Fallback>
                <p:oleObj name="Equation" r:id="rId3" imgW="7061200" imgH="41275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35310"/>
                        <a:ext cx="7069138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179512" y="97468"/>
            <a:ext cx="8071987" cy="523220"/>
            <a:chOff x="179512" y="-46548"/>
            <a:chExt cx="807198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-46548"/>
              <a:ext cx="8071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   </a:t>
              </a:r>
              <a:r>
                <a:rPr lang="zh-CN" altLang="en-US" sz="2800" b="1" dirty="0">
                  <a:latin typeface="+mn-ea"/>
                </a:rPr>
                <a:t>设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104535"/>
                </p:ext>
              </p:extLst>
            </p:nvPr>
          </p:nvGraphicFramePr>
          <p:xfrm>
            <a:off x="1187624" y="44624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9" name="Equation" r:id="rId5" imgW="1651000" imgH="431800" progId="Equation.DSMT4">
                    <p:embed/>
                  </p:oleObj>
                </mc:Choice>
                <mc:Fallback>
                  <p:oleObj name="Equation" r:id="rId5" imgW="1651000" imgH="4318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4624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95536" y="4922004"/>
            <a:ext cx="8495959" cy="523220"/>
            <a:chOff x="395536" y="4869160"/>
            <a:chExt cx="8495959" cy="523220"/>
          </a:xfrm>
        </p:grpSpPr>
        <p:sp>
          <p:nvSpPr>
            <p:cNvPr id="27" name="矩形 26"/>
            <p:cNvSpPr/>
            <p:nvPr/>
          </p:nvSpPr>
          <p:spPr>
            <a:xfrm>
              <a:off x="395536" y="4869160"/>
              <a:ext cx="8495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则                       两两正交且与                           等价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956310"/>
                </p:ext>
              </p:extLst>
            </p:nvPr>
          </p:nvGraphicFramePr>
          <p:xfrm>
            <a:off x="1026405" y="4914413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0" name="Equation" r:id="rId7" imgW="1562100" imgH="431800" progId="Equation.DSMT4">
                    <p:embed/>
                  </p:oleObj>
                </mc:Choice>
                <mc:Fallback>
                  <p:oleObj name="Equation" r:id="rId7" imgW="1562100" imgH="431800" progId="Equation.DSMT4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405" y="4914413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727638"/>
                </p:ext>
              </p:extLst>
            </p:nvPr>
          </p:nvGraphicFramePr>
          <p:xfrm>
            <a:off x="5168404" y="4869160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1" name="Equation" r:id="rId9" imgW="1651000" imgH="431800" progId="Equation.DSMT4">
                    <p:embed/>
                  </p:oleObj>
                </mc:Choice>
                <mc:Fallback>
                  <p:oleObj name="Equation" r:id="rId9" imgW="1651000" imgH="431800" progId="Equation.DSMT4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404" y="4869160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433759" y="5426060"/>
            <a:ext cx="788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上面的公式称为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施密特正交化公式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星 1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3104027" y="2254601"/>
            <a:ext cx="2155776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696145" y="1174481"/>
            <a:ext cx="2155776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83568" y="404664"/>
            <a:ext cx="7920880" cy="523220"/>
            <a:chOff x="323528" y="556449"/>
            <a:chExt cx="7920880" cy="523220"/>
          </a:xfrm>
        </p:grpSpPr>
        <p:sp>
          <p:nvSpPr>
            <p:cNvPr id="10" name="矩形 9"/>
            <p:cNvSpPr/>
            <p:nvPr/>
          </p:nvSpPr>
          <p:spPr>
            <a:xfrm>
              <a:off x="323528" y="556449"/>
              <a:ext cx="79208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把                      单位化，称为施密特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规范化</a:t>
              </a:r>
              <a:r>
                <a:rPr lang="zh-CN" altLang="en-US" sz="2800" b="1" dirty="0"/>
                <a:t>过程。 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938835"/>
                </p:ext>
              </p:extLst>
            </p:nvPr>
          </p:nvGraphicFramePr>
          <p:xfrm>
            <a:off x="915094" y="602159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72" name="Equation" r:id="rId3" imgW="1562100" imgH="431800" progId="Equation.DSMT4">
                    <p:embed/>
                  </p:oleObj>
                </mc:Choice>
                <mc:Fallback>
                  <p:oleObj name="Equation" r:id="rId3" imgW="1562100" imgH="431800" progId="Equation.DSMT4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094" y="602159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09651" y="3697563"/>
            <a:ext cx="1074942" cy="642469"/>
            <a:chOff x="264907" y="3645024"/>
            <a:chExt cx="1074942" cy="642469"/>
          </a:xfrm>
        </p:grpSpPr>
        <p:sp>
          <p:nvSpPr>
            <p:cNvPr id="17" name="上凸带形 16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724865" y="1214514"/>
            <a:ext cx="75079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即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7381"/>
              </p:ext>
            </p:extLst>
          </p:nvPr>
        </p:nvGraphicFramePr>
        <p:xfrm>
          <a:off x="1907704" y="1142984"/>
          <a:ext cx="1800200" cy="53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3" name="Equation" r:id="rId5" imgW="1652159" imgH="432854" progId="Equation.DSMT4">
                  <p:embed/>
                </p:oleObj>
              </mc:Choice>
              <mc:Fallback>
                <p:oleObj name="Equation" r:id="rId5" imgW="1652159" imgH="432854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42984"/>
                        <a:ext cx="1800200" cy="535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01004"/>
              </p:ext>
            </p:extLst>
          </p:nvPr>
        </p:nvGraphicFramePr>
        <p:xfrm>
          <a:off x="3203848" y="2254601"/>
          <a:ext cx="2016224" cy="55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4" name="Equation" r:id="rId7" imgW="1560711" imgH="432854" progId="Equation.DSMT4">
                  <p:embed/>
                </p:oleObj>
              </mc:Choice>
              <mc:Fallback>
                <p:oleObj name="Equation" r:id="rId7" imgW="1560711" imgH="432854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54601"/>
                        <a:ext cx="2016224" cy="559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713746" y="1750545"/>
            <a:ext cx="1418091" cy="1152129"/>
            <a:chOff x="1713746" y="2420888"/>
            <a:chExt cx="1418091" cy="1152129"/>
          </a:xfrm>
        </p:grpSpPr>
        <p:sp>
          <p:nvSpPr>
            <p:cNvPr id="28" name="直角上箭头 27"/>
            <p:cNvSpPr/>
            <p:nvPr/>
          </p:nvSpPr>
          <p:spPr>
            <a:xfrm rot="5400000">
              <a:off x="1926950" y="2368129"/>
              <a:ext cx="1152126" cy="1257649"/>
            </a:xfrm>
            <a:prstGeom prst="bentUp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3746" y="2420888"/>
              <a:ext cx="553998" cy="10801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/>
                <a:t>正交化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75856" y="2866669"/>
            <a:ext cx="1414443" cy="1152129"/>
            <a:chOff x="1717394" y="2420888"/>
            <a:chExt cx="1414443" cy="1152129"/>
          </a:xfrm>
        </p:grpSpPr>
        <p:sp>
          <p:nvSpPr>
            <p:cNvPr id="34" name="直角上箭头 33"/>
            <p:cNvSpPr/>
            <p:nvPr/>
          </p:nvSpPr>
          <p:spPr>
            <a:xfrm rot="5400000">
              <a:off x="1926950" y="2368129"/>
              <a:ext cx="1152126" cy="1257649"/>
            </a:xfrm>
            <a:prstGeom prst="bentUp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17394" y="2420888"/>
              <a:ext cx="553998" cy="10801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/>
                <a:t>单位化</a:t>
              </a: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694243" y="3406729"/>
            <a:ext cx="215577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规范形式</a:t>
            </a:r>
          </a:p>
        </p:txBody>
      </p:sp>
      <p:sp>
        <p:nvSpPr>
          <p:cNvPr id="37" name="矩形 36"/>
          <p:cNvSpPr/>
          <p:nvPr/>
        </p:nvSpPr>
        <p:spPr>
          <a:xfrm>
            <a:off x="109651" y="4436871"/>
            <a:ext cx="8062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    </a:t>
            </a:r>
            <a:r>
              <a:rPr lang="zh-CN" altLang="zh-CN" sz="2800" b="1" dirty="0"/>
              <a:t>任意一组</a:t>
            </a:r>
            <a:r>
              <a:rPr lang="zh-CN" altLang="zh-CN" sz="2800" b="1" dirty="0">
                <a:solidFill>
                  <a:srgbClr val="FF0000"/>
                </a:solidFill>
              </a:rPr>
              <a:t>线性无关</a:t>
            </a:r>
            <a:r>
              <a:rPr lang="zh-CN" altLang="zh-CN" sz="2800" b="1" dirty="0"/>
              <a:t>的向量都可以通过施密特正交规范化过程化成一组</a:t>
            </a:r>
            <a:r>
              <a:rPr lang="zh-CN" altLang="zh-CN" sz="2800" b="1" dirty="0">
                <a:solidFill>
                  <a:srgbClr val="FF0000"/>
                </a:solidFill>
              </a:rPr>
              <a:t>两两正交的</a:t>
            </a:r>
            <a:r>
              <a:rPr lang="zh-CN" altLang="zh-CN" sz="2800" b="1" dirty="0"/>
              <a:t>单位向量。</a:t>
            </a:r>
            <a:endParaRPr lang="zh-CN" altLang="zh-CN" sz="2800" dirty="0"/>
          </a:p>
        </p:txBody>
      </p:sp>
      <p:sp>
        <p:nvSpPr>
          <p:cNvPr id="30" name="六角星 29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4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 animBg="1"/>
      <p:bldP spid="19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942345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321080" y="1484784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用施密特正交、规范化过程把这组向量正交、</a:t>
            </a: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规范化。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65972"/>
              </p:ext>
            </p:extLst>
          </p:nvPr>
        </p:nvGraphicFramePr>
        <p:xfrm>
          <a:off x="1441450" y="974725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7" name="Equation" r:id="rId3" imgW="6438900" imgH="457200" progId="Equation.DSMT4">
                  <p:embed/>
                </p:oleObj>
              </mc:Choice>
              <mc:Fallback>
                <p:oleObj name="Equation" r:id="rId3" imgW="6438900" imgH="4572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974725"/>
                        <a:ext cx="643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1096" y="2690916"/>
            <a:ext cx="793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正交化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7452"/>
              </p:ext>
            </p:extLst>
          </p:nvPr>
        </p:nvGraphicFramePr>
        <p:xfrm>
          <a:off x="217488" y="3208338"/>
          <a:ext cx="670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8" name="Equation" r:id="rId5" imgW="6705600" imgH="800100" progId="Equation.DSMT4">
                  <p:embed/>
                </p:oleObj>
              </mc:Choice>
              <mc:Fallback>
                <p:oleObj name="Equation" r:id="rId5" imgW="6705600" imgH="8001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208338"/>
                        <a:ext cx="6705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180528" y="3861048"/>
            <a:ext cx="793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单位化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79684"/>
              </p:ext>
            </p:extLst>
          </p:nvPr>
        </p:nvGraphicFramePr>
        <p:xfrm>
          <a:off x="287338" y="4352925"/>
          <a:ext cx="723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9" name="Equation" r:id="rId7" imgW="7238880" imgH="850680" progId="Equation.DSMT4">
                  <p:embed/>
                </p:oleObj>
              </mc:Choice>
              <mc:Fallback>
                <p:oleObj name="Equation" r:id="rId7" imgW="7238880" imgH="8506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352925"/>
                        <a:ext cx="7239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5622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30"/>
          <p:cNvSpPr txBox="1"/>
          <p:nvPr/>
        </p:nvSpPr>
        <p:spPr>
          <a:xfrm>
            <a:off x="168747" y="965931"/>
            <a:ext cx="829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 设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=(1,1,1)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，求一组非零向量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，使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080" y="2060848"/>
            <a:ext cx="8211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解  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  <a:p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应满足齐次线性方程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87813"/>
              </p:ext>
            </p:extLst>
          </p:nvPr>
        </p:nvGraphicFramePr>
        <p:xfrm>
          <a:off x="1460500" y="3135313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5" name="Equation" r:id="rId3" imgW="2120900" imgH="393700" progId="Equation.DSMT4">
                  <p:embed/>
                </p:oleObj>
              </mc:Choice>
              <mc:Fallback>
                <p:oleObj name="Equation" r:id="rId3" imgW="2120900" imgH="3937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35313"/>
                        <a:ext cx="212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3675801"/>
            <a:ext cx="785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从而有基础解系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57007"/>
              </p:ext>
            </p:extLst>
          </p:nvPr>
        </p:nvGraphicFramePr>
        <p:xfrm>
          <a:off x="3036888" y="3714750"/>
          <a:ext cx="476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6" name="Equation" r:id="rId5" imgW="4762500" imgH="482600" progId="Equation.DSMT4">
                  <p:embed/>
                </p:oleObj>
              </mc:Choice>
              <mc:Fallback>
                <p:oleObj name="Equation" r:id="rId5" imgW="4762500" imgH="4826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714750"/>
                        <a:ext cx="476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6"/>
          <p:cNvSpPr txBox="1"/>
          <p:nvPr/>
        </p:nvSpPr>
        <p:spPr>
          <a:xfrm>
            <a:off x="323528" y="4209452"/>
            <a:ext cx="174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令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/>
                <a:sym typeface="Symbol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  <a:sym typeface="Symbol"/>
              </a:rPr>
              <a:t>，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7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214546" y="4187836"/>
          <a:ext cx="2476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7" name="Equation" r:id="rId7" imgW="2476500" imgH="812800" progId="Equation.DSMT4">
                  <p:embed/>
                </p:oleObj>
              </mc:Choice>
              <mc:Fallback>
                <p:oleObj name="Equation" r:id="rId7" imgW="2476500" imgH="8128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187836"/>
                        <a:ext cx="2476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30"/>
          <p:cNvSpPr txBox="1"/>
          <p:nvPr/>
        </p:nvSpPr>
        <p:spPr>
          <a:xfrm>
            <a:off x="321147" y="5048920"/>
            <a:ext cx="82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  <a:cs typeface="Times New Roman"/>
              </a:rPr>
              <a:t>则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90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7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了解向量的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掌握施密特正交、规范化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掌握正交矩阵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5536" y="3270713"/>
            <a:ext cx="6073940" cy="5232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95536" y="2413457"/>
            <a:ext cx="6073940" cy="5232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了解向量的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掌握施密特正交、规范化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掌握正交矩阵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0709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897682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 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992695" y="799962"/>
            <a:ext cx="753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89008"/>
              </p:ext>
            </p:extLst>
          </p:nvPr>
        </p:nvGraphicFramePr>
        <p:xfrm>
          <a:off x="1512888" y="1323975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3" imgW="4940300" imgH="546100" progId="Equation.DSMT4">
                  <p:embed/>
                </p:oleObj>
              </mc:Choice>
              <mc:Fallback>
                <p:oleObj name="Equation" r:id="rId3" imgW="4940300" imgH="5461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323975"/>
                        <a:ext cx="4940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323528" y="184482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正交阵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520" y="2617748"/>
            <a:ext cx="1150506" cy="523220"/>
            <a:chOff x="129208" y="932973"/>
            <a:chExt cx="1150506" cy="523220"/>
          </a:xfrm>
        </p:grpSpPr>
        <p:sp>
          <p:nvSpPr>
            <p:cNvPr id="17" name="流程图: 可选过程 1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327272" y="3284984"/>
            <a:ext cx="7773120" cy="122413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0"/>
          <p:cNvSpPr txBox="1"/>
          <p:nvPr/>
        </p:nvSpPr>
        <p:spPr>
          <a:xfrm>
            <a:off x="406921" y="3356992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n-ea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正交变换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保持向量的模不变。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2" name="TextBox 30"/>
          <p:cNvSpPr txBox="1"/>
          <p:nvPr/>
        </p:nvSpPr>
        <p:spPr>
          <a:xfrm>
            <a:off x="1202753" y="4581128"/>
            <a:ext cx="682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证明：设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395536" y="5138028"/>
            <a:ext cx="682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||x||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Py,Py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||y||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9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452035"/>
              </p:ext>
            </p:extLst>
          </p:nvPr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6" name="Equation" r:id="rId3" imgW="2247900" imgH="355600" progId="Equation.DSMT4">
                  <p:embed/>
                </p:oleObj>
              </mc:Choice>
              <mc:Fallback>
                <p:oleObj name="Equation" r:id="rId3" imgW="2247900" imgH="355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27195"/>
              </p:ext>
            </p:extLst>
          </p:nvPr>
        </p:nvGraphicFramePr>
        <p:xfrm>
          <a:off x="5697538" y="113823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7" name="Equation" r:id="rId5" imgW="1244060" imgH="355446" progId="Equation.DSMT4">
                  <p:embed/>
                </p:oleObj>
              </mc:Choice>
              <mc:Fallback>
                <p:oleObj name="Equation" r:id="rId5" imgW="1244060" imgH="355446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3823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40137"/>
              </p:ext>
            </p:extLst>
          </p:nvPr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8" name="Equation" r:id="rId7" imgW="190417" imgH="330057" progId="Equation.DSMT4">
                  <p:embed/>
                </p:oleObj>
              </mc:Choice>
              <mc:Fallback>
                <p:oleObj name="Equation" r:id="rId7" imgW="190417" imgH="330057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112" y="163627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也是正交阵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4689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30" grpId="0" animBg="1"/>
      <p:bldP spid="13" grpId="0" animBg="1"/>
      <p:bldP spid="32" grpId="0" animBg="1"/>
      <p:bldP spid="34" grpId="0"/>
      <p:bldP spid="20" grpId="0"/>
      <p:bldP spid="25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563888" y="4974267"/>
            <a:ext cx="453650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48269" y="3717032"/>
            <a:ext cx="369573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4" name="TextBox 30"/>
          <p:cNvSpPr txBox="1"/>
          <p:nvPr/>
        </p:nvSpPr>
        <p:spPr>
          <a:xfrm>
            <a:off x="323528" y="332656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证明：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的行向量都是两两正交的单位向量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323528" y="889556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证明：若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07130"/>
              </p:ext>
            </p:extLst>
          </p:nvPr>
        </p:nvGraphicFramePr>
        <p:xfrm>
          <a:off x="1043608" y="1544638"/>
          <a:ext cx="66167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0" name="Equation" r:id="rId3" imgW="6616700" imgH="1955800" progId="Equation.DSMT4">
                  <p:embed/>
                </p:oleObj>
              </mc:Choice>
              <mc:Fallback>
                <p:oleObj name="Equation" r:id="rId3" imgW="6616700" imgH="195580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44638"/>
                        <a:ext cx="66167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41287"/>
              </p:ext>
            </p:extLst>
          </p:nvPr>
        </p:nvGraphicFramePr>
        <p:xfrm>
          <a:off x="683568" y="3646488"/>
          <a:ext cx="2463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1" name="Equation" r:id="rId5" imgW="2463800" imgH="1930400" progId="Equation.DSMT4">
                  <p:embed/>
                </p:oleObj>
              </mc:Choice>
              <mc:Fallback>
                <p:oleObj name="Equation" r:id="rId5" imgW="2463800" imgH="193040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6488"/>
                        <a:ext cx="24638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275856" y="4437112"/>
            <a:ext cx="576064" cy="23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0"/>
          <p:cNvSpPr txBox="1"/>
          <p:nvPr/>
        </p:nvSpPr>
        <p:spPr>
          <a:xfrm>
            <a:off x="4019262" y="3717032"/>
            <a:ext cx="36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的行向量都是两两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4788024" y="4201924"/>
            <a:ext cx="2855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正交的单位向量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3659222" y="4974267"/>
            <a:ext cx="458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同理由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，可以推出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向量都是两两正交的单位向量</a:t>
            </a:r>
            <a:endParaRPr lang="zh-CN" altLang="zh-CN" sz="2400" b="1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841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24" grpId="0"/>
      <p:bldP spid="27" grpId="0"/>
      <p:bldP spid="8" grpId="0" animBg="1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3004431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78862"/>
              </p:ext>
            </p:extLst>
          </p:nvPr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3" imgW="2247900" imgH="355600" progId="Equation.DSMT4">
                  <p:embed/>
                </p:oleObj>
              </mc:Choice>
              <mc:Fallback>
                <p:oleObj name="Equation" r:id="rId3" imgW="2247900" imgH="355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85598"/>
              </p:ext>
            </p:extLst>
          </p:nvPr>
        </p:nvGraphicFramePr>
        <p:xfrm>
          <a:off x="5697538" y="113823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5" imgW="1244060" imgH="355446" progId="Equation.DSMT4">
                  <p:embed/>
                </p:oleObj>
              </mc:Choice>
              <mc:Fallback>
                <p:oleObj name="Equation" r:id="rId5" imgW="1244060" imgH="355446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3823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69102"/>
              </p:ext>
            </p:extLst>
          </p:nvPr>
        </p:nvGraphicFramePr>
        <p:xfrm>
          <a:off x="5459413" y="390525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7" imgW="1727200" imgH="457200" progId="Equation.DSMT4">
                  <p:embed/>
                </p:oleObj>
              </mc:Choice>
              <mc:Fallback>
                <p:oleObj name="Equation" r:id="rId7" imgW="172720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3905250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99892"/>
              </p:ext>
            </p:extLst>
          </p:nvPr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9" imgW="190417" imgH="330057" progId="Equation.DSMT4">
                  <p:embed/>
                </p:oleObj>
              </mc:Choice>
              <mc:Fallback>
                <p:oleObj name="Equation" r:id="rId9" imgW="190417" imgH="330057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112" y="163627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也是正交阵</a:t>
            </a:r>
          </a:p>
        </p:txBody>
      </p:sp>
      <p:sp>
        <p:nvSpPr>
          <p:cNvPr id="4" name="下箭头 3"/>
          <p:cNvSpPr/>
          <p:nvPr/>
        </p:nvSpPr>
        <p:spPr>
          <a:xfrm>
            <a:off x="6080612" y="25152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779912" y="394053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34490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0"/>
          <p:cNvSpPr txBox="1"/>
          <p:nvPr/>
        </p:nvSpPr>
        <p:spPr>
          <a:xfrm>
            <a:off x="-1" y="214290"/>
            <a:ext cx="5072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n-ea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+mn-ea"/>
              </a:rPr>
              <a:t>下列矩阵是不是正交矩阵？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     </a:t>
            </a:r>
            <a:r>
              <a:rPr lang="zh-CN" altLang="en-US" sz="2800" b="1" dirty="0">
                <a:latin typeface="+mn-ea"/>
              </a:rPr>
              <a:t>并说明理由：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95914"/>
              </p:ext>
            </p:extLst>
          </p:nvPr>
        </p:nvGraphicFramePr>
        <p:xfrm>
          <a:off x="944563" y="1324247"/>
          <a:ext cx="2836496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2" name="Equation" r:id="rId3" imgW="2921000" imgH="2667000" progId="Equation.DSMT4">
                  <p:embed/>
                </p:oleObj>
              </mc:Choice>
              <mc:Fallback>
                <p:oleObj name="Equation" r:id="rId3" imgW="2921000" imgH="26670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324247"/>
                        <a:ext cx="2836496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02830"/>
              </p:ext>
            </p:extLst>
          </p:nvPr>
        </p:nvGraphicFramePr>
        <p:xfrm>
          <a:off x="4243388" y="1324247"/>
          <a:ext cx="2861161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3" name="Equation" r:id="rId5" imgW="2946400" imgH="2667000" progId="Equation.DSMT4">
                  <p:embed/>
                </p:oleObj>
              </mc:Choice>
              <mc:Fallback>
                <p:oleObj name="Equation" r:id="rId5" imgW="2946400" imgH="26670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324247"/>
                        <a:ext cx="2861161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9512" y="443110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</a:t>
            </a:r>
            <a:r>
              <a:rPr lang="zh-CN" altLang="en-US" sz="3200" b="1" dirty="0"/>
              <a:t>是否</a:t>
            </a:r>
            <a:r>
              <a:rPr lang="zh-CN" altLang="zh-CN" sz="3200" b="1" dirty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en-US" altLang="zh-CN" sz="3200" b="1" dirty="0"/>
              <a:t>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             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zh-CN" altLang="en-US" sz="3200" b="1" dirty="0"/>
              <a:t>         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）是正交阵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六角星 1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15" name="前凸带形 14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134  3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0"/>
          <p:cNvSpPr txBox="1"/>
          <p:nvPr/>
        </p:nvSpPr>
        <p:spPr>
          <a:xfrm>
            <a:off x="684161" y="1849548"/>
            <a:ext cx="15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338658" y="1142984"/>
            <a:ext cx="79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 都是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阵，证明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AB</a:t>
            </a:r>
            <a:r>
              <a:rPr lang="zh-CN" altLang="en-US" sz="2800" b="1" dirty="0">
                <a:latin typeface="+mn-ea"/>
              </a:rPr>
              <a:t>也是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阵。</a:t>
            </a:r>
          </a:p>
        </p:txBody>
      </p:sp>
      <p:sp>
        <p:nvSpPr>
          <p:cNvPr id="23" name="TextBox 30"/>
          <p:cNvSpPr txBox="1"/>
          <p:nvPr/>
        </p:nvSpPr>
        <p:spPr>
          <a:xfrm>
            <a:off x="251520" y="3937780"/>
            <a:ext cx="509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所以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AB</a:t>
            </a:r>
            <a:r>
              <a:rPr lang="zh-CN" altLang="en-US" sz="2800" b="1" dirty="0">
                <a:latin typeface="+mn-ea"/>
              </a:rPr>
              <a:t>也是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阵。</a:t>
            </a:r>
          </a:p>
        </p:txBody>
      </p:sp>
      <p:sp>
        <p:nvSpPr>
          <p:cNvPr id="24" name="TextBox 30"/>
          <p:cNvSpPr txBox="1"/>
          <p:nvPr/>
        </p:nvSpPr>
        <p:spPr>
          <a:xfrm>
            <a:off x="1555229" y="1856312"/>
            <a:ext cx="380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 都是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阵，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36547" y="2744541"/>
            <a:ext cx="707061" cy="324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74126"/>
              </p:ext>
            </p:extLst>
          </p:nvPr>
        </p:nvGraphicFramePr>
        <p:xfrm>
          <a:off x="1554163" y="2697943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3" imgW="2781300" imgH="419100" progId="Equation.DSMT4">
                  <p:embed/>
                </p:oleObj>
              </mc:Choice>
              <mc:Fallback>
                <p:oleObj name="Equation" r:id="rId3" imgW="2781300" imgH="419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697943"/>
                        <a:ext cx="278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0"/>
          <p:cNvSpPr txBox="1"/>
          <p:nvPr/>
        </p:nvSpPr>
        <p:spPr>
          <a:xfrm>
            <a:off x="251520" y="3305308"/>
            <a:ext cx="509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+mn-ea"/>
              </a:rPr>
              <a:t>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71746"/>
              </p:ext>
            </p:extLst>
          </p:nvPr>
        </p:nvGraphicFramePr>
        <p:xfrm>
          <a:off x="1252538" y="3305955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5" imgW="4876800" imgH="520700" progId="Equation.DSMT4">
                  <p:embed/>
                </p:oleObj>
              </mc:Choice>
              <mc:Fallback>
                <p:oleObj name="Equation" r:id="rId5" imgW="4876800" imgH="520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305955"/>
                        <a:ext cx="4876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16" name="前凸带形 15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134  5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3" grpId="0"/>
      <p:bldP spid="24" grpId="0"/>
      <p:bldP spid="4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0"/>
          <p:cNvSpPr txBox="1"/>
          <p:nvPr/>
        </p:nvSpPr>
        <p:spPr>
          <a:xfrm>
            <a:off x="210013" y="3246440"/>
            <a:ext cx="34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所以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是对称的； 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107504" y="1518248"/>
            <a:ext cx="76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是对称的正交阵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6921" y="1086200"/>
            <a:ext cx="7760767" cy="523220"/>
            <a:chOff x="283268" y="2996952"/>
            <a:chExt cx="7760767" cy="523220"/>
          </a:xfrm>
        </p:grpSpPr>
        <p:sp>
          <p:nvSpPr>
            <p:cNvPr id="19" name="TextBox 30"/>
            <p:cNvSpPr txBox="1"/>
            <p:nvPr/>
          </p:nvSpPr>
          <p:spPr>
            <a:xfrm>
              <a:off x="283268" y="2996952"/>
              <a:ext cx="7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latin typeface="+mn-ea"/>
                </a:rPr>
                <a:t> 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+mn-ea"/>
                </a:rPr>
                <a:t> 维列向量，         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378664"/>
                </p:ext>
              </p:extLst>
            </p:nvPr>
          </p:nvGraphicFramePr>
          <p:xfrm>
            <a:off x="4424535" y="3018631"/>
            <a:ext cx="3619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4" name="Equation" r:id="rId3" imgW="3619500" imgH="419100" progId="Equation.DSMT4">
                    <p:embed/>
                  </p:oleObj>
                </mc:Choice>
                <mc:Fallback>
                  <p:oleObj name="Equation" r:id="rId3" imgW="3619500" imgH="41910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535" y="3018631"/>
                          <a:ext cx="3619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30622"/>
              </p:ext>
            </p:extLst>
          </p:nvPr>
        </p:nvGraphicFramePr>
        <p:xfrm>
          <a:off x="2089150" y="2022304"/>
          <a:ext cx="4864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5" name="Equation" r:id="rId5" imgW="4863960" imgH="1079280" progId="Equation.DSMT4">
                  <p:embed/>
                </p:oleObj>
              </mc:Choice>
              <mc:Fallback>
                <p:oleObj name="Equation" r:id="rId5" imgW="4863960" imgH="10792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022304"/>
                        <a:ext cx="48641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0"/>
          <p:cNvSpPr txBox="1"/>
          <p:nvPr/>
        </p:nvSpPr>
        <p:spPr>
          <a:xfrm>
            <a:off x="769821" y="2003140"/>
            <a:ext cx="15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76520"/>
              </p:ext>
            </p:extLst>
          </p:nvPr>
        </p:nvGraphicFramePr>
        <p:xfrm>
          <a:off x="1978025" y="3966644"/>
          <a:ext cx="4838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6" name="Equation" r:id="rId7" imgW="4838400" imgH="1079280" progId="Equation.DSMT4">
                  <p:embed/>
                </p:oleObj>
              </mc:Choice>
              <mc:Fallback>
                <p:oleObj name="Equation" r:id="rId7" imgW="4838400" imgH="10792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966644"/>
                        <a:ext cx="4838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30"/>
          <p:cNvSpPr txBox="1"/>
          <p:nvPr/>
        </p:nvSpPr>
        <p:spPr>
          <a:xfrm>
            <a:off x="251520" y="5334672"/>
            <a:ext cx="386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所以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是正交阵。</a:t>
            </a: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6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25" name="前凸带形 24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134  4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2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739325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P138</a:t>
            </a:r>
            <a:endParaRPr lang="en-US" altLang="zh-CN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4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</a:p>
          <a:p>
            <a:pPr>
              <a:buNone/>
            </a:pP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</a:p>
        </p:txBody>
      </p:sp>
      <p:sp>
        <p:nvSpPr>
          <p:cNvPr id="7" name="六角星 6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179512" y="3429000"/>
            <a:ext cx="7820245" cy="2474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845222" y="2195744"/>
            <a:ext cx="6643734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988230" y="1552802"/>
            <a:ext cx="642942" cy="642942"/>
          </a:xfrm>
          <a:prstGeom prst="rect">
            <a:avLst/>
          </a:prstGeom>
          <a:ln>
            <a:prstDash val="sys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2631172" y="1052736"/>
            <a:ext cx="1285884" cy="78581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44015"/>
              </p:ext>
            </p:extLst>
          </p:nvPr>
        </p:nvGraphicFramePr>
        <p:xfrm>
          <a:off x="3845618" y="1195612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3" name="Equation" r:id="rId3" imgW="304668" imgH="291973" progId="Equation.DSMT4">
                  <p:embed/>
                </p:oleObj>
              </mc:Choice>
              <mc:Fallback>
                <p:oleObj name="Equation" r:id="rId3" imgW="304668" imgH="291973" progId="Equation.DSMT4">
                  <p:embed/>
                  <p:pic>
                    <p:nvPicPr>
                      <p:cNvPr id="0" name="Picture 1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618" y="1195612"/>
                        <a:ext cx="304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/>
          <p:cNvSpPr/>
          <p:nvPr/>
        </p:nvSpPr>
        <p:spPr>
          <a:xfrm>
            <a:off x="1963720" y="1552802"/>
            <a:ext cx="642942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2606662" y="1052736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08423"/>
              </p:ext>
            </p:extLst>
          </p:nvPr>
        </p:nvGraphicFramePr>
        <p:xfrm>
          <a:off x="3854991" y="1196752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4" name="Equation" r:id="rId5" imgW="304668" imgH="291973" progId="Equation.DSMT4">
                  <p:embed/>
                </p:oleObj>
              </mc:Choice>
              <mc:Fallback>
                <p:oleObj name="Equation" r:id="rId5" imgW="304668" imgH="291973" progId="Equation.DSMT4">
                  <p:embed/>
                  <p:pic>
                    <p:nvPicPr>
                      <p:cNvPr id="0" name="Picture 1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91" y="1196752"/>
                        <a:ext cx="304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连接符 92"/>
          <p:cNvCxnSpPr/>
          <p:nvPr/>
        </p:nvCxnSpPr>
        <p:spPr>
          <a:xfrm rot="5400000">
            <a:off x="2346214" y="2267182"/>
            <a:ext cx="570710" cy="794"/>
          </a:xfrm>
          <a:prstGeom prst="line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5423334" y="2267182"/>
            <a:ext cx="570710" cy="794"/>
          </a:xfrm>
          <a:prstGeom prst="line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631966" y="2410058"/>
            <a:ext cx="30556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6" name="对象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1840"/>
              </p:ext>
            </p:extLst>
          </p:nvPr>
        </p:nvGraphicFramePr>
        <p:xfrm>
          <a:off x="3955648" y="2492896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5" name="Equation" r:id="rId7" imgW="253780" imgH="317225" progId="Equation.DSMT4">
                  <p:embed/>
                </p:oleObj>
              </mc:Choice>
              <mc:Fallback>
                <p:oleObj name="Equation" r:id="rId7" imgW="253780" imgH="317225" progId="Equation.DSMT4">
                  <p:embed/>
                  <p:pic>
                    <p:nvPicPr>
                      <p:cNvPr id="0" name="Picture 1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648" y="2492896"/>
                        <a:ext cx="254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90231"/>
              </p:ext>
            </p:extLst>
          </p:nvPr>
        </p:nvGraphicFramePr>
        <p:xfrm>
          <a:off x="2187724" y="2891032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6" name="Equation" r:id="rId9" imgW="1459866" imgH="406224" progId="Equation.DSMT4">
                  <p:embed/>
                </p:oleObj>
              </mc:Choice>
              <mc:Fallback>
                <p:oleObj name="Equation" r:id="rId9" imgW="1459866" imgH="406224" progId="Equation.DSMT4">
                  <p:embed/>
                  <p:pic>
                    <p:nvPicPr>
                      <p:cNvPr id="0" name="Picture 1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724" y="2891032"/>
                        <a:ext cx="1460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40175"/>
              </p:ext>
            </p:extLst>
          </p:nvPr>
        </p:nvGraphicFramePr>
        <p:xfrm>
          <a:off x="3625925" y="2852738"/>
          <a:ext cx="223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7" name="Equation" r:id="rId11" imgW="2235200" imgH="609600" progId="Equation.DSMT4">
                  <p:embed/>
                </p:oleObj>
              </mc:Choice>
              <mc:Fallback>
                <p:oleObj name="Equation" r:id="rId11" imgW="2235200" imgH="609600" progId="Equation.DSMT4">
                  <p:embed/>
                  <p:pic>
                    <p:nvPicPr>
                      <p:cNvPr id="0" name="Picture 1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925" y="2852738"/>
                        <a:ext cx="223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接连接符 98"/>
          <p:cNvCxnSpPr/>
          <p:nvPr/>
        </p:nvCxnSpPr>
        <p:spPr>
          <a:xfrm>
            <a:off x="2631172" y="1838554"/>
            <a:ext cx="1535917" cy="1588"/>
          </a:xfrm>
          <a:prstGeom prst="line">
            <a:avLst/>
          </a:prstGeom>
          <a:ln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弧形 99"/>
          <p:cNvSpPr/>
          <p:nvPr/>
        </p:nvSpPr>
        <p:spPr>
          <a:xfrm>
            <a:off x="2988362" y="1552802"/>
            <a:ext cx="214314" cy="428628"/>
          </a:xfrm>
          <a:prstGeom prst="arc">
            <a:avLst/>
          </a:prstGeom>
          <a:ln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53351"/>
              </p:ext>
            </p:extLst>
          </p:nvPr>
        </p:nvGraphicFramePr>
        <p:xfrm>
          <a:off x="3274114" y="1481364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8" name="Equation" r:id="rId13" imgW="228501" imgH="317362" progId="Equation.DSMT4">
                  <p:embed/>
                </p:oleObj>
              </mc:Choice>
              <mc:Fallback>
                <p:oleObj name="Equation" r:id="rId13" imgW="228501" imgH="317362" progId="Equation.DSMT4">
                  <p:embed/>
                  <p:pic>
                    <p:nvPicPr>
                      <p:cNvPr id="0" name="Picture 1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114" y="1481364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接连接符 101"/>
          <p:cNvCxnSpPr/>
          <p:nvPr/>
        </p:nvCxnSpPr>
        <p:spPr>
          <a:xfrm>
            <a:off x="2606662" y="1838554"/>
            <a:ext cx="1568786" cy="1588"/>
          </a:xfrm>
          <a:prstGeom prst="line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弧形 102"/>
          <p:cNvSpPr/>
          <p:nvPr/>
        </p:nvSpPr>
        <p:spPr>
          <a:xfrm>
            <a:off x="2963852" y="1552802"/>
            <a:ext cx="214314" cy="428628"/>
          </a:xfrm>
          <a:prstGeom prst="arc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52343"/>
              </p:ext>
            </p:extLst>
          </p:nvPr>
        </p:nvGraphicFramePr>
        <p:xfrm>
          <a:off x="3239344" y="1484784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9" name="Equation" r:id="rId15" imgW="228501" imgH="317362" progId="Equation.DSMT4">
                  <p:embed/>
                </p:oleObj>
              </mc:Choice>
              <mc:Fallback>
                <p:oleObj name="Equation" r:id="rId15" imgW="228501" imgH="317362" progId="Equation.DSMT4">
                  <p:embed/>
                  <p:pic>
                    <p:nvPicPr>
                      <p:cNvPr id="0" name="Picture 1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344" y="1484784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557190" y="3553852"/>
            <a:ext cx="714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这个乘积经常用到，现抽象出如下定义：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3040" y="4024228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           是     中的两个向量，记它们夹角为 </a:t>
            </a:r>
            <a:r>
              <a:rPr lang="en-US" altLang="zh-CN" sz="2800" dirty="0"/>
              <a:t>   </a:t>
            </a:r>
            <a:r>
              <a:rPr lang="zh-CN" altLang="en-US" sz="2800" dirty="0"/>
              <a:t>，称数</a:t>
            </a:r>
            <a:endParaRPr lang="en-US" altLang="zh-CN" sz="2800" dirty="0"/>
          </a:p>
          <a:p>
            <a:r>
              <a:rPr lang="zh-CN" altLang="en-US" sz="2800" dirty="0"/>
              <a:t>                          </a:t>
            </a:r>
            <a:endParaRPr lang="en-US" altLang="zh-CN" sz="2800" dirty="0"/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76684"/>
              </p:ext>
            </p:extLst>
          </p:nvPr>
        </p:nvGraphicFramePr>
        <p:xfrm>
          <a:off x="1007096" y="412812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0" name="Equation" r:id="rId17" imgW="838200" imgH="381000" progId="Equation.DSMT4">
                  <p:embed/>
                </p:oleObj>
              </mc:Choice>
              <mc:Fallback>
                <p:oleObj name="Equation" r:id="rId17" imgW="838200" imgH="381000" progId="Equation.DSMT4">
                  <p:embed/>
                  <p:pic>
                    <p:nvPicPr>
                      <p:cNvPr id="0" name="Picture 1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096" y="412812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67744"/>
              </p:ext>
            </p:extLst>
          </p:nvPr>
        </p:nvGraphicFramePr>
        <p:xfrm>
          <a:off x="2210272" y="4077072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1" name="Equation" r:id="rId19" imgW="381000" imgH="368300" progId="Equation.DSMT4">
                  <p:embed/>
                </p:oleObj>
              </mc:Choice>
              <mc:Fallback>
                <p:oleObj name="Equation" r:id="rId19" imgW="381000" imgH="368300" progId="Equation.DSMT4">
                  <p:embed/>
                  <p:pic>
                    <p:nvPicPr>
                      <p:cNvPr id="0" name="Picture 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272" y="4077072"/>
                        <a:ext cx="381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14188"/>
              </p:ext>
            </p:extLst>
          </p:nvPr>
        </p:nvGraphicFramePr>
        <p:xfrm>
          <a:off x="7331224" y="4119612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2" name="Equation" r:id="rId21" imgW="228501" imgH="317362" progId="Equation.DSMT4">
                  <p:embed/>
                </p:oleObj>
              </mc:Choice>
              <mc:Fallback>
                <p:oleObj name="Equation" r:id="rId21" imgW="228501" imgH="317362" progId="Equation.DSMT4">
                  <p:embed/>
                  <p:pic>
                    <p:nvPicPr>
                      <p:cNvPr id="0" name="Picture 1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224" y="4119612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15213"/>
              </p:ext>
            </p:extLst>
          </p:nvPr>
        </p:nvGraphicFramePr>
        <p:xfrm>
          <a:off x="1643584" y="4797152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3" name="Equation" r:id="rId23" imgW="1955800" imgH="482600" progId="Equation.DSMT4">
                  <p:embed/>
                </p:oleObj>
              </mc:Choice>
              <mc:Fallback>
                <p:oleObj name="Equation" r:id="rId23" imgW="1955800" imgH="482600" progId="Equation.DSMT4">
                  <p:embed/>
                  <p:pic>
                    <p:nvPicPr>
                      <p:cNvPr id="0" name="Picture 1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84" y="4797152"/>
                        <a:ext cx="195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椭圆形标注 112"/>
          <p:cNvSpPr/>
          <p:nvPr/>
        </p:nvSpPr>
        <p:spPr>
          <a:xfrm>
            <a:off x="5975648" y="75673"/>
            <a:ext cx="2203621" cy="905055"/>
          </a:xfrm>
          <a:prstGeom prst="wedgeEllipseCallout">
            <a:avLst>
              <a:gd name="adj1" fmla="val -33535"/>
              <a:gd name="adj2" fmla="val 901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问力    做了多少功？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25576"/>
              </p:ext>
            </p:extLst>
          </p:nvPr>
        </p:nvGraphicFramePr>
        <p:xfrm>
          <a:off x="6983760" y="18864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4" name="Equation" r:id="rId25" imgW="304668" imgH="291973" progId="Equation.DSMT4">
                  <p:embed/>
                </p:oleObj>
              </mc:Choice>
              <mc:Fallback>
                <p:oleObj name="Equation" r:id="rId25" imgW="304668" imgH="291973" progId="Equation.DSMT4">
                  <p:embed/>
                  <p:pic>
                    <p:nvPicPr>
                      <p:cNvPr id="0" name="Picture 1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760" y="188640"/>
                        <a:ext cx="304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03040" y="528204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为向量   与   的内积，即           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369770"/>
              </p:ext>
            </p:extLst>
          </p:nvPr>
        </p:nvGraphicFramePr>
        <p:xfrm>
          <a:off x="1655168" y="541994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5" name="Equation" r:id="rId27" imgW="279279" imgH="241195" progId="Equation.DSMT4">
                  <p:embed/>
                </p:oleObj>
              </mc:Choice>
              <mc:Fallback>
                <p:oleObj name="Equation" r:id="rId27" imgW="279279" imgH="241195" progId="Equation.DSMT4">
                  <p:embed/>
                  <p:pic>
                    <p:nvPicPr>
                      <p:cNvPr id="0" name="Picture 1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168" y="5419948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99667"/>
              </p:ext>
            </p:extLst>
          </p:nvPr>
        </p:nvGraphicFramePr>
        <p:xfrm>
          <a:off x="2231232" y="537321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" name="Equation" r:id="rId29" imgW="279279" imgH="380835" progId="Equation.DSMT4">
                  <p:embed/>
                </p:oleObj>
              </mc:Choice>
              <mc:Fallback>
                <p:oleObj name="Equation" r:id="rId29" imgW="279279" imgH="380835" progId="Equation.DSMT4">
                  <p:embed/>
                  <p:pic>
                    <p:nvPicPr>
                      <p:cNvPr id="0" name="Picture 1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232" y="5373216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34024"/>
              </p:ext>
            </p:extLst>
          </p:nvPr>
        </p:nvGraphicFramePr>
        <p:xfrm>
          <a:off x="4254500" y="5321300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" name="Equation" r:id="rId31" imgW="863225" imgH="482391" progId="Equation.DSMT4">
                  <p:embed/>
                </p:oleObj>
              </mc:Choice>
              <mc:Fallback>
                <p:oleObj name="Equation" r:id="rId31" imgW="863225" imgH="482391" progId="Equation.DSMT4">
                  <p:embed/>
                  <p:pic>
                    <p:nvPicPr>
                      <p:cNvPr id="0" name="Picture 1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5321300"/>
                        <a:ext cx="86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右箭头 118"/>
          <p:cNvSpPr/>
          <p:nvPr/>
        </p:nvSpPr>
        <p:spPr>
          <a:xfrm>
            <a:off x="1061246" y="2944894"/>
            <a:ext cx="953962" cy="34009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388424" y="1300052"/>
            <a:ext cx="677108" cy="3960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向量的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内积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 基本概念</a:t>
            </a:r>
          </a:p>
        </p:txBody>
      </p:sp>
      <p:sp>
        <p:nvSpPr>
          <p:cNvPr id="122" name="十字星 121"/>
          <p:cNvSpPr/>
          <p:nvPr/>
        </p:nvSpPr>
        <p:spPr>
          <a:xfrm>
            <a:off x="8410128" y="11663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9421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53284E-6 L 0.33802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284E-6 L 0.3349 -0.004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06568E-7 L 0.32656 -9.0656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5.55042E-7 L 0.33872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32562E-7 L 0.3382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1443E-6 L 0.33698 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7" grpId="0" animBg="1"/>
      <p:bldP spid="100" grpId="0" animBg="1"/>
      <p:bldP spid="107" grpId="0"/>
      <p:bldP spid="108" grpId="0"/>
      <p:bldP spid="113" grpId="0" animBg="1"/>
      <p:bldP spid="115" grpId="0"/>
      <p:bldP spid="1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11783" y="711207"/>
            <a:ext cx="7493033" cy="4321175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518706" y="4046538"/>
            <a:ext cx="1442662" cy="1587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H="1">
            <a:off x="3961371" y="2873375"/>
            <a:ext cx="149980" cy="1189038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4870769" y="2695582"/>
            <a:ext cx="5952" cy="1806575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3385258" y="2871795"/>
            <a:ext cx="735615" cy="198437"/>
          </a:xfrm>
          <a:custGeom>
            <a:avLst/>
            <a:gdLst>
              <a:gd name="T0" fmla="*/ 0 w 618"/>
              <a:gd name="T1" fmla="*/ 236263608 h 167"/>
              <a:gd name="T2" fmla="*/ 1552416250 w 618"/>
              <a:gd name="T3" fmla="*/ 28294502 h 167"/>
              <a:gd name="T4" fmla="*/ 1557456563 w 618"/>
              <a:gd name="T5" fmla="*/ 0 h 167"/>
              <a:gd name="T6" fmla="*/ 5040313 w 618"/>
              <a:gd name="T7" fmla="*/ 21645674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4097067" y="2592388"/>
            <a:ext cx="1174841" cy="309562"/>
          </a:xfrm>
          <a:custGeom>
            <a:avLst/>
            <a:gdLst>
              <a:gd name="T0" fmla="*/ 0 w 987"/>
              <a:gd name="T1" fmla="*/ 368572852 h 260"/>
              <a:gd name="T2" fmla="*/ 2147483647 w 987"/>
              <a:gd name="T3" fmla="*/ 26934275 h 260"/>
              <a:gd name="T4" fmla="*/ 2147483647 w 987"/>
              <a:gd name="T5" fmla="*/ 0 h 260"/>
              <a:gd name="T6" fmla="*/ 20161256 w 987"/>
              <a:gd name="T7" fmla="*/ 337385671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3465010" y="1079500"/>
            <a:ext cx="1905694" cy="846138"/>
          </a:xfrm>
          <a:custGeom>
            <a:avLst/>
            <a:gdLst>
              <a:gd name="T0" fmla="*/ 2147483647 w 1002"/>
              <a:gd name="T1" fmla="*/ 13683504 h 396"/>
              <a:gd name="T2" fmla="*/ 2147483647 w 1002"/>
              <a:gd name="T3" fmla="*/ 54734018 h 396"/>
              <a:gd name="T4" fmla="*/ 2147483647 w 1002"/>
              <a:gd name="T5" fmla="*/ 50174274 h 396"/>
              <a:gd name="T6" fmla="*/ 2147483647 w 1002"/>
              <a:gd name="T7" fmla="*/ 41050513 h 396"/>
              <a:gd name="T8" fmla="*/ 2147483647 w 1002"/>
              <a:gd name="T9" fmla="*/ 41050513 h 396"/>
              <a:gd name="T10" fmla="*/ 2147483647 w 1002"/>
              <a:gd name="T11" fmla="*/ 50174274 h 396"/>
              <a:gd name="T12" fmla="*/ 2147483647 w 1002"/>
              <a:gd name="T13" fmla="*/ 72979403 h 396"/>
              <a:gd name="T14" fmla="*/ 2147483647 w 1002"/>
              <a:gd name="T15" fmla="*/ 1021720182 h 396"/>
              <a:gd name="T16" fmla="*/ 2147483647 w 1002"/>
              <a:gd name="T17" fmla="*/ 1112947106 h 396"/>
              <a:gd name="T18" fmla="*/ 6435136 w 1002"/>
              <a:gd name="T19" fmla="*/ 1806256771 h 396"/>
              <a:gd name="T20" fmla="*/ 0 w 1002"/>
              <a:gd name="T21" fmla="*/ 1778889763 h 396"/>
              <a:gd name="T22" fmla="*/ 2147483647 w 1002"/>
              <a:gd name="T23" fmla="*/ 1081018217 h 396"/>
              <a:gd name="T24" fmla="*/ 2147483647 w 1002"/>
              <a:gd name="T25" fmla="*/ 994353173 h 396"/>
              <a:gd name="T26" fmla="*/ 2147483647 w 1002"/>
              <a:gd name="T27" fmla="*/ 36490770 h 396"/>
              <a:gd name="T28" fmla="*/ 2147483647 w 1002"/>
              <a:gd name="T29" fmla="*/ 13683504 h 396"/>
              <a:gd name="T30" fmla="*/ 2147483647 w 1002"/>
              <a:gd name="T31" fmla="*/ 4561880 h 396"/>
              <a:gd name="T32" fmla="*/ 2147483647 w 1002"/>
              <a:gd name="T33" fmla="*/ 0 h 396"/>
              <a:gd name="T34" fmla="*/ 2147483647 w 1002"/>
              <a:gd name="T35" fmla="*/ 13683504 h 396"/>
              <a:gd name="T36" fmla="*/ 2147483647 w 1002"/>
              <a:gd name="T37" fmla="*/ 13683504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>
            <a:off x="3223375" y="1911357"/>
            <a:ext cx="244015" cy="1190625"/>
          </a:xfrm>
          <a:custGeom>
            <a:avLst/>
            <a:gdLst>
              <a:gd name="T0" fmla="*/ 827421030 w 128"/>
              <a:gd name="T1" fmla="*/ 27316095 h 558"/>
              <a:gd name="T2" fmla="*/ 801563964 w 128"/>
              <a:gd name="T3" fmla="*/ 31869489 h 558"/>
              <a:gd name="T4" fmla="*/ 762778365 w 128"/>
              <a:gd name="T5" fmla="*/ 50080931 h 558"/>
              <a:gd name="T6" fmla="*/ 723992766 w 128"/>
              <a:gd name="T7" fmla="*/ 77399160 h 558"/>
              <a:gd name="T8" fmla="*/ 698135700 w 128"/>
              <a:gd name="T9" fmla="*/ 109268649 h 558"/>
              <a:gd name="T10" fmla="*/ 685207167 w 128"/>
              <a:gd name="T11" fmla="*/ 141138138 h 558"/>
              <a:gd name="T12" fmla="*/ 413710515 w 128"/>
              <a:gd name="T13" fmla="*/ 1092680091 h 558"/>
              <a:gd name="T14" fmla="*/ 355533388 w 128"/>
              <a:gd name="T15" fmla="*/ 1306661862 h 558"/>
              <a:gd name="T16" fmla="*/ 45248594 w 128"/>
              <a:gd name="T17" fmla="*/ 2147483647 h 558"/>
              <a:gd name="T18" fmla="*/ 38785599 w 128"/>
              <a:gd name="T19" fmla="*/ 2147483647 h 558"/>
              <a:gd name="T20" fmla="*/ 51714132 w 128"/>
              <a:gd name="T21" fmla="*/ 2147483647 h 558"/>
              <a:gd name="T22" fmla="*/ 84034194 w 128"/>
              <a:gd name="T23" fmla="*/ 2147483647 h 558"/>
              <a:gd name="T24" fmla="*/ 122819793 w 128"/>
              <a:gd name="T25" fmla="*/ 2147483647 h 558"/>
              <a:gd name="T26" fmla="*/ 555924379 w 128"/>
              <a:gd name="T27" fmla="*/ 2147483647 h 558"/>
              <a:gd name="T28" fmla="*/ 549458841 w 128"/>
              <a:gd name="T29" fmla="*/ 2147483647 h 558"/>
              <a:gd name="T30" fmla="*/ 109891260 w 128"/>
              <a:gd name="T31" fmla="*/ 2147483647 h 558"/>
              <a:gd name="T32" fmla="*/ 58177127 w 128"/>
              <a:gd name="T33" fmla="*/ 2147483647 h 558"/>
              <a:gd name="T34" fmla="*/ 19391528 w 128"/>
              <a:gd name="T35" fmla="*/ 2147483647 h 558"/>
              <a:gd name="T36" fmla="*/ 0 w 128"/>
              <a:gd name="T37" fmla="*/ 2147483647 h 558"/>
              <a:gd name="T38" fmla="*/ 6462995 w 128"/>
              <a:gd name="T39" fmla="*/ 2147483647 h 558"/>
              <a:gd name="T40" fmla="*/ 316747788 w 128"/>
              <a:gd name="T41" fmla="*/ 1315768649 h 558"/>
              <a:gd name="T42" fmla="*/ 374924916 w 128"/>
              <a:gd name="T43" fmla="*/ 1101784745 h 558"/>
              <a:gd name="T44" fmla="*/ 646421567 w 128"/>
              <a:gd name="T45" fmla="*/ 150242792 h 558"/>
              <a:gd name="T46" fmla="*/ 672278633 w 128"/>
              <a:gd name="T47" fmla="*/ 104715255 h 558"/>
              <a:gd name="T48" fmla="*/ 711064233 w 128"/>
              <a:gd name="T49" fmla="*/ 63738978 h 558"/>
              <a:gd name="T50" fmla="*/ 756315370 w 128"/>
              <a:gd name="T51" fmla="*/ 27316095 h 558"/>
              <a:gd name="T52" fmla="*/ 814492497 w 128"/>
              <a:gd name="T53" fmla="*/ 4553394 h 558"/>
              <a:gd name="T54" fmla="*/ 820958035 w 128"/>
              <a:gd name="T55" fmla="*/ 0 h 558"/>
              <a:gd name="T56" fmla="*/ 827421030 w 128"/>
              <a:gd name="T57" fmla="*/ 27316095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5274286" y="1085850"/>
            <a:ext cx="980820" cy="1528763"/>
          </a:xfrm>
          <a:custGeom>
            <a:avLst/>
            <a:gdLst>
              <a:gd name="T0" fmla="*/ 295625530 w 516"/>
              <a:gd name="T1" fmla="*/ 41028924 h 716"/>
              <a:gd name="T2" fmla="*/ 2147483647 w 516"/>
              <a:gd name="T3" fmla="*/ 674707593 h 716"/>
              <a:gd name="T4" fmla="*/ 2147483647 w 516"/>
              <a:gd name="T5" fmla="*/ 702060921 h 716"/>
              <a:gd name="T6" fmla="*/ 2147483647 w 516"/>
              <a:gd name="T7" fmla="*/ 747650513 h 716"/>
              <a:gd name="T8" fmla="*/ 2147483647 w 516"/>
              <a:gd name="T9" fmla="*/ 797796501 h 716"/>
              <a:gd name="T10" fmla="*/ 2147483647 w 516"/>
              <a:gd name="T11" fmla="*/ 852503157 h 716"/>
              <a:gd name="T12" fmla="*/ 726208447 w 516"/>
              <a:gd name="T13" fmla="*/ 2147483647 h 716"/>
              <a:gd name="T14" fmla="*/ 642662432 w 516"/>
              <a:gd name="T15" fmla="*/ 2147483647 h 716"/>
              <a:gd name="T16" fmla="*/ 539837153 w 516"/>
              <a:gd name="T17" fmla="*/ 2147483647 h 716"/>
              <a:gd name="T18" fmla="*/ 424156495 w 516"/>
              <a:gd name="T19" fmla="*/ 2147483647 h 716"/>
              <a:gd name="T20" fmla="*/ 314904794 w 516"/>
              <a:gd name="T21" fmla="*/ 2147483647 h 716"/>
              <a:gd name="T22" fmla="*/ 0 w 516"/>
              <a:gd name="T23" fmla="*/ 2147483647 h 716"/>
              <a:gd name="T24" fmla="*/ 0 w 516"/>
              <a:gd name="T25" fmla="*/ 2147483647 h 716"/>
              <a:gd name="T26" fmla="*/ 321331216 w 516"/>
              <a:gd name="T27" fmla="*/ 2147483647 h 716"/>
              <a:gd name="T28" fmla="*/ 443435760 w 516"/>
              <a:gd name="T29" fmla="*/ 2147483647 h 716"/>
              <a:gd name="T30" fmla="*/ 571969260 w 516"/>
              <a:gd name="T31" fmla="*/ 2147483647 h 716"/>
              <a:gd name="T32" fmla="*/ 694073804 w 516"/>
              <a:gd name="T33" fmla="*/ 2147483647 h 716"/>
              <a:gd name="T34" fmla="*/ 784046240 w 516"/>
              <a:gd name="T35" fmla="*/ 2147483647 h 716"/>
              <a:gd name="T36" fmla="*/ 2147483647 w 516"/>
              <a:gd name="T37" fmla="*/ 866178754 h 716"/>
              <a:gd name="T38" fmla="*/ 2147483647 w 516"/>
              <a:gd name="T39" fmla="*/ 793237969 h 716"/>
              <a:gd name="T40" fmla="*/ 2147483647 w 516"/>
              <a:gd name="T41" fmla="*/ 724855717 h 716"/>
              <a:gd name="T42" fmla="*/ 2147483647 w 516"/>
              <a:gd name="T43" fmla="*/ 670149061 h 716"/>
              <a:gd name="T44" fmla="*/ 2147483647 w 516"/>
              <a:gd name="T45" fmla="*/ 629120137 h 716"/>
              <a:gd name="T46" fmla="*/ 327757637 w 516"/>
              <a:gd name="T47" fmla="*/ 0 h 716"/>
              <a:gd name="T48" fmla="*/ 295625530 w 516"/>
              <a:gd name="T49" fmla="*/ 41028924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4866011" y="4498982"/>
            <a:ext cx="2302069" cy="317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-1154752">
            <a:off x="3885397" y="1625119"/>
            <a:ext cx="1569614" cy="92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8" rIns="91417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356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3624034"/>
          </a:xfrm>
        </p:spPr>
        <p:txBody>
          <a:bodyPr/>
          <a:lstStyle/>
          <a:p>
            <a:r>
              <a:rPr lang="zh-CN" altLang="zh-CN" dirty="0"/>
              <a:t>向量的</a:t>
            </a:r>
            <a:r>
              <a:rPr lang="zh-CN" altLang="zh-CN" dirty="0">
                <a:solidFill>
                  <a:srgbClr val="FF0000"/>
                </a:solidFill>
              </a:rPr>
              <a:t>内积</a:t>
            </a:r>
            <a:r>
              <a:rPr lang="zh-CN" altLang="zh-CN" dirty="0"/>
              <a:t>及基本</a:t>
            </a:r>
            <a:r>
              <a:rPr lang="zh-CN" altLang="zh-CN" dirty="0">
                <a:solidFill>
                  <a:srgbClr val="FF0000"/>
                </a:solidFill>
              </a:rPr>
              <a:t>概念</a:t>
            </a:r>
          </a:p>
        </p:txBody>
      </p:sp>
      <p:sp>
        <p:nvSpPr>
          <p:cNvPr id="93" name="椭圆形标注 92"/>
          <p:cNvSpPr/>
          <p:nvPr/>
        </p:nvSpPr>
        <p:spPr>
          <a:xfrm>
            <a:off x="5543631" y="2708920"/>
            <a:ext cx="720080" cy="576064"/>
          </a:xfrm>
          <a:prstGeom prst="wedgeEllipseCallout">
            <a:avLst>
              <a:gd name="adj1" fmla="val 123639"/>
              <a:gd name="adj2" fmla="val 259794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形标注 93"/>
          <p:cNvSpPr/>
          <p:nvPr/>
        </p:nvSpPr>
        <p:spPr>
          <a:xfrm>
            <a:off x="4463511" y="2751252"/>
            <a:ext cx="720080" cy="533732"/>
          </a:xfrm>
          <a:prstGeom prst="wedgeEllipseCallout">
            <a:avLst>
              <a:gd name="adj1" fmla="val -198266"/>
              <a:gd name="adj2" fmla="val 287325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99592" y="744895"/>
            <a:ext cx="6532265" cy="595873"/>
            <a:chOff x="1403648" y="625475"/>
            <a:chExt cx="6532265" cy="595873"/>
          </a:xfrm>
        </p:grpSpPr>
        <p:grpSp>
          <p:nvGrpSpPr>
            <p:cNvPr id="4" name="组合 3"/>
            <p:cNvGrpSpPr/>
            <p:nvPr/>
          </p:nvGrpSpPr>
          <p:grpSpPr>
            <a:xfrm>
              <a:off x="1403648" y="633398"/>
              <a:ext cx="3243064" cy="587950"/>
              <a:chOff x="1403648" y="633398"/>
              <a:chExt cx="3243064" cy="58795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403648" y="69812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</a:t>
                </a: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8035622"/>
                  </p:ext>
                </p:extLst>
              </p:nvPr>
            </p:nvGraphicFramePr>
            <p:xfrm>
              <a:off x="1979712" y="633398"/>
              <a:ext cx="2667000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44" name="Equation" r:id="rId3" imgW="2667000" imgH="558800" progId="Equation.DSMT4">
                      <p:embed/>
                    </p:oleObj>
                  </mc:Choice>
                  <mc:Fallback>
                    <p:oleObj name="Equation" r:id="rId3" imgW="2667000" imgH="558800" progId="Equation.DSMT4">
                      <p:embed/>
                      <p:pic>
                        <p:nvPicPr>
                          <p:cNvPr id="0" name="Picture 1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712" y="633398"/>
                            <a:ext cx="2667000" cy="558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741836"/>
                </p:ext>
              </p:extLst>
            </p:nvPr>
          </p:nvGraphicFramePr>
          <p:xfrm>
            <a:off x="4646613" y="625475"/>
            <a:ext cx="32893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5" name="Equation" r:id="rId5" imgW="3289300" imgH="558800" progId="Equation.DSMT4">
                    <p:embed/>
                  </p:oleObj>
                </mc:Choice>
                <mc:Fallback>
                  <p:oleObj name="Equation" r:id="rId5" imgW="3289300" imgH="558800" progId="Equation.DSMT4">
                    <p:embed/>
                    <p:pic>
                      <p:nvPicPr>
                        <p:cNvPr id="0" name="Picture 1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625475"/>
                          <a:ext cx="32893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5496" y="1218456"/>
            <a:ext cx="6217047" cy="914400"/>
            <a:chOff x="1115616" y="1133475"/>
            <a:chExt cx="6217047" cy="914400"/>
          </a:xfrm>
        </p:grpSpPr>
        <p:sp>
          <p:nvSpPr>
            <p:cNvPr id="112" name="TextBox 111"/>
            <p:cNvSpPr txBox="1"/>
            <p:nvPr/>
          </p:nvSpPr>
          <p:spPr>
            <a:xfrm>
              <a:off x="1115616" y="1307872"/>
              <a:ext cx="772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记</a:t>
              </a:r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786360"/>
                </p:ext>
              </p:extLst>
            </p:nvPr>
          </p:nvGraphicFramePr>
          <p:xfrm>
            <a:off x="1719263" y="1133475"/>
            <a:ext cx="5613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6" name="Equation" r:id="rId7" imgW="5613400" imgH="914400" progId="Equation.DSMT4">
                    <p:embed/>
                  </p:oleObj>
                </mc:Choice>
                <mc:Fallback>
                  <p:oleObj name="Equation" r:id="rId7" imgW="5613400" imgH="914400" progId="Equation.DSMT4">
                    <p:embed/>
                    <p:pic>
                      <p:nvPicPr>
                        <p:cNvPr id="0" name="Picture 1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263" y="1133475"/>
                          <a:ext cx="56134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496" y="2047116"/>
            <a:ext cx="6624736" cy="523220"/>
            <a:chOff x="1115616" y="2047116"/>
            <a:chExt cx="6624736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115616" y="2047116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称</a:t>
              </a:r>
              <a:r>
                <a:rPr lang="zh-CN" altLang="en-US" sz="2800" dirty="0">
                  <a:solidFill>
                    <a:srgbClr val="FF0000"/>
                  </a:solidFill>
                </a:rPr>
                <a:t>           </a:t>
              </a:r>
              <a:r>
                <a:rPr lang="zh-CN" altLang="en-US" sz="2800" b="1" dirty="0"/>
                <a:t>为向量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内积</a:t>
              </a:r>
              <a:r>
                <a:rPr lang="zh-CN" altLang="en-US" sz="2800" b="1" dirty="0"/>
                <a:t>，或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数量积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15" name="对象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139592"/>
                </p:ext>
              </p:extLst>
            </p:nvPr>
          </p:nvGraphicFramePr>
          <p:xfrm>
            <a:off x="1619672" y="2047116"/>
            <a:ext cx="863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7" name="Equation" r:id="rId9" imgW="863225" imgH="482391" progId="Equation.DSMT4">
                    <p:embed/>
                  </p:oleObj>
                </mc:Choice>
                <mc:Fallback>
                  <p:oleObj name="Equation" r:id="rId9" imgW="863225" imgH="482391" progId="Equation.DSMT4">
                    <p:embed/>
                    <p:pic>
                      <p:nvPicPr>
                        <p:cNvPr id="0" name="Picture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047116"/>
                          <a:ext cx="863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660784"/>
                </p:ext>
              </p:extLst>
            </p:nvPr>
          </p:nvGraphicFramePr>
          <p:xfrm>
            <a:off x="3563888" y="2251596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8" name="Equation" r:id="rId11" imgW="279279" imgH="241195" progId="Equation.DSMT4">
                    <p:embed/>
                  </p:oleObj>
                </mc:Choice>
                <mc:Fallback>
                  <p:oleObj name="Equation" r:id="rId11" imgW="279279" imgH="241195" progId="Equation.DSMT4">
                    <p:embed/>
                    <p:pic>
                      <p:nvPicPr>
                        <p:cNvPr id="0" name="Picture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251596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076411"/>
                </p:ext>
              </p:extLst>
            </p:nvPr>
          </p:nvGraphicFramePr>
          <p:xfrm>
            <a:off x="4139952" y="2183904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9" name="Equation" r:id="rId13" imgW="279279" imgH="380835" progId="Equation.DSMT4">
                    <p:embed/>
                  </p:oleObj>
                </mc:Choice>
                <mc:Fallback>
                  <p:oleObj name="Equation" r:id="rId13" imgW="279279" imgH="380835" progId="Equation.DSMT4">
                    <p:embed/>
                    <p:pic>
                      <p:nvPicPr>
                        <p:cNvPr id="0" name="Picture 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2183904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115616" y="2719432"/>
            <a:ext cx="6624736" cy="523220"/>
            <a:chOff x="1115616" y="2719432"/>
            <a:chExt cx="6624736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115616" y="2719432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</a:t>
              </a:r>
              <a:r>
                <a:rPr lang="zh-CN" altLang="en-US" sz="2800" b="1" dirty="0"/>
                <a:t>的内积也可记作</a:t>
              </a:r>
              <a:r>
                <a:rPr lang="zh-CN" altLang="en-US" sz="2800" dirty="0"/>
                <a:t>         </a:t>
              </a:r>
              <a:r>
                <a:rPr lang="zh-CN" altLang="en-US" sz="2800" b="1" dirty="0"/>
                <a:t>或</a:t>
              </a:r>
              <a:r>
                <a:rPr lang="zh-CN" altLang="en-US" sz="2800" dirty="0"/>
                <a:t>           </a:t>
              </a:r>
              <a:r>
                <a:rPr lang="en-US" altLang="zh-CN" sz="2800" dirty="0"/>
                <a:t>.</a:t>
              </a:r>
              <a:endParaRPr lang="zh-CN" altLang="en-US" sz="2800" dirty="0"/>
            </a:p>
          </p:txBody>
        </p:sp>
        <p:graphicFrame>
          <p:nvGraphicFramePr>
            <p:cNvPr id="119" name="对象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637767"/>
                </p:ext>
              </p:extLst>
            </p:nvPr>
          </p:nvGraphicFramePr>
          <p:xfrm>
            <a:off x="1151143" y="2863448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0" name="Equation" r:id="rId15" imgW="279279" imgH="241195" progId="Equation.DSMT4">
                    <p:embed/>
                  </p:oleObj>
                </mc:Choice>
                <mc:Fallback>
                  <p:oleObj name="Equation" r:id="rId15" imgW="279279" imgH="241195" progId="Equation.DSMT4">
                    <p:embed/>
                    <p:pic>
                      <p:nvPicPr>
                        <p:cNvPr id="0" name="Picture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143" y="2863448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516871"/>
                </p:ext>
              </p:extLst>
            </p:nvPr>
          </p:nvGraphicFramePr>
          <p:xfrm>
            <a:off x="1727207" y="279144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1" name="Equation" r:id="rId17" imgW="279279" imgH="380835" progId="Equation.DSMT4">
                    <p:embed/>
                  </p:oleObj>
                </mc:Choice>
                <mc:Fallback>
                  <p:oleObj name="Equation" r:id="rId17" imgW="279279" imgH="380835" progId="Equation.DSMT4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207" y="279144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821475"/>
                </p:ext>
              </p:extLst>
            </p:nvPr>
          </p:nvGraphicFramePr>
          <p:xfrm>
            <a:off x="5615094" y="2759075"/>
            <a:ext cx="5778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2" name="Equation" r:id="rId19" imgW="672808" imgH="444307" progId="Equation.DSMT4">
                    <p:embed/>
                  </p:oleObj>
                </mc:Choice>
                <mc:Fallback>
                  <p:oleObj name="Equation" r:id="rId19" imgW="672808" imgH="444307" progId="Equation.DSMT4">
                    <p:embed/>
                    <p:pic>
                      <p:nvPicPr>
                        <p:cNvPr id="0" name="Picture 1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094" y="2759075"/>
                          <a:ext cx="57785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56605"/>
                </p:ext>
              </p:extLst>
            </p:nvPr>
          </p:nvGraphicFramePr>
          <p:xfrm>
            <a:off x="4464156" y="2768600"/>
            <a:ext cx="6492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3" name="Equation" r:id="rId21" imgW="672808" imgH="444307" progId="Equation.DSMT4">
                    <p:embed/>
                  </p:oleObj>
                </mc:Choice>
                <mc:Fallback>
                  <p:oleObj name="Equation" r:id="rId21" imgW="672808" imgH="444307" progId="Equation.DSMT4">
                    <p:embed/>
                    <p:pic>
                      <p:nvPicPr>
                        <p:cNvPr id="0" name="Picture 1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156" y="2768600"/>
                          <a:ext cx="649288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TextBox 122"/>
          <p:cNvSpPr txBox="1"/>
          <p:nvPr/>
        </p:nvSpPr>
        <p:spPr>
          <a:xfrm>
            <a:off x="611560" y="35538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7811"/>
              </p:ext>
            </p:extLst>
          </p:nvPr>
        </p:nvGraphicFramePr>
        <p:xfrm>
          <a:off x="575079" y="4449763"/>
          <a:ext cx="1050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4" name="Equation" r:id="rId23" imgW="1143000" imgH="482600" progId="Equation.DSMT4">
                  <p:embed/>
                </p:oleObj>
              </mc:Choice>
              <mc:Fallback>
                <p:oleObj name="Equation" r:id="rId23" imgW="1143000" imgH="482600" progId="Equation.DSMT4">
                  <p:embed/>
                  <p:pic>
                    <p:nvPicPr>
                      <p:cNvPr id="0" name="Picture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9" y="4449763"/>
                        <a:ext cx="10509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37761"/>
              </p:ext>
            </p:extLst>
          </p:nvPr>
        </p:nvGraphicFramePr>
        <p:xfrm>
          <a:off x="4679535" y="3578448"/>
          <a:ext cx="3384376" cy="214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5" name="Equation" r:id="rId25" imgW="3467100" imgH="2082800" progId="Equation.DSMT4">
                  <p:embed/>
                </p:oleObj>
              </mc:Choice>
              <mc:Fallback>
                <p:oleObj name="Equation" r:id="rId25" imgW="3467100" imgH="2082800" progId="Equation.DSMT4">
                  <p:embed/>
                  <p:pic>
                    <p:nvPicPr>
                      <p:cNvPr id="0" name="Picture 1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35" y="3578448"/>
                        <a:ext cx="3384376" cy="2140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24473"/>
              </p:ext>
            </p:extLst>
          </p:nvPr>
        </p:nvGraphicFramePr>
        <p:xfrm>
          <a:off x="1614643" y="3650456"/>
          <a:ext cx="306489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6" name="Equation" r:id="rId27" imgW="3136900" imgH="2082800" progId="Equation.DSMT4">
                  <p:embed/>
                </p:oleObj>
              </mc:Choice>
              <mc:Fallback>
                <p:oleObj name="Equation" r:id="rId27" imgW="3136900" imgH="2082800" progId="Equation.DSMT4">
                  <p:embed/>
                  <p:pic>
                    <p:nvPicPr>
                      <p:cNvPr id="0" name="Picture 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643" y="3650456"/>
                        <a:ext cx="306489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35496" y="2636912"/>
            <a:ext cx="1074942" cy="642469"/>
            <a:chOff x="264907" y="3645024"/>
            <a:chExt cx="1074942" cy="642469"/>
          </a:xfrm>
        </p:grpSpPr>
        <p:sp>
          <p:nvSpPr>
            <p:cNvPr id="130" name="上凸带形 129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07504" y="332656"/>
            <a:ext cx="1150506" cy="523220"/>
            <a:chOff x="129208" y="932973"/>
            <a:chExt cx="1150506" cy="523220"/>
          </a:xfrm>
        </p:grpSpPr>
        <p:sp>
          <p:nvSpPr>
            <p:cNvPr id="133" name="流程图: 可选过程 1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439858" y="14799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一</a:t>
            </a:r>
            <a:endParaRPr lang="zh-CN" altLang="en-US" sz="3200" b="1" dirty="0"/>
          </a:p>
        </p:txBody>
      </p:sp>
      <p:sp>
        <p:nvSpPr>
          <p:cNvPr id="38" name="六角星 3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6399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18127" y="1184935"/>
            <a:ext cx="827584" cy="3624034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chemeClr val="tx2"/>
              </a:buClr>
              <a:buSzPts val="2800"/>
            </a:pPr>
            <a:r>
              <a:rPr lang="zh-CN" altLang="en-US" dirty="0"/>
              <a:t>向量内积的</a:t>
            </a:r>
            <a:r>
              <a:rPr lang="zh-CN" altLang="zh-CN" dirty="0">
                <a:solidFill>
                  <a:srgbClr val="FF0000"/>
                </a:solidFill>
              </a:rPr>
              <a:t>性质</a:t>
            </a:r>
            <a:endParaRPr lang="zh-CN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135" name="十字星 134"/>
          <p:cNvSpPr/>
          <p:nvPr/>
        </p:nvSpPr>
        <p:spPr>
          <a:xfrm>
            <a:off x="8426189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107504" y="3789040"/>
            <a:ext cx="8136904" cy="2160240"/>
          </a:xfrm>
          <a:prstGeom prst="wedgeRoundRectCallout">
            <a:avLst>
              <a:gd name="adj1" fmla="val -41485"/>
              <a:gd name="adj2" fmla="val -620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可选过程 43"/>
          <p:cNvSpPr/>
          <p:nvPr/>
        </p:nvSpPr>
        <p:spPr>
          <a:xfrm flipH="1">
            <a:off x="-985" y="0"/>
            <a:ext cx="45719" cy="68580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64606"/>
              </p:ext>
            </p:extLst>
          </p:nvPr>
        </p:nvGraphicFramePr>
        <p:xfrm>
          <a:off x="323528" y="1361629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7" name="Equation" r:id="rId3" imgW="2616200" imgH="482600" progId="Equation.DSMT4">
                  <p:embed/>
                </p:oleObj>
              </mc:Choice>
              <mc:Fallback>
                <p:oleObj name="Equation" r:id="rId3" imgW="2616200" imgH="482600" progId="Equation.DSMT4">
                  <p:embed/>
                  <p:pic>
                    <p:nvPicPr>
                      <p:cNvPr id="0" name="Picture 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61629"/>
                        <a:ext cx="261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72099"/>
              </p:ext>
            </p:extLst>
          </p:nvPr>
        </p:nvGraphicFramePr>
        <p:xfrm>
          <a:off x="323528" y="1937891"/>
          <a:ext cx="453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" name="Equation" r:id="rId5" imgW="4533900" imgH="482600" progId="Equation.DSMT4">
                  <p:embed/>
                </p:oleObj>
              </mc:Choice>
              <mc:Fallback>
                <p:oleObj name="Equation" r:id="rId5" imgW="4533900" imgH="482600" progId="Equation.DSMT4">
                  <p:embed/>
                  <p:pic>
                    <p:nvPicPr>
                      <p:cNvPr id="0" name="Picture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37891"/>
                        <a:ext cx="4533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67411"/>
              </p:ext>
            </p:extLst>
          </p:nvPr>
        </p:nvGraphicFramePr>
        <p:xfrm>
          <a:off x="323528" y="2513980"/>
          <a:ext cx="411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9" name="Equation" r:id="rId7" imgW="4114800" imgH="482600" progId="Equation.DSMT4">
                  <p:embed/>
                </p:oleObj>
              </mc:Choice>
              <mc:Fallback>
                <p:oleObj name="Equation" r:id="rId7" imgW="4114800" imgH="482600" progId="Equation.DSMT4">
                  <p:embed/>
                  <p:pic>
                    <p:nvPicPr>
                      <p:cNvPr id="0" name="Picture 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13980"/>
                        <a:ext cx="411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03926"/>
              </p:ext>
            </p:extLst>
          </p:nvPr>
        </p:nvGraphicFramePr>
        <p:xfrm>
          <a:off x="323528" y="3090416"/>
          <a:ext cx="355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0" name="Equation" r:id="rId9" imgW="3556000" imgH="482600" progId="Equation.DSMT4">
                  <p:embed/>
                </p:oleObj>
              </mc:Choice>
              <mc:Fallback>
                <p:oleObj name="Equation" r:id="rId9" imgW="3556000" imgH="482600" progId="Equation.DSMT4">
                  <p:embed/>
                  <p:pic>
                    <p:nvPicPr>
                      <p:cNvPr id="0" name="Picture 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90416"/>
                        <a:ext cx="3556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88910"/>
              </p:ext>
            </p:extLst>
          </p:nvPr>
        </p:nvGraphicFramePr>
        <p:xfrm>
          <a:off x="4090888" y="3090044"/>
          <a:ext cx="307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1" name="Equation" r:id="rId11" imgW="3073400" imgH="482600" progId="Equation.DSMT4">
                  <p:embed/>
                </p:oleObj>
              </mc:Choice>
              <mc:Fallback>
                <p:oleObj name="Equation" r:id="rId11" imgW="3073400" imgH="482600" progId="Equation.DSMT4">
                  <p:embed/>
                  <p:pic>
                    <p:nvPicPr>
                      <p:cNvPr id="0" name="Picture 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888" y="3090044"/>
                        <a:ext cx="3073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01259"/>
              </p:ext>
            </p:extLst>
          </p:nvPr>
        </p:nvGraphicFramePr>
        <p:xfrm>
          <a:off x="1608832" y="908050"/>
          <a:ext cx="325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2" name="Equation" r:id="rId13" imgW="3251200" imgH="444500" progId="Equation.DSMT4">
                  <p:embed/>
                </p:oleObj>
              </mc:Choice>
              <mc:Fallback>
                <p:oleObj name="Equation" r:id="rId13" imgW="3251200" imgH="444500" progId="Equation.DSMT4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832" y="908050"/>
                        <a:ext cx="325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62025"/>
              </p:ext>
            </p:extLst>
          </p:nvPr>
        </p:nvGraphicFramePr>
        <p:xfrm>
          <a:off x="765800" y="3866480"/>
          <a:ext cx="4686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3" name="Equation" r:id="rId15" imgW="4686300" imgH="2082800" progId="Equation.DSMT4">
                  <p:embed/>
                </p:oleObj>
              </mc:Choice>
              <mc:Fallback>
                <p:oleObj name="Equation" r:id="rId15" imgW="4686300" imgH="2082800" progId="Equation.DSMT4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00" y="3866480"/>
                        <a:ext cx="4686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10076"/>
              </p:ext>
            </p:extLst>
          </p:nvPr>
        </p:nvGraphicFramePr>
        <p:xfrm>
          <a:off x="5501084" y="4687888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" name="Equation" r:id="rId17" imgW="2527300" imgH="469900" progId="Equation.DSMT4">
                  <p:embed/>
                </p:oleObj>
              </mc:Choice>
              <mc:Fallback>
                <p:oleObj name="Equation" r:id="rId17" imgW="2527300" imgH="469900" progId="Equation.DSMT4">
                  <p:embed/>
                  <p:pic>
                    <p:nvPicPr>
                      <p:cNvPr id="0" name="Picture 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084" y="4687888"/>
                        <a:ext cx="2527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107504" y="188640"/>
            <a:ext cx="1150506" cy="523220"/>
            <a:chOff x="129208" y="932973"/>
            <a:chExt cx="1150506" cy="523220"/>
          </a:xfrm>
        </p:grpSpPr>
        <p:sp>
          <p:nvSpPr>
            <p:cNvPr id="62" name="流程图: 可选过程 6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600" y="8895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6517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7504" y="2420888"/>
            <a:ext cx="8008954" cy="3337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灯片编号占位符 13"/>
          <p:cNvSpPr txBox="1">
            <a:spLocks/>
          </p:cNvSpPr>
          <p:nvPr/>
        </p:nvSpPr>
        <p:spPr>
          <a:xfrm>
            <a:off x="7601653" y="6259136"/>
            <a:ext cx="757214" cy="36351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E8FE9B7-B6A5-4D45-89C7-80885EF47E8C}" type="slidenum">
              <a:rPr lang="zh-CN" altLang="en-US" sz="2800" b="1" smtClean="0"/>
              <a:pPr algn="ctr"/>
              <a:t>6</a:t>
            </a:fld>
            <a:endParaRPr lang="zh-CN" altLang="en-US" sz="28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82882"/>
              </p:ext>
            </p:extLst>
          </p:nvPr>
        </p:nvGraphicFramePr>
        <p:xfrm>
          <a:off x="515938" y="1195388"/>
          <a:ext cx="716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2" name="Equation" r:id="rId3" imgW="7162800" imgH="609600" progId="Equation.DSMT4">
                  <p:embed/>
                </p:oleObj>
              </mc:Choice>
              <mc:Fallback>
                <p:oleObj name="Equation" r:id="rId3" imgW="7162800" imgH="609600" progId="Equation.DSMT4">
                  <p:embed/>
                  <p:pic>
                    <p:nvPicPr>
                      <p:cNvPr id="0" name="Picture 1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195388"/>
                        <a:ext cx="7162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71600" y="665312"/>
            <a:ext cx="4464496" cy="523220"/>
            <a:chOff x="647087" y="665312"/>
            <a:chExt cx="4464496" cy="523220"/>
          </a:xfrm>
        </p:grpSpPr>
        <p:sp>
          <p:nvSpPr>
            <p:cNvPr id="63" name="TextBox 62"/>
            <p:cNvSpPr txBox="1"/>
            <p:nvPr/>
          </p:nvSpPr>
          <p:spPr>
            <a:xfrm>
              <a:off x="647087" y="6653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6564982"/>
                </p:ext>
              </p:extLst>
            </p:nvPr>
          </p:nvGraphicFramePr>
          <p:xfrm>
            <a:off x="1126462" y="671513"/>
            <a:ext cx="30607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43" name="Equation" r:id="rId5" imgW="3060700" imgH="508000" progId="Equation.DSMT4">
                    <p:embed/>
                  </p:oleObj>
                </mc:Choice>
                <mc:Fallback>
                  <p:oleObj name="Equation" r:id="rId5" imgW="3060700" imgH="508000" progId="Equation.DSMT4">
                    <p:embed/>
                    <p:pic>
                      <p:nvPicPr>
                        <p:cNvPr id="0" name="Picture 1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462" y="671513"/>
                          <a:ext cx="30607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Box 66"/>
            <p:cNvSpPr txBox="1"/>
            <p:nvPr/>
          </p:nvSpPr>
          <p:spPr>
            <a:xfrm>
              <a:off x="4175479" y="665312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，</a:t>
              </a:r>
              <a:r>
                <a:rPr lang="zh-CN" altLang="en-US" sz="2800" b="1" dirty="0"/>
                <a:t>则</a:t>
              </a: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1655199" y="4291757"/>
            <a:ext cx="278209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1680475" y="2736776"/>
            <a:ext cx="0" cy="158417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749619" y="4291757"/>
            <a:ext cx="930856" cy="115346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680475" y="3730290"/>
            <a:ext cx="1417266" cy="56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092977" y="3704245"/>
            <a:ext cx="2382" cy="1209539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3095359" y="4265712"/>
            <a:ext cx="432048" cy="654881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1176419" y="4877127"/>
            <a:ext cx="1863366" cy="72008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1659621" y="3211638"/>
            <a:ext cx="1380164" cy="518652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91834"/>
              </p:ext>
            </p:extLst>
          </p:nvPr>
        </p:nvGraphicFramePr>
        <p:xfrm>
          <a:off x="2167887" y="38083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4" name="Equation" r:id="rId7" imgW="279279" imgH="241195" progId="Equation.DSMT4">
                  <p:embed/>
                </p:oleObj>
              </mc:Choice>
              <mc:Fallback>
                <p:oleObj name="Equation" r:id="rId7" imgW="279279" imgH="241195" progId="Equation.DSMT4">
                  <p:embed/>
                  <p:pic>
                    <p:nvPicPr>
                      <p:cNvPr id="0" name="Picture 1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887" y="3808388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17523"/>
              </p:ext>
            </p:extLst>
          </p:nvPr>
        </p:nvGraphicFramePr>
        <p:xfrm>
          <a:off x="1392443" y="4171107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5" name="Equation" r:id="rId9" imgW="228600" imgH="241300" progId="Equation.DSMT4">
                  <p:embed/>
                </p:oleObj>
              </mc:Choice>
              <mc:Fallback>
                <p:oleObj name="Equation" r:id="rId9" imgW="228600" imgH="241300" progId="Equation.DSMT4">
                  <p:embed/>
                  <p:pic>
                    <p:nvPicPr>
                      <p:cNvPr id="0" name="Picture 1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443" y="4171107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07698"/>
              </p:ext>
            </p:extLst>
          </p:nvPr>
        </p:nvGraphicFramePr>
        <p:xfrm>
          <a:off x="4187825" y="4359275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6" name="Equation" r:id="rId11" imgW="241200" imgH="304560" progId="Equation.DSMT4">
                  <p:embed/>
                </p:oleObj>
              </mc:Choice>
              <mc:Fallback>
                <p:oleObj name="Equation" r:id="rId11" imgW="241200" imgH="304560" progId="Equation.DSMT4">
                  <p:embed/>
                  <p:pic>
                    <p:nvPicPr>
                      <p:cNvPr id="0" name="Picture 1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359275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05204"/>
              </p:ext>
            </p:extLst>
          </p:nvPr>
        </p:nvGraphicFramePr>
        <p:xfrm>
          <a:off x="899716" y="530120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7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Picture 1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16" y="5301208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49854"/>
              </p:ext>
            </p:extLst>
          </p:nvPr>
        </p:nvGraphicFramePr>
        <p:xfrm>
          <a:off x="1307983" y="268166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8" name="Equation" r:id="rId15" imgW="203024" imgH="215713" progId="Equation.DSMT4">
                  <p:embed/>
                </p:oleObj>
              </mc:Choice>
              <mc:Fallback>
                <p:oleObj name="Equation" r:id="rId15" imgW="203024" imgH="215713" progId="Equation.DSMT4">
                  <p:embed/>
                  <p:pic>
                    <p:nvPicPr>
                      <p:cNvPr id="0" name="Picture 1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983" y="2681660"/>
                        <a:ext cx="203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08196"/>
              </p:ext>
            </p:extLst>
          </p:nvPr>
        </p:nvGraphicFramePr>
        <p:xfrm>
          <a:off x="3317875" y="3889375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9" name="Equation" r:id="rId17" imgW="317160" imgH="431640" progId="Equation.DSMT4">
                  <p:embed/>
                </p:oleObj>
              </mc:Choice>
              <mc:Fallback>
                <p:oleObj name="Equation" r:id="rId17" imgW="317160" imgH="431640" progId="Equation.DSMT4">
                  <p:embed/>
                  <p:pic>
                    <p:nvPicPr>
                      <p:cNvPr id="0" name="Picture 1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889375"/>
                        <a:ext cx="31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06285"/>
              </p:ext>
            </p:extLst>
          </p:nvPr>
        </p:nvGraphicFramePr>
        <p:xfrm>
          <a:off x="800100" y="4564063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0" name="Equation" r:id="rId19" imgW="279360" imgH="431640" progId="Equation.DSMT4">
                  <p:embed/>
                </p:oleObj>
              </mc:Choice>
              <mc:Fallback>
                <p:oleObj name="Equation" r:id="rId19" imgW="279360" imgH="431640" progId="Equation.DSMT4">
                  <p:embed/>
                  <p:pic>
                    <p:nvPicPr>
                      <p:cNvPr id="0" name="Picture 1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564063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94136"/>
              </p:ext>
            </p:extLst>
          </p:nvPr>
        </p:nvGraphicFramePr>
        <p:xfrm>
          <a:off x="1320435" y="3025056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1" name="Equation" r:id="rId21" imgW="304668" imgH="431613" progId="Equation.DSMT4">
                  <p:embed/>
                </p:oleObj>
              </mc:Choice>
              <mc:Fallback>
                <p:oleObj name="Equation" r:id="rId21" imgW="304668" imgH="431613" progId="Equation.DSMT4">
                  <p:embed/>
                  <p:pic>
                    <p:nvPicPr>
                      <p:cNvPr id="0" name="Picture 1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35" y="3025056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42072"/>
              </p:ext>
            </p:extLst>
          </p:nvPr>
        </p:nvGraphicFramePr>
        <p:xfrm>
          <a:off x="5220072" y="3562896"/>
          <a:ext cx="285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2" name="Equation" r:id="rId23" imgW="2857500" imgH="558800" progId="Equation.DSMT4">
                  <p:embed/>
                </p:oleObj>
              </mc:Choice>
              <mc:Fallback>
                <p:oleObj name="Equation" r:id="rId23" imgW="2857500" imgH="558800" progId="Equation.DSMT4">
                  <p:embed/>
                  <p:pic>
                    <p:nvPicPr>
                      <p:cNvPr id="0" name="Picture 1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562896"/>
                        <a:ext cx="2857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/>
          <p:cNvCxnSpPr/>
          <p:nvPr/>
        </p:nvCxnSpPr>
        <p:spPr>
          <a:xfrm flipV="1">
            <a:off x="1680475" y="3211637"/>
            <a:ext cx="0" cy="10373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1680476" y="4291757"/>
            <a:ext cx="1414883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82670"/>
              </p:ext>
            </p:extLst>
          </p:nvPr>
        </p:nvGraphicFramePr>
        <p:xfrm>
          <a:off x="2951343" y="3419666"/>
          <a:ext cx="1136062" cy="26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3" name="Equation" r:id="rId25" imgW="1866900" imgH="482600" progId="Equation.DSMT4">
                  <p:embed/>
                </p:oleObj>
              </mc:Choice>
              <mc:Fallback>
                <p:oleObj name="Equation" r:id="rId25" imgW="1866900" imgH="482600" progId="Equation.DSMT4">
                  <p:embed/>
                  <p:pic>
                    <p:nvPicPr>
                      <p:cNvPr id="0" name="Picture 1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343" y="3419666"/>
                        <a:ext cx="1136062" cy="269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右箭头 87"/>
          <p:cNvSpPr/>
          <p:nvPr/>
        </p:nvSpPr>
        <p:spPr>
          <a:xfrm>
            <a:off x="4338781" y="3696946"/>
            <a:ext cx="764117" cy="3527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107504" y="188640"/>
            <a:ext cx="1150506" cy="523220"/>
            <a:chOff x="129208" y="932973"/>
            <a:chExt cx="1150506" cy="523220"/>
          </a:xfrm>
        </p:grpSpPr>
        <p:sp>
          <p:nvSpPr>
            <p:cNvPr id="93" name="流程图: 可选过程 9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2690" y="1825660"/>
            <a:ext cx="637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+mn-ea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+mn-ea"/>
              </a:rPr>
              <a:t>时，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模（长度）</a:t>
            </a:r>
            <a:r>
              <a:rPr lang="zh-CN" altLang="en-US" sz="2800" b="1" dirty="0">
                <a:latin typeface="+mn-ea"/>
              </a:rPr>
              <a:t>几何表示：</a:t>
            </a:r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360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8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75079" y="817548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长度为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的向量称为</a:t>
            </a:r>
            <a:r>
              <a:rPr lang="zh-CN" altLang="zh-CN" sz="2800" b="1" dirty="0">
                <a:solidFill>
                  <a:srgbClr val="FF0000"/>
                </a:solidFill>
              </a:rPr>
              <a:t>单位向量</a:t>
            </a:r>
            <a:r>
              <a:rPr lang="zh-CN" altLang="en-US" sz="2800" b="1" dirty="0"/>
              <a:t>。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079135" y="2276872"/>
            <a:ext cx="3024336" cy="22322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75079" y="4509120"/>
            <a:ext cx="44644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21252"/>
              </p:ext>
            </p:extLst>
          </p:nvPr>
        </p:nvGraphicFramePr>
        <p:xfrm>
          <a:off x="2897611" y="3331716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" name="Equation" r:id="rId3" imgW="279279" imgH="241195" progId="Equation.DSMT4">
                  <p:embed/>
                </p:oleObj>
              </mc:Choice>
              <mc:Fallback>
                <p:oleObj name="Equation" r:id="rId3" imgW="279279" imgH="241195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11" y="3331716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 flipV="1">
            <a:off x="1079135" y="4005064"/>
            <a:ext cx="648072" cy="5040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583191" y="3861048"/>
            <a:ext cx="936104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03071" y="3861048"/>
            <a:ext cx="1296144" cy="1440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636808" y="4653136"/>
            <a:ext cx="594455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42510"/>
              </p:ext>
            </p:extLst>
          </p:nvPr>
        </p:nvGraphicFramePr>
        <p:xfrm>
          <a:off x="4956175" y="316865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1" name="Equation" r:id="rId5" imgW="3276600" imgH="914400" progId="Equation.DSMT4">
                  <p:embed/>
                </p:oleObj>
              </mc:Choice>
              <mc:Fallback>
                <p:oleObj name="Equation" r:id="rId5" imgW="3276600" imgH="91440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168650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14112"/>
              </p:ext>
            </p:extLst>
          </p:nvPr>
        </p:nvGraphicFramePr>
        <p:xfrm>
          <a:off x="1842127" y="4941168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2" name="Equation" r:id="rId7" imgW="965200" imgH="482600" progId="Equation.DSMT4">
                  <p:embed/>
                </p:oleObj>
              </mc:Choice>
              <mc:Fallback>
                <p:oleObj name="Equation" r:id="rId7" imgW="965200" imgH="48260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127" y="4941168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连接符 95"/>
          <p:cNvCxnSpPr/>
          <p:nvPr/>
        </p:nvCxnSpPr>
        <p:spPr>
          <a:xfrm>
            <a:off x="3527407" y="1628800"/>
            <a:ext cx="899323" cy="1008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344141"/>
              </p:ext>
            </p:extLst>
          </p:nvPr>
        </p:nvGraphicFramePr>
        <p:xfrm>
          <a:off x="1655199" y="2395612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3" name="Equation" r:id="rId9" imgW="482391" imgH="482391" progId="Equation.DSMT4">
                  <p:embed/>
                </p:oleObj>
              </mc:Choice>
              <mc:Fallback>
                <p:oleObj name="Equation" r:id="rId9" imgW="482391" imgH="482391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199" y="2395612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直接箭头连接符 97"/>
          <p:cNvCxnSpPr/>
          <p:nvPr/>
        </p:nvCxnSpPr>
        <p:spPr>
          <a:xfrm flipV="1">
            <a:off x="791103" y="1916832"/>
            <a:ext cx="2880320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右箭头 98"/>
          <p:cNvSpPr/>
          <p:nvPr/>
        </p:nvSpPr>
        <p:spPr>
          <a:xfrm>
            <a:off x="3815439" y="3320988"/>
            <a:ext cx="1044893" cy="61206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142820"/>
              </p:ext>
            </p:extLst>
          </p:nvPr>
        </p:nvGraphicFramePr>
        <p:xfrm>
          <a:off x="1511183" y="414932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4" name="Equation" r:id="rId11" imgW="355446" imgH="431613" progId="Equation.DSMT4">
                  <p:embed/>
                </p:oleObj>
              </mc:Choice>
              <mc:Fallback>
                <p:oleObj name="Equation" r:id="rId11" imgW="355446" imgH="431613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183" y="4149328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十字星 25"/>
          <p:cNvSpPr/>
          <p:nvPr/>
        </p:nvSpPr>
        <p:spPr>
          <a:xfrm>
            <a:off x="8417569" y="210343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六角星 22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8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13673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148478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）非负性：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13954"/>
              </p:ext>
            </p:extLst>
          </p:nvPr>
        </p:nvGraphicFramePr>
        <p:xfrm>
          <a:off x="2442964" y="1484784"/>
          <a:ext cx="2705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9" name="Equation" r:id="rId3" imgW="2705100" imgH="1092200" progId="Equation.DSMT4">
                  <p:embed/>
                </p:oleObj>
              </mc:Choice>
              <mc:Fallback>
                <p:oleObj name="Equation" r:id="rId3" imgW="2705100" imgH="10922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964" y="1484784"/>
                        <a:ext cx="2705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4" y="2545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）齐次性：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34617"/>
              </p:ext>
            </p:extLst>
          </p:nvPr>
        </p:nvGraphicFramePr>
        <p:xfrm>
          <a:off x="2382757" y="2565400"/>
          <a:ext cx="204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0" name="Equation" r:id="rId5" imgW="2044700" imgH="482600" progId="Equation.DSMT4">
                  <p:embed/>
                </p:oleObj>
              </mc:Choice>
              <mc:Fallback>
                <p:oleObj name="Equation" r:id="rId5" imgW="2044700" imgH="4826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57" y="2565400"/>
                        <a:ext cx="2044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314096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）三角不等式：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17940"/>
              </p:ext>
            </p:extLst>
          </p:nvPr>
        </p:nvGraphicFramePr>
        <p:xfrm>
          <a:off x="2879874" y="3667125"/>
          <a:ext cx="273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1" name="Equation" r:id="rId7" imgW="2730500" imgH="482600" progId="Equation.DSMT4">
                  <p:embed/>
                </p:oleObj>
              </mc:Choice>
              <mc:Fallback>
                <p:oleObj name="Equation" r:id="rId7" imgW="2730500" imgH="4826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74" y="3667125"/>
                        <a:ext cx="2730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07504" y="188640"/>
            <a:ext cx="1150506" cy="523220"/>
            <a:chOff x="129208" y="932973"/>
            <a:chExt cx="1150506" cy="523220"/>
          </a:xfrm>
        </p:grpSpPr>
        <p:sp>
          <p:nvSpPr>
            <p:cNvPr id="32" name="流程图: 可选过程 3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1043608" y="817548"/>
            <a:ext cx="5842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dirty="0"/>
              <a:t>、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</a:t>
            </a:r>
            <a:r>
              <a:rPr lang="zh-CN" altLang="zh-CN" sz="2800" b="1" dirty="0"/>
              <a:t>向量</a:t>
            </a:r>
            <a:r>
              <a:rPr lang="zh-CN" altLang="en-US" sz="2800" b="1" dirty="0"/>
              <a:t>，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为实数，则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36" name="TextBox 4"/>
          <p:cNvSpPr txBox="1"/>
          <p:nvPr/>
        </p:nvSpPr>
        <p:spPr>
          <a:xfrm>
            <a:off x="8460432" y="1113706"/>
            <a:ext cx="576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7089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01738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向量</a:t>
            </a:r>
            <a:r>
              <a:rPr lang="zh-CN" altLang="en-US" sz="3200" b="1" dirty="0">
                <a:latin typeface="+mn-ea"/>
              </a:rPr>
              <a:t>正交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504" y="2204864"/>
            <a:ext cx="727280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95956"/>
              </p:ext>
            </p:extLst>
          </p:nvPr>
        </p:nvGraphicFramePr>
        <p:xfrm>
          <a:off x="539552" y="2642344"/>
          <a:ext cx="5867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7" name="Equation" r:id="rId3" imgW="5867400" imgH="2082800" progId="Equation.DSMT4">
                  <p:embed/>
                </p:oleObj>
              </mc:Choice>
              <mc:Fallback>
                <p:oleObj name="Equation" r:id="rId3" imgW="5867400" imgH="20828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42344"/>
                        <a:ext cx="5867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十字星 18"/>
          <p:cNvSpPr/>
          <p:nvPr/>
        </p:nvSpPr>
        <p:spPr>
          <a:xfrm>
            <a:off x="8417569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868076"/>
            <a:ext cx="6701371" cy="544700"/>
            <a:chOff x="1421866" y="563563"/>
            <a:chExt cx="6701371" cy="544700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483238"/>
                </p:ext>
              </p:extLst>
            </p:nvPr>
          </p:nvGraphicFramePr>
          <p:xfrm>
            <a:off x="5840413" y="563563"/>
            <a:ext cx="138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8" name="Equation" r:id="rId5" imgW="1384300" imgH="482600" progId="Equation.DSMT4">
                    <p:embed/>
                  </p:oleObj>
                </mc:Choice>
                <mc:Fallback>
                  <p:oleObj name="Equation" r:id="rId5" imgW="1384300" imgH="48260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413" y="563563"/>
                          <a:ext cx="138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1421866" y="585043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设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zh-CN" altLang="en-US" sz="2800" dirty="0"/>
                <a:t>、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则当                  时，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23528" y="1465620"/>
            <a:ext cx="6776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zh-CN" sz="2800" b="1" dirty="0"/>
              <a:t>向量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4025" y="2314615"/>
            <a:ext cx="5842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显然，当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9628" y="5147314"/>
            <a:ext cx="5842522" cy="533098"/>
            <a:chOff x="1237243" y="5219322"/>
            <a:chExt cx="5842522" cy="533098"/>
          </a:xfrm>
        </p:grpSpPr>
        <p:sp>
          <p:nvSpPr>
            <p:cNvPr id="38" name="矩形 37"/>
            <p:cNvSpPr/>
            <p:nvPr/>
          </p:nvSpPr>
          <p:spPr>
            <a:xfrm>
              <a:off x="1237243" y="5229200"/>
              <a:ext cx="58425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因此，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  与任何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向量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都正交</a:t>
              </a:r>
              <a:r>
                <a:rPr lang="zh-CN" altLang="en-US" sz="2800" b="1" dirty="0"/>
                <a:t>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064113"/>
                </p:ext>
              </p:extLst>
            </p:nvPr>
          </p:nvGraphicFramePr>
          <p:xfrm>
            <a:off x="2411760" y="5219322"/>
            <a:ext cx="203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9" name="Equation" r:id="rId7" imgW="203112" imgH="418918" progId="Equation.DSMT4">
                    <p:embed/>
                  </p:oleObj>
                </mc:Choice>
                <mc:Fallback>
                  <p:oleObj name="Equation" r:id="rId7" imgW="203112" imgH="418918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5219322"/>
                          <a:ext cx="203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7089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5532</TotalTime>
  <Words>1424</Words>
  <Application>Microsoft Office PowerPoint</Application>
  <PresentationFormat>全屏显示(4:3)</PresentationFormat>
  <Paragraphs>358</Paragraphs>
  <Slides>30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主题2</vt:lpstr>
      <vt:lpstr>Equation</vt:lpstr>
      <vt:lpstr>第五章   相似矩阵及二次型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482</cp:revision>
  <dcterms:created xsi:type="dcterms:W3CDTF">2015-01-05T18:34:44Z</dcterms:created>
  <dcterms:modified xsi:type="dcterms:W3CDTF">2022-04-20T23:52:23Z</dcterms:modified>
</cp:coreProperties>
</file>