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22" r:id="rId3"/>
    <p:sldId id="323" r:id="rId4"/>
    <p:sldId id="338" r:id="rId5"/>
    <p:sldId id="336" r:id="rId6"/>
    <p:sldId id="335" r:id="rId7"/>
    <p:sldId id="334" r:id="rId8"/>
    <p:sldId id="333" r:id="rId9"/>
    <p:sldId id="331" r:id="rId10"/>
    <p:sldId id="330" r:id="rId11"/>
    <p:sldId id="329" r:id="rId12"/>
    <p:sldId id="328" r:id="rId13"/>
    <p:sldId id="339" r:id="rId14"/>
    <p:sldId id="327" r:id="rId15"/>
    <p:sldId id="341" r:id="rId16"/>
    <p:sldId id="326" r:id="rId17"/>
    <p:sldId id="342" r:id="rId18"/>
    <p:sldId id="34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4A7"/>
    <a:srgbClr val="C44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6" autoAdjust="0"/>
    <p:restoredTop sz="94659" autoAdjust="0"/>
  </p:normalViewPr>
  <p:slideViewPr>
    <p:cSldViewPr>
      <p:cViewPr varScale="1">
        <p:scale>
          <a:sx n="85" d="100"/>
          <a:sy n="85" d="100"/>
        </p:scale>
        <p:origin x="1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7B8A33D-B342-4494-A8AD-330E7800FE27}" type="presOf" srcId="{A4DBE9E6-97EB-4725-A2C1-3C97D390DE6E}" destId="{CD4B3101-F142-4E5E-B80A-8D9996F097C7}" srcOrd="0" destOrd="0" presId="urn:microsoft.com/office/officeart/2005/8/layout/venn1"/>
    <dgm:cxn modelId="{885D8368-AED8-4953-9937-29A749A143FF}" type="presOf" srcId="{8A5913D2-4896-41F8-9856-90C73F67022D}" destId="{6F917F00-94F3-4752-A2F0-5E137890CEB8}" srcOrd="0" destOrd="0" presId="urn:microsoft.com/office/officeart/2005/8/layout/venn1"/>
    <dgm:cxn modelId="{F5AF4542-5EB0-4EC8-9C0A-88F8F09E631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33EEE778-2E03-486E-92A5-1EE2A7683695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10AF5F-86DA-4698-A8AC-D96437E7CD5F}" type="presOf" srcId="{737B5EC5-D0D2-4529-A675-2479ADB7512A}" destId="{4470F79F-6492-40EA-A900-0CDDBA36E791}" srcOrd="0" destOrd="0" presId="urn:microsoft.com/office/officeart/2005/8/layout/venn1"/>
    <dgm:cxn modelId="{9E86C49B-E8E9-4609-8DB7-71790DEC892D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9E996953-98CC-40F7-9D1D-1FFA9D3331CD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9C62584-5E46-4604-9662-A003965E1881}" type="presOf" srcId="{AABD46EF-623D-4EC1-9905-9F9517C84035}" destId="{8A8110AF-7FCF-4E47-932E-B9CB33926204}" srcOrd="0" destOrd="0" presId="urn:microsoft.com/office/officeart/2005/8/layout/venn1"/>
    <dgm:cxn modelId="{2BB593E1-8E40-4FDB-B18F-B41865912D0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55D2B8-C21E-40FE-8768-DDE282C0C74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D4BE46-E98C-499A-9CA6-F92B282C959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rgbClr val="FF0000"/>
              </a:solidFill>
            </a:rPr>
            <a:t>性质</a:t>
          </a:r>
        </a:p>
      </dgm:t>
    </dgm:pt>
    <dgm:pt modelId="{09F7EACB-1128-40E8-A0CC-E7A0C51C9555}" type="par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135FCAE1-A32B-4E01-AAC9-82601E6FAFDC}" type="sib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73426051-445C-4BE7-B24B-5FD466000FF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3CD757F0-2CC9-462E-92AC-3412748A5362}" type="par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2C0B2E82-12D8-4538-BF29-9C02E531B725}" type="sib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7E281866-7C6F-46E2-8268-75BFBA7379CC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14A968A9-0B7F-41FF-BF12-5E81AA97B429}" type="par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7127EC46-3A34-4904-B8F6-74F1977B05AE}" type="sib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6CE3551A-4145-49FC-B8CC-1B44989026A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E4660758-AA9F-4A8F-A764-61AC4BA74000}" type="par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E1C24D6A-4A62-4984-8AA1-B4DDB13FDD23}" type="sib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5AF90A85-CC05-4028-B79E-1FD57BA57016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D48B6D48-4949-4EEA-B9D3-70CE681E539A}" type="par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98DA25F5-63CF-4DE3-9EA0-56803A16A41F}" type="sib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D57A290B-6ED3-4624-9CFE-D9C7504F9F3A}" type="pres">
      <dgm:prSet presAssocID="{3355D2B8-C21E-40FE-8768-DDE282C0C74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96CA5D-B0AB-419A-A8E8-60979AE3E493}" type="pres">
      <dgm:prSet presAssocID="{64D4BE46-E98C-499A-9CA6-F92B282C9592}" presName="centerShape" presStyleLbl="node0" presStyleIdx="0" presStyleCnt="1" custLinFactNeighborX="562"/>
      <dgm:spPr/>
      <dgm:t>
        <a:bodyPr/>
        <a:lstStyle/>
        <a:p>
          <a:endParaRPr lang="zh-CN" altLang="en-US"/>
        </a:p>
      </dgm:t>
    </dgm:pt>
    <dgm:pt modelId="{BE99A2BC-623E-47B8-9EC1-2FFFAA8FAB5E}" type="pres">
      <dgm:prSet presAssocID="{3CD757F0-2CC9-462E-92AC-3412748A5362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70F5E4A7-E54C-4446-A360-F0E1668F5A97}" type="pres">
      <dgm:prSet presAssocID="{3CD757F0-2CC9-462E-92AC-3412748A536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6983E86-B74D-4DAD-9361-B65E2189CC1B}" type="pres">
      <dgm:prSet presAssocID="{73426051-445C-4BE7-B24B-5FD466000FF9}" presName="node" presStyleLbl="node1" presStyleIdx="0" presStyleCnt="4" custScaleX="1585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89148-079C-4192-B97D-8A7EF0CEA987}" type="pres">
      <dgm:prSet presAssocID="{14A968A9-0B7F-41FF-BF12-5E81AA97B429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736F69E4-F7F3-4BBC-9DFB-4E5C7C4892E8}" type="pres">
      <dgm:prSet presAssocID="{14A968A9-0B7F-41FF-BF12-5E81AA97B429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4C464DF-28D5-405A-8AFE-179F12C1EBD2}" type="pres">
      <dgm:prSet presAssocID="{7E281866-7C6F-46E2-8268-75BFBA7379CC}" presName="node" presStyleLbl="node1" presStyleIdx="1" presStyleCnt="4" custScaleX="157812" custRadScaleRad="1350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F056AB-E9CD-4BEA-B796-D55EC1369A94}" type="pres">
      <dgm:prSet presAssocID="{E4660758-AA9F-4A8F-A764-61AC4BA74000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04FB3B29-D0E7-4E50-BE3D-3C7BCE77B245}" type="pres">
      <dgm:prSet presAssocID="{E4660758-AA9F-4A8F-A764-61AC4BA7400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E039C0A-98C5-4247-B8DB-486B350906B1}" type="pres">
      <dgm:prSet presAssocID="{6CE3551A-4145-49FC-B8CC-1B44989026A9}" presName="node" presStyleLbl="node1" presStyleIdx="2" presStyleCnt="4" custScaleX="173241" custRadScaleRad="101374" custRadScaleInc="1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B7A96-1F6D-4F4D-AC56-A9211E08635B}" type="pres">
      <dgm:prSet presAssocID="{D48B6D48-4949-4EEA-B9D3-70CE681E539A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0959F69E-2C7E-4AC9-96DA-8BC3A8A217D2}" type="pres">
      <dgm:prSet presAssocID="{D48B6D48-4949-4EEA-B9D3-70CE681E539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C9768A1-C09C-4B77-96FD-1D4AC0224B69}" type="pres">
      <dgm:prSet presAssocID="{5AF90A85-CC05-4028-B79E-1FD57BA57016}" presName="node" presStyleLbl="node1" presStyleIdx="3" presStyleCnt="4" custScaleX="143570" custRadScaleRad="1300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CE5F6-01F2-43B8-BEBD-EA7C8A97F9F7}" type="presOf" srcId="{14A968A9-0B7F-41FF-BF12-5E81AA97B429}" destId="{736F69E4-F7F3-4BBC-9DFB-4E5C7C4892E8}" srcOrd="1" destOrd="0" presId="urn:microsoft.com/office/officeart/2005/8/layout/radial1"/>
    <dgm:cxn modelId="{AE347300-B496-411B-B0EF-C74FD9A36BA4}" type="presOf" srcId="{73426051-445C-4BE7-B24B-5FD466000FF9}" destId="{86983E86-B74D-4DAD-9361-B65E2189CC1B}" srcOrd="0" destOrd="0" presId="urn:microsoft.com/office/officeart/2005/8/layout/radial1"/>
    <dgm:cxn modelId="{EBC2643F-B3CA-49FB-9377-16440E2B89D0}" type="presOf" srcId="{D48B6D48-4949-4EEA-B9D3-70CE681E539A}" destId="{FABB7A96-1F6D-4F4D-AC56-A9211E08635B}" srcOrd="0" destOrd="0" presId="urn:microsoft.com/office/officeart/2005/8/layout/radial1"/>
    <dgm:cxn modelId="{0CC76F83-34C9-49FD-B361-61BE751D8AC5}" type="presOf" srcId="{6CE3551A-4145-49FC-B8CC-1B44989026A9}" destId="{8E039C0A-98C5-4247-B8DB-486B350906B1}" srcOrd="0" destOrd="0" presId="urn:microsoft.com/office/officeart/2005/8/layout/radial1"/>
    <dgm:cxn modelId="{D5FD5F4A-617C-4395-A111-506FA2991B13}" type="presOf" srcId="{E4660758-AA9F-4A8F-A764-61AC4BA74000}" destId="{04FB3B29-D0E7-4E50-BE3D-3C7BCE77B245}" srcOrd="1" destOrd="0" presId="urn:microsoft.com/office/officeart/2005/8/layout/radial1"/>
    <dgm:cxn modelId="{4795D0E2-2AE1-4FA5-A521-60A83EB5A683}" type="presOf" srcId="{3355D2B8-C21E-40FE-8768-DDE282C0C744}" destId="{D57A290B-6ED3-4624-9CFE-D9C7504F9F3A}" srcOrd="0" destOrd="0" presId="urn:microsoft.com/office/officeart/2005/8/layout/radial1"/>
    <dgm:cxn modelId="{8AF7F895-7CA1-4FA1-A825-78CC34DAEF22}" srcId="{64D4BE46-E98C-499A-9CA6-F92B282C9592}" destId="{5AF90A85-CC05-4028-B79E-1FD57BA57016}" srcOrd="3" destOrd="0" parTransId="{D48B6D48-4949-4EEA-B9D3-70CE681E539A}" sibTransId="{98DA25F5-63CF-4DE3-9EA0-56803A16A41F}"/>
    <dgm:cxn modelId="{CD6ED862-EAA5-4363-A1B7-36C10BD78F13}" type="presOf" srcId="{3CD757F0-2CC9-462E-92AC-3412748A5362}" destId="{70F5E4A7-E54C-4446-A360-F0E1668F5A97}" srcOrd="1" destOrd="0" presId="urn:microsoft.com/office/officeart/2005/8/layout/radial1"/>
    <dgm:cxn modelId="{B6D98AEC-860E-473C-A9BE-446AA4394971}" type="presOf" srcId="{5AF90A85-CC05-4028-B79E-1FD57BA57016}" destId="{2C9768A1-C09C-4B77-96FD-1D4AC0224B69}" srcOrd="0" destOrd="0" presId="urn:microsoft.com/office/officeart/2005/8/layout/radial1"/>
    <dgm:cxn modelId="{09EE51F5-F5B5-4E47-A2B5-26C5019FE76D}" type="presOf" srcId="{7E281866-7C6F-46E2-8268-75BFBA7379CC}" destId="{94C464DF-28D5-405A-8AFE-179F12C1EBD2}" srcOrd="0" destOrd="0" presId="urn:microsoft.com/office/officeart/2005/8/layout/radial1"/>
    <dgm:cxn modelId="{227E7119-F192-4556-97A2-3E5D4323DEE6}" type="presOf" srcId="{3CD757F0-2CC9-462E-92AC-3412748A5362}" destId="{BE99A2BC-623E-47B8-9EC1-2FFFAA8FAB5E}" srcOrd="0" destOrd="0" presId="urn:microsoft.com/office/officeart/2005/8/layout/radial1"/>
    <dgm:cxn modelId="{EFC01087-462E-4E06-B404-ECAE40CD7063}" srcId="{64D4BE46-E98C-499A-9CA6-F92B282C9592}" destId="{7E281866-7C6F-46E2-8268-75BFBA7379CC}" srcOrd="1" destOrd="0" parTransId="{14A968A9-0B7F-41FF-BF12-5E81AA97B429}" sibTransId="{7127EC46-3A34-4904-B8F6-74F1977B05AE}"/>
    <dgm:cxn modelId="{8978D85D-6ABC-464C-A02E-3927CA02D9D9}" type="presOf" srcId="{D48B6D48-4949-4EEA-B9D3-70CE681E539A}" destId="{0959F69E-2C7E-4AC9-96DA-8BC3A8A217D2}" srcOrd="1" destOrd="0" presId="urn:microsoft.com/office/officeart/2005/8/layout/radial1"/>
    <dgm:cxn modelId="{B66161B2-1C3C-4BEE-8A32-65E6E5A43908}" type="presOf" srcId="{E4660758-AA9F-4A8F-A764-61AC4BA74000}" destId="{DCF056AB-E9CD-4BEA-B796-D55EC1369A94}" srcOrd="0" destOrd="0" presId="urn:microsoft.com/office/officeart/2005/8/layout/radial1"/>
    <dgm:cxn modelId="{E5CAD1BC-5E32-4FA2-B84B-DAB235D3316B}" srcId="{64D4BE46-E98C-499A-9CA6-F92B282C9592}" destId="{6CE3551A-4145-49FC-B8CC-1B44989026A9}" srcOrd="2" destOrd="0" parTransId="{E4660758-AA9F-4A8F-A764-61AC4BA74000}" sibTransId="{E1C24D6A-4A62-4984-8AA1-B4DDB13FDD23}"/>
    <dgm:cxn modelId="{F9954848-EE4A-45F7-AE6B-CC9467BD5DD2}" type="presOf" srcId="{14A968A9-0B7F-41FF-BF12-5E81AA97B429}" destId="{B5889148-079C-4192-B97D-8A7EF0CEA987}" srcOrd="0" destOrd="0" presId="urn:microsoft.com/office/officeart/2005/8/layout/radial1"/>
    <dgm:cxn modelId="{2065665D-74D8-4444-BF0F-15201D691788}" srcId="{64D4BE46-E98C-499A-9CA6-F92B282C9592}" destId="{73426051-445C-4BE7-B24B-5FD466000FF9}" srcOrd="0" destOrd="0" parTransId="{3CD757F0-2CC9-462E-92AC-3412748A5362}" sibTransId="{2C0B2E82-12D8-4538-BF29-9C02E531B725}"/>
    <dgm:cxn modelId="{7ECAE0D4-9F87-4491-A199-FCE8A3942CBC}" srcId="{3355D2B8-C21E-40FE-8768-DDE282C0C744}" destId="{64D4BE46-E98C-499A-9CA6-F92B282C9592}" srcOrd="0" destOrd="0" parTransId="{09F7EACB-1128-40E8-A0CC-E7A0C51C9555}" sibTransId="{135FCAE1-A32B-4E01-AAC9-82601E6FAFDC}"/>
    <dgm:cxn modelId="{BD62A3F0-4349-4A62-9D51-E76DBEB93508}" type="presOf" srcId="{64D4BE46-E98C-499A-9CA6-F92B282C9592}" destId="{2896CA5D-B0AB-419A-A8E8-60979AE3E493}" srcOrd="0" destOrd="0" presId="urn:microsoft.com/office/officeart/2005/8/layout/radial1"/>
    <dgm:cxn modelId="{491DFF35-A602-4B6C-AFA4-E97CA7F759B6}" type="presParOf" srcId="{D57A290B-6ED3-4624-9CFE-D9C7504F9F3A}" destId="{2896CA5D-B0AB-419A-A8E8-60979AE3E493}" srcOrd="0" destOrd="0" presId="urn:microsoft.com/office/officeart/2005/8/layout/radial1"/>
    <dgm:cxn modelId="{11749FB8-9159-4CDA-85CC-42AA16B31832}" type="presParOf" srcId="{D57A290B-6ED3-4624-9CFE-D9C7504F9F3A}" destId="{BE99A2BC-623E-47B8-9EC1-2FFFAA8FAB5E}" srcOrd="1" destOrd="0" presId="urn:microsoft.com/office/officeart/2005/8/layout/radial1"/>
    <dgm:cxn modelId="{4205C124-CFE3-4681-AEB8-5E93849D5292}" type="presParOf" srcId="{BE99A2BC-623E-47B8-9EC1-2FFFAA8FAB5E}" destId="{70F5E4A7-E54C-4446-A360-F0E1668F5A97}" srcOrd="0" destOrd="0" presId="urn:microsoft.com/office/officeart/2005/8/layout/radial1"/>
    <dgm:cxn modelId="{B7FFA9C3-75D3-4BF5-A2D0-6CB9678B5B44}" type="presParOf" srcId="{D57A290B-6ED3-4624-9CFE-D9C7504F9F3A}" destId="{86983E86-B74D-4DAD-9361-B65E2189CC1B}" srcOrd="2" destOrd="0" presId="urn:microsoft.com/office/officeart/2005/8/layout/radial1"/>
    <dgm:cxn modelId="{D0D46C90-52D3-4021-A1A8-ED9379AD0B91}" type="presParOf" srcId="{D57A290B-6ED3-4624-9CFE-D9C7504F9F3A}" destId="{B5889148-079C-4192-B97D-8A7EF0CEA987}" srcOrd="3" destOrd="0" presId="urn:microsoft.com/office/officeart/2005/8/layout/radial1"/>
    <dgm:cxn modelId="{81632037-EF73-4B12-A416-BE8D6AC2BD42}" type="presParOf" srcId="{B5889148-079C-4192-B97D-8A7EF0CEA987}" destId="{736F69E4-F7F3-4BBC-9DFB-4E5C7C4892E8}" srcOrd="0" destOrd="0" presId="urn:microsoft.com/office/officeart/2005/8/layout/radial1"/>
    <dgm:cxn modelId="{209F6916-F443-4929-89F0-8EBBAF907F92}" type="presParOf" srcId="{D57A290B-6ED3-4624-9CFE-D9C7504F9F3A}" destId="{94C464DF-28D5-405A-8AFE-179F12C1EBD2}" srcOrd="4" destOrd="0" presId="urn:microsoft.com/office/officeart/2005/8/layout/radial1"/>
    <dgm:cxn modelId="{59090CC5-F5BA-48F1-AA05-B1C145F16CB0}" type="presParOf" srcId="{D57A290B-6ED3-4624-9CFE-D9C7504F9F3A}" destId="{DCF056AB-E9CD-4BEA-B796-D55EC1369A94}" srcOrd="5" destOrd="0" presId="urn:microsoft.com/office/officeart/2005/8/layout/radial1"/>
    <dgm:cxn modelId="{E6AAE93D-BF2D-4E58-B902-F73DEFC2C60E}" type="presParOf" srcId="{DCF056AB-E9CD-4BEA-B796-D55EC1369A94}" destId="{04FB3B29-D0E7-4E50-BE3D-3C7BCE77B245}" srcOrd="0" destOrd="0" presId="urn:microsoft.com/office/officeart/2005/8/layout/radial1"/>
    <dgm:cxn modelId="{CD7EA5AF-9EFC-4661-80E5-7D113653B2B6}" type="presParOf" srcId="{D57A290B-6ED3-4624-9CFE-D9C7504F9F3A}" destId="{8E039C0A-98C5-4247-B8DB-486B350906B1}" srcOrd="6" destOrd="0" presId="urn:microsoft.com/office/officeart/2005/8/layout/radial1"/>
    <dgm:cxn modelId="{8DD8EAE8-9979-4EC1-B344-3043709FA8A1}" type="presParOf" srcId="{D57A290B-6ED3-4624-9CFE-D9C7504F9F3A}" destId="{FABB7A96-1F6D-4F4D-AC56-A9211E08635B}" srcOrd="7" destOrd="0" presId="urn:microsoft.com/office/officeart/2005/8/layout/radial1"/>
    <dgm:cxn modelId="{540E9319-C771-4715-A1CD-C68EA9CB4EEC}" type="presParOf" srcId="{FABB7A96-1F6D-4F4D-AC56-A9211E08635B}" destId="{0959F69E-2C7E-4AC9-96DA-8BC3A8A217D2}" srcOrd="0" destOrd="0" presId="urn:microsoft.com/office/officeart/2005/8/layout/radial1"/>
    <dgm:cxn modelId="{A7C65AB5-B402-46D5-B850-3AD9B53E41B0}" type="presParOf" srcId="{D57A290B-6ED3-4624-9CFE-D9C7504F9F3A}" destId="{2C9768A1-C09C-4B77-96FD-1D4AC0224B6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E95D5F1-3CBA-45B6-8B51-D98D1B14657D}" type="presOf" srcId="{EF24F56F-F948-4FAE-A21B-C908CFF0947F}" destId="{04E584C8-CAF4-4F3A-A494-457051CBD1BA}" srcOrd="0" destOrd="0" presId="urn:microsoft.com/office/officeart/2005/8/layout/venn1"/>
    <dgm:cxn modelId="{BBDDE83A-9BB5-4798-AA8A-0EF335883AC2}" type="presOf" srcId="{45ECB1DE-4976-41EA-BF4A-BA9625218151}" destId="{61DA2F6A-A3A4-47F6-9631-E32DDDDECDEE}" srcOrd="0" destOrd="0" presId="urn:microsoft.com/office/officeart/2005/8/layout/venn1"/>
    <dgm:cxn modelId="{876E5F15-5D0A-43C4-A8E0-7FB172742B6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7C647D2-7D9E-4BD4-8757-7242647E3DE5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8AEA35A-E1B5-423F-81BC-AF1655E95153}" type="presOf" srcId="{21F9EB01-2DBC-4DE3-BF4F-D736561A8F50}" destId="{EDBBB33F-27B5-48AE-A61C-C9DE23066AD1}" srcOrd="0" destOrd="0" presId="urn:microsoft.com/office/officeart/2005/8/layout/venn1"/>
    <dgm:cxn modelId="{A95FE44A-FDC9-4029-A4E8-020879DBA63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5654FD5-F8C6-41E2-891A-E0DDAFC4F408}" type="presOf" srcId="{4E65984A-BA92-43D1-B9A2-B9086CB43038}" destId="{952DD290-D500-4BE9-9525-723274617DF1}" srcOrd="0" destOrd="0" presId="urn:microsoft.com/office/officeart/2005/8/layout/venn1"/>
    <dgm:cxn modelId="{B871DF27-4C4E-47DE-B728-F6AF16E80DC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3EABF65-4144-4750-A1CB-4C3C164212A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CA5D-B0AB-419A-A8E8-60979AE3E493}">
      <dsp:nvSpPr>
        <dsp:cNvPr id="0" name=""/>
        <dsp:cNvSpPr/>
      </dsp:nvSpPr>
      <dsp:spPr>
        <a:xfrm>
          <a:off x="2801697" y="1472855"/>
          <a:ext cx="1118172" cy="11181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rgbClr val="FF0000"/>
              </a:solidFill>
            </a:rPr>
            <a:t>性质</a:t>
          </a:r>
        </a:p>
      </dsp:txBody>
      <dsp:txXfrm>
        <a:off x="2965449" y="1636607"/>
        <a:ext cx="790668" cy="790668"/>
      </dsp:txXfrm>
    </dsp:sp>
    <dsp:sp modelId="{BE99A2BC-623E-47B8-9EC1-2FFFAA8FAB5E}">
      <dsp:nvSpPr>
        <dsp:cNvPr id="0" name=""/>
        <dsp:cNvSpPr/>
      </dsp:nvSpPr>
      <dsp:spPr>
        <a:xfrm rot="16161361">
          <a:off x="3183818" y="1289249"/>
          <a:ext cx="337568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37568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344163" y="1295678"/>
        <a:ext cx="16878" cy="16878"/>
      </dsp:txXfrm>
    </dsp:sp>
    <dsp:sp modelId="{86983E86-B74D-4DAD-9361-B65E2189CC1B}">
      <dsp:nvSpPr>
        <dsp:cNvPr id="0" name=""/>
        <dsp:cNvSpPr/>
      </dsp:nvSpPr>
      <dsp:spPr>
        <a:xfrm>
          <a:off x="2457845" y="17185"/>
          <a:ext cx="177315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717517" y="180937"/>
        <a:ext cx="1253808" cy="790668"/>
      </dsp:txXfrm>
    </dsp:sp>
    <dsp:sp modelId="{B5889148-079C-4192-B97D-8A7EF0CEA987}">
      <dsp:nvSpPr>
        <dsp:cNvPr id="0" name=""/>
        <dsp:cNvSpPr/>
      </dsp:nvSpPr>
      <dsp:spPr>
        <a:xfrm>
          <a:off x="3919869" y="2017073"/>
          <a:ext cx="507954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07954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61148" y="2019242"/>
        <a:ext cx="25397" cy="25397"/>
      </dsp:txXfrm>
    </dsp:sp>
    <dsp:sp modelId="{94C464DF-28D5-405A-8AFE-179F12C1EBD2}">
      <dsp:nvSpPr>
        <dsp:cNvPr id="0" name=""/>
        <dsp:cNvSpPr/>
      </dsp:nvSpPr>
      <dsp:spPr>
        <a:xfrm>
          <a:off x="4427824" y="1472855"/>
          <a:ext cx="176460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4686245" y="1636607"/>
        <a:ext cx="1247767" cy="790668"/>
      </dsp:txXfrm>
    </dsp:sp>
    <dsp:sp modelId="{DCF056AB-E9CD-4BEA-B796-D55EC1369A94}">
      <dsp:nvSpPr>
        <dsp:cNvPr id="0" name=""/>
        <dsp:cNvSpPr/>
      </dsp:nvSpPr>
      <dsp:spPr>
        <a:xfrm rot="5475913">
          <a:off x="3167044" y="2753455"/>
          <a:ext cx="35495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5495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335646" y="2759450"/>
        <a:ext cx="17747" cy="17747"/>
      </dsp:txXfrm>
    </dsp:sp>
    <dsp:sp modelId="{8E039C0A-98C5-4247-B8DB-486B350906B1}">
      <dsp:nvSpPr>
        <dsp:cNvPr id="0" name=""/>
        <dsp:cNvSpPr/>
      </dsp:nvSpPr>
      <dsp:spPr>
        <a:xfrm>
          <a:off x="2359688" y="2945710"/>
          <a:ext cx="193713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643374" y="3109462"/>
        <a:ext cx="1369760" cy="790668"/>
      </dsp:txXfrm>
    </dsp:sp>
    <dsp:sp modelId="{FABB7A96-1F6D-4F4D-AC56-A9211E08635B}">
      <dsp:nvSpPr>
        <dsp:cNvPr id="0" name=""/>
        <dsp:cNvSpPr/>
      </dsp:nvSpPr>
      <dsp:spPr>
        <a:xfrm rot="10800000">
          <a:off x="2253406" y="2017073"/>
          <a:ext cx="54829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4829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13844" y="2018234"/>
        <a:ext cx="27414" cy="27414"/>
      </dsp:txXfrm>
    </dsp:sp>
    <dsp:sp modelId="{2C9768A1-C09C-4B77-96FD-1D4AC0224B69}">
      <dsp:nvSpPr>
        <dsp:cNvPr id="0" name=""/>
        <dsp:cNvSpPr/>
      </dsp:nvSpPr>
      <dsp:spPr>
        <a:xfrm>
          <a:off x="648046" y="1472855"/>
          <a:ext cx="160535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83145" y="1636607"/>
        <a:ext cx="1135161" cy="79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2022-4-21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2022-4-21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oleObject" Target="../embeddings/oleObject59.bin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diagramColors" Target="../diagrams/colors13.xml"/><Relationship Id="rId11" Type="http://schemas.openxmlformats.org/officeDocument/2006/relationships/oleObject" Target="../embeddings/oleObject58.bin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63.wmf"/><Relationship Id="rId4" Type="http://schemas.openxmlformats.org/officeDocument/2006/relationships/diagramLayout" Target="../diagrams/layout13.xml"/><Relationship Id="rId9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449843" y="2329358"/>
            <a:ext cx="3809895" cy="1832890"/>
            <a:chOff x="2346280" y="2992831"/>
            <a:chExt cx="4451440" cy="2856114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18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20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  <p:grpSp>
              <p:nvGrpSpPr>
                <p:cNvPr id="21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22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19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3103807" y="1463980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987824" y="147543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7" name="矩形 26"/>
          <p:cNvSpPr/>
          <p:nvPr/>
        </p:nvSpPr>
        <p:spPr>
          <a:xfrm>
            <a:off x="3563249" y="2153152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0E8A2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3436958" y="21140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9" name="矩形 28"/>
          <p:cNvSpPr/>
          <p:nvPr/>
        </p:nvSpPr>
        <p:spPr>
          <a:xfrm>
            <a:off x="3822968" y="2807767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652982" y="276210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7" name="矩形 36"/>
          <p:cNvSpPr/>
          <p:nvPr/>
        </p:nvSpPr>
        <p:spPr>
          <a:xfrm>
            <a:off x="3822967" y="3519390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3680443" y="35302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相似矩阵及二次型</a:t>
            </a:r>
          </a:p>
        </p:txBody>
      </p:sp>
      <p:sp>
        <p:nvSpPr>
          <p:cNvPr id="40" name="矩形 39"/>
          <p:cNvSpPr/>
          <p:nvPr/>
        </p:nvSpPr>
        <p:spPr>
          <a:xfrm>
            <a:off x="3563249" y="4214488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3419872" y="420226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630005" y="1822811"/>
            <a:ext cx="903365" cy="3222572"/>
            <a:chOff x="2630005" y="2417702"/>
            <a:chExt cx="903365" cy="3222572"/>
          </a:xfrm>
        </p:grpSpPr>
        <p:sp>
          <p:nvSpPr>
            <p:cNvPr id="43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47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9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zh-CN" altLang="en-US" sz="2800" b="1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3103807" y="4899927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2932902" y="4899927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751790"/>
              </p:ext>
            </p:extLst>
          </p:nvPr>
        </p:nvGraphicFramePr>
        <p:xfrm>
          <a:off x="3302000" y="2022265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5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022265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889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zh-CN" sz="2400" b="1"/>
              <a:t>     </a:t>
            </a:r>
          </a:p>
          <a:p>
            <a:pPr eaLnBrk="1" hangingPunct="1"/>
            <a:endParaRPr lang="zh-CN" altLang="zh-CN" sz="2400" b="1"/>
          </a:p>
          <a:p>
            <a:pPr eaLnBrk="1" hangingPunct="1"/>
            <a:endParaRPr lang="zh-CN" altLang="zh-CN" sz="2400" b="1"/>
          </a:p>
        </p:txBody>
      </p:sp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395655" y="908825"/>
            <a:ext cx="7199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设                         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的全部特征值，则：</a:t>
            </a:r>
          </a:p>
        </p:txBody>
      </p:sp>
      <p:sp>
        <p:nvSpPr>
          <p:cNvPr id="5" name="TextBox 14"/>
          <p:cNvSpPr>
            <a:spLocks noChangeArrowheads="1"/>
          </p:cNvSpPr>
          <p:nvPr/>
        </p:nvSpPr>
        <p:spPr bwMode="auto">
          <a:xfrm>
            <a:off x="682992" y="3501212"/>
            <a:ext cx="75612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2.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可逆的充要条件为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的所有特征值都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TextBox 15"/>
          <p:cNvSpPr>
            <a:spLocks noChangeArrowheads="1"/>
          </p:cNvSpPr>
          <p:nvPr/>
        </p:nvSpPr>
        <p:spPr bwMode="auto">
          <a:xfrm>
            <a:off x="827455" y="4066362"/>
            <a:ext cx="17287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不为零。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8388350" y="404813"/>
            <a:ext cx="731838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ea typeface="黑体" pitchFamily="49" charset="-122"/>
            </a:endParaRPr>
          </a:p>
          <a:p>
            <a:endParaRPr lang="zh-CN" altLang="zh-CN">
              <a:ea typeface="黑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95885"/>
              </p:ext>
            </p:extLst>
          </p:nvPr>
        </p:nvGraphicFramePr>
        <p:xfrm>
          <a:off x="3229342" y="1681937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9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342" y="1681937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67092" y="1545412"/>
            <a:ext cx="6698883" cy="524688"/>
            <a:chOff x="539750" y="2276475"/>
            <a:chExt cx="6698883" cy="524688"/>
          </a:xfrm>
        </p:grpSpPr>
        <p:sp>
          <p:nvSpPr>
            <p:cNvPr id="11" name="TextBox 5"/>
            <p:cNvSpPr>
              <a:spLocks noChangeArrowheads="1"/>
            </p:cNvSpPr>
            <p:nvPr/>
          </p:nvSpPr>
          <p:spPr bwMode="auto">
            <a:xfrm>
              <a:off x="539750" y="2276475"/>
              <a:ext cx="64092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）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068911"/>
                </p:ext>
              </p:extLst>
            </p:nvPr>
          </p:nvGraphicFramePr>
          <p:xfrm>
            <a:off x="1295033" y="2343963"/>
            <a:ext cx="5943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0" name="Equation" r:id="rId5" imgW="5943600" imgH="457200" progId="Equation.DSMT4">
                    <p:embed/>
                  </p:oleObj>
                </mc:Choice>
                <mc:Fallback>
                  <p:oleObj name="Equation" r:id="rId5" imgW="5943600" imgH="4572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033" y="2343963"/>
                          <a:ext cx="5943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467092" y="2193112"/>
            <a:ext cx="3024188" cy="493413"/>
            <a:chOff x="539750" y="2924175"/>
            <a:chExt cx="3024188" cy="493413"/>
          </a:xfrm>
        </p:grpSpPr>
        <p:sp>
          <p:nvSpPr>
            <p:cNvPr id="14" name="TextBox 8"/>
            <p:cNvSpPr>
              <a:spLocks noChangeArrowheads="1"/>
            </p:cNvSpPr>
            <p:nvPr/>
          </p:nvSpPr>
          <p:spPr bwMode="auto">
            <a:xfrm>
              <a:off x="539750" y="2924175"/>
              <a:ext cx="3024188" cy="49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2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）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825756"/>
                </p:ext>
              </p:extLst>
            </p:nvPr>
          </p:nvGraphicFramePr>
          <p:xfrm>
            <a:off x="1380758" y="2942451"/>
            <a:ext cx="1879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1" name="Equation" r:id="rId7" imgW="1879600" imgH="457200" progId="Equation.DSMT4">
                    <p:embed/>
                  </p:oleObj>
                </mc:Choice>
                <mc:Fallback>
                  <p:oleObj name="Equation" r:id="rId7" imgW="1879600" imgH="4572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758" y="2942451"/>
                          <a:ext cx="1879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178167" y="2823350"/>
            <a:ext cx="8138093" cy="522287"/>
            <a:chOff x="250825" y="3554413"/>
            <a:chExt cx="8138093" cy="522287"/>
          </a:xfrm>
        </p:grpSpPr>
        <p:sp>
          <p:nvSpPr>
            <p:cNvPr id="17" name="TextBox 11"/>
            <p:cNvSpPr>
              <a:spLocks noChangeArrowheads="1"/>
            </p:cNvSpPr>
            <p:nvPr/>
          </p:nvSpPr>
          <p:spPr bwMode="auto">
            <a:xfrm>
              <a:off x="250825" y="3554413"/>
              <a:ext cx="792105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sym typeface="宋体" pitchFamily="2" charset="-122"/>
                </a:rPr>
                <a:t>注：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1.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tr(A)</a:t>
              </a:r>
              <a:r>
                <a:rPr lang="en-US" sz="2800" b="1" dirty="0" err="1">
                  <a:solidFill>
                    <a:srgbClr val="000000"/>
                  </a:solidFill>
                  <a:sym typeface="Calibri" pitchFamily="34" charset="0"/>
                </a:rPr>
                <a:t>称为</a:t>
              </a:r>
              <a:r>
                <a:rPr lang="en-US" altLang="zh-CN" sz="2800" b="1" i="1" dirty="0" err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en-US" altLang="zh-CN" sz="2800" b="1" dirty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sym typeface="Calibri" pitchFamily="34" charset="0"/>
                </a:rPr>
                <a:t>的迹，定义</a:t>
              </a:r>
              <a:r>
                <a:rPr lang="en-US" sz="2800" b="1" dirty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endParaRPr lang="zh-CN" altLang="en-US" sz="2600" b="1" dirty="0">
                <a:solidFill>
                  <a:srgbClr val="FF0000"/>
                </a:solidFill>
                <a:sym typeface="宋体" pitchFamily="2" charset="-122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8928354"/>
                </p:ext>
              </p:extLst>
            </p:nvPr>
          </p:nvGraphicFramePr>
          <p:xfrm>
            <a:off x="4896418" y="3584023"/>
            <a:ext cx="3492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2" name="Equation" r:id="rId9" imgW="3492500" imgH="457200" progId="Equation.DSMT4">
                    <p:embed/>
                  </p:oleObj>
                </mc:Choice>
                <mc:Fallback>
                  <p:oleObj name="Equation" r:id="rId9" imgW="3492500" imgH="4572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418" y="3584023"/>
                          <a:ext cx="3492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性质一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15872"/>
              </p:ext>
            </p:extLst>
          </p:nvPr>
        </p:nvGraphicFramePr>
        <p:xfrm>
          <a:off x="846138" y="981075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3" name="Equation" r:id="rId11" imgW="1841500" imgH="419100" progId="Equation.DSMT4">
                  <p:embed/>
                </p:oleObj>
              </mc:Choice>
              <mc:Fallback>
                <p:oleObj name="Equation" r:id="rId11" imgW="1841500" imgH="419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981075"/>
                        <a:ext cx="1841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副标题 6"/>
          <p:cNvSpPr txBox="1">
            <a:spLocks noChangeArrowheads="1"/>
          </p:cNvSpPr>
          <p:nvPr/>
        </p:nvSpPr>
        <p:spPr bwMode="auto">
          <a:xfrm>
            <a:off x="8460270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865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827088" y="62026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179388" y="620805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试求</a:t>
            </a:r>
            <a:r>
              <a:rPr lang="en-US" altLang="zh-CN" sz="28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8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179695" y="1118045"/>
            <a:ext cx="790226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的三个特征值为：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-3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-2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= 6</a:t>
            </a:r>
            <a:r>
              <a:rPr lang="zh-CN" altLang="en-US" sz="2400" b="1" dirty="0">
                <a:solidFill>
                  <a:srgbClr val="000000"/>
                </a:solidFill>
                <a:sym typeface="宋体" pitchFamily="2" charset="-122"/>
              </a:rPr>
              <a:t> 。</a:t>
            </a:r>
            <a:r>
              <a:rPr lang="en-US" sz="2400" dirty="0">
                <a:solidFill>
                  <a:srgbClr val="000000"/>
                </a:solidFill>
                <a:sym typeface="Calibri" pitchFamily="34" charset="0"/>
              </a:rPr>
              <a:t> </a:t>
            </a:r>
          </a:p>
          <a:p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35685" y="1700880"/>
            <a:ext cx="7848600" cy="496559"/>
            <a:chOff x="0" y="0"/>
            <a:chExt cx="12360" cy="784"/>
          </a:xfrm>
        </p:grpSpPr>
        <p:sp>
          <p:nvSpPr>
            <p:cNvPr id="8" name="TextBox 6"/>
            <p:cNvSpPr>
              <a:spLocks noChangeArrowheads="1"/>
            </p:cNvSpPr>
            <p:nvPr/>
          </p:nvSpPr>
          <p:spPr bwMode="auto">
            <a:xfrm>
              <a:off x="0" y="0"/>
              <a:ext cx="12360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5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为三阶方阵，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的对角元之和为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4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     </a:t>
              </a:r>
            </a:p>
          </p:txBody>
        </p:sp>
        <p:graphicFrame>
          <p:nvGraphicFramePr>
            <p:cNvPr id="9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6172283"/>
                </p:ext>
              </p:extLst>
            </p:nvPr>
          </p:nvGraphicFramePr>
          <p:xfrm>
            <a:off x="10282" y="107"/>
            <a:ext cx="177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5" name="Equation" r:id="rId3" imgW="1155700" imgH="457200" progId="Equation.DSMT4">
                    <p:embed/>
                  </p:oleObj>
                </mc:Choice>
                <mc:Fallback>
                  <p:oleObj name="Equation" r:id="rId3" imgW="1155700" imgH="457200" progId="Equation.DSMT4">
                    <p:embed/>
                    <p:pic>
                      <p:nvPicPr>
                        <p:cNvPr id="0" name="Picture 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2" y="107"/>
                          <a:ext cx="1775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36702" y="2204915"/>
            <a:ext cx="7145028" cy="492125"/>
            <a:chOff x="-137" y="0"/>
            <a:chExt cx="11251" cy="779"/>
          </a:xfrm>
        </p:grpSpPr>
        <p:sp>
          <p:nvSpPr>
            <p:cNvPr id="11" name="TextBox 7"/>
            <p:cNvSpPr>
              <a:spLocks noChangeArrowheads="1"/>
            </p:cNvSpPr>
            <p:nvPr/>
          </p:nvSpPr>
          <p:spPr bwMode="auto">
            <a:xfrm>
              <a:off x="114" y="0"/>
              <a:ext cx="11000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Calibri" pitchFamily="34" charset="0"/>
                </a:rPr>
                <a:t>&lt; 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Calibri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，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求 </a:t>
              </a:r>
              <a:r>
                <a:rPr lang="en-US" dirty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的特征值。</a:t>
              </a:r>
            </a:p>
          </p:txBody>
        </p:sp>
        <p:graphicFrame>
          <p:nvGraphicFramePr>
            <p:cNvPr id="12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6541360"/>
                </p:ext>
              </p:extLst>
            </p:nvPr>
          </p:nvGraphicFramePr>
          <p:xfrm>
            <a:off x="-137" y="108"/>
            <a:ext cx="2297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6" name="Equation" r:id="rId5" imgW="1498600" imgH="381000" progId="Equation.DSMT4">
                    <p:embed/>
                  </p:oleObj>
                </mc:Choice>
                <mc:Fallback>
                  <p:oleObj name="Equation" r:id="rId5" imgW="1498600" imgH="381000" progId="Equation.DSMT4">
                    <p:embed/>
                    <p:pic>
                      <p:nvPicPr>
                        <p:cNvPr id="0" name="Picture 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37" y="108"/>
                          <a:ext cx="2297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79695" y="2739311"/>
            <a:ext cx="7920037" cy="892175"/>
            <a:chOff x="0" y="-465"/>
            <a:chExt cx="12473" cy="1439"/>
          </a:xfrm>
        </p:grpSpPr>
        <p:sp>
          <p:nvSpPr>
            <p:cNvPr id="14" name="TextBox 8"/>
            <p:cNvSpPr>
              <a:spLocks noChangeArrowheads="1"/>
            </p:cNvSpPr>
            <p:nvPr/>
          </p:nvSpPr>
          <p:spPr bwMode="auto">
            <a:xfrm>
              <a:off x="0" y="-465"/>
              <a:ext cx="12473" cy="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解</a:t>
              </a:r>
              <a:r>
                <a:rPr lang="en-US" altLang="zh-CN" sz="2600" b="1" dirty="0">
                  <a:solidFill>
                    <a:srgbClr val="000000"/>
                  </a:solidFill>
                  <a:latin typeface="+mn-ea"/>
                  <a:ea typeface="+mn-ea"/>
                  <a:sym typeface="宋体" pitchFamily="2" charset="-122"/>
                </a:rPr>
                <a:t>: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的三个特征值为                 ，则有                        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4</a:t>
              </a:r>
            </a:p>
            <a:p>
              <a:pPr>
                <a:defRPr/>
              </a:pP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     </a:t>
              </a:r>
            </a:p>
          </p:txBody>
        </p:sp>
        <p:graphicFrame>
          <p:nvGraphicFramePr>
            <p:cNvPr id="15" name="Object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786021"/>
                </p:ext>
              </p:extLst>
            </p:nvPr>
          </p:nvGraphicFramePr>
          <p:xfrm>
            <a:off x="5702" y="-349"/>
            <a:ext cx="1840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7" name="Equation" r:id="rId7" imgW="1168400" imgH="419100" progId="Equation.DSMT4">
                    <p:embed/>
                  </p:oleObj>
                </mc:Choice>
                <mc:Fallback>
                  <p:oleObj name="Equation" r:id="rId7" imgW="1168400" imgH="419100" progId="Equation.DSMT4">
                    <p:embed/>
                    <p:pic>
                      <p:nvPicPr>
                        <p:cNvPr id="0" name="Picture 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2" y="-349"/>
                          <a:ext cx="1840" cy="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6091453"/>
                </p:ext>
              </p:extLst>
            </p:nvPr>
          </p:nvGraphicFramePr>
          <p:xfrm>
            <a:off x="9120" y="-366"/>
            <a:ext cx="2858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8" name="Equation" r:id="rId9" imgW="1841500" imgH="419100" progId="Equation.DSMT4">
                    <p:embed/>
                  </p:oleObj>
                </mc:Choice>
                <mc:Fallback>
                  <p:oleObj name="Equation" r:id="rId9" imgW="18415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0" y="-366"/>
                          <a:ext cx="2858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324095" y="3127439"/>
            <a:ext cx="6696075" cy="517585"/>
            <a:chOff x="0" y="0"/>
            <a:chExt cx="10547" cy="812"/>
          </a:xfrm>
        </p:grpSpPr>
        <p:graphicFrame>
          <p:nvGraphicFramePr>
            <p:cNvPr id="18" name="Object 46"/>
            <p:cNvGraphicFramePr>
              <a:graphicFrameLocks/>
            </p:cNvGraphicFramePr>
            <p:nvPr/>
          </p:nvGraphicFramePr>
          <p:xfrm>
            <a:off x="0" y="106"/>
            <a:ext cx="2300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9" name="Equation" r:id="rId11" imgW="1486545" imgH="393871" progId="Equation.DSMT4">
                    <p:embed/>
                  </p:oleObj>
                </mc:Choice>
                <mc:Fallback>
                  <p:oleObj name="Equation" r:id="rId11" imgW="1486545" imgH="393871" progId="Equation.DSMT4">
                    <p:embed/>
                    <p:pic>
                      <p:nvPicPr>
                        <p:cNvPr id="0" name="Picture 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6"/>
                          <a:ext cx="2300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176" y="0"/>
              <a:ext cx="10371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b="1" dirty="0"/>
                <a:t>           </a:t>
              </a:r>
              <a:r>
                <a:rPr lang="zh-CN" altLang="en-US" b="1" dirty="0">
                  <a:latin typeface="Times New Roman" pitchFamily="18" charset="0"/>
                </a:rPr>
                <a:t>           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dirty="0">
                  <a:latin typeface="Times New Roman" pitchFamily="18" charset="0"/>
                </a:rPr>
                <a:t>，              </a:t>
              </a:r>
              <a:r>
                <a:rPr lang="zh-CN" altLang="en-US" sz="2600" b="1" dirty="0">
                  <a:latin typeface="Times New Roman" pitchFamily="18" charset="0"/>
                </a:rPr>
                <a:t>解出：</a:t>
              </a:r>
            </a:p>
          </p:txBody>
        </p:sp>
        <p:graphicFrame>
          <p:nvGraphicFramePr>
            <p:cNvPr id="20" name="Object 4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9688639"/>
                </p:ext>
              </p:extLst>
            </p:nvPr>
          </p:nvGraphicFramePr>
          <p:xfrm>
            <a:off x="2938" y="134"/>
            <a:ext cx="125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0" name="Equation" r:id="rId13" imgW="825142" imgH="406224" progId="Equation.DSMT4">
                    <p:embed/>
                  </p:oleObj>
                </mc:Choice>
                <mc:Fallback>
                  <p:oleObj name="Equation" r:id="rId13" imgW="825142" imgH="406224" progId="Equation.DSMT4">
                    <p:embed/>
                    <p:pic>
                      <p:nvPicPr>
                        <p:cNvPr id="0" name="Picture 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134"/>
                          <a:ext cx="1258" cy="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21835769"/>
                </p:ext>
              </p:extLst>
            </p:nvPr>
          </p:nvGraphicFramePr>
          <p:xfrm>
            <a:off x="5561" y="197"/>
            <a:ext cx="4478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1" name="Equation" r:id="rId15" imgW="2870200" imgH="419100" progId="Equation.DSMT4">
                    <p:embed/>
                  </p:oleObj>
                </mc:Choice>
                <mc:Fallback>
                  <p:oleObj name="Equation" r:id="rId15" imgW="2870200" imgH="419100" progId="Equation.DSMT4">
                    <p:embed/>
                    <p:pic>
                      <p:nvPicPr>
                        <p:cNvPr id="0" name="Picture 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1" y="197"/>
                          <a:ext cx="4478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8"/>
          <p:cNvGrpSpPr>
            <a:grpSpLocks/>
          </p:cNvGrpSpPr>
          <p:nvPr/>
        </p:nvGrpSpPr>
        <p:grpSpPr bwMode="auto">
          <a:xfrm>
            <a:off x="35685" y="3741705"/>
            <a:ext cx="8136573" cy="1422400"/>
            <a:chOff x="0" y="-9"/>
            <a:chExt cx="12813" cy="2240"/>
          </a:xfrm>
        </p:grpSpPr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0" y="680"/>
              <a:ext cx="12813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例 </a:t>
              </a:r>
              <a:r>
                <a:rPr lang="zh-CN" altLang="en-US" sz="2600" b="1" dirty="0">
                  <a:latin typeface="宋体" pitchFamily="2" charset="-122"/>
                </a:rPr>
                <a:t>6 设               的特征值的和是4，特征值的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24" name="Object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88540175"/>
                </p:ext>
              </p:extLst>
            </p:nvPr>
          </p:nvGraphicFramePr>
          <p:xfrm>
            <a:off x="2112" y="-9"/>
            <a:ext cx="352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2" name="Equation" r:id="rId17" imgW="2260600" imgH="1447800" progId="Equation.DSMT4">
                    <p:embed/>
                  </p:oleObj>
                </mc:Choice>
                <mc:Fallback>
                  <p:oleObj name="Equation" r:id="rId17" imgW="2260600" imgH="1447800" progId="Equation.DSMT4">
                    <p:embed/>
                    <p:pic>
                      <p:nvPicPr>
                        <p:cNvPr id="0" name="Picture 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-9"/>
                          <a:ext cx="352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251960" y="5100200"/>
            <a:ext cx="4464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sz="2600" b="1" dirty="0">
                <a:latin typeface="宋体" pitchFamily="2" charset="-122"/>
              </a:rPr>
              <a:t>乘积是</a:t>
            </a:r>
            <a:r>
              <a:rPr lang="zh-CN" altLang="zh-CN" sz="2600" b="1" dirty="0">
                <a:latin typeface="宋体" pitchFamily="2" charset="-122"/>
              </a:rPr>
              <a:t>2</a:t>
            </a:r>
            <a:r>
              <a:rPr lang="zh-CN" sz="2600" b="1" dirty="0">
                <a:latin typeface="宋体" pitchFamily="2" charset="-122"/>
              </a:rPr>
              <a:t>，求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latin typeface="宋体" pitchFamily="2" charset="-122"/>
              </a:rPr>
              <a:t>,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sz="2600" b="1" dirty="0">
                <a:latin typeface="宋体" pitchFamily="2" charset="-122"/>
              </a:rPr>
              <a:t>的值。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51700" y="2780928"/>
            <a:ext cx="7867650" cy="8842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600" b="1" dirty="0"/>
              <a:t>解：由已知：</a:t>
            </a:r>
            <a:r>
              <a:rPr lang="en-US" altLang="zh-CN" sz="2600" b="1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1+3+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itchFamily="18" charset="0"/>
              </a:rPr>
              <a:t>， 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6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3+4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en-US" sz="2600" b="1" dirty="0"/>
              <a:t>，</a:t>
            </a:r>
          </a:p>
          <a:p>
            <a:pPr>
              <a:defRPr/>
            </a:pPr>
            <a:r>
              <a:rPr lang="zh-CN" altLang="en-US" sz="2600" b="1" dirty="0"/>
              <a:t>        解得：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=2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5685" y="188775"/>
            <a:ext cx="8258175" cy="509725"/>
            <a:chOff x="179388" y="44765"/>
            <a:chExt cx="8258175" cy="509725"/>
          </a:xfrm>
        </p:grpSpPr>
        <p:sp>
          <p:nvSpPr>
            <p:cNvPr id="28" name="TextBox 1"/>
            <p:cNvSpPr>
              <a:spLocks noChangeArrowheads="1"/>
            </p:cNvSpPr>
            <p:nvPr/>
          </p:nvSpPr>
          <p:spPr bwMode="auto">
            <a:xfrm>
              <a:off x="179388" y="44765"/>
              <a:ext cx="7971622" cy="48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4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满足  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5193423"/>
                </p:ext>
              </p:extLst>
            </p:nvPr>
          </p:nvGraphicFramePr>
          <p:xfrm>
            <a:off x="3573463" y="97290"/>
            <a:ext cx="4864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3" name="Equation" r:id="rId19" imgW="4864100" imgH="457200" progId="Equation.DSMT4">
                    <p:embed/>
                  </p:oleObj>
                </mc:Choice>
                <mc:Fallback>
                  <p:oleObj name="Equation" r:id="rId19" imgW="4864100" imgH="4572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463" y="97290"/>
                          <a:ext cx="4864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副标题 6"/>
          <p:cNvSpPr txBox="1">
            <a:spLocks noChangeArrowheads="1"/>
          </p:cNvSpPr>
          <p:nvPr/>
        </p:nvSpPr>
        <p:spPr bwMode="auto">
          <a:xfrm>
            <a:off x="8460270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30634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5" grpId="0" bldLvl="0" autoUpdateAnimBg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2624263" y="3183359"/>
            <a:ext cx="4540025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309934" y="2132856"/>
            <a:ext cx="1774234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99346" y="1023119"/>
            <a:ext cx="1684822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91801" y="303150"/>
            <a:ext cx="655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设 </a:t>
            </a:r>
            <a:r>
              <a:rPr lang="zh-CN" altLang="en-US" sz="2400" b="1" dirty="0">
                <a:sym typeface="Symbol" pitchFamily="18" charset="2"/>
              </a:rPr>
              <a:t> 是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sz="2400" b="1" dirty="0"/>
              <a:t>特征值</a:t>
            </a:r>
            <a:r>
              <a:rPr lang="zh-CN" altLang="zh-CN" sz="2400" dirty="0"/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/>
              <a:t>对应的特征向量</a:t>
            </a:r>
            <a:r>
              <a:rPr lang="zh-CN" altLang="en-US" sz="2400" b="1" dirty="0"/>
              <a:t>，即</a:t>
            </a:r>
            <a:endParaRPr lang="zh-CN" altLang="zh-CN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107690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9273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性质二</a:t>
            </a: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502058" y="980728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2031644" y="121156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466350" y="1023119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3975860" y="121156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99346" y="1023119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m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m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7544" y="1484784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1997130" y="1715616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431836" y="1527175"/>
            <a:ext cx="139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4119876" y="1715616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4551746" y="1556792"/>
            <a:ext cx="1684822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551746" y="1527175"/>
            <a:ext cx="16305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-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1/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377736"/>
              </p:ext>
            </p:extLst>
          </p:nvPr>
        </p:nvGraphicFramePr>
        <p:xfrm>
          <a:off x="1979712" y="2132856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0" name="Equation" r:id="rId3" imgW="1688760" imgH="838080" progId="Equation.DSMT4">
                  <p:embed/>
                </p:oleObj>
              </mc:Choice>
              <mc:Fallback>
                <p:oleObj name="Equation" r:id="rId3" imgW="1688760" imgH="8380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32856"/>
                        <a:ext cx="1689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右箭头 44"/>
          <p:cNvSpPr/>
          <p:nvPr/>
        </p:nvSpPr>
        <p:spPr>
          <a:xfrm>
            <a:off x="3779912" y="2507704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1383572" y="2507704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85039"/>
              </p:ext>
            </p:extLst>
          </p:nvPr>
        </p:nvGraphicFramePr>
        <p:xfrm>
          <a:off x="4303713" y="2184400"/>
          <a:ext cx="1727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1" name="Equation" r:id="rId5" imgW="1726920" imgH="736560" progId="Equation.DSMT4">
                  <p:embed/>
                </p:oleObj>
              </mc:Choice>
              <mc:Fallback>
                <p:oleObj name="Equation" r:id="rId5" imgW="1726920" imgH="7365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2184400"/>
                        <a:ext cx="1727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2624263" y="3183359"/>
            <a:ext cx="454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dirty="0"/>
          </a:p>
        </p:txBody>
      </p:sp>
      <p:sp>
        <p:nvSpPr>
          <p:cNvPr id="50" name="右箭头 49"/>
          <p:cNvSpPr/>
          <p:nvPr/>
        </p:nvSpPr>
        <p:spPr>
          <a:xfrm>
            <a:off x="2051720" y="337180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2199876" y="4134271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2640429" y="3861048"/>
            <a:ext cx="1283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…….</a:t>
            </a:r>
            <a:endParaRPr lang="zh-CN" altLang="zh-CN" sz="2400" b="1" dirty="0"/>
          </a:p>
        </p:txBody>
      </p:sp>
      <p:sp>
        <p:nvSpPr>
          <p:cNvPr id="54" name="矩形 53"/>
          <p:cNvSpPr/>
          <p:nvPr/>
        </p:nvSpPr>
        <p:spPr>
          <a:xfrm>
            <a:off x="619944" y="3212976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1560" y="3933056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8" grpId="0" animBg="1"/>
      <p:bldP spid="34" grpId="0" animBg="1"/>
      <p:bldP spid="3" grpId="0"/>
      <p:bldP spid="2" grpId="0"/>
      <p:bldP spid="30" grpId="0" animBg="1"/>
      <p:bldP spid="31" grpId="0"/>
      <p:bldP spid="32" grpId="0" animBg="1"/>
      <p:bldP spid="33" grpId="0"/>
      <p:bldP spid="35" grpId="0"/>
      <p:bldP spid="36" grpId="0" animBg="1"/>
      <p:bldP spid="37" grpId="0"/>
      <p:bldP spid="38" grpId="0" animBg="1"/>
      <p:bldP spid="39" grpId="0" animBg="1"/>
      <p:bldP spid="40" grpId="0"/>
      <p:bldP spid="45" grpId="0" animBg="1"/>
      <p:bldP spid="46" grpId="0" animBg="1"/>
      <p:bldP spid="49" grpId="0"/>
      <p:bldP spid="50" grpId="0" animBg="1"/>
      <p:bldP spid="52" grpId="0" animBg="1"/>
      <p:bldP spid="53" grpId="0"/>
      <p:bldP spid="54" grpId="0"/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91801" y="303150"/>
            <a:ext cx="655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设 </a:t>
            </a:r>
            <a:r>
              <a:rPr lang="zh-CN" altLang="en-US" sz="2400" b="1" dirty="0">
                <a:sym typeface="Symbol" pitchFamily="18" charset="2"/>
              </a:rPr>
              <a:t> 是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sz="2400" b="1" dirty="0"/>
              <a:t>特征值</a:t>
            </a:r>
            <a:r>
              <a:rPr lang="zh-CN" altLang="zh-CN" sz="2400" dirty="0"/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/>
              <a:t>对应的特征向量</a:t>
            </a:r>
            <a:r>
              <a:rPr lang="zh-CN" altLang="en-US" sz="2400" b="1" dirty="0"/>
              <a:t>，</a:t>
            </a:r>
            <a:r>
              <a:rPr lang="zh-CN" altLang="zh-CN" sz="2400" b="1" dirty="0"/>
              <a:t>则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52413" y="836820"/>
            <a:ext cx="7794625" cy="522287"/>
            <a:chOff x="251700" y="4508500"/>
            <a:chExt cx="779579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251700" y="4508500"/>
              <a:ext cx="7795790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 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 a+b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      </a:t>
              </a:r>
              <a:r>
                <a:rPr lang="en-US" altLang="zh-CN" sz="2600" b="1" dirty="0">
                  <a:latin typeface="+mn-ea"/>
                  <a:ea typeface="+mn-ea"/>
                  <a:cs typeface="Times New Roman" pitchFamily="18" charset="0"/>
                  <a:sym typeface="Symbol"/>
                </a:rPr>
                <a:t>,</a:t>
              </a: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1/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 </a:t>
              </a:r>
              <a:r>
                <a:rPr lang="zh-CN" altLang="en-US" sz="2800" dirty="0">
                  <a:sym typeface="Symbol"/>
                </a:rPr>
                <a:t>，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|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|/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zh-CN" altLang="en-US" sz="2800" dirty="0">
                  <a:sym typeface="Symbol"/>
                </a:rPr>
                <a:t> ，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en-US" altLang="zh-CN" sz="2600" b="1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＋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  <a:sym typeface="Symbol"/>
                </a:rPr>
                <a:t>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＋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zh-CN" sz="2600" b="1" dirty="0">
                  <a:latin typeface="+mn-ea"/>
                  <a:ea typeface="+mn-ea"/>
                  <a:cs typeface="Times New Roman" pitchFamily="18" charset="0"/>
                </a:rPr>
                <a:t>，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…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分别</a:t>
              </a:r>
              <a:endParaRPr lang="zh-CN" altLang="en-US" sz="26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626869"/>
                </p:ext>
              </p:extLst>
            </p:nvPr>
          </p:nvGraphicFramePr>
          <p:xfrm>
            <a:off x="1979820" y="4644810"/>
            <a:ext cx="3937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53" name="Equation" r:id="rId3" imgW="393529" imgH="368140" progId="Equation.DSMT4">
                    <p:embed/>
                  </p:oleObj>
                </mc:Choice>
                <mc:Fallback>
                  <p:oleObj name="Equation" r:id="rId3" imgW="393529" imgH="36814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820" y="4644810"/>
                          <a:ext cx="3937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388" y="1340855"/>
            <a:ext cx="8012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i="1" baseline="30000" dirty="0"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dirty="0"/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…</a:t>
            </a:r>
            <a:endParaRPr lang="zh-CN" altLang="en-US" sz="26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1844890"/>
            <a:ext cx="75644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的特征值，对应的特征向量不变。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328527" y="2420930"/>
            <a:ext cx="8059738" cy="893763"/>
            <a:chOff x="323850" y="376298"/>
            <a:chExt cx="8059738" cy="892552"/>
          </a:xfrm>
        </p:grpSpPr>
        <p:sp>
          <p:nvSpPr>
            <p:cNvPr id="11" name="Text Box 33"/>
            <p:cNvSpPr txBox="1">
              <a:spLocks noChangeArrowheads="1"/>
            </p:cNvSpPr>
            <p:nvPr/>
          </p:nvSpPr>
          <p:spPr bwMode="auto">
            <a:xfrm>
              <a:off x="323850" y="376298"/>
              <a:ext cx="80597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宋体" pitchFamily="2" charset="-122"/>
                </a:rPr>
                <a:t>例7 设三阶方阵 </a:t>
              </a:r>
              <a:r>
                <a:rPr lang="zh-CN" altLang="en-US" sz="2600" b="1" i="1" dirty="0">
                  <a:latin typeface="Times New Roman" pitchFamily="18" charset="0"/>
                </a:rPr>
                <a:t>A </a:t>
              </a:r>
              <a:r>
                <a:rPr lang="zh-CN" altLang="en-US" sz="2600" b="1" dirty="0">
                  <a:latin typeface="宋体" pitchFamily="2" charset="-122"/>
                </a:rPr>
                <a:t>的特征值为1，2，3，则   的特征</a:t>
              </a:r>
            </a:p>
            <a:p>
              <a:endParaRPr lang="zh-CN" altLang="en-US" sz="2600" b="1" dirty="0">
                <a:latin typeface="宋体" pitchFamily="2" charset="-122"/>
              </a:endParaRPr>
            </a:p>
          </p:txBody>
        </p:sp>
        <p:graphicFrame>
          <p:nvGraphicFramePr>
            <p:cNvPr id="12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2825780"/>
                </p:ext>
              </p:extLst>
            </p:nvPr>
          </p:nvGraphicFramePr>
          <p:xfrm>
            <a:off x="6710448" y="470745"/>
            <a:ext cx="468313" cy="320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54" name="Equation" r:id="rId5" imgW="494870" imgH="355292" progId="Equation.DSMT4">
                    <p:embed/>
                  </p:oleObj>
                </mc:Choice>
                <mc:Fallback>
                  <p:oleObj name="Equation" r:id="rId5" imgW="494870" imgH="355292" progId="Equation.DSMT4">
                    <p:embed/>
                    <p:pic>
                      <p:nvPicPr>
                        <p:cNvPr id="0" name="Picture 7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0448" y="470745"/>
                          <a:ext cx="468313" cy="320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23705" y="2924965"/>
            <a:ext cx="7851775" cy="892552"/>
            <a:chOff x="323705" y="3212985"/>
            <a:chExt cx="7851775" cy="892552"/>
          </a:xfrm>
        </p:grpSpPr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323705" y="3212985"/>
              <a:ext cx="7851775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宋体" pitchFamily="2" charset="-122"/>
                </a:rPr>
                <a:t>值为（  ），  的特征值为（ ），     的特征值为                       </a:t>
              </a:r>
            </a:p>
            <a:p>
              <a:endParaRPr lang="zh-CN" altLang="en-US" sz="2600" dirty="0"/>
            </a:p>
          </p:txBody>
        </p:sp>
        <p:graphicFrame>
          <p:nvGraphicFramePr>
            <p:cNvPr id="15" name="对象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5223651"/>
                </p:ext>
              </p:extLst>
            </p:nvPr>
          </p:nvGraphicFramePr>
          <p:xfrm>
            <a:off x="2276475" y="3284990"/>
            <a:ext cx="3302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55" name="Equation" r:id="rId7" imgW="355909" imgH="355909" progId="Equation.DSMT4">
                    <p:embed/>
                  </p:oleObj>
                </mc:Choice>
                <mc:Fallback>
                  <p:oleObj name="Equation" r:id="rId7" imgW="355909" imgH="355909" progId="Equation.DSMT4">
                    <p:embed/>
                    <p:pic>
                      <p:nvPicPr>
                        <p:cNvPr id="0" name="Picture 7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475" y="3284990"/>
                          <a:ext cx="330200" cy="32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93114363"/>
                </p:ext>
              </p:extLst>
            </p:nvPr>
          </p:nvGraphicFramePr>
          <p:xfrm>
            <a:off x="5405438" y="3284538"/>
            <a:ext cx="96202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56" name="Equation" r:id="rId9" imgW="990170" imgH="355446" progId="Equation.DSMT4">
                    <p:embed/>
                  </p:oleObj>
                </mc:Choice>
                <mc:Fallback>
                  <p:oleObj name="Equation" r:id="rId9" imgW="990170" imgH="355446" progId="Equation.DSMT4">
                    <p:embed/>
                    <p:pic>
                      <p:nvPicPr>
                        <p:cNvPr id="0" name="Picture 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5438" y="3284538"/>
                          <a:ext cx="962025" cy="320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690685"/>
              </p:ext>
            </p:extLst>
          </p:nvPr>
        </p:nvGraphicFramePr>
        <p:xfrm>
          <a:off x="333375" y="3501343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7" name="Equation" r:id="rId11" imgW="2286000" imgH="431800" progId="Equation.DSMT4">
                  <p:embed/>
                </p:oleObj>
              </mc:Choice>
              <mc:Fallback>
                <p:oleObj name="Equation" r:id="rId11" imgW="2286000" imgH="4318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3501343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79695" y="3933035"/>
            <a:ext cx="7940890" cy="2016140"/>
            <a:chOff x="1232694" y="4207285"/>
            <a:chExt cx="5905500" cy="2114085"/>
          </a:xfrm>
        </p:grpSpPr>
        <p:grpSp>
          <p:nvGrpSpPr>
            <p:cNvPr id="19" name="组合 18"/>
            <p:cNvGrpSpPr/>
            <p:nvPr/>
          </p:nvGrpSpPr>
          <p:grpSpPr>
            <a:xfrm>
              <a:off x="1232694" y="4207285"/>
              <a:ext cx="5905500" cy="2114085"/>
              <a:chOff x="1259770" y="4221646"/>
              <a:chExt cx="5905500" cy="2114085"/>
            </a:xfrm>
          </p:grpSpPr>
          <p:sp>
            <p:nvSpPr>
              <p:cNvPr id="25" name="流程图: 可选过程 12"/>
              <p:cNvSpPr>
                <a:spLocks noChangeArrowheads="1"/>
              </p:cNvSpPr>
              <p:nvPr/>
            </p:nvSpPr>
            <p:spPr bwMode="auto">
              <a:xfrm>
                <a:off x="1259770" y="4221646"/>
                <a:ext cx="5905500" cy="2114085"/>
              </a:xfrm>
              <a:prstGeom prst="flowChartAlternateProcess">
                <a:avLst/>
              </a:prstGeom>
              <a:solidFill>
                <a:srgbClr val="FFC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zh-CN" altLang="en-US" sz="2600" b="1" dirty="0"/>
                  <a:t>解：           的特征值为 </a:t>
                </a:r>
                <a:r>
                  <a:rPr lang="en-US" altLang="zh-CN" sz="2400" b="1" dirty="0">
                    <a:latin typeface="Times New Roman" pitchFamily="18" charset="0"/>
                    <a:cs typeface="Times New Roman" pitchFamily="18" charset="0"/>
                  </a:rPr>
                  <a:t>1/</a:t>
                </a:r>
                <a:r>
                  <a:rPr lang="en-US" altLang="zh-CN" sz="24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altLang="zh-CN" sz="24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:</a:t>
                </a:r>
                <a:r>
                  <a:rPr lang="zh-CN" altLang="en-US" sz="2600" b="1" dirty="0"/>
                  <a:t> 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1,1/2,1/3,      </a:t>
                </a:r>
              </a:p>
              <a:p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                 的特征值为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|/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: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en-US" altLang="zh-CN" sz="2600" dirty="0">
                    <a:latin typeface="Times New Roman" pitchFamily="18" charset="0"/>
                    <a:cs typeface="Times New Roman" pitchFamily="18" charset="0"/>
                  </a:rPr>
                  <a:t>2,3,6</a:t>
                </a:r>
                <a:r>
                  <a:rPr lang="zh-CN" altLang="en-US" sz="2600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CN" altLang="en-US" sz="2600" dirty="0">
                    <a:latin typeface="Times New Roman" pitchFamily="18" charset="0"/>
                    <a:cs typeface="Times New Roman" pitchFamily="18" charset="0"/>
                  </a:rPr>
                  <a:t>                         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的特征值为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altLang="zh-CN" sz="26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600" b="1" dirty="0"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1: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2,5,10 </a:t>
                </a:r>
              </a:p>
              <a:p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            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</a:rPr>
                  <a:t>的特征值为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</a:p>
              <a:p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      </a:t>
                </a:r>
              </a:p>
              <a:p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                    </a:t>
                </a:r>
                <a:endParaRPr lang="zh-CN" altLang="en-US" sz="2600" dirty="0"/>
              </a:p>
            </p:txBody>
          </p:sp>
          <p:graphicFrame>
            <p:nvGraphicFramePr>
              <p:cNvPr id="26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9315359"/>
                  </p:ext>
                </p:extLst>
              </p:nvPr>
            </p:nvGraphicFramePr>
            <p:xfrm>
              <a:off x="2100176" y="4797685"/>
              <a:ext cx="355666" cy="355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58" name="Equation" r:id="rId13" imgW="355292" imgH="355292" progId="Equation.DSMT4">
                      <p:embed/>
                    </p:oleObj>
                  </mc:Choice>
                  <mc:Fallback>
                    <p:oleObj name="Equation" r:id="rId13" imgW="355292" imgH="355292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0176" y="4797685"/>
                            <a:ext cx="355666" cy="3555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组合 19"/>
            <p:cNvGrpSpPr/>
            <p:nvPr/>
          </p:nvGrpSpPr>
          <p:grpSpPr>
            <a:xfrm>
              <a:off x="1751136" y="4379968"/>
              <a:ext cx="5319194" cy="1843456"/>
              <a:chOff x="1751136" y="4379968"/>
              <a:chExt cx="5319194" cy="1843456"/>
            </a:xfrm>
          </p:grpSpPr>
          <p:graphicFrame>
            <p:nvGraphicFramePr>
              <p:cNvPr id="21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4964853"/>
                  </p:ext>
                </p:extLst>
              </p:nvPr>
            </p:nvGraphicFramePr>
            <p:xfrm>
              <a:off x="1989616" y="5219649"/>
              <a:ext cx="989339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59" name="Equation" r:id="rId15" imgW="990170" imgH="355446" progId="Equation.DSMT4">
                      <p:embed/>
                    </p:oleObj>
                  </mc:Choice>
                  <mc:Fallback>
                    <p:oleObj name="Equation" r:id="rId15" imgW="990170" imgH="355446" progId="Equation.DSMT4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9616" y="5219649"/>
                            <a:ext cx="989339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906359"/>
                  </p:ext>
                </p:extLst>
              </p:nvPr>
            </p:nvGraphicFramePr>
            <p:xfrm>
              <a:off x="1751136" y="5597474"/>
              <a:ext cx="1867703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60" name="Equation" r:id="rId17" imgW="1866090" imgH="355446" progId="Equation.DSMT4">
                      <p:embed/>
                    </p:oleObj>
                  </mc:Choice>
                  <mc:Fallback>
                    <p:oleObj name="Equation" r:id="rId17" imgW="1866090" imgH="355446" progId="Equation.DSMT4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1136" y="5597474"/>
                            <a:ext cx="1867703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318882"/>
                  </p:ext>
                </p:extLst>
              </p:nvPr>
            </p:nvGraphicFramePr>
            <p:xfrm>
              <a:off x="5202627" y="5423324"/>
              <a:ext cx="1867703" cy="800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61" name="Equation" r:id="rId19" imgW="1866900" imgH="800100" progId="Equation.DSMT4">
                      <p:embed/>
                    </p:oleObj>
                  </mc:Choice>
                  <mc:Fallback>
                    <p:oleObj name="Equation" r:id="rId19" imgW="1866900" imgH="800100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02627" y="5423324"/>
                            <a:ext cx="1867703" cy="800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8856699"/>
                  </p:ext>
                </p:extLst>
              </p:nvPr>
            </p:nvGraphicFramePr>
            <p:xfrm>
              <a:off x="2026766" y="4379968"/>
              <a:ext cx="457284" cy="355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62" name="Equation" r:id="rId21" imgW="457002" imgH="355446" progId="Equation.DSMT4">
                      <p:embed/>
                    </p:oleObj>
                  </mc:Choice>
                  <mc:Fallback>
                    <p:oleObj name="Equation" r:id="rId21" imgW="457002" imgH="355446" progId="Equation.DSMT4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6766" y="4379968"/>
                            <a:ext cx="457284" cy="3555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" name="矩形 26"/>
          <p:cNvSpPr/>
          <p:nvPr/>
        </p:nvSpPr>
        <p:spPr>
          <a:xfrm>
            <a:off x="107690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9273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性质二</a:t>
            </a: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687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3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11"/>
          <p:cNvSpPr>
            <a:spLocks noChangeArrowheads="1"/>
          </p:cNvSpPr>
          <p:nvPr/>
        </p:nvSpPr>
        <p:spPr bwMode="auto">
          <a:xfrm>
            <a:off x="8316913" y="0"/>
            <a:ext cx="827087" cy="6430963"/>
          </a:xfrm>
          <a:prstGeom prst="roundRect">
            <a:avLst>
              <a:gd name="adj" fmla="val 3703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>
            <a:solidFill>
              <a:srgbClr val="4BACC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690" y="980830"/>
            <a:ext cx="7780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属于不同特征值的特征向量一定线性无关。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性质三</a:t>
            </a:r>
          </a:p>
        </p:txBody>
      </p:sp>
      <p:sp>
        <p:nvSpPr>
          <p:cNvPr id="17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323528" y="1628800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9639" y="16289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解释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268582"/>
              </p:ext>
            </p:extLst>
          </p:nvPr>
        </p:nvGraphicFramePr>
        <p:xfrm>
          <a:off x="292223" y="2297113"/>
          <a:ext cx="44958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Equation" r:id="rId3" imgW="4495680" imgH="431640" progId="Equation.DSMT4">
                  <p:embed/>
                </p:oleObj>
              </mc:Choice>
              <mc:Fallback>
                <p:oleObj name="Equation" r:id="rId3" imgW="4495680" imgH="4316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23" y="2297113"/>
                        <a:ext cx="449580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91740" y="2800224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3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的三个线性无关的特征向量</a:t>
            </a:r>
            <a:endParaRPr lang="zh-CN" altLang="en-US" sz="2600" b="1" dirty="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95536" y="3316211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4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5  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sym typeface="Symbol"/>
              </a:rPr>
              <a:t>3</a:t>
            </a:r>
            <a:r>
              <a:rPr lang="zh-CN" altLang="en-US" sz="2600" b="1" dirty="0">
                <a:sym typeface="Symbol"/>
              </a:rPr>
              <a:t>的两个线性无关的特征向量</a:t>
            </a:r>
            <a:endParaRPr lang="zh-CN" altLang="en-US" sz="2600" b="1" dirty="0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5536" y="4437112"/>
            <a:ext cx="76366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则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3 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4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5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6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7</a:t>
            </a:r>
            <a:r>
              <a:rPr lang="zh-CN" altLang="en-US" sz="2600" b="1" dirty="0">
                <a:sym typeface="Symbol"/>
              </a:rPr>
              <a:t>线性无关</a:t>
            </a:r>
            <a:endParaRPr lang="zh-CN" altLang="en-US" sz="2600" b="1" dirty="0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3748" y="3861048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6</a:t>
            </a:r>
            <a:r>
              <a:rPr lang="zh-CN" altLang="en-US" sz="2600" b="1" dirty="0">
                <a:sym typeface="Symbol"/>
              </a:rPr>
              <a:t>，</a:t>
            </a:r>
            <a:r>
              <a:rPr lang="en-US" altLang="zh-CN" sz="2600" b="1" baseline="-25000" dirty="0">
                <a:sym typeface="Symbol"/>
              </a:rPr>
              <a:t>7  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sym typeface="Symbol"/>
              </a:rPr>
              <a:t>5</a:t>
            </a:r>
            <a:r>
              <a:rPr lang="zh-CN" altLang="en-US" sz="2600" b="1" dirty="0">
                <a:sym typeface="Symbol"/>
              </a:rPr>
              <a:t>的两个线性无关的特征向量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41756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11"/>
          <p:cNvSpPr>
            <a:spLocks noChangeArrowheads="1"/>
          </p:cNvSpPr>
          <p:nvPr/>
        </p:nvSpPr>
        <p:spPr bwMode="auto">
          <a:xfrm>
            <a:off x="8316913" y="0"/>
            <a:ext cx="827087" cy="6430963"/>
          </a:xfrm>
          <a:prstGeom prst="roundRect">
            <a:avLst>
              <a:gd name="adj" fmla="val 3703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>
            <a:solidFill>
              <a:srgbClr val="4BACC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7690" y="980830"/>
            <a:ext cx="7780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属于不同特征值的特征向量一定线性无关。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性质三</a:t>
            </a:r>
          </a:p>
        </p:txBody>
      </p:sp>
      <p:sp>
        <p:nvSpPr>
          <p:cNvPr id="17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176211" y="2440175"/>
            <a:ext cx="8140049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设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/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/>
              <a:t>是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/>
              <a:t>的互不相等的特征值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/>
              <a:t>的特征向量则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/>
              <a:t>＋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sz="2600" b="1" dirty="0"/>
              <a:t>不是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/>
              <a:t>的特征向量。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23524" y="170080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25107" y="17009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性质四</a:t>
            </a:r>
          </a:p>
        </p:txBody>
      </p:sp>
      <p:sp>
        <p:nvSpPr>
          <p:cNvPr id="25" name="矩形 24"/>
          <p:cNvSpPr/>
          <p:nvPr/>
        </p:nvSpPr>
        <p:spPr>
          <a:xfrm>
            <a:off x="323528" y="3481712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69639" y="34818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解释</a:t>
            </a:r>
          </a:p>
        </p:txBody>
      </p:sp>
      <p:sp>
        <p:nvSpPr>
          <p:cNvPr id="27" name="矩形 26"/>
          <p:cNvSpPr/>
          <p:nvPr/>
        </p:nvSpPr>
        <p:spPr>
          <a:xfrm>
            <a:off x="467544" y="414908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设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7543" y="4695527"/>
            <a:ext cx="7420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则有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（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3589" y="5199583"/>
            <a:ext cx="7420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（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）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 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，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4" grpId="0"/>
      <p:bldP spid="25" grpId="0" animBg="1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11"/>
          <p:cNvSpPr>
            <a:spLocks noChangeArrowheads="1"/>
          </p:cNvSpPr>
          <p:nvPr/>
        </p:nvSpPr>
        <p:spPr bwMode="auto">
          <a:xfrm>
            <a:off x="8316913" y="0"/>
            <a:ext cx="827087" cy="6430963"/>
          </a:xfrm>
          <a:prstGeom prst="roundRect">
            <a:avLst>
              <a:gd name="adj" fmla="val 37037"/>
            </a:avLst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>
            <a:solidFill>
              <a:srgbClr val="4BACC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-540355" y="1628775"/>
            <a:ext cx="8535988" cy="492440"/>
            <a:chOff x="0" y="0"/>
            <a:chExt cx="13150" cy="776"/>
          </a:xfrm>
        </p:grpSpPr>
        <p:sp>
          <p:nvSpPr>
            <p:cNvPr id="5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1315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Times New Roman" pitchFamily="18" charset="0"/>
                </a:rPr>
                <a:t>            1</a:t>
              </a:r>
              <a:r>
                <a:rPr lang="zh-CN" altLang="en-US" sz="2600" b="1" dirty="0"/>
                <a:t>.方阵 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与     的特征值相同，特征向量未必相同。</a:t>
              </a:r>
            </a:p>
          </p:txBody>
        </p:sp>
        <p:graphicFrame>
          <p:nvGraphicFramePr>
            <p:cNvPr id="6" name="Object 32"/>
            <p:cNvGraphicFramePr>
              <a:graphicFrameLocks/>
            </p:cNvGraphicFramePr>
            <p:nvPr/>
          </p:nvGraphicFramePr>
          <p:xfrm>
            <a:off x="4192" y="114"/>
            <a:ext cx="58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2" name="Equation" r:id="rId3" imgW="394042" imgH="355909" progId="Equation.DSMT4">
                    <p:embed/>
                  </p:oleObj>
                </mc:Choice>
                <mc:Fallback>
                  <p:oleObj name="Equation" r:id="rId3" imgW="394042" imgH="355909" progId="Equation.DSMT4">
                    <p:embed/>
                    <p:pic>
                      <p:nvPicPr>
                        <p:cNvPr id="0" name="Picture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114"/>
                          <a:ext cx="580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467715" y="2498725"/>
            <a:ext cx="7481888" cy="939800"/>
            <a:chOff x="0" y="10"/>
            <a:chExt cx="11784" cy="1480"/>
          </a:xfrm>
        </p:grpSpPr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0" y="228"/>
              <a:ext cx="1178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Times New Roman" pitchFamily="18" charset="0"/>
                </a:rPr>
                <a:t>2</a:t>
              </a:r>
              <a:r>
                <a:rPr lang="zh-CN" altLang="en-US" sz="2600" b="1" dirty="0">
                  <a:latin typeface="宋体" pitchFamily="2" charset="-122"/>
                </a:rPr>
                <a:t>.  </a:t>
              </a:r>
              <a:r>
                <a:rPr lang="zh-CN" altLang="en-US" sz="2600" b="1" dirty="0"/>
                <a:t>           的特征值为 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/>
                <a:t> 和 </a:t>
              </a:r>
              <a:r>
                <a:rPr lang="zh-CN" altLang="en-US" sz="2600" b="1" i="1" dirty="0">
                  <a:latin typeface="Times New Roman" pitchFamily="18" charset="0"/>
                </a:rPr>
                <a:t>B</a:t>
              </a:r>
              <a:r>
                <a:rPr lang="zh-CN" altLang="en-US" sz="2600" b="1" dirty="0"/>
                <a:t> 的特征值之并。</a:t>
              </a:r>
            </a:p>
          </p:txBody>
        </p:sp>
        <p:graphicFrame>
          <p:nvGraphicFramePr>
            <p:cNvPr id="10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0475230"/>
                </p:ext>
              </p:extLst>
            </p:nvPr>
          </p:nvGraphicFramePr>
          <p:xfrm>
            <a:off x="634" y="10"/>
            <a:ext cx="1840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3" name="Equation" r:id="rId5" imgW="1168400" imgH="939800" progId="Equation.DSMT4">
                    <p:embed/>
                  </p:oleObj>
                </mc:Choice>
                <mc:Fallback>
                  <p:oleObj name="Equation" r:id="rId5" imgW="1168400" imgH="939800" progId="Equation.DSMT4">
                    <p:embed/>
                    <p:pic>
                      <p:nvPicPr>
                        <p:cNvPr id="0" name="Picture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10"/>
                          <a:ext cx="1840" cy="1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7715" y="3717020"/>
            <a:ext cx="7029450" cy="882650"/>
            <a:chOff x="0" y="0"/>
            <a:chExt cx="11070" cy="1392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0"/>
              <a:ext cx="1107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>
                  <a:latin typeface="Times New Roman" pitchFamily="18" charset="0"/>
                </a:rPr>
                <a:t>3.若    是 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 的 </a:t>
              </a:r>
              <a:r>
                <a:rPr lang="zh-CN" altLang="en-US" sz="2600" b="1" i="1" dirty="0">
                  <a:latin typeface="Times New Roman" pitchFamily="18" charset="0"/>
                </a:rPr>
                <a:t>k</a:t>
              </a:r>
              <a:r>
                <a:rPr lang="zh-CN" altLang="en-US" sz="2600" b="1" dirty="0">
                  <a:latin typeface="Times New Roman" pitchFamily="18" charset="0"/>
                </a:rPr>
                <a:t>重特征值，则     对应的线性无</a:t>
              </a:r>
            </a:p>
          </p:txBody>
        </p:sp>
        <p:graphicFrame>
          <p:nvGraphicFramePr>
            <p:cNvPr id="13" name="Object 38"/>
            <p:cNvGraphicFramePr>
              <a:graphicFrameLocks/>
            </p:cNvGraphicFramePr>
            <p:nvPr/>
          </p:nvGraphicFramePr>
          <p:xfrm>
            <a:off x="1092" y="90"/>
            <a:ext cx="440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4" name="Equation" r:id="rId7" imgW="305065" imgH="394042" progId="Equation.DSMT4">
                    <p:embed/>
                  </p:oleObj>
                </mc:Choice>
                <mc:Fallback>
                  <p:oleObj name="Equation" r:id="rId7" imgW="305065" imgH="394042" progId="Equation.DSMT4">
                    <p:embed/>
                    <p:pic>
                      <p:nvPicPr>
                        <p:cNvPr id="0" name="Picture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90"/>
                          <a:ext cx="440" cy="5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89266751"/>
                </p:ext>
              </p:extLst>
            </p:nvPr>
          </p:nvGraphicFramePr>
          <p:xfrm>
            <a:off x="6891" y="90"/>
            <a:ext cx="48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05" name="Equation" r:id="rId9" imgW="305065" imgH="394042" progId="Equation.DSMT4">
                    <p:embed/>
                  </p:oleObj>
                </mc:Choice>
                <mc:Fallback>
                  <p:oleObj name="Equation" r:id="rId9" imgW="305065" imgH="394042" progId="Equation.DSMT4">
                    <p:embed/>
                    <p:pic>
                      <p:nvPicPr>
                        <p:cNvPr id="0" name="Picture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1" y="90"/>
                          <a:ext cx="480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40"/>
          <p:cNvSpPr txBox="1">
            <a:spLocks noChangeArrowheads="1"/>
          </p:cNvSpPr>
          <p:nvPr/>
        </p:nvSpPr>
        <p:spPr bwMode="auto">
          <a:xfrm>
            <a:off x="467715" y="4434570"/>
            <a:ext cx="55340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latin typeface="宋体" pitchFamily="2" charset="-122"/>
              </a:rPr>
              <a:t>关特征向量的个数不超过重数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600" b="1" dirty="0">
                <a:latin typeface="宋体" pitchFamily="2" charset="-122"/>
              </a:rPr>
              <a:t>。</a:t>
            </a:r>
          </a:p>
        </p:txBody>
      </p:sp>
      <p:sp>
        <p:nvSpPr>
          <p:cNvPr id="16" name="爆炸形 2 15"/>
          <p:cNvSpPr/>
          <p:nvPr/>
        </p:nvSpPr>
        <p:spPr bwMode="auto">
          <a:xfrm rot="373874">
            <a:off x="968324" y="72351"/>
            <a:ext cx="3240225" cy="1440000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注意</a:t>
            </a:r>
          </a:p>
        </p:txBody>
      </p:sp>
      <p:sp>
        <p:nvSpPr>
          <p:cNvPr id="17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43516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utoUpdateAnimBg="0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8558853"/>
              </p:ext>
            </p:extLst>
          </p:nvPr>
        </p:nvGraphicFramePr>
        <p:xfrm>
          <a:off x="648809" y="692810"/>
          <a:ext cx="6768469" cy="40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785" y="180157"/>
            <a:ext cx="5328370" cy="1944135"/>
            <a:chOff x="1475785" y="180157"/>
            <a:chExt cx="5328370" cy="194413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75785" y="180157"/>
              <a:ext cx="5328370" cy="1944135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设                      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阶方阵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的全部特征值，则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20" y="332744"/>
              <a:ext cx="1394175" cy="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对象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715438"/>
              <a:ext cx="4896340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对象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1124840"/>
              <a:ext cx="1585595" cy="37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流程图: 可选过程 11"/>
          <p:cNvSpPr/>
          <p:nvPr/>
        </p:nvSpPr>
        <p:spPr bwMode="auto">
          <a:xfrm>
            <a:off x="539720" y="1945915"/>
            <a:ext cx="2304159" cy="3240225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的互不相等的特征值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的特征向量则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/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i="1" dirty="0">
                <a:latin typeface="Times New Roman" pitchFamily="18" charset="0"/>
              </a:rPr>
              <a:t> </a:t>
            </a:r>
            <a:r>
              <a:rPr lang="zh-CN" altLang="en-US" dirty="0"/>
              <a:t>不是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的特征向量。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629116" y="1484865"/>
            <a:ext cx="3618881" cy="2736190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 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特征值，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dirty="0">
                <a:solidFill>
                  <a:srgbClr val="000000"/>
                </a:solidFill>
              </a:rPr>
              <a:t>对应的特征向量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a+b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</a:t>
            </a:r>
            <a:r>
              <a:rPr lang="en-US" altLang="zh-CN" i="1" baseline="30000" dirty="0"/>
              <a:t>m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dirty="0">
                <a:latin typeface="+mn-ea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分别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>
                <a:latin typeface="+mn-ea"/>
                <a:cs typeface="Times New Roman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/>
              <a:t>的特征值，对应的特征向量不变。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99870" y="3573010"/>
            <a:ext cx="5400376" cy="2110399"/>
            <a:chOff x="2957882" y="3573010"/>
            <a:chExt cx="5402034" cy="2164725"/>
          </a:xfrm>
        </p:grpSpPr>
        <p:sp>
          <p:nvSpPr>
            <p:cNvPr id="15" name="流程图: 可选过程 14"/>
            <p:cNvSpPr/>
            <p:nvPr/>
          </p:nvSpPr>
          <p:spPr bwMode="auto">
            <a:xfrm>
              <a:off x="2957882" y="3573010"/>
              <a:ext cx="5397787" cy="2164725"/>
            </a:xfrm>
            <a:prstGeom prst="flowChartAlternateProcess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属于不同特征值的特征向量一定线性无关。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若                        是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zh-CN" dirty="0"/>
                <a:t>相异特征值，则</a:t>
              </a:r>
              <a:r>
                <a:rPr lang="en-US" altLang="zh-CN" dirty="0"/>
                <a:t>                   </a:t>
              </a:r>
              <a:r>
                <a:rPr lang="zh-CN" altLang="en-US" dirty="0"/>
                <a:t>分别</a:t>
              </a:r>
              <a:r>
                <a:rPr lang="zh-CN" altLang="zh-CN" dirty="0"/>
                <a:t>对应的线性无关的特征向量合起来还是无关的</a:t>
              </a:r>
              <a:r>
                <a:rPr lang="zh-CN" altLang="en-US" dirty="0"/>
                <a:t>。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123288"/>
                </p:ext>
              </p:extLst>
            </p:nvPr>
          </p:nvGraphicFramePr>
          <p:xfrm>
            <a:off x="3334812" y="4161580"/>
            <a:ext cx="1351721" cy="41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8" name="Equation" r:id="rId11" imgW="736600" imgH="228600" progId="Equation.DSMT4">
                    <p:embed/>
                  </p:oleObj>
                </mc:Choice>
                <mc:Fallback>
                  <p:oleObj name="Equation" r:id="rId11" imgW="73660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12" y="4161580"/>
                          <a:ext cx="1351721" cy="41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371882"/>
                </p:ext>
              </p:extLst>
            </p:nvPr>
          </p:nvGraphicFramePr>
          <p:xfrm>
            <a:off x="7008954" y="4186343"/>
            <a:ext cx="13509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89" name="Equation" r:id="rId13" imgW="736600" imgH="228600" progId="Equation.DSMT4">
                    <p:embed/>
                  </p:oleObj>
                </mc:Choice>
                <mc:Fallback>
                  <p:oleObj name="Equation" r:id="rId13" imgW="73660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954" y="4186343"/>
                          <a:ext cx="1350962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副标题 2"/>
          <p:cNvSpPr txBox="1">
            <a:spLocks noChangeArrowheads="1"/>
          </p:cNvSpPr>
          <p:nvPr/>
        </p:nvSpPr>
        <p:spPr bwMode="auto">
          <a:xfrm>
            <a:off x="8461375" y="26035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3800" b="1" dirty="0"/>
              <a:t>性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质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总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结</a:t>
            </a:r>
            <a:endParaRPr lang="zh-CN" sz="3800" b="1" dirty="0"/>
          </a:p>
          <a:p>
            <a:pPr eaLnBrk="1" hangingPunct="1"/>
            <a:endParaRPr lang="zh-CN" altLang="zh-CN" sz="2400" b="1" dirty="0"/>
          </a:p>
          <a:p>
            <a:pPr eaLnBrk="1" hangingPunct="1"/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9792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P139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6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9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12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13</a:t>
            </a: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02422" y="270034"/>
            <a:ext cx="684212" cy="5413375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5.2</a:t>
            </a:r>
            <a:r>
              <a:rPr lang="zh-CN" altLang="en-US" sz="2400" b="1" dirty="0"/>
              <a:t>          </a:t>
            </a:r>
            <a:endParaRPr lang="en-US" sz="2400" b="1" dirty="0"/>
          </a:p>
          <a:p>
            <a:pPr eaLnBrk="1" hangingPunct="1"/>
            <a:r>
              <a:rPr lang="zh-CN" altLang="en-US" sz="2800" b="1" dirty="0"/>
              <a:t>方阵的特征值和特征向量</a:t>
            </a:r>
            <a:endParaRPr lang="zh-CN" altLang="en-US" sz="2800" dirty="0"/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2843213" y="287338"/>
            <a:ext cx="2449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教学要求</a:t>
            </a:r>
            <a:endParaRPr lang="zh-CN" altLang="en-US" dirty="0"/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468313" y="1052513"/>
            <a:ext cx="6048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、理解矩阵特征值和特征向量的概念；</a:t>
            </a:r>
          </a:p>
        </p:txBody>
      </p:sp>
      <p:sp>
        <p:nvSpPr>
          <p:cNvPr id="11" name="TextBox 10"/>
          <p:cNvSpPr>
            <a:spLocks noChangeArrowheads="1"/>
          </p:cNvSpPr>
          <p:nvPr/>
        </p:nvSpPr>
        <p:spPr bwMode="auto">
          <a:xfrm>
            <a:off x="468313" y="1844675"/>
            <a:ext cx="53276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、会求矩阵的特征值和特征向量；</a:t>
            </a:r>
            <a:endParaRPr 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12"/>
          <p:cNvSpPr>
            <a:spLocks noChangeArrowheads="1"/>
          </p:cNvSpPr>
          <p:nvPr/>
        </p:nvSpPr>
        <p:spPr bwMode="auto">
          <a:xfrm>
            <a:off x="468313" y="2636838"/>
            <a:ext cx="684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、掌握有关矩阵特征值和特征向量的性质。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1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utoUpdateAnimBg="0"/>
      <p:bldP spid="10" grpId="1" bldLvl="0" autoUpdateAnimBg="0"/>
      <p:bldP spid="11" grpId="0" bldLvl="0" autoUpdateAnimBg="0"/>
      <p:bldP spid="11" grpId="1" bldLvl="0" autoUpdateAnimBg="0"/>
      <p:bldP spid="12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247780"/>
            <a:ext cx="504825" cy="54133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特征值和特征向量</a:t>
            </a:r>
            <a:endParaRPr lang="en-US" altLang="zh-CN" sz="2800" b="1" dirty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的几何意义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179388" y="187325"/>
            <a:ext cx="1656422" cy="57785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引例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1700" y="828675"/>
            <a:ext cx="8109219" cy="954088"/>
            <a:chOff x="539750" y="828675"/>
            <a:chExt cx="7561263" cy="954088"/>
          </a:xfrm>
        </p:grpSpPr>
        <p:sp>
          <p:nvSpPr>
            <p:cNvPr id="6" name="TextBox 3"/>
            <p:cNvSpPr>
              <a:spLocks noChangeArrowheads="1"/>
            </p:cNvSpPr>
            <p:nvPr/>
          </p:nvSpPr>
          <p:spPr bwMode="auto">
            <a:xfrm>
              <a:off x="539750" y="1052513"/>
              <a:ext cx="75612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   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  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图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5-1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显示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u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和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v</a:t>
              </a:r>
              <a:endPara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829987"/>
                </p:ext>
              </p:extLst>
            </p:nvPr>
          </p:nvGraphicFramePr>
          <p:xfrm>
            <a:off x="932675" y="828675"/>
            <a:ext cx="175407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4" name="Equation" r:id="rId3" imgW="1752600" imgH="939800" progId="Equation.DSMT4">
                    <p:embed/>
                  </p:oleObj>
                </mc:Choice>
                <mc:Fallback>
                  <p:oleObj name="Equation" r:id="rId3" imgW="1752600" imgH="939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675" y="828675"/>
                          <a:ext cx="175407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745165"/>
                </p:ext>
              </p:extLst>
            </p:nvPr>
          </p:nvGraphicFramePr>
          <p:xfrm>
            <a:off x="2674906" y="828675"/>
            <a:ext cx="1206387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5" name="Equation" r:id="rId5" imgW="1206500" imgH="939800" progId="Equation.DSMT4">
                    <p:embed/>
                  </p:oleObj>
                </mc:Choice>
                <mc:Fallback>
                  <p:oleObj name="Equation" r:id="rId5" imgW="1206500" imgH="9398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906" y="828675"/>
                          <a:ext cx="1206387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516446"/>
                </p:ext>
              </p:extLst>
            </p:nvPr>
          </p:nvGraphicFramePr>
          <p:xfrm>
            <a:off x="3983429" y="842963"/>
            <a:ext cx="1003596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66" name="Equation" r:id="rId7" imgW="1002865" imgH="939392" progId="Equation.DSMT4">
                    <p:embed/>
                  </p:oleObj>
                </mc:Choice>
                <mc:Fallback>
                  <p:oleObj name="Equation" r:id="rId7" imgW="1002865" imgH="939392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429" y="842963"/>
                          <a:ext cx="1003596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79387" y="1844890"/>
            <a:ext cx="8137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的图像</a:t>
            </a:r>
            <a:r>
              <a:rPr lang="zh-CN" altLang="en-US" sz="2600" b="1" dirty="0"/>
              <a:t>，</a:t>
            </a:r>
            <a:r>
              <a:rPr lang="zh-CN" altLang="zh-CN" sz="2600" b="1" dirty="0">
                <a:latin typeface="+mn-ea"/>
                <a:ea typeface="+mn-ea"/>
              </a:rPr>
              <a:t>事实上</a:t>
            </a:r>
            <a:r>
              <a:rPr lang="zh-CN" altLang="en-US" sz="2600" b="1" dirty="0">
                <a:latin typeface="+mn-ea"/>
                <a:ea typeface="+mn-ea"/>
              </a:rPr>
              <a:t>，</a:t>
            </a:r>
            <a:r>
              <a:rPr lang="en-US" altLang="zh-CN" sz="2600" b="1" i="1" dirty="0">
                <a:latin typeface="+mn-ea"/>
                <a:ea typeface="+mn-ea"/>
              </a:rPr>
              <a:t>A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zh-CN" sz="2600" b="1" dirty="0">
                <a:latin typeface="+mn-ea"/>
                <a:ea typeface="+mn-ea"/>
              </a:rPr>
              <a:t>正好是</a:t>
            </a:r>
            <a:r>
              <a:rPr lang="en-US" altLang="zh-CN" sz="2600" b="1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v</a:t>
            </a:r>
            <a:r>
              <a:rPr lang="zh-CN" altLang="en-US" sz="2600" b="1" dirty="0">
                <a:latin typeface="+mn-ea"/>
                <a:ea typeface="+mn-ea"/>
                <a:sym typeface="Times New Roman" pitchFamily="18" charset="0"/>
              </a:rPr>
              <a:t>，</a:t>
            </a:r>
            <a:r>
              <a:rPr lang="zh-CN" altLang="zh-CN" sz="2600" b="1" dirty="0">
                <a:latin typeface="+mn-ea"/>
                <a:ea typeface="+mn-ea"/>
              </a:rPr>
              <a:t>因此</a:t>
            </a:r>
            <a:r>
              <a:rPr lang="zh-CN" altLang="en-US" sz="2600" b="1" dirty="0">
                <a:latin typeface="+mn-ea"/>
                <a:ea typeface="+mn-ea"/>
              </a:rPr>
              <a:t>，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Av</a:t>
            </a:r>
            <a:r>
              <a:rPr lang="zh-CN" altLang="zh-CN" sz="2600" b="1" dirty="0">
                <a:latin typeface="+mn-ea"/>
                <a:ea typeface="+mn-ea"/>
              </a:rPr>
              <a:t>仅仅是“拉</a:t>
            </a:r>
            <a:r>
              <a:rPr lang="en-US" altLang="zh-CN" sz="2600" b="1" dirty="0">
                <a:latin typeface="+mn-ea"/>
                <a:ea typeface="+mn-ea"/>
              </a:rPr>
              <a:t>   </a:t>
            </a:r>
            <a:endParaRPr lang="zh-CN" altLang="en-US" sz="2600" b="1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700" y="2348925"/>
            <a:ext cx="2768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伸”了</a:t>
            </a:r>
            <a:r>
              <a:rPr lang="zh-CN" altLang="en-US" sz="2600" b="1" dirty="0"/>
              <a:t>向量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/>
              <a:t>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79820" y="2132910"/>
            <a:ext cx="4680325" cy="2448170"/>
            <a:chOff x="1331775" y="2204915"/>
            <a:chExt cx="5184360" cy="2592180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3203905" y="3215481"/>
              <a:ext cx="360025" cy="4295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" name="组合 14"/>
            <p:cNvGrpSpPr/>
            <p:nvPr/>
          </p:nvGrpSpPr>
          <p:grpSpPr>
            <a:xfrm>
              <a:off x="1331775" y="2204915"/>
              <a:ext cx="5184360" cy="2592180"/>
              <a:chOff x="1331775" y="2204915"/>
              <a:chExt cx="5184360" cy="2592180"/>
            </a:xfrm>
          </p:grpSpPr>
          <p:cxnSp>
            <p:nvCxnSpPr>
              <p:cNvPr id="16" name="直接连接符 15"/>
              <p:cNvCxnSpPr/>
              <p:nvPr/>
            </p:nvCxnSpPr>
            <p:spPr bwMode="auto">
              <a:xfrm>
                <a:off x="32039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1331775" y="3645015"/>
                <a:ext cx="46803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3594033" y="2595146"/>
                <a:ext cx="5899" cy="22019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39959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435598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71601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507603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4360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284388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248385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212383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17638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3347915" y="3215481"/>
                <a:ext cx="50403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3275910" y="2852960"/>
                <a:ext cx="5760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3275910" y="407704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3275910" y="450907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箭头连接符 31"/>
              <p:cNvCxnSpPr/>
              <p:nvPr/>
            </p:nvCxnSpPr>
            <p:spPr bwMode="auto">
              <a:xfrm flipH="1">
                <a:off x="2123830" y="3645015"/>
                <a:ext cx="1470203" cy="43203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32"/>
              <p:cNvCxnSpPr/>
              <p:nvPr/>
            </p:nvCxnSpPr>
            <p:spPr bwMode="auto">
              <a:xfrm flipV="1">
                <a:off x="3563930" y="3215481"/>
                <a:ext cx="792055" cy="4295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4355985" y="2838872"/>
                <a:ext cx="769726" cy="3741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6012100" y="3429000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" name="曲线连接符 35"/>
              <p:cNvCxnSpPr/>
              <p:nvPr/>
            </p:nvCxnSpPr>
            <p:spPr bwMode="auto">
              <a:xfrm rot="10800000" flipV="1">
                <a:off x="2123830" y="3215481"/>
                <a:ext cx="1152080" cy="861564"/>
              </a:xfrm>
              <a:prstGeom prst="curvedConnector3">
                <a:avLst>
                  <a:gd name="adj1" fmla="val 12389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曲线连接符 36"/>
              <p:cNvCxnSpPr/>
              <p:nvPr/>
            </p:nvCxnSpPr>
            <p:spPr bwMode="auto">
              <a:xfrm flipV="1">
                <a:off x="4348956" y="2852960"/>
                <a:ext cx="841937" cy="362521"/>
              </a:xfrm>
              <a:prstGeom prst="curvedConnector3">
                <a:avLst>
                  <a:gd name="adj1" fmla="val 10430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5076035" y="2420930"/>
                <a:ext cx="9360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Av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55923" y="2204915"/>
                <a:ext cx="6840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99654" y="3984642"/>
                <a:ext cx="75620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Au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59895" y="2792547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11975" y="2792547"/>
                <a:ext cx="5760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318533" y="4365065"/>
            <a:ext cx="38537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图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5-1 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乘以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的作用</a:t>
            </a:r>
            <a:endParaRPr lang="zh-CN" altLang="en-US" sz="2600" dirty="0"/>
          </a:p>
        </p:txBody>
      </p:sp>
      <p:sp>
        <p:nvSpPr>
          <p:cNvPr id="44" name="TextBox 43"/>
          <p:cNvSpPr txBox="1"/>
          <p:nvPr/>
        </p:nvSpPr>
        <p:spPr>
          <a:xfrm>
            <a:off x="323705" y="4952697"/>
            <a:ext cx="782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这一节，我们将研究形如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或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的方程，</a:t>
            </a:r>
            <a:endParaRPr lang="zh-CN" altLang="en-US" sz="2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3051" y="5456732"/>
            <a:ext cx="7921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  <a:ea typeface="+mn-ea"/>
              </a:rPr>
              <a:t>并且去寻找那些被</a:t>
            </a: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  <a:ea typeface="+mn-ea"/>
              </a:rPr>
              <a:t>变换成自身一个数量倍的向量</a:t>
            </a:r>
            <a:r>
              <a:rPr lang="zh-CN" altLang="en-US" sz="2600" b="1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81167"/>
              </p:ext>
            </p:extLst>
          </p:nvPr>
        </p:nvGraphicFramePr>
        <p:xfrm>
          <a:off x="4476750" y="327025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name="Equation" r:id="rId9" imgW="190335" imgH="317225" progId="Equation.DSMT4">
                  <p:embed/>
                </p:oleObj>
              </mc:Choice>
              <mc:Fallback>
                <p:oleObj name="Equation" r:id="rId9" imgW="190335" imgH="317225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70250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040640"/>
              </p:ext>
            </p:extLst>
          </p:nvPr>
        </p:nvGraphicFramePr>
        <p:xfrm>
          <a:off x="229259" y="2852960"/>
          <a:ext cx="160655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Equation" r:id="rId11" imgW="1498600" imgH="939800" progId="Equation.DSMT4">
                  <p:embed/>
                </p:oleObj>
              </mc:Choice>
              <mc:Fallback>
                <p:oleObj name="Equation" r:id="rId11" imgW="1498600" imgH="939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59" y="2852960"/>
                        <a:ext cx="1606551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91173"/>
              </p:ext>
            </p:extLst>
          </p:nvPr>
        </p:nvGraphicFramePr>
        <p:xfrm>
          <a:off x="336550" y="3860800"/>
          <a:ext cx="1389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Equation" r:id="rId13" imgW="1295400" imgH="939800" progId="Equation.DSMT4">
                  <p:embed/>
                </p:oleObj>
              </mc:Choice>
              <mc:Fallback>
                <p:oleObj name="Equation" r:id="rId13" imgW="1295400" imgH="939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3860800"/>
                        <a:ext cx="13890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2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0338" y="40481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87675" y="620713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5785" y="260780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67715" y="696238"/>
            <a:ext cx="75882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一个特征值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1519" y="260648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705" y="26078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11" name="TextBox 39"/>
          <p:cNvSpPr>
            <a:spLocks noChangeArrowheads="1"/>
          </p:cNvSpPr>
          <p:nvPr/>
        </p:nvSpPr>
        <p:spPr bwMode="auto">
          <a:xfrm>
            <a:off x="81474" y="2720104"/>
            <a:ext cx="80184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、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特征值可以为 </a:t>
            </a:r>
            <a:r>
              <a:rPr lang="en-US" altLang="zh-CN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，特征向量必须是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 Box 116"/>
          <p:cNvSpPr>
            <a:spLocks noChangeArrowheads="1"/>
          </p:cNvSpPr>
          <p:nvPr/>
        </p:nvSpPr>
        <p:spPr bwMode="auto">
          <a:xfrm>
            <a:off x="2843357" y="2503997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1134" y="2144502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3320" y="214463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</a:t>
            </a:r>
          </a:p>
        </p:txBody>
      </p:sp>
      <p:sp>
        <p:nvSpPr>
          <p:cNvPr id="20" name="TextBox 5"/>
          <p:cNvSpPr>
            <a:spLocks noChangeArrowheads="1"/>
          </p:cNvSpPr>
          <p:nvPr/>
        </p:nvSpPr>
        <p:spPr bwMode="auto">
          <a:xfrm>
            <a:off x="285720" y="3143248"/>
            <a:ext cx="758823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、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，即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，或者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 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933222" y="3665197"/>
            <a:ext cx="529496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(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E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23528" y="4365104"/>
            <a:ext cx="6157709" cy="499475"/>
            <a:chOff x="1043554" y="3709988"/>
            <a:chExt cx="6157709" cy="499475"/>
          </a:xfrm>
        </p:grpSpPr>
        <p:sp>
          <p:nvSpPr>
            <p:cNvPr id="35" name="TextBox 34"/>
            <p:cNvSpPr txBox="1"/>
            <p:nvPr/>
          </p:nvSpPr>
          <p:spPr>
            <a:xfrm>
              <a:off x="1043554" y="3717020"/>
              <a:ext cx="61577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3</a:t>
              </a:r>
              <a:r>
                <a:rPr lang="zh-CN" altLang="en-US" sz="2600" b="1" dirty="0"/>
                <a:t>、称                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特征多项式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9295798"/>
                </p:ext>
              </p:extLst>
            </p:nvPr>
          </p:nvGraphicFramePr>
          <p:xfrm>
            <a:off x="1940314" y="3709988"/>
            <a:ext cx="1155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20" name="Equation" r:id="rId3" imgW="1155700" imgH="457200" progId="Equation.DSMT4">
                    <p:embed/>
                  </p:oleObj>
                </mc:Choice>
                <mc:Fallback>
                  <p:oleObj name="Equation" r:id="rId3" imgW="1155700" imgH="4572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314" y="3709988"/>
                          <a:ext cx="1155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791346" y="4941144"/>
            <a:ext cx="5220814" cy="497536"/>
            <a:chOff x="1079306" y="5013110"/>
            <a:chExt cx="5220814" cy="497536"/>
          </a:xfrm>
        </p:grpSpPr>
        <p:sp>
          <p:nvSpPr>
            <p:cNvPr id="38" name="TextBox 37"/>
            <p:cNvSpPr txBox="1"/>
            <p:nvPr/>
          </p:nvSpPr>
          <p:spPr>
            <a:xfrm>
              <a:off x="1079306" y="5013110"/>
              <a:ext cx="52208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称                      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特征方程</a:t>
              </a:r>
              <a:r>
                <a:rPr lang="zh-CN" altLang="en-US" sz="2600" b="1" dirty="0"/>
                <a:t>。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170177"/>
                </p:ext>
              </p:extLst>
            </p:nvPr>
          </p:nvGraphicFramePr>
          <p:xfrm>
            <a:off x="1507164" y="5053446"/>
            <a:ext cx="165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21" name="Equation" r:id="rId5" imgW="1651000" imgH="457200" progId="Equation.DSMT4">
                    <p:embed/>
                  </p:oleObj>
                </mc:Choice>
                <mc:Fallback>
                  <p:oleObj name="Equation" r:id="rId5" imgW="1651000" imgH="457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164" y="5053446"/>
                          <a:ext cx="1651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5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  <p:bldP spid="11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44450" y="857232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计算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的特征多项式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38100" y="1415809"/>
            <a:ext cx="8350885" cy="515942"/>
            <a:chOff x="0" y="0"/>
            <a:chExt cx="13151" cy="812"/>
          </a:xfrm>
        </p:grpSpPr>
        <p:sp>
          <p:nvSpPr>
            <p:cNvPr id="5" name="TextBox 1"/>
            <p:cNvSpPr>
              <a:spLocks noChangeArrowheads="1"/>
            </p:cNvSpPr>
            <p:nvPr/>
          </p:nvSpPr>
          <p:spPr bwMode="auto">
            <a:xfrm>
              <a:off x="0" y="0"/>
              <a:ext cx="13151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求出特征方程</a:t>
              </a:r>
              <a:r>
                <a:rPr lang="en-US" sz="2600" b="1" dirty="0">
                  <a:solidFill>
                    <a:srgbClr val="000000"/>
                  </a:solidFill>
                  <a:sym typeface="Calibri" pitchFamily="34" charset="0"/>
                </a:rPr>
                <a:t>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                   的全部根,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即得 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的全部</a:t>
              </a:r>
            </a:p>
          </p:txBody>
        </p:sp>
        <p:graphicFrame>
          <p:nvGraphicFramePr>
            <p:cNvPr id="6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02880859"/>
                </p:ext>
              </p:extLst>
            </p:nvPr>
          </p:nvGraphicFramePr>
          <p:xfrm>
            <a:off x="4183" y="135"/>
            <a:ext cx="3267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1" name="Equation" r:id="rId3" imgW="1651000" imgH="457200" progId="Equation.DSMT4">
                    <p:embed/>
                  </p:oleObj>
                </mc:Choice>
                <mc:Fallback>
                  <p:oleObj name="Equation" r:id="rId3" imgW="1651000" imgH="457200" progId="Equation.DSMT4">
                    <p:embed/>
                    <p:pic>
                      <p:nvPicPr>
                        <p:cNvPr id="0" name="Picture 6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35"/>
                          <a:ext cx="3267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904875" y="989232"/>
            <a:ext cx="42497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600" b="1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4450" y="2444517"/>
            <a:ext cx="8128000" cy="495300"/>
            <a:chOff x="0" y="0"/>
            <a:chExt cx="12800" cy="780"/>
          </a:xfrm>
        </p:grpSpPr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0" y="0"/>
              <a:ext cx="1280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对每个特征值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，求出方程组                             的基础 </a:t>
              </a:r>
            </a:p>
          </p:txBody>
        </p:sp>
        <p:graphicFrame>
          <p:nvGraphicFramePr>
            <p:cNvPr id="11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1672196"/>
                </p:ext>
              </p:extLst>
            </p:nvPr>
          </p:nvGraphicFramePr>
          <p:xfrm>
            <a:off x="4069" y="112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2" name="Equation" r:id="rId5" imgW="318052" imgH="445273" progId="Equation.DSMT4">
                    <p:embed/>
                  </p:oleObj>
                </mc:Choice>
                <mc:Fallback>
                  <p:oleObj name="Equation" r:id="rId5" imgW="318052" imgH="445273" progId="Equation.DSMT4">
                    <p:embed/>
                    <p:pic>
                      <p:nvPicPr>
                        <p:cNvPr id="0" name="Picture 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12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35236281"/>
                </p:ext>
              </p:extLst>
            </p:nvPr>
          </p:nvGraphicFramePr>
          <p:xfrm>
            <a:off x="7723" y="105"/>
            <a:ext cx="32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3" name="Equation" r:id="rId7" imgW="2070100" imgH="457200" progId="Equation.DSMT4">
                    <p:embed/>
                  </p:oleObj>
                </mc:Choice>
                <mc:Fallback>
                  <p:oleObj name="Equation" r:id="rId7" imgW="2070100" imgH="457200" progId="Equation.DSMT4">
                    <p:embed/>
                    <p:pic>
                      <p:nvPicPr>
                        <p:cNvPr id="0" name="Picture 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3" y="105"/>
                          <a:ext cx="3220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111125" y="1940482"/>
            <a:ext cx="446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/>
              <a:t>特</a:t>
            </a:r>
            <a:r>
              <a:rPr lang="zh-CN" altLang="en-US" sz="2600" b="1">
                <a:sym typeface="Arial" charset="0"/>
              </a:rPr>
              <a:t>征值；</a:t>
            </a: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79375" y="3021534"/>
            <a:ext cx="8424863" cy="487973"/>
            <a:chOff x="0" y="199"/>
            <a:chExt cx="12858" cy="768"/>
          </a:xfrm>
        </p:grpSpPr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0" y="199"/>
              <a:ext cx="1285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解系                   ，即得     所对应的线性无关特征向量。</a:t>
              </a:r>
            </a:p>
          </p:txBody>
        </p:sp>
        <p:graphicFrame>
          <p:nvGraphicFramePr>
            <p:cNvPr id="16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5366596"/>
                </p:ext>
              </p:extLst>
            </p:nvPr>
          </p:nvGraphicFramePr>
          <p:xfrm>
            <a:off x="1255" y="258"/>
            <a:ext cx="2556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4" name="Equation" r:id="rId9" imgW="1651000" imgH="419100" progId="Equation.DSMT4">
                    <p:embed/>
                  </p:oleObj>
                </mc:Choice>
                <mc:Fallback>
                  <p:oleObj name="Equation" r:id="rId9" imgW="16510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258"/>
                          <a:ext cx="2556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3727843"/>
                </p:ext>
              </p:extLst>
            </p:nvPr>
          </p:nvGraphicFramePr>
          <p:xfrm>
            <a:off x="5428" y="309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5" name="Equation" r:id="rId11" imgW="318052" imgH="445273" progId="Equation.DSMT4">
                    <p:embed/>
                  </p:oleObj>
                </mc:Choice>
                <mc:Fallback>
                  <p:oleObj name="Equation" r:id="rId11" imgW="318052" imgH="445273" progId="Equation.DSMT4">
                    <p:embed/>
                    <p:pic>
                      <p:nvPicPr>
                        <p:cNvPr id="0" name="Picture 6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8" y="309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34925" y="3524592"/>
            <a:ext cx="8281691" cy="488950"/>
            <a:chOff x="0" y="0"/>
            <a:chExt cx="13040" cy="771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75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此时，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的属于    的全部特征向量为</a:t>
              </a:r>
            </a:p>
          </p:txBody>
        </p:sp>
        <p:graphicFrame>
          <p:nvGraphicFramePr>
            <p:cNvPr id="20" name="Object 45"/>
            <p:cNvGraphicFramePr>
              <a:graphicFrameLocks/>
            </p:cNvGraphicFramePr>
            <p:nvPr/>
          </p:nvGraphicFramePr>
          <p:xfrm>
            <a:off x="3629" y="113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6" name="Equation" r:id="rId13" imgW="318052" imgH="445273" progId="Equation.DSMT4">
                    <p:embed/>
                  </p:oleObj>
                </mc:Choice>
                <mc:Fallback>
                  <p:oleObj name="Equation" r:id="rId13" imgW="318052" imgH="445273" progId="Equation.DSMT4">
                    <p:embed/>
                    <p:pic>
                      <p:nvPicPr>
                        <p:cNvPr id="0" name="Picture 7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113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7109415"/>
                </p:ext>
              </p:extLst>
            </p:nvPr>
          </p:nvGraphicFramePr>
          <p:xfrm>
            <a:off x="8361" y="145"/>
            <a:ext cx="467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7" name="Equation" r:id="rId15" imgW="2997200" imgH="419100" progId="Equation.DSMT4">
                    <p:embed/>
                  </p:oleObj>
                </mc:Choice>
                <mc:Fallback>
                  <p:oleObj name="Equation" r:id="rId15" imgW="2997200" imgH="419100" progId="Equation.DSMT4">
                    <p:embed/>
                    <p:pic>
                      <p:nvPicPr>
                        <p:cNvPr id="0" name="Picture 7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1" y="145"/>
                          <a:ext cx="4679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36513" y="4028627"/>
            <a:ext cx="7775575" cy="488950"/>
            <a:chOff x="0" y="363"/>
            <a:chExt cx="12246" cy="768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0" y="363"/>
              <a:ext cx="1224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其中                 是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不全为零</a:t>
              </a:r>
              <a:r>
                <a:rPr lang="zh-CN" altLang="en-US" sz="2600" b="1" dirty="0"/>
                <a:t>的任意常数。</a:t>
              </a:r>
            </a:p>
          </p:txBody>
        </p:sp>
        <p:graphicFrame>
          <p:nvGraphicFramePr>
            <p:cNvPr id="24" name="Objec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96267978"/>
                </p:ext>
              </p:extLst>
            </p:nvPr>
          </p:nvGraphicFramePr>
          <p:xfrm>
            <a:off x="1168" y="423"/>
            <a:ext cx="239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58" name="Equation" r:id="rId17" imgW="1549400" imgH="419100" progId="Equation.DSMT4">
                    <p:embed/>
                  </p:oleObj>
                </mc:Choice>
                <mc:Fallback>
                  <p:oleObj name="Equation" r:id="rId17" imgW="1549400" imgH="419100" progId="Equation.DSMT4">
                    <p:embed/>
                    <p:pic>
                      <p:nvPicPr>
                        <p:cNvPr id="0" name="Picture 7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423"/>
                          <a:ext cx="239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4"/>
          <p:cNvSpPr>
            <a:spLocks noChangeArrowheads="1"/>
          </p:cNvSpPr>
          <p:nvPr/>
        </p:nvSpPr>
        <p:spPr bwMode="auto">
          <a:xfrm>
            <a:off x="107690" y="4519281"/>
            <a:ext cx="8036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注意：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对应于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同一个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特征值的特征向量一定有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无穷多个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graphicFrame>
        <p:nvGraphicFramePr>
          <p:cNvPr id="28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141558"/>
              </p:ext>
            </p:extLst>
          </p:nvPr>
        </p:nvGraphicFramePr>
        <p:xfrm>
          <a:off x="3635935" y="857232"/>
          <a:ext cx="1452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59" name="Equation" r:id="rId19" imgW="1155700" imgH="457200" progId="Equation.DSMT4">
                  <p:embed/>
                </p:oleObj>
              </mc:Choice>
              <mc:Fallback>
                <p:oleObj name="Equation" r:id="rId19" imgW="1155700" imgH="457200" progId="Equation.DSMT4">
                  <p:embed/>
                  <p:pic>
                    <p:nvPicPr>
                      <p:cNvPr id="0" name="Picture 7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935" y="857232"/>
                        <a:ext cx="14525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244014" y="4947909"/>
            <a:ext cx="7971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宋体" pitchFamily="2" charset="-122"/>
                <a:sym typeface="Calibri" pitchFamily="34" charset="0"/>
              </a:rPr>
              <a:t>2. 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上、下三角阵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的特征值就是它们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对角线上的</a:t>
            </a:r>
          </a:p>
        </p:txBody>
      </p:sp>
      <p:sp>
        <p:nvSpPr>
          <p:cNvPr id="32" name="TextBox 2"/>
          <p:cNvSpPr>
            <a:spLocks noChangeArrowheads="1"/>
          </p:cNvSpPr>
          <p:nvPr/>
        </p:nvSpPr>
        <p:spPr bwMode="auto">
          <a:xfrm>
            <a:off x="547342" y="5440034"/>
            <a:ext cx="3376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元素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552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13" grpId="0" bldLvl="0" autoUpdateAnimBg="0"/>
      <p:bldP spid="25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对象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362200"/>
            <a:ext cx="914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6522" y="1340855"/>
            <a:ext cx="2519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全部特征向量。</a:t>
            </a: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827088" y="3379112"/>
            <a:ext cx="7273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所以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的特征值为：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。（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重特征值）</a:t>
            </a:r>
          </a:p>
          <a:p>
            <a:endParaRPr lang="zh-CN" altLang="en-US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Box 9"/>
          <p:cNvSpPr>
            <a:spLocks noChangeArrowheads="1"/>
          </p:cNvSpPr>
          <p:nvPr/>
        </p:nvSpPr>
        <p:spPr bwMode="auto">
          <a:xfrm>
            <a:off x="854074" y="3933035"/>
            <a:ext cx="7393923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对应的全部特征向量为方程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23601" y="-6350"/>
            <a:ext cx="7698780" cy="1447800"/>
            <a:chOff x="323601" y="-6350"/>
            <a:chExt cx="7698780" cy="1447800"/>
          </a:xfrm>
        </p:grpSpPr>
        <p:sp>
          <p:nvSpPr>
            <p:cNvPr id="9" name="TextBox 8"/>
            <p:cNvSpPr txBox="1"/>
            <p:nvPr/>
          </p:nvSpPr>
          <p:spPr>
            <a:xfrm>
              <a:off x="323601" y="416382"/>
              <a:ext cx="7698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+mn-ea"/>
                  <a:ea typeface="+mn-ea"/>
                </a:rPr>
                <a:t>例</a:t>
              </a:r>
              <a:r>
                <a:rPr lang="en-US" altLang="zh-CN" sz="2600" b="1" dirty="0">
                  <a:latin typeface="+mn-ea"/>
                  <a:ea typeface="+mn-ea"/>
                </a:rPr>
                <a:t>1 </a:t>
              </a:r>
              <a:r>
                <a:rPr lang="zh-CN" altLang="en-US" sz="2600" b="1" dirty="0">
                  <a:latin typeface="+mn-ea"/>
                  <a:ea typeface="+mn-ea"/>
                </a:rPr>
                <a:t>求方阵               的特征值及其对应的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214395"/>
                </p:ext>
              </p:extLst>
            </p:nvPr>
          </p:nvGraphicFramePr>
          <p:xfrm>
            <a:off x="2171700" y="-6350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0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700" y="-6350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3"/>
          <p:cNvSpPr>
            <a:spLocks noChangeArrowheads="1"/>
          </p:cNvSpPr>
          <p:nvPr/>
        </p:nvSpPr>
        <p:spPr bwMode="auto">
          <a:xfrm>
            <a:off x="215900" y="2348358"/>
            <a:ext cx="7885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17695"/>
              </p:ext>
            </p:extLst>
          </p:nvPr>
        </p:nvGraphicFramePr>
        <p:xfrm>
          <a:off x="930296" y="1909762"/>
          <a:ext cx="664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Equation" r:id="rId6" imgW="6642100" imgH="1447800" progId="Equation.DSMT4">
                  <p:embed/>
                </p:oleObj>
              </mc:Choice>
              <mc:Fallback>
                <p:oleObj name="Equation" r:id="rId6" imgW="6642100" imgH="1447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96" y="1909762"/>
                        <a:ext cx="6642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graphicFrame>
        <p:nvGraphicFramePr>
          <p:cNvPr id="1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052700"/>
              </p:ext>
            </p:extLst>
          </p:nvPr>
        </p:nvGraphicFramePr>
        <p:xfrm>
          <a:off x="5160188" y="4013200"/>
          <a:ext cx="19319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8" imgW="1954951" imgH="355446" progId="Equation.DSMT4">
                  <p:embed/>
                </p:oleObj>
              </mc:Choice>
              <mc:Fallback>
                <p:oleObj name="Equation" r:id="rId8" imgW="1954951" imgH="355446" progId="Equation.DSMT4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188" y="4013200"/>
                        <a:ext cx="193198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430360" y="4437070"/>
            <a:ext cx="6165850" cy="493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的非零解：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(0,0,1)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zh-CN" altLang="en-US" dirty="0"/>
          </a:p>
        </p:txBody>
      </p:sp>
      <p:sp>
        <p:nvSpPr>
          <p:cNvPr id="17" name="TextBox 9"/>
          <p:cNvSpPr>
            <a:spLocks noChangeArrowheads="1"/>
          </p:cNvSpPr>
          <p:nvPr/>
        </p:nvSpPr>
        <p:spPr bwMode="auto">
          <a:xfrm>
            <a:off x="755735" y="4941105"/>
            <a:ext cx="7393923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对应的全部特征向量为方程</a:t>
            </a:r>
            <a:endParaRPr lang="zh-CN" altLang="en-US" dirty="0"/>
          </a:p>
        </p:txBody>
      </p:sp>
      <p:graphicFrame>
        <p:nvGraphicFramePr>
          <p:cNvPr id="18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343999"/>
              </p:ext>
            </p:extLst>
          </p:nvPr>
        </p:nvGraphicFramePr>
        <p:xfrm>
          <a:off x="5143500" y="5021263"/>
          <a:ext cx="1768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10" imgW="1790700" imgH="355600" progId="Equation.DSMT4">
                  <p:embed/>
                </p:oleObj>
              </mc:Choice>
              <mc:Fallback>
                <p:oleObj name="Equation" r:id="rId10" imgW="1790700" imgH="355600" progId="Equation.DSMT4">
                  <p:embed/>
                  <p:pic>
                    <p:nvPicPr>
                      <p:cNvPr id="0" name="Picture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5021263"/>
                        <a:ext cx="17684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1332021" y="5445140"/>
            <a:ext cx="6165850" cy="493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的非零解：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(-1,-2,1)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8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6"/>
          <p:cNvSpPr>
            <a:spLocks noChangeArrowheads="1"/>
          </p:cNvSpPr>
          <p:nvPr/>
        </p:nvSpPr>
        <p:spPr bwMode="auto">
          <a:xfrm>
            <a:off x="324180" y="2432840"/>
            <a:ext cx="2879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求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4" name="TextBox 12"/>
          <p:cNvSpPr>
            <a:spLocks noChangeArrowheads="1"/>
          </p:cNvSpPr>
          <p:nvPr/>
        </p:nvSpPr>
        <p:spPr bwMode="auto">
          <a:xfrm>
            <a:off x="2124213" y="4489235"/>
            <a:ext cx="791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8"/>
          <p:cNvSpPr>
            <a:spLocks noChangeArrowheads="1"/>
          </p:cNvSpPr>
          <p:nvPr/>
        </p:nvSpPr>
        <p:spPr bwMode="auto">
          <a:xfrm>
            <a:off x="1800225" y="272372"/>
            <a:ext cx="63000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根据定义来求矩阵的特征值和特征向量。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87338" y="974725"/>
            <a:ext cx="7956550" cy="1447800"/>
            <a:chOff x="287338" y="1406755"/>
            <a:chExt cx="7956550" cy="1447800"/>
          </a:xfrm>
        </p:grpSpPr>
        <p:sp>
          <p:nvSpPr>
            <p:cNvPr id="8" name="TextBox 1"/>
            <p:cNvSpPr>
              <a:spLocks noChangeArrowheads="1"/>
            </p:cNvSpPr>
            <p:nvPr/>
          </p:nvSpPr>
          <p:spPr bwMode="auto">
            <a:xfrm>
              <a:off x="287338" y="1856783"/>
              <a:ext cx="7956550" cy="492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2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             有一个特征向量为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165025"/>
                </p:ext>
              </p:extLst>
            </p:nvPr>
          </p:nvGraphicFramePr>
          <p:xfrm>
            <a:off x="1644650" y="1406755"/>
            <a:ext cx="2120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21" name="Equation" r:id="rId3" imgW="2120900" imgH="1447800" progId="Equation.DSMT4">
                    <p:embed/>
                  </p:oleObj>
                </mc:Choice>
                <mc:Fallback>
                  <p:oleObj name="Equation" r:id="rId3" imgW="2120900" imgH="14478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650" y="1406755"/>
                          <a:ext cx="2120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433335"/>
                </p:ext>
              </p:extLst>
            </p:nvPr>
          </p:nvGraphicFramePr>
          <p:xfrm>
            <a:off x="6688138" y="1406755"/>
            <a:ext cx="13081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22" name="Equation" r:id="rId5" imgW="1308100" imgH="1447800" progId="Equation.DSMT4">
                    <p:embed/>
                  </p:oleObj>
                </mc:Choice>
                <mc:Fallback>
                  <p:oleObj name="Equation" r:id="rId5" imgW="1308100" imgH="14478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8138" y="1406755"/>
                          <a:ext cx="13081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95878" y="2924175"/>
            <a:ext cx="7921035" cy="1447800"/>
            <a:chOff x="395878" y="3356205"/>
            <a:chExt cx="7921035" cy="1447800"/>
          </a:xfrm>
        </p:grpSpPr>
        <p:sp>
          <p:nvSpPr>
            <p:cNvPr id="12" name="TextBox 7"/>
            <p:cNvSpPr>
              <a:spLocks noChangeArrowheads="1"/>
            </p:cNvSpPr>
            <p:nvPr/>
          </p:nvSpPr>
          <p:spPr bwMode="auto">
            <a:xfrm>
              <a:off x="395878" y="3777203"/>
              <a:ext cx="792103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解</a:t>
              </a:r>
              <a:r>
                <a:rPr lang="zh-CN" altLang="en-US" sz="2600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：                                              ，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由对应元素相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等得</a:t>
              </a:r>
              <a:endParaRPr lang="zh-CN" altLang="en-US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058114"/>
                </p:ext>
              </p:extLst>
            </p:nvPr>
          </p:nvGraphicFramePr>
          <p:xfrm>
            <a:off x="1068388" y="3356205"/>
            <a:ext cx="3873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23" name="Equation" r:id="rId7" imgW="3873500" imgH="1447800" progId="Equation.DSMT4">
                    <p:embed/>
                  </p:oleObj>
                </mc:Choice>
                <mc:Fallback>
                  <p:oleObj name="Equation" r:id="rId7" imgW="3873500" imgH="14478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388" y="3356205"/>
                          <a:ext cx="3873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矩形 13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方法二</a:t>
            </a:r>
          </a:p>
        </p:txBody>
      </p:sp>
      <p:sp>
        <p:nvSpPr>
          <p:cNvPr id="16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467715" y="4993270"/>
            <a:ext cx="568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再求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28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18"/>
          <p:cNvSpPr>
            <a:spLocks noChangeArrowheads="1"/>
          </p:cNvSpPr>
          <p:nvPr/>
        </p:nvSpPr>
        <p:spPr bwMode="auto">
          <a:xfrm>
            <a:off x="395709" y="2864870"/>
            <a:ext cx="7626671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方法一多用于求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具体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矩阵的特征值与特征向量；</a:t>
            </a:r>
          </a:p>
        </p:txBody>
      </p:sp>
      <p:sp>
        <p:nvSpPr>
          <p:cNvPr id="4" name="TextBox 20"/>
          <p:cNvSpPr>
            <a:spLocks noChangeArrowheads="1"/>
          </p:cNvSpPr>
          <p:nvPr/>
        </p:nvSpPr>
        <p:spPr bwMode="auto">
          <a:xfrm>
            <a:off x="455613" y="3501005"/>
            <a:ext cx="76403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方法二多用于求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抽象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矩阵的特征值与特征向量。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pSp>
        <p:nvGrpSpPr>
          <p:cNvPr id="6" name="组合 8"/>
          <p:cNvGrpSpPr>
            <a:grpSpLocks/>
          </p:cNvGrpSpPr>
          <p:nvPr/>
        </p:nvGrpSpPr>
        <p:grpSpPr bwMode="auto">
          <a:xfrm>
            <a:off x="395288" y="971550"/>
            <a:ext cx="7561262" cy="493713"/>
            <a:chOff x="0" y="0"/>
            <a:chExt cx="7560766" cy="492443"/>
          </a:xfrm>
        </p:grpSpPr>
        <p:pic>
          <p:nvPicPr>
            <p:cNvPr id="8" name="对象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4" y="8661"/>
              <a:ext cx="1104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7"/>
            <p:cNvSpPr>
              <a:spLocks noChangeArrowheads="1"/>
            </p:cNvSpPr>
            <p:nvPr/>
          </p:nvSpPr>
          <p:spPr bwMode="auto">
            <a:xfrm>
              <a:off x="0" y="0"/>
              <a:ext cx="756076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sym typeface="Calibri" pitchFamily="34" charset="0"/>
                </a:rPr>
                <a:t>                  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是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Ax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=0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的解，求</a:t>
              </a:r>
              <a:r>
                <a:rPr lang="en-US" sz="2600" b="1" i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的特征值。</a:t>
              </a:r>
            </a:p>
          </p:txBody>
        </p:sp>
      </p:grp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395525" y="1556870"/>
            <a:ext cx="5616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的特征值是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-3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1/2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2413" y="412750"/>
            <a:ext cx="8020049" cy="492443"/>
            <a:chOff x="252413" y="412750"/>
            <a:chExt cx="8020049" cy="492443"/>
          </a:xfrm>
        </p:grpSpPr>
        <p:sp>
          <p:nvSpPr>
            <p:cNvPr id="12" name="TextBox 1"/>
            <p:cNvSpPr>
              <a:spLocks noChangeArrowheads="1"/>
            </p:cNvSpPr>
            <p:nvPr/>
          </p:nvSpPr>
          <p:spPr bwMode="auto">
            <a:xfrm>
              <a:off x="252413" y="412750"/>
              <a:ext cx="792067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阶方阵,已知                            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endPara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4032773"/>
                </p:ext>
              </p:extLst>
            </p:nvPr>
          </p:nvGraphicFramePr>
          <p:xfrm>
            <a:off x="4500562" y="444500"/>
            <a:ext cx="3771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3" name="Equation" r:id="rId4" imgW="3771900" imgH="457200" progId="Equation.DSMT4">
                    <p:embed/>
                  </p:oleObj>
                </mc:Choice>
                <mc:Fallback>
                  <p:oleObj name="Equation" r:id="rId4" imgW="3771900" imgH="4572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444500"/>
                          <a:ext cx="3771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矩形 19"/>
          <p:cNvSpPr/>
          <p:nvPr/>
        </p:nvSpPr>
        <p:spPr>
          <a:xfrm>
            <a:off x="323705" y="2257603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5891" y="225773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</a:t>
            </a:r>
          </a:p>
        </p:txBody>
      </p:sp>
      <p:sp>
        <p:nvSpPr>
          <p:cNvPr id="22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3" name="Text Box 4"/>
          <p:cNvSpPr>
            <a:spLocks noChangeArrowheads="1"/>
          </p:cNvSpPr>
          <p:nvPr/>
        </p:nvSpPr>
        <p:spPr bwMode="auto">
          <a:xfrm>
            <a:off x="827088" y="3067985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4" name="波形 2"/>
          <p:cNvSpPr>
            <a:spLocks noChangeArrowheads="1"/>
          </p:cNvSpPr>
          <p:nvPr/>
        </p:nvSpPr>
        <p:spPr bwMode="auto">
          <a:xfrm>
            <a:off x="2216150" y="2852960"/>
            <a:ext cx="3363913" cy="1373188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C0D9"/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 b="1" dirty="0">
                <a:latin typeface="宋体" pitchFamily="2" charset="-122"/>
                <a:sym typeface="宋体" pitchFamily="2" charset="-122"/>
              </a:rPr>
              <a:t>问题知多少</a:t>
            </a:r>
          </a:p>
        </p:txBody>
      </p:sp>
      <p:sp>
        <p:nvSpPr>
          <p:cNvPr id="25" name="TextBox 3"/>
          <p:cNvSpPr>
            <a:spLocks noChangeArrowheads="1"/>
          </p:cNvSpPr>
          <p:nvPr/>
        </p:nvSpPr>
        <p:spPr bwMode="auto">
          <a:xfrm>
            <a:off x="467715" y="4509075"/>
            <a:ext cx="6337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问题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：矩阵特征值和特征向量的定义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?</a:t>
            </a:r>
            <a:endParaRPr lang="zh-CN" altLang="en-US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TextBox 4"/>
          <p:cNvSpPr>
            <a:spLocks noChangeArrowheads="1"/>
          </p:cNvSpPr>
          <p:nvPr/>
        </p:nvSpPr>
        <p:spPr bwMode="auto">
          <a:xfrm>
            <a:off x="487377" y="5157120"/>
            <a:ext cx="61007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问题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：怎样求矩阵特征值和特征向量</a:t>
            </a:r>
            <a:r>
              <a:rPr lang="en-US" altLang="zh-CN" sz="2600" b="1" dirty="0">
                <a:latin typeface="宋体" pitchFamily="2" charset="-122"/>
                <a:sym typeface="宋体" pitchFamily="2" charset="-122"/>
              </a:rPr>
              <a:t>?</a:t>
            </a:r>
            <a:endParaRPr lang="zh-CN" altLang="en-US" sz="2600" b="1" dirty="0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23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20" grpId="0" animBg="1"/>
      <p:bldP spid="21" grpId="0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539720" y="2636945"/>
            <a:ext cx="6336440" cy="7920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39720" y="1772885"/>
            <a:ext cx="6336440" cy="7920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67715" y="908825"/>
            <a:ext cx="6336440" cy="7920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02422" y="270034"/>
            <a:ext cx="684212" cy="5413375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5.2</a:t>
            </a:r>
            <a:r>
              <a:rPr lang="zh-CN" altLang="en-US" sz="2400" b="1" dirty="0"/>
              <a:t>          </a:t>
            </a:r>
            <a:endParaRPr lang="en-US" sz="2400" b="1" dirty="0"/>
          </a:p>
          <a:p>
            <a:pPr eaLnBrk="1" hangingPunct="1"/>
            <a:r>
              <a:rPr lang="zh-CN" altLang="en-US" sz="2800" b="1" dirty="0"/>
              <a:t>方阵的特征值和特征向量</a:t>
            </a:r>
            <a:endParaRPr lang="zh-CN" altLang="en-US" sz="2800" dirty="0"/>
          </a:p>
        </p:txBody>
      </p:sp>
      <p:sp>
        <p:nvSpPr>
          <p:cNvPr id="8" name="TextBox 7"/>
          <p:cNvSpPr>
            <a:spLocks noChangeArrowheads="1"/>
          </p:cNvSpPr>
          <p:nvPr/>
        </p:nvSpPr>
        <p:spPr bwMode="auto">
          <a:xfrm>
            <a:off x="2843213" y="287338"/>
            <a:ext cx="2449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教学要求</a:t>
            </a:r>
            <a:endParaRPr lang="zh-CN" altLang="en-US" dirty="0"/>
          </a:p>
        </p:txBody>
      </p:sp>
      <p:sp>
        <p:nvSpPr>
          <p:cNvPr id="9" name="TextBox 9"/>
          <p:cNvSpPr>
            <a:spLocks noChangeArrowheads="1"/>
          </p:cNvSpPr>
          <p:nvPr/>
        </p:nvSpPr>
        <p:spPr bwMode="auto">
          <a:xfrm>
            <a:off x="612323" y="1052513"/>
            <a:ext cx="6048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、理解矩阵特征值和特征向量的概念；</a:t>
            </a:r>
          </a:p>
        </p:txBody>
      </p:sp>
      <p:sp>
        <p:nvSpPr>
          <p:cNvPr id="10" name="TextBox 10"/>
          <p:cNvSpPr>
            <a:spLocks noChangeArrowheads="1"/>
          </p:cNvSpPr>
          <p:nvPr/>
        </p:nvSpPr>
        <p:spPr bwMode="auto">
          <a:xfrm>
            <a:off x="684328" y="1844675"/>
            <a:ext cx="53276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、会求矩阵的特征值和特征向量；</a:t>
            </a:r>
            <a:endParaRPr 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1" name="TextBox 12"/>
          <p:cNvSpPr>
            <a:spLocks noChangeArrowheads="1"/>
          </p:cNvSpPr>
          <p:nvPr/>
        </p:nvSpPr>
        <p:spPr bwMode="auto">
          <a:xfrm>
            <a:off x="468313" y="2796040"/>
            <a:ext cx="684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、掌握有关矩阵特征值和特征向量的性质。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9" grpId="0" bldLvl="0" autoUpdateAnimBg="0"/>
      <p:bldP spid="10" grpId="0" bldLvl="0" autoUpdateAnimBg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1642</Words>
  <Application>Microsoft Office PowerPoint</Application>
  <PresentationFormat>全屏显示(4:3)</PresentationFormat>
  <Paragraphs>216</Paragraphs>
  <Slides>18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黑体</vt:lpstr>
      <vt:lpstr>楷体</vt:lpstr>
      <vt:lpstr>宋体</vt:lpstr>
      <vt:lpstr>微软雅黑</vt:lpstr>
      <vt:lpstr>Arial</vt:lpstr>
      <vt:lpstr>Calibri</vt:lpstr>
      <vt:lpstr>Symbol</vt:lpstr>
      <vt:lpstr>Times New Roman</vt:lpstr>
      <vt:lpstr>主题2</vt:lpstr>
      <vt:lpstr>Equation</vt:lpstr>
      <vt:lpstr>第五章   相似矩阵及二次型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XLJ</cp:lastModifiedBy>
  <cp:revision>331</cp:revision>
  <dcterms:created xsi:type="dcterms:W3CDTF">2015-01-05T18:34:44Z</dcterms:created>
  <dcterms:modified xsi:type="dcterms:W3CDTF">2022-04-20T23:51:58Z</dcterms:modified>
</cp:coreProperties>
</file>