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85" r:id="rId9"/>
    <p:sldId id="272" r:id="rId10"/>
    <p:sldId id="273" r:id="rId11"/>
    <p:sldId id="274" r:id="rId12"/>
    <p:sldId id="286" r:id="rId13"/>
    <p:sldId id="275" r:id="rId14"/>
    <p:sldId id="277" r:id="rId15"/>
    <p:sldId id="289" r:id="rId16"/>
    <p:sldId id="279" r:id="rId17"/>
    <p:sldId id="288" r:id="rId18"/>
    <p:sldId id="282" r:id="rId19"/>
    <p:sldId id="283" r:id="rId20"/>
    <p:sldId id="29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0" autoAdjust="0"/>
    <p:restoredTop sz="97784" autoAdjust="0"/>
  </p:normalViewPr>
  <p:slideViewPr>
    <p:cSldViewPr>
      <p:cViewPr>
        <p:scale>
          <a:sx n="100" d="100"/>
          <a:sy n="100" d="100"/>
        </p:scale>
        <p:origin x="-9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E0D3661-7662-4127-9836-19CB4033A527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7A2883C-9A0F-48BA-800D-1B6F90AB5B11}" type="presOf" srcId="{8A5913D2-4896-41F8-9856-90C73F67022D}" destId="{6F917F00-94F3-4752-A2F0-5E137890CEB8}" srcOrd="0" destOrd="0" presId="urn:microsoft.com/office/officeart/2005/8/layout/venn1"/>
    <dgm:cxn modelId="{7962F9B7-AA38-4E13-BCA3-4749641302D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BF4F9BF-70F8-4056-B014-D23C9E4E5D5D}" type="presOf" srcId="{B9B3E140-8B8D-4175-BD94-00D1649702AA}" destId="{6DAFA64C-DC3D-43CC-9306-9A83B9F4FF30}" srcOrd="0" destOrd="0" presId="urn:microsoft.com/office/officeart/2005/8/layout/venn1"/>
    <dgm:cxn modelId="{683DB2BC-172D-4B5C-9BF6-5E217C0CD838}" type="presOf" srcId="{737B5EC5-D0D2-4529-A675-2479ADB7512A}" destId="{4470F79F-6492-40EA-A900-0CDDBA36E791}" srcOrd="0" destOrd="0" presId="urn:microsoft.com/office/officeart/2005/8/layout/venn1"/>
    <dgm:cxn modelId="{5726056B-C835-4C21-B855-DF9FD70D478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636EA8C-8040-4042-844A-A6B64D7EEF37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F318F69-3122-4F3D-8C70-51B5FCFB175C}" type="presOf" srcId="{938154DC-7DEC-4435-8AEE-F287F60DA644}" destId="{A319629E-037B-4B5B-8915-441F51FA60BC}" srcOrd="0" destOrd="0" presId="urn:microsoft.com/office/officeart/2005/8/layout/venn1"/>
    <dgm:cxn modelId="{121582E9-7E09-4C90-8314-A4388AFC46A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33ADB695-2061-4055-819E-1694CB778A7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6238A2C-D481-4905-A4C6-CEC877F4A131}" type="presOf" srcId="{EF24F56F-F948-4FAE-A21B-C908CFF0947F}" destId="{04E584C8-CAF4-4F3A-A494-457051CBD1BA}" srcOrd="0" destOrd="0" presId="urn:microsoft.com/office/officeart/2005/8/layout/venn1"/>
    <dgm:cxn modelId="{4CF1956D-B9D9-45BE-B3C7-BB4E8477054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4200C37-C0E6-40DE-8AF9-DB77ABDD4077}" type="presOf" srcId="{21F9EB01-2DBC-4DE3-BF4F-D736561A8F50}" destId="{EDBBB33F-27B5-48AE-A61C-C9DE23066AD1}" srcOrd="0" destOrd="0" presId="urn:microsoft.com/office/officeart/2005/8/layout/venn1"/>
    <dgm:cxn modelId="{689C8668-7604-4695-AD1B-CFF8BCE57D3A}" type="presOf" srcId="{CE6CFCA0-C49C-4951-BE4A-2894AF7F0369}" destId="{7B1E7C52-CF18-48B2-BB65-024F73E359D3}" srcOrd="0" destOrd="0" presId="urn:microsoft.com/office/officeart/2005/8/layout/venn1"/>
    <dgm:cxn modelId="{9F530821-E84E-47AA-8B21-237EDD380DE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856AF96-6D5D-4E53-8281-195EE96241F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C09B474-AEF3-4149-A36E-ADAF279392C4}" type="presOf" srcId="{0E6DF1C2-1746-482F-BF52-CD765E80A365}" destId="{171034FF-3396-4AA1-9482-05BACFB2D723}" srcOrd="0" destOrd="0" presId="urn:microsoft.com/office/officeart/2005/8/layout/venn1"/>
    <dgm:cxn modelId="{D5590EDB-4680-4B1A-9929-158550660DA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29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4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Relationship Id="rId4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3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4.wmf"/><Relationship Id="rId5" Type="http://schemas.openxmlformats.org/officeDocument/2006/relationships/image" Target="../media/image29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3" name="标题 23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449843" y="2329358"/>
            <a:ext cx="3809895" cy="1832890"/>
            <a:chOff x="2346280" y="2992831"/>
            <a:chExt cx="4451440" cy="2856114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23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  <p:grpSp>
              <p:nvGrpSpPr>
                <p:cNvPr id="26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7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3103807" y="1463980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 smtClean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  <a:endParaRPr lang="zh-CN" altLang="en-US" sz="2000" b="1" kern="0" dirty="0">
              <a:solidFill>
                <a:srgbClr val="EEECE1">
                  <a:lumMod val="5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2987824" y="147543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1" name="矩形 30"/>
          <p:cNvSpPr/>
          <p:nvPr/>
        </p:nvSpPr>
        <p:spPr>
          <a:xfrm>
            <a:off x="3563249" y="2153152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 smtClean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3436958" y="21140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3" name="矩形 32"/>
          <p:cNvSpPr/>
          <p:nvPr/>
        </p:nvSpPr>
        <p:spPr>
          <a:xfrm>
            <a:off x="3822968" y="2807767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3652982" y="276210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5" name="矩形 34"/>
          <p:cNvSpPr/>
          <p:nvPr/>
        </p:nvSpPr>
        <p:spPr>
          <a:xfrm>
            <a:off x="3822967" y="3519390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80443" y="35302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</a:rPr>
              <a:t>相似矩阵及二次型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63249" y="4214488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3419872" y="420226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 smtClea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30005" y="1822811"/>
            <a:ext cx="903365" cy="3222572"/>
            <a:chOff x="2630005" y="2417702"/>
            <a:chExt cx="903365" cy="3222572"/>
          </a:xfrm>
        </p:grpSpPr>
        <p:sp>
          <p:nvSpPr>
            <p:cNvPr id="41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5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4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 sz="2800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3103807" y="4899927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932902" y="4899927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 smtClean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en-US" altLang="zh-CN" kern="0" dirty="0">
              <a:solidFill>
                <a:srgbClr val="F9F9F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5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9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线性无关的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 smtClean="0"/>
              <a:t>二</a:t>
            </a:r>
          </a:p>
          <a:p>
            <a:r>
              <a:rPr lang="zh-CN" altLang="en-US" b="1" dirty="0" smtClean="0"/>
              <a:t>相</a:t>
            </a:r>
            <a:endParaRPr lang="en-US" altLang="zh-CN" b="1" dirty="0" smtClean="0"/>
          </a:p>
          <a:p>
            <a:r>
              <a:rPr lang="zh-CN" altLang="en-US" b="1" dirty="0" smtClean="0"/>
              <a:t>似</a:t>
            </a:r>
            <a:endParaRPr lang="en-US" altLang="zh-CN" b="1" dirty="0" smtClean="0"/>
          </a:p>
          <a:p>
            <a:r>
              <a:rPr lang="zh-CN" altLang="en-US" b="1" dirty="0"/>
              <a:t>对</a:t>
            </a:r>
            <a:endParaRPr lang="en-US" altLang="zh-CN" b="1" dirty="0" smtClean="0"/>
          </a:p>
          <a:p>
            <a:r>
              <a:rPr lang="zh-CN" altLang="en-US" b="1" dirty="0"/>
              <a:t>角</a:t>
            </a:r>
            <a:endParaRPr lang="en-US" altLang="zh-CN" b="1" dirty="0" smtClean="0"/>
          </a:p>
          <a:p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539"/>
              </p:ext>
            </p:extLst>
          </p:nvPr>
        </p:nvGraphicFramePr>
        <p:xfrm>
          <a:off x="1043755" y="178333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3" name="Equation" r:id="rId4" imgW="3594100" imgH="419100" progId="Equation.DSMT4">
                  <p:embed/>
                </p:oleObj>
              </mc:Choice>
              <mc:Fallback>
                <p:oleObj name="Equation" r:id="rId4" imgW="3594100" imgH="419100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178333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26277"/>
              </p:ext>
            </p:extLst>
          </p:nvPr>
        </p:nvGraphicFramePr>
        <p:xfrm>
          <a:off x="395288" y="204924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4" name="Equation" r:id="rId6" imgW="7086600" imgH="1955800" progId="Equation.DSMT4">
                  <p:embed/>
                </p:oleObj>
              </mc:Choice>
              <mc:Fallback>
                <p:oleObj name="Equation" r:id="rId6" imgW="7086600" imgH="1955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4924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18180"/>
              </p:ext>
            </p:extLst>
          </p:nvPr>
        </p:nvGraphicFramePr>
        <p:xfrm>
          <a:off x="467715" y="4017970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5" name="Equation" r:id="rId8" imgW="5791200" imgH="419100" progId="Equation.DSMT4">
                  <p:embed/>
                </p:oleObj>
              </mc:Choice>
              <mc:Fallback>
                <p:oleObj name="Equation" r:id="rId8" imgW="57912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017970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69684"/>
              </p:ext>
            </p:extLst>
          </p:nvPr>
        </p:nvGraphicFramePr>
        <p:xfrm>
          <a:off x="467715" y="455591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6" name="Equation" r:id="rId10" imgW="3733800" imgH="457200" progId="Equation.DSMT4">
                  <p:embed/>
                </p:oleObj>
              </mc:Choice>
              <mc:Fallback>
                <p:oleObj name="Equation" r:id="rId10" imgW="37338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555910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1" y="5013110"/>
            <a:ext cx="793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/>
              <a:t>所以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 smtClean="0">
                <a:sym typeface="Symbol"/>
              </a:rPr>
              <a:t>1</a:t>
            </a:r>
            <a:r>
              <a:rPr lang="en-US" altLang="zh-CN" sz="2400" b="1" dirty="0" smtClean="0">
                <a:sym typeface="Symbol"/>
              </a:rPr>
              <a:t>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en-US" altLang="zh-CN" sz="2400" b="1" dirty="0" smtClean="0">
                <a:sym typeface="Symbol"/>
              </a:rPr>
              <a:t>,…,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 smtClean="0"/>
              <a:t> 是 </a:t>
            </a:r>
            <a:r>
              <a:rPr lang="zh-CN" altLang="en-US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的特征值</a:t>
            </a:r>
            <a:r>
              <a:rPr lang="zh-CN" altLang="en-US" sz="2400" b="1" dirty="0" smtClean="0"/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 smtClean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 smtClean="0"/>
              <a:t>,…,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/>
              <a:t> 是</a:t>
            </a:r>
            <a:r>
              <a:rPr lang="zh-CN" altLang="en-US" sz="2400" b="1" dirty="0"/>
              <a:t>它们</a:t>
            </a:r>
            <a:r>
              <a:rPr lang="zh-CN" altLang="en-US" sz="2400" b="1" dirty="0" smtClean="0"/>
              <a:t>对</a:t>
            </a:r>
            <a:r>
              <a:rPr lang="zh-CN" altLang="en-US" sz="2400" b="1" dirty="0">
                <a:latin typeface="宋体" pitchFamily="2" charset="-122"/>
              </a:rPr>
              <a:t>应的</a:t>
            </a:r>
            <a:endParaRPr lang="zh-CN" altLang="en-US" sz="2400" b="1" dirty="0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51700" y="5498885"/>
            <a:ext cx="7558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 smtClean="0">
                <a:latin typeface="宋体" pitchFamily="2" charset="-122"/>
              </a:rPr>
              <a:t>线性无关</a:t>
            </a:r>
            <a:r>
              <a:rPr lang="zh-CN" altLang="en-US" sz="2400" b="1" dirty="0">
                <a:latin typeface="宋体" pitchFamily="2" charset="-122"/>
              </a:rPr>
              <a:t>的特征向量</a:t>
            </a:r>
            <a:r>
              <a:rPr lang="zh-CN" altLang="en-US" sz="2400" b="1" dirty="0" smtClean="0">
                <a:latin typeface="宋体" pitchFamily="2" charset="-122"/>
              </a:rPr>
              <a:t>,故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宋体" pitchFamily="2" charset="-122"/>
              </a:rPr>
              <a:t>有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宋体" pitchFamily="2" charset="-122"/>
              </a:rPr>
              <a:t>个</a:t>
            </a:r>
            <a:r>
              <a:rPr lang="zh-CN" altLang="en-US" sz="2400" b="1" dirty="0">
                <a:latin typeface="宋体" pitchFamily="2" charset="-122"/>
              </a:rPr>
              <a:t>线性无关的</a:t>
            </a:r>
            <a:r>
              <a:rPr lang="zh-CN" altLang="en-US" sz="2400" b="1" dirty="0" smtClean="0">
                <a:latin typeface="宋体" pitchFamily="2" charset="-122"/>
              </a:rPr>
              <a:t>特征向</a:t>
            </a:r>
            <a:r>
              <a:rPr lang="zh-CN" altLang="en-US" sz="2400" b="1" dirty="0"/>
              <a:t>量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260235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96" y="116770"/>
            <a:ext cx="2448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充分性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 smtClean="0"/>
              <a:t>三</a:t>
            </a:r>
          </a:p>
          <a:p>
            <a:r>
              <a:rPr lang="zh-CN" altLang="en-US" sz="2800" b="1" dirty="0" smtClean="0"/>
              <a:t>相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角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充要条件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251520" y="692696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存在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线性无关的特征向量：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251520" y="1208365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对应的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特征值分别为：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i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246" y="1280373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，则有</a:t>
            </a:r>
            <a:endParaRPr lang="zh-CN" altLang="en-US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04070"/>
              </p:ext>
            </p:extLst>
          </p:nvPr>
        </p:nvGraphicFramePr>
        <p:xfrm>
          <a:off x="395536" y="1844824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name="Equation" r:id="rId4" imgW="5791200" imgH="419100" progId="Equation.DSMT4">
                  <p:embed/>
                </p:oleObj>
              </mc:Choice>
              <mc:Fallback>
                <p:oleObj name="Equation" r:id="rId4" imgW="5791200" imgH="419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56278" y="1856437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mtClean="0"/>
              <a:t>，即</a:t>
            </a:r>
            <a:endParaRPr lang="zh-CN" altLang="en-US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31979"/>
              </p:ext>
            </p:extLst>
          </p:nvPr>
        </p:nvGraphicFramePr>
        <p:xfrm>
          <a:off x="437728" y="2420888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6" name="Equation" r:id="rId6" imgW="7086600" imgH="1955800" progId="Equation.DSMT4">
                  <p:embed/>
                </p:oleObj>
              </mc:Choice>
              <mc:Fallback>
                <p:oleObj name="Equation" r:id="rId6" imgW="7086600" imgH="1955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28" y="2420888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98455"/>
              </p:ext>
            </p:extLst>
          </p:nvPr>
        </p:nvGraphicFramePr>
        <p:xfrm>
          <a:off x="265113" y="4327773"/>
          <a:ext cx="2801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7"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327773"/>
                        <a:ext cx="28019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50324" y="4293096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，则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 smtClean="0"/>
              <a:t>可逆</a:t>
            </a:r>
            <a:endParaRPr lang="zh-CN" altLang="en-US" sz="2600" b="1" dirty="0"/>
          </a:p>
        </p:txBody>
      </p: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251520" y="4952786"/>
            <a:ext cx="4824170" cy="492438"/>
            <a:chOff x="0" y="0"/>
            <a:chExt cx="7598" cy="77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且</a:t>
              </a:r>
              <a:r>
                <a:rPr lang="zh-CN" altLang="en-US" sz="2600" b="1" dirty="0" smtClean="0"/>
                <a:t>                                                          </a:t>
              </a:r>
              <a:endParaRPr lang="zh-CN" altLang="en-US" sz="2600" b="1" dirty="0"/>
            </a:p>
          </p:txBody>
        </p:sp>
        <p:graphicFrame>
          <p:nvGraphicFramePr>
            <p:cNvPr id="31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397382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28" name="Equation" r:id="rId10" imgW="3835400" imgH="457200" progId="Equation.DSMT4">
                    <p:embed/>
                  </p:oleObj>
                </mc:Choice>
                <mc:Fallback>
                  <p:oleObj name="Equation" r:id="rId10" imgW="3835400" imgH="4572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395638" y="5528845"/>
            <a:ext cx="4392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/>
              <a:t>可以相似对角化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 smtClean="0"/>
              <a:t>三</a:t>
            </a:r>
          </a:p>
          <a:p>
            <a:r>
              <a:rPr lang="zh-CN" altLang="en-US" sz="2800" b="1" dirty="0" smtClean="0"/>
              <a:t>相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角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充要条件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261175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475785" y="291952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r>
              <a:rPr lang="zh-CN" altLang="en-US" sz="2600" b="1" dirty="0" smtClean="0">
                <a:latin typeface="宋体" pitchFamily="2" charset="-122"/>
                <a:sym typeface="宋体" pitchFamily="2" charset="-122"/>
              </a:rPr>
              <a:t>相似对角化，即存在可逆</a:t>
            </a:r>
            <a:endParaRPr lang="en-US" altLang="zh-CN" sz="2600" b="1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179694" y="86799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，使得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-1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AP=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，则相似对角矩阵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的对角线上</a:t>
            </a:r>
            <a:endParaRPr lang="en-US" altLang="zh-CN" sz="2600" b="1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179695" y="137202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的元素就是矩阵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个特征值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，可逆</a:t>
            </a:r>
            <a:endParaRPr lang="en-US" altLang="zh-CN" sz="2600" b="1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128927" y="1864470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的列向量就是矩阵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endParaRPr lang="en-US" altLang="zh-CN" sz="2600" b="1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179695" y="238009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线性无关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的特征向量。</a:t>
            </a:r>
            <a:endParaRPr lang="en-US" altLang="zh-CN" sz="2600" b="1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爆炸形 2 1"/>
          <p:cNvSpPr>
            <a:spLocks noChangeArrowheads="1"/>
          </p:cNvSpPr>
          <p:nvPr/>
        </p:nvSpPr>
        <p:spPr bwMode="auto">
          <a:xfrm>
            <a:off x="71406" y="2852936"/>
            <a:ext cx="2448170" cy="842962"/>
          </a:xfrm>
          <a:prstGeom prst="irregularSeal2">
            <a:avLst/>
          </a:prstGeom>
          <a:solidFill>
            <a:srgbClr val="FF0000"/>
          </a:solidFill>
          <a:ln w="25400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注意</a:t>
            </a:r>
            <a:endParaRPr lang="zh-CN" altLang="en-US" dirty="0"/>
          </a:p>
        </p:txBody>
      </p:sp>
      <p:sp>
        <p:nvSpPr>
          <p:cNvPr id="17" name="TextBox 3"/>
          <p:cNvSpPr>
            <a:spLocks noChangeArrowheads="1"/>
          </p:cNvSpPr>
          <p:nvPr/>
        </p:nvSpPr>
        <p:spPr bwMode="auto">
          <a:xfrm>
            <a:off x="107950" y="3656346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 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用来把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相似对角化的相似变换矩阵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是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以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 err="1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en-US" sz="2600" b="1" dirty="0" err="1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4"/>
          <p:cNvSpPr>
            <a:spLocks noChangeArrowheads="1"/>
          </p:cNvSpPr>
          <p:nvPr/>
        </p:nvSpPr>
        <p:spPr bwMode="auto">
          <a:xfrm>
            <a:off x="107950" y="4160381"/>
            <a:ext cx="82089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线性无关的特征向量为列所构成的矩阵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，所化成的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对角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07950" y="4592411"/>
            <a:ext cx="81359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solidFill>
                  <a:srgbClr val="FF0000"/>
                </a:solidFill>
              </a:rPr>
              <a:t>阵</a:t>
            </a:r>
            <a:r>
              <a:rPr lang="zh-CN" altLang="en-US" sz="2600" b="1" dirty="0" smtClean="0">
                <a:solidFill>
                  <a:srgbClr val="FF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 的</a:t>
            </a:r>
            <a:r>
              <a:rPr lang="zh-CN" altLang="en-US" sz="2600" b="1" dirty="0">
                <a:solidFill>
                  <a:srgbClr val="FF0000"/>
                </a:solidFill>
              </a:rPr>
              <a:t>对角元恰为 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</a:rPr>
              <a:t>的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</a:rPr>
              <a:t>个特征值</a:t>
            </a:r>
            <a:r>
              <a:rPr lang="zh-CN" altLang="en-US" sz="2600" b="1" dirty="0"/>
              <a:t>，并且特征值</a:t>
            </a:r>
            <a:r>
              <a:rPr lang="zh-CN" altLang="en-US" sz="2600" b="1" dirty="0" smtClean="0"/>
              <a:t>在</a:t>
            </a:r>
            <a:r>
              <a:rPr lang="zh-CN" altLang="en-US" sz="2600" b="1" dirty="0" smtClean="0">
                <a:sym typeface="Symbol"/>
              </a:rPr>
              <a:t></a:t>
            </a:r>
            <a:r>
              <a:rPr lang="zh-CN" altLang="en-US" sz="2600" b="1" dirty="0" smtClean="0"/>
              <a:t> </a:t>
            </a:r>
            <a:endParaRPr lang="zh-CN" altLang="en-US" sz="2600" b="1" dirty="0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auto">
          <a:xfrm>
            <a:off x="114300" y="5024441"/>
            <a:ext cx="81295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中的排列次序与特征向量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sz="2600" b="1" dirty="0"/>
              <a:t>在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 smtClean="0"/>
              <a:t>中</a:t>
            </a:r>
            <a:r>
              <a:rPr lang="zh-CN" altLang="en-US" sz="2600" b="1" dirty="0"/>
              <a:t>的排列次序相对应。</a:t>
            </a: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107631" y="5456736"/>
            <a:ext cx="4843462" cy="49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其中 </a:t>
            </a:r>
            <a:r>
              <a:rPr lang="zh-CN" altLang="en-US" sz="2600" b="1" i="1" dirty="0">
                <a:latin typeface="Times New Roman" pitchFamily="18" charset="0"/>
              </a:rPr>
              <a:t>P </a:t>
            </a:r>
            <a:r>
              <a:rPr lang="zh-CN" altLang="en-US" sz="2600" b="1" dirty="0" smtClean="0"/>
              <a:t>和</a:t>
            </a:r>
            <a:r>
              <a:rPr lang="zh-CN" altLang="en-US" sz="2600" b="1" dirty="0" smtClean="0">
                <a:sym typeface="Symbol"/>
              </a:rPr>
              <a:t></a:t>
            </a:r>
            <a:r>
              <a:rPr lang="zh-CN" altLang="en-US" sz="2600" b="1" dirty="0" smtClean="0"/>
              <a:t> 一般</a:t>
            </a:r>
            <a:r>
              <a:rPr lang="zh-CN" altLang="en-US" sz="2600" b="1" dirty="0"/>
              <a:t>都</a:t>
            </a:r>
            <a:r>
              <a:rPr lang="zh-CN" altLang="en-US" sz="2600" b="1" dirty="0">
                <a:solidFill>
                  <a:srgbClr val="FF0000"/>
                </a:solidFill>
              </a:rPr>
              <a:t>不唯一</a:t>
            </a:r>
            <a:r>
              <a:rPr lang="zh-CN" altLang="en-US" sz="26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  <p:bldP spid="16" grpId="1" animBg="1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5557" y="332785"/>
            <a:ext cx="25923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对角化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286150" y="2083023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性无关的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250680" y="3872940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可以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对角化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81973" y="2724035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395765" y="3277850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-A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=n-n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dirty="0" smtClean="0"/>
              <a:t>,</a:t>
            </a:r>
            <a:endParaRPr lang="zh-CN" altLang="en-US" sz="2600" b="1" dirty="0"/>
          </a:p>
        </p:txBody>
      </p:sp>
      <p:sp>
        <p:nvSpPr>
          <p:cNvPr id="18" name="左右箭头 17"/>
          <p:cNvSpPr/>
          <p:nvPr/>
        </p:nvSpPr>
        <p:spPr bwMode="auto">
          <a:xfrm>
            <a:off x="514809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514809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148093" y="219430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5312124" y="3399921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 smtClean="0"/>
              <a:t>三</a:t>
            </a:r>
          </a:p>
          <a:p>
            <a:r>
              <a:rPr lang="zh-CN" altLang="en-US" sz="2800" b="1" dirty="0" smtClean="0"/>
              <a:t>相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对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角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的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充要条件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5" grpId="0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7950" y="548800"/>
            <a:ext cx="8135938" cy="517518"/>
            <a:chOff x="107950" y="2576850"/>
            <a:chExt cx="8135938" cy="517023"/>
          </a:xfrm>
        </p:grpSpPr>
        <p:sp>
          <p:nvSpPr>
            <p:cNvPr id="5" name="TextBox 6"/>
            <p:cNvSpPr>
              <a:spLocks noChangeArrowheads="1"/>
            </p:cNvSpPr>
            <p:nvPr/>
          </p:nvSpPr>
          <p:spPr bwMode="auto">
            <a:xfrm>
              <a:off x="107950" y="2576850"/>
              <a:ext cx="81359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已知三阶方阵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的特征值为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和</a:t>
              </a: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480658"/>
                </p:ext>
              </p:extLst>
            </p:nvPr>
          </p:nvGraphicFramePr>
          <p:xfrm>
            <a:off x="4684713" y="2668830"/>
            <a:ext cx="1244600" cy="406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4" name="Equation" r:id="rId4" imgW="1244060" imgH="406224" progId="Equation.DSMT4">
                    <p:embed/>
                  </p:oleObj>
                </mc:Choice>
                <mc:Fallback>
                  <p:oleObj name="Equation" r:id="rId4" imgW="1244060" imgH="406224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713" y="2668830"/>
                          <a:ext cx="1244600" cy="406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5528191"/>
                </p:ext>
              </p:extLst>
            </p:nvPr>
          </p:nvGraphicFramePr>
          <p:xfrm>
            <a:off x="6556375" y="2675174"/>
            <a:ext cx="927100" cy="418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5" name="Equation" r:id="rId6" imgW="927100" imgH="419100" progId="Equation.DSMT4">
                    <p:embed/>
                  </p:oleObj>
                </mc:Choice>
                <mc:Fallback>
                  <p:oleObj name="Equation" r:id="rId6" imgW="927100" imgH="4191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2675174"/>
                          <a:ext cx="927100" cy="418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08013" y="1137542"/>
            <a:ext cx="7635875" cy="492443"/>
            <a:chOff x="607561" y="3068975"/>
            <a:chExt cx="7636327" cy="492761"/>
          </a:xfrm>
        </p:grpSpPr>
        <p:graphicFrame>
          <p:nvGraphicFramePr>
            <p:cNvPr id="1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3303853"/>
                </p:ext>
              </p:extLst>
            </p:nvPr>
          </p:nvGraphicFramePr>
          <p:xfrm>
            <a:off x="607561" y="3069671"/>
            <a:ext cx="1816207" cy="44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6" name="Equation" r:id="rId8" imgW="1815312" imgH="444307" progId="Equation.DSMT4">
                    <p:embed/>
                  </p:oleObj>
                </mc:Choice>
                <mc:Fallback>
                  <p:oleObj name="Equation" r:id="rId8" imgW="1815312" imgH="444307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61" y="3069671"/>
                          <a:ext cx="1816207" cy="44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689420"/>
                </p:ext>
              </p:extLst>
            </p:nvPr>
          </p:nvGraphicFramePr>
          <p:xfrm>
            <a:off x="2471396" y="3069671"/>
            <a:ext cx="1752704" cy="443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7" name="Equation" r:id="rId10" imgW="1752600" imgH="444500" progId="Equation.DSMT4">
                    <p:embed/>
                  </p:oleObj>
                </mc:Choice>
                <mc:Fallback>
                  <p:oleObj name="Equation" r:id="rId10" imgW="1752600" imgH="4445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396" y="3069671"/>
                          <a:ext cx="1752704" cy="443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419920" y="3068975"/>
              <a:ext cx="4823968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       是</a:t>
              </a:r>
              <a:r>
                <a:rPr lang="zh-CN" altLang="en-US" sz="2600" b="1" dirty="0"/>
                <a:t>特征值 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/>
                <a:t>对应的特征向量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06425" y="1696701"/>
            <a:ext cx="7485962" cy="508337"/>
            <a:chOff x="38630" y="3573010"/>
            <a:chExt cx="7849693" cy="509143"/>
          </a:xfrm>
        </p:grpSpPr>
        <p:graphicFrame>
          <p:nvGraphicFramePr>
            <p:cNvPr id="14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052789"/>
                </p:ext>
              </p:extLst>
            </p:nvPr>
          </p:nvGraphicFramePr>
          <p:xfrm>
            <a:off x="38630" y="3625818"/>
            <a:ext cx="1777829" cy="45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8" name="Equation" r:id="rId12" imgW="1778000" imgH="457200" progId="Equation.DSMT4">
                    <p:embed/>
                  </p:oleObj>
                </mc:Choice>
                <mc:Fallback>
                  <p:oleObj name="Equation" r:id="rId12" imgW="1778000" imgH="4572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0" y="3625818"/>
                          <a:ext cx="1777829" cy="456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619795" y="3573010"/>
              <a:ext cx="626852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 是</a:t>
              </a:r>
              <a:r>
                <a:rPr lang="zh-CN" altLang="en-US" sz="2600" b="1" dirty="0"/>
                <a:t>特征值</a:t>
              </a:r>
              <a:r>
                <a:rPr lang="en-US" altLang="zh-CN" sz="26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/>
                <a:t>对应的特征向量，求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和</a:t>
              </a:r>
            </a:p>
          </p:txBody>
        </p:sp>
        <p:graphicFrame>
          <p:nvGraphicFramePr>
            <p:cNvPr id="16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5718729"/>
                </p:ext>
              </p:extLst>
            </p:nvPr>
          </p:nvGraphicFramePr>
          <p:xfrm>
            <a:off x="7183198" y="3648759"/>
            <a:ext cx="406415" cy="356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9" name="Equation" r:id="rId14" imgW="406048" imgH="355292" progId="Equation.DSMT4">
                    <p:embed/>
                  </p:oleObj>
                </mc:Choice>
                <mc:Fallback>
                  <p:oleObj name="Equation" r:id="rId14" imgW="406048" imgH="355292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3198" y="3648759"/>
                          <a:ext cx="406415" cy="356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6"/>
          <p:cNvSpPr>
            <a:spLocks noChangeArrowheads="1"/>
          </p:cNvSpPr>
          <p:nvPr/>
        </p:nvSpPr>
        <p:spPr bwMode="auto">
          <a:xfrm>
            <a:off x="180322" y="2335442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解：由已知：令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,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,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),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107690" y="2792547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则有 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-1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AP=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,  A=P P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 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 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-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zh-CN" altLang="en-US" sz="2600" b="1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53692"/>
              </p:ext>
            </p:extLst>
          </p:nvPr>
        </p:nvGraphicFramePr>
        <p:xfrm>
          <a:off x="331809" y="2132910"/>
          <a:ext cx="7120391" cy="14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6" name="Equation" r:id="rId4" imgW="7264400" imgH="1447800" progId="Equation.DSMT4">
                  <p:embed/>
                </p:oleObj>
              </mc:Choice>
              <mc:Fallback>
                <p:oleObj name="Equation" r:id="rId4" imgW="7264400" imgH="1447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09" y="2132910"/>
                        <a:ext cx="7120391" cy="1419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77627"/>
              </p:ext>
            </p:extLst>
          </p:nvPr>
        </p:nvGraphicFramePr>
        <p:xfrm>
          <a:off x="5364055" y="314098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7" name="Equation" r:id="rId6" imgW="2209800" imgH="431800" progId="Equation.DSMT4">
                  <p:embed/>
                </p:oleObj>
              </mc:Choice>
              <mc:Fallback>
                <p:oleObj name="Equation" r:id="rId6" imgW="22098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55" y="3140980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90" y="3573010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相似对角化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33626"/>
              </p:ext>
            </p:extLst>
          </p:nvPr>
        </p:nvGraphicFramePr>
        <p:xfrm>
          <a:off x="1073150" y="4149050"/>
          <a:ext cx="5514990" cy="13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8" name="Equation" r:id="rId8" imgW="5765800" imgH="1447800" progId="Equation.DSMT4">
                  <p:embed/>
                </p:oleObj>
              </mc:Choice>
              <mc:Fallback>
                <p:oleObj name="Equation" r:id="rId8" imgW="5765800" imgH="144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149050"/>
                        <a:ext cx="5514990" cy="1384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7690" y="116770"/>
            <a:ext cx="5688396" cy="1920888"/>
            <a:chOff x="107690" y="3861030"/>
            <a:chExt cx="5688396" cy="1920888"/>
          </a:xfrm>
        </p:grpSpPr>
        <p:sp>
          <p:nvSpPr>
            <p:cNvPr id="11" name="TextBox 10"/>
            <p:cNvSpPr txBox="1"/>
            <p:nvPr/>
          </p:nvSpPr>
          <p:spPr>
            <a:xfrm>
              <a:off x="107690" y="3861030"/>
              <a:ext cx="568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2</a:t>
              </a:r>
              <a:r>
                <a:rPr lang="en-US" altLang="zh-CN" sz="2400" b="1" dirty="0" smtClean="0"/>
                <a:t>.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判断下列矩阵能否相似对角化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509130"/>
                </p:ext>
              </p:extLst>
            </p:nvPr>
          </p:nvGraphicFramePr>
          <p:xfrm>
            <a:off x="395710" y="4334118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89" name="Equation" r:id="rId10" imgW="2247900" imgH="1447800" progId="Equation.DSMT4">
                    <p:embed/>
                  </p:oleObj>
                </mc:Choice>
                <mc:Fallback>
                  <p:oleObj name="Equation" r:id="rId10" imgW="2247900" imgH="1447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10" y="4334118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843880" y="609213"/>
            <a:ext cx="5400376" cy="1336174"/>
            <a:chOff x="2843880" y="609213"/>
            <a:chExt cx="5400376" cy="1336174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相似对角化的充要条件是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8"/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特征值</a:t>
              </a:r>
              <a:r>
                <a:rPr lang="zh-CN" altLang="en-US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-A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n-n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0090" y="5517232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，故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不能相似对角化。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1412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60350" y="3225021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所以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的特征值为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-1,1,1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412750" y="2132910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E-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298378"/>
              </p:ext>
            </p:extLst>
          </p:nvPr>
        </p:nvGraphicFramePr>
        <p:xfrm>
          <a:off x="2267840" y="1700880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4" imgW="4406900" imgH="1447800" progId="Equation.DSMT4">
                  <p:embed/>
                </p:oleObj>
              </mc:Choice>
              <mc:Fallback>
                <p:oleObj name="Equation" r:id="rId4" imgW="4406900" imgH="1447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840" y="1700880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85447"/>
              </p:ext>
            </p:extLst>
          </p:nvPr>
        </p:nvGraphicFramePr>
        <p:xfrm>
          <a:off x="971750" y="3782337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6" imgW="5676900" imgH="1447800" progId="Equation.DSMT4">
                  <p:embed/>
                </p:oleObj>
              </mc:Choice>
              <mc:Fallback>
                <p:oleObj name="Equation" r:id="rId6" imgW="5676900" imgH="1447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50" y="3782337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73623"/>
              </p:ext>
            </p:extLst>
          </p:nvPr>
        </p:nvGraphicFramePr>
        <p:xfrm>
          <a:off x="4954380" y="270918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4" name="Equation" r:id="rId8" imgW="2209800" imgH="431800" progId="Equation.DSMT4">
                  <p:embed/>
                </p:oleObj>
              </mc:Choice>
              <mc:Fallback>
                <p:oleObj name="Equation" r:id="rId8" imgW="22098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80" y="2709180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7950" y="5302142"/>
            <a:ext cx="720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对角化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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)=1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607183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05" name="Equation" r:id="rId10" imgW="2095500" imgH="1447800" progId="Equation.DSMT4">
                    <p:embed/>
                  </p:oleObj>
                </mc:Choice>
                <mc:Fallback>
                  <p:oleObj name="Equation" r:id="rId10" imgW="2095500" imgH="1447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051720" y="247783"/>
            <a:ext cx="5904656" cy="1813065"/>
            <a:chOff x="2051720" y="247783"/>
            <a:chExt cx="5904656" cy="1813065"/>
          </a:xfrm>
        </p:grpSpPr>
        <p:sp>
          <p:nvSpPr>
            <p:cNvPr id="2" name="圆角矩形 1"/>
            <p:cNvSpPr/>
            <p:nvPr/>
          </p:nvSpPr>
          <p:spPr>
            <a:xfrm>
              <a:off x="2051720" y="247783"/>
              <a:ext cx="5904656" cy="181306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7896" y="531834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相似对角化的充要条件是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8"/>
            <p:cNvSpPr>
              <a:spLocks noChangeArrowheads="1"/>
            </p:cNvSpPr>
            <p:nvPr/>
          </p:nvSpPr>
          <p:spPr bwMode="auto">
            <a:xfrm>
              <a:off x="2411852" y="952272"/>
              <a:ext cx="5256419" cy="8925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特征值</a:t>
              </a:r>
              <a:r>
                <a:rPr lang="zh-CN" altLang="en-US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-A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n-n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690" y="2348880"/>
            <a:ext cx="56883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2</a:t>
            </a:r>
            <a:r>
              <a:rPr lang="en-US" altLang="zh-CN" sz="2600" b="1" dirty="0" smtClean="0"/>
              <a:t>.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判断下列矩阵能否相似对角化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43674"/>
              </p:ext>
            </p:extLst>
          </p:nvPr>
        </p:nvGraphicFramePr>
        <p:xfrm>
          <a:off x="1244025" y="2913328"/>
          <a:ext cx="2247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8" name="Equation" r:id="rId4" imgW="2247900" imgH="1447800" progId="Equation.DSMT4">
                  <p:embed/>
                </p:oleObj>
              </mc:Choice>
              <mc:Fallback>
                <p:oleObj name="Equation" r:id="rId4" imgW="2247900" imgH="1447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25" y="2913328"/>
                        <a:ext cx="2247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07950" y="548800"/>
            <a:ext cx="8135938" cy="517518"/>
            <a:chOff x="107950" y="2576850"/>
            <a:chExt cx="8135938" cy="517023"/>
          </a:xfrm>
        </p:grpSpPr>
        <p:sp>
          <p:nvSpPr>
            <p:cNvPr id="11" name="TextBox 6"/>
            <p:cNvSpPr>
              <a:spLocks noChangeArrowheads="1"/>
            </p:cNvSpPr>
            <p:nvPr/>
          </p:nvSpPr>
          <p:spPr bwMode="auto">
            <a:xfrm>
              <a:off x="107950" y="2576850"/>
              <a:ext cx="81359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已知三阶方阵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的特征值为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和</a:t>
              </a:r>
            </a:p>
          </p:txBody>
        </p:sp>
        <p:graphicFrame>
          <p:nvGraphicFramePr>
            <p:cNvPr id="12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954108"/>
                </p:ext>
              </p:extLst>
            </p:nvPr>
          </p:nvGraphicFramePr>
          <p:xfrm>
            <a:off x="4684713" y="2668830"/>
            <a:ext cx="1244600" cy="406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79" name="Equation" r:id="rId6" imgW="1244060" imgH="406224" progId="Equation.DSMT4">
                    <p:embed/>
                  </p:oleObj>
                </mc:Choice>
                <mc:Fallback>
                  <p:oleObj name="Equation" r:id="rId6" imgW="1244060" imgH="406224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713" y="2668830"/>
                          <a:ext cx="1244600" cy="406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3134990"/>
                </p:ext>
              </p:extLst>
            </p:nvPr>
          </p:nvGraphicFramePr>
          <p:xfrm>
            <a:off x="6556375" y="2675174"/>
            <a:ext cx="927100" cy="418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0" name="Equation" r:id="rId8" imgW="927100" imgH="419100" progId="Equation.DSMT4">
                    <p:embed/>
                  </p:oleObj>
                </mc:Choice>
                <mc:Fallback>
                  <p:oleObj name="Equation" r:id="rId8" imgW="927100" imgH="4191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2675174"/>
                          <a:ext cx="927100" cy="418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08013" y="1137542"/>
            <a:ext cx="7635875" cy="492443"/>
            <a:chOff x="607561" y="3068975"/>
            <a:chExt cx="7636327" cy="492761"/>
          </a:xfrm>
        </p:grpSpPr>
        <p:graphicFrame>
          <p:nvGraphicFramePr>
            <p:cNvPr id="15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83142"/>
                </p:ext>
              </p:extLst>
            </p:nvPr>
          </p:nvGraphicFramePr>
          <p:xfrm>
            <a:off x="607561" y="3069671"/>
            <a:ext cx="1816207" cy="44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1" name="Equation" r:id="rId10" imgW="1815312" imgH="444307" progId="Equation.DSMT4">
                    <p:embed/>
                  </p:oleObj>
                </mc:Choice>
                <mc:Fallback>
                  <p:oleObj name="Equation" r:id="rId10" imgW="1815312" imgH="444307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61" y="3069671"/>
                          <a:ext cx="1816207" cy="44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3727140"/>
                </p:ext>
              </p:extLst>
            </p:nvPr>
          </p:nvGraphicFramePr>
          <p:xfrm>
            <a:off x="2471396" y="3069671"/>
            <a:ext cx="1752704" cy="443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2" name="Equation" r:id="rId12" imgW="1752600" imgH="444500" progId="Equation.DSMT4">
                    <p:embed/>
                  </p:oleObj>
                </mc:Choice>
                <mc:Fallback>
                  <p:oleObj name="Equation" r:id="rId12" imgW="1752600" imgH="4445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396" y="3069671"/>
                          <a:ext cx="1752704" cy="443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3419920" y="3068975"/>
              <a:ext cx="4823968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       是</a:t>
              </a:r>
              <a:r>
                <a:rPr lang="zh-CN" altLang="en-US" sz="2600" b="1" dirty="0"/>
                <a:t>特征值 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/>
                <a:t>对应的特征向量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06425" y="1696701"/>
            <a:ext cx="7485962" cy="508337"/>
            <a:chOff x="38630" y="3573010"/>
            <a:chExt cx="7849693" cy="509143"/>
          </a:xfrm>
        </p:grpSpPr>
        <p:graphicFrame>
          <p:nvGraphicFramePr>
            <p:cNvPr id="19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753644"/>
                </p:ext>
              </p:extLst>
            </p:nvPr>
          </p:nvGraphicFramePr>
          <p:xfrm>
            <a:off x="38630" y="3625818"/>
            <a:ext cx="1777829" cy="45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3" name="Equation" r:id="rId14" imgW="1778000" imgH="457200" progId="Equation.DSMT4">
                    <p:embed/>
                  </p:oleObj>
                </mc:Choice>
                <mc:Fallback>
                  <p:oleObj name="Equation" r:id="rId14" imgW="1778000" imgH="4572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0" y="3625818"/>
                          <a:ext cx="1777829" cy="456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1619795" y="3573010"/>
              <a:ext cx="626852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 是</a:t>
              </a:r>
              <a:r>
                <a:rPr lang="zh-CN" altLang="en-US" sz="2600" b="1" dirty="0"/>
                <a:t>特征值</a:t>
              </a:r>
              <a:r>
                <a:rPr lang="en-US" altLang="zh-CN" sz="26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/>
                <a:t>对应的特征向量，求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和</a:t>
              </a:r>
            </a:p>
          </p:txBody>
        </p:sp>
        <p:graphicFrame>
          <p:nvGraphicFramePr>
            <p:cNvPr id="21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4156"/>
                </p:ext>
              </p:extLst>
            </p:nvPr>
          </p:nvGraphicFramePr>
          <p:xfrm>
            <a:off x="7183198" y="3648759"/>
            <a:ext cx="406415" cy="356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4" name="Equation" r:id="rId16" imgW="406048" imgH="355292" progId="Equation.DSMT4">
                    <p:embed/>
                  </p:oleObj>
                </mc:Choice>
                <mc:Fallback>
                  <p:oleObj name="Equation" r:id="rId16" imgW="406048" imgH="355292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3198" y="3648759"/>
                          <a:ext cx="406415" cy="356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07950" y="4069432"/>
            <a:ext cx="8135938" cy="1447800"/>
            <a:chOff x="107950" y="1051823"/>
            <a:chExt cx="8135938" cy="1447800"/>
          </a:xfrm>
        </p:grpSpPr>
        <p:sp>
          <p:nvSpPr>
            <p:cNvPr id="25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26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254048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985" name="Equation" r:id="rId18" imgW="2095500" imgH="1447800" progId="Equation.DSMT4">
                    <p:embed/>
                  </p:oleObj>
                </mc:Choice>
                <mc:Fallback>
                  <p:oleObj name="Equation" r:id="rId18" imgW="2095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153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3563930" y="376298"/>
            <a:ext cx="35295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的充要条件是什么？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95710" y="332785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 smtClean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600" b="1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四</a:t>
            </a:r>
            <a:endParaRPr lang="en-US" altLang="zh-CN" sz="2600" dirty="0" smtClean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</a:t>
            </a:r>
            <a:r>
              <a:rPr lang="zh-CN" altLang="en-US" sz="2600" dirty="0" smtClean="0">
                <a:latin typeface="黑体" pitchFamily="2" charset="-122"/>
                <a:ea typeface="黑体" pitchFamily="2" charset="-122"/>
              </a:rPr>
              <a:t>可以对角化</a:t>
            </a:r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等价条件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 smtClean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695" y="1556552"/>
            <a:ext cx="7920728" cy="3456558"/>
            <a:chOff x="179695" y="1556552"/>
            <a:chExt cx="7920728" cy="3456558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特征向量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endParaRPr>
            </a:p>
          </p:txBody>
        </p:sp>
        <p:sp>
          <p:nvSpPr>
            <p:cNvPr id="9" name="TextBox 8"/>
            <p:cNvSpPr>
              <a:spLocks noChangeArrowheads="1"/>
            </p:cNvSpPr>
            <p:nvPr/>
          </p:nvSpPr>
          <p:spPr bwMode="auto">
            <a:xfrm>
              <a:off x="179695" y="2114002"/>
              <a:ext cx="78486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Calibri" pitchFamily="34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全是实数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，且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重的特征值存在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10" name="TextBox 9"/>
            <p:cNvSpPr>
              <a:spLocks noChangeArrowheads="1"/>
            </p:cNvSpPr>
            <p:nvPr/>
          </p:nvSpPr>
          <p:spPr bwMode="auto">
            <a:xfrm>
              <a:off x="286150" y="2730750"/>
              <a:ext cx="493395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性无关的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特征向量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11" name="TextBox 10"/>
            <p:cNvSpPr>
              <a:spLocks noChangeArrowheads="1"/>
            </p:cNvSpPr>
            <p:nvPr/>
          </p:nvSpPr>
          <p:spPr bwMode="auto">
            <a:xfrm>
              <a:off x="250680" y="4520667"/>
              <a:ext cx="698550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若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互不相同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的特征值，则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可以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对角化</a:t>
              </a:r>
              <a:endPara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endParaRP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" name="左右箭头 20"/>
            <p:cNvSpPr/>
            <p:nvPr/>
          </p:nvSpPr>
          <p:spPr bwMode="auto">
            <a:xfrm>
              <a:off x="3780000" y="285264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181973" y="3323003"/>
              <a:ext cx="791845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的特征值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全是实数，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且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每个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n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重的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特征值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i="1" baseline="-25000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都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满足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95765" y="3876818"/>
              <a:ext cx="3132145" cy="488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R</a:t>
              </a:r>
              <a:r>
                <a:rPr lang="en-US" altLang="zh-CN" sz="2600" b="1" dirty="0" smtClean="0"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i="1" baseline="-25000" dirty="0" err="1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E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-A</a:t>
              </a:r>
              <a:r>
                <a:rPr lang="en-US" altLang="zh-CN" sz="2600" b="1" dirty="0" smtClean="0">
                  <a:latin typeface="黑体" pitchFamily="2" charset="-122"/>
                  <a:ea typeface="黑体" pitchFamily="2" charset="-122"/>
                  <a:cs typeface="Times New Roman" pitchFamily="18" charset="0"/>
                  <a:sym typeface="Symbol"/>
                </a:rPr>
                <a:t>)</a:t>
              </a:r>
              <a:r>
                <a:rPr lang="en-US" altLang="zh-CN" sz="2600" b="1" i="1" dirty="0" smtClean="0">
                  <a:latin typeface="黑体" pitchFamily="2" charset="-122"/>
                  <a:ea typeface="黑体" pitchFamily="2" charset="-122"/>
                  <a:cs typeface="Times New Roman" pitchFamily="18" charset="0"/>
                  <a:sym typeface="Symbol"/>
                </a:rPr>
                <a:t>= 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n-</a:t>
              </a:r>
              <a:r>
                <a:rPr lang="en-US" altLang="zh-CN" sz="2600" b="1" i="1" dirty="0" err="1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n</a:t>
              </a:r>
              <a:r>
                <a:rPr lang="en-US" altLang="zh-CN" sz="2600" b="1" i="1" baseline="-25000" dirty="0" err="1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,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26" name="右箭头 25"/>
            <p:cNvSpPr/>
            <p:nvPr/>
          </p:nvSpPr>
          <p:spPr bwMode="auto">
            <a:xfrm>
              <a:off x="3923928" y="3999839"/>
              <a:ext cx="648045" cy="244144"/>
            </a:xfrm>
            <a:prstGeom prst="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内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</a:t>
            </a: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 smtClean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5" name="TextBox 9"/>
          <p:cNvSpPr>
            <a:spLocks noChangeArrowheads="1"/>
          </p:cNvSpPr>
          <p:nvPr/>
        </p:nvSpPr>
        <p:spPr bwMode="auto">
          <a:xfrm>
            <a:off x="1331820" y="1700213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、相似矩阵的定义和性质 ；</a:t>
            </a:r>
          </a:p>
        </p:txBody>
      </p:sp>
      <p:sp>
        <p:nvSpPr>
          <p:cNvPr id="6" name="TextBox 10"/>
          <p:cNvSpPr>
            <a:spLocks noChangeArrowheads="1"/>
          </p:cNvSpPr>
          <p:nvPr/>
        </p:nvSpPr>
        <p:spPr bwMode="auto">
          <a:xfrm>
            <a:off x="1345203" y="2708275"/>
            <a:ext cx="6136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、矩阵可以相似对角化的充要条件。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5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r>
              <a:rPr lang="en-US" altLang="zh-CN" sz="2400" b="1" dirty="0" smtClean="0">
                <a:latin typeface="宋体" pitchFamily="2" charset="-122"/>
              </a:rPr>
              <a:t>5.3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</a:t>
            </a:r>
            <a:r>
              <a:rPr lang="zh-CN" altLang="en-US" b="1" dirty="0" smtClean="0">
                <a:solidFill>
                  <a:srgbClr val="000000"/>
                </a:solidFill>
              </a:rPr>
              <a:t>相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似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矩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阵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 smtClean="0">
              <a:latin typeface="宋体" pitchFamily="2" charset="-122"/>
            </a:endParaRPr>
          </a:p>
        </p:txBody>
      </p:sp>
      <p:sp>
        <p:nvSpPr>
          <p:cNvPr id="54" name="TextBox 7"/>
          <p:cNvSpPr>
            <a:spLocks noChangeArrowheads="1"/>
          </p:cNvSpPr>
          <p:nvPr/>
        </p:nvSpPr>
        <p:spPr bwMode="auto">
          <a:xfrm>
            <a:off x="2770533" y="62071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sym typeface="Calibri" pitchFamily="34" charset="0"/>
              </a:rPr>
              <a:t>教学要求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Box 9"/>
          <p:cNvSpPr>
            <a:spLocks noChangeArrowheads="1"/>
          </p:cNvSpPr>
          <p:nvPr/>
        </p:nvSpPr>
        <p:spPr bwMode="auto">
          <a:xfrm>
            <a:off x="1331820" y="1700213"/>
            <a:ext cx="6048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理解相似矩阵的定义和性质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56" name="TextBox 10"/>
          <p:cNvSpPr>
            <a:spLocks noChangeArrowheads="1"/>
          </p:cNvSpPr>
          <p:nvPr/>
        </p:nvSpPr>
        <p:spPr bwMode="auto">
          <a:xfrm>
            <a:off x="1345203" y="2708275"/>
            <a:ext cx="63230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掌握矩阵可以相似对角化的充要条件。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ldLvl="0" autoUpdateAnimBg="0"/>
      <p:bldP spid="56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P139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17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 smtClean="0"/>
              <a:t>一相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矩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阵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性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/>
              <a:t>都是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 smtClean="0"/>
              <a:t>阶</a:t>
            </a:r>
            <a:r>
              <a:rPr lang="en-US" altLang="zh-CN" sz="2600" b="1" dirty="0" err="1" smtClean="0">
                <a:latin typeface="+mn-ea"/>
                <a:ea typeface="+mn-ea"/>
              </a:rPr>
              <a:t>方阵</a:t>
            </a:r>
            <a:r>
              <a:rPr lang="en-US" altLang="zh-CN" sz="2600" b="1" dirty="0" smtClean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</a:t>
            </a:r>
            <a:r>
              <a:rPr lang="zh-CN" altLang="zh-CN" sz="2600" b="1" dirty="0" smtClean="0"/>
              <a:t>阵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 smtClean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 smtClean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 smtClean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5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 smtClean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</a:t>
            </a:r>
            <a:r>
              <a:rPr lang="zh-CN" altLang="zh-CN" sz="2600" b="1" dirty="0" smtClean="0"/>
              <a:t>具有</a:t>
            </a:r>
            <a:r>
              <a:rPr lang="zh-CN" altLang="en-US" sz="2600" b="1" dirty="0"/>
              <a:t>相同</a:t>
            </a:r>
            <a:r>
              <a:rPr lang="zh-CN" altLang="zh-CN" sz="2600" b="1" dirty="0" smtClean="0"/>
              <a:t>的特征值</a:t>
            </a:r>
            <a:endParaRPr lang="zh-CN" altLang="zh-CN" sz="26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</a:t>
            </a:r>
            <a:r>
              <a:rPr lang="zh-CN" altLang="en-US" sz="2400" b="1" dirty="0" smtClean="0"/>
              <a:t>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则（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14" y="3255400"/>
            <a:ext cx="280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即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/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</a:t>
            </a:r>
            <a:r>
              <a:rPr lang="zh-CN" altLang="en-US" sz="2400" b="1" dirty="0" smtClean="0"/>
              <a:t>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则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13" y="3255400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即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8" name="内容占位符 4"/>
          <p:cNvSpPr txBox="1">
            <a:spLocks/>
          </p:cNvSpPr>
          <p:nvPr/>
        </p:nvSpPr>
        <p:spPr bwMode="auto">
          <a:xfrm>
            <a:off x="528149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400" b="1" dirty="0" smtClean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60268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则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3213030"/>
            <a:ext cx="460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即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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1" name="矩形 30"/>
          <p:cNvSpPr/>
          <p:nvPr/>
        </p:nvSpPr>
        <p:spPr>
          <a:xfrm>
            <a:off x="5428088" y="3645060"/>
            <a:ext cx="166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内容占位符 4"/>
          <p:cNvSpPr txBox="1">
            <a:spLocks/>
          </p:cNvSpPr>
          <p:nvPr/>
        </p:nvSpPr>
        <p:spPr bwMode="auto">
          <a:xfrm>
            <a:off x="536401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 smtClean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74528" y="295368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=|B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74528" y="3415350"/>
            <a:ext cx="2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即</a:t>
            </a:r>
            <a:r>
              <a:rPr lang="zh-CN" altLang="en-US" sz="2400" b="1" dirty="0"/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1||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A||P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=|B|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5870633" y="3817745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A|=|B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内容占位符 4"/>
          <p:cNvSpPr txBox="1">
            <a:spLocks/>
          </p:cNvSpPr>
          <p:nvPr/>
        </p:nvSpPr>
        <p:spPr bwMode="auto">
          <a:xfrm>
            <a:off x="5147998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 smtClean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7" name="内容占位符 4"/>
          <p:cNvSpPr txBox="1">
            <a:spLocks/>
          </p:cNvSpPr>
          <p:nvPr/>
        </p:nvSpPr>
        <p:spPr bwMode="auto">
          <a:xfrm>
            <a:off x="5147998" y="2895375"/>
            <a:ext cx="3303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则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E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|=</a:t>
            </a:r>
            <a:r>
              <a:rPr lang="en-US" altLang="zh-CN" sz="2400" dirty="0" smtClean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E|</a:t>
            </a:r>
            <a:endParaRPr lang="zh-CN" altLang="en-US" sz="2400" dirty="0"/>
          </a:p>
        </p:txBody>
      </p:sp>
      <p:sp>
        <p:nvSpPr>
          <p:cNvPr id="38" name="内容占位符 4"/>
          <p:cNvSpPr txBox="1">
            <a:spLocks/>
          </p:cNvSpPr>
          <p:nvPr/>
        </p:nvSpPr>
        <p:spPr bwMode="auto">
          <a:xfrm>
            <a:off x="5859658" y="3285035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 smtClean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39" name="内容占位符 4"/>
          <p:cNvSpPr txBox="1">
            <a:spLocks/>
          </p:cNvSpPr>
          <p:nvPr/>
        </p:nvSpPr>
        <p:spPr bwMode="auto">
          <a:xfrm>
            <a:off x="5859658" y="3687430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 smtClean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0" name="内容占位符 4"/>
          <p:cNvSpPr txBox="1">
            <a:spLocks/>
          </p:cNvSpPr>
          <p:nvPr/>
        </p:nvSpPr>
        <p:spPr bwMode="auto">
          <a:xfrm>
            <a:off x="5859659" y="4047455"/>
            <a:ext cx="2304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 smtClean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8175" y="14128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395710" y="1484865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-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2E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endParaRPr lang="zh-CN" altLang="en-US" dirty="0"/>
          </a:p>
        </p:txBody>
      </p:sp>
      <p:sp>
        <p:nvSpPr>
          <p:cNvPr id="7" name="Text Box 18"/>
          <p:cNvSpPr>
            <a:spLocks noChangeArrowheads="1"/>
          </p:cNvSpPr>
          <p:nvPr/>
        </p:nvSpPr>
        <p:spPr bwMode="auto">
          <a:xfrm>
            <a:off x="395710" y="4077045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7948" y="38100"/>
            <a:ext cx="7772297" cy="1447800"/>
            <a:chOff x="327948" y="38100"/>
            <a:chExt cx="7772297" cy="1447800"/>
          </a:xfrm>
        </p:grpSpPr>
        <p:sp>
          <p:nvSpPr>
            <p:cNvPr id="10" name="TextBox 9"/>
            <p:cNvSpPr txBox="1"/>
            <p:nvPr/>
          </p:nvSpPr>
          <p:spPr>
            <a:xfrm>
              <a:off x="327948" y="476795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例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  <a:r>
                <a:rPr lang="zh-CN" altLang="en-US" sz="26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70922"/>
                </p:ext>
              </p:extLst>
            </p:nvPr>
          </p:nvGraphicFramePr>
          <p:xfrm>
            <a:off x="201295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4" name="Equation" r:id="rId4" imgW="2044700" imgH="1447800" progId="Equation.DSMT4">
                    <p:embed/>
                  </p:oleObj>
                </mc:Choice>
                <mc:Fallback>
                  <p:oleObj name="Equation" r:id="rId4" imgW="2044700" imgH="1447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95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019428"/>
                </p:ext>
              </p:extLst>
            </p:nvPr>
          </p:nvGraphicFramePr>
          <p:xfrm>
            <a:off x="5645150" y="519113"/>
            <a:ext cx="138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5" name="Equation" r:id="rId6" imgW="1384300" imgH="457200" progId="Equation.DSMT4">
                    <p:embed/>
                  </p:oleObj>
                </mc:Choice>
                <mc:Fallback>
                  <p:oleObj name="Equation" r:id="rId6" imgW="1384300" imgH="4572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150" y="519113"/>
                          <a:ext cx="138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95710" y="2060905"/>
            <a:ext cx="6264274" cy="522525"/>
            <a:chOff x="395710" y="1988900"/>
            <a:chExt cx="6264274" cy="522525"/>
          </a:xfrm>
        </p:grpSpPr>
        <p:sp>
          <p:nvSpPr>
            <p:cNvPr id="14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-1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，故             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220653"/>
                </p:ext>
              </p:extLst>
            </p:nvPr>
          </p:nvGraphicFramePr>
          <p:xfrm>
            <a:off x="2655888" y="2054225"/>
            <a:ext cx="1816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6" name="Equation" r:id="rId8" imgW="1816100" imgH="457200" progId="Equation.DSMT4">
                    <p:embed/>
                  </p:oleObj>
                </mc:Choice>
                <mc:Fallback>
                  <p:oleObj name="Equation" r:id="rId8" imgW="1816100" imgH="4572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888" y="2054225"/>
                          <a:ext cx="1816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395709" y="2635250"/>
            <a:ext cx="7600467" cy="1447800"/>
            <a:chOff x="395709" y="2635250"/>
            <a:chExt cx="7600467" cy="1447800"/>
          </a:xfrm>
        </p:grpSpPr>
        <p:sp>
          <p:nvSpPr>
            <p:cNvPr id="17" name="TextBox 16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例</a:t>
              </a:r>
              <a:r>
                <a:rPr lang="en-US" altLang="zh-CN" sz="2600" b="1" dirty="0" smtClean="0"/>
                <a:t>2  </a:t>
              </a:r>
              <a:r>
                <a:rPr lang="zh-CN" altLang="en-US" sz="2600" b="1" dirty="0" smtClean="0"/>
                <a:t>设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 smtClean="0"/>
                <a:t>与                                  相似，则                   </a:t>
              </a:r>
              <a:r>
                <a:rPr lang="zh-CN" altLang="en-US" sz="2600" b="1" u="sng" dirty="0" smtClean="0"/>
                <a:t>      </a:t>
              </a:r>
              <a:r>
                <a:rPr lang="zh-CN" altLang="en-US" sz="2600" b="1" dirty="0" smtClean="0"/>
                <a:t> </a:t>
              </a:r>
              <a:r>
                <a:rPr lang="en-US" altLang="zh-CN" sz="2600" b="1" dirty="0" smtClean="0"/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4500651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7" name="Equation" r:id="rId10" imgW="2413000" imgH="1447800" progId="Equation.DSMT4">
                    <p:embed/>
                  </p:oleObj>
                </mc:Choice>
                <mc:Fallback>
                  <p:oleObj name="Equation" r:id="rId10" imgW="2413000" imgH="14478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5064324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8" name="Equation" r:id="rId12" imgW="1219200" imgH="457200" progId="Equation.DSMT4">
                    <p:embed/>
                  </p:oleObj>
                </mc:Choice>
                <mc:Fallback>
                  <p:oleObj name="Equation" r:id="rId12" imgW="1219200" imgH="4572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414338" y="4653085"/>
            <a:ext cx="7229496" cy="539628"/>
            <a:chOff x="416613" y="4653085"/>
            <a:chExt cx="7229496" cy="539628"/>
          </a:xfrm>
        </p:grpSpPr>
        <p:sp>
          <p:nvSpPr>
            <p:cNvPr id="21" name="TextBox 20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                   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600" b="1" dirty="0" smtClean="0"/>
                <a:t>故</a:t>
              </a:r>
              <a:endParaRPr lang="zh-CN" altLang="en-US" sz="2600" b="1" dirty="0"/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6001406"/>
                </p:ext>
              </p:extLst>
            </p:nvPr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39" name="Equation" r:id="rId14" imgW="1536033" imgH="355446" progId="Equation.DSMT4">
                    <p:embed/>
                  </p:oleObj>
                </mc:Choice>
                <mc:Fallback>
                  <p:oleObj name="Equation" r:id="rId14" imgW="1536033" imgH="355446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638587"/>
                </p:ext>
              </p:extLst>
            </p:nvPr>
          </p:nvGraphicFramePr>
          <p:xfrm>
            <a:off x="2439109" y="4659313"/>
            <a:ext cx="5207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0" name="Equation" r:id="rId16" imgW="5207000" imgH="533400" progId="Equation.DSMT4">
                    <p:embed/>
                  </p:oleObj>
                </mc:Choice>
                <mc:Fallback>
                  <p:oleObj name="Equation" r:id="rId16" imgW="5207000" imgH="5334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109" y="4659313"/>
                          <a:ext cx="52070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86058"/>
              </p:ext>
            </p:extLst>
          </p:nvPr>
        </p:nvGraphicFramePr>
        <p:xfrm>
          <a:off x="423863" y="5294313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Equation" r:id="rId18" imgW="1905000" imgH="457200" progId="Equation.DSMT4">
                  <p:embed/>
                </p:oleObj>
              </mc:Choice>
              <mc:Fallback>
                <p:oleObj name="Equation" r:id="rId18" imgW="1905000" imgH="457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5294313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23"/>
          <p:cNvSpPr>
            <a:spLocks noChangeArrowheads="1"/>
          </p:cNvSpPr>
          <p:nvPr/>
        </p:nvSpPr>
        <p:spPr bwMode="auto">
          <a:xfrm>
            <a:off x="2411413" y="414972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3373" y="38100"/>
            <a:ext cx="8062912" cy="1423988"/>
            <a:chOff x="613373" y="38100"/>
            <a:chExt cx="8062912" cy="142398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613373" y="476795"/>
              <a:ext cx="806291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 例</a:t>
              </a:r>
              <a:r>
                <a:rPr lang="en-US" altLang="zh-CN" sz="2600" b="1" dirty="0" smtClean="0"/>
                <a:t>3</a:t>
              </a:r>
              <a:r>
                <a:rPr lang="zh-CN" altLang="en-US" sz="2600" b="1" dirty="0" smtClean="0"/>
                <a:t>    设                        </a:t>
              </a:r>
              <a:r>
                <a:rPr lang="zh-CN" altLang="en-US" sz="2600" b="1" dirty="0"/>
                <a:t>与                         相似</a:t>
              </a:r>
              <a:r>
                <a:rPr lang="zh-CN" altLang="en-US" sz="2600" b="1" dirty="0" smtClean="0"/>
                <a:t>，    </a:t>
              </a:r>
              <a:endParaRPr lang="en-US" altLang="zh-CN" sz="2600" b="1" dirty="0" smtClean="0"/>
            </a:p>
            <a:p>
              <a:r>
                <a:rPr lang="zh-CN" altLang="en-US" sz="2600" b="1" dirty="0" smtClean="0"/>
                <a:t> </a:t>
              </a:r>
              <a:endParaRPr lang="zh-CN" altLang="en-US" sz="2600" b="1" dirty="0"/>
            </a:p>
          </p:txBody>
        </p:sp>
        <p:graphicFrame>
          <p:nvGraphicFramePr>
            <p:cNvPr id="7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5090764"/>
                </p:ext>
              </p:extLst>
            </p:nvPr>
          </p:nvGraphicFramePr>
          <p:xfrm>
            <a:off x="2016125" y="38100"/>
            <a:ext cx="2220913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0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25" y="38100"/>
                          <a:ext cx="2220913" cy="142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720872"/>
                </p:ext>
              </p:extLst>
            </p:nvPr>
          </p:nvGraphicFramePr>
          <p:xfrm>
            <a:off x="4687888" y="38100"/>
            <a:ext cx="2070100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1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38100"/>
                          <a:ext cx="2070100" cy="1423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539720" y="4222083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问题1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3664088" y="4272883"/>
            <a:ext cx="4148137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sz="2600" b="1" dirty="0"/>
              <a:t>相似矩阵是怎样定义的？</a:t>
            </a:r>
          </a:p>
          <a:p>
            <a:r>
              <a:rPr lang="zh-CN" sz="2600" b="1" dirty="0"/>
              <a:t>它有哪些性质？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731" y="1607105"/>
            <a:ext cx="7490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解：</a:t>
            </a:r>
            <a:r>
              <a:rPr lang="zh-CN" altLang="en-US" sz="2600" b="1" dirty="0" smtClean="0">
                <a:latin typeface="宋体" pitchFamily="2" charset="-122"/>
              </a:rPr>
              <a:t>因为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与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 smtClean="0">
                <a:latin typeface="宋体" pitchFamily="2" charset="-122"/>
              </a:rPr>
              <a:t>相似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宋体" pitchFamily="2" charset="-122"/>
              </a:rPr>
              <a:t>,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dirty="0" smtClean="0">
                <a:latin typeface="宋体" pitchFamily="2" charset="-122"/>
              </a:rPr>
              <a:t>故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，3，</a:t>
            </a:r>
            <a:r>
              <a:rPr lang="zh-CN" altLang="en-US" sz="2600" b="1" dirty="0">
                <a:latin typeface="宋体" pitchFamily="2" charset="-122"/>
              </a:rPr>
              <a:t>所以有</a:t>
            </a:r>
            <a:r>
              <a:rPr lang="zh-CN" altLang="en-US" sz="2600" b="1" dirty="0" smtClean="0">
                <a:latin typeface="宋体" pitchFamily="2" charset="-122"/>
              </a:rPr>
              <a:t>：</a:t>
            </a:r>
            <a:endParaRPr lang="en-US" altLang="zh-CN" sz="2600" b="1" dirty="0" smtClean="0">
              <a:latin typeface="宋体" pitchFamily="2" charset="-122"/>
            </a:endParaRPr>
          </a:p>
          <a:p>
            <a:r>
              <a:rPr lang="zh-CN" altLang="en-US" sz="2600" b="1" dirty="0" smtClean="0">
                <a:latin typeface="宋体" pitchFamily="2" charset="-122"/>
              </a:rPr>
              <a:t>          </a:t>
            </a:r>
            <a:endParaRPr lang="en-US" altLang="zh-CN" sz="2600" b="1" dirty="0" smtClean="0">
              <a:latin typeface="宋体" pitchFamily="2" charset="-122"/>
            </a:endParaRPr>
          </a:p>
          <a:p>
            <a:r>
              <a:rPr lang="en-US" altLang="zh-CN" sz="2600" b="1" dirty="0" smtClean="0">
                <a:latin typeface="宋体" pitchFamily="2" charset="-122"/>
              </a:rPr>
              <a:t>                             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    </a:t>
            </a:r>
            <a:endParaRPr lang="zh-CN" altLang="en-US" sz="2800" b="1" dirty="0">
              <a:latin typeface="宋体" pitchFamily="2" charset="-122"/>
            </a:endParaRPr>
          </a:p>
          <a:p>
            <a:endParaRPr lang="zh-CN" altLang="en-US" sz="2600" b="1" dirty="0" smtClean="0">
              <a:latin typeface="宋体" pitchFamily="2" charset="-122"/>
            </a:endParaRPr>
          </a:p>
          <a:p>
            <a:r>
              <a:rPr lang="en-US" altLang="zh-CN" dirty="0" smtClean="0"/>
              <a:t>           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827740" y="2636945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5" y="2720542"/>
            <a:ext cx="2376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y=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770" y="2420930"/>
            <a:ext cx="2332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1+5+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740" y="1052835"/>
            <a:ext cx="172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求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宋体" pitchFamily="2" charset="-122"/>
              </a:rPr>
              <a:t>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31617" y="2996970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  <p:sp>
        <p:nvSpPr>
          <p:cNvPr id="19" name="右箭头 18"/>
          <p:cNvSpPr/>
          <p:nvPr/>
        </p:nvSpPr>
        <p:spPr bwMode="auto">
          <a:xfrm>
            <a:off x="3707940" y="2841368"/>
            <a:ext cx="504035" cy="2996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utoUpdateAnimBg="0"/>
      <p:bldP spid="12" grpId="0"/>
      <p:bldP spid="13" grpId="0" animBg="1"/>
      <p:bldP spid="14" grpId="0"/>
      <p:bldP spid="15" grpId="0"/>
      <p:bldP spid="16" grpId="0"/>
      <p:bldP spid="1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endParaRPr lang="en-US" altLang="zh-CN" sz="2800" b="1" dirty="0" smtClean="0"/>
          </a:p>
          <a:p>
            <a:r>
              <a:rPr lang="zh-CN" altLang="en-US" sz="2800" b="1" dirty="0" smtClean="0"/>
              <a:t>相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似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矩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阵</a:t>
            </a:r>
            <a:endParaRPr lang="en-US" altLang="zh-CN" sz="2800" b="1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性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/>
              <a:t>都是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 smtClean="0"/>
              <a:t>阶</a:t>
            </a:r>
            <a:r>
              <a:rPr lang="en-US" altLang="zh-CN" sz="2600" b="1" dirty="0" err="1" smtClean="0">
                <a:latin typeface="+mn-ea"/>
                <a:ea typeface="+mn-ea"/>
              </a:rPr>
              <a:t>方阵</a:t>
            </a:r>
            <a:r>
              <a:rPr lang="en-US" altLang="zh-CN" sz="2600" b="1" dirty="0" smtClean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</a:t>
            </a:r>
            <a:r>
              <a:rPr lang="zh-CN" altLang="zh-CN" sz="2600" b="1" dirty="0" smtClean="0"/>
              <a:t>阵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 smtClean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95710" y="920417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 smtClean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1541792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276920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95" y="2276920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2996970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95" y="2924965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52" y="3717020"/>
            <a:ext cx="2763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 smtClean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052" y="4520667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相似矩阵具有完全的</a:t>
            </a:r>
            <a:r>
              <a:rPr lang="zh-CN" altLang="zh-CN" sz="2600" b="1" dirty="0" smtClean="0"/>
              <a:t>特征值</a:t>
            </a:r>
            <a:endParaRPr lang="zh-CN" altLang="zh-CN" sz="2600" b="1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51700" y="1537685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阵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相似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标准形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阵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 smtClean="0"/>
              <a:t>二</a:t>
            </a:r>
          </a:p>
          <a:p>
            <a:r>
              <a:rPr lang="zh-CN" altLang="en-US" b="1" dirty="0" smtClean="0"/>
              <a:t>相</a:t>
            </a:r>
            <a:endParaRPr lang="en-US" altLang="zh-CN" b="1" dirty="0" smtClean="0"/>
          </a:p>
          <a:p>
            <a:r>
              <a:rPr lang="zh-CN" altLang="en-US" b="1" dirty="0" smtClean="0"/>
              <a:t>似</a:t>
            </a:r>
            <a:endParaRPr lang="en-US" altLang="zh-CN" b="1" dirty="0" smtClean="0"/>
          </a:p>
          <a:p>
            <a:r>
              <a:rPr lang="zh-CN" altLang="en-US" b="1" dirty="0"/>
              <a:t>对</a:t>
            </a:r>
            <a:endParaRPr lang="en-US" altLang="zh-CN" b="1" dirty="0" smtClean="0"/>
          </a:p>
          <a:p>
            <a:r>
              <a:rPr lang="zh-CN" altLang="en-US" b="1" dirty="0"/>
              <a:t>角</a:t>
            </a:r>
            <a:endParaRPr lang="en-US" altLang="zh-CN" b="1" dirty="0" smtClean="0"/>
          </a:p>
          <a:p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251520" y="1988840"/>
            <a:ext cx="3998330" cy="492443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下面我们要研究的问题是： 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6" name="TextBox 3"/>
          <p:cNvSpPr>
            <a:spLocks noChangeArrowheads="1"/>
          </p:cNvSpPr>
          <p:nvPr/>
        </p:nvSpPr>
        <p:spPr bwMode="auto">
          <a:xfrm>
            <a:off x="251520" y="2576517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sym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）若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  </a:t>
            </a:r>
            <a:r>
              <a:rPr lang="en-US" altLang="zh-CN" sz="2600" b="1" dirty="0" smtClean="0">
                <a:solidFill>
                  <a:srgbClr val="000000"/>
                </a:solidFill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？，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=?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7" name="TextBox 3"/>
          <p:cNvSpPr>
            <a:spLocks noChangeArrowheads="1"/>
          </p:cNvSpPr>
          <p:nvPr/>
        </p:nvSpPr>
        <p:spPr bwMode="auto">
          <a:xfrm>
            <a:off x="251520" y="3080573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满足什么条件能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相似？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25" grpId="0" animBg="1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阵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相似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标准形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547790" y="2132910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358670" y="2708950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线性无关的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阵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 smtClean="0"/>
              <a:t>二</a:t>
            </a:r>
          </a:p>
          <a:p>
            <a:r>
              <a:rPr lang="zh-CN" altLang="en-US" b="1" dirty="0" smtClean="0"/>
              <a:t>相</a:t>
            </a:r>
            <a:endParaRPr lang="en-US" altLang="zh-CN" b="1" dirty="0" smtClean="0"/>
          </a:p>
          <a:p>
            <a:r>
              <a:rPr lang="zh-CN" altLang="en-US" b="1" dirty="0" smtClean="0"/>
              <a:t>似</a:t>
            </a:r>
            <a:endParaRPr lang="en-US" altLang="zh-CN" b="1" dirty="0" smtClean="0"/>
          </a:p>
          <a:p>
            <a:r>
              <a:rPr lang="zh-CN" altLang="en-US" b="1" dirty="0"/>
              <a:t>对</a:t>
            </a:r>
            <a:endParaRPr lang="en-US" altLang="zh-CN" b="1" dirty="0" smtClean="0"/>
          </a:p>
          <a:p>
            <a:r>
              <a:rPr lang="zh-CN" altLang="en-US" b="1" dirty="0"/>
              <a:t>角</a:t>
            </a:r>
            <a:endParaRPr lang="en-US" altLang="zh-CN" b="1" dirty="0" smtClean="0"/>
          </a:p>
          <a:p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5279" y="2060905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1005" y="3224577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必要性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若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，则存在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可逆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07286"/>
              </p:ext>
            </p:extLst>
          </p:nvPr>
        </p:nvGraphicFramePr>
        <p:xfrm>
          <a:off x="395710" y="42210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3" name="Equation" r:id="rId4" imgW="2527300" imgH="419100" progId="Equation.DSMT4">
                  <p:embed/>
                </p:oleObj>
              </mc:Choice>
              <mc:Fallback>
                <p:oleObj name="Equation" r:id="rId4" imgW="2527300" imgH="4191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4221055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2846027" y="4149050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/>
              <a:t>，使得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 smtClean="0"/>
              <a:t>-1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</a:t>
            </a:r>
            <a:r>
              <a:rPr lang="zh-CN" altLang="en-US" sz="2600" b="1" dirty="0" smtClean="0"/>
              <a:t> 为</a:t>
            </a:r>
            <a:r>
              <a:rPr lang="zh-CN" altLang="en-US" sz="2600" b="1" dirty="0"/>
              <a:t>对角阵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设                                          </a:t>
              </a:r>
              <a:r>
                <a:rPr lang="zh-CN" altLang="en-US" sz="2600" b="1" dirty="0"/>
                <a:t>,则                </a:t>
              </a:r>
            </a:p>
          </p:txBody>
        </p:sp>
        <p:graphicFrame>
          <p:nvGraphicFramePr>
            <p:cNvPr id="23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3705841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4" name="Equation" r:id="rId6" imgW="3835400" imgH="457200" progId="Equation.DSMT4">
                    <p:embed/>
                  </p:oleObj>
                </mc:Choice>
                <mc:Fallback>
                  <p:oleObj name="Equation" r:id="rId6" imgW="3835400" imgH="4572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05301"/>
              </p:ext>
            </p:extLst>
          </p:nvPr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5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1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9" grpId="0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线性无关的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 smtClean="0"/>
              <a:t>二</a:t>
            </a:r>
          </a:p>
          <a:p>
            <a:r>
              <a:rPr lang="zh-CN" altLang="en-US" b="1" dirty="0" smtClean="0"/>
              <a:t>相</a:t>
            </a:r>
            <a:endParaRPr lang="en-US" altLang="zh-CN" b="1" dirty="0" smtClean="0"/>
          </a:p>
          <a:p>
            <a:r>
              <a:rPr lang="zh-CN" altLang="en-US" b="1" dirty="0" smtClean="0"/>
              <a:t>似</a:t>
            </a:r>
            <a:endParaRPr lang="en-US" altLang="zh-CN" b="1" dirty="0" smtClean="0"/>
          </a:p>
          <a:p>
            <a:r>
              <a:rPr lang="zh-CN" altLang="en-US" b="1" dirty="0"/>
              <a:t>对</a:t>
            </a:r>
            <a:endParaRPr lang="en-US" altLang="zh-CN" b="1" dirty="0" smtClean="0"/>
          </a:p>
          <a:p>
            <a:r>
              <a:rPr lang="zh-CN" altLang="en-US" b="1" dirty="0"/>
              <a:t>角</a:t>
            </a:r>
            <a:endParaRPr lang="en-US" altLang="zh-CN" b="1" dirty="0" smtClean="0"/>
          </a:p>
          <a:p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r>
              <a:rPr lang="zh-CN" altLang="en-US" b="1" dirty="0" smtClean="0"/>
              <a:t>的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1005" y="1568462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必要性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2" name="TextBox 17"/>
          <p:cNvSpPr>
            <a:spLocks noChangeArrowheads="1"/>
          </p:cNvSpPr>
          <p:nvPr/>
        </p:nvSpPr>
        <p:spPr bwMode="auto">
          <a:xfrm>
            <a:off x="251375" y="2000634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因为 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可相似对角化，所以存在可逆阵</a:t>
            </a:r>
          </a:p>
        </p:txBody>
      </p:sp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406434"/>
              </p:ext>
            </p:extLst>
          </p:nvPr>
        </p:nvGraphicFramePr>
        <p:xfrm>
          <a:off x="395710" y="2564940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4" name="Equation" r:id="rId4" imgW="2527300" imgH="419100" progId="Equation.DSMT4">
                  <p:embed/>
                </p:oleObj>
              </mc:Choice>
              <mc:Fallback>
                <p:oleObj name="Equation" r:id="rId4" imgW="2527300" imgH="419100" progId="Equation.DSMT4">
                  <p:embed/>
                  <p:pic>
                    <p:nvPicPr>
                      <p:cNvPr id="0" name="Picture 4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2564940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846027" y="2492935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/>
              <a:t>，使得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 smtClean="0"/>
              <a:t>-1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600" b="1" dirty="0" smtClean="0"/>
              <a:t> 为</a:t>
            </a:r>
            <a:r>
              <a:rPr lang="zh-CN" altLang="en-US" sz="2600" b="1" dirty="0"/>
              <a:t>对角阵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95710" y="2996970"/>
            <a:ext cx="4824170" cy="492438"/>
            <a:chOff x="0" y="0"/>
            <a:chExt cx="7598" cy="776"/>
          </a:xfrm>
        </p:grpSpPr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 smtClean="0"/>
                <a:t>设                                          </a:t>
              </a:r>
              <a:r>
                <a:rPr lang="zh-CN" altLang="en-US" sz="2600" b="1" dirty="0"/>
                <a:t>,则                </a:t>
              </a:r>
            </a:p>
          </p:txBody>
        </p:sp>
        <p:graphicFrame>
          <p:nvGraphicFramePr>
            <p:cNvPr id="17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7864743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5" name="Equation" r:id="rId6" imgW="3835400" imgH="457200" progId="Equation.DSMT4">
                    <p:embed/>
                  </p:oleObj>
                </mc:Choice>
                <mc:Fallback>
                  <p:oleObj name="Equation" r:id="rId6" imgW="3835400" imgH="457200" progId="Equation.DSMT4">
                    <p:embed/>
                    <p:pic>
                      <p:nvPicPr>
                        <p:cNvPr id="0" name="Picture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942129"/>
              </p:ext>
            </p:extLst>
          </p:nvPr>
        </p:nvGraphicFramePr>
        <p:xfrm>
          <a:off x="1043755" y="351869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6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Picture 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351869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28038"/>
              </p:ext>
            </p:extLst>
          </p:nvPr>
        </p:nvGraphicFramePr>
        <p:xfrm>
          <a:off x="395288" y="378460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Equation" r:id="rId10" imgW="7086600" imgH="1955800" progId="Equation.DSMT4">
                  <p:embed/>
                </p:oleObj>
              </mc:Choice>
              <mc:Fallback>
                <p:oleObj name="Equation" r:id="rId10" imgW="7086600" imgH="195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460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1716</Words>
  <Application>Microsoft Office PowerPoint</Application>
  <PresentationFormat>全屏显示(4:3)</PresentationFormat>
  <Paragraphs>409</Paragraphs>
  <Slides>20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Equation</vt:lpstr>
      <vt:lpstr>第五章   相似矩阵及二次型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卢玉贞</cp:lastModifiedBy>
  <cp:revision>289</cp:revision>
  <dcterms:created xsi:type="dcterms:W3CDTF">2015-01-02T08:47:50Z</dcterms:created>
  <dcterms:modified xsi:type="dcterms:W3CDTF">2017-05-30T02:39:47Z</dcterms:modified>
</cp:coreProperties>
</file>