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1" r:id="rId4"/>
    <p:sldId id="326" r:id="rId5"/>
    <p:sldId id="328" r:id="rId6"/>
    <p:sldId id="329" r:id="rId7"/>
    <p:sldId id="330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2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7" r:id="rId27"/>
    <p:sldId id="32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 autoAdjust="0"/>
    <p:restoredTop sz="86372" autoAdjust="0"/>
  </p:normalViewPr>
  <p:slideViewPr>
    <p:cSldViewPr>
      <p:cViewPr varScale="1">
        <p:scale>
          <a:sx n="78" d="100"/>
          <a:sy n="78" d="100"/>
        </p:scale>
        <p:origin x="7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4540EAD-A8F3-4DC8-A605-E5CEC33FAEF9}" type="presOf" srcId="{A4DBE9E6-97EB-4725-A2C1-3C97D390DE6E}" destId="{CD4B3101-F142-4E5E-B80A-8D9996F097C7}" srcOrd="0" destOrd="0" presId="urn:microsoft.com/office/officeart/2005/8/layout/venn1"/>
    <dgm:cxn modelId="{FB4D2504-1DEC-46CB-A902-51C3736C5DE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775BE4C-04B1-4B44-8253-F09FE1C7010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BFC9C894-A366-4522-A268-F8BECD20B11B}" type="presOf" srcId="{737B5EC5-D0D2-4529-A675-2479ADB7512A}" destId="{4470F79F-6492-40EA-A900-0CDDBA36E791}" srcOrd="0" destOrd="0" presId="urn:microsoft.com/office/officeart/2005/8/layout/venn1"/>
    <dgm:cxn modelId="{7E85235D-86D6-4424-88FF-6F32A3C69FDB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92B99A6-4E9C-4C6B-80D1-6B8F20807BA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5CC109B-673F-4B39-A6F3-D7BF2450A4A3}" type="presOf" srcId="{938154DC-7DEC-4435-8AEE-F287F60DA644}" destId="{A319629E-037B-4B5B-8915-441F51FA60BC}" srcOrd="0" destOrd="0" presId="urn:microsoft.com/office/officeart/2005/8/layout/venn1"/>
    <dgm:cxn modelId="{D581EC8E-914C-4D65-AE74-122FF4853DD7}" type="presOf" srcId="{AABD46EF-623D-4EC1-9905-9F9517C84035}" destId="{8A8110AF-7FCF-4E47-932E-B9CB33926204}" srcOrd="0" destOrd="0" presId="urn:microsoft.com/office/officeart/2005/8/layout/venn1"/>
    <dgm:cxn modelId="{C437C7AA-24AA-4064-AEC7-1654B689792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F6421619-9F1F-43EA-89EB-D93B1920539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144F840-3D1F-419A-91A1-78EADD94056C}" type="presOf" srcId="{EF24F56F-F948-4FAE-A21B-C908CFF0947F}" destId="{04E584C8-CAF4-4F3A-A494-457051CBD1BA}" srcOrd="0" destOrd="0" presId="urn:microsoft.com/office/officeart/2005/8/layout/venn1"/>
    <dgm:cxn modelId="{E1EF94DC-1533-4095-A764-200C02217AF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278368C8-BC2F-4ACD-9A3A-08A26F42ABB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10ED7A2-C474-4151-B190-0E4DBD0083B8}" type="presOf" srcId="{21F9EB01-2DBC-4DE3-BF4F-D736561A8F50}" destId="{EDBBB33F-27B5-48AE-A61C-C9DE23066AD1}" srcOrd="0" destOrd="0" presId="urn:microsoft.com/office/officeart/2005/8/layout/venn1"/>
    <dgm:cxn modelId="{041504D6-6CAC-4CD8-B558-CBBA0000BA0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E0007AD-CAC0-49AC-B364-620FFEE15E1E}" type="presOf" srcId="{0E6DF1C2-1746-482F-BF52-CD765E80A365}" destId="{171034FF-3396-4AA1-9482-05BACFB2D723}" srcOrd="0" destOrd="0" presId="urn:microsoft.com/office/officeart/2005/8/layout/venn1"/>
    <dgm:cxn modelId="{6490B66B-A829-4254-84A0-4043FDE4A8E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DB69431-F1A2-42DE-A658-5E5856E8EB2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9.wmf"/><Relationship Id="rId2" Type="http://schemas.openxmlformats.org/officeDocument/2006/relationships/image" Target="../media/image17.wmf"/><Relationship Id="rId1" Type="http://schemas.openxmlformats.org/officeDocument/2006/relationships/image" Target="../media/image26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6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2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2.wmf"/><Relationship Id="rId5" Type="http://schemas.openxmlformats.org/officeDocument/2006/relationships/image" Target="../media/image26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476672"/>
            <a:ext cx="699419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179695" y="332785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例</a:t>
            </a:r>
            <a:r>
              <a:rPr lang="en-US" altLang="zh-CN" sz="2600" b="1" dirty="0">
                <a:latin typeface="Times New Roman" pitchFamily="18" charset="0"/>
              </a:rPr>
              <a:t>1  </a:t>
            </a: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P121  </a:t>
            </a:r>
            <a:r>
              <a:rPr lang="zh-CN" altLang="en-US" sz="2600" b="1" dirty="0">
                <a:latin typeface="Times New Roman" pitchFamily="18" charset="0"/>
              </a:rPr>
              <a:t>例</a:t>
            </a:r>
            <a:r>
              <a:rPr lang="en-US" altLang="zh-CN" sz="2600" b="1" dirty="0">
                <a:latin typeface="Times New Roman" pitchFamily="18" charset="0"/>
              </a:rPr>
              <a:t>5</a:t>
            </a:r>
            <a:r>
              <a:rPr lang="zh-CN" altLang="en-US" sz="26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179695" y="776407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求正交矩阵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zh-CN" altLang="en-US" sz="2600" b="1" dirty="0">
                <a:latin typeface="Times New Roman" pitchFamily="18" charset="0"/>
              </a:rPr>
              <a:t>，使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zh-CN" altLang="en-US" sz="2600" b="1" dirty="0">
                <a:latin typeface="Times New Roman" pitchFamily="18" charset="0"/>
              </a:rPr>
              <a:t>为对角矩阵。</a:t>
            </a: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80311"/>
              </p:ext>
            </p:extLst>
          </p:nvPr>
        </p:nvGraphicFramePr>
        <p:xfrm>
          <a:off x="395710" y="1340855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Equation" r:id="rId4" imgW="1943100" imgH="939800" progId="Equation.DSMT4">
                  <p:embed/>
                </p:oleObj>
              </mc:Choice>
              <mc:Fallback>
                <p:oleObj name="Equation" r:id="rId4" imgW="1943100" imgH="93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1340855"/>
                        <a:ext cx="1943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2786255" y="1568462"/>
            <a:ext cx="52419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的特征多项式</a:t>
            </a:r>
            <a:r>
              <a:rPr lang="en-US" altLang="zh-CN" sz="2600" b="1" dirty="0">
                <a:latin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-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|=(4-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)(2-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38085" y="2288512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当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时，对应的特征向量为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=(1,1)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3705" y="2792547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当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4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时，对应的特征向量为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=(-1,1)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323705" y="3296582"/>
                <a:ext cx="7550238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把向量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p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=(1,1)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 </a:t>
                </a:r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单位化，得到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</a:t>
                </a:r>
                <a:endParaRPr lang="zh-CN" altLang="en-US" sz="2600" b="1" i="1" baseline="30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05" y="3296582"/>
                <a:ext cx="7550238" cy="548676"/>
              </a:xfrm>
              <a:prstGeom prst="rect">
                <a:avLst/>
              </a:prstGeom>
              <a:blipFill rotWithShape="1">
                <a:blip r:embed="rId6"/>
                <a:stretch>
                  <a:fillRect l="-242" t="-5556" b="-2444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3"/>
              <p:cNvSpPr txBox="1">
                <a:spLocks noChangeArrowheads="1"/>
              </p:cNvSpPr>
              <p:nvPr/>
            </p:nvSpPr>
            <p:spPr bwMode="auto">
              <a:xfrm>
                <a:off x="323705" y="3816389"/>
                <a:ext cx="7550238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把向量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p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2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=(-1,1)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 </a:t>
                </a:r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单位化，得到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2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=(-1/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</a:t>
                </a:r>
                <a:endParaRPr lang="zh-CN" altLang="en-US" sz="2600" b="1" i="1" baseline="30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05" y="3816389"/>
                <a:ext cx="7550238" cy="548676"/>
              </a:xfrm>
              <a:prstGeom prst="rect">
                <a:avLst/>
              </a:prstGeom>
              <a:blipFill rotWithShape="1">
                <a:blip r:embed="rId7"/>
                <a:stretch>
                  <a:fillRect l="-242" t="-5556" b="-2444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0" y="4392429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令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q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1 ,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q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，则有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107041" y="5028089"/>
            <a:ext cx="5409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AP=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84983"/>
              </p:ext>
            </p:extLst>
          </p:nvPr>
        </p:nvGraphicFramePr>
        <p:xfrm>
          <a:off x="3491931" y="4860925"/>
          <a:ext cx="101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quation" r:id="rId8" imgW="1015920" imgH="939600" progId="Equation.DSMT4">
                  <p:embed/>
                </p:oleObj>
              </mc:Choice>
              <mc:Fallback>
                <p:oleObj name="Equation" r:id="rId8" imgW="1015920" imgH="939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931" y="4860925"/>
                        <a:ext cx="1016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 animBg="1"/>
      <p:bldP spid="13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3338" y="301625"/>
            <a:ext cx="82121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>
                <a:latin typeface="宋体" pitchFamily="2" charset="-122"/>
              </a:rPr>
              <a:t>当实对称矩阵 </a:t>
            </a:r>
            <a:r>
              <a:rPr lang="zh-CN" altLang="en-US" sz="2600" b="1" i="1">
                <a:latin typeface="Times New Roman" pitchFamily="18" charset="0"/>
              </a:rPr>
              <a:t>A</a:t>
            </a:r>
            <a:r>
              <a:rPr lang="zh-CN" altLang="en-US" sz="2600" b="1">
                <a:latin typeface="宋体" pitchFamily="2" charset="-122"/>
              </a:rPr>
              <a:t>有重特征值时,求正交相似变换矩阵 </a:t>
            </a:r>
            <a:r>
              <a:rPr lang="zh-CN" altLang="en-US" sz="2600" b="1" i="1">
                <a:latin typeface="Times New Roman" pitchFamily="18" charset="0"/>
              </a:rPr>
              <a:t>Q</a:t>
            </a:r>
            <a:r>
              <a:rPr lang="zh-CN" altLang="en-US" sz="2600" b="1">
                <a:latin typeface="宋体" pitchFamily="2" charset="-122"/>
              </a:rPr>
              <a:t> 的方法：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1125" y="1282700"/>
            <a:ext cx="806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对于每个重特征值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, 求出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i="1" dirty="0" err="1">
                <a:latin typeface="Times New Roman" pitchFamily="18" charset="0"/>
              </a:rPr>
              <a:t>E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</a:rPr>
              <a:t>–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=0</a:t>
            </a:r>
            <a:r>
              <a:rPr lang="zh-CN" altLang="en-US" sz="2600" b="1" dirty="0">
                <a:latin typeface="Times New Roman" pitchFamily="18" charset="0"/>
              </a:rPr>
              <a:t> 的基础解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4775" y="1720850"/>
            <a:ext cx="7708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系，并将其按施密特正交化公式正交化和单位化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09538" y="2348925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(2)</a:t>
            </a:r>
            <a:r>
              <a:rPr lang="zh-CN" altLang="en-US" sz="2600" b="1" dirty="0">
                <a:latin typeface="Times New Roman" pitchFamily="18" charset="0"/>
              </a:rPr>
              <a:t>以上面所得的两两正交的单位特征向量为列即得正   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80974" y="3502025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注：正交化是对</a:t>
            </a:r>
            <a:r>
              <a:rPr lang="zh-CN" altLang="en-US" sz="2600" b="1" dirty="0">
                <a:solidFill>
                  <a:srgbClr val="FF0000"/>
                </a:solidFill>
              </a:rPr>
              <a:t>每个特征值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，所对应的</a:t>
            </a:r>
            <a:r>
              <a:rPr lang="zh-CN" altLang="en-US" sz="2600" b="1" dirty="0">
                <a:solidFill>
                  <a:srgbClr val="FF0000"/>
                </a:solidFill>
              </a:rPr>
              <a:t>线性无关</a:t>
            </a:r>
            <a:r>
              <a:rPr lang="zh-CN" altLang="en-US" sz="2600" b="1" dirty="0"/>
              <a:t>的</a:t>
            </a:r>
          </a:p>
        </p:txBody>
      </p:sp>
      <p:sp>
        <p:nvSpPr>
          <p:cNvPr id="11" name="副标题 1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61938" y="2864552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交相似变换矩阵 </a:t>
            </a:r>
            <a:r>
              <a:rPr lang="zh-CN" altLang="en-US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79695" y="4016632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   特征向量分别进行的。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不同特征值对应的特征向</a:t>
            </a:r>
            <a:endParaRPr lang="zh-CN" altLang="en-US" sz="2600" b="1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33374" y="4520667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       特征向量一定正交，</a:t>
            </a:r>
            <a:r>
              <a:rPr lang="zh-CN" altLang="en-US" sz="2600" b="1" dirty="0"/>
              <a:t>不需要再正交化。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/>
      <p:bldP spid="10" grpId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16"/>
          <p:cNvSpPr>
            <a:spLocks noChangeArrowheads="1"/>
          </p:cNvSpPr>
          <p:nvPr/>
        </p:nvSpPr>
        <p:spPr bwMode="auto">
          <a:xfrm>
            <a:off x="1763713" y="1989138"/>
            <a:ext cx="3744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 Box 23"/>
          <p:cNvSpPr>
            <a:spLocks noChangeArrowheads="1"/>
          </p:cNvSpPr>
          <p:nvPr/>
        </p:nvSpPr>
        <p:spPr bwMode="auto">
          <a:xfrm>
            <a:off x="2411413" y="414972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7150" y="65087"/>
            <a:ext cx="8260398" cy="1449390"/>
            <a:chOff x="0" y="-10"/>
            <a:chExt cx="13009" cy="2282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/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 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9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8353312"/>
                </p:ext>
              </p:extLst>
            </p:nvPr>
          </p:nvGraphicFramePr>
          <p:xfrm>
            <a:off x="1600" y="-10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35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-10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8830623"/>
                </p:ext>
              </p:extLst>
            </p:nvPr>
          </p:nvGraphicFramePr>
          <p:xfrm>
            <a:off x="9445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36" name="Equation" r:id="rId6" imgW="901309" imgH="355446" progId="Equation.DSMT4">
                    <p:embed/>
                  </p:oleObj>
                </mc:Choice>
                <mc:Fallback>
                  <p:oleObj name="Equation" r:id="rId6" imgW="901309" imgH="355446" progId="Equation.DSMT4">
                    <p:embed/>
                    <p:pic>
                      <p:nvPicPr>
                        <p:cNvPr id="0" name="Picture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5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311150" y="2176463"/>
            <a:ext cx="59889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   解：矩阵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的特征多项式为</a:t>
            </a:r>
          </a:p>
        </p:txBody>
      </p:sp>
      <p:graphicFrame>
        <p:nvGraphicFramePr>
          <p:cNvPr id="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704066"/>
              </p:ext>
            </p:extLst>
          </p:nvPr>
        </p:nvGraphicFramePr>
        <p:xfrm>
          <a:off x="443071" y="2711768"/>
          <a:ext cx="42941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7" name="Equation" r:id="rId8" imgW="4292600" imgH="1447800" progId="Equation.DSMT4">
                  <p:embed/>
                </p:oleObj>
              </mc:Choice>
              <mc:Fallback>
                <p:oleObj name="Equation" r:id="rId8" imgW="4292600" imgH="1447800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" y="2711768"/>
                        <a:ext cx="42941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286488" y="4670664"/>
            <a:ext cx="5869622" cy="486456"/>
            <a:chOff x="335" y="0"/>
            <a:chExt cx="9243" cy="768"/>
          </a:xfrm>
        </p:grpSpPr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35" y="0"/>
              <a:ext cx="9243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得</a:t>
              </a:r>
              <a:r>
                <a:rPr lang="zh-CN" altLang="en-US" sz="2600" b="1" i="1" dirty="0">
                  <a:latin typeface="Times New Roman" pitchFamily="18" charset="0"/>
                </a:rPr>
                <a:t> A</a:t>
              </a:r>
              <a:r>
                <a:rPr lang="zh-CN" altLang="en-US" dirty="0"/>
                <a:t> </a:t>
              </a:r>
              <a:r>
                <a:rPr lang="zh-CN" altLang="en-US" sz="2600" b="1" dirty="0"/>
                <a:t>的特征值为                 , </a:t>
              </a:r>
            </a:p>
          </p:txBody>
        </p:sp>
        <p:graphicFrame>
          <p:nvGraphicFramePr>
            <p:cNvPr id="1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9247298"/>
                </p:ext>
              </p:extLst>
            </p:nvPr>
          </p:nvGraphicFramePr>
          <p:xfrm>
            <a:off x="4270" y="97"/>
            <a:ext cx="2295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38" name="Equation" r:id="rId10" imgW="1485255" imgH="406224" progId="Equation.DSMT4">
                    <p:embed/>
                  </p:oleObj>
                </mc:Choice>
                <mc:Fallback>
                  <p:oleObj name="Equation" r:id="rId10" imgW="1485255" imgH="406224" progId="Equation.DSMT4">
                    <p:embed/>
                    <p:pic>
                      <p:nvPicPr>
                        <p:cNvPr id="0" name="Picture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97"/>
                          <a:ext cx="2295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5411485"/>
                </p:ext>
              </p:extLst>
            </p:nvPr>
          </p:nvGraphicFramePr>
          <p:xfrm>
            <a:off x="6997" y="97"/>
            <a:ext cx="160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39" name="Equation" r:id="rId12" imgW="1040948" imgH="418918" progId="Equation.DSMT4">
                    <p:embed/>
                  </p:oleObj>
                </mc:Choice>
                <mc:Fallback>
                  <p:oleObj name="Equation" r:id="rId12" imgW="1040948" imgH="418918" progId="Equation.DSMT4">
                    <p:embed/>
                    <p:pic>
                      <p:nvPicPr>
                        <p:cNvPr id="0" name="Picture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" y="97"/>
                          <a:ext cx="1600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40747" y="5388220"/>
            <a:ext cx="6275388" cy="488950"/>
            <a:chOff x="0" y="0"/>
            <a:chExt cx="9882" cy="768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21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506075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40" name="Equation" r:id="rId14" imgW="748975" imgH="291973" progId="Equation.DSMT4">
                    <p:embed/>
                  </p:oleObj>
                </mc:Choice>
                <mc:Fallback>
                  <p:oleObj name="Equation" r:id="rId14" imgW="748975" imgH="291973" progId="Equation.DSMT4">
                    <p:embed/>
                    <p:pic>
                      <p:nvPicPr>
                        <p:cNvPr id="0" name="Picture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9297874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41" name="Equation" r:id="rId16" imgW="1954951" imgH="355446" progId="Equation.DSMT4">
                    <p:embed/>
                  </p:oleObj>
                </mc:Choice>
                <mc:Fallback>
                  <p:oleObj name="Equation" r:id="rId16" imgW="1954951" imgH="355446" progId="Equation.DSMT4">
                    <p:embed/>
                    <p:pic>
                      <p:nvPicPr>
                        <p:cNvPr id="0" name="Picture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1216"/>
              </p:ext>
            </p:extLst>
          </p:nvPr>
        </p:nvGraphicFramePr>
        <p:xfrm>
          <a:off x="4744559" y="2924965"/>
          <a:ext cx="300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2" name="Equation" r:id="rId18" imgW="3009900" imgH="939800" progId="Equation.DSMT4">
                  <p:embed/>
                </p:oleObj>
              </mc:Choice>
              <mc:Fallback>
                <p:oleObj name="Equation" r:id="rId18" imgW="3009900" imgH="939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559" y="2924965"/>
                        <a:ext cx="3009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7296"/>
              </p:ext>
            </p:extLst>
          </p:nvPr>
        </p:nvGraphicFramePr>
        <p:xfrm>
          <a:off x="4780795" y="4155567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3" name="Equation" r:id="rId20" imgW="2273300" imgH="431800" progId="Equation.DSMT4">
                  <p:embed/>
                </p:oleObj>
              </mc:Choice>
              <mc:Fallback>
                <p:oleObj name="Equation" r:id="rId20" imgW="2273300" imgH="431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795" y="4155567"/>
                        <a:ext cx="2273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7150" y="65087"/>
            <a:ext cx="8260398" cy="1449390"/>
            <a:chOff x="0" y="-10"/>
            <a:chExt cx="13009" cy="228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/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 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6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0386457"/>
                </p:ext>
              </p:extLst>
            </p:nvPr>
          </p:nvGraphicFramePr>
          <p:xfrm>
            <a:off x="1600" y="-10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4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-10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8148417"/>
                </p:ext>
              </p:extLst>
            </p:nvPr>
          </p:nvGraphicFramePr>
          <p:xfrm>
            <a:off x="9445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5" name="Equation" r:id="rId6" imgW="901309" imgH="355446" progId="Equation.DSMT4">
                    <p:embed/>
                  </p:oleObj>
                </mc:Choice>
                <mc:Fallback>
                  <p:oleObj name="Equation" r:id="rId6" imgW="901309" imgH="355446" progId="Equation.DSMT4">
                    <p:embed/>
                    <p:pic>
                      <p:nvPicPr>
                        <p:cNvPr id="0" name="Picture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5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40747" y="5388220"/>
            <a:ext cx="6275388" cy="488950"/>
            <a:chOff x="0" y="0"/>
            <a:chExt cx="9882" cy="768"/>
          </a:xfrm>
        </p:grpSpPr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12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303211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6" name="Equation" r:id="rId8" imgW="748975" imgH="291973" progId="Equation.DSMT4">
                    <p:embed/>
                  </p:oleObj>
                </mc:Choice>
                <mc:Fallback>
                  <p:oleObj name="Equation" r:id="rId8" imgW="748975" imgH="291973" progId="Equation.DSMT4">
                    <p:embed/>
                    <p:pic>
                      <p:nvPicPr>
                        <p:cNvPr id="0" name="Picture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00289246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7" name="Equation" r:id="rId10" imgW="1954951" imgH="355446" progId="Equation.DSMT4">
                    <p:embed/>
                  </p:oleObj>
                </mc:Choice>
                <mc:Fallback>
                  <p:oleObj name="Equation" r:id="rId10" imgW="1954951" imgH="355446" progId="Equation.DSMT4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00452 -0.489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2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7150" y="65087"/>
            <a:ext cx="8260398" cy="1449390"/>
            <a:chOff x="0" y="-10"/>
            <a:chExt cx="13009" cy="228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/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 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6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9646794"/>
                </p:ext>
              </p:extLst>
            </p:nvPr>
          </p:nvGraphicFramePr>
          <p:xfrm>
            <a:off x="1600" y="-10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7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-10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9632718"/>
                </p:ext>
              </p:extLst>
            </p:nvPr>
          </p:nvGraphicFramePr>
          <p:xfrm>
            <a:off x="9445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8" name="Equation" r:id="rId6" imgW="901309" imgH="355446" progId="Equation.DSMT4">
                    <p:embed/>
                  </p:oleObj>
                </mc:Choice>
                <mc:Fallback>
                  <p:oleObj name="Equation" r:id="rId6" imgW="901309" imgH="355446" progId="Equation.DSMT4">
                    <p:embed/>
                    <p:pic>
                      <p:nvPicPr>
                        <p:cNvPr id="0" name="Picture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5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12752" y="2060905"/>
            <a:ext cx="6275388" cy="488950"/>
            <a:chOff x="0" y="0"/>
            <a:chExt cx="9882" cy="768"/>
          </a:xfrm>
        </p:grpSpPr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12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8303436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9" name="Equation" r:id="rId8" imgW="748975" imgH="291973" progId="Equation.DSMT4">
                    <p:embed/>
                  </p:oleObj>
                </mc:Choice>
                <mc:Fallback>
                  <p:oleObj name="Equation" r:id="rId8" imgW="748975" imgH="291973" progId="Equation.DSMT4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3161648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60" name="Equation" r:id="rId10" imgW="1954951" imgH="355446" progId="Equation.DSMT4">
                    <p:embed/>
                  </p:oleObj>
                </mc:Choice>
                <mc:Fallback>
                  <p:oleObj name="Equation" r:id="rId10" imgW="1954951" imgH="355446" progId="Equation.DSMT4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1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873655"/>
              </p:ext>
            </p:extLst>
          </p:nvPr>
        </p:nvGraphicFramePr>
        <p:xfrm>
          <a:off x="1387475" y="2555875"/>
          <a:ext cx="54149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1" name="Equation" r:id="rId12" imgW="5410200" imgH="1447800" progId="Equation.DSMT4">
                  <p:embed/>
                </p:oleObj>
              </mc:Choice>
              <mc:Fallback>
                <p:oleObj name="Equation" r:id="rId12" imgW="5410200" imgH="1447800" progId="Equation.DSMT4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555875"/>
                        <a:ext cx="5414963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1112"/>
              </p:ext>
            </p:extLst>
          </p:nvPr>
        </p:nvGraphicFramePr>
        <p:xfrm>
          <a:off x="1582738" y="4500563"/>
          <a:ext cx="11652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2" name="Equation" r:id="rId14" imgW="1193800" imgH="1447800" progId="Equation.DSMT4">
                  <p:embed/>
                </p:oleObj>
              </mc:Choice>
              <mc:Fallback>
                <p:oleObj name="Equation" r:id="rId14" imgW="1193800" imgH="1447800" progId="Equation.DSMT4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500563"/>
                        <a:ext cx="11652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924388"/>
              </p:ext>
            </p:extLst>
          </p:nvPr>
        </p:nvGraphicFramePr>
        <p:xfrm>
          <a:off x="3489325" y="4500563"/>
          <a:ext cx="12207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3" name="Equation" r:id="rId16" imgW="1219200" imgH="1447800" progId="Equation.DSMT4">
                  <p:embed/>
                </p:oleObj>
              </mc:Choice>
              <mc:Fallback>
                <p:oleObj name="Equation" r:id="rId16" imgW="1219200" imgH="1447800" progId="Equation.DSMT4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500563"/>
                        <a:ext cx="12207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203200" y="3933035"/>
            <a:ext cx="77679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解得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=2</a:t>
            </a:r>
            <a:r>
              <a:rPr lang="zh-CN" altLang="en-US" sz="2600" b="1" dirty="0">
                <a:sym typeface="Symbol"/>
              </a:rPr>
              <a:t>所对应的线性无关的特征向量为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68275" y="109538"/>
            <a:ext cx="5771986" cy="1422400"/>
            <a:chOff x="0" y="-10"/>
            <a:chExt cx="9089" cy="2240"/>
          </a:xfrm>
        </p:grpSpPr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0" y="705"/>
              <a:ext cx="908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/>
                <a:t>的对应于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=-3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00" b="1" dirty="0"/>
                <a:t>的特征向量</a:t>
              </a:r>
            </a:p>
          </p:txBody>
        </p:sp>
        <p:graphicFrame>
          <p:nvGraphicFramePr>
            <p:cNvPr id="7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6046250"/>
                </p:ext>
              </p:extLst>
            </p:nvPr>
          </p:nvGraphicFramePr>
          <p:xfrm>
            <a:off x="6394" y="-10"/>
            <a:ext cx="235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7" name="Equation" r:id="rId4" imgW="1524000" imgH="1447800" progId="Equation.DSMT4">
                    <p:embed/>
                  </p:oleObj>
                </mc:Choice>
                <mc:Fallback>
                  <p:oleObj name="Equation" r:id="rId4" imgW="1524000" imgH="1447800" progId="Equation.DSMT4">
                    <p:embed/>
                    <p:pic>
                      <p:nvPicPr>
                        <p:cNvPr id="0" name="Picture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" y="-10"/>
                          <a:ext cx="235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20650" y="1570038"/>
            <a:ext cx="7692073" cy="492439"/>
            <a:chOff x="0" y="0"/>
            <a:chExt cx="12113" cy="776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1211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由于                已经正交，故只需将其单位化可得：</a:t>
              </a:r>
            </a:p>
          </p:txBody>
        </p:sp>
        <p:graphicFrame>
          <p:nvGraphicFramePr>
            <p:cNvPr id="11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2199159"/>
                </p:ext>
              </p:extLst>
            </p:nvPr>
          </p:nvGraphicFramePr>
          <p:xfrm>
            <a:off x="1167" y="78"/>
            <a:ext cx="1935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8" name="Equation" r:id="rId6" imgW="1257300" imgH="419100" progId="Equation.DSMT4">
                    <p:embed/>
                  </p:oleObj>
                </mc:Choice>
                <mc:Fallback>
                  <p:oleObj name="Equation" r:id="rId6" imgW="1257300" imgH="419100" progId="Equation.DSMT4">
                    <p:embed/>
                    <p:pic>
                      <p:nvPicPr>
                        <p:cNvPr id="0" name="Picture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78"/>
                          <a:ext cx="1935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2300"/>
              </p:ext>
            </p:extLst>
          </p:nvPr>
        </p:nvGraphicFramePr>
        <p:xfrm>
          <a:off x="444500" y="2127250"/>
          <a:ext cx="11160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9" name="Equation" r:id="rId8" imgW="1143000" imgH="1447800" progId="Equation.DSMT4">
                  <p:embed/>
                </p:oleObj>
              </mc:Choice>
              <mc:Fallback>
                <p:oleObj name="Equation" r:id="rId8" imgW="1143000" imgH="1447800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127250"/>
                        <a:ext cx="11160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726455"/>
              </p:ext>
            </p:extLst>
          </p:nvPr>
        </p:nvGraphicFramePr>
        <p:xfrm>
          <a:off x="2105025" y="2127250"/>
          <a:ext cx="16652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0" name="Equation" r:id="rId10" imgW="1663700" imgH="1447800" progId="Equation.DSMT4">
                  <p:embed/>
                </p:oleObj>
              </mc:Choice>
              <mc:Fallback>
                <p:oleObj name="Equation" r:id="rId10" imgW="1663700" imgH="1447800" progId="Equation.DSMT4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127250"/>
                        <a:ext cx="16652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404285"/>
              </p:ext>
            </p:extLst>
          </p:nvPr>
        </p:nvGraphicFramePr>
        <p:xfrm>
          <a:off x="4324350" y="2127250"/>
          <a:ext cx="18557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1" name="Equation" r:id="rId12" imgW="1854200" imgH="1447800" progId="Equation.DSMT4">
                  <p:embed/>
                </p:oleObj>
              </mc:Choice>
              <mc:Fallback>
                <p:oleObj name="Equation" r:id="rId12" imgW="1854200" imgH="1447800" progId="Equation.DSMT4">
                  <p:embed/>
                  <p:pic>
                    <p:nvPicPr>
                      <p:cNvPr id="0" name="Picture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127250"/>
                        <a:ext cx="18557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223862" y="3603278"/>
            <a:ext cx="7848600" cy="2351148"/>
            <a:chOff x="0" y="-293"/>
            <a:chExt cx="12360" cy="3702"/>
          </a:xfrm>
        </p:grpSpPr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0" y="1134"/>
              <a:ext cx="1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令                                                             ，则 </a:t>
              </a:r>
              <a:r>
                <a:rPr lang="zh-CN" altLang="en-US" sz="2600" b="1" i="1" dirty="0">
                  <a:latin typeface="Times New Roman" pitchFamily="18" charset="0"/>
                </a:rPr>
                <a:t>P </a:t>
              </a:r>
              <a:r>
                <a:rPr lang="zh-CN" altLang="en-US" sz="2600" b="1" dirty="0">
                  <a:latin typeface="Times New Roman" pitchFamily="18" charset="0"/>
                </a:rPr>
                <a:t>为正交矩阵</a:t>
              </a:r>
            </a:p>
          </p:txBody>
        </p:sp>
        <p:graphicFrame>
          <p:nvGraphicFramePr>
            <p:cNvPr id="18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5871716"/>
                </p:ext>
              </p:extLst>
            </p:nvPr>
          </p:nvGraphicFramePr>
          <p:xfrm>
            <a:off x="567" y="-293"/>
            <a:ext cx="7162" cy="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2" name="Equation" r:id="rId14" imgW="4546600" imgH="2349500" progId="Equation.DSMT4">
                    <p:embed/>
                  </p:oleObj>
                </mc:Choice>
                <mc:Fallback>
                  <p:oleObj name="Equation" r:id="rId14" imgW="4546600" imgH="2349500" progId="Equation.DSMT4">
                    <p:embed/>
                    <p:pic>
                      <p:nvPicPr>
                        <p:cNvPr id="0" name="Picture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-293"/>
                          <a:ext cx="7162" cy="3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500298" y="3552843"/>
            <a:ext cx="4464050" cy="2376487"/>
            <a:chOff x="0" y="0"/>
            <a:chExt cx="7030" cy="3742"/>
          </a:xfrm>
        </p:grpSpPr>
        <p:sp>
          <p:nvSpPr>
            <p:cNvPr id="20" name="AutoShape 43"/>
            <p:cNvSpPr>
              <a:spLocks noChangeArrowheads="1"/>
            </p:cNvSpPr>
            <p:nvPr/>
          </p:nvSpPr>
          <p:spPr bwMode="auto">
            <a:xfrm>
              <a:off x="0" y="0"/>
              <a:ext cx="7030" cy="3742"/>
            </a:xfrm>
            <a:prstGeom prst="flowChartAlternateProcess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1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3866680"/>
                </p:ext>
              </p:extLst>
            </p:nvPr>
          </p:nvGraphicFramePr>
          <p:xfrm>
            <a:off x="151" y="741"/>
            <a:ext cx="6542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3" name="Equation" r:id="rId16" imgW="4152900" imgH="1447800" progId="Equation.DSMT4">
                    <p:embed/>
                  </p:oleObj>
                </mc:Choice>
                <mc:Fallback>
                  <p:oleObj name="Equation" r:id="rId16" imgW="4152900" imgH="1447800" progId="Equation.DSMT4">
                    <p:embed/>
                    <p:pic>
                      <p:nvPicPr>
                        <p:cNvPr id="0" name="Picture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741"/>
                          <a:ext cx="6542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7163"/>
              </p:ext>
            </p:extLst>
          </p:nvPr>
        </p:nvGraphicFramePr>
        <p:xfrm>
          <a:off x="5751513" y="107950"/>
          <a:ext cx="12795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4" name="Equation" r:id="rId18" imgW="1308100" imgH="1447800" progId="Equation.DSMT4">
                  <p:embed/>
                </p:oleObj>
              </mc:Choice>
              <mc:Fallback>
                <p:oleObj name="Equation" r:id="rId18" imgW="1308100" imgH="1447800" progId="Equation.DSMT4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107950"/>
                        <a:ext cx="12795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309194"/>
              </p:ext>
            </p:extLst>
          </p:nvPr>
        </p:nvGraphicFramePr>
        <p:xfrm>
          <a:off x="7031038" y="107950"/>
          <a:ext cx="12207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5" name="Equation" r:id="rId20" imgW="1219200" imgH="1447800" progId="Equation.DSMT4">
                  <p:embed/>
                </p:oleObj>
              </mc:Choice>
              <mc:Fallback>
                <p:oleObj name="Equation" r:id="rId20" imgW="1219200" imgH="1447800" progId="Equation.DSMT4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107950"/>
                        <a:ext cx="12207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613080" y="188775"/>
            <a:ext cx="1368095" cy="892552"/>
          </a:xfrm>
          <a:prstGeom prst="wedgeRoundRectCallout">
            <a:avLst>
              <a:gd name="adj1" fmla="val 134417"/>
              <a:gd name="adj2" fmla="val 294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131900" y="188775"/>
            <a:ext cx="417557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怎样把一个实对称矩阵化为对角矩阵？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33363" y="1265275"/>
            <a:ext cx="8011160" cy="1449391"/>
            <a:chOff x="0" y="-11"/>
            <a:chExt cx="12617" cy="2282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714"/>
              <a:ext cx="1261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 </a:t>
              </a:r>
              <a:r>
                <a:rPr lang="zh-CN" altLang="en-US" sz="2600" b="1" dirty="0">
                  <a:latin typeface="Times New Roman" pitchFamily="18" charset="0"/>
                </a:rPr>
                <a:t>2  设                              ，求一个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正交阵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zh-CN" altLang="en-US" sz="2600" b="1" i="1" dirty="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9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2383376"/>
                </p:ext>
              </p:extLst>
            </p:nvPr>
          </p:nvGraphicFramePr>
          <p:xfrm>
            <a:off x="1855" y="-11"/>
            <a:ext cx="3800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7" name="Equation" r:id="rId4" imgW="2413000" imgH="1447800" progId="Equation.DSMT4">
                    <p:embed/>
                  </p:oleObj>
                </mc:Choice>
                <mc:Fallback>
                  <p:oleObj name="Equation" r:id="rId4" imgW="2413000" imgH="1447800" progId="Equation.DSMT4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-11"/>
                          <a:ext cx="3800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23930" y="2653617"/>
            <a:ext cx="36920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使</a:t>
            </a:r>
            <a:r>
              <a:rPr lang="en-US" altLang="zh-CN" sz="2600" b="1" i="1" dirty="0">
                <a:latin typeface="Times New Roman" pitchFamily="18" charset="0"/>
              </a:rPr>
              <a:t>Q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AQ</a:t>
            </a:r>
            <a:r>
              <a:rPr lang="zh-CN" altLang="en-US" sz="2600" b="1" dirty="0"/>
              <a:t>为对角阵。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50825" y="3409643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3  已知 6,3,3 是三阶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实对称阵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 的特征值，对应于特</a:t>
            </a:r>
          </a:p>
        </p:txBody>
      </p: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241300" y="3928766"/>
            <a:ext cx="7931785" cy="508304"/>
            <a:chOff x="0" y="-25"/>
            <a:chExt cx="12491" cy="801"/>
          </a:xfrm>
        </p:grpSpPr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1249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        征值 </a:t>
              </a:r>
              <a:r>
                <a:rPr lang="zh-CN" altLang="en-US" sz="2600" b="1" dirty="0">
                  <a:latin typeface="Times New Roman" pitchFamily="18" charset="0"/>
                </a:rPr>
                <a:t>6 的特征向量为                    ，求实对称阵</a:t>
              </a:r>
              <a:r>
                <a:rPr lang="en-US" altLang="zh-CN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6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7849596"/>
                </p:ext>
              </p:extLst>
            </p:nvPr>
          </p:nvGraphicFramePr>
          <p:xfrm>
            <a:off x="5807" y="-25"/>
            <a:ext cx="2680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8" name="Equation" r:id="rId6" imgW="1701800" imgH="444500" progId="Equation.DSMT4">
                    <p:embed/>
                  </p:oleObj>
                </mc:Choice>
                <mc:Fallback>
                  <p:oleObj name="Equation" r:id="rId6" imgW="1701800" imgH="444500" progId="Equation.DSMT4">
                    <p:embed/>
                    <p:pic>
                      <p:nvPicPr>
                        <p:cNvPr id="0" name="Picture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7" y="-25"/>
                          <a:ext cx="2680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83730" y="334499"/>
            <a:ext cx="1224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问题</a:t>
            </a: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4361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utoUpdateAnimBg="0"/>
      <p:bldP spid="11" grpId="0" bldLvl="0" autoUpdateAnimBg="0"/>
      <p:bldP spid="12" grpId="0" bldLvl="0" autoUpdateAnimBg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7690" y="260780"/>
            <a:ext cx="8061409" cy="25201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50825" y="3409643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3  已知 6,3,3 是三阶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实对称阵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 的特征值，对应于特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41300" y="3944631"/>
            <a:ext cx="7931785" cy="492439"/>
            <a:chOff x="0" y="0"/>
            <a:chExt cx="12491" cy="776"/>
          </a:xfrm>
        </p:grpSpPr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1249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        征值 </a:t>
              </a:r>
              <a:r>
                <a:rPr lang="zh-CN" altLang="en-US" sz="2600" b="1" dirty="0">
                  <a:latin typeface="Times New Roman" pitchFamily="18" charset="0"/>
                </a:rPr>
                <a:t>6 的特征向量为                     ，求实对称阵</a:t>
              </a:r>
              <a:r>
                <a:rPr lang="en-US" altLang="zh-CN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9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53824"/>
                </p:ext>
              </p:extLst>
            </p:nvPr>
          </p:nvGraphicFramePr>
          <p:xfrm>
            <a:off x="6178" y="65"/>
            <a:ext cx="2680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4" name="Equation" r:id="rId4" imgW="1701800" imgH="444500" progId="Equation.DSMT4">
                    <p:embed/>
                  </p:oleObj>
                </mc:Choice>
                <mc:Fallback>
                  <p:oleObj name="Equation" r:id="rId4" imgW="1701800" imgH="444500" progId="Equation.DSMT4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8" y="65"/>
                          <a:ext cx="2680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65113" y="4761610"/>
            <a:ext cx="7907334" cy="492440"/>
            <a:chOff x="0" y="0"/>
            <a:chExt cx="12453" cy="776"/>
          </a:xfrm>
        </p:grpSpPr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233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 </a:t>
              </a:r>
              <a:r>
                <a:rPr lang="zh-CN" altLang="en-US" sz="2600" b="1" dirty="0">
                  <a:latin typeface="Times New Roman" pitchFamily="18" charset="0"/>
                </a:rPr>
                <a:t>4  设</a:t>
              </a:r>
              <a:r>
                <a:rPr lang="zh-CN" altLang="en-US" sz="2600" b="1" i="1" dirty="0">
                  <a:latin typeface="Times New Roman" pitchFamily="18" charset="0"/>
                </a:rPr>
                <a:t> A </a:t>
              </a:r>
              <a:r>
                <a:rPr lang="zh-CN" altLang="en-US" sz="2600" b="1" dirty="0">
                  <a:latin typeface="Times New Roman" pitchFamily="18" charset="0"/>
                </a:rPr>
                <a:t>是  </a:t>
              </a:r>
              <a:r>
                <a:rPr lang="zh-CN" altLang="en-US" sz="2600" b="1" i="1" dirty="0">
                  <a:latin typeface="Times New Roman" pitchFamily="18" charset="0"/>
                </a:rPr>
                <a:t>n </a:t>
              </a:r>
              <a:r>
                <a:rPr lang="zh-CN" altLang="en-US" sz="2600" b="1" dirty="0">
                  <a:latin typeface="Times New Roman" pitchFamily="18" charset="0"/>
                </a:rPr>
                <a:t>阶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实对称阵</a:t>
              </a:r>
              <a:r>
                <a:rPr lang="zh-CN" altLang="en-US" sz="2600" b="1" dirty="0">
                  <a:latin typeface="Times New Roman" pitchFamily="18" charset="0"/>
                </a:rPr>
                <a:t>，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69585886"/>
                </p:ext>
              </p:extLst>
            </p:nvPr>
          </p:nvGraphicFramePr>
          <p:xfrm>
            <a:off x="6470" y="79"/>
            <a:ext cx="598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65" name="Equation" r:id="rId6" imgW="3797300" imgH="431800" progId="Equation.DSMT4">
                    <p:embed/>
                  </p:oleObj>
                </mc:Choice>
                <mc:Fallback>
                  <p:oleObj name="Equation" r:id="rId6" imgW="3797300" imgH="431800" progId="Equation.DSMT4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" y="79"/>
                          <a:ext cx="598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54000" y="5244210"/>
            <a:ext cx="7847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求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的相似标准形。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</a:p>
        </p:txBody>
      </p: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07690" y="476795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3  解：设特征值3 所对应的特征向量为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07690" y="1064427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则有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</a:rPr>
              <a:t>=0</a:t>
            </a:r>
            <a:r>
              <a:rPr lang="zh-CN" altLang="en-US" sz="2600" b="1" dirty="0">
                <a:latin typeface="Times New Roman" pitchFamily="18" charset="0"/>
              </a:rPr>
              <a:t>，求出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=(-1,1,0)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=(1,1,-2)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07690" y="1568462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正交，把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单位化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，得到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07690" y="2072497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令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，则有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-1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 err="1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 err="1">
                <a:latin typeface="Times New Roman" pitchFamily="18" charset="0"/>
                <a:sym typeface="Symbol"/>
              </a:rPr>
              <a:t>diag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(6,3,3)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-1</a:t>
            </a:r>
            <a:endParaRPr lang="zh-CN" altLang="en-US" sz="2600" b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1300" y="476795"/>
            <a:ext cx="7872649" cy="2088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50825" y="3409643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3  已知 6,3,3 是三阶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实对称阵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 的特征值，对应于特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41300" y="3944631"/>
            <a:ext cx="7931785" cy="492439"/>
            <a:chOff x="0" y="0"/>
            <a:chExt cx="12491" cy="776"/>
          </a:xfrm>
        </p:grpSpPr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1249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        征值 </a:t>
              </a:r>
              <a:r>
                <a:rPr lang="zh-CN" altLang="en-US" sz="2600" b="1" dirty="0">
                  <a:latin typeface="Times New Roman" pitchFamily="18" charset="0"/>
                </a:rPr>
                <a:t>6 的特征向量为                     ，求实对称阵</a:t>
              </a:r>
              <a:r>
                <a:rPr lang="en-US" altLang="zh-CN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9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74142964"/>
                </p:ext>
              </p:extLst>
            </p:nvPr>
          </p:nvGraphicFramePr>
          <p:xfrm>
            <a:off x="6178" y="65"/>
            <a:ext cx="2680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1" name="Equation" r:id="rId4" imgW="1701800" imgH="444500" progId="Equation.DSMT4">
                    <p:embed/>
                  </p:oleObj>
                </mc:Choice>
                <mc:Fallback>
                  <p:oleObj name="Equation" r:id="rId4" imgW="1701800" imgH="444500" progId="Equation.DSMT4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8" y="65"/>
                          <a:ext cx="2680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65113" y="4761610"/>
            <a:ext cx="7907334" cy="492440"/>
            <a:chOff x="0" y="0"/>
            <a:chExt cx="12453" cy="776"/>
          </a:xfrm>
        </p:grpSpPr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233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 </a:t>
              </a:r>
              <a:r>
                <a:rPr lang="zh-CN" altLang="en-US" sz="2600" b="1" dirty="0">
                  <a:latin typeface="Times New Roman" pitchFamily="18" charset="0"/>
                </a:rPr>
                <a:t>4  设</a:t>
              </a:r>
              <a:r>
                <a:rPr lang="zh-CN" altLang="en-US" sz="2600" b="1" i="1" dirty="0">
                  <a:latin typeface="Times New Roman" pitchFamily="18" charset="0"/>
                </a:rPr>
                <a:t> A </a:t>
              </a:r>
              <a:r>
                <a:rPr lang="zh-CN" altLang="en-US" sz="2600" b="1" dirty="0">
                  <a:latin typeface="Times New Roman" pitchFamily="18" charset="0"/>
                </a:rPr>
                <a:t>是  </a:t>
              </a:r>
              <a:r>
                <a:rPr lang="zh-CN" altLang="en-US" sz="2600" b="1" i="1" dirty="0">
                  <a:latin typeface="Times New Roman" pitchFamily="18" charset="0"/>
                </a:rPr>
                <a:t>n </a:t>
              </a:r>
              <a:r>
                <a:rPr lang="zh-CN" altLang="en-US" sz="2600" b="1" dirty="0">
                  <a:latin typeface="Times New Roman" pitchFamily="18" charset="0"/>
                </a:rPr>
                <a:t>阶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实对称阵</a:t>
              </a:r>
              <a:r>
                <a:rPr lang="zh-CN" altLang="en-US" sz="2600" b="1" dirty="0">
                  <a:latin typeface="Times New Roman" pitchFamily="18" charset="0"/>
                </a:rPr>
                <a:t>，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4125375"/>
                </p:ext>
              </p:extLst>
            </p:nvPr>
          </p:nvGraphicFramePr>
          <p:xfrm>
            <a:off x="6470" y="79"/>
            <a:ext cx="598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2" name="Equation" r:id="rId6" imgW="3797300" imgH="431800" progId="Equation.DSMT4">
                    <p:embed/>
                  </p:oleObj>
                </mc:Choice>
                <mc:Fallback>
                  <p:oleObj name="Equation" r:id="rId6" imgW="3797300" imgH="431800" progId="Equation.DSMT4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" y="79"/>
                          <a:ext cx="598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54000" y="5244210"/>
            <a:ext cx="7847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求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的相似标准形。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</a:p>
        </p:txBody>
      </p: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381002" y="620805"/>
            <a:ext cx="7834312" cy="492440"/>
            <a:chOff x="0" y="0"/>
            <a:chExt cx="12338" cy="776"/>
          </a:xfrm>
        </p:grpSpPr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233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 </a:t>
              </a:r>
              <a:r>
                <a:rPr lang="zh-CN" altLang="en-US" sz="2600" b="1" dirty="0">
                  <a:latin typeface="Times New Roman" pitchFamily="18" charset="0"/>
                </a:rPr>
                <a:t>4  解：由</a:t>
              </a:r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>
                  <a:latin typeface="Times New Roman" pitchFamily="18" charset="0"/>
                </a:rPr>
                <a:t>是  </a:t>
              </a:r>
              <a:r>
                <a:rPr lang="zh-CN" altLang="en-US" sz="2600" b="1" i="1" dirty="0">
                  <a:latin typeface="Times New Roman" pitchFamily="18" charset="0"/>
                </a:rPr>
                <a:t>n </a:t>
              </a:r>
              <a:r>
                <a:rPr lang="zh-CN" altLang="en-US" sz="2600" b="1" dirty="0">
                  <a:latin typeface="Times New Roman" pitchFamily="18" charset="0"/>
                </a:rPr>
                <a:t>阶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实对称阵</a:t>
              </a:r>
              <a:r>
                <a:rPr lang="zh-CN" altLang="en-US" sz="2600" b="1" dirty="0">
                  <a:latin typeface="Times New Roman" pitchFamily="18" charset="0"/>
                </a:rPr>
                <a:t>，</a:t>
              </a:r>
            </a:p>
          </p:txBody>
        </p:sp>
        <p:graphicFrame>
          <p:nvGraphicFramePr>
            <p:cNvPr id="18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6438592"/>
                </p:ext>
              </p:extLst>
            </p:nvPr>
          </p:nvGraphicFramePr>
          <p:xfrm>
            <a:off x="7560" y="78"/>
            <a:ext cx="380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3" name="Equation" r:id="rId8" imgW="2413000" imgH="431800" progId="Equation.DSMT4">
                    <p:embed/>
                  </p:oleObj>
                </mc:Choice>
                <mc:Fallback>
                  <p:oleObj name="Equation" r:id="rId8" imgW="2413000" imgH="431800" progId="Equation.DSMT4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0" y="78"/>
                          <a:ext cx="380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95710" y="1268850"/>
            <a:ext cx="7847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得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en-US" altLang="zh-CN" sz="2600" b="1" dirty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或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，且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的重数为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的重数为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</a:rPr>
              <a:t>-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395711" y="1856482"/>
            <a:ext cx="7718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的相似标准形为</a:t>
            </a:r>
            <a:r>
              <a:rPr lang="en-US" altLang="zh-CN" sz="2600" b="1" dirty="0" err="1">
                <a:latin typeface="Times New Roman" pitchFamily="18" charset="0"/>
              </a:rPr>
              <a:t>diag</a:t>
            </a:r>
            <a:r>
              <a:rPr lang="en-US" altLang="zh-CN" sz="2600" b="1" dirty="0">
                <a:latin typeface="Times New Roman" pitchFamily="18" charset="0"/>
              </a:rPr>
              <a:t>(1,…,1,0,…,0).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596210" y="4598174"/>
            <a:ext cx="527320" cy="46780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55525" y="2481498"/>
            <a:ext cx="6986380" cy="152354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275910" y="904535"/>
            <a:ext cx="1073580" cy="5083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77800" y="373063"/>
            <a:ext cx="8139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5  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是 </a:t>
            </a:r>
            <a:r>
              <a:rPr lang="zh-CN" altLang="en-US" sz="2600" b="1" dirty="0">
                <a:latin typeface="Times New Roman" pitchFamily="18" charset="0"/>
              </a:rPr>
              <a:t>6 </a:t>
            </a:r>
            <a:r>
              <a:rPr lang="zh-CN" altLang="en-US" sz="2600" b="1" dirty="0">
                <a:latin typeface="宋体" pitchFamily="2" charset="-122"/>
              </a:rPr>
              <a:t>阶实对称阵,</a:t>
            </a:r>
            <a:r>
              <a:rPr lang="zh-CN" altLang="en-US" sz="2600" b="1" dirty="0">
                <a:latin typeface="Times New Roman" pitchFamily="18" charset="0"/>
              </a:rPr>
              <a:t>3 </a:t>
            </a:r>
            <a:r>
              <a:rPr lang="zh-CN" altLang="en-US" sz="2600" b="1" dirty="0">
                <a:latin typeface="宋体" pitchFamily="2" charset="-122"/>
              </a:rPr>
              <a:t>为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的二重特征值，则 </a:t>
            </a:r>
          </a:p>
        </p:txBody>
      </p:sp>
      <p:graphicFrame>
        <p:nvGraphicFramePr>
          <p:cNvPr id="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955371"/>
              </p:ext>
            </p:extLst>
          </p:nvPr>
        </p:nvGraphicFramePr>
        <p:xfrm>
          <a:off x="1404938" y="987425"/>
          <a:ext cx="1765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7" name="Equation" r:id="rId4" imgW="1764534" imgH="355446" progId="Equation.DSMT4">
                  <p:embed/>
                </p:oleObj>
              </mc:Choice>
              <mc:Fallback>
                <p:oleObj name="Equation" r:id="rId4" imgW="1764534" imgH="355446" progId="Equation.DSMT4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987425"/>
                        <a:ext cx="1765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93675" y="1484865"/>
            <a:ext cx="7762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</a:t>
            </a:r>
            <a:r>
              <a:rPr lang="zh-CN" altLang="en-US" dirty="0"/>
              <a:t> </a:t>
            </a:r>
            <a:r>
              <a:rPr lang="zh-CN" altLang="en-US" sz="2600" b="1" dirty="0">
                <a:latin typeface="Times New Roman" pitchFamily="18" charset="0"/>
              </a:rPr>
              <a:t>6   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为三阶实对称阵，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的主对角线上元素之</a:t>
            </a:r>
          </a:p>
        </p:txBody>
      </p: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990595" y="1988738"/>
            <a:ext cx="5957570" cy="492760"/>
            <a:chOff x="-536" y="26"/>
            <a:chExt cx="9382" cy="776"/>
          </a:xfrm>
        </p:grpSpPr>
        <p:graphicFrame>
          <p:nvGraphicFramePr>
            <p:cNvPr id="12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8352900"/>
                </p:ext>
              </p:extLst>
            </p:nvPr>
          </p:nvGraphicFramePr>
          <p:xfrm>
            <a:off x="1547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78" name="Equation" r:id="rId6" imgW="1968500" imgH="381000" progId="Equation.DSMT4">
                    <p:embed/>
                  </p:oleObj>
                </mc:Choice>
                <mc:Fallback>
                  <p:oleObj name="Equation" r:id="rId6" imgW="1968500" imgH="381000" progId="Equation.DSMT4">
                    <p:embed/>
                    <p:pic>
                      <p:nvPicPr>
                        <p:cNvPr id="0" name="Picture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938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和为4 </a:t>
              </a:r>
              <a:r>
                <a:rPr lang="zh-CN" altLang="en-US" sz="2600" b="1" dirty="0"/>
                <a:t>，                             ，求      。</a:t>
              </a:r>
            </a:p>
          </p:txBody>
        </p:sp>
        <p:graphicFrame>
          <p:nvGraphicFramePr>
            <p:cNvPr id="15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9818803"/>
                </p:ext>
              </p:extLst>
            </p:nvPr>
          </p:nvGraphicFramePr>
          <p:xfrm>
            <a:off x="6124" y="72"/>
            <a:ext cx="6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79" name="Equation" r:id="rId8" imgW="381000" imgH="457200" progId="Equation.DSMT4">
                    <p:embed/>
                  </p:oleObj>
                </mc:Choice>
                <mc:Fallback>
                  <p:oleObj name="Equation" r:id="rId8" imgW="381000" imgH="457200" progId="Equation.DSMT4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" y="72"/>
                          <a:ext cx="60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200845" y="4077045"/>
            <a:ext cx="7899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7   设 8 阶实对称阵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 的特征值为 1(3重)，</a:t>
            </a:r>
            <a:r>
              <a:rPr lang="en-US" altLang="zh-CN" sz="2600" b="1" dirty="0">
                <a:latin typeface="Times New Roman" pitchFamily="18" charset="0"/>
              </a:rPr>
              <a:t>-1(</a:t>
            </a:r>
            <a:r>
              <a:rPr lang="zh-CN" altLang="en-US" sz="2600" b="1" dirty="0">
                <a:latin typeface="Times New Roman" pitchFamily="18" charset="0"/>
              </a:rPr>
              <a:t>4重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endParaRPr lang="zh-CN" altLang="en-US" sz="2600" b="1" dirty="0">
              <a:latin typeface="Times New Roman" pitchFamily="18" charset="0"/>
            </a:endParaRPr>
          </a:p>
        </p:txBody>
      </p: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250058" y="4531070"/>
            <a:ext cx="7779385" cy="487944"/>
            <a:chOff x="0" y="0"/>
            <a:chExt cx="12251" cy="768"/>
          </a:xfrm>
        </p:grpSpPr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2251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          2(</a:t>
              </a:r>
              <a:r>
                <a:rPr lang="en-US" altLang="zh-CN" sz="2600" b="1" dirty="0">
                  <a:latin typeface="Times New Roman" pitchFamily="18" charset="0"/>
                </a:rPr>
                <a:t>1</a:t>
              </a:r>
              <a:r>
                <a:rPr lang="zh-CN" altLang="en-US" sz="2600" b="1" dirty="0">
                  <a:latin typeface="Times New Roman" pitchFamily="18" charset="0"/>
                </a:rPr>
                <a:t>重)，  则</a:t>
              </a:r>
            </a:p>
          </p:txBody>
        </p:sp>
        <p:graphicFrame>
          <p:nvGraphicFramePr>
            <p:cNvPr id="19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5880511"/>
                </p:ext>
              </p:extLst>
            </p:nvPr>
          </p:nvGraphicFramePr>
          <p:xfrm>
            <a:off x="4591" y="9"/>
            <a:ext cx="2723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0" name="Equation" r:id="rId10" imgW="1727200" imgH="431800" progId="Equation.DSMT4">
                    <p:embed/>
                  </p:oleObj>
                </mc:Choice>
                <mc:Fallback>
                  <p:oleObj name="Equation" r:id="rId10" imgW="1727200" imgH="431800" progId="Equation.DSMT4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9"/>
                          <a:ext cx="2723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6519590"/>
                </p:ext>
              </p:extLst>
            </p:nvPr>
          </p:nvGraphicFramePr>
          <p:xfrm>
            <a:off x="8516" y="77"/>
            <a:ext cx="3005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1" name="Equation" r:id="rId12" imgW="1905000" imgH="431800" progId="Equation.DSMT4">
                    <p:embed/>
                  </p:oleObj>
                </mc:Choice>
                <mc:Fallback>
                  <p:oleObj name="Equation" r:id="rId12" imgW="1905000" imgH="431800" progId="Equation.DSMT4">
                    <p:embed/>
                    <p:pic>
                      <p:nvPicPr>
                        <p:cNvPr id="0" name="Picture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6" y="77"/>
                          <a:ext cx="3005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31347"/>
              </p:ext>
            </p:extLst>
          </p:nvPr>
        </p:nvGraphicFramePr>
        <p:xfrm>
          <a:off x="1489075" y="5113338"/>
          <a:ext cx="1895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2" name="Equation" r:id="rId14" imgW="1892300" imgH="431800" progId="Equation.DSMT4">
                  <p:embed/>
                </p:oleObj>
              </mc:Choice>
              <mc:Fallback>
                <p:oleObj name="Equation" r:id="rId14" imgW="1892300" imgH="431800" progId="Equation.DSMT4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113338"/>
                        <a:ext cx="1895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275910" y="904535"/>
            <a:ext cx="11455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宋体" pitchFamily="2" charset="-122"/>
              </a:rPr>
              <a:t>6-2=4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057420" y="2508020"/>
            <a:ext cx="7762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解：</a:t>
            </a:r>
            <a:r>
              <a:rPr lang="zh-CN" altLang="en-US" sz="2600" b="1" dirty="0">
                <a:latin typeface="Times New Roman" pitchFamily="18" charset="0"/>
              </a:rPr>
              <a:t> 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则有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+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+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=4</a:t>
            </a:r>
            <a:endParaRPr lang="zh-CN" altLang="en-US" sz="2600" b="1" dirty="0">
              <a:latin typeface="Times New Roman" pitchFamily="18" charset="0"/>
            </a:endParaRPr>
          </a:p>
        </p:txBody>
      </p: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1849475" y="2996970"/>
            <a:ext cx="5904410" cy="492760"/>
            <a:chOff x="-536" y="26"/>
            <a:chExt cx="11113" cy="776"/>
          </a:xfrm>
        </p:grpSpPr>
        <p:graphicFrame>
          <p:nvGraphicFramePr>
            <p:cNvPr id="26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0143605"/>
                </p:ext>
              </p:extLst>
            </p:nvPr>
          </p:nvGraphicFramePr>
          <p:xfrm>
            <a:off x="144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3" name="Equation" r:id="rId16" imgW="1968500" imgH="381000" progId="Equation.DSMT4">
                    <p:embed/>
                  </p:oleObj>
                </mc:Choice>
                <mc:Fallback>
                  <p:oleObj name="Equation" r:id="rId16" imgW="1968500" imgH="381000" progId="Equation.DSMT4">
                    <p:embed/>
                    <p:pic>
                      <p:nvPicPr>
                        <p:cNvPr id="0" name="Picture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1111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/>
                <a:t>由                      ，知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是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重特征值</a:t>
              </a:r>
            </a:p>
          </p:txBody>
        </p: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857865" y="3516090"/>
            <a:ext cx="604003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-2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i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|=32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79438" y="456189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8</a:t>
            </a:r>
            <a:endParaRPr lang="zh-CN" altLang="en-US" sz="2800" dirty="0"/>
          </a:p>
        </p:txBody>
      </p:sp>
      <p:sp>
        <p:nvSpPr>
          <p:cNvPr id="30" name="椭圆 29"/>
          <p:cNvSpPr/>
          <p:nvPr/>
        </p:nvSpPr>
        <p:spPr bwMode="auto">
          <a:xfrm>
            <a:off x="3419920" y="5121394"/>
            <a:ext cx="527320" cy="46780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03148" y="508511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7</a:t>
            </a:r>
            <a:endParaRPr lang="zh-CN" altLang="en-US" sz="2800" dirty="0"/>
          </a:p>
        </p:txBody>
      </p:sp>
      <p:sp>
        <p:nvSpPr>
          <p:cNvPr id="32" name="椭圆 31"/>
          <p:cNvSpPr/>
          <p:nvPr/>
        </p:nvSpPr>
        <p:spPr bwMode="auto">
          <a:xfrm>
            <a:off x="4980745" y="4545354"/>
            <a:ext cx="527320" cy="46780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63973" y="450907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ldLvl="0" autoUpdateAnimBg="0"/>
      <p:bldP spid="10" grpId="0" bldLvl="0" autoUpdateAnimBg="0"/>
      <p:bldP spid="16" grpId="0"/>
      <p:bldP spid="23" grpId="0"/>
      <p:bldP spid="24" grpId="0" bldLvl="0" autoUpdateAnimBg="0"/>
      <p:bldP spid="28" grpId="0" bldLvl="0" autoUpdateAnimBg="0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476672"/>
            <a:ext cx="6994192" cy="1656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58" y="2276872"/>
            <a:ext cx="7522427" cy="37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相似于同一个对角阵的方阵是相似的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79695" y="171247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设存在可逆矩阵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，对角矩阵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dirty="0">
                <a:latin typeface="Times New Roman" pitchFamily="18" charset="0"/>
              </a:rPr>
              <a:t>使得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251700" y="221650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79695" y="279254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</a:rPr>
              <a:t> 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259770" y="3296582"/>
            <a:ext cx="60484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令</a:t>
            </a:r>
            <a:r>
              <a:rPr lang="en-US" altLang="zh-CN" sz="2600" b="1" i="1" dirty="0">
                <a:latin typeface="Times New Roman" pitchFamily="18" charset="0"/>
              </a:rPr>
              <a:t>P=P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zh-CN" altLang="en-US" sz="2600" b="1" dirty="0">
                <a:latin typeface="Times New Roman" pitchFamily="18" charset="0"/>
              </a:rPr>
              <a:t>  ，则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 </a:t>
            </a:r>
            <a:r>
              <a:rPr lang="en-US" altLang="zh-CN" sz="2600" b="1" dirty="0">
                <a:latin typeface="Times New Roman" pitchFamily="18" charset="0"/>
              </a:rPr>
              <a:t>=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</a:rPr>
              <a:t> 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1340165" y="3800617"/>
            <a:ext cx="57520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itchFamily="18" charset="0"/>
              </a:rPr>
              <a:t> P </a:t>
            </a:r>
            <a:r>
              <a:rPr lang="en-US" altLang="zh-CN" sz="2600" b="1" baseline="30000" dirty="0">
                <a:latin typeface="Times New Roman" pitchFamily="18" charset="0"/>
              </a:rPr>
              <a:t>-1 </a:t>
            </a:r>
            <a:r>
              <a:rPr lang="en-US" altLang="zh-CN" sz="2600" b="1" i="1" dirty="0">
                <a:latin typeface="Times New Roman" pitchFamily="18" charset="0"/>
              </a:rPr>
              <a:t>AP=B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  </a:t>
            </a:r>
            <a:endParaRPr lang="zh-CN" altLang="en-US" sz="2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相似于同一个对角阵的方阵是相似的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79695" y="228851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设存在可逆矩阵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，对角矩阵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使得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251700" y="279254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 1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 2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9695" y="329658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其中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对角线上的元素分别是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的特征值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251700" y="423264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若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和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的特征值相同，则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，此时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0" y="4788400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若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，相似矩阵具有相同的</a:t>
            </a:r>
            <a:r>
              <a:rPr lang="zh-CN" altLang="en-US" sz="2600" b="1" dirty="0">
                <a:latin typeface="Times New Roman" pitchFamily="18" charset="0"/>
              </a:rPr>
              <a:t> 特征值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12538" y="5280843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故当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utoUpdateAnimBg="0"/>
      <p:bldP spid="11" grpId="0" bldLvl="0" autoUpdateAnimBg="0"/>
      <p:bldP spid="12" grpId="0" bldLvl="0" autoUpdateAnimBg="0"/>
      <p:bldP spid="13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相似于同一个对角阵的方阵是相似的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79695" y="299697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因为实对称矩阵一定可以对角化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79695" y="3469084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由性质（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），即得。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11" grpId="0" bldLvl="0" autoUpdateAnimBg="0"/>
      <p:bldP spid="12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相似于同一个对角阵的方阵是相似的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07690" y="304048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83382" y="390454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因为相似矩阵具有完全相同的特征值，故特征 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       </a:t>
            </a:r>
            <a:r>
              <a:rPr lang="zh-CN" altLang="en-US" sz="2600" b="1" dirty="0">
                <a:latin typeface="Times New Roman" pitchFamily="18" charset="0"/>
              </a:rPr>
              <a:t>值不同，它们一定不相似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2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矩形 5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相似于同一个对角阵的方阵是相似的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07690" y="304048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07504" y="3933056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(5) </a:t>
            </a:r>
            <a:r>
              <a:rPr lang="zh-CN" altLang="en-US" sz="2600" b="1" dirty="0">
                <a:latin typeface="Times New Roman" pitchFamily="18" charset="0"/>
              </a:rPr>
              <a:t>若一个矩阵可以对角化，另一个矩阵不可以对角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化，则它们一定不相似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076035" y="4146193"/>
            <a:ext cx="3168220" cy="14774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076035" y="1988900"/>
            <a:ext cx="3168220" cy="1872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76035" y="188775"/>
            <a:ext cx="3168220" cy="15121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47650" y="304800"/>
            <a:ext cx="4613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8   判断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是否相似。</a:t>
            </a:r>
            <a:endParaRPr lang="zh-CN" altLang="en-US" dirty="0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-36320" y="903291"/>
            <a:ext cx="6172200" cy="1422394"/>
            <a:chOff x="0" y="-10"/>
            <a:chExt cx="9720" cy="2241"/>
          </a:xfrm>
        </p:grpSpPr>
        <p:graphicFrame>
          <p:nvGraphicFramePr>
            <p:cNvPr id="10" name="Object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8417842"/>
                </p:ext>
              </p:extLst>
            </p:nvPr>
          </p:nvGraphicFramePr>
          <p:xfrm>
            <a:off x="835" y="-10"/>
            <a:ext cx="32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8" name="Equation" r:id="rId4" imgW="2057400" imgH="1447800" progId="Equation.DSMT4">
                    <p:embed/>
                  </p:oleObj>
                </mc:Choice>
                <mc:Fallback>
                  <p:oleObj name="Equation" r:id="rId4" imgW="2057400" imgH="14478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-10"/>
                          <a:ext cx="32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0" y="576"/>
              <a:ext cx="972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(1)</a:t>
              </a:r>
            </a:p>
          </p:txBody>
        </p:sp>
        <p:graphicFrame>
          <p:nvGraphicFramePr>
            <p:cNvPr id="12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8317196"/>
                </p:ext>
              </p:extLst>
            </p:nvPr>
          </p:nvGraphicFramePr>
          <p:xfrm>
            <a:off x="4578" y="-10"/>
            <a:ext cx="35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9" name="Equation" r:id="rId6" imgW="2247900" imgH="1447800" progId="Equation.DSMT4">
                    <p:embed/>
                  </p:oleObj>
                </mc:Choice>
                <mc:Fallback>
                  <p:oleObj name="Equation" r:id="rId6" imgW="2247900" imgH="14478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-10"/>
                          <a:ext cx="35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-29487" y="2486025"/>
            <a:ext cx="4889507" cy="1422400"/>
            <a:chOff x="0" y="-10"/>
            <a:chExt cx="7698" cy="2240"/>
          </a:xfrm>
        </p:grpSpPr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0" y="680"/>
              <a:ext cx="149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(2)</a:t>
              </a:r>
            </a:p>
          </p:txBody>
        </p:sp>
        <p:graphicFrame>
          <p:nvGraphicFramePr>
            <p:cNvPr id="16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9020600"/>
                </p:ext>
              </p:extLst>
            </p:nvPr>
          </p:nvGraphicFramePr>
          <p:xfrm>
            <a:off x="800" y="-10"/>
            <a:ext cx="307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0" name="Equation" r:id="rId8" imgW="1981200" imgH="1447800" progId="Equation.DSMT4">
                    <p:embed/>
                  </p:oleObj>
                </mc:Choice>
                <mc:Fallback>
                  <p:oleObj name="Equation" r:id="rId8" imgW="1981200" imgH="1447800" progId="Equation.DSMT4">
                    <p:embed/>
                    <p:pic>
                      <p:nvPicPr>
                        <p:cNvPr id="0" name="Picture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-10"/>
                          <a:ext cx="307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0901612"/>
                </p:ext>
              </p:extLst>
            </p:nvPr>
          </p:nvGraphicFramePr>
          <p:xfrm>
            <a:off x="4496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1" name="Equation" r:id="rId10" imgW="2057400" imgH="1447800" progId="Equation.DSMT4">
                    <p:embed/>
                  </p:oleObj>
                </mc:Choice>
                <mc:Fallback>
                  <p:oleObj name="Equation" r:id="rId10" imgW="2057400" imgH="1447800" progId="Equation.DSMT4">
                    <p:embed/>
                    <p:pic>
                      <p:nvPicPr>
                        <p:cNvPr id="0" name="Picture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-36320" y="4070350"/>
            <a:ext cx="4913316" cy="1422400"/>
            <a:chOff x="0" y="-10"/>
            <a:chExt cx="7736" cy="2240"/>
          </a:xfrm>
        </p:grpSpPr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(3)</a:t>
              </a:r>
            </a:p>
          </p:txBody>
        </p:sp>
        <p:graphicFrame>
          <p:nvGraphicFramePr>
            <p:cNvPr id="20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119283"/>
                </p:ext>
              </p:extLst>
            </p:nvPr>
          </p:nvGraphicFramePr>
          <p:xfrm>
            <a:off x="4534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2" name="Equation" r:id="rId12" imgW="2057400" imgH="1447800" progId="Equation.DSMT4">
                    <p:embed/>
                  </p:oleObj>
                </mc:Choice>
                <mc:Fallback>
                  <p:oleObj name="Equation" r:id="rId12" imgW="2057400" imgH="1447800" progId="Equation.DSMT4">
                    <p:embed/>
                    <p:pic>
                      <p:nvPicPr>
                        <p:cNvPr id="0" name="Picture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98036619"/>
                </p:ext>
              </p:extLst>
            </p:nvPr>
          </p:nvGraphicFramePr>
          <p:xfrm>
            <a:off x="905" y="-10"/>
            <a:ext cx="306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3" name="Equation" r:id="rId14" imgW="1968500" imgH="1447800" progId="Equation.DSMT4">
                    <p:embed/>
                  </p:oleObj>
                </mc:Choice>
                <mc:Fallback>
                  <p:oleObj name="Equation" r:id="rId14" imgW="1968500" imgH="1447800" progId="Equation.DSMT4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-10"/>
                          <a:ext cx="306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076035" y="188775"/>
            <a:ext cx="3240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508066" y="704402"/>
            <a:ext cx="27941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en-US" altLang="zh-CN" sz="2600" b="1" dirty="0">
                <a:latin typeface="Times New Roman" pitchFamily="18" charset="0"/>
              </a:rPr>
              <a:t>-1,1,2</a:t>
            </a:r>
            <a:r>
              <a:rPr lang="zh-CN" altLang="en-US" sz="2600" b="1" dirty="0">
                <a:latin typeface="Times New Roman" pitchFamily="18" charset="0"/>
              </a:rPr>
              <a:t>，故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508065" y="1208437"/>
            <a:ext cx="27941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678501" y="2420930"/>
            <a:ext cx="263775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角化，且特征值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710008" y="2936557"/>
            <a:ext cx="25342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en-US" altLang="zh-CN" sz="2600" b="1" dirty="0">
                <a:latin typeface="Times New Roman" pitchFamily="18" charset="0"/>
              </a:rPr>
              <a:t>0,0,3</a:t>
            </a:r>
            <a:r>
              <a:rPr lang="zh-CN" altLang="en-US" sz="2600" b="1" dirty="0">
                <a:latin typeface="Times New Roman" pitchFamily="18" charset="0"/>
              </a:rPr>
              <a:t>，故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791976" y="3356995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076035" y="1988900"/>
            <a:ext cx="3240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都可以对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194510" y="4146193"/>
            <a:ext cx="31224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220045" y="4592672"/>
            <a:ext cx="31224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分别为</a:t>
            </a:r>
            <a:r>
              <a:rPr lang="en-US" altLang="zh-CN" sz="2600" b="1" dirty="0">
                <a:latin typeface="Times New Roman" pitchFamily="18" charset="0"/>
              </a:rPr>
              <a:t>1,1,4</a:t>
            </a:r>
            <a:r>
              <a:rPr lang="zh-CN" altLang="en-US" sz="2600" b="1" dirty="0">
                <a:latin typeface="Times New Roman" pitchFamily="18" charset="0"/>
              </a:rPr>
              <a:t>和</a:t>
            </a:r>
            <a:r>
              <a:rPr lang="en-US" altLang="zh-CN" sz="2600" b="1" dirty="0">
                <a:latin typeface="Times New Roman" pitchFamily="18" charset="0"/>
              </a:rPr>
              <a:t>1,3,4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405525" y="5089791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不相似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20263" y="188775"/>
            <a:ext cx="6040030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Text Box 10"/>
          <p:cNvSpPr>
            <a:spLocks noChangeArrowheads="1"/>
          </p:cNvSpPr>
          <p:nvPr/>
        </p:nvSpPr>
        <p:spPr bwMode="auto">
          <a:xfrm>
            <a:off x="1740353" y="54881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5" name="Text Box 37"/>
          <p:cNvSpPr>
            <a:spLocks noChangeArrowheads="1"/>
          </p:cNvSpPr>
          <p:nvPr/>
        </p:nvSpPr>
        <p:spPr bwMode="auto">
          <a:xfrm>
            <a:off x="659266" y="477378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-36320" y="33278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相似于同一个对角阵的方阵是相似的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35685" y="1340855"/>
            <a:ext cx="7884369" cy="100807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9372" y="1412860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zh-CN" altLang="en-US" sz="2600" b="1" dirty="0">
                <a:latin typeface="Times New Roman" pitchFamily="18" charset="0"/>
              </a:rPr>
              <a:t>因为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此时它们相似于同一对角阵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35685" y="2708950"/>
            <a:ext cx="7884369" cy="100807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9372" y="2780955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ldLvl="0" autoUpdateAnimBg="0"/>
      <p:bldP spid="23" grpId="0" bldLvl="0" autoUpdateAnimBg="0"/>
      <p:bldP spid="24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animBg="1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3568" y="765339"/>
            <a:ext cx="2513819" cy="1422400"/>
            <a:chOff x="0" y="-9"/>
            <a:chExt cx="3958" cy="2240"/>
          </a:xfrm>
        </p:grpSpPr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</a:t>
              </a:r>
              <a:r>
                <a:rPr lang="en-US" altLang="zh-CN" sz="2600" b="1" dirty="0">
                  <a:latin typeface="Times New Roman" pitchFamily="18" charset="0"/>
                </a:rPr>
                <a:t>4</a:t>
              </a:r>
              <a:r>
                <a:rPr lang="zh-CN" altLang="en-US" sz="2600" b="1" dirty="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8365613"/>
                </p:ext>
              </p:extLst>
            </p:nvPr>
          </p:nvGraphicFramePr>
          <p:xfrm>
            <a:off x="914" y="-9"/>
            <a:ext cx="304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68" name="Equation" r:id="rId3" imgW="1955520" imgH="1447560" progId="Equation.DSMT4">
                    <p:embed/>
                  </p:oleObj>
                </mc:Choice>
                <mc:Fallback>
                  <p:oleObj name="Equation" r:id="rId3" imgW="1955520" imgH="144756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-9"/>
                          <a:ext cx="304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090997"/>
              </p:ext>
            </p:extLst>
          </p:nvPr>
        </p:nvGraphicFramePr>
        <p:xfrm>
          <a:off x="3502780" y="782464"/>
          <a:ext cx="1933316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Equation" r:id="rId5" imgW="1955520" imgH="1447560" progId="Equation.DSMT4">
                  <p:embed/>
                </p:oleObj>
              </mc:Choice>
              <mc:Fallback>
                <p:oleObj name="Equation" r:id="rId5" imgW="195552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780" y="782464"/>
                        <a:ext cx="1933316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827584" y="2383567"/>
            <a:ext cx="6984776" cy="1993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946058" y="2383568"/>
            <a:ext cx="54981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4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的特征值都是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759675" y="3872661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00" b="1" dirty="0">
                <a:latin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不相似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763688" y="3356992"/>
            <a:ext cx="56886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</a:rPr>
              <a:t>-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可以对角化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1763688" y="2924944"/>
            <a:ext cx="590465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但是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</a:rPr>
              <a:t>-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=2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不可以对角化</a:t>
            </a:r>
            <a:endParaRPr lang="en-US" altLang="zh-CN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utoUpdateAnimBg="0"/>
      <p:bldP spid="12" grpId="0" bldLvl="0" autoUpdateAnimBg="0"/>
      <p:bldP spid="14" grpId="0" bldLvl="0" autoUpdateAnimBg="0"/>
      <p:bldP spid="15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19~23</a:t>
            </a: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6436"/>
            <a:ext cx="5733256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0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标题 23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 rot="5400000">
            <a:off x="450057" y="2401079"/>
            <a:ext cx="3810000" cy="1833563"/>
            <a:chOff x="2346280" y="2992831"/>
            <a:chExt cx="4451440" cy="285611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346280" y="3979489"/>
              <a:ext cx="4451440" cy="1466385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宋体" charset="0"/>
              </a:endParaRPr>
            </a:p>
          </p:txBody>
        </p:sp>
        <p:grpSp>
          <p:nvGrpSpPr>
            <p:cNvPr id="24" name="组合 3"/>
            <p:cNvGrpSpPr>
              <a:grpSpLocks/>
            </p:cNvGrpSpPr>
            <p:nvPr/>
          </p:nvGrpSpPr>
          <p:grpSpPr bwMode="auto"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25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27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kumimoji="0"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宋体" charset="0"/>
                  </a:endParaRPr>
                </a:p>
              </p:txBody>
            </p:sp>
            <p:grpSp>
              <p:nvGrpSpPr>
                <p:cNvPr id="28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2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kumimoji="0" lang="zh-CN" altLang="en-US" kern="0">
                      <a:solidFill>
                        <a:sysClr val="windowText" lastClr="000000"/>
                      </a:solidFill>
                      <a:latin typeface="Arial" charset="0"/>
                      <a:ea typeface="宋体" charset="0"/>
                    </a:endParaRPr>
                  </a:p>
                </p:txBody>
              </p:sp>
              <p:sp>
                <p:nvSpPr>
                  <p:cNvPr id="3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kumimoji="0" lang="zh-CN" altLang="en-US" kern="0">
                      <a:solidFill>
                        <a:sysClr val="windowText" lastClr="000000"/>
                      </a:solidFill>
                      <a:latin typeface="微软雅黑" pitchFamily="34" charset="-122"/>
                      <a:ea typeface="宋体" charset="0"/>
                    </a:endParaRPr>
                  </a:p>
                </p:txBody>
              </p:sp>
            </p:grpSp>
          </p:grp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2929021" y="2990358"/>
                <a:ext cx="2917549" cy="1053424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zh-CN" altLang="en-US" kern="0">
                  <a:solidFill>
                    <a:sysClr val="windowText" lastClr="000000"/>
                  </a:solidFill>
                  <a:latin typeface="Arial" charset="0"/>
                  <a:ea typeface="宋体" charset="0"/>
                </a:endParaRPr>
              </a:p>
            </p:txBody>
          </p:sp>
        </p:grp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103563" y="1535098"/>
            <a:ext cx="3700462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rgbClr val="948A54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dirty="0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向量的内积、长度及正交性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2987675" y="1547798"/>
            <a:ext cx="487363" cy="565150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563938" y="2224073"/>
            <a:ext cx="3602037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>
                <a:solidFill>
                  <a:srgbClr val="948A54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方阵的特征值与特征向量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3436938" y="2185973"/>
            <a:ext cx="487362" cy="566738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822700" y="2879711"/>
            <a:ext cx="3486150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相似矩阵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52838" y="2833673"/>
            <a:ext cx="487362" cy="566738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822700" y="3590911"/>
            <a:ext cx="3341688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b="1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对称矩阵的对角化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3679825" y="3602023"/>
            <a:ext cx="487363" cy="566738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916238" y="273050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</a:rPr>
              <a:t>相似矩阵及二次型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563938" y="4286236"/>
            <a:ext cx="3365500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rgbClr val="948A5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dirty="0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二次型及其标准形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3419475" y="4273536"/>
            <a:ext cx="487363" cy="566737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630488" y="1893873"/>
            <a:ext cx="903287" cy="3222625"/>
            <a:chOff x="2630005" y="2417702"/>
            <a:chExt cx="903365" cy="3222572"/>
          </a:xfrm>
        </p:grpSpPr>
        <p:sp>
          <p:nvSpPr>
            <p:cNvPr id="43" name="AutoShape 15"/>
            <p:cNvSpPr>
              <a:spLocks noChangeArrowheads="1"/>
            </p:cNvSpPr>
            <p:nvPr/>
          </p:nvSpPr>
          <p:spPr bwMode="auto">
            <a:xfrm rot="6053988">
              <a:off x="3087264" y="3974989"/>
              <a:ext cx="390519" cy="50169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0" lang="zh-CN" altLang="en-US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39"/>
            <p:cNvGrpSpPr>
              <a:grpSpLocks/>
            </p:cNvGrpSpPr>
            <p:nvPr/>
          </p:nvGrpSpPr>
          <p:grpSpPr bwMode="auto"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45" name="组合 10"/>
              <p:cNvGrpSpPr>
                <a:grpSpLocks/>
              </p:cNvGrpSpPr>
              <p:nvPr/>
            </p:nvGrpSpPr>
            <p:grpSpPr bwMode="auto"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47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8181" y="2423505"/>
                  <a:ext cx="458133" cy="843617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9112" cy="808687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9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70420" y="3005928"/>
                  <a:ext cx="458133" cy="73971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1553" y="4114438"/>
                  <a:ext cx="417328" cy="92278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170" y="5021159"/>
                <a:ext cx="403260" cy="619115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kumimoji="0" lang="zh-CN" altLang="en-US" b="1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103563" y="4972036"/>
            <a:ext cx="3398837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2932113" y="4972036"/>
            <a:ext cx="487362" cy="566737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8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一相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05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 </a:t>
            </a:r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3563930" y="376298"/>
            <a:ext cx="352957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矩阵可以相似对角化的充要条件是什么？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95710" y="332785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四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矩阵可以对角化的</a:t>
            </a:r>
            <a:r>
              <a:rPr lang="zh-CN" altLang="en-US" sz="2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等价条件</a:t>
            </a:r>
            <a:endParaRPr lang="en-US" altLang="zh-CN" sz="2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695" y="1556552"/>
            <a:ext cx="7920728" cy="3456558"/>
            <a:chOff x="179695" y="1556552"/>
            <a:chExt cx="7920728" cy="3456558"/>
          </a:xfrm>
        </p:grpSpPr>
        <p:sp>
          <p:nvSpPr>
            <p:cNvPr id="7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的特征向量</a:t>
              </a:r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179695" y="2114002"/>
              <a:ext cx="78486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Calibri" pitchFamily="34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的特征值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全是实数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，且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n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重的特征值存在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n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endParaRPr>
            </a:p>
          </p:txBody>
        </p:sp>
        <p:sp>
          <p:nvSpPr>
            <p:cNvPr id="10" name="TextBox 9"/>
            <p:cNvSpPr>
              <a:spLocks noChangeArrowheads="1"/>
            </p:cNvSpPr>
            <p:nvPr/>
          </p:nvSpPr>
          <p:spPr bwMode="auto">
            <a:xfrm>
              <a:off x="286150" y="2730750"/>
              <a:ext cx="493395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性无关的特征向量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endParaRPr>
            </a:p>
          </p:txBody>
        </p:sp>
        <p:sp>
          <p:nvSpPr>
            <p:cNvPr id="11" name="TextBox 10"/>
            <p:cNvSpPr>
              <a:spLocks noChangeArrowheads="1"/>
            </p:cNvSpPr>
            <p:nvPr/>
          </p:nvSpPr>
          <p:spPr bwMode="auto">
            <a:xfrm>
              <a:off x="250680" y="4520667"/>
              <a:ext cx="6985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若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互不相同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的特征值，则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可以对角化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endParaRPr>
            </a:p>
          </p:txBody>
        </p:sp>
        <p:sp>
          <p:nvSpPr>
            <p:cNvPr id="20" name="左右箭头 19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左右箭头 20"/>
            <p:cNvSpPr/>
            <p:nvPr/>
          </p:nvSpPr>
          <p:spPr bwMode="auto">
            <a:xfrm>
              <a:off x="3780000" y="285264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181973" y="3323003"/>
              <a:ext cx="79184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的特征值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全是实数，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且每个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n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重的特征值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都满足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95765" y="3876818"/>
              <a:ext cx="3132145" cy="488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R</a:t>
              </a:r>
              <a:r>
                <a:rPr lang="en-US" altLang="zh-CN" sz="2600" b="1" dirty="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i="1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E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-A</a:t>
              </a:r>
              <a:r>
                <a:rPr lang="en-US" altLang="zh-CN" sz="2600" b="1" dirty="0">
                  <a:latin typeface="黑体" pitchFamily="2" charset="-122"/>
                  <a:ea typeface="黑体" pitchFamily="2" charset="-122"/>
                  <a:cs typeface="Times New Roman" pitchFamily="18" charset="0"/>
                  <a:sym typeface="Symbol"/>
                </a:rPr>
                <a:t>)</a:t>
              </a:r>
              <a:r>
                <a:rPr lang="en-US" altLang="zh-CN" sz="2600" b="1" i="1" dirty="0">
                  <a:latin typeface="黑体" pitchFamily="2" charset="-122"/>
                  <a:ea typeface="黑体" pitchFamily="2" charset="-122"/>
                  <a:cs typeface="Times New Roman" pitchFamily="18" charset="0"/>
                  <a:sym typeface="Symbol"/>
                </a:rPr>
                <a:t>=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n-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n</a:t>
              </a:r>
              <a:r>
                <a:rPr lang="en-US" altLang="zh-CN" sz="2600" b="1" i="1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,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6" name="右箭头 25"/>
            <p:cNvSpPr/>
            <p:nvPr/>
          </p:nvSpPr>
          <p:spPr bwMode="auto">
            <a:xfrm>
              <a:off x="3923928" y="3999839"/>
              <a:ext cx="648045" cy="24414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3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260648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+mj-ea"/>
                <a:ea typeface="+mj-ea"/>
              </a:rPr>
              <a:t>三</a:t>
            </a:r>
            <a:endParaRPr lang="en-US" altLang="zh-CN" sz="3200" b="1" dirty="0">
              <a:latin typeface="+mj-ea"/>
              <a:ea typeface="+mj-ea"/>
            </a:endParaRPr>
          </a:p>
          <a:p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正</a:t>
            </a:r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交</a:t>
            </a:r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阵</a:t>
            </a:r>
            <a:r>
              <a:rPr lang="zh-CN" altLang="en-US" sz="3200" b="1" dirty="0">
                <a:latin typeface="+mj-ea"/>
                <a:ea typeface="+mj-ea"/>
              </a:rPr>
              <a:t>定义和性质</a:t>
            </a:r>
            <a:endParaRPr lang="zh-CN" altLang="zh-CN" sz="3200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1496751" y="241484"/>
            <a:ext cx="516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1647924" y="908720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4" imgW="4940280" imgH="545760" progId="Equation.DSMT4">
                  <p:embed/>
                </p:oleObj>
              </mc:Choice>
              <mc:Fallback>
                <p:oleObj name="Equation" r:id="rId4" imgW="4940280" imgH="54576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924" y="908720"/>
                        <a:ext cx="4940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179512" y="148478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正交阵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5576" y="4293096"/>
            <a:ext cx="3069080" cy="13681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40572" y="4221088"/>
            <a:ext cx="3069080" cy="1379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16016" y="2132856"/>
            <a:ext cx="3069080" cy="1368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59024" y="2132856"/>
            <a:ext cx="3069080" cy="13681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875016" y="3409456"/>
            <a:ext cx="2605823" cy="10996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710783" y="2649869"/>
            <a:ext cx="1100236" cy="2639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06646" y="3666899"/>
            <a:ext cx="237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1298303" y="2564903"/>
          <a:ext cx="1807709" cy="2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6" imgW="2247840" imgH="368280" progId="Equation.DSMT4">
                  <p:embed/>
                </p:oleObj>
              </mc:Choice>
              <mc:Fallback>
                <p:oleObj name="Equation" r:id="rId6" imgW="2247840" imgH="36828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8303" y="2564903"/>
                        <a:ext cx="1807709" cy="29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5549537" y="2416814"/>
          <a:ext cx="1011092" cy="2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8" imgW="1257120" imgH="368280" progId="Equation.DSMT4">
                  <p:embed/>
                </p:oleObj>
              </mc:Choice>
              <mc:Fallback>
                <p:oleObj name="Equation" r:id="rId8" imgW="1257120" imgH="3682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9537" y="2416814"/>
                        <a:ext cx="1011092" cy="29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5480839" y="4697087"/>
          <a:ext cx="1399187" cy="38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10" imgW="1739880" imgH="482400" progId="Equation.DSMT4">
                  <p:embed/>
                </p:oleObj>
              </mc:Choice>
              <mc:Fallback>
                <p:oleObj name="Equation" r:id="rId10" imgW="1739880" imgH="4824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0839" y="4697087"/>
                        <a:ext cx="1399187" cy="388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4478158" y="2646059"/>
          <a:ext cx="153196" cy="26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Equation" r:id="rId12" imgW="190440" imgH="330120" progId="Equation.DSMT4">
                  <p:embed/>
                </p:oleObj>
              </mc:Choice>
              <mc:Fallback>
                <p:oleObj name="Equation" r:id="rId12" imgW="190440" imgH="33012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8158" y="2646059"/>
                        <a:ext cx="153196" cy="26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03004" y="2781829"/>
            <a:ext cx="194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也是正交阵</a:t>
            </a:r>
          </a:p>
        </p:txBody>
      </p:sp>
      <p:sp>
        <p:nvSpPr>
          <p:cNvPr id="32" name="下箭头 31"/>
          <p:cNvSpPr/>
          <p:nvPr/>
        </p:nvSpPr>
        <p:spPr>
          <a:xfrm>
            <a:off x="5860218" y="3608568"/>
            <a:ext cx="389730" cy="597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73929" y="4338673"/>
            <a:ext cx="28946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b="1" dirty="0"/>
              <a:t>的行（列）都是</a:t>
            </a:r>
            <a:r>
              <a:rPr lang="zh-CN" altLang="zh-CN" sz="2400" b="1" dirty="0">
                <a:solidFill>
                  <a:srgbClr val="FF0000"/>
                </a:solidFill>
              </a:rPr>
              <a:t>两两正交</a:t>
            </a:r>
            <a:r>
              <a:rPr lang="zh-CN" altLang="zh-CN" sz="2400" b="1" dirty="0"/>
              <a:t>的</a:t>
            </a:r>
            <a:r>
              <a:rPr lang="zh-CN" altLang="zh-CN" sz="2400" b="1" dirty="0">
                <a:solidFill>
                  <a:srgbClr val="FF0000"/>
                </a:solidFill>
              </a:rPr>
              <a:t>单位向量</a:t>
            </a:r>
            <a:r>
              <a:rPr lang="zh-CN" altLang="en-US" sz="2400" b="1" dirty="0"/>
              <a:t>。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左右箭头 33"/>
          <p:cNvSpPr/>
          <p:nvPr/>
        </p:nvSpPr>
        <p:spPr>
          <a:xfrm rot="5400000">
            <a:off x="1556763" y="3733680"/>
            <a:ext cx="835744" cy="34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921573" y="4821263"/>
            <a:ext cx="810700" cy="26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60"/>
    </mc:Choice>
    <mc:Fallback xmlns="">
      <p:transition spd="slow" advTm="42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31" grpId="0"/>
      <p:bldP spid="32" grpId="0" animBg="1"/>
      <p:bldP spid="33" grpId="0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6"/>
            <a:ext cx="2376165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332785"/>
            <a:ext cx="504825" cy="4752330"/>
          </a:xfrm>
          <a:ln/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6725" y="333375"/>
            <a:ext cx="1657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基本结论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27000" y="1138238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09538" y="2360521"/>
            <a:ext cx="7986395" cy="49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为实对称阵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重特征值，则</a:t>
            </a:r>
            <a:r>
              <a:rPr lang="en-US" altLang="zh-CN" sz="2600" b="1" i="1" dirty="0">
                <a:latin typeface="Times New Roman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E-A</a:t>
            </a:r>
            <a:r>
              <a:rPr lang="en-US" altLang="zh-CN" sz="2600" b="1" dirty="0">
                <a:latin typeface="Times New Roman" pitchFamily="18" charset="0"/>
              </a:rPr>
              <a:t>)=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dirty="0">
                <a:latin typeface="Times New Roman" pitchFamily="18" charset="0"/>
              </a:rPr>
              <a:t>-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i</a:t>
            </a:r>
            <a:r>
              <a:rPr lang="zh-CN" altLang="en-US" sz="2600" b="1" dirty="0">
                <a:latin typeface="Times New Roman" pitchFamily="18" charset="0"/>
              </a:rPr>
              <a:t>     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7950" y="2996970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4.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任一实对称矩阵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都可以对角化，</a:t>
            </a:r>
            <a:r>
              <a:rPr lang="zh-CN" altLang="en-US" sz="2600" b="1" dirty="0"/>
              <a:t>更进一步一定存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9710" y="3517678"/>
            <a:ext cx="7502576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在正交矩阵</a:t>
            </a:r>
            <a:r>
              <a:rPr lang="en-US" altLang="zh-CN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</a:rPr>
              <a:t>，使得</a:t>
            </a:r>
            <a:r>
              <a:rPr lang="en-US" altLang="zh-CN" sz="2600" b="1" i="1" dirty="0">
                <a:latin typeface="Times New Roman" pitchFamily="18" charset="0"/>
              </a:rPr>
              <a:t>Q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AQ</a:t>
            </a:r>
            <a:r>
              <a:rPr lang="zh-CN" altLang="en-US" sz="2600" b="1" dirty="0">
                <a:latin typeface="Times New Roman" pitchFamily="18" charset="0"/>
              </a:rPr>
              <a:t> 为对角阵。</a:t>
            </a: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120650" y="4164135"/>
            <a:ext cx="8123873" cy="488950"/>
            <a:chOff x="0" y="0"/>
            <a:chExt cx="12795" cy="768"/>
          </a:xfrm>
        </p:grpSpPr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79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5. 实对称矩阵 </a:t>
              </a:r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>
                  <a:latin typeface="Times New Roman" pitchFamily="18" charset="0"/>
                </a:rPr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非零特征值</a:t>
              </a:r>
              <a:r>
                <a:rPr lang="zh-CN" altLang="en-US" sz="2600" b="1" dirty="0">
                  <a:latin typeface="Times New Roman" pitchFamily="18" charset="0"/>
                </a:rPr>
                <a:t>的个数等于         。</a:t>
              </a:r>
            </a:p>
          </p:txBody>
        </p:sp>
        <p:graphicFrame>
          <p:nvGraphicFramePr>
            <p:cNvPr id="15" name="Object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4927408"/>
                </p:ext>
              </p:extLst>
            </p:nvPr>
          </p:nvGraphicFramePr>
          <p:xfrm>
            <a:off x="9676" y="90"/>
            <a:ext cx="1138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59" name="Equation" r:id="rId4" imgW="749160" imgH="355320" progId="Equation.DSMT4">
                    <p:embed/>
                  </p:oleObj>
                </mc:Choice>
                <mc:Fallback>
                  <p:oleObj name="Equation" r:id="rId4" imgW="749160" imgH="355320" progId="Equation.DSMT4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6" y="90"/>
                          <a:ext cx="1138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431195" y="4741763"/>
            <a:ext cx="7816846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当0是实对称矩阵的特征值时，其重数等于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宋体" pitchFamily="2" charset="-122"/>
              </a:rPr>
              <a:t>       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07689" y="1712472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2</a:t>
            </a:r>
            <a:r>
              <a:rPr lang="zh-CN" altLang="en-US" sz="2600" b="1" dirty="0"/>
              <a:t>. 实对称阵的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9" grpId="0"/>
      <p:bldP spid="10" grpId="0" bldLvl="0" autoUpdateAnimBg="0"/>
      <p:bldP spid="11" grpId="0"/>
      <p:bldP spid="16" grpId="0"/>
      <p:bldP spid="17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7000" y="116770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126"/>
          <p:cNvSpPr>
            <a:spLocks noChangeArrowheads="1"/>
          </p:cNvSpPr>
          <p:nvPr/>
        </p:nvSpPr>
        <p:spPr bwMode="auto">
          <a:xfrm>
            <a:off x="6084888" y="33575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144"/>
          <p:cNvSpPr>
            <a:spLocks noChangeArrowheads="1"/>
          </p:cNvSpPr>
          <p:nvPr/>
        </p:nvSpPr>
        <p:spPr bwMode="auto">
          <a:xfrm>
            <a:off x="5795963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276" y="240603"/>
            <a:ext cx="8148638" cy="8842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的特征值都是单特征值时,求正交相似矩阵 </a:t>
            </a:r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宋体" pitchFamily="2" charset="-122"/>
              </a:rPr>
              <a:t>的方法为: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7000" y="1385888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求出所有单特征值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</a:rPr>
              <a:t>  对应的特征向量为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42875" y="2343150"/>
            <a:ext cx="8034341" cy="889000"/>
            <a:chOff x="0" y="-10"/>
            <a:chExt cx="12652" cy="1400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331"/>
              <a:ext cx="1151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(2) 将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itchFamily="18" charset="0"/>
                </a:rPr>
                <a:t>, …,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p</a:t>
              </a:r>
              <a:r>
                <a:rPr lang="en-US" altLang="zh-CN" sz="26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单位化</a:t>
              </a:r>
              <a:r>
                <a:rPr lang="zh-CN" altLang="en-US" sz="2600" b="1" dirty="0">
                  <a:latin typeface="Times New Roman" pitchFamily="18" charset="0"/>
                </a:rPr>
                <a:t> ，即取                    </a:t>
              </a:r>
            </a:p>
          </p:txBody>
        </p:sp>
        <p:graphicFrame>
          <p:nvGraphicFramePr>
            <p:cNvPr id="13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0896599"/>
                </p:ext>
              </p:extLst>
            </p:nvPr>
          </p:nvGraphicFramePr>
          <p:xfrm>
            <a:off x="7330" y="-10"/>
            <a:ext cx="532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9" name="Equation" r:id="rId4" imgW="3378200" imgH="889000" progId="Equation.DSMT4">
                    <p:embed/>
                  </p:oleObj>
                </mc:Choice>
                <mc:Fallback>
                  <p:oleObj name="Equation" r:id="rId4" imgW="3378200" imgH="889000" progId="Equation.DSMT4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" y="-10"/>
                          <a:ext cx="5322" cy="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36525" y="3189288"/>
            <a:ext cx="8036560" cy="501650"/>
            <a:chOff x="0" y="0"/>
            <a:chExt cx="12657" cy="790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65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  <a:cs typeface="Times New Roman" pitchFamily="18" charset="0"/>
                </a:rPr>
                <a:t>(3) 令                               则</a:t>
              </a:r>
            </a:p>
          </p:txBody>
        </p:sp>
        <p:graphicFrame>
          <p:nvGraphicFramePr>
            <p:cNvPr id="17" name="Object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8642841"/>
                </p:ext>
              </p:extLst>
            </p:nvPr>
          </p:nvGraphicFramePr>
          <p:xfrm>
            <a:off x="1503" y="130"/>
            <a:ext cx="376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0" name="Equation" r:id="rId6" imgW="2387600" imgH="419100" progId="Equation.DSMT4">
                    <p:embed/>
                  </p:oleObj>
                </mc:Choice>
                <mc:Fallback>
                  <p:oleObj name="Equation" r:id="rId6" imgW="2387600" imgH="419100" progId="Equation.DSMT4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30"/>
                          <a:ext cx="3763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1263101"/>
                </p:ext>
              </p:extLst>
            </p:nvPr>
          </p:nvGraphicFramePr>
          <p:xfrm>
            <a:off x="6103" y="27"/>
            <a:ext cx="594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1" name="Equation" r:id="rId8" imgW="3771900" imgH="457200" progId="Equation.DSMT4">
                    <p:embed/>
                  </p:oleObj>
                </mc:Choice>
                <mc:Fallback>
                  <p:oleObj name="Equation" r:id="rId8" imgW="3771900" imgH="457200" progId="Equation.DSMT4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" y="27"/>
                          <a:ext cx="5943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418229" y="3800617"/>
            <a:ext cx="79700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Times New Roman" pitchFamily="18" charset="0"/>
              </a:rPr>
              <a:t>中向量的排列次序与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latin typeface="Times New Roman" pitchFamily="18" charset="0"/>
              </a:rPr>
              <a:t>的排列次序相对应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55735" y="1856482"/>
            <a:ext cx="7056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|2.1|2.8|2.3|2.3|3.6|1.2|5.6|1.6|1.7|5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2243</Words>
  <Application>Microsoft Office PowerPoint</Application>
  <PresentationFormat>全屏显示(4:3)</PresentationFormat>
  <Paragraphs>452</Paragraphs>
  <Slides>27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楷体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第五章   相似矩阵及二次型</vt:lpstr>
      <vt:lpstr>5.3   相   似   矩   阵</vt:lpstr>
      <vt:lpstr>5.3   相   似   矩   阵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PowerPoint 演示文稿</vt:lpstr>
      <vt:lpstr>5.4  实对称阵的相似对角化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276</cp:revision>
  <dcterms:created xsi:type="dcterms:W3CDTF">2015-01-02T08:47:50Z</dcterms:created>
  <dcterms:modified xsi:type="dcterms:W3CDTF">2022-04-27T23:54:12Z</dcterms:modified>
</cp:coreProperties>
</file>