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heme/themeOverride6.xml" ContentType="application/vnd.openxmlformats-officedocument.themeOverr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544" r:id="rId2"/>
    <p:sldId id="658" r:id="rId3"/>
    <p:sldId id="645" r:id="rId4"/>
    <p:sldId id="661" r:id="rId5"/>
    <p:sldId id="662" r:id="rId6"/>
    <p:sldId id="663" r:id="rId7"/>
    <p:sldId id="654" r:id="rId8"/>
    <p:sldId id="646" r:id="rId9"/>
    <p:sldId id="681" r:id="rId10"/>
    <p:sldId id="672" r:id="rId11"/>
    <p:sldId id="674" r:id="rId12"/>
    <p:sldId id="675" r:id="rId13"/>
    <p:sldId id="667" r:id="rId14"/>
    <p:sldId id="668" r:id="rId15"/>
    <p:sldId id="669" r:id="rId16"/>
    <p:sldId id="671" r:id="rId17"/>
    <p:sldId id="648" r:id="rId18"/>
    <p:sldId id="676" r:id="rId19"/>
    <p:sldId id="659" r:id="rId20"/>
    <p:sldId id="660" r:id="rId21"/>
    <p:sldId id="678" r:id="rId22"/>
    <p:sldId id="679" r:id="rId23"/>
    <p:sldId id="680" r:id="rId24"/>
    <p:sldId id="639" r:id="rId25"/>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70C0"/>
    <a:srgbClr val="EAD7D7"/>
    <a:srgbClr val="FFF2CC"/>
    <a:srgbClr val="DDE8F7"/>
    <a:srgbClr val="FFFFCC"/>
    <a:srgbClr val="9EDA3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3153" autoAdjust="0"/>
  </p:normalViewPr>
  <p:slideViewPr>
    <p:cSldViewPr>
      <p:cViewPr varScale="1">
        <p:scale>
          <a:sx n="70" d="100"/>
          <a:sy n="70" d="100"/>
        </p:scale>
        <p:origin x="-132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F:\work\&#25919;&#20225;&#24037;&#20316;2018\0%20&#20250;&#35758;&#26448;&#26009;\20180122&#28201;&#24030;&#29289;&#32852;&#32593;&#21457;&#23637;&#32463;&#39564;&#20998;&#20139;\&#22522;&#30784;&#25968;&#25454;.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F:\work\&#25919;&#20225;&#24037;&#20316;2018\0%20&#20250;&#35758;&#26448;&#26009;\20180122&#28201;&#24030;&#29289;&#32852;&#32593;&#21457;&#23637;&#32463;&#39564;&#20998;&#20139;\&#22522;&#30784;&#25968;&#25454;.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F:\work\&#25919;&#20225;&#24037;&#20316;2018\0%20&#20250;&#35758;&#26448;&#26009;\20180122&#28201;&#24030;&#29289;&#32852;&#32593;&#21457;&#23637;&#32463;&#39564;&#20998;&#20139;\&#22522;&#30784;&#25968;&#25454;.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F:\work\&#25919;&#20225;&#24037;&#20316;2018\0%20&#20250;&#35758;&#26448;&#26009;\20180122&#28201;&#24030;&#29289;&#32852;&#32593;&#21457;&#23637;&#32463;&#39564;&#20998;&#20139;\&#22522;&#30784;&#25968;&#25454;.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F:\work\&#25919;&#20225;&#24037;&#20316;2018\0%20&#20250;&#35758;&#26448;&#26009;\20180122&#28201;&#24030;&#29289;&#32852;&#32593;&#21457;&#23637;&#32463;&#39564;&#20998;&#20139;\&#22522;&#30784;&#25968;&#25454;.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F:\work\&#25919;&#20225;&#24037;&#20316;2018\0%20&#20250;&#35758;&#26448;&#26009;\20180122&#28201;&#24030;&#29289;&#32852;&#32593;&#21457;&#23637;&#32463;&#39564;&#20998;&#20139;\&#22522;&#30784;&#25968;&#25454;.xlsx"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a:lstStyle/>
          <a:p>
            <a:pPr>
              <a:defRPr/>
            </a:pPr>
            <a:r>
              <a:rPr lang="en-US"/>
              <a:t>2017</a:t>
            </a:r>
            <a:r>
              <a:rPr lang="zh-CN"/>
              <a:t>年各地市物联网收入完成情况</a:t>
            </a:r>
          </a:p>
        </c:rich>
      </c:tx>
      <c:layout/>
    </c:title>
    <c:plotArea>
      <c:layout/>
      <c:barChart>
        <c:barDir val="col"/>
        <c:grouping val="clustered"/>
        <c:ser>
          <c:idx val="0"/>
          <c:order val="0"/>
          <c:tx>
            <c:strRef>
              <c:f>Sheet1!$G$1</c:f>
              <c:strCache>
                <c:ptCount val="1"/>
                <c:pt idx="0">
                  <c:v>收入到达</c:v>
                </c:pt>
              </c:strCache>
            </c:strRef>
          </c:tx>
          <c:dLbls>
            <c:dLbl>
              <c:idx val="1"/>
              <c:layout/>
              <c:dLblPos val="ctr"/>
              <c:showVal val="1"/>
            </c:dLbl>
            <c:delete val="1"/>
            <c:dLblPos val="ctr"/>
          </c:dLbls>
          <c:cat>
            <c:strRef>
              <c:f>Sheet1!$F$2:$F$12</c:f>
              <c:strCache>
                <c:ptCount val="11"/>
                <c:pt idx="0">
                  <c:v>XX</c:v>
                </c:pt>
                <c:pt idx="1">
                  <c:v>温州</c:v>
                </c:pt>
                <c:pt idx="2">
                  <c:v>XX</c:v>
                </c:pt>
                <c:pt idx="3">
                  <c:v>XX</c:v>
                </c:pt>
                <c:pt idx="4">
                  <c:v>XX</c:v>
                </c:pt>
                <c:pt idx="5">
                  <c:v>XX</c:v>
                </c:pt>
                <c:pt idx="6">
                  <c:v>XX</c:v>
                </c:pt>
                <c:pt idx="7">
                  <c:v>XX</c:v>
                </c:pt>
                <c:pt idx="8">
                  <c:v>XX</c:v>
                </c:pt>
                <c:pt idx="9">
                  <c:v>XX</c:v>
                </c:pt>
                <c:pt idx="10">
                  <c:v>XX</c:v>
                </c:pt>
              </c:strCache>
            </c:strRef>
          </c:cat>
          <c:val>
            <c:numRef>
              <c:f>Sheet1!$G$2:$G$12</c:f>
              <c:numCache>
                <c:formatCode>General</c:formatCode>
                <c:ptCount val="11"/>
                <c:pt idx="0">
                  <c:v>1074.8</c:v>
                </c:pt>
                <c:pt idx="1">
                  <c:v>8763</c:v>
                </c:pt>
                <c:pt idx="2">
                  <c:v>10917.6</c:v>
                </c:pt>
                <c:pt idx="3">
                  <c:v>10840.4</c:v>
                </c:pt>
                <c:pt idx="4" formatCode="0.0">
                  <c:v>4418.7</c:v>
                </c:pt>
                <c:pt idx="5">
                  <c:v>3542.4</c:v>
                </c:pt>
                <c:pt idx="6">
                  <c:v>6882.8</c:v>
                </c:pt>
                <c:pt idx="7" formatCode="0.0">
                  <c:v>2299.1999999999998</c:v>
                </c:pt>
                <c:pt idx="8">
                  <c:v>2792.4</c:v>
                </c:pt>
                <c:pt idx="9">
                  <c:v>2362.5</c:v>
                </c:pt>
                <c:pt idx="10">
                  <c:v>1442.8</c:v>
                </c:pt>
              </c:numCache>
            </c:numRef>
          </c:val>
        </c:ser>
        <c:axId val="165680640"/>
        <c:axId val="165682176"/>
      </c:barChart>
      <c:lineChart>
        <c:grouping val="standard"/>
        <c:ser>
          <c:idx val="2"/>
          <c:order val="1"/>
          <c:tx>
            <c:strRef>
              <c:f>Sheet1!$I$1</c:f>
              <c:strCache>
                <c:ptCount val="1"/>
                <c:pt idx="0">
                  <c:v>指标完成率</c:v>
                </c:pt>
              </c:strCache>
            </c:strRef>
          </c:tx>
          <c:dLbls>
            <c:dLbl>
              <c:idx val="1"/>
              <c:layout/>
              <c:dLblPos val="t"/>
              <c:showVal val="1"/>
            </c:dLbl>
            <c:delete val="1"/>
            <c:dLblPos val="t"/>
          </c:dLbls>
          <c:cat>
            <c:strRef>
              <c:f>Sheet1!$F$2:$F$12</c:f>
              <c:strCache>
                <c:ptCount val="11"/>
                <c:pt idx="0">
                  <c:v>XX</c:v>
                </c:pt>
                <c:pt idx="1">
                  <c:v>温州</c:v>
                </c:pt>
                <c:pt idx="2">
                  <c:v>XX</c:v>
                </c:pt>
                <c:pt idx="3">
                  <c:v>XX</c:v>
                </c:pt>
                <c:pt idx="4">
                  <c:v>XX</c:v>
                </c:pt>
                <c:pt idx="5">
                  <c:v>XX</c:v>
                </c:pt>
                <c:pt idx="6">
                  <c:v>XX</c:v>
                </c:pt>
                <c:pt idx="7">
                  <c:v>XX</c:v>
                </c:pt>
                <c:pt idx="8">
                  <c:v>XX</c:v>
                </c:pt>
                <c:pt idx="9">
                  <c:v>XX</c:v>
                </c:pt>
                <c:pt idx="10">
                  <c:v>XX</c:v>
                </c:pt>
              </c:strCache>
            </c:strRef>
          </c:cat>
          <c:val>
            <c:numRef>
              <c:f>Sheet1!$I$2:$I$12</c:f>
              <c:numCache>
                <c:formatCode>0.0%</c:formatCode>
                <c:ptCount val="11"/>
                <c:pt idx="0">
                  <c:v>1.3107317073170728</c:v>
                </c:pt>
                <c:pt idx="1">
                  <c:v>1.1380519480519484</c:v>
                </c:pt>
                <c:pt idx="2">
                  <c:v>1.0917599999999998</c:v>
                </c:pt>
                <c:pt idx="3">
                  <c:v>1.0840399999999999</c:v>
                </c:pt>
                <c:pt idx="4">
                  <c:v>1.0372535211267615</c:v>
                </c:pt>
                <c:pt idx="5">
                  <c:v>0.96523160762942806</c:v>
                </c:pt>
                <c:pt idx="6">
                  <c:v>0.86035000000000028</c:v>
                </c:pt>
                <c:pt idx="7">
                  <c:v>0.85155555555555562</c:v>
                </c:pt>
                <c:pt idx="8">
                  <c:v>0.8461818181818187</c:v>
                </c:pt>
                <c:pt idx="9">
                  <c:v>0.84375000000000022</c:v>
                </c:pt>
                <c:pt idx="10">
                  <c:v>0.83883720930232553</c:v>
                </c:pt>
              </c:numCache>
            </c:numRef>
          </c:val>
        </c:ser>
        <c:marker val="1"/>
        <c:axId val="165705984"/>
        <c:axId val="165704448"/>
      </c:lineChart>
      <c:catAx>
        <c:axId val="165680640"/>
        <c:scaling>
          <c:orientation val="minMax"/>
        </c:scaling>
        <c:axPos val="b"/>
        <c:tickLblPos val="nextTo"/>
        <c:crossAx val="165682176"/>
        <c:crosses val="autoZero"/>
        <c:auto val="1"/>
        <c:lblAlgn val="ctr"/>
        <c:lblOffset val="100"/>
      </c:catAx>
      <c:valAx>
        <c:axId val="165682176"/>
        <c:scaling>
          <c:orientation val="minMax"/>
        </c:scaling>
        <c:axPos val="l"/>
        <c:numFmt formatCode="General" sourceLinked="1"/>
        <c:tickLblPos val="none"/>
        <c:spPr>
          <a:ln>
            <a:noFill/>
          </a:ln>
        </c:spPr>
        <c:crossAx val="165680640"/>
        <c:crosses val="autoZero"/>
        <c:crossBetween val="between"/>
      </c:valAx>
      <c:valAx>
        <c:axId val="165704448"/>
        <c:scaling>
          <c:orientation val="minMax"/>
        </c:scaling>
        <c:axPos val="r"/>
        <c:numFmt formatCode="0.0%" sourceLinked="1"/>
        <c:tickLblPos val="none"/>
        <c:spPr>
          <a:ln>
            <a:noFill/>
          </a:ln>
        </c:spPr>
        <c:crossAx val="165705984"/>
        <c:crosses val="max"/>
        <c:crossBetween val="between"/>
      </c:valAx>
      <c:catAx>
        <c:axId val="165705984"/>
        <c:scaling>
          <c:orientation val="minMax"/>
        </c:scaling>
        <c:delete val="1"/>
        <c:axPos val="b"/>
        <c:tickLblPos val="none"/>
        <c:crossAx val="165704448"/>
        <c:crosses val="autoZero"/>
        <c:auto val="1"/>
        <c:lblAlgn val="ctr"/>
        <c:lblOffset val="100"/>
      </c:catAx>
    </c:plotArea>
    <c:legend>
      <c:legendPos val="b"/>
      <c:layout/>
    </c:legend>
    <c:plotVisOnly val="1"/>
    <c:dispBlanksAs val="gap"/>
  </c:chart>
  <c:spPr>
    <a:ln>
      <a:solidFill>
        <a:srgbClr val="000000">
          <a:lumMod val="50000"/>
          <a:lumOff val="50000"/>
        </a:srgbClr>
      </a:solidFill>
    </a:ln>
  </c:spPr>
  <c:txPr>
    <a:bodyPr/>
    <a:lstStyle/>
    <a:p>
      <a:pPr>
        <a:defRPr sz="1200">
          <a:solidFill>
            <a:schemeClr val="tx1"/>
          </a:solidFill>
          <a:latin typeface="华文细黑" pitchFamily="2" charset="-122"/>
          <a:ea typeface="华文细黑" pitchFamily="2" charset="-122"/>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a:pPr>
            <a:r>
              <a:rPr lang="en-US"/>
              <a:t>2017</a:t>
            </a:r>
            <a:r>
              <a:rPr lang="zh-CN"/>
              <a:t>年各地市物联网用户净增完成情况</a:t>
            </a:r>
          </a:p>
        </c:rich>
      </c:tx>
      <c:layout/>
    </c:title>
    <c:plotArea>
      <c:layout/>
      <c:barChart>
        <c:barDir val="col"/>
        <c:grouping val="clustered"/>
        <c:ser>
          <c:idx val="0"/>
          <c:order val="0"/>
          <c:tx>
            <c:strRef>
              <c:f>Sheet1!$G$20</c:f>
              <c:strCache>
                <c:ptCount val="1"/>
                <c:pt idx="0">
                  <c:v>用户到达</c:v>
                </c:pt>
              </c:strCache>
            </c:strRef>
          </c:tx>
          <c:cat>
            <c:strRef>
              <c:f>Sheet1!$F$21:$F$31</c:f>
              <c:strCache>
                <c:ptCount val="11"/>
                <c:pt idx="0">
                  <c:v>温州</c:v>
                </c:pt>
                <c:pt idx="1">
                  <c:v>XX</c:v>
                </c:pt>
                <c:pt idx="2">
                  <c:v>XX</c:v>
                </c:pt>
                <c:pt idx="3">
                  <c:v>XX</c:v>
                </c:pt>
                <c:pt idx="4">
                  <c:v>XX</c:v>
                </c:pt>
                <c:pt idx="5">
                  <c:v>XX</c:v>
                </c:pt>
                <c:pt idx="6">
                  <c:v>XX</c:v>
                </c:pt>
                <c:pt idx="7">
                  <c:v>XX</c:v>
                </c:pt>
                <c:pt idx="8">
                  <c:v>XX</c:v>
                </c:pt>
                <c:pt idx="9">
                  <c:v>XX</c:v>
                </c:pt>
                <c:pt idx="10">
                  <c:v>XX</c:v>
                </c:pt>
              </c:strCache>
            </c:strRef>
          </c:cat>
          <c:val>
            <c:numRef>
              <c:f>Sheet1!$G$21:$G$31</c:f>
              <c:numCache>
                <c:formatCode>General</c:formatCode>
                <c:ptCount val="11"/>
                <c:pt idx="0">
                  <c:v>526.79999999999995</c:v>
                </c:pt>
                <c:pt idx="1">
                  <c:v>545.20000000000005</c:v>
                </c:pt>
                <c:pt idx="2">
                  <c:v>29</c:v>
                </c:pt>
                <c:pt idx="3">
                  <c:v>93.3</c:v>
                </c:pt>
                <c:pt idx="4">
                  <c:v>192.9</c:v>
                </c:pt>
                <c:pt idx="5">
                  <c:v>320.3</c:v>
                </c:pt>
                <c:pt idx="6">
                  <c:v>88.1</c:v>
                </c:pt>
                <c:pt idx="7">
                  <c:v>41.1</c:v>
                </c:pt>
                <c:pt idx="8">
                  <c:v>153</c:v>
                </c:pt>
                <c:pt idx="9">
                  <c:v>39.1</c:v>
                </c:pt>
                <c:pt idx="10">
                  <c:v>53.4</c:v>
                </c:pt>
              </c:numCache>
            </c:numRef>
          </c:val>
        </c:ser>
        <c:ser>
          <c:idx val="1"/>
          <c:order val="1"/>
          <c:tx>
            <c:strRef>
              <c:f>Sheet1!$H$20</c:f>
              <c:strCache>
                <c:ptCount val="1"/>
                <c:pt idx="0">
                  <c:v>年净增</c:v>
                </c:pt>
              </c:strCache>
            </c:strRef>
          </c:tx>
          <c:dLbls>
            <c:dLbl>
              <c:idx val="0"/>
              <c:layout>
                <c:manualLayout>
                  <c:x val="-1.5338297627708839E-2"/>
                  <c:y val="-4.8992830844343388E-3"/>
                </c:manualLayout>
              </c:layout>
              <c:showVal val="1"/>
            </c:dLbl>
            <c:delete val="1"/>
          </c:dLbls>
          <c:cat>
            <c:strRef>
              <c:f>Sheet1!$F$21:$F$31</c:f>
              <c:strCache>
                <c:ptCount val="11"/>
                <c:pt idx="0">
                  <c:v>温州</c:v>
                </c:pt>
                <c:pt idx="1">
                  <c:v>XX</c:v>
                </c:pt>
                <c:pt idx="2">
                  <c:v>XX</c:v>
                </c:pt>
                <c:pt idx="3">
                  <c:v>XX</c:v>
                </c:pt>
                <c:pt idx="4">
                  <c:v>XX</c:v>
                </c:pt>
                <c:pt idx="5">
                  <c:v>XX</c:v>
                </c:pt>
                <c:pt idx="6">
                  <c:v>XX</c:v>
                </c:pt>
                <c:pt idx="7">
                  <c:v>XX</c:v>
                </c:pt>
                <c:pt idx="8">
                  <c:v>XX</c:v>
                </c:pt>
                <c:pt idx="9">
                  <c:v>XX</c:v>
                </c:pt>
                <c:pt idx="10">
                  <c:v>XX</c:v>
                </c:pt>
              </c:strCache>
            </c:strRef>
          </c:cat>
          <c:val>
            <c:numRef>
              <c:f>Sheet1!$H$21:$H$31</c:f>
              <c:numCache>
                <c:formatCode>General</c:formatCode>
                <c:ptCount val="11"/>
                <c:pt idx="0">
                  <c:v>308.60000000000002</c:v>
                </c:pt>
                <c:pt idx="1">
                  <c:v>356.4</c:v>
                </c:pt>
                <c:pt idx="2">
                  <c:v>19.100000000000001</c:v>
                </c:pt>
                <c:pt idx="3">
                  <c:v>58.6</c:v>
                </c:pt>
                <c:pt idx="4">
                  <c:v>102.9</c:v>
                </c:pt>
                <c:pt idx="5">
                  <c:v>186.2</c:v>
                </c:pt>
                <c:pt idx="6">
                  <c:v>65.900000000000006</c:v>
                </c:pt>
                <c:pt idx="7">
                  <c:v>28.2</c:v>
                </c:pt>
                <c:pt idx="8">
                  <c:v>86.3</c:v>
                </c:pt>
                <c:pt idx="9">
                  <c:v>25</c:v>
                </c:pt>
                <c:pt idx="10">
                  <c:v>34.200000000000003</c:v>
                </c:pt>
              </c:numCache>
            </c:numRef>
          </c:val>
        </c:ser>
        <c:axId val="165791232"/>
        <c:axId val="165792768"/>
      </c:barChart>
      <c:lineChart>
        <c:grouping val="standard"/>
        <c:ser>
          <c:idx val="2"/>
          <c:order val="2"/>
          <c:tx>
            <c:strRef>
              <c:f>Sheet1!$I$20</c:f>
              <c:strCache>
                <c:ptCount val="1"/>
                <c:pt idx="0">
                  <c:v>指标完成率</c:v>
                </c:pt>
              </c:strCache>
            </c:strRef>
          </c:tx>
          <c:dLbls>
            <c:dLbl>
              <c:idx val="0"/>
              <c:layout>
                <c:manualLayout>
                  <c:x val="-9.5442617375416719E-2"/>
                  <c:y val="-7.0611013896990094E-2"/>
                </c:manualLayout>
              </c:layout>
              <c:dLblPos val="r"/>
              <c:showVal val="1"/>
            </c:dLbl>
            <c:delete val="1"/>
            <c:dLblPos val="t"/>
          </c:dLbls>
          <c:cat>
            <c:strRef>
              <c:f>Sheet1!$F$21:$F$31</c:f>
              <c:strCache>
                <c:ptCount val="11"/>
                <c:pt idx="0">
                  <c:v>温州</c:v>
                </c:pt>
                <c:pt idx="1">
                  <c:v>XX</c:v>
                </c:pt>
                <c:pt idx="2">
                  <c:v>XX</c:v>
                </c:pt>
                <c:pt idx="3">
                  <c:v>XX</c:v>
                </c:pt>
                <c:pt idx="4">
                  <c:v>XX</c:v>
                </c:pt>
                <c:pt idx="5">
                  <c:v>XX</c:v>
                </c:pt>
                <c:pt idx="6">
                  <c:v>XX</c:v>
                </c:pt>
                <c:pt idx="7">
                  <c:v>XX</c:v>
                </c:pt>
                <c:pt idx="8">
                  <c:v>XX</c:v>
                </c:pt>
                <c:pt idx="9">
                  <c:v>XX</c:v>
                </c:pt>
                <c:pt idx="10">
                  <c:v>XX</c:v>
                </c:pt>
              </c:strCache>
            </c:strRef>
          </c:cat>
          <c:val>
            <c:numRef>
              <c:f>Sheet1!$I$21:$I$31</c:f>
              <c:numCache>
                <c:formatCode>0.0%</c:formatCode>
                <c:ptCount val="11"/>
                <c:pt idx="0">
                  <c:v>2.3416342725416452</c:v>
                </c:pt>
                <c:pt idx="1">
                  <c:v>2.2104121327065949</c:v>
                </c:pt>
                <c:pt idx="2">
                  <c:v>1.8861030740517652</c:v>
                </c:pt>
                <c:pt idx="3">
                  <c:v>1.6202570844773294</c:v>
                </c:pt>
                <c:pt idx="4">
                  <c:v>1.4698593134657114</c:v>
                </c:pt>
                <c:pt idx="5">
                  <c:v>1.4157510285484438</c:v>
                </c:pt>
                <c:pt idx="6">
                  <c:v>1.3798041892446458</c:v>
                </c:pt>
                <c:pt idx="7">
                  <c:v>1.2740695226305474</c:v>
                </c:pt>
                <c:pt idx="8">
                  <c:v>1.193624413561122</c:v>
                </c:pt>
                <c:pt idx="9">
                  <c:v>1.135816379380844</c:v>
                </c:pt>
                <c:pt idx="10">
                  <c:v>1.1089206505667817</c:v>
                </c:pt>
              </c:numCache>
            </c:numRef>
          </c:val>
        </c:ser>
        <c:marker val="1"/>
        <c:axId val="166217984"/>
        <c:axId val="166216448"/>
      </c:lineChart>
      <c:catAx>
        <c:axId val="165791232"/>
        <c:scaling>
          <c:orientation val="minMax"/>
        </c:scaling>
        <c:axPos val="b"/>
        <c:tickLblPos val="nextTo"/>
        <c:crossAx val="165792768"/>
        <c:crosses val="autoZero"/>
        <c:auto val="1"/>
        <c:lblAlgn val="ctr"/>
        <c:lblOffset val="100"/>
      </c:catAx>
      <c:valAx>
        <c:axId val="165792768"/>
        <c:scaling>
          <c:orientation val="minMax"/>
        </c:scaling>
        <c:axPos val="l"/>
        <c:numFmt formatCode="General" sourceLinked="1"/>
        <c:tickLblPos val="none"/>
        <c:spPr>
          <a:ln>
            <a:noFill/>
          </a:ln>
        </c:spPr>
        <c:crossAx val="165791232"/>
        <c:crosses val="autoZero"/>
        <c:crossBetween val="between"/>
      </c:valAx>
      <c:valAx>
        <c:axId val="166216448"/>
        <c:scaling>
          <c:orientation val="minMax"/>
        </c:scaling>
        <c:axPos val="r"/>
        <c:numFmt formatCode="0.0%" sourceLinked="1"/>
        <c:tickLblPos val="none"/>
        <c:spPr>
          <a:ln>
            <a:noFill/>
          </a:ln>
        </c:spPr>
        <c:crossAx val="166217984"/>
        <c:crosses val="max"/>
        <c:crossBetween val="between"/>
      </c:valAx>
      <c:catAx>
        <c:axId val="166217984"/>
        <c:scaling>
          <c:orientation val="minMax"/>
        </c:scaling>
        <c:delete val="1"/>
        <c:axPos val="b"/>
        <c:tickLblPos val="none"/>
        <c:crossAx val="166216448"/>
        <c:crosses val="autoZero"/>
        <c:auto val="1"/>
        <c:lblAlgn val="ctr"/>
        <c:lblOffset val="100"/>
      </c:catAx>
    </c:plotArea>
    <c:legend>
      <c:legendPos val="b"/>
      <c:layout/>
    </c:legend>
    <c:plotVisOnly val="1"/>
    <c:dispBlanksAs val="gap"/>
  </c:chart>
  <c:spPr>
    <a:ln>
      <a:solidFill>
        <a:srgbClr val="000000">
          <a:lumMod val="50000"/>
          <a:lumOff val="50000"/>
        </a:srgbClr>
      </a:solidFill>
    </a:ln>
  </c:spPr>
  <c:txPr>
    <a:bodyPr/>
    <a:lstStyle/>
    <a:p>
      <a:pPr>
        <a:defRPr sz="1200">
          <a:solidFill>
            <a:schemeClr val="tx1"/>
          </a:solidFill>
          <a:latin typeface="华文细黑" pitchFamily="2" charset="-122"/>
          <a:ea typeface="华文细黑" pitchFamily="2" charset="-122"/>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0.23756378506497233"/>
          <c:y val="0.10880547150253032"/>
          <c:w val="0.4637638716317844"/>
          <c:h val="0.77312793079094755"/>
        </c:manualLayout>
      </c:layout>
      <c:doughnutChart>
        <c:varyColors val="1"/>
        <c:ser>
          <c:idx val="0"/>
          <c:order val="0"/>
          <c:dPt>
            <c:idx val="0"/>
            <c:spPr>
              <a:ln>
                <a:solidFill>
                  <a:schemeClr val="bg1">
                    <a:lumMod val="85000"/>
                  </a:schemeClr>
                </a:solidFill>
              </a:ln>
            </c:spPr>
          </c:dPt>
          <c:dPt>
            <c:idx val="1"/>
            <c:spPr>
              <a:solidFill>
                <a:schemeClr val="bg1">
                  <a:lumMod val="85000"/>
                </a:schemeClr>
              </a:solidFill>
            </c:spPr>
          </c:dPt>
          <c:dLbls>
            <c:dLbl>
              <c:idx val="0"/>
              <c:layout>
                <c:manualLayout>
                  <c:x val="-5.2775791737484333E-2"/>
                  <c:y val="-0.2315245089871209"/>
                </c:manualLayout>
              </c:layout>
              <c:tx>
                <c:rich>
                  <a:bodyPr/>
                  <a:lstStyle/>
                  <a:p>
                    <a:pPr>
                      <a:defRPr b="1">
                        <a:solidFill>
                          <a:schemeClr val="tx1"/>
                        </a:solidFill>
                      </a:defRPr>
                    </a:pPr>
                    <a:r>
                      <a:rPr lang="en-US" altLang="en-US" b="1" dirty="0" smtClean="0">
                        <a:solidFill>
                          <a:schemeClr val="tx1"/>
                        </a:solidFill>
                      </a:rPr>
                      <a:t>3</a:t>
                    </a:r>
                    <a:r>
                      <a:rPr lang="zh-CN" altLang="en-US" b="1" dirty="0" smtClean="0">
                        <a:solidFill>
                          <a:schemeClr val="tx1"/>
                        </a:solidFill>
                      </a:rPr>
                      <a:t>年以上用户占比，</a:t>
                    </a:r>
                    <a:r>
                      <a:rPr lang="en-US" altLang="en-US" b="1" dirty="0" smtClean="0">
                        <a:solidFill>
                          <a:schemeClr val="tx1"/>
                        </a:solidFill>
                      </a:rPr>
                      <a:t>51.6</a:t>
                    </a:r>
                    <a:r>
                      <a:rPr lang="en-US" altLang="en-US" b="1" dirty="0">
                        <a:solidFill>
                          <a:schemeClr val="tx1"/>
                        </a:solidFill>
                      </a:rPr>
                      <a:t>%</a:t>
                    </a:r>
                  </a:p>
                </c:rich>
              </c:tx>
              <c:spPr/>
              <c:showVal val="1"/>
            </c:dLbl>
            <c:delete val="1"/>
            <c:txPr>
              <a:bodyPr/>
              <a:lstStyle/>
              <a:p>
                <a:pPr>
                  <a:defRPr>
                    <a:solidFill>
                      <a:schemeClr val="tx1"/>
                    </a:solidFill>
                  </a:defRPr>
                </a:pPr>
                <a:endParaRPr lang="zh-CN"/>
              </a:p>
            </c:txPr>
          </c:dLbls>
          <c:val>
            <c:numRef>
              <c:f>Sheet4!$A$3:$B$3</c:f>
              <c:numCache>
                <c:formatCode>0.0%</c:formatCode>
                <c:ptCount val="2"/>
                <c:pt idx="0">
                  <c:v>0.51632498101746349</c:v>
                </c:pt>
                <c:pt idx="1">
                  <c:v>0.48367501898253606</c:v>
                </c:pt>
              </c:numCache>
            </c:numRef>
          </c:val>
        </c:ser>
        <c:firstSliceAng val="0"/>
        <c:holeSize val="50"/>
      </c:doughnutChart>
    </c:plotArea>
    <c:plotVisOnly val="1"/>
  </c:chart>
  <c:txPr>
    <a:bodyPr/>
    <a:lstStyle/>
    <a:p>
      <a:pPr>
        <a:defRPr sz="1200">
          <a:latin typeface="微软雅黑" pitchFamily="34" charset="-122"/>
          <a:ea typeface="微软雅黑" pitchFamily="34" charset="-122"/>
        </a:defRPr>
      </a:pPr>
      <a:endParaRPr lang="zh-CN"/>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style val="3"/>
  <c:clrMapOvr bg1="lt1" tx1="dk1" bg2="lt2" tx2="dk2" accent1="accent1" accent2="accent2" accent3="accent3" accent4="accent4" accent5="accent5" accent6="accent6" hlink="hlink" folHlink="folHlink"/>
  <c:chart>
    <c:plotArea>
      <c:layout/>
      <c:doughnutChart>
        <c:varyColors val="1"/>
        <c:ser>
          <c:idx val="0"/>
          <c:order val="0"/>
          <c:spPr>
            <a:ln>
              <a:solidFill>
                <a:schemeClr val="bg1">
                  <a:lumMod val="85000"/>
                </a:schemeClr>
              </a:solidFill>
            </a:ln>
          </c:spPr>
          <c:dPt>
            <c:idx val="1"/>
            <c:spPr>
              <a:solidFill>
                <a:schemeClr val="bg1">
                  <a:lumMod val="85000"/>
                </a:schemeClr>
              </a:solidFill>
              <a:ln>
                <a:solidFill>
                  <a:schemeClr val="bg1">
                    <a:lumMod val="85000"/>
                  </a:schemeClr>
                </a:solidFill>
              </a:ln>
            </c:spPr>
          </c:dPt>
          <c:dLbls>
            <c:dLbl>
              <c:idx val="0"/>
              <c:layout>
                <c:manualLayout>
                  <c:x val="-1.9443194739677358E-2"/>
                  <c:y val="-0.13892053917255848"/>
                </c:manualLayout>
              </c:layout>
              <c:tx>
                <c:rich>
                  <a:bodyPr/>
                  <a:lstStyle/>
                  <a:p>
                    <a:pPr>
                      <a:defRPr sz="1200" b="1"/>
                    </a:pPr>
                    <a:r>
                      <a:rPr lang="zh-CN" sz="1200" b="1"/>
                      <a:t>贴</a:t>
                    </a:r>
                    <a:r>
                      <a:rPr lang="zh-CN" b="1"/>
                      <a:t>片卡占比，</a:t>
                    </a:r>
                    <a:r>
                      <a:rPr lang="en-US" b="1"/>
                      <a:t>47%</a:t>
                    </a:r>
                  </a:p>
                </c:rich>
              </c:tx>
              <c:spPr/>
              <c:showVal val="1"/>
            </c:dLbl>
            <c:dLbl>
              <c:idx val="1"/>
              <c:delete val="1"/>
            </c:dLbl>
            <c:txPr>
              <a:bodyPr/>
              <a:lstStyle/>
              <a:p>
                <a:pPr>
                  <a:defRPr sz="1200"/>
                </a:pPr>
                <a:endParaRPr lang="zh-CN"/>
              </a:p>
            </c:txPr>
            <c:showVal val="1"/>
            <c:showLeaderLines val="1"/>
          </c:dLbls>
          <c:val>
            <c:numRef>
              <c:f>Sheet4!$A$1:$B$1</c:f>
              <c:numCache>
                <c:formatCode>0%</c:formatCode>
                <c:ptCount val="2"/>
                <c:pt idx="0">
                  <c:v>0.47000000000000008</c:v>
                </c:pt>
                <c:pt idx="1">
                  <c:v>0.53</c:v>
                </c:pt>
              </c:numCache>
            </c:numRef>
          </c:val>
        </c:ser>
        <c:firstSliceAng val="0"/>
        <c:holeSize val="50"/>
      </c:doughnutChart>
    </c:plotArea>
    <c:plotVisOnly val="1"/>
  </c:chart>
  <c:txPr>
    <a:bodyPr/>
    <a:lstStyle/>
    <a:p>
      <a:pPr>
        <a:defRPr sz="1400">
          <a:solidFill>
            <a:schemeClr val="tx1"/>
          </a:solidFill>
          <a:latin typeface="微软雅黑" pitchFamily="34" charset="-122"/>
          <a:ea typeface="微软雅黑" pitchFamily="34" charset="-122"/>
        </a:defRPr>
      </a:pPr>
      <a:endParaRPr lang="zh-CN"/>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doughnutChart>
        <c:varyColors val="1"/>
        <c:ser>
          <c:idx val="0"/>
          <c:order val="0"/>
          <c:dPt>
            <c:idx val="0"/>
            <c:spPr>
              <a:ln>
                <a:solidFill>
                  <a:schemeClr val="bg1">
                    <a:lumMod val="85000"/>
                  </a:schemeClr>
                </a:solidFill>
              </a:ln>
            </c:spPr>
          </c:dPt>
          <c:dPt>
            <c:idx val="1"/>
            <c:spPr>
              <a:solidFill>
                <a:schemeClr val="bg1">
                  <a:lumMod val="85000"/>
                </a:schemeClr>
              </a:solidFill>
            </c:spPr>
          </c:dPt>
          <c:dLbls>
            <c:dLbl>
              <c:idx val="0"/>
              <c:layout>
                <c:manualLayout>
                  <c:x val="-3.6109602595342155E-2"/>
                  <c:y val="-0.25931153371177551"/>
                </c:manualLayout>
              </c:layout>
              <c:tx>
                <c:rich>
                  <a:bodyPr/>
                  <a:lstStyle/>
                  <a:p>
                    <a:r>
                      <a:rPr lang="en-US" b="1"/>
                      <a:t>1</a:t>
                    </a:r>
                    <a:r>
                      <a:rPr lang="en-US"/>
                      <a:t>7</a:t>
                    </a:r>
                    <a:r>
                      <a:rPr lang="zh-CN"/>
                      <a:t>年新增</a:t>
                    </a:r>
                    <a:r>
                      <a:rPr lang="en-US"/>
                      <a:t>, 55.3%</a:t>
                    </a:r>
                  </a:p>
                </c:rich>
              </c:tx>
              <c:showVal val="1"/>
              <c:showSerName val="1"/>
            </c:dLbl>
            <c:dLbl>
              <c:idx val="1"/>
              <c:delete val="1"/>
            </c:dLbl>
            <c:txPr>
              <a:bodyPr/>
              <a:lstStyle/>
              <a:p>
                <a:pPr>
                  <a:defRPr b="1"/>
                </a:pPr>
                <a:endParaRPr lang="zh-CN"/>
              </a:p>
            </c:txPr>
            <c:showVal val="1"/>
            <c:showSerName val="1"/>
            <c:showLeaderLines val="1"/>
          </c:dLbls>
          <c:val>
            <c:numRef>
              <c:f>Sheet4!$A$5:$B$5</c:f>
              <c:numCache>
                <c:formatCode>0.0%</c:formatCode>
                <c:ptCount val="2"/>
                <c:pt idx="0">
                  <c:v>0.55319148936170215</c:v>
                </c:pt>
                <c:pt idx="1">
                  <c:v>0.44680851063829785</c:v>
                </c:pt>
              </c:numCache>
            </c:numRef>
          </c:val>
        </c:ser>
        <c:firstSliceAng val="0"/>
        <c:holeSize val="50"/>
      </c:doughnutChart>
    </c:plotArea>
    <c:plotVisOnly val="1"/>
  </c:chart>
  <c:txPr>
    <a:bodyPr/>
    <a:lstStyle/>
    <a:p>
      <a:pPr>
        <a:defRPr sz="1200">
          <a:solidFill>
            <a:schemeClr val="tx1"/>
          </a:solidFill>
          <a:latin typeface="微软雅黑" pitchFamily="34" charset="-122"/>
          <a:ea typeface="微软雅黑" pitchFamily="34" charset="-122"/>
        </a:defRPr>
      </a:pPr>
      <a:endParaRPr lang="zh-CN"/>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a:lstStyle/>
          <a:p>
            <a:pPr>
              <a:defRPr sz="1600"/>
            </a:pPr>
            <a:r>
              <a:rPr lang="zh-CN" sz="1600"/>
              <a:t>各地市物联网漫出情况</a:t>
            </a:r>
          </a:p>
        </c:rich>
      </c:tx>
      <c:layout/>
    </c:title>
    <c:plotArea>
      <c:layout/>
      <c:barChart>
        <c:barDir val="col"/>
        <c:grouping val="clustered"/>
        <c:ser>
          <c:idx val="0"/>
          <c:order val="0"/>
          <c:tx>
            <c:strRef>
              <c:f>Sheet5!$B$1</c:f>
              <c:strCache>
                <c:ptCount val="1"/>
                <c:pt idx="0">
                  <c:v>漫游号码</c:v>
                </c:pt>
              </c:strCache>
            </c:strRef>
          </c:tx>
          <c:dLbls>
            <c:dLbl>
              <c:idx val="1"/>
              <c:layout/>
              <c:dLblPos val="inEnd"/>
              <c:showVal val="1"/>
            </c:dLbl>
            <c:delete val="1"/>
            <c:dLblPos val="inEnd"/>
          </c:dLbls>
          <c:cat>
            <c:strRef>
              <c:f>Sheet5!$A$2:$A$13</c:f>
              <c:strCache>
                <c:ptCount val="12"/>
                <c:pt idx="0">
                  <c:v>XX</c:v>
                </c:pt>
                <c:pt idx="1">
                  <c:v>温州</c:v>
                </c:pt>
                <c:pt idx="2">
                  <c:v>XX</c:v>
                </c:pt>
                <c:pt idx="3">
                  <c:v>XX</c:v>
                </c:pt>
                <c:pt idx="4">
                  <c:v>全省</c:v>
                </c:pt>
                <c:pt idx="5">
                  <c:v>XX</c:v>
                </c:pt>
                <c:pt idx="6">
                  <c:v>XX</c:v>
                </c:pt>
                <c:pt idx="7">
                  <c:v>XX</c:v>
                </c:pt>
                <c:pt idx="8">
                  <c:v>XX</c:v>
                </c:pt>
                <c:pt idx="9">
                  <c:v>XX</c:v>
                </c:pt>
                <c:pt idx="10">
                  <c:v>XX</c:v>
                </c:pt>
                <c:pt idx="11">
                  <c:v>XX</c:v>
                </c:pt>
              </c:strCache>
            </c:strRef>
          </c:cat>
          <c:val>
            <c:numRef>
              <c:f>Sheet5!$B$2:$B$13</c:f>
              <c:numCache>
                <c:formatCode>General</c:formatCode>
                <c:ptCount val="12"/>
                <c:pt idx="0">
                  <c:v>153451</c:v>
                </c:pt>
                <c:pt idx="1">
                  <c:v>2085679</c:v>
                </c:pt>
                <c:pt idx="2">
                  <c:v>549936</c:v>
                </c:pt>
                <c:pt idx="3">
                  <c:v>1792537</c:v>
                </c:pt>
                <c:pt idx="4">
                  <c:v>6518456</c:v>
                </c:pt>
                <c:pt idx="5">
                  <c:v>213686</c:v>
                </c:pt>
                <c:pt idx="6">
                  <c:v>228235</c:v>
                </c:pt>
                <c:pt idx="7">
                  <c:v>91981</c:v>
                </c:pt>
                <c:pt idx="8">
                  <c:v>782654</c:v>
                </c:pt>
                <c:pt idx="9">
                  <c:v>52175</c:v>
                </c:pt>
                <c:pt idx="10">
                  <c:v>147924</c:v>
                </c:pt>
                <c:pt idx="11">
                  <c:v>420198</c:v>
                </c:pt>
              </c:numCache>
            </c:numRef>
          </c:val>
        </c:ser>
        <c:axId val="165565952"/>
        <c:axId val="165567488"/>
      </c:barChart>
      <c:lineChart>
        <c:grouping val="standard"/>
        <c:ser>
          <c:idx val="1"/>
          <c:order val="1"/>
          <c:tx>
            <c:strRef>
              <c:f>Sheet5!$C$1</c:f>
              <c:strCache>
                <c:ptCount val="1"/>
                <c:pt idx="0">
                  <c:v>全省占比</c:v>
                </c:pt>
              </c:strCache>
            </c:strRef>
          </c:tx>
          <c:dLbls>
            <c:dLbl>
              <c:idx val="1"/>
              <c:layout>
                <c:manualLayout>
                  <c:x val="-6.9295231144531261E-2"/>
                  <c:y val="-2.8843515149989347E-2"/>
                </c:manualLayout>
              </c:layout>
              <c:dLblPos val="r"/>
              <c:showVal val="1"/>
            </c:dLbl>
            <c:delete val="1"/>
            <c:dLblPos val="t"/>
          </c:dLbls>
          <c:cat>
            <c:strRef>
              <c:f>Sheet5!$A$2:$A$13</c:f>
              <c:strCache>
                <c:ptCount val="12"/>
                <c:pt idx="0">
                  <c:v>XX</c:v>
                </c:pt>
                <c:pt idx="1">
                  <c:v>温州</c:v>
                </c:pt>
                <c:pt idx="2">
                  <c:v>XX</c:v>
                </c:pt>
                <c:pt idx="3">
                  <c:v>XX</c:v>
                </c:pt>
                <c:pt idx="4">
                  <c:v>全省</c:v>
                </c:pt>
                <c:pt idx="5">
                  <c:v>XX</c:v>
                </c:pt>
                <c:pt idx="6">
                  <c:v>XX</c:v>
                </c:pt>
                <c:pt idx="7">
                  <c:v>XX</c:v>
                </c:pt>
                <c:pt idx="8">
                  <c:v>XX</c:v>
                </c:pt>
                <c:pt idx="9">
                  <c:v>XX</c:v>
                </c:pt>
                <c:pt idx="10">
                  <c:v>XX</c:v>
                </c:pt>
                <c:pt idx="11">
                  <c:v>XX</c:v>
                </c:pt>
              </c:strCache>
            </c:strRef>
          </c:cat>
          <c:val>
            <c:numRef>
              <c:f>Sheet5!$C$2:$C$13</c:f>
              <c:numCache>
                <c:formatCode>0.0%</c:formatCode>
                <c:ptCount val="12"/>
                <c:pt idx="0">
                  <c:v>2.3541004188721997E-2</c:v>
                </c:pt>
                <c:pt idx="1">
                  <c:v>0.31996518807521301</c:v>
                </c:pt>
                <c:pt idx="2">
                  <c:v>8.4365990964731546E-2</c:v>
                </c:pt>
                <c:pt idx="3">
                  <c:v>0.27499410903440946</c:v>
                </c:pt>
                <c:pt idx="5">
                  <c:v>3.2781689406202942E-2</c:v>
                </c:pt>
                <c:pt idx="6">
                  <c:v>3.5013659676463277E-2</c:v>
                </c:pt>
                <c:pt idx="7">
                  <c:v>1.4110856926855073E-2</c:v>
                </c:pt>
                <c:pt idx="8">
                  <c:v>0.12006739019178771</c:v>
                </c:pt>
                <c:pt idx="9">
                  <c:v>8.0041960856988247E-3</c:v>
                </c:pt>
                <c:pt idx="10">
                  <c:v>2.2693104011133943E-2</c:v>
                </c:pt>
                <c:pt idx="11">
                  <c:v>6.4462811438782464E-2</c:v>
                </c:pt>
              </c:numCache>
            </c:numRef>
          </c:val>
        </c:ser>
        <c:ser>
          <c:idx val="2"/>
          <c:order val="2"/>
          <c:tx>
            <c:strRef>
              <c:f>Sheet5!$D$1</c:f>
              <c:strCache>
                <c:ptCount val="1"/>
                <c:pt idx="0">
                  <c:v>漫游号码占比</c:v>
                </c:pt>
              </c:strCache>
            </c:strRef>
          </c:tx>
          <c:dLbls>
            <c:dLbl>
              <c:idx val="1"/>
              <c:layout>
                <c:manualLayout>
                  <c:x val="-6.3859620893661193E-2"/>
                  <c:y val="-4.2632292282967624E-2"/>
                </c:manualLayout>
              </c:layout>
              <c:showVal val="1"/>
            </c:dLbl>
            <c:delete val="1"/>
          </c:dLbls>
          <c:cat>
            <c:strRef>
              <c:f>Sheet5!$A$2:$A$13</c:f>
              <c:strCache>
                <c:ptCount val="12"/>
                <c:pt idx="0">
                  <c:v>XX</c:v>
                </c:pt>
                <c:pt idx="1">
                  <c:v>温州</c:v>
                </c:pt>
                <c:pt idx="2">
                  <c:v>XX</c:v>
                </c:pt>
                <c:pt idx="3">
                  <c:v>XX</c:v>
                </c:pt>
                <c:pt idx="4">
                  <c:v>全省</c:v>
                </c:pt>
                <c:pt idx="5">
                  <c:v>XX</c:v>
                </c:pt>
                <c:pt idx="6">
                  <c:v>XX</c:v>
                </c:pt>
                <c:pt idx="7">
                  <c:v>XX</c:v>
                </c:pt>
                <c:pt idx="8">
                  <c:v>XX</c:v>
                </c:pt>
                <c:pt idx="9">
                  <c:v>XX</c:v>
                </c:pt>
                <c:pt idx="10">
                  <c:v>XX</c:v>
                </c:pt>
                <c:pt idx="11">
                  <c:v>XX</c:v>
                </c:pt>
              </c:strCache>
            </c:strRef>
          </c:cat>
          <c:val>
            <c:numRef>
              <c:f>Sheet5!$D$2:$D$13</c:f>
              <c:numCache>
                <c:formatCode>0.0%</c:formatCode>
                <c:ptCount val="12"/>
                <c:pt idx="0">
                  <c:v>0.55600000000000005</c:v>
                </c:pt>
                <c:pt idx="1">
                  <c:v>0.51900000000000002</c:v>
                </c:pt>
                <c:pt idx="2">
                  <c:v>0.51900000000000002</c:v>
                </c:pt>
                <c:pt idx="3">
                  <c:v>0.48100000000000009</c:v>
                </c:pt>
                <c:pt idx="4">
                  <c:v>0.44400000000000001</c:v>
                </c:pt>
                <c:pt idx="5">
                  <c:v>0.43100000000000016</c:v>
                </c:pt>
                <c:pt idx="6">
                  <c:v>0.37200000000000011</c:v>
                </c:pt>
                <c:pt idx="7">
                  <c:v>0.37200000000000011</c:v>
                </c:pt>
                <c:pt idx="8">
                  <c:v>0.36100000000000015</c:v>
                </c:pt>
                <c:pt idx="9">
                  <c:v>0.33900000000000013</c:v>
                </c:pt>
                <c:pt idx="10">
                  <c:v>0.29700000000000015</c:v>
                </c:pt>
                <c:pt idx="11">
                  <c:v>0.29700000000000015</c:v>
                </c:pt>
              </c:numCache>
            </c:numRef>
          </c:val>
        </c:ser>
        <c:marker val="1"/>
        <c:axId val="167078144"/>
        <c:axId val="167076608"/>
      </c:lineChart>
      <c:catAx>
        <c:axId val="165565952"/>
        <c:scaling>
          <c:orientation val="minMax"/>
        </c:scaling>
        <c:axPos val="b"/>
        <c:tickLblPos val="nextTo"/>
        <c:crossAx val="165567488"/>
        <c:crosses val="autoZero"/>
        <c:auto val="1"/>
        <c:lblAlgn val="ctr"/>
        <c:lblOffset val="100"/>
      </c:catAx>
      <c:valAx>
        <c:axId val="165567488"/>
        <c:scaling>
          <c:orientation val="minMax"/>
        </c:scaling>
        <c:axPos val="l"/>
        <c:numFmt formatCode="General" sourceLinked="1"/>
        <c:tickLblPos val="none"/>
        <c:spPr>
          <a:ln>
            <a:noFill/>
          </a:ln>
        </c:spPr>
        <c:crossAx val="165565952"/>
        <c:crosses val="autoZero"/>
        <c:crossBetween val="between"/>
      </c:valAx>
      <c:valAx>
        <c:axId val="167076608"/>
        <c:scaling>
          <c:orientation val="minMax"/>
        </c:scaling>
        <c:axPos val="r"/>
        <c:numFmt formatCode="0.0%" sourceLinked="1"/>
        <c:tickLblPos val="none"/>
        <c:spPr>
          <a:ln>
            <a:noFill/>
          </a:ln>
        </c:spPr>
        <c:crossAx val="167078144"/>
        <c:crosses val="max"/>
        <c:crossBetween val="between"/>
      </c:valAx>
      <c:catAx>
        <c:axId val="167078144"/>
        <c:scaling>
          <c:orientation val="minMax"/>
        </c:scaling>
        <c:delete val="1"/>
        <c:axPos val="b"/>
        <c:tickLblPos val="none"/>
        <c:crossAx val="167076608"/>
        <c:crosses val="autoZero"/>
        <c:auto val="1"/>
        <c:lblAlgn val="ctr"/>
        <c:lblOffset val="100"/>
      </c:catAx>
    </c:plotArea>
    <c:legend>
      <c:legendPos val="b"/>
      <c:layout/>
    </c:legend>
    <c:plotVisOnly val="1"/>
    <c:dispBlanksAs val="gap"/>
  </c:chart>
  <c:spPr>
    <a:ln>
      <a:solidFill>
        <a:srgbClr val="FFFFFF">
          <a:lumMod val="85000"/>
        </a:srgbClr>
      </a:solidFill>
    </a:ln>
  </c:spPr>
  <c:txPr>
    <a:bodyPr/>
    <a:lstStyle/>
    <a:p>
      <a:pPr>
        <a:defRPr sz="1200">
          <a:solidFill>
            <a:schemeClr val="tx1"/>
          </a:solidFill>
          <a:latin typeface="华文细黑" pitchFamily="2" charset="-122"/>
          <a:ea typeface="华文细黑" pitchFamily="2" charset="-122"/>
        </a:defRPr>
      </a:pPr>
      <a:endParaRPr lang="zh-CN"/>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5659" cy="49805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4" y="1"/>
            <a:ext cx="2945659" cy="498055"/>
          </a:xfrm>
          <a:prstGeom prst="rect">
            <a:avLst/>
          </a:prstGeom>
        </p:spPr>
        <p:txBody>
          <a:bodyPr vert="horz" lIns="91440" tIns="45720" rIns="91440" bIns="45720" rtlCol="0"/>
          <a:lstStyle>
            <a:lvl1pPr algn="r">
              <a:defRPr sz="1200"/>
            </a:lvl1pPr>
          </a:lstStyle>
          <a:p>
            <a:fld id="{EBEFDDDF-A2BC-4773-9A62-6017CD0B3AC6}" type="datetimeFigureOut">
              <a:rPr lang="zh-CN" altLang="en-US" smtClean="0"/>
              <a:pPr/>
              <a:t>2018/1/28</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28584"/>
            <a:ext cx="2945659" cy="49805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4" y="9428584"/>
            <a:ext cx="2945659" cy="498054"/>
          </a:xfrm>
          <a:prstGeom prst="rect">
            <a:avLst/>
          </a:prstGeom>
        </p:spPr>
        <p:txBody>
          <a:bodyPr vert="horz" lIns="91440" tIns="45720" rIns="91440" bIns="45720" rtlCol="0" anchor="b"/>
          <a:lstStyle>
            <a:lvl1pPr algn="r">
              <a:defRPr sz="1200"/>
            </a:lvl1pPr>
          </a:lstStyle>
          <a:p>
            <a:fld id="{21A0F0E3-1F70-49AF-B2EB-B814E2734847}" type="slidenum">
              <a:rPr lang="zh-CN" altLang="en-US" smtClean="0"/>
              <a:pPr/>
              <a:t>‹#›</a:t>
            </a:fld>
            <a:endParaRPr lang="zh-CN" altLang="en-US"/>
          </a:p>
        </p:txBody>
      </p:sp>
    </p:spTree>
    <p:extLst>
      <p:ext uri="{BB962C8B-B14F-4D97-AF65-F5344CB8AC3E}">
        <p14:creationId xmlns:p14="http://schemas.microsoft.com/office/powerpoint/2010/main" xmlns="" val="148655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A0F0E3-1F70-49AF-B2EB-B814E2734847}" type="slidenum">
              <a:rPr lang="zh-CN" altLang="en-US" smtClean="0"/>
              <a:pPr/>
              <a:t>1</a:t>
            </a:fld>
            <a:endParaRPr lang="zh-CN" altLang="en-US"/>
          </a:p>
        </p:txBody>
      </p:sp>
    </p:spTree>
    <p:extLst>
      <p:ext uri="{BB962C8B-B14F-4D97-AF65-F5344CB8AC3E}">
        <p14:creationId xmlns:p14="http://schemas.microsoft.com/office/powerpoint/2010/main" xmlns="" val="268406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809D25F-5DED-4651-9F52-AAACA4CB7518}" type="slidenum">
              <a:rPr lang="zh-CN" altLang="en-US">
                <a:solidFill>
                  <a:srgbClr val="000000"/>
                </a:solidFill>
              </a:rPr>
              <a:pPr eaLnBrk="1" hangingPunct="1"/>
              <a:t>2</a:t>
            </a:fld>
            <a:endParaRPr lang="zh-CN" altLang="en-US">
              <a:solidFill>
                <a:srgbClr val="000000"/>
              </a:solidFill>
            </a:endParaRPr>
          </a:p>
        </p:txBody>
      </p:sp>
    </p:spTree>
    <p:extLst>
      <p:ext uri="{BB962C8B-B14F-4D97-AF65-F5344CB8AC3E}">
        <p14:creationId xmlns="" xmlns:p14="http://schemas.microsoft.com/office/powerpoint/2010/main" val="4187954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2799283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9144000" cy="6858000"/>
          </a:xfrm>
          <a:prstGeom prst="rect">
            <a:avLst/>
          </a:prstGeom>
        </p:spPr>
      </p:pic>
    </p:spTree>
    <p:extLst>
      <p:ext uri="{BB962C8B-B14F-4D97-AF65-F5344CB8AC3E}">
        <p14:creationId xmlns:p14="http://schemas.microsoft.com/office/powerpoint/2010/main" xmlns="" val="1794771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pic>
        <p:nvPicPr>
          <p:cNvPr id="2" name="图片 6" descr="ppt模板-02.jpg"/>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7"/>
          <p:cNvSpPr txBox="1">
            <a:spLocks noChangeArrowheads="1"/>
          </p:cNvSpPr>
          <p:nvPr userDrawn="1"/>
        </p:nvSpPr>
        <p:spPr bwMode="auto">
          <a:xfrm>
            <a:off x="8748713" y="6608763"/>
            <a:ext cx="3952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1744A79A-A949-48D6-A9FF-F12424DE59E2}" type="slidenum">
              <a:rPr lang="zh-CN" altLang="en-US" sz="1200" b="1">
                <a:solidFill>
                  <a:srgbClr val="9BBB59"/>
                </a:solidFill>
                <a:latin typeface="微软雅黑" panose="020B0503020204020204" pitchFamily="34" charset="-122"/>
                <a:ea typeface="微软雅黑" panose="020B0503020204020204" pitchFamily="34" charset="-122"/>
              </a:rPr>
              <a:pPr algn="r" eaLnBrk="1" hangingPunct="1"/>
              <a:t>‹#›</a:t>
            </a:fld>
            <a:endParaRPr lang="zh-CN" altLang="en-US" sz="1200" b="1">
              <a:solidFill>
                <a:srgbClr val="9BBB59"/>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67383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Tree>
    <p:extLst>
      <p:ext uri="{BB962C8B-B14F-4D97-AF65-F5344CB8AC3E}">
        <p14:creationId xmlns:p14="http://schemas.microsoft.com/office/powerpoint/2010/main" xmlns="" val="94144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3175"/>
            <a:ext cx="9144000" cy="1339850"/>
          </a:xfrm>
          <a:prstGeom prst="rect">
            <a:avLst/>
          </a:prstGeom>
          <a:noFill/>
          <a:ln w="9525">
            <a:noFill/>
            <a:miter lim="800000"/>
            <a:headEnd/>
            <a:tailEnd/>
          </a:ln>
        </p:spPr>
      </p:pic>
      <p:pic>
        <p:nvPicPr>
          <p:cNvPr id="5" name="Picture 2" descr="C:\Documents and Settings\guoliang_liu\桌面\中国移动通信logo.png"/>
          <p:cNvPicPr>
            <a:picLocks noChangeAspect="1" noChangeArrowheads="1"/>
          </p:cNvPicPr>
          <p:nvPr userDrawn="1"/>
        </p:nvPicPr>
        <p:blipFill>
          <a:blip r:embed="rId3" cstate="print"/>
          <a:srcRect/>
          <a:stretch>
            <a:fillRect/>
          </a:stretch>
        </p:blipFill>
        <p:spPr bwMode="auto">
          <a:xfrm>
            <a:off x="8007350" y="90488"/>
            <a:ext cx="1101725" cy="385762"/>
          </a:xfrm>
          <a:prstGeom prst="rect">
            <a:avLst/>
          </a:prstGeom>
          <a:noFill/>
          <a:ln w="9525">
            <a:noFill/>
            <a:miter lim="800000"/>
            <a:headEnd/>
            <a:tailEnd/>
          </a:ln>
        </p:spPr>
      </p:pic>
      <p:sp>
        <p:nvSpPr>
          <p:cNvPr id="2" name="标题 1"/>
          <p:cNvSpPr>
            <a:spLocks noGrp="1"/>
          </p:cNvSpPr>
          <p:nvPr>
            <p:ph type="title"/>
          </p:nvPr>
        </p:nvSpPr>
        <p:spPr>
          <a:xfrm>
            <a:off x="179512" y="197768"/>
            <a:ext cx="3960440" cy="494928"/>
          </a:xfrm>
          <a:prstGeom prst="rect">
            <a:avLst/>
          </a:prstGeo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457200" y="1412776"/>
            <a:ext cx="8229600" cy="4680520"/>
          </a:xfrm>
          <a:prstGeom prst="rect">
            <a:avLst/>
          </a:prstGeo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xmlns="" val="101557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81" r:id="rId17"/>
    <p:sldLayoutId id="2147483682"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jpe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95536" y="1412776"/>
            <a:ext cx="8496944" cy="31683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b="1" dirty="0" smtClean="0">
                <a:solidFill>
                  <a:srgbClr val="FF0000"/>
                </a:solidFill>
                <a:latin typeface="微软雅黑" pitchFamily="34" charset="-122"/>
                <a:ea typeface="微软雅黑" pitchFamily="34" charset="-122"/>
                <a:cs typeface="+mn-cs"/>
              </a:rPr>
              <a:t>践行大连接，做大物联网</a:t>
            </a:r>
            <a:endParaRPr lang="en-US" altLang="zh-CN" sz="4800" b="1" dirty="0" smtClean="0">
              <a:solidFill>
                <a:srgbClr val="FF0000"/>
              </a:solidFill>
              <a:latin typeface="微软雅黑" pitchFamily="34" charset="-122"/>
              <a:ea typeface="微软雅黑" pitchFamily="34" charset="-122"/>
              <a:cs typeface="+mn-cs"/>
            </a:endParaRPr>
          </a:p>
          <a:p>
            <a:r>
              <a:rPr lang="zh-CN" altLang="en-US" sz="4800" b="1" dirty="0" smtClean="0">
                <a:solidFill>
                  <a:srgbClr val="FF0000"/>
                </a:solidFill>
                <a:latin typeface="微软雅黑" pitchFamily="34" charset="-122"/>
                <a:ea typeface="微软雅黑" pitchFamily="34" charset="-122"/>
                <a:cs typeface="+mn-cs"/>
              </a:rPr>
              <a:t>实现大跨越，助力政企</a:t>
            </a:r>
            <a:r>
              <a:rPr lang="zh-CN" altLang="en-US" sz="4800" b="1" dirty="0" smtClean="0">
                <a:solidFill>
                  <a:srgbClr val="FF0000"/>
                </a:solidFill>
                <a:latin typeface="微软雅黑" pitchFamily="34" charset="-122"/>
                <a:ea typeface="微软雅黑" pitchFamily="34" charset="-122"/>
                <a:cs typeface="+mn-cs"/>
              </a:rPr>
              <a:t>梦</a:t>
            </a:r>
            <a:endParaRPr lang="en-US" altLang="zh-CN" sz="4800" b="1" dirty="0" smtClean="0">
              <a:solidFill>
                <a:srgbClr val="FF0000"/>
              </a:solidFill>
              <a:latin typeface="微软雅黑" pitchFamily="34" charset="-122"/>
              <a:ea typeface="微软雅黑" pitchFamily="34" charset="-122"/>
              <a:cs typeface="+mn-cs"/>
            </a:endParaRPr>
          </a:p>
          <a:p>
            <a:pPr>
              <a:spcBef>
                <a:spcPts val="600"/>
              </a:spcBef>
              <a:spcAft>
                <a:spcPts val="600"/>
              </a:spcAft>
            </a:pPr>
            <a:r>
              <a:rPr lang="zh-CN" altLang="en-US" sz="2800" b="1" dirty="0" smtClean="0">
                <a:solidFill>
                  <a:schemeClr val="tx2"/>
                </a:solidFill>
                <a:latin typeface="微软雅黑" pitchFamily="34" charset="-122"/>
                <a:ea typeface="微软雅黑" pitchFamily="34" charset="-122"/>
                <a:cs typeface="+mn-cs"/>
              </a:rPr>
              <a:t>或</a:t>
            </a:r>
            <a:endParaRPr lang="en-US" altLang="zh-CN" sz="2800" b="1" dirty="0" smtClean="0">
              <a:solidFill>
                <a:schemeClr val="tx2"/>
              </a:solidFill>
              <a:latin typeface="微软雅黑" pitchFamily="34" charset="-122"/>
              <a:ea typeface="微软雅黑" pitchFamily="34" charset="-122"/>
              <a:cs typeface="+mn-cs"/>
            </a:endParaRPr>
          </a:p>
          <a:p>
            <a:r>
              <a:rPr lang="zh-CN" altLang="en-US" sz="4800" b="1" dirty="0" smtClean="0">
                <a:solidFill>
                  <a:srgbClr val="FF0000"/>
                </a:solidFill>
                <a:latin typeface="微软雅黑" pitchFamily="34" charset="-122"/>
                <a:ea typeface="微软雅黑" pitchFamily="34" charset="-122"/>
                <a:cs typeface="+mn-cs"/>
              </a:rPr>
              <a:t>大连接大跨越，助圆“政企梦”</a:t>
            </a:r>
            <a:endParaRPr lang="en-US" altLang="zh-CN" sz="4800" b="1" dirty="0">
              <a:solidFill>
                <a:srgbClr val="FF0000"/>
              </a:solidFill>
              <a:latin typeface="微软雅黑" pitchFamily="34" charset="-122"/>
              <a:ea typeface="微软雅黑" pitchFamily="34" charset="-122"/>
              <a:cs typeface="+mn-cs"/>
            </a:endParaRPr>
          </a:p>
        </p:txBody>
      </p:sp>
      <p:sp>
        <p:nvSpPr>
          <p:cNvPr id="2" name="矩形 1"/>
          <p:cNvSpPr/>
          <p:nvPr/>
        </p:nvSpPr>
        <p:spPr>
          <a:xfrm>
            <a:off x="1007604" y="4869160"/>
            <a:ext cx="7128792" cy="923330"/>
          </a:xfrm>
          <a:prstGeom prst="rect">
            <a:avLst/>
          </a:prstGeom>
        </p:spPr>
        <p:txBody>
          <a:bodyPr wrap="square">
            <a:spAutoFit/>
          </a:bodyPr>
          <a:lstStyle/>
          <a:p>
            <a:pPr algn="ctr">
              <a:lnSpc>
                <a:spcPct val="150000"/>
              </a:lnSpc>
            </a:pPr>
            <a:r>
              <a:rPr lang="zh-CN" altLang="en-US" b="1" dirty="0">
                <a:solidFill>
                  <a:srgbClr val="0070C0"/>
                </a:solidFill>
                <a:latin typeface="微软雅黑" pitchFamily="34" charset="-122"/>
                <a:ea typeface="微软雅黑" pitchFamily="34" charset="-122"/>
              </a:rPr>
              <a:t>中国移动通信集团浙江有限公司温州分公司</a:t>
            </a:r>
            <a:endParaRPr lang="en-US" altLang="zh-CN" b="1" dirty="0">
              <a:solidFill>
                <a:srgbClr val="0070C0"/>
              </a:solidFill>
              <a:latin typeface="微软雅黑" pitchFamily="34" charset="-122"/>
              <a:ea typeface="微软雅黑" pitchFamily="34" charset="-122"/>
            </a:endParaRPr>
          </a:p>
          <a:p>
            <a:pPr algn="ctr">
              <a:lnSpc>
                <a:spcPct val="150000"/>
              </a:lnSpc>
            </a:pPr>
            <a:r>
              <a:rPr lang="en-US" altLang="zh-CN" b="1" dirty="0" smtClean="0">
                <a:solidFill>
                  <a:srgbClr val="0070C0"/>
                </a:solidFill>
                <a:latin typeface="微软雅黑" pitchFamily="34" charset="-122"/>
                <a:ea typeface="微软雅黑" pitchFamily="34" charset="-122"/>
              </a:rPr>
              <a:t>2018.01</a:t>
            </a:r>
            <a:endParaRPr lang="zh-CN" altLang="en-US"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505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1</a:t>
            </a:r>
            <a:r>
              <a:rPr lang="zh-CN" altLang="en-US" sz="2800" b="1" dirty="0" smtClean="0">
                <a:solidFill>
                  <a:schemeClr val="bg1"/>
                </a:solidFill>
                <a:latin typeface="微软雅黑" pitchFamily="34" charset="-122"/>
                <a:ea typeface="微软雅黑" pitchFamily="34" charset="-122"/>
              </a:rPr>
              <a:t>、强化产业合力，打造物联网发展生态</a:t>
            </a:r>
          </a:p>
        </p:txBody>
      </p:sp>
      <p:grpSp>
        <p:nvGrpSpPr>
          <p:cNvPr id="5" name="组合 4">
            <a:extLst>
              <a:ext uri="{FF2B5EF4-FFF2-40B4-BE49-F238E27FC236}">
                <a16:creationId xmlns="" xmlns:a16="http://schemas.microsoft.com/office/drawing/2014/main" id="{E57D5EFC-D8B9-4B5D-9ECA-52BBE77B78B0}"/>
              </a:ext>
            </a:extLst>
          </p:cNvPr>
          <p:cNvGrpSpPr/>
          <p:nvPr/>
        </p:nvGrpSpPr>
        <p:grpSpPr>
          <a:xfrm>
            <a:off x="-555017" y="1988840"/>
            <a:ext cx="9699017" cy="3979025"/>
            <a:chOff x="-217553" y="4371569"/>
            <a:chExt cx="6318405" cy="2370852"/>
          </a:xfrm>
        </p:grpSpPr>
        <p:grpSp>
          <p:nvGrpSpPr>
            <p:cNvPr id="6" name="组合 13">
              <a:extLst>
                <a:ext uri="{FF2B5EF4-FFF2-40B4-BE49-F238E27FC236}">
                  <a16:creationId xmlns="" xmlns:a16="http://schemas.microsoft.com/office/drawing/2014/main" id="{7EFF590E-72A0-4815-8860-85D6AA8C8F00}"/>
                </a:ext>
              </a:extLst>
            </p:cNvPr>
            <p:cNvGrpSpPr/>
            <p:nvPr/>
          </p:nvGrpSpPr>
          <p:grpSpPr>
            <a:xfrm>
              <a:off x="1799224" y="4544600"/>
              <a:ext cx="2460477" cy="2197821"/>
              <a:chOff x="2221899" y="2132856"/>
              <a:chExt cx="4254543" cy="4143441"/>
            </a:xfrm>
          </p:grpSpPr>
          <p:grpSp>
            <p:nvGrpSpPr>
              <p:cNvPr id="19" name="组合 14">
                <a:extLst>
                  <a:ext uri="{FF2B5EF4-FFF2-40B4-BE49-F238E27FC236}">
                    <a16:creationId xmlns="" xmlns:a16="http://schemas.microsoft.com/office/drawing/2014/main" id="{39C0EFBB-2624-438F-BA2E-375539CF1804}"/>
                  </a:ext>
                </a:extLst>
              </p:cNvPr>
              <p:cNvGrpSpPr/>
              <p:nvPr/>
            </p:nvGrpSpPr>
            <p:grpSpPr>
              <a:xfrm>
                <a:off x="3635896" y="3356992"/>
                <a:ext cx="1473200" cy="1693333"/>
                <a:chOff x="1097280" y="466682"/>
                <a:chExt cx="1473200" cy="1693333"/>
              </a:xfrm>
            </p:grpSpPr>
            <p:sp>
              <p:nvSpPr>
                <p:cNvPr id="45" name="六边形 44">
                  <a:extLst>
                    <a:ext uri="{FF2B5EF4-FFF2-40B4-BE49-F238E27FC236}">
                      <a16:creationId xmlns="" xmlns:a16="http://schemas.microsoft.com/office/drawing/2014/main" id="{CF420EBC-7DF2-4496-A2D5-533CC60F2678}"/>
                    </a:ext>
                  </a:extLst>
                </p:cNvPr>
                <p:cNvSpPr/>
                <p:nvPr/>
              </p:nvSpPr>
              <p:spPr>
                <a:xfrm rot="5400000">
                  <a:off x="987213" y="576749"/>
                  <a:ext cx="1693333" cy="147320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六边形 4">
                  <a:extLst>
                    <a:ext uri="{FF2B5EF4-FFF2-40B4-BE49-F238E27FC236}">
                      <a16:creationId xmlns="" xmlns:a16="http://schemas.microsoft.com/office/drawing/2014/main" id="{CE180165-621C-44E4-80FA-E2AB205632CF}"/>
                    </a:ext>
                  </a:extLst>
                </p:cNvPr>
                <p:cNvSpPr/>
                <p:nvPr/>
              </p:nvSpPr>
              <p:spPr>
                <a:xfrm>
                  <a:off x="1326853" y="730561"/>
                  <a:ext cx="1014052" cy="1165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20" name="矩形 15">
                <a:extLst>
                  <a:ext uri="{FF2B5EF4-FFF2-40B4-BE49-F238E27FC236}">
                    <a16:creationId xmlns="" xmlns:a16="http://schemas.microsoft.com/office/drawing/2014/main" id="{D295F13E-5D33-43D0-A5BD-AD4D53A52330}"/>
                  </a:ext>
                </a:extLst>
              </p:cNvPr>
              <p:cNvSpPr/>
              <p:nvPr/>
            </p:nvSpPr>
            <p:spPr>
              <a:xfrm>
                <a:off x="3745700" y="3849694"/>
                <a:ext cx="1248107" cy="515492"/>
              </a:xfrm>
              <a:prstGeom prst="rect">
                <a:avLst/>
              </a:prstGeom>
            </p:spPr>
            <p:txBody>
              <a:bodyPr wrap="none">
                <a:spAutoFit/>
              </a:bodyPr>
              <a:lstStyle/>
              <a:p>
                <a:pPr algn="ctr">
                  <a:lnSpc>
                    <a:spcPct val="150000"/>
                  </a:lnSpc>
                </a:pPr>
                <a:r>
                  <a:rPr lang="zh-CN" altLang="en-US" b="1" dirty="0" smtClean="0">
                    <a:latin typeface="微软雅黑" panose="020B0503020204020204" pitchFamily="34" charset="-122"/>
                    <a:ea typeface="微软雅黑" panose="020B0503020204020204" pitchFamily="34" charset="-122"/>
                  </a:rPr>
                  <a:t>温州移动</a:t>
                </a:r>
                <a:endParaRPr lang="zh-CN" altLang="en-US" b="1" dirty="0">
                  <a:latin typeface="微软雅黑" panose="020B0503020204020204" pitchFamily="34" charset="-122"/>
                  <a:ea typeface="微软雅黑" panose="020B0503020204020204" pitchFamily="34" charset="-122"/>
                </a:endParaRPr>
              </a:p>
            </p:txBody>
          </p:sp>
          <p:grpSp>
            <p:nvGrpSpPr>
              <p:cNvPr id="21" name="组合 16">
                <a:extLst>
                  <a:ext uri="{FF2B5EF4-FFF2-40B4-BE49-F238E27FC236}">
                    <a16:creationId xmlns="" xmlns:a16="http://schemas.microsoft.com/office/drawing/2014/main" id="{09A9D7AC-1FD0-4A34-B230-8A11300A2F2F}"/>
                  </a:ext>
                </a:extLst>
              </p:cNvPr>
              <p:cNvGrpSpPr/>
              <p:nvPr/>
            </p:nvGrpSpPr>
            <p:grpSpPr>
              <a:xfrm>
                <a:off x="2987824" y="2132856"/>
                <a:ext cx="1310630" cy="1506471"/>
                <a:chOff x="1312545" y="71"/>
                <a:chExt cx="1310630" cy="1506471"/>
              </a:xfrm>
            </p:grpSpPr>
            <p:sp>
              <p:nvSpPr>
                <p:cNvPr id="43" name="六边形 42">
                  <a:extLst>
                    <a:ext uri="{FF2B5EF4-FFF2-40B4-BE49-F238E27FC236}">
                      <a16:creationId xmlns="" xmlns:a16="http://schemas.microsoft.com/office/drawing/2014/main" id="{63191892-BA14-44E7-B219-15B44EA65E97}"/>
                    </a:ext>
                  </a:extLst>
                </p:cNvPr>
                <p:cNvSpPr/>
                <p:nvPr/>
              </p:nvSpPr>
              <p:spPr>
                <a:xfrm rot="5400000">
                  <a:off x="1214624" y="97992"/>
                  <a:ext cx="1506471" cy="1310630"/>
                </a:xfrm>
                <a:prstGeom prst="hexagon">
                  <a:avLst>
                    <a:gd name="adj" fmla="val 25000"/>
                    <a:gd name="vf" fmla="val 11547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4" name="六边形 4">
                  <a:extLst>
                    <a:ext uri="{FF2B5EF4-FFF2-40B4-BE49-F238E27FC236}">
                      <a16:creationId xmlns="" xmlns:a16="http://schemas.microsoft.com/office/drawing/2014/main" id="{4382EDD7-9A09-4068-938D-A8B0112436D9}"/>
                    </a:ext>
                  </a:extLst>
                </p:cNvPr>
                <p:cNvSpPr/>
                <p:nvPr/>
              </p:nvSpPr>
              <p:spPr>
                <a:xfrm>
                  <a:off x="1516784" y="234830"/>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22" name="矩形 17">
                <a:extLst>
                  <a:ext uri="{FF2B5EF4-FFF2-40B4-BE49-F238E27FC236}">
                    <a16:creationId xmlns="" xmlns:a16="http://schemas.microsoft.com/office/drawing/2014/main" id="{55D9F232-9196-4131-BE5D-EE5903AD10F1}"/>
                  </a:ext>
                </a:extLst>
              </p:cNvPr>
              <p:cNvSpPr/>
              <p:nvPr/>
            </p:nvSpPr>
            <p:spPr>
              <a:xfrm>
                <a:off x="3063795" y="2636393"/>
                <a:ext cx="1132541"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电器仪表</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3" name="组合 18">
                <a:extLst>
                  <a:ext uri="{FF2B5EF4-FFF2-40B4-BE49-F238E27FC236}">
                    <a16:creationId xmlns="" xmlns:a16="http://schemas.microsoft.com/office/drawing/2014/main" id="{7EA8DB76-44C0-4AC3-89D7-E74A1C4459D8}"/>
                  </a:ext>
                </a:extLst>
              </p:cNvPr>
              <p:cNvGrpSpPr/>
              <p:nvPr/>
            </p:nvGrpSpPr>
            <p:grpSpPr>
              <a:xfrm>
                <a:off x="4426514" y="2147604"/>
                <a:ext cx="1310630" cy="1506471"/>
                <a:chOff x="2728025" y="71"/>
                <a:chExt cx="1310630" cy="1506471"/>
              </a:xfrm>
            </p:grpSpPr>
            <p:sp>
              <p:nvSpPr>
                <p:cNvPr id="41" name="六边形 40">
                  <a:extLst>
                    <a:ext uri="{FF2B5EF4-FFF2-40B4-BE49-F238E27FC236}">
                      <a16:creationId xmlns="" xmlns:a16="http://schemas.microsoft.com/office/drawing/2014/main" id="{6CA4139F-95B7-4382-81FA-8B9C3213E030}"/>
                    </a:ext>
                  </a:extLst>
                </p:cNvPr>
                <p:cNvSpPr/>
                <p:nvPr/>
              </p:nvSpPr>
              <p:spPr>
                <a:xfrm rot="5400000">
                  <a:off x="2630104" y="97992"/>
                  <a:ext cx="1506471" cy="1310630"/>
                </a:xfrm>
                <a:prstGeom prst="hexagon">
                  <a:avLst>
                    <a:gd name="adj" fmla="val 25000"/>
                    <a:gd name="vf" fmla="val 1154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六边形 4">
                  <a:extLst>
                    <a:ext uri="{FF2B5EF4-FFF2-40B4-BE49-F238E27FC236}">
                      <a16:creationId xmlns="" xmlns:a16="http://schemas.microsoft.com/office/drawing/2014/main" id="{C14428D6-69B4-4D6A-8537-478D19C503EF}"/>
                    </a:ext>
                  </a:extLst>
                </p:cNvPr>
                <p:cNvSpPr/>
                <p:nvPr/>
              </p:nvSpPr>
              <p:spPr>
                <a:xfrm>
                  <a:off x="2932264" y="234830"/>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1400" kern="1200"/>
                </a:p>
              </p:txBody>
            </p:sp>
          </p:grpSp>
          <p:sp>
            <p:nvSpPr>
              <p:cNvPr id="24" name="矩形 19">
                <a:extLst>
                  <a:ext uri="{FF2B5EF4-FFF2-40B4-BE49-F238E27FC236}">
                    <a16:creationId xmlns="" xmlns:a16="http://schemas.microsoft.com/office/drawing/2014/main" id="{67EB58B7-F6EF-4CCC-91DC-47B7EEC82CD8}"/>
                  </a:ext>
                </a:extLst>
              </p:cNvPr>
              <p:cNvSpPr/>
              <p:nvPr/>
            </p:nvSpPr>
            <p:spPr>
              <a:xfrm>
                <a:off x="4503190" y="2641186"/>
                <a:ext cx="1132541"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智能锁具</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5" name="组合 20">
                <a:extLst>
                  <a:ext uri="{FF2B5EF4-FFF2-40B4-BE49-F238E27FC236}">
                    <a16:creationId xmlns="" xmlns:a16="http://schemas.microsoft.com/office/drawing/2014/main" id="{0A4F2E64-0CE0-4465-A3E8-BF6070B52DFA}"/>
                  </a:ext>
                </a:extLst>
              </p:cNvPr>
              <p:cNvGrpSpPr/>
              <p:nvPr/>
            </p:nvGrpSpPr>
            <p:grpSpPr>
              <a:xfrm>
                <a:off x="5165812" y="3450423"/>
                <a:ext cx="1310630" cy="1506471"/>
                <a:chOff x="2017615" y="1309868"/>
                <a:chExt cx="1310630" cy="1506471"/>
              </a:xfrm>
            </p:grpSpPr>
            <p:sp>
              <p:nvSpPr>
                <p:cNvPr id="39" name="六边形 38">
                  <a:extLst>
                    <a:ext uri="{FF2B5EF4-FFF2-40B4-BE49-F238E27FC236}">
                      <a16:creationId xmlns="" xmlns:a16="http://schemas.microsoft.com/office/drawing/2014/main" id="{A2D5295D-7034-44C5-86DF-11C66FE911F4}"/>
                    </a:ext>
                  </a:extLst>
                </p:cNvPr>
                <p:cNvSpPr/>
                <p:nvPr/>
              </p:nvSpPr>
              <p:spPr>
                <a:xfrm rot="5400000">
                  <a:off x="1919694" y="1407789"/>
                  <a:ext cx="1506471" cy="1310630"/>
                </a:xfrm>
                <a:prstGeom prst="hexagon">
                  <a:avLst>
                    <a:gd name="adj" fmla="val 25000"/>
                    <a:gd name="vf" fmla="val 11547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0" name="六边形 4">
                  <a:extLst>
                    <a:ext uri="{FF2B5EF4-FFF2-40B4-BE49-F238E27FC236}">
                      <a16:creationId xmlns="" xmlns:a16="http://schemas.microsoft.com/office/drawing/2014/main" id="{2050A8A9-C031-456F-A73D-F1CAF8D116F2}"/>
                    </a:ext>
                  </a:extLst>
                </p:cNvPr>
                <p:cNvSpPr/>
                <p:nvPr/>
              </p:nvSpPr>
              <p:spPr>
                <a:xfrm>
                  <a:off x="2221812" y="1513522"/>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1400" kern="1200"/>
                </a:p>
              </p:txBody>
            </p:sp>
          </p:grpSp>
          <p:sp>
            <p:nvSpPr>
              <p:cNvPr id="26" name="矩形 21">
                <a:extLst>
                  <a:ext uri="{FF2B5EF4-FFF2-40B4-BE49-F238E27FC236}">
                    <a16:creationId xmlns="" xmlns:a16="http://schemas.microsoft.com/office/drawing/2014/main" id="{E1EFE2E8-2A6F-445D-AB9A-761168CD8663}"/>
                  </a:ext>
                </a:extLst>
              </p:cNvPr>
              <p:cNvSpPr/>
              <p:nvPr/>
            </p:nvSpPr>
            <p:spPr>
              <a:xfrm>
                <a:off x="5252766" y="3880975"/>
                <a:ext cx="1132541"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智能箱包</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7" name="组合 22">
                <a:extLst>
                  <a:ext uri="{FF2B5EF4-FFF2-40B4-BE49-F238E27FC236}">
                    <a16:creationId xmlns="" xmlns:a16="http://schemas.microsoft.com/office/drawing/2014/main" id="{5A4500CF-8B6E-471C-ACCD-4559216E795F}"/>
                  </a:ext>
                </a:extLst>
              </p:cNvPr>
              <p:cNvGrpSpPr/>
              <p:nvPr/>
            </p:nvGrpSpPr>
            <p:grpSpPr>
              <a:xfrm>
                <a:off x="4453780" y="4769826"/>
                <a:ext cx="1310630" cy="1506471"/>
                <a:chOff x="3433054" y="1278763"/>
                <a:chExt cx="1310630" cy="1506471"/>
              </a:xfrm>
            </p:grpSpPr>
            <p:sp>
              <p:nvSpPr>
                <p:cNvPr id="37" name="六边形 36">
                  <a:extLst>
                    <a:ext uri="{FF2B5EF4-FFF2-40B4-BE49-F238E27FC236}">
                      <a16:creationId xmlns="" xmlns:a16="http://schemas.microsoft.com/office/drawing/2014/main" id="{E4CEB558-D5B6-42E4-BD34-CF6BF4DC520B}"/>
                    </a:ext>
                  </a:extLst>
                </p:cNvPr>
                <p:cNvSpPr/>
                <p:nvPr/>
              </p:nvSpPr>
              <p:spPr>
                <a:xfrm rot="5400000">
                  <a:off x="3335133" y="1376684"/>
                  <a:ext cx="1506471" cy="1310630"/>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8" name="六边形 4">
                  <a:extLst>
                    <a:ext uri="{FF2B5EF4-FFF2-40B4-BE49-F238E27FC236}">
                      <a16:creationId xmlns="" xmlns:a16="http://schemas.microsoft.com/office/drawing/2014/main" id="{229B213B-AC2B-4FAE-BF03-AA6696B9C39F}"/>
                    </a:ext>
                  </a:extLst>
                </p:cNvPr>
                <p:cNvSpPr/>
                <p:nvPr/>
              </p:nvSpPr>
              <p:spPr>
                <a:xfrm>
                  <a:off x="3637293" y="1513522"/>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28" name="矩形 23">
                <a:extLst>
                  <a:ext uri="{FF2B5EF4-FFF2-40B4-BE49-F238E27FC236}">
                    <a16:creationId xmlns="" xmlns:a16="http://schemas.microsoft.com/office/drawing/2014/main" id="{62FB8FF1-A654-49D9-AFB5-3772BAF5D639}"/>
                  </a:ext>
                </a:extLst>
              </p:cNvPr>
              <p:cNvSpPr/>
              <p:nvPr/>
            </p:nvSpPr>
            <p:spPr>
              <a:xfrm>
                <a:off x="4744110" y="5228222"/>
                <a:ext cx="670280"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其他</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9" name="组合 24">
                <a:extLst>
                  <a:ext uri="{FF2B5EF4-FFF2-40B4-BE49-F238E27FC236}">
                    <a16:creationId xmlns="" xmlns:a16="http://schemas.microsoft.com/office/drawing/2014/main" id="{FB5BE02D-4298-4F15-9E21-66A4E012E8C4}"/>
                  </a:ext>
                </a:extLst>
              </p:cNvPr>
              <p:cNvGrpSpPr/>
              <p:nvPr/>
            </p:nvGrpSpPr>
            <p:grpSpPr>
              <a:xfrm>
                <a:off x="2943004" y="4739273"/>
                <a:ext cx="1310630" cy="1506471"/>
                <a:chOff x="2683206" y="2526826"/>
                <a:chExt cx="1310630" cy="1506471"/>
              </a:xfrm>
            </p:grpSpPr>
            <p:sp>
              <p:nvSpPr>
                <p:cNvPr id="35" name="六边形 34">
                  <a:extLst>
                    <a:ext uri="{FF2B5EF4-FFF2-40B4-BE49-F238E27FC236}">
                      <a16:creationId xmlns="" xmlns:a16="http://schemas.microsoft.com/office/drawing/2014/main" id="{8904ACC4-62DB-4BFF-9C22-5A33762E0E8F}"/>
                    </a:ext>
                  </a:extLst>
                </p:cNvPr>
                <p:cNvSpPr/>
                <p:nvPr/>
              </p:nvSpPr>
              <p:spPr>
                <a:xfrm rot="5400000">
                  <a:off x="2585285" y="2624747"/>
                  <a:ext cx="1506471" cy="1310630"/>
                </a:xfrm>
                <a:prstGeom prst="hexagon">
                  <a:avLst>
                    <a:gd name="adj" fmla="val 25000"/>
                    <a:gd name="vf" fmla="val 115470"/>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6" name="六边形 4">
                  <a:extLst>
                    <a:ext uri="{FF2B5EF4-FFF2-40B4-BE49-F238E27FC236}">
                      <a16:creationId xmlns="" xmlns:a16="http://schemas.microsoft.com/office/drawing/2014/main" id="{95D78D06-E1D0-4092-9B12-5918A3B07B6D}"/>
                    </a:ext>
                  </a:extLst>
                </p:cNvPr>
                <p:cNvSpPr/>
                <p:nvPr/>
              </p:nvSpPr>
              <p:spPr>
                <a:xfrm>
                  <a:off x="2932264" y="2792215"/>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1400" kern="1200"/>
                </a:p>
              </p:txBody>
            </p:sp>
          </p:grpSp>
          <p:sp>
            <p:nvSpPr>
              <p:cNvPr id="30" name="矩形 25">
                <a:extLst>
                  <a:ext uri="{FF2B5EF4-FFF2-40B4-BE49-F238E27FC236}">
                    <a16:creationId xmlns="" xmlns:a16="http://schemas.microsoft.com/office/drawing/2014/main" id="{AFE4857B-A11B-4ADE-9607-6BE1FF84EB0B}"/>
                  </a:ext>
                </a:extLst>
              </p:cNvPr>
              <p:cNvSpPr/>
              <p:nvPr/>
            </p:nvSpPr>
            <p:spPr>
              <a:xfrm>
                <a:off x="3173638" y="5240336"/>
                <a:ext cx="901411"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新零售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31" name="组合 26">
                <a:extLst>
                  <a:ext uri="{FF2B5EF4-FFF2-40B4-BE49-F238E27FC236}">
                    <a16:creationId xmlns="" xmlns:a16="http://schemas.microsoft.com/office/drawing/2014/main" id="{3A66F0CF-0745-44C9-BAA9-F8F2DF6863D8}"/>
                  </a:ext>
                </a:extLst>
              </p:cNvPr>
              <p:cNvGrpSpPr/>
              <p:nvPr/>
            </p:nvGrpSpPr>
            <p:grpSpPr>
              <a:xfrm>
                <a:off x="2221899" y="3435126"/>
                <a:ext cx="1310630" cy="1506471"/>
                <a:chOff x="1312545" y="2557456"/>
                <a:chExt cx="1310630" cy="1506471"/>
              </a:xfrm>
              <a:solidFill>
                <a:schemeClr val="bg2">
                  <a:lumMod val="50000"/>
                </a:schemeClr>
              </a:solidFill>
            </p:grpSpPr>
            <p:sp>
              <p:nvSpPr>
                <p:cNvPr id="33" name="六边形 32">
                  <a:extLst>
                    <a:ext uri="{FF2B5EF4-FFF2-40B4-BE49-F238E27FC236}">
                      <a16:creationId xmlns="" xmlns:a16="http://schemas.microsoft.com/office/drawing/2014/main" id="{9DB0BB7B-5026-44E0-8254-B245A99C8CFC}"/>
                    </a:ext>
                  </a:extLst>
                </p:cNvPr>
                <p:cNvSpPr/>
                <p:nvPr/>
              </p:nvSpPr>
              <p:spPr>
                <a:xfrm rot="5400000">
                  <a:off x="1214624" y="2655377"/>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4" name="六边形 4">
                  <a:extLst>
                    <a:ext uri="{FF2B5EF4-FFF2-40B4-BE49-F238E27FC236}">
                      <a16:creationId xmlns="" xmlns:a16="http://schemas.microsoft.com/office/drawing/2014/main" id="{1B91F719-5519-4D0F-A942-C2B412A11E36}"/>
                    </a:ext>
                  </a:extLst>
                </p:cNvPr>
                <p:cNvSpPr/>
                <p:nvPr/>
              </p:nvSpPr>
              <p:spPr>
                <a:xfrm>
                  <a:off x="1516784" y="2792215"/>
                  <a:ext cx="902150" cy="10369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32" name="矩形 27">
                <a:extLst>
                  <a:ext uri="{FF2B5EF4-FFF2-40B4-BE49-F238E27FC236}">
                    <a16:creationId xmlns="" xmlns:a16="http://schemas.microsoft.com/office/drawing/2014/main" id="{44A8D1C8-5717-435E-92A5-9D0302F80FBE}"/>
                  </a:ext>
                </a:extLst>
              </p:cNvPr>
              <p:cNvSpPr/>
              <p:nvPr/>
            </p:nvSpPr>
            <p:spPr>
              <a:xfrm>
                <a:off x="2298879" y="3907834"/>
                <a:ext cx="1132541"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智慧泵阀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7" name="矩形 6">
              <a:extLst>
                <a:ext uri="{FF2B5EF4-FFF2-40B4-BE49-F238E27FC236}">
                  <a16:creationId xmlns="" xmlns:a16="http://schemas.microsoft.com/office/drawing/2014/main" id="{B583D566-AF12-4408-9046-26E1EDAA4807}"/>
                </a:ext>
              </a:extLst>
            </p:cNvPr>
            <p:cNvSpPr/>
            <p:nvPr/>
          </p:nvSpPr>
          <p:spPr>
            <a:xfrm>
              <a:off x="-217553" y="4392504"/>
              <a:ext cx="2160240" cy="440124"/>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仪表厂家：金卡等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电器厂家：环宇等</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cxnSp>
          <p:nvCxnSpPr>
            <p:cNvPr id="8" name="肘形连接符 112">
              <a:extLst>
                <a:ext uri="{FF2B5EF4-FFF2-40B4-BE49-F238E27FC236}">
                  <a16:creationId xmlns="" xmlns:a16="http://schemas.microsoft.com/office/drawing/2014/main" id="{6276DA05-3292-42E9-A6A8-DCD999290740}"/>
                </a:ext>
              </a:extLst>
            </p:cNvPr>
            <p:cNvCxnSpPr>
              <a:cxnSpLocks/>
              <a:stCxn id="43" idx="1"/>
            </p:cNvCxnSpPr>
            <p:nvPr/>
          </p:nvCxnSpPr>
          <p:spPr>
            <a:xfrm rot="10800000">
              <a:off x="1278310" y="4632121"/>
              <a:ext cx="963862" cy="5382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306F6F9F-2AE8-4734-BEF2-0EDE96BBC01A}"/>
                </a:ext>
              </a:extLst>
            </p:cNvPr>
            <p:cNvSpPr/>
            <p:nvPr/>
          </p:nvSpPr>
          <p:spPr>
            <a:xfrm>
              <a:off x="4248259" y="4371569"/>
              <a:ext cx="1852593" cy="440124"/>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门锁厂家：博克电子等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车锁厂家：金锏等</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cxnSp>
          <p:nvCxnSpPr>
            <p:cNvPr id="10" name="肘形连接符 112">
              <a:extLst>
                <a:ext uri="{FF2B5EF4-FFF2-40B4-BE49-F238E27FC236}">
                  <a16:creationId xmlns="" xmlns:a16="http://schemas.microsoft.com/office/drawing/2014/main" id="{99935CA7-B843-4AC1-A4C9-2584AF0917C3}"/>
                </a:ext>
              </a:extLst>
            </p:cNvPr>
            <p:cNvCxnSpPr>
              <a:cxnSpLocks/>
              <a:stCxn id="41" idx="5"/>
            </p:cNvCxnSpPr>
            <p:nvPr/>
          </p:nvCxnSpPr>
          <p:spPr>
            <a:xfrm flipV="1">
              <a:off x="3832152" y="4621471"/>
              <a:ext cx="791383" cy="5567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 xmlns:a16="http://schemas.microsoft.com/office/drawing/2014/main" id="{2AA785DA-D0BB-4B64-8410-E41C4704F538}"/>
                </a:ext>
              </a:extLst>
            </p:cNvPr>
            <p:cNvSpPr/>
            <p:nvPr/>
          </p:nvSpPr>
          <p:spPr>
            <a:xfrm>
              <a:off x="144012" y="5242758"/>
              <a:ext cx="1477317" cy="440124"/>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执行器厂家：罗托克等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泵阀厂家：超达、宣达等</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B3C1ABB3-4C35-4CBA-841A-D5F276D1D5EA}"/>
                </a:ext>
              </a:extLst>
            </p:cNvPr>
            <p:cNvSpPr/>
            <p:nvPr/>
          </p:nvSpPr>
          <p:spPr>
            <a:xfrm>
              <a:off x="29539" y="6102357"/>
              <a:ext cx="2160240" cy="440124"/>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按摩椅厂家：豪中豪等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售货机厂家：易达等</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cxnSp>
          <p:nvCxnSpPr>
            <p:cNvPr id="13" name="肘形连接符 112">
              <a:extLst>
                <a:ext uri="{FF2B5EF4-FFF2-40B4-BE49-F238E27FC236}">
                  <a16:creationId xmlns="" xmlns:a16="http://schemas.microsoft.com/office/drawing/2014/main" id="{4871C0FF-647D-474C-84A6-ED343857F3A6}"/>
                </a:ext>
              </a:extLst>
            </p:cNvPr>
            <p:cNvCxnSpPr>
              <a:cxnSpLocks/>
              <a:stCxn id="33" idx="1"/>
            </p:cNvCxnSpPr>
            <p:nvPr/>
          </p:nvCxnSpPr>
          <p:spPr>
            <a:xfrm rot="10800000">
              <a:off x="1458124" y="5510012"/>
              <a:ext cx="341101" cy="334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12">
              <a:extLst>
                <a:ext uri="{FF2B5EF4-FFF2-40B4-BE49-F238E27FC236}">
                  <a16:creationId xmlns="" xmlns:a16="http://schemas.microsoft.com/office/drawing/2014/main" id="{0C7D74AB-B27A-4901-9DED-EF5A957F28C1}"/>
                </a:ext>
              </a:extLst>
            </p:cNvPr>
            <p:cNvCxnSpPr>
              <a:cxnSpLocks/>
              <a:stCxn id="35" idx="1"/>
            </p:cNvCxnSpPr>
            <p:nvPr/>
          </p:nvCxnSpPr>
          <p:spPr>
            <a:xfrm rot="10800000">
              <a:off x="1849742" y="6342884"/>
              <a:ext cx="366510" cy="193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12">
              <a:extLst>
                <a:ext uri="{FF2B5EF4-FFF2-40B4-BE49-F238E27FC236}">
                  <a16:creationId xmlns="" xmlns:a16="http://schemas.microsoft.com/office/drawing/2014/main" id="{6234CC81-ED37-4196-8E1F-8D02F716E0F2}"/>
                </a:ext>
              </a:extLst>
            </p:cNvPr>
            <p:cNvCxnSpPr>
              <a:cxnSpLocks/>
              <a:stCxn id="39" idx="5"/>
            </p:cNvCxnSpPr>
            <p:nvPr/>
          </p:nvCxnSpPr>
          <p:spPr>
            <a:xfrm flipV="1">
              <a:off x="4259701" y="5479573"/>
              <a:ext cx="504562" cy="3896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 xmlns:a16="http://schemas.microsoft.com/office/drawing/2014/main" id="{C6006CB4-F8AB-4F0F-BA4E-FF585CE42D4C}"/>
                </a:ext>
              </a:extLst>
            </p:cNvPr>
            <p:cNvSpPr/>
            <p:nvPr/>
          </p:nvSpPr>
          <p:spPr>
            <a:xfrm>
              <a:off x="4529716" y="5186766"/>
              <a:ext cx="1536049" cy="440124"/>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箱包厂家：鸿一等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箱包协会</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B9F3B519-BD20-4D5E-AD49-9693CBDEAFB1}"/>
                </a:ext>
              </a:extLst>
            </p:cNvPr>
            <p:cNvSpPr/>
            <p:nvPr/>
          </p:nvSpPr>
          <p:spPr>
            <a:xfrm>
              <a:off x="4435897" y="6044866"/>
              <a:ext cx="1664955" cy="632677"/>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制鞋厂家：康美佳等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打印机厂家：昂扬电子等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机械制造厂家：永安等</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cxnSp>
          <p:nvCxnSpPr>
            <p:cNvPr id="18" name="肘形连接符 112">
              <a:extLst>
                <a:ext uri="{FF2B5EF4-FFF2-40B4-BE49-F238E27FC236}">
                  <a16:creationId xmlns="" xmlns:a16="http://schemas.microsoft.com/office/drawing/2014/main" id="{68461B85-AB72-471B-B3CA-67E647BB3232}"/>
                </a:ext>
              </a:extLst>
            </p:cNvPr>
            <p:cNvCxnSpPr>
              <a:cxnSpLocks/>
              <a:stCxn id="37" idx="5"/>
            </p:cNvCxnSpPr>
            <p:nvPr/>
          </p:nvCxnSpPr>
          <p:spPr>
            <a:xfrm flipV="1">
              <a:off x="3847920" y="6259392"/>
              <a:ext cx="587977" cy="3097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矩形 1"/>
          <p:cNvSpPr>
            <a:spLocks noChangeArrowheads="1"/>
          </p:cNvSpPr>
          <p:nvPr/>
        </p:nvSpPr>
        <p:spPr bwMode="auto">
          <a:xfrm>
            <a:off x="179512" y="822693"/>
            <a:ext cx="8784976" cy="787523"/>
          </a:xfrm>
          <a:prstGeom prst="rect">
            <a:avLst/>
          </a:prstGeom>
          <a:noFill/>
          <a:ln w="9525">
            <a:noFill/>
            <a:miter lim="800000"/>
            <a:headEnd/>
            <a:tailEnd/>
          </a:ln>
        </p:spPr>
        <p:txBody>
          <a:bodyPr wrap="square">
            <a:spAutoFit/>
          </a:bodyPr>
          <a:lstStyle/>
          <a:p>
            <a:pPr marL="0" lvl="1" indent="266700">
              <a:lnSpc>
                <a:spcPct val="150000"/>
              </a:lnSpc>
            </a:pPr>
            <a:r>
              <a:rPr lang="zh-CN" altLang="en-US" sz="1600" b="1" dirty="0" smtClean="0">
                <a:solidFill>
                  <a:srgbClr val="FF0000"/>
                </a:solidFill>
                <a:latin typeface="微软雅黑" pitchFamily="34" charset="-122"/>
                <a:ea typeface="微软雅黑" pitchFamily="34" charset="-122"/>
              </a:rPr>
              <a:t>面向产业链下游，聚焦本地特色产业，重点面向电器仪表、锁具、箱包、泵阀等有产量规模、有行业转型动态的产业，抓住龙头企业，带动中小企业，形成产业市场合力，加速转型。</a:t>
            </a: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2</a:t>
            </a:r>
            <a:r>
              <a:rPr lang="zh-CN" altLang="en-US" sz="2800" b="1" dirty="0" smtClean="0">
                <a:solidFill>
                  <a:schemeClr val="bg1"/>
                </a:solidFill>
                <a:latin typeface="微软雅黑" pitchFamily="34" charset="-122"/>
                <a:ea typeface="微软雅黑" pitchFamily="34" charset="-122"/>
              </a:rPr>
              <a:t>、强化政府借力，打造物联网发展基地</a:t>
            </a:r>
          </a:p>
        </p:txBody>
      </p:sp>
      <p:pic>
        <p:nvPicPr>
          <p:cNvPr id="3" name="图片 26" descr="签约仪式.jpg"/>
          <p:cNvPicPr>
            <a:picLocks noChangeAspect="1"/>
          </p:cNvPicPr>
          <p:nvPr/>
        </p:nvPicPr>
        <p:blipFill>
          <a:blip r:embed="rId2" cstate="print"/>
          <a:srcRect b="17241"/>
          <a:stretch>
            <a:fillRect/>
          </a:stretch>
        </p:blipFill>
        <p:spPr bwMode="auto">
          <a:xfrm>
            <a:off x="3248560" y="4581128"/>
            <a:ext cx="2664296" cy="1800200"/>
          </a:xfrm>
          <a:prstGeom prst="rect">
            <a:avLst/>
          </a:prstGeom>
          <a:noFill/>
          <a:ln w="9525">
            <a:noFill/>
            <a:miter lim="800000"/>
            <a:headEnd/>
            <a:tailEnd/>
          </a:ln>
        </p:spPr>
      </p:pic>
      <p:sp>
        <p:nvSpPr>
          <p:cNvPr id="5" name="矩形 1"/>
          <p:cNvSpPr>
            <a:spLocks noChangeArrowheads="1"/>
          </p:cNvSpPr>
          <p:nvPr/>
        </p:nvSpPr>
        <p:spPr bwMode="auto">
          <a:xfrm>
            <a:off x="179512" y="764704"/>
            <a:ext cx="8784976" cy="787523"/>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积极联动各级政府部门，开展物联网战略合作，做温企转型升级的顶层设计者、技术支撑者、平台运营者，借政府之力，加快推动温州物联网产业转型升级和智慧城市建设。</a:t>
            </a:r>
          </a:p>
        </p:txBody>
      </p:sp>
      <p:sp>
        <p:nvSpPr>
          <p:cNvPr id="7" name="矩形 6"/>
          <p:cNvSpPr/>
          <p:nvPr/>
        </p:nvSpPr>
        <p:spPr>
          <a:xfrm>
            <a:off x="323528" y="1700808"/>
            <a:ext cx="2736304"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专题汇报</a:t>
            </a:r>
            <a:endParaRPr lang="zh-CN" altLang="en-US" sz="1600" b="1" dirty="0">
              <a:solidFill>
                <a:prstClr val="white"/>
              </a:solidFill>
              <a:latin typeface="微软雅黑" pitchFamily="34" charset="-122"/>
              <a:ea typeface="微软雅黑" pitchFamily="34" charset="-122"/>
            </a:endParaRPr>
          </a:p>
        </p:txBody>
      </p:sp>
      <p:sp>
        <p:nvSpPr>
          <p:cNvPr id="8" name="矩形 7"/>
          <p:cNvSpPr/>
          <p:nvPr/>
        </p:nvSpPr>
        <p:spPr>
          <a:xfrm>
            <a:off x="3203848" y="2132856"/>
            <a:ext cx="2736304" cy="439248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3203848" y="2154629"/>
            <a:ext cx="2736304" cy="2354491"/>
          </a:xfrm>
          <a:prstGeom prst="rect">
            <a:avLst/>
          </a:prstGeom>
          <a:noFill/>
          <a:ln w="9525">
            <a:noFill/>
            <a:miter lim="800000"/>
            <a:headEnd/>
            <a:tailEnd/>
          </a:ln>
        </p:spPr>
        <p:txBody>
          <a:bodyPr wrap="square">
            <a:spAutoFit/>
          </a:bodyPr>
          <a:lstStyle/>
          <a:p>
            <a:pPr indent="266700">
              <a:lnSpc>
                <a:spcPct val="150000"/>
              </a:lnSpc>
              <a:buFont typeface="Wingdings" pitchFamily="2" charset="2"/>
              <a:buChar char="p"/>
            </a:pPr>
            <a:r>
              <a:rPr lang="zh-CN" altLang="en-US" sz="1400" dirty="0" smtClean="0">
                <a:latin typeface="微软雅黑" pitchFamily="34" charset="-122"/>
                <a:ea typeface="微软雅黑" pitchFamily="34" charset="-122"/>
              </a:rPr>
              <a:t>自</a:t>
            </a:r>
            <a:r>
              <a:rPr lang="en-US" altLang="zh-CN" sz="1400" dirty="0" smtClean="0">
                <a:latin typeface="微软雅黑" pitchFamily="34" charset="-122"/>
                <a:ea typeface="微软雅黑" pitchFamily="34" charset="-122"/>
              </a:rPr>
              <a:t>2016</a:t>
            </a:r>
            <a:r>
              <a:rPr lang="zh-CN" altLang="en-US" sz="1400" dirty="0" smtClean="0">
                <a:latin typeface="微软雅黑" pitchFamily="34" charset="-122"/>
                <a:ea typeface="微软雅黑" pitchFamily="34" charset="-122"/>
              </a:rPr>
              <a:t>年起，先后与乐清和瑞安两大经济强县达成关于当地物联网产业和应用的战略合作，共同投入资源和补贴，打造公共云平台，推动物联网产业发展。</a:t>
            </a:r>
            <a:endParaRPr lang="en-US" altLang="zh-CN" sz="1400" dirty="0" smtClean="0">
              <a:latin typeface="微软雅黑" pitchFamily="34" charset="-122"/>
              <a:ea typeface="微软雅黑" pitchFamily="34" charset="-122"/>
            </a:endParaRPr>
          </a:p>
          <a:p>
            <a:pPr indent="266700">
              <a:lnSpc>
                <a:spcPct val="150000"/>
              </a:lnSpc>
              <a:buFont typeface="Wingdings" pitchFamily="2" charset="2"/>
              <a:buChar char="p"/>
            </a:pPr>
            <a:r>
              <a:rPr lang="zh-CN" altLang="en-US" sz="1400" dirty="0" smtClean="0">
                <a:latin typeface="微软雅黑" pitchFamily="34" charset="-122"/>
                <a:ea typeface="微软雅黑" pitchFamily="34" charset="-122"/>
              </a:rPr>
              <a:t>以乐清为例，对物联网项目进行</a:t>
            </a:r>
            <a:r>
              <a:rPr lang="en-US" altLang="zh-CN" sz="1400" dirty="0" smtClean="0">
                <a:latin typeface="微软雅黑" pitchFamily="34" charset="-122"/>
                <a:ea typeface="微软雅黑" pitchFamily="34" charset="-122"/>
              </a:rPr>
              <a:t>15%</a:t>
            </a:r>
            <a:r>
              <a:rPr lang="zh-CN" altLang="en-US" sz="1400" dirty="0" smtClean="0">
                <a:latin typeface="微软雅黑" pitchFamily="34" charset="-122"/>
                <a:ea typeface="微软雅黑" pitchFamily="34" charset="-122"/>
              </a:rPr>
              <a:t>的</a:t>
            </a:r>
            <a:r>
              <a:rPr lang="zh-CN" altLang="en-US" sz="1400" dirty="0" smtClean="0">
                <a:latin typeface="微软雅黑" pitchFamily="34" charset="-122"/>
                <a:ea typeface="微软雅黑" pitchFamily="34" charset="-122"/>
              </a:rPr>
              <a:t>补贴。</a:t>
            </a:r>
            <a:endParaRPr lang="zh-CN" altLang="en-US" sz="1400" dirty="0" smtClean="0">
              <a:latin typeface="微软雅黑" pitchFamily="34" charset="-122"/>
              <a:ea typeface="微软雅黑" pitchFamily="34" charset="-122"/>
            </a:endParaRPr>
          </a:p>
        </p:txBody>
      </p:sp>
      <p:pic>
        <p:nvPicPr>
          <p:cNvPr id="15" name="图片 24" descr="201801瑞安商贸局物联网专场交流会2.jpg"/>
          <p:cNvPicPr>
            <a:picLocks noChangeAspect="1"/>
          </p:cNvPicPr>
          <p:nvPr/>
        </p:nvPicPr>
        <p:blipFill>
          <a:blip r:embed="rId3" cstate="print"/>
          <a:srcRect t="8400"/>
          <a:stretch>
            <a:fillRect/>
          </a:stretch>
        </p:blipFill>
        <p:spPr bwMode="auto">
          <a:xfrm>
            <a:off x="6128880" y="4581128"/>
            <a:ext cx="2663255" cy="1799208"/>
          </a:xfrm>
          <a:prstGeom prst="rect">
            <a:avLst/>
          </a:prstGeom>
          <a:noFill/>
          <a:ln w="9525">
            <a:noFill/>
            <a:miter lim="800000"/>
            <a:headEnd/>
            <a:tailEnd/>
          </a:ln>
        </p:spPr>
      </p:pic>
      <p:sp>
        <p:nvSpPr>
          <p:cNvPr id="16" name="矩形 15"/>
          <p:cNvSpPr/>
          <p:nvPr/>
        </p:nvSpPr>
        <p:spPr>
          <a:xfrm>
            <a:off x="3203848" y="1700808"/>
            <a:ext cx="2736304"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战略合作</a:t>
            </a:r>
            <a:endParaRPr lang="zh-CN" altLang="en-US" sz="1600" b="1" dirty="0">
              <a:solidFill>
                <a:prstClr val="white"/>
              </a:solidFill>
              <a:latin typeface="微软雅黑" pitchFamily="34" charset="-122"/>
              <a:ea typeface="微软雅黑" pitchFamily="34" charset="-122"/>
            </a:endParaRPr>
          </a:p>
        </p:txBody>
      </p:sp>
      <p:sp>
        <p:nvSpPr>
          <p:cNvPr id="17" name="矩形 16"/>
          <p:cNvSpPr/>
          <p:nvPr/>
        </p:nvSpPr>
        <p:spPr>
          <a:xfrm>
            <a:off x="6084168" y="1700808"/>
            <a:ext cx="2736304"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培训交流</a:t>
            </a:r>
            <a:endParaRPr lang="zh-CN" altLang="en-US" sz="1600" b="1" dirty="0">
              <a:solidFill>
                <a:prstClr val="white"/>
              </a:solidFill>
              <a:latin typeface="微软雅黑" pitchFamily="34" charset="-122"/>
              <a:ea typeface="微软雅黑" pitchFamily="34" charset="-122"/>
            </a:endParaRPr>
          </a:p>
        </p:txBody>
      </p:sp>
      <p:sp>
        <p:nvSpPr>
          <p:cNvPr id="18" name="矩形 17"/>
          <p:cNvSpPr/>
          <p:nvPr/>
        </p:nvSpPr>
        <p:spPr>
          <a:xfrm>
            <a:off x="6084168" y="2132856"/>
            <a:ext cx="2736304" cy="439248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9" name="矩形 1"/>
          <p:cNvSpPr>
            <a:spLocks noChangeArrowheads="1"/>
          </p:cNvSpPr>
          <p:nvPr/>
        </p:nvSpPr>
        <p:spPr bwMode="auto">
          <a:xfrm>
            <a:off x="6084168" y="2132856"/>
            <a:ext cx="2736304" cy="2354491"/>
          </a:xfrm>
          <a:prstGeom prst="rect">
            <a:avLst/>
          </a:prstGeom>
          <a:noFill/>
          <a:ln w="9525">
            <a:noFill/>
            <a:miter lim="800000"/>
            <a:headEnd/>
            <a:tailEnd/>
          </a:ln>
        </p:spPr>
        <p:txBody>
          <a:bodyPr wrap="square">
            <a:spAutoFit/>
          </a:bodyPr>
          <a:lstStyle/>
          <a:p>
            <a:pPr indent="266700">
              <a:lnSpc>
                <a:spcPct val="150000"/>
              </a:lnSpc>
              <a:buFont typeface="Wingdings" pitchFamily="2" charset="2"/>
              <a:buChar char="p"/>
            </a:pPr>
            <a:r>
              <a:rPr lang="zh-CN" altLang="en-US" sz="1400" dirty="0" smtClean="0">
                <a:latin typeface="微软雅黑" pitchFamily="34" charset="-122"/>
                <a:ea typeface="微软雅黑" pitchFamily="34" charset="-122"/>
              </a:rPr>
              <a:t>联动</a:t>
            </a:r>
            <a:r>
              <a:rPr lang="zh-CN" altLang="en-US" sz="1400" dirty="0" smtClean="0">
                <a:latin typeface="微软雅黑" pitchFamily="34" charset="-122"/>
                <a:ea typeface="微软雅黑" pitchFamily="34" charset="-122"/>
              </a:rPr>
              <a:t>政府，融合资源，开展近百场展会参观、培训宣讲、现场对接，推动当地企业与行业领先技术应用接轨。</a:t>
            </a:r>
            <a:endParaRPr lang="en-US" altLang="zh-CN" sz="1400" dirty="0" smtClean="0">
              <a:latin typeface="微软雅黑" pitchFamily="34" charset="-122"/>
              <a:ea typeface="微软雅黑" pitchFamily="34" charset="-122"/>
            </a:endParaRPr>
          </a:p>
          <a:p>
            <a:pPr indent="266700">
              <a:lnSpc>
                <a:spcPct val="150000"/>
              </a:lnSpc>
              <a:buFont typeface="Wingdings" pitchFamily="2" charset="2"/>
              <a:buChar char="p"/>
            </a:pPr>
            <a:r>
              <a:rPr lang="zh-CN" altLang="en-US" sz="1400" dirty="0" smtClean="0">
                <a:latin typeface="微软雅黑" pitchFamily="34" charset="-122"/>
                <a:ea typeface="微软雅黑" pitchFamily="34" charset="-122"/>
              </a:rPr>
              <a:t>应瑞安政府</a:t>
            </a:r>
            <a:r>
              <a:rPr lang="zh-CN" altLang="en-US" sz="1400" dirty="0" smtClean="0">
                <a:latin typeface="微软雅黑" pitchFamily="34" charset="-122"/>
                <a:ea typeface="微软雅黑" pitchFamily="34" charset="-122"/>
              </a:rPr>
              <a:t>邀请，参加“中国</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瑞安云江科技创新大会</a:t>
            </a:r>
            <a:r>
              <a:rPr lang="zh-CN" altLang="en-US" sz="1400" dirty="0" smtClean="0">
                <a:latin typeface="微软雅黑" pitchFamily="34" charset="-122"/>
                <a:ea typeface="微软雅黑" pitchFamily="34" charset="-122"/>
              </a:rPr>
              <a:t>”，和</a:t>
            </a:r>
            <a:r>
              <a:rPr lang="zh-CN" altLang="en-US" sz="1400" dirty="0" smtClean="0">
                <a:latin typeface="微软雅黑" pitchFamily="34" charset="-122"/>
                <a:ea typeface="微软雅黑" pitchFamily="34" charset="-122"/>
              </a:rPr>
              <a:t>当地龙头企业专场交流。</a:t>
            </a:r>
          </a:p>
        </p:txBody>
      </p:sp>
      <p:sp>
        <p:nvSpPr>
          <p:cNvPr id="20" name="矩形 19"/>
          <p:cNvSpPr/>
          <p:nvPr/>
        </p:nvSpPr>
        <p:spPr>
          <a:xfrm>
            <a:off x="323528" y="2132856"/>
            <a:ext cx="2736304" cy="439248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1" name="矩形 1"/>
          <p:cNvSpPr>
            <a:spLocks noChangeArrowheads="1"/>
          </p:cNvSpPr>
          <p:nvPr/>
        </p:nvSpPr>
        <p:spPr bwMode="auto">
          <a:xfrm>
            <a:off x="323528" y="2132856"/>
            <a:ext cx="2736304" cy="2354491"/>
          </a:xfrm>
          <a:prstGeom prst="rect">
            <a:avLst/>
          </a:prstGeom>
          <a:noFill/>
          <a:ln w="9525">
            <a:noFill/>
            <a:miter lim="800000"/>
            <a:headEnd/>
            <a:tailEnd/>
          </a:ln>
        </p:spPr>
        <p:txBody>
          <a:bodyPr wrap="square">
            <a:spAutoFit/>
          </a:bodyPr>
          <a:lstStyle/>
          <a:p>
            <a:pPr indent="266700">
              <a:lnSpc>
                <a:spcPct val="150000"/>
              </a:lnSpc>
              <a:buFont typeface="Wingdings" pitchFamily="2" charset="2"/>
              <a:buChar char="p"/>
            </a:pPr>
            <a:r>
              <a:rPr lang="en-US" altLang="zh-CN" sz="1400" dirty="0" smtClean="0">
                <a:latin typeface="微软雅黑" pitchFamily="34" charset="-122"/>
                <a:ea typeface="微软雅黑" pitchFamily="34" charset="-122"/>
              </a:rPr>
              <a:t>2017</a:t>
            </a:r>
            <a:r>
              <a:rPr lang="zh-CN" altLang="en-US" sz="1400" dirty="0" smtClean="0">
                <a:latin typeface="微软雅黑" pitchFamily="34" charset="-122"/>
                <a:ea typeface="微软雅黑" pitchFamily="34" charset="-122"/>
              </a:rPr>
              <a:t>年，温州移动先后向温州市委、经信委、发改委等各级部门作了关于温州物联网发展的专题汇报，受到各级领导的认可和重视，逐步建立温州传统产业转型发展规划、扶持政策以及县市发展要求。</a:t>
            </a:r>
          </a:p>
        </p:txBody>
      </p:sp>
      <p:pic>
        <p:nvPicPr>
          <p:cNvPr id="2050" name="Picture 2" descr="C:\Users\maobinmei\Documents\FetionRCS\temp\77448cb5eeb3ea4cf7d5a9dff75953d7.jpg"/>
          <p:cNvPicPr>
            <a:picLocks noChangeAspect="1" noChangeArrowheads="1"/>
          </p:cNvPicPr>
          <p:nvPr/>
        </p:nvPicPr>
        <p:blipFill>
          <a:blip r:embed="rId4" cstate="print"/>
          <a:srcRect/>
          <a:stretch>
            <a:fillRect/>
          </a:stretch>
        </p:blipFill>
        <p:spPr bwMode="auto">
          <a:xfrm>
            <a:off x="369649" y="4653136"/>
            <a:ext cx="2665371" cy="1728192"/>
          </a:xfrm>
          <a:prstGeom prst="rect">
            <a:avLst/>
          </a:prstGeom>
          <a:noFill/>
          <a:ln>
            <a:noFill/>
          </a:ln>
        </p:spPr>
      </p:pic>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2</a:t>
            </a:r>
            <a:r>
              <a:rPr lang="zh-CN" altLang="en-US" sz="2800" b="1" dirty="0" smtClean="0">
                <a:solidFill>
                  <a:schemeClr val="bg1"/>
                </a:solidFill>
                <a:latin typeface="微软雅黑" pitchFamily="34" charset="-122"/>
                <a:ea typeface="微软雅黑" pitchFamily="34" charset="-122"/>
              </a:rPr>
              <a:t>、强化政府借力，打造物联网发展基地</a:t>
            </a:r>
          </a:p>
        </p:txBody>
      </p:sp>
      <p:sp>
        <p:nvSpPr>
          <p:cNvPr id="3" name="矩形 1"/>
          <p:cNvSpPr>
            <a:spLocks noChangeArrowheads="1"/>
          </p:cNvSpPr>
          <p:nvPr/>
        </p:nvSpPr>
        <p:spPr bwMode="auto">
          <a:xfrm>
            <a:off x="179512" y="764704"/>
            <a:ext cx="8784976" cy="1569660"/>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a:t>
            </a:r>
            <a:r>
              <a:rPr lang="zh-CN" altLang="en-US" sz="1600" b="1" dirty="0" smtClean="0">
                <a:solidFill>
                  <a:srgbClr val="FF0000"/>
                </a:solidFill>
                <a:latin typeface="微软雅黑" pitchFamily="34" charset="-122"/>
                <a:ea typeface="微软雅黑" pitchFamily="34" charset="-122"/>
              </a:rPr>
              <a:t>为解决</a:t>
            </a:r>
            <a:r>
              <a:rPr lang="zh-CN" altLang="en-US" sz="1600" b="1" dirty="0" smtClean="0">
                <a:solidFill>
                  <a:srgbClr val="FF0000"/>
                </a:solidFill>
                <a:latin typeface="微软雅黑" pitchFamily="34" charset="-122"/>
                <a:ea typeface="微软雅黑" pitchFamily="34" charset="-122"/>
              </a:rPr>
              <a:t>温州</a:t>
            </a:r>
            <a:r>
              <a:rPr lang="zh-CN" altLang="zh-CN" sz="1600" b="1" dirty="0" smtClean="0">
                <a:solidFill>
                  <a:srgbClr val="FF0000"/>
                </a:solidFill>
                <a:latin typeface="微软雅黑" pitchFamily="34" charset="-122"/>
                <a:ea typeface="微软雅黑" pitchFamily="34" charset="-122"/>
              </a:rPr>
              <a:t>大</a:t>
            </a:r>
            <a:r>
              <a:rPr lang="zh-CN" altLang="zh-CN" sz="1600" b="1" dirty="0">
                <a:solidFill>
                  <a:srgbClr val="FF0000"/>
                </a:solidFill>
                <a:latin typeface="微软雅黑" pitchFamily="34" charset="-122"/>
                <a:ea typeface="微软雅黑" pitchFamily="34" charset="-122"/>
              </a:rPr>
              <a:t>部分中小企业没有核心技术团队支撑</a:t>
            </a:r>
            <a:r>
              <a:rPr lang="zh-CN" altLang="en-US" sz="1600" b="1" dirty="0">
                <a:solidFill>
                  <a:srgbClr val="FF0000"/>
                </a:solidFill>
                <a:latin typeface="微软雅黑" pitchFamily="34" charset="-122"/>
                <a:ea typeface="微软雅黑" pitchFamily="34" charset="-122"/>
              </a:rPr>
              <a:t>的问题</a:t>
            </a:r>
            <a:r>
              <a:rPr lang="zh-CN" altLang="en-US" sz="1600" b="1" dirty="0" smtClean="0">
                <a:solidFill>
                  <a:srgbClr val="FF0000"/>
                </a:solidFill>
                <a:latin typeface="微软雅黑" pitchFamily="34" charset="-122"/>
                <a:ea typeface="微软雅黑" pitchFamily="34" charset="-122"/>
              </a:rPr>
              <a:t>，</a:t>
            </a:r>
            <a:r>
              <a:rPr lang="zh-CN" altLang="zh-CN" sz="1600" b="1" dirty="0" smtClean="0">
                <a:solidFill>
                  <a:srgbClr val="FF0000"/>
                </a:solidFill>
                <a:latin typeface="微软雅黑" pitchFamily="34" charset="-122"/>
                <a:ea typeface="微软雅黑" pitchFamily="34" charset="-122"/>
                <a:cs typeface="Times New Roman" pitchFamily="18" charset="0"/>
              </a:rPr>
              <a:t>以融创温州分公司成立为契机，联合</a:t>
            </a:r>
            <a:r>
              <a:rPr lang="zh-CN" altLang="en-US" sz="1600" b="1" dirty="0" smtClean="0">
                <a:solidFill>
                  <a:srgbClr val="FF0000"/>
                </a:solidFill>
                <a:latin typeface="微软雅黑" pitchFamily="34" charset="-122"/>
                <a:ea typeface="微软雅黑" pitchFamily="34" charset="-122"/>
                <a:cs typeface="Times New Roman" pitchFamily="18" charset="0"/>
              </a:rPr>
              <a:t>中移物联网公司以及平台合作商、服务集成商和终端生产商等</a:t>
            </a:r>
            <a:r>
              <a:rPr lang="zh-CN" altLang="zh-CN" sz="1600" b="1" dirty="0" smtClean="0">
                <a:solidFill>
                  <a:srgbClr val="FF0000"/>
                </a:solidFill>
                <a:latin typeface="微软雅黑" pitchFamily="34" charset="-122"/>
                <a:ea typeface="微软雅黑" pitchFamily="34" charset="-122"/>
                <a:cs typeface="Times New Roman" pitchFamily="18" charset="0"/>
              </a:rPr>
              <a:t>一批优秀的合作伙伴，共同打造形成</a:t>
            </a:r>
            <a:r>
              <a:rPr lang="zh-CN" altLang="en-US" sz="1600" b="1" dirty="0" smtClean="0">
                <a:solidFill>
                  <a:srgbClr val="FF0000"/>
                </a:solidFill>
                <a:latin typeface="微软雅黑" pitchFamily="34" charset="-122"/>
                <a:ea typeface="微软雅黑" pitchFamily="34" charset="-122"/>
                <a:cs typeface="Times New Roman" pitchFamily="18" charset="0"/>
              </a:rPr>
              <a:t>集</a:t>
            </a:r>
            <a:r>
              <a:rPr lang="zh-CN" altLang="zh-CN" sz="1600" b="1" dirty="0" smtClean="0">
                <a:solidFill>
                  <a:srgbClr val="FF0000"/>
                </a:solidFill>
                <a:latin typeface="微软雅黑" pitchFamily="34" charset="-122"/>
                <a:ea typeface="微软雅黑" pitchFamily="34" charset="-122"/>
                <a:cs typeface="Times New Roman" pitchFamily="18" charset="0"/>
              </a:rPr>
              <a:t>物联网</a:t>
            </a:r>
            <a:r>
              <a:rPr lang="zh-CN" altLang="en-US" sz="1600" b="1" dirty="0" smtClean="0">
                <a:solidFill>
                  <a:srgbClr val="FF0000"/>
                </a:solidFill>
                <a:latin typeface="微软雅黑" pitchFamily="34" charset="-122"/>
                <a:ea typeface="微软雅黑" pitchFamily="34" charset="-122"/>
                <a:cs typeface="Times New Roman" pitchFamily="18" charset="0"/>
              </a:rPr>
              <a:t>产学研和</a:t>
            </a:r>
            <a:r>
              <a:rPr lang="zh-CN" altLang="en-US" sz="1600" b="1" dirty="0" smtClean="0">
                <a:solidFill>
                  <a:srgbClr val="FF0000"/>
                </a:solidFill>
                <a:latin typeface="微软雅黑" pitchFamily="34" charset="-122"/>
                <a:ea typeface="微软雅黑" pitchFamily="34" charset="-122"/>
                <a:cs typeface="Times New Roman" pitchFamily="18" charset="0"/>
              </a:rPr>
              <a:t>展示</a:t>
            </a:r>
            <a:r>
              <a:rPr lang="zh-CN" altLang="en-US" sz="1600" b="1" dirty="0" smtClean="0">
                <a:solidFill>
                  <a:srgbClr val="FF0000"/>
                </a:solidFill>
                <a:latin typeface="微软雅黑" pitchFamily="34" charset="-122"/>
                <a:ea typeface="微软雅黑" pitchFamily="34" charset="-122"/>
                <a:cs typeface="Times New Roman" pitchFamily="18" charset="0"/>
              </a:rPr>
              <a:t>交易于一体</a:t>
            </a:r>
            <a:r>
              <a:rPr lang="zh-CN" altLang="zh-CN" sz="1600" b="1" dirty="0" smtClean="0">
                <a:solidFill>
                  <a:srgbClr val="FF0000"/>
                </a:solidFill>
                <a:latin typeface="微软雅黑" pitchFamily="34" charset="-122"/>
                <a:ea typeface="微软雅黑" pitchFamily="34" charset="-122"/>
                <a:cs typeface="Times New Roman" pitchFamily="18" charset="0"/>
              </a:rPr>
              <a:t>的一站式服务平台</a:t>
            </a:r>
            <a:r>
              <a:rPr lang="en-US" altLang="zh-CN" sz="1600" b="1" dirty="0" smtClean="0">
                <a:solidFill>
                  <a:srgbClr val="FF0000"/>
                </a:solidFill>
                <a:latin typeface="微软雅黑" pitchFamily="34" charset="-122"/>
                <a:ea typeface="微软雅黑" pitchFamily="34" charset="-122"/>
                <a:cs typeface="Times New Roman" pitchFamily="18" charset="0"/>
              </a:rPr>
              <a:t>——</a:t>
            </a:r>
            <a:r>
              <a:rPr lang="zh-CN" altLang="en-US" sz="1600" b="1" dirty="0" smtClean="0">
                <a:solidFill>
                  <a:srgbClr val="FF0000"/>
                </a:solidFill>
                <a:latin typeface="微软雅黑" pitchFamily="34" charset="-122"/>
                <a:ea typeface="微软雅黑" pitchFamily="34" charset="-122"/>
                <a:cs typeface="Times New Roman" pitchFamily="18" charset="0"/>
              </a:rPr>
              <a:t>浙江移动物联网（温州）基地</a:t>
            </a:r>
            <a:r>
              <a:rPr lang="zh-CN" altLang="en-US" sz="1600" b="1" dirty="0" smtClean="0">
                <a:solidFill>
                  <a:srgbClr val="FF0000"/>
                </a:solidFill>
                <a:latin typeface="微软雅黑" pitchFamily="34" charset="-122"/>
                <a:ea typeface="微软雅黑" pitchFamily="34" charset="-122"/>
                <a:cs typeface="Times New Roman" pitchFamily="18" charset="0"/>
              </a:rPr>
              <a:t>。</a:t>
            </a:r>
            <a:endParaRPr lang="en-US" altLang="zh-CN" sz="1600" b="1" dirty="0" smtClean="0">
              <a:solidFill>
                <a:srgbClr val="FF0000"/>
              </a:solidFill>
              <a:latin typeface="微软雅黑" pitchFamily="34" charset="-122"/>
              <a:ea typeface="微软雅黑" pitchFamily="34" charset="-122"/>
              <a:cs typeface="Times New Roman" pitchFamily="18" charset="0"/>
            </a:endParaRPr>
          </a:p>
          <a:p>
            <a:pPr indent="266700">
              <a:lnSpc>
                <a:spcPct val="150000"/>
              </a:lnSpc>
            </a:pPr>
            <a:r>
              <a:rPr lang="zh-CN" altLang="en-US" sz="1600" b="1" dirty="0" smtClean="0">
                <a:solidFill>
                  <a:srgbClr val="FF0000"/>
                </a:solidFill>
                <a:latin typeface="微软雅黑" pitchFamily="34" charset="-122"/>
                <a:ea typeface="微软雅黑" pitchFamily="34" charset="-122"/>
                <a:cs typeface="Times New Roman" pitchFamily="18" charset="0"/>
              </a:rPr>
              <a:t>  基地</a:t>
            </a:r>
            <a:r>
              <a:rPr lang="zh-CN" altLang="en-US" sz="1600" b="1" dirty="0" smtClean="0">
                <a:solidFill>
                  <a:srgbClr val="FF0000"/>
                </a:solidFill>
                <a:latin typeface="微软雅黑" pitchFamily="34" charset="-122"/>
                <a:ea typeface="微软雅黑" pitchFamily="34" charset="-122"/>
              </a:rPr>
              <a:t>四</a:t>
            </a:r>
            <a:r>
              <a:rPr lang="zh-CN" altLang="en-US" sz="1600" b="1" dirty="0">
                <a:solidFill>
                  <a:srgbClr val="FF0000"/>
                </a:solidFill>
                <a:latin typeface="微软雅黑" pitchFamily="34" charset="-122"/>
                <a:ea typeface="微软雅黑" pitchFamily="34" charset="-122"/>
              </a:rPr>
              <a:t>大</a:t>
            </a:r>
            <a:r>
              <a:rPr lang="zh-CN" altLang="en-US" sz="1600" b="1" dirty="0" smtClean="0">
                <a:solidFill>
                  <a:srgbClr val="FF0000"/>
                </a:solidFill>
                <a:latin typeface="微软雅黑" pitchFamily="34" charset="-122"/>
                <a:ea typeface="微软雅黑" pitchFamily="34" charset="-122"/>
              </a:rPr>
              <a:t>中心：</a:t>
            </a:r>
            <a:endParaRPr lang="zh-CN" altLang="en-US" sz="1600" b="1" dirty="0">
              <a:solidFill>
                <a:srgbClr val="FF0000"/>
              </a:solidFill>
              <a:latin typeface="微软雅黑" pitchFamily="34" charset="-122"/>
              <a:ea typeface="微软雅黑" pitchFamily="34" charset="-122"/>
            </a:endParaRPr>
          </a:p>
        </p:txBody>
      </p:sp>
      <p:sp>
        <p:nvSpPr>
          <p:cNvPr id="4" name="矩形 3"/>
          <p:cNvSpPr>
            <a:spLocks noChangeArrowheads="1"/>
          </p:cNvSpPr>
          <p:nvPr/>
        </p:nvSpPr>
        <p:spPr bwMode="auto">
          <a:xfrm>
            <a:off x="153541" y="2420888"/>
            <a:ext cx="2417763" cy="368300"/>
          </a:xfrm>
          <a:prstGeom prst="rect">
            <a:avLst/>
          </a:prstGeom>
          <a:solidFill>
            <a:schemeClr val="accent6">
              <a:lumMod val="20000"/>
              <a:lumOff val="80000"/>
            </a:schemeClr>
          </a:solidFill>
          <a:ln w="9525">
            <a:solidFill>
              <a:srgbClr val="4EB465"/>
            </a:solidFill>
            <a:miter lim="800000"/>
            <a:headEnd/>
            <a:tailEnd/>
          </a:ln>
        </p:spPr>
        <p:txBody>
          <a:bodyPr>
            <a:spAutoFit/>
          </a:bodyPr>
          <a:lstStyle/>
          <a:p>
            <a:r>
              <a:rPr lang="zh-CN" altLang="zh-CN" b="1">
                <a:latin typeface="微软雅黑" pitchFamily="34" charset="-122"/>
                <a:ea typeface="微软雅黑" pitchFamily="34" charset="-122"/>
              </a:rPr>
              <a:t>物联网应用孵化中心</a:t>
            </a:r>
            <a:endParaRPr lang="zh-CN" altLang="en-US" b="1">
              <a:latin typeface="微软雅黑" pitchFamily="34" charset="-122"/>
              <a:ea typeface="微软雅黑" pitchFamily="34" charset="-122"/>
            </a:endParaRPr>
          </a:p>
        </p:txBody>
      </p:sp>
      <p:sp>
        <p:nvSpPr>
          <p:cNvPr id="5" name="矩形 5"/>
          <p:cNvSpPr>
            <a:spLocks noChangeArrowheads="1"/>
          </p:cNvSpPr>
          <p:nvPr/>
        </p:nvSpPr>
        <p:spPr bwMode="auto">
          <a:xfrm>
            <a:off x="4662041" y="2422476"/>
            <a:ext cx="2417763" cy="369887"/>
          </a:xfrm>
          <a:prstGeom prst="rect">
            <a:avLst/>
          </a:prstGeom>
          <a:solidFill>
            <a:schemeClr val="accent6">
              <a:lumMod val="20000"/>
              <a:lumOff val="80000"/>
            </a:schemeClr>
          </a:solidFill>
          <a:ln w="9525">
            <a:solidFill>
              <a:srgbClr val="4EB465"/>
            </a:solidFill>
            <a:miter lim="800000"/>
            <a:headEnd/>
            <a:tailEnd/>
          </a:ln>
        </p:spPr>
        <p:txBody>
          <a:bodyPr>
            <a:spAutoFit/>
          </a:bodyPr>
          <a:lstStyle/>
          <a:p>
            <a:r>
              <a:rPr lang="zh-CN" altLang="zh-CN" b="1">
                <a:latin typeface="微软雅黑" pitchFamily="34" charset="-122"/>
                <a:ea typeface="微软雅黑" pitchFamily="34" charset="-122"/>
              </a:rPr>
              <a:t>物联网技术交易中心</a:t>
            </a:r>
            <a:endParaRPr lang="zh-CN" altLang="en-US">
              <a:latin typeface="微软雅黑" pitchFamily="34" charset="-122"/>
              <a:ea typeface="微软雅黑" pitchFamily="34" charset="-122"/>
            </a:endParaRPr>
          </a:p>
        </p:txBody>
      </p:sp>
      <p:sp>
        <p:nvSpPr>
          <p:cNvPr id="6" name="矩形 6"/>
          <p:cNvSpPr>
            <a:spLocks noChangeArrowheads="1"/>
          </p:cNvSpPr>
          <p:nvPr/>
        </p:nvSpPr>
        <p:spPr bwMode="auto">
          <a:xfrm>
            <a:off x="153541" y="4433838"/>
            <a:ext cx="2417763" cy="369888"/>
          </a:xfrm>
          <a:prstGeom prst="rect">
            <a:avLst/>
          </a:prstGeom>
          <a:solidFill>
            <a:schemeClr val="accent6">
              <a:lumMod val="20000"/>
              <a:lumOff val="80000"/>
            </a:schemeClr>
          </a:solidFill>
          <a:ln w="9525">
            <a:solidFill>
              <a:srgbClr val="4EB465"/>
            </a:solidFill>
            <a:miter lim="800000"/>
            <a:headEnd/>
            <a:tailEnd/>
          </a:ln>
        </p:spPr>
        <p:txBody>
          <a:bodyPr>
            <a:spAutoFit/>
          </a:bodyPr>
          <a:lstStyle/>
          <a:p>
            <a:r>
              <a:rPr lang="en-US" altLang="zh-CN" b="1">
                <a:latin typeface="微软雅黑" pitchFamily="34" charset="-122"/>
                <a:ea typeface="微软雅黑" pitchFamily="34" charset="-122"/>
              </a:rPr>
              <a:t>NB-IoT</a:t>
            </a:r>
            <a:r>
              <a:rPr lang="zh-CN" altLang="zh-CN" b="1">
                <a:latin typeface="微软雅黑" pitchFamily="34" charset="-122"/>
                <a:ea typeface="微软雅黑" pitchFamily="34" charset="-122"/>
              </a:rPr>
              <a:t>知识培训中心</a:t>
            </a:r>
            <a:endParaRPr lang="zh-CN" altLang="en-US">
              <a:latin typeface="微软雅黑" pitchFamily="34" charset="-122"/>
              <a:ea typeface="微软雅黑" pitchFamily="34" charset="-122"/>
            </a:endParaRPr>
          </a:p>
        </p:txBody>
      </p:sp>
      <p:sp>
        <p:nvSpPr>
          <p:cNvPr id="7" name="矩形 7"/>
          <p:cNvSpPr>
            <a:spLocks noChangeArrowheads="1"/>
          </p:cNvSpPr>
          <p:nvPr/>
        </p:nvSpPr>
        <p:spPr bwMode="auto">
          <a:xfrm>
            <a:off x="4644579" y="4383038"/>
            <a:ext cx="2417762" cy="369888"/>
          </a:xfrm>
          <a:prstGeom prst="rect">
            <a:avLst/>
          </a:prstGeom>
          <a:solidFill>
            <a:schemeClr val="accent6">
              <a:lumMod val="20000"/>
              <a:lumOff val="80000"/>
            </a:schemeClr>
          </a:solidFill>
          <a:ln w="9525">
            <a:solidFill>
              <a:srgbClr val="4EB465"/>
            </a:solidFill>
            <a:miter lim="800000"/>
            <a:headEnd/>
            <a:tailEnd/>
          </a:ln>
        </p:spPr>
        <p:txBody>
          <a:bodyPr>
            <a:spAutoFit/>
          </a:bodyPr>
          <a:lstStyle/>
          <a:p>
            <a:r>
              <a:rPr lang="en-US" altLang="zh-CN" b="1" dirty="0">
                <a:latin typeface="微软雅黑" pitchFamily="34" charset="-122"/>
                <a:ea typeface="微软雅黑" pitchFamily="34" charset="-122"/>
              </a:rPr>
              <a:t>NB –lot</a:t>
            </a:r>
            <a:r>
              <a:rPr lang="zh-CN" altLang="zh-CN" b="1" dirty="0">
                <a:latin typeface="微软雅黑" pitchFamily="34" charset="-122"/>
                <a:ea typeface="微软雅黑" pitchFamily="34" charset="-122"/>
              </a:rPr>
              <a:t>产品演示中心</a:t>
            </a:r>
            <a:endParaRPr lang="zh-CN" altLang="en-US" dirty="0">
              <a:latin typeface="微软雅黑" pitchFamily="34" charset="-122"/>
              <a:ea typeface="微软雅黑" pitchFamily="34" charset="-122"/>
            </a:endParaRPr>
          </a:p>
        </p:txBody>
      </p:sp>
      <p:sp>
        <p:nvSpPr>
          <p:cNvPr id="8" name="矩形 4"/>
          <p:cNvSpPr>
            <a:spLocks noChangeArrowheads="1"/>
          </p:cNvSpPr>
          <p:nvPr/>
        </p:nvSpPr>
        <p:spPr bwMode="auto">
          <a:xfrm>
            <a:off x="192753" y="2780928"/>
            <a:ext cx="2507039" cy="1569660"/>
          </a:xfrm>
          <a:prstGeom prst="rect">
            <a:avLst/>
          </a:prstGeom>
          <a:noFill/>
          <a:ln w="9525">
            <a:noFill/>
            <a:miter lim="800000"/>
            <a:headEnd/>
            <a:tailEnd/>
          </a:ln>
        </p:spPr>
        <p:txBody>
          <a:bodyPr wrap="square">
            <a:spAutoFit/>
          </a:bodyPr>
          <a:lstStyle/>
          <a:p>
            <a:pPr>
              <a:lnSpc>
                <a:spcPct val="150000"/>
              </a:lnSpc>
            </a:pPr>
            <a:r>
              <a:rPr lang="en-US" altLang="zh-CN" sz="1600" dirty="0">
                <a:latin typeface="微软雅黑" pitchFamily="34" charset="-122"/>
                <a:ea typeface="微软雅黑" pitchFamily="34" charset="-122"/>
                <a:cs typeface="Times New Roman" pitchFamily="18" charset="0"/>
              </a:rPr>
              <a:t>1</a:t>
            </a:r>
            <a:r>
              <a:rPr lang="zh-CN" altLang="en-US" sz="1600" dirty="0" smtClean="0">
                <a:latin typeface="微软雅黑" pitchFamily="34" charset="-122"/>
                <a:ea typeface="微软雅黑" pitchFamily="34" charset="-122"/>
                <a:cs typeface="Times New Roman" pitchFamily="18" charset="0"/>
              </a:rPr>
              <a:t>、技术扶持</a:t>
            </a:r>
            <a:r>
              <a:rPr lang="zh-CN" altLang="zh-CN" sz="1600" dirty="0" smtClean="0">
                <a:latin typeface="微软雅黑" pitchFamily="34" charset="-122"/>
                <a:ea typeface="微软雅黑" pitchFamily="34" charset="-122"/>
                <a:cs typeface="Times New Roman" pitchFamily="18" charset="0"/>
              </a:rPr>
              <a:t>及</a:t>
            </a:r>
            <a:r>
              <a:rPr lang="zh-CN" altLang="en-US" sz="1600" dirty="0" smtClean="0">
                <a:latin typeface="微软雅黑" pitchFamily="34" charset="-122"/>
                <a:ea typeface="微软雅黑" pitchFamily="34" charset="-122"/>
                <a:cs typeface="Times New Roman" pitchFamily="18" charset="0"/>
              </a:rPr>
              <a:t>测试扶持</a:t>
            </a:r>
          </a:p>
          <a:p>
            <a:pPr>
              <a:lnSpc>
                <a:spcPct val="150000"/>
              </a:lnSpc>
            </a:pPr>
            <a:r>
              <a:rPr lang="en-US" altLang="zh-CN" sz="1600" dirty="0" smtClean="0">
                <a:latin typeface="微软雅黑" pitchFamily="34" charset="-122"/>
                <a:ea typeface="微软雅黑" pitchFamily="34" charset="-122"/>
                <a:cs typeface="Times New Roman" pitchFamily="18" charset="0"/>
              </a:rPr>
              <a:t>2</a:t>
            </a:r>
            <a:r>
              <a:rPr lang="zh-CN" altLang="en-US" sz="1600" dirty="0" smtClean="0">
                <a:latin typeface="微软雅黑" pitchFamily="34" charset="-122"/>
                <a:ea typeface="微软雅黑" pitchFamily="34" charset="-122"/>
                <a:cs typeface="Times New Roman" pitchFamily="18" charset="0"/>
              </a:rPr>
              <a:t>、联合营销</a:t>
            </a:r>
            <a:r>
              <a:rPr lang="zh-CN" altLang="zh-CN" sz="1600" dirty="0" smtClean="0">
                <a:latin typeface="微软雅黑" pitchFamily="34" charset="-122"/>
                <a:ea typeface="微软雅黑" pitchFamily="34" charset="-122"/>
                <a:cs typeface="Times New Roman" pitchFamily="18" charset="0"/>
              </a:rPr>
              <a:t>及</a:t>
            </a:r>
            <a:r>
              <a:rPr lang="zh-CN" altLang="en-US" sz="1600" dirty="0" smtClean="0">
                <a:latin typeface="微软雅黑" pitchFamily="34" charset="-122"/>
                <a:ea typeface="微软雅黑" pitchFamily="34" charset="-122"/>
                <a:cs typeface="Times New Roman" pitchFamily="18" charset="0"/>
              </a:rPr>
              <a:t>案例展示</a:t>
            </a:r>
            <a:endParaRPr lang="en-US" altLang="zh-CN" sz="1600" dirty="0" smtClean="0">
              <a:latin typeface="微软雅黑" pitchFamily="34" charset="-122"/>
              <a:ea typeface="微软雅黑" pitchFamily="34" charset="-122"/>
              <a:cs typeface="Times New Roman" pitchFamily="18" charset="0"/>
            </a:endParaRPr>
          </a:p>
          <a:p>
            <a:pPr>
              <a:lnSpc>
                <a:spcPct val="150000"/>
              </a:lnSpc>
            </a:pPr>
            <a:r>
              <a:rPr lang="zh-CN" altLang="en-US" sz="1600" dirty="0" smtClean="0">
                <a:solidFill>
                  <a:srgbClr val="FF0000"/>
                </a:solidFill>
                <a:latin typeface="微软雅黑" pitchFamily="34" charset="-122"/>
                <a:ea typeface="微软雅黑" pitchFamily="34" charset="-122"/>
                <a:cs typeface="Times New Roman" pitchFamily="18" charset="0"/>
              </a:rPr>
              <a:t>案例：联合物联网公司开展锁具、箱包应用孵化。</a:t>
            </a:r>
            <a:endParaRPr lang="en-US" altLang="zh-CN" sz="1600" dirty="0">
              <a:solidFill>
                <a:srgbClr val="FF0000"/>
              </a:solidFill>
              <a:latin typeface="微软雅黑" pitchFamily="34" charset="-122"/>
              <a:ea typeface="微软雅黑" pitchFamily="34" charset="-122"/>
              <a:cs typeface="Times New Roman" pitchFamily="18" charset="0"/>
            </a:endParaRPr>
          </a:p>
        </p:txBody>
      </p:sp>
      <p:sp>
        <p:nvSpPr>
          <p:cNvPr id="9" name="矩形 9"/>
          <p:cNvSpPr>
            <a:spLocks noChangeArrowheads="1"/>
          </p:cNvSpPr>
          <p:nvPr/>
        </p:nvSpPr>
        <p:spPr bwMode="auto">
          <a:xfrm>
            <a:off x="4673154" y="2780556"/>
            <a:ext cx="2563142" cy="1569660"/>
          </a:xfrm>
          <a:prstGeom prst="rect">
            <a:avLst/>
          </a:prstGeom>
          <a:noFill/>
          <a:ln w="9525">
            <a:noFill/>
            <a:miter lim="800000"/>
            <a:headEnd/>
            <a:tailEnd/>
          </a:ln>
        </p:spPr>
        <p:txBody>
          <a:bodyPr wrap="square">
            <a:spAutoFit/>
          </a:bodyPr>
          <a:lstStyle/>
          <a:p>
            <a:pPr>
              <a:lnSpc>
                <a:spcPct val="150000"/>
              </a:lnSpc>
            </a:pPr>
            <a:r>
              <a:rPr lang="en-US" altLang="zh-CN" sz="1600" dirty="0">
                <a:latin typeface="微软雅黑" pitchFamily="34" charset="-122"/>
                <a:ea typeface="微软雅黑" pitchFamily="34" charset="-122"/>
                <a:cs typeface="Times New Roman" pitchFamily="18" charset="0"/>
              </a:rPr>
              <a:t>1</a:t>
            </a:r>
            <a:r>
              <a:rPr lang="zh-CN" altLang="en-US" sz="1600" dirty="0">
                <a:latin typeface="微软雅黑" pitchFamily="34" charset="-122"/>
                <a:ea typeface="微软雅黑" pitchFamily="34" charset="-122"/>
                <a:cs typeface="Times New Roman" pitchFamily="18" charset="0"/>
              </a:rPr>
              <a:t>、</a:t>
            </a:r>
            <a:r>
              <a:rPr lang="zh-CN" altLang="zh-CN" sz="1600" dirty="0">
                <a:latin typeface="微软雅黑" pitchFamily="34" charset="-122"/>
                <a:ea typeface="微软雅黑" pitchFamily="34" charset="-122"/>
                <a:cs typeface="Times New Roman" pitchFamily="18" charset="0"/>
              </a:rPr>
              <a:t>技术交易平台</a:t>
            </a:r>
            <a:endParaRPr lang="en-US" altLang="zh-CN" sz="1600" dirty="0">
              <a:latin typeface="微软雅黑" pitchFamily="34" charset="-122"/>
              <a:ea typeface="微软雅黑" pitchFamily="34" charset="-122"/>
              <a:cs typeface="Times New Roman" pitchFamily="18" charset="0"/>
            </a:endParaRPr>
          </a:p>
          <a:p>
            <a:pPr>
              <a:lnSpc>
                <a:spcPct val="150000"/>
              </a:lnSpc>
            </a:pPr>
            <a:r>
              <a:rPr lang="en-US" altLang="zh-CN" sz="1600" dirty="0">
                <a:latin typeface="微软雅黑" pitchFamily="34" charset="-122"/>
                <a:ea typeface="微软雅黑" pitchFamily="34" charset="-122"/>
                <a:cs typeface="Times New Roman" pitchFamily="18" charset="0"/>
              </a:rPr>
              <a:t>2</a:t>
            </a:r>
            <a:r>
              <a:rPr lang="zh-CN" altLang="en-US" sz="1600" dirty="0">
                <a:latin typeface="微软雅黑" pitchFamily="34" charset="-122"/>
                <a:ea typeface="微软雅黑" pitchFamily="34" charset="-122"/>
                <a:cs typeface="Times New Roman" pitchFamily="18" charset="0"/>
              </a:rPr>
              <a:t>、</a:t>
            </a:r>
            <a:r>
              <a:rPr lang="zh-CN" altLang="zh-CN" sz="1600" dirty="0">
                <a:latin typeface="微软雅黑" pitchFamily="34" charset="-122"/>
                <a:ea typeface="微软雅黑" pitchFamily="34" charset="-122"/>
                <a:cs typeface="Times New Roman" pitchFamily="18" charset="0"/>
              </a:rPr>
              <a:t>产品交易中</a:t>
            </a:r>
            <a:r>
              <a:rPr lang="zh-CN" altLang="zh-CN" sz="1600" dirty="0" smtClean="0">
                <a:latin typeface="微软雅黑" pitchFamily="34" charset="-122"/>
                <a:ea typeface="微软雅黑" pitchFamily="34" charset="-122"/>
                <a:cs typeface="Times New Roman" pitchFamily="18" charset="0"/>
              </a:rPr>
              <a:t>心</a:t>
            </a:r>
            <a:endParaRPr lang="en-US" altLang="zh-CN" sz="1600" dirty="0" smtClean="0">
              <a:latin typeface="微软雅黑" pitchFamily="34" charset="-122"/>
              <a:ea typeface="微软雅黑" pitchFamily="34" charset="-122"/>
              <a:cs typeface="Times New Roman" pitchFamily="18" charset="0"/>
            </a:endParaRPr>
          </a:p>
          <a:p>
            <a:pPr>
              <a:lnSpc>
                <a:spcPct val="150000"/>
              </a:lnSpc>
            </a:pPr>
            <a:r>
              <a:rPr lang="zh-CN" altLang="en-US" sz="1600" dirty="0" smtClean="0">
                <a:solidFill>
                  <a:srgbClr val="FF0000"/>
                </a:solidFill>
                <a:latin typeface="微软雅黑" pitchFamily="34" charset="-122"/>
                <a:ea typeface="微软雅黑" pitchFamily="34" charset="-122"/>
                <a:cs typeface="Times New Roman" pitchFamily="18" charset="0"/>
              </a:rPr>
              <a:t>案例：推动多个厂家与创力对接硬件平台需求。</a:t>
            </a:r>
            <a:endParaRPr lang="en-US" altLang="zh-CN" sz="1600" dirty="0" smtClean="0">
              <a:solidFill>
                <a:srgbClr val="FF0000"/>
              </a:solidFill>
              <a:latin typeface="微软雅黑" pitchFamily="34" charset="-122"/>
              <a:ea typeface="微软雅黑" pitchFamily="34" charset="-122"/>
              <a:cs typeface="Times New Roman" pitchFamily="18" charset="0"/>
            </a:endParaRPr>
          </a:p>
        </p:txBody>
      </p:sp>
      <p:sp>
        <p:nvSpPr>
          <p:cNvPr id="10" name="矩形 10"/>
          <p:cNvSpPr>
            <a:spLocks noChangeArrowheads="1"/>
          </p:cNvSpPr>
          <p:nvPr/>
        </p:nvSpPr>
        <p:spPr bwMode="auto">
          <a:xfrm>
            <a:off x="107504" y="4796780"/>
            <a:ext cx="2664295" cy="1708160"/>
          </a:xfrm>
          <a:prstGeom prst="rect">
            <a:avLst/>
          </a:prstGeom>
          <a:noFill/>
          <a:ln w="9525">
            <a:noFill/>
            <a:miter lim="800000"/>
            <a:headEnd/>
            <a:tailEnd/>
          </a:ln>
        </p:spPr>
        <p:txBody>
          <a:bodyPr wrap="square">
            <a:spAutoFit/>
          </a:bodyPr>
          <a:lstStyle/>
          <a:p>
            <a:pPr>
              <a:lnSpc>
                <a:spcPct val="150000"/>
              </a:lnSpc>
            </a:pPr>
            <a:r>
              <a:rPr lang="en-US" altLang="zh-CN" sz="1400" dirty="0">
                <a:latin typeface="微软雅黑" pitchFamily="34" charset="-122"/>
                <a:ea typeface="微软雅黑" pitchFamily="34" charset="-122"/>
                <a:cs typeface="Times New Roman" pitchFamily="18" charset="0"/>
              </a:rPr>
              <a:t>1</a:t>
            </a:r>
            <a:r>
              <a:rPr lang="zh-CN" altLang="en-US" sz="1400" dirty="0">
                <a:latin typeface="微软雅黑" pitchFamily="34" charset="-122"/>
                <a:ea typeface="微软雅黑" pitchFamily="34" charset="-122"/>
                <a:cs typeface="Times New Roman" pitchFamily="18" charset="0"/>
              </a:rPr>
              <a:t>、</a:t>
            </a:r>
            <a:r>
              <a:rPr lang="zh-CN" altLang="zh-CN" sz="1400" dirty="0">
                <a:latin typeface="微软雅黑" pitchFamily="34" charset="-122"/>
                <a:ea typeface="微软雅黑" pitchFamily="34" charset="-122"/>
                <a:cs typeface="Times New Roman" pitchFamily="18" charset="0"/>
              </a:rPr>
              <a:t>智慧城市建设研讨会</a:t>
            </a:r>
            <a:endParaRPr lang="en-US" altLang="zh-CN" sz="1400" dirty="0">
              <a:latin typeface="微软雅黑" pitchFamily="34" charset="-122"/>
              <a:ea typeface="微软雅黑" pitchFamily="34" charset="-122"/>
              <a:cs typeface="Times New Roman" pitchFamily="18" charset="0"/>
            </a:endParaRPr>
          </a:p>
          <a:p>
            <a:pPr>
              <a:lnSpc>
                <a:spcPct val="150000"/>
              </a:lnSpc>
            </a:pPr>
            <a:r>
              <a:rPr lang="en-US" altLang="zh-CN" sz="1400" dirty="0">
                <a:latin typeface="微软雅黑" pitchFamily="34" charset="-122"/>
                <a:ea typeface="微软雅黑" pitchFamily="34" charset="-122"/>
                <a:cs typeface="Times New Roman" pitchFamily="18" charset="0"/>
              </a:rPr>
              <a:t>2</a:t>
            </a:r>
            <a:r>
              <a:rPr lang="zh-CN" altLang="en-US" sz="1400" dirty="0">
                <a:latin typeface="微软雅黑" pitchFamily="34" charset="-122"/>
                <a:ea typeface="微软雅黑" pitchFamily="34" charset="-122"/>
                <a:cs typeface="Times New Roman" pitchFamily="18" charset="0"/>
              </a:rPr>
              <a:t>、</a:t>
            </a:r>
            <a:r>
              <a:rPr lang="zh-CN" altLang="zh-CN" sz="1400" dirty="0">
                <a:latin typeface="微软雅黑" pitchFamily="34" charset="-122"/>
                <a:ea typeface="微软雅黑" pitchFamily="34" charset="-122"/>
                <a:cs typeface="Times New Roman" pitchFamily="18" charset="0"/>
              </a:rPr>
              <a:t>物联网行业发展培训和交流</a:t>
            </a:r>
            <a:endParaRPr lang="en-US" altLang="zh-CN" sz="1400" dirty="0">
              <a:latin typeface="微软雅黑" pitchFamily="34" charset="-122"/>
              <a:ea typeface="微软雅黑" pitchFamily="34" charset="-122"/>
              <a:cs typeface="Times New Roman" pitchFamily="18" charset="0"/>
            </a:endParaRPr>
          </a:p>
          <a:p>
            <a:pPr>
              <a:lnSpc>
                <a:spcPct val="150000"/>
              </a:lnSpc>
            </a:pPr>
            <a:r>
              <a:rPr lang="en-US" altLang="zh-CN" sz="1400" dirty="0">
                <a:latin typeface="微软雅黑" pitchFamily="34" charset="-122"/>
                <a:ea typeface="微软雅黑" pitchFamily="34" charset="-122"/>
                <a:cs typeface="Times New Roman" pitchFamily="18" charset="0"/>
              </a:rPr>
              <a:t>3</a:t>
            </a:r>
            <a:r>
              <a:rPr lang="zh-CN" altLang="en-US" sz="1400" dirty="0" smtClean="0">
                <a:latin typeface="微软雅黑" pitchFamily="34" charset="-122"/>
                <a:ea typeface="微软雅黑" pitchFamily="34" charset="-122"/>
                <a:cs typeface="Times New Roman" pitchFamily="18" charset="0"/>
              </a:rPr>
              <a:t>、</a:t>
            </a:r>
            <a:r>
              <a:rPr lang="zh-CN" altLang="zh-CN" sz="1400" dirty="0" smtClean="0">
                <a:latin typeface="微软雅黑" pitchFamily="34" charset="-122"/>
                <a:ea typeface="微软雅黑" pitchFamily="34" charset="-122"/>
                <a:cs typeface="Times New Roman" pitchFamily="18" charset="0"/>
              </a:rPr>
              <a:t>终</a:t>
            </a:r>
            <a:r>
              <a:rPr lang="zh-CN" altLang="zh-CN" sz="1400" dirty="0">
                <a:latin typeface="微软雅黑" pitchFamily="34" charset="-122"/>
                <a:ea typeface="微软雅黑" pitchFamily="34" charset="-122"/>
                <a:cs typeface="Times New Roman" pitchFamily="18" charset="0"/>
              </a:rPr>
              <a:t>端研发技术培训和交</a:t>
            </a:r>
            <a:r>
              <a:rPr lang="zh-CN" altLang="zh-CN" sz="1400" dirty="0" smtClean="0">
                <a:latin typeface="微软雅黑" pitchFamily="34" charset="-122"/>
                <a:ea typeface="微软雅黑" pitchFamily="34" charset="-122"/>
                <a:cs typeface="Times New Roman" pitchFamily="18" charset="0"/>
              </a:rPr>
              <a:t>流</a:t>
            </a:r>
            <a:endParaRPr lang="en-US" altLang="zh-CN" sz="1400" dirty="0" smtClean="0">
              <a:latin typeface="微软雅黑" pitchFamily="34" charset="-122"/>
              <a:ea typeface="微软雅黑" pitchFamily="34" charset="-122"/>
              <a:cs typeface="Times New Roman" pitchFamily="18" charset="0"/>
            </a:endParaRPr>
          </a:p>
          <a:p>
            <a:pPr>
              <a:lnSpc>
                <a:spcPct val="150000"/>
              </a:lnSpc>
            </a:pPr>
            <a:r>
              <a:rPr lang="zh-CN" altLang="en-US" sz="1400" dirty="0" smtClean="0">
                <a:solidFill>
                  <a:srgbClr val="FF0000"/>
                </a:solidFill>
                <a:latin typeface="微软雅黑" pitchFamily="34" charset="-122"/>
                <a:ea typeface="微软雅黑" pitchFamily="34" charset="-122"/>
                <a:cs typeface="Times New Roman" pitchFamily="18" charset="0"/>
              </a:rPr>
              <a:t>案例：邀请物联网专家给企业和学校做物联网报告及交流。</a:t>
            </a:r>
            <a:endParaRPr lang="zh-CN" altLang="en-US" sz="1400" dirty="0">
              <a:solidFill>
                <a:srgbClr val="FF0000"/>
              </a:solidFill>
              <a:latin typeface="微软雅黑" pitchFamily="34" charset="-122"/>
              <a:ea typeface="微软雅黑" pitchFamily="34" charset="-122"/>
              <a:cs typeface="Times New Roman" pitchFamily="18" charset="0"/>
            </a:endParaRPr>
          </a:p>
        </p:txBody>
      </p:sp>
      <p:sp>
        <p:nvSpPr>
          <p:cNvPr id="11" name="矩形 11"/>
          <p:cNvSpPr>
            <a:spLocks noChangeArrowheads="1"/>
          </p:cNvSpPr>
          <p:nvPr/>
        </p:nvSpPr>
        <p:spPr bwMode="auto">
          <a:xfrm>
            <a:off x="4571555" y="4797152"/>
            <a:ext cx="2736749" cy="1708160"/>
          </a:xfrm>
          <a:prstGeom prst="rect">
            <a:avLst/>
          </a:prstGeom>
          <a:noFill/>
          <a:ln w="9525">
            <a:noFill/>
            <a:miter lim="800000"/>
            <a:headEnd/>
            <a:tailEnd/>
          </a:ln>
        </p:spPr>
        <p:txBody>
          <a:bodyPr wrap="square">
            <a:spAutoFit/>
          </a:bodyPr>
          <a:lstStyle/>
          <a:p>
            <a:pPr>
              <a:lnSpc>
                <a:spcPct val="150000"/>
              </a:lnSpc>
            </a:pPr>
            <a:r>
              <a:rPr lang="en-US" altLang="zh-CN" sz="1400" dirty="0">
                <a:latin typeface="微软雅黑" pitchFamily="34" charset="-122"/>
                <a:ea typeface="微软雅黑" pitchFamily="34" charset="-122"/>
                <a:cs typeface="Times New Roman" pitchFamily="18" charset="0"/>
              </a:rPr>
              <a:t>1</a:t>
            </a:r>
            <a:r>
              <a:rPr lang="zh-CN" altLang="en-US" sz="1400" dirty="0">
                <a:latin typeface="微软雅黑" pitchFamily="34" charset="-122"/>
                <a:ea typeface="微软雅黑" pitchFamily="34" charset="-122"/>
                <a:cs typeface="Times New Roman" pitchFamily="18" charset="0"/>
              </a:rPr>
              <a:t>、</a:t>
            </a:r>
            <a:r>
              <a:rPr lang="en-US" altLang="zh-CN" sz="1400" dirty="0">
                <a:latin typeface="微软雅黑" pitchFamily="34" charset="-122"/>
                <a:ea typeface="微软雅黑" pitchFamily="34" charset="-122"/>
                <a:cs typeface="Times New Roman" pitchFamily="18" charset="0"/>
              </a:rPr>
              <a:t>NB</a:t>
            </a:r>
            <a:r>
              <a:rPr lang="zh-CN" altLang="zh-CN" sz="1400" dirty="0">
                <a:latin typeface="微软雅黑" pitchFamily="34" charset="-122"/>
                <a:ea typeface="微软雅黑" pitchFamily="34" charset="-122"/>
                <a:cs typeface="Times New Roman" pitchFamily="18" charset="0"/>
              </a:rPr>
              <a:t>产品生产基地（德力西</a:t>
            </a:r>
            <a:r>
              <a:rPr lang="en-US" altLang="zh-CN" sz="1400" dirty="0">
                <a:latin typeface="微软雅黑" pitchFamily="34" charset="-122"/>
                <a:ea typeface="微软雅黑" pitchFamily="34" charset="-122"/>
                <a:cs typeface="Times New Roman" pitchFamily="18" charset="0"/>
              </a:rPr>
              <a:t>)</a:t>
            </a:r>
            <a:r>
              <a:rPr lang="zh-CN" altLang="zh-CN" sz="1400" dirty="0">
                <a:latin typeface="微软雅黑" pitchFamily="34" charset="-122"/>
                <a:ea typeface="微软雅黑" pitchFamily="34" charset="-122"/>
                <a:cs typeface="Times New Roman" pitchFamily="18" charset="0"/>
              </a:rPr>
              <a:t>）</a:t>
            </a:r>
            <a:endParaRPr lang="en-US" altLang="zh-CN" sz="1400" dirty="0">
              <a:latin typeface="微软雅黑" pitchFamily="34" charset="-122"/>
              <a:ea typeface="微软雅黑" pitchFamily="34" charset="-122"/>
              <a:cs typeface="Times New Roman" pitchFamily="18" charset="0"/>
            </a:endParaRPr>
          </a:p>
          <a:p>
            <a:pPr>
              <a:lnSpc>
                <a:spcPct val="150000"/>
              </a:lnSpc>
            </a:pPr>
            <a:r>
              <a:rPr lang="en-US" altLang="zh-CN" sz="1400" dirty="0">
                <a:latin typeface="微软雅黑" pitchFamily="34" charset="-122"/>
                <a:ea typeface="微软雅黑" pitchFamily="34" charset="-122"/>
                <a:cs typeface="Times New Roman" pitchFamily="18" charset="0"/>
              </a:rPr>
              <a:t>2</a:t>
            </a:r>
            <a:r>
              <a:rPr lang="zh-CN" altLang="en-US" sz="1400" dirty="0">
                <a:latin typeface="微软雅黑" pitchFamily="34" charset="-122"/>
                <a:ea typeface="微软雅黑" pitchFamily="34" charset="-122"/>
                <a:cs typeface="Times New Roman" pitchFamily="18" charset="0"/>
              </a:rPr>
              <a:t>、</a:t>
            </a:r>
            <a:r>
              <a:rPr lang="en-US" altLang="zh-CN" sz="1400" dirty="0">
                <a:latin typeface="微软雅黑" pitchFamily="34" charset="-122"/>
                <a:ea typeface="微软雅黑" pitchFamily="34" charset="-122"/>
                <a:cs typeface="Times New Roman" pitchFamily="18" charset="0"/>
              </a:rPr>
              <a:t>NB</a:t>
            </a:r>
            <a:r>
              <a:rPr lang="zh-CN" altLang="zh-CN" sz="1400" dirty="0">
                <a:latin typeface="微软雅黑" pitchFamily="34" charset="-122"/>
                <a:ea typeface="微软雅黑" pitchFamily="34" charset="-122"/>
                <a:cs typeface="Times New Roman" pitchFamily="18" charset="0"/>
              </a:rPr>
              <a:t>智能表演示小区（柳市）</a:t>
            </a:r>
            <a:endParaRPr lang="en-US" altLang="zh-CN" sz="1400" dirty="0">
              <a:latin typeface="微软雅黑" pitchFamily="34" charset="-122"/>
              <a:ea typeface="微软雅黑" pitchFamily="34" charset="-122"/>
              <a:cs typeface="Times New Roman" pitchFamily="18" charset="0"/>
            </a:endParaRPr>
          </a:p>
          <a:p>
            <a:pPr>
              <a:lnSpc>
                <a:spcPct val="150000"/>
              </a:lnSpc>
            </a:pPr>
            <a:r>
              <a:rPr lang="en-US" altLang="zh-CN" sz="1400" dirty="0">
                <a:latin typeface="微软雅黑" pitchFamily="34" charset="-122"/>
                <a:ea typeface="微软雅黑" pitchFamily="34" charset="-122"/>
                <a:cs typeface="Times New Roman" pitchFamily="18" charset="0"/>
              </a:rPr>
              <a:t>3</a:t>
            </a:r>
            <a:r>
              <a:rPr lang="zh-CN" altLang="en-US" sz="1400" dirty="0">
                <a:latin typeface="微软雅黑" pitchFamily="34" charset="-122"/>
                <a:ea typeface="微软雅黑" pitchFamily="34" charset="-122"/>
                <a:cs typeface="Times New Roman" pitchFamily="18" charset="0"/>
              </a:rPr>
              <a:t>、</a:t>
            </a:r>
            <a:r>
              <a:rPr lang="en-US" altLang="zh-CN" sz="1400" dirty="0">
                <a:latin typeface="微软雅黑" pitchFamily="34" charset="-122"/>
                <a:ea typeface="微软雅黑" pitchFamily="34" charset="-122"/>
                <a:cs typeface="Times New Roman" pitchFamily="18" charset="0"/>
              </a:rPr>
              <a:t>NB</a:t>
            </a:r>
            <a:r>
              <a:rPr lang="zh-CN" altLang="zh-CN" sz="1400" dirty="0">
                <a:latin typeface="微软雅黑" pitchFamily="34" charset="-122"/>
                <a:ea typeface="微软雅黑" pitchFamily="34" charset="-122"/>
                <a:cs typeface="Times New Roman" pitchFamily="18" charset="0"/>
              </a:rPr>
              <a:t>表演示平台（金卡</a:t>
            </a:r>
            <a:r>
              <a:rPr lang="zh-CN" altLang="zh-CN" sz="1400" dirty="0" smtClean="0">
                <a:latin typeface="微软雅黑" pitchFamily="34" charset="-122"/>
                <a:ea typeface="微软雅黑" pitchFamily="34" charset="-122"/>
                <a:cs typeface="Times New Roman" pitchFamily="18" charset="0"/>
              </a:rPr>
              <a:t>）</a:t>
            </a:r>
            <a:endParaRPr lang="en-US" altLang="zh-CN" sz="1400" dirty="0" smtClean="0">
              <a:latin typeface="微软雅黑" pitchFamily="34" charset="-122"/>
              <a:ea typeface="微软雅黑" pitchFamily="34" charset="-122"/>
              <a:cs typeface="Times New Roman" pitchFamily="18" charset="0"/>
            </a:endParaRPr>
          </a:p>
          <a:p>
            <a:pPr>
              <a:lnSpc>
                <a:spcPct val="150000"/>
              </a:lnSpc>
            </a:pPr>
            <a:r>
              <a:rPr lang="zh-CN" altLang="en-US" sz="1400" dirty="0" smtClean="0">
                <a:solidFill>
                  <a:srgbClr val="FF0000"/>
                </a:solidFill>
                <a:latin typeface="微软雅黑" pitchFamily="34" charset="-122"/>
                <a:ea typeface="微软雅黑" pitchFamily="34" charset="-122"/>
                <a:cs typeface="Times New Roman" pitchFamily="18" charset="0"/>
              </a:rPr>
              <a:t>案例：借助信息化展厅</a:t>
            </a:r>
            <a:r>
              <a:rPr lang="zh-CN" altLang="en-US" sz="1400" dirty="0" smtClean="0">
                <a:solidFill>
                  <a:srgbClr val="FF0000"/>
                </a:solidFill>
                <a:latin typeface="微软雅黑" pitchFamily="34" charset="-122"/>
                <a:ea typeface="微软雅黑" pitchFamily="34" charset="-122"/>
                <a:cs typeface="Times New Roman" pitchFamily="18" charset="0"/>
              </a:rPr>
              <a:t>展示</a:t>
            </a:r>
            <a:endParaRPr lang="en-US" altLang="zh-CN" sz="1400" dirty="0" smtClean="0">
              <a:solidFill>
                <a:srgbClr val="FF0000"/>
              </a:solidFill>
              <a:latin typeface="微软雅黑" pitchFamily="34" charset="-122"/>
              <a:ea typeface="微软雅黑" pitchFamily="34" charset="-122"/>
              <a:cs typeface="Times New Roman" pitchFamily="18" charset="0"/>
            </a:endParaRPr>
          </a:p>
          <a:p>
            <a:pPr>
              <a:lnSpc>
                <a:spcPct val="150000"/>
              </a:lnSpc>
            </a:pPr>
            <a:r>
              <a:rPr lang="zh-CN" altLang="en-US" sz="1400" dirty="0" smtClean="0">
                <a:solidFill>
                  <a:srgbClr val="FF0000"/>
                </a:solidFill>
                <a:latin typeface="微软雅黑" pitchFamily="34" charset="-122"/>
                <a:ea typeface="微软雅黑" pitchFamily="34" charset="-122"/>
                <a:cs typeface="Times New Roman" pitchFamily="18" charset="0"/>
              </a:rPr>
              <a:t>合作</a:t>
            </a:r>
            <a:r>
              <a:rPr lang="zh-CN" altLang="en-US" sz="1400" dirty="0" smtClean="0">
                <a:solidFill>
                  <a:srgbClr val="FF0000"/>
                </a:solidFill>
                <a:latin typeface="微软雅黑" pitchFamily="34" charset="-122"/>
                <a:ea typeface="微软雅黑" pitchFamily="34" charset="-122"/>
                <a:cs typeface="Times New Roman" pitchFamily="18" charset="0"/>
              </a:rPr>
              <a:t>伙伴</a:t>
            </a:r>
            <a:r>
              <a:rPr lang="en-US" altLang="zh-CN" sz="1400" dirty="0" smtClean="0">
                <a:solidFill>
                  <a:srgbClr val="FF0000"/>
                </a:solidFill>
                <a:latin typeface="微软雅黑" pitchFamily="34" charset="-122"/>
                <a:ea typeface="微软雅黑" pitchFamily="34" charset="-122"/>
                <a:cs typeface="Times New Roman" pitchFamily="18" charset="0"/>
              </a:rPr>
              <a:t>NB</a:t>
            </a:r>
            <a:r>
              <a:rPr lang="zh-CN" altLang="en-US" sz="1400" dirty="0" smtClean="0">
                <a:solidFill>
                  <a:srgbClr val="FF0000"/>
                </a:solidFill>
                <a:latin typeface="微软雅黑" pitchFamily="34" charset="-122"/>
                <a:ea typeface="微软雅黑" pitchFamily="34" charset="-122"/>
                <a:cs typeface="Times New Roman" pitchFamily="18" charset="0"/>
              </a:rPr>
              <a:t>产品。</a:t>
            </a:r>
            <a:endParaRPr lang="zh-CN" altLang="en-US" sz="1400" dirty="0">
              <a:solidFill>
                <a:srgbClr val="FF0000"/>
              </a:solidFill>
              <a:latin typeface="微软雅黑" pitchFamily="34" charset="-122"/>
              <a:ea typeface="微软雅黑" pitchFamily="34" charset="-122"/>
              <a:cs typeface="Times New Roman" pitchFamily="18" charset="0"/>
            </a:endParaRPr>
          </a:p>
        </p:txBody>
      </p:sp>
      <p:pic>
        <p:nvPicPr>
          <p:cNvPr id="13" name="Picture 6" descr="C:\Users\liuwei\Documents\FetionRCS\temp\47fdee4199cb27130397e558a5758cff.jpg"/>
          <p:cNvPicPr>
            <a:picLocks noChangeAspect="1" noChangeArrowheads="1"/>
          </p:cNvPicPr>
          <p:nvPr/>
        </p:nvPicPr>
        <p:blipFill>
          <a:blip r:embed="rId2" cstate="print"/>
          <a:srcRect/>
          <a:stretch>
            <a:fillRect/>
          </a:stretch>
        </p:blipFill>
        <p:spPr bwMode="auto">
          <a:xfrm>
            <a:off x="7095679" y="4823904"/>
            <a:ext cx="1936750" cy="1440953"/>
          </a:xfrm>
          <a:prstGeom prst="rect">
            <a:avLst/>
          </a:prstGeom>
          <a:noFill/>
          <a:ln w="9525">
            <a:noFill/>
            <a:miter lim="800000"/>
            <a:headEnd/>
            <a:tailEnd/>
          </a:ln>
        </p:spPr>
      </p:pic>
      <p:pic>
        <p:nvPicPr>
          <p:cNvPr id="1026" name="Picture 2" descr="C:\Users\maobinmei\Documents\FetionRCS\temp\58e69283c5b037d4dda790a0aa0765e8.jpg"/>
          <p:cNvPicPr>
            <a:picLocks noChangeAspect="1" noChangeArrowheads="1"/>
          </p:cNvPicPr>
          <p:nvPr/>
        </p:nvPicPr>
        <p:blipFill>
          <a:blip r:embed="rId3" cstate="print"/>
          <a:srcRect l="8297" r="14791"/>
          <a:stretch>
            <a:fillRect/>
          </a:stretch>
        </p:blipFill>
        <p:spPr bwMode="auto">
          <a:xfrm>
            <a:off x="2699916" y="2852564"/>
            <a:ext cx="1872208" cy="1454281"/>
          </a:xfrm>
          <a:prstGeom prst="rect">
            <a:avLst/>
          </a:prstGeom>
          <a:noFill/>
        </p:spPr>
      </p:pic>
      <p:pic>
        <p:nvPicPr>
          <p:cNvPr id="1030" name="Picture 6" descr="C:\Users\maobinmei\Documents\FetionRCS\temp\de3e8ec46a4598dd96086b9e0162571b.jpg"/>
          <p:cNvPicPr>
            <a:picLocks noChangeAspect="1" noChangeArrowheads="1"/>
          </p:cNvPicPr>
          <p:nvPr/>
        </p:nvPicPr>
        <p:blipFill>
          <a:blip r:embed="rId4" cstate="print"/>
          <a:srcRect r="11643"/>
          <a:stretch>
            <a:fillRect/>
          </a:stretch>
        </p:blipFill>
        <p:spPr bwMode="auto">
          <a:xfrm>
            <a:off x="7055892" y="2852564"/>
            <a:ext cx="1908720" cy="1449333"/>
          </a:xfrm>
          <a:prstGeom prst="rect">
            <a:avLst/>
          </a:prstGeom>
          <a:noFill/>
        </p:spPr>
      </p:pic>
      <p:pic>
        <p:nvPicPr>
          <p:cNvPr id="19" name="图片 18" descr="201801金坤做物联网报告.jpg"/>
          <p:cNvPicPr>
            <a:picLocks noChangeAspect="1"/>
          </p:cNvPicPr>
          <p:nvPr/>
        </p:nvPicPr>
        <p:blipFill>
          <a:blip r:embed="rId5" cstate="print"/>
          <a:srcRect l="28738" t="10626" r="29525" b="26375"/>
          <a:stretch>
            <a:fillRect/>
          </a:stretch>
        </p:blipFill>
        <p:spPr>
          <a:xfrm>
            <a:off x="2713440" y="4896334"/>
            <a:ext cx="1872208" cy="1412986"/>
          </a:xfrm>
          <a:prstGeom prst="rect">
            <a:avLst/>
          </a:prstGeom>
        </p:spPr>
      </p:pic>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3</a:t>
            </a:r>
            <a:r>
              <a:rPr lang="zh-CN" altLang="zh-CN" sz="2800" b="1" dirty="0" smtClean="0">
                <a:solidFill>
                  <a:schemeClr val="bg1"/>
                </a:solidFill>
                <a:latin typeface="微软雅黑" pitchFamily="34" charset="-122"/>
                <a:ea typeface="微软雅黑" pitchFamily="34" charset="-122"/>
              </a:rPr>
              <a:t>、强化营销发力，打造物联网发展梯队</a:t>
            </a:r>
          </a:p>
        </p:txBody>
      </p:sp>
      <p:sp>
        <p:nvSpPr>
          <p:cNvPr id="3" name="矩形 1"/>
          <p:cNvSpPr>
            <a:spLocks noChangeArrowheads="1"/>
          </p:cNvSpPr>
          <p:nvPr/>
        </p:nvSpPr>
        <p:spPr bwMode="auto">
          <a:xfrm>
            <a:off x="179512" y="822693"/>
            <a:ext cx="8784976" cy="787523"/>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通过“行业诊断</a:t>
            </a:r>
            <a:r>
              <a:rPr lang="en-US" altLang="zh-CN" sz="1600" b="1" dirty="0" smtClean="0">
                <a:solidFill>
                  <a:srgbClr val="FF0000"/>
                </a:solidFill>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商机挖掘</a:t>
            </a:r>
            <a:r>
              <a:rPr lang="en-US" altLang="zh-CN" sz="1600" b="1" dirty="0" smtClean="0">
                <a:solidFill>
                  <a:srgbClr val="FF0000"/>
                </a:solidFill>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市场拓展</a:t>
            </a:r>
            <a:r>
              <a:rPr lang="en-US" altLang="zh-CN" sz="1600" b="1" dirty="0" smtClean="0">
                <a:solidFill>
                  <a:srgbClr val="FF0000"/>
                </a:solidFill>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客户维系” 营销四步走，找对路子摸对门，积极打造“</a:t>
            </a:r>
            <a:r>
              <a:rPr lang="en-US" altLang="zh-CN" sz="1600" b="1" dirty="0" smtClean="0">
                <a:solidFill>
                  <a:srgbClr val="FF0000"/>
                </a:solidFill>
                <a:latin typeface="微软雅黑" pitchFamily="34" charset="-122"/>
                <a:ea typeface="微软雅黑" pitchFamily="34" charset="-122"/>
              </a:rPr>
              <a:t>2</a:t>
            </a:r>
            <a:r>
              <a:rPr lang="zh-CN" altLang="en-US" sz="1600" b="1" dirty="0" smtClean="0">
                <a:solidFill>
                  <a:srgbClr val="FF0000"/>
                </a:solidFill>
                <a:latin typeface="微软雅黑" pitchFamily="34" charset="-122"/>
                <a:ea typeface="微软雅黑" pitchFamily="34" charset="-122"/>
              </a:rPr>
              <a:t>个百万级</a:t>
            </a:r>
            <a:r>
              <a:rPr lang="en-US" altLang="zh-CN" sz="1600" b="1" dirty="0" smtClean="0">
                <a:solidFill>
                  <a:srgbClr val="FF0000"/>
                </a:solidFill>
                <a:latin typeface="微软雅黑" pitchFamily="34" charset="-122"/>
                <a:ea typeface="微软雅黑" pitchFamily="34" charset="-122"/>
              </a:rPr>
              <a:t>+10</a:t>
            </a:r>
            <a:r>
              <a:rPr lang="zh-CN" altLang="en-US" sz="1600" b="1" dirty="0" smtClean="0">
                <a:solidFill>
                  <a:srgbClr val="FF0000"/>
                </a:solidFill>
                <a:latin typeface="微软雅黑" pitchFamily="34" charset="-122"/>
                <a:ea typeface="微软雅黑" pitchFamily="34" charset="-122"/>
              </a:rPr>
              <a:t>个十万级</a:t>
            </a:r>
            <a:r>
              <a:rPr lang="en-US" altLang="zh-CN" sz="1600" b="1" dirty="0" smtClean="0">
                <a:solidFill>
                  <a:srgbClr val="FF0000"/>
                </a:solidFill>
                <a:latin typeface="微软雅黑" pitchFamily="34" charset="-122"/>
                <a:ea typeface="微软雅黑" pitchFamily="34" charset="-122"/>
              </a:rPr>
              <a:t>+50</a:t>
            </a:r>
            <a:r>
              <a:rPr lang="zh-CN" altLang="en-US" sz="1600" b="1" dirty="0" smtClean="0">
                <a:solidFill>
                  <a:srgbClr val="FF0000"/>
                </a:solidFill>
                <a:latin typeface="微软雅黑" pitchFamily="34" charset="-122"/>
                <a:ea typeface="微软雅黑" pitchFamily="34" charset="-122"/>
              </a:rPr>
              <a:t>个万级”连接数规模的客户梯队，实现连接规模不断突破。</a:t>
            </a:r>
            <a:endParaRPr lang="zh-CN" altLang="en-US" sz="1600" b="1" dirty="0">
              <a:solidFill>
                <a:srgbClr val="FF0000"/>
              </a:solidFill>
              <a:latin typeface="微软雅黑" pitchFamily="34" charset="-122"/>
              <a:ea typeface="微软雅黑" pitchFamily="34" charset="-122"/>
            </a:endParaRPr>
          </a:p>
        </p:txBody>
      </p:sp>
      <p:sp>
        <p:nvSpPr>
          <p:cNvPr id="4" name="矩形 3"/>
          <p:cNvSpPr/>
          <p:nvPr/>
        </p:nvSpPr>
        <p:spPr>
          <a:xfrm>
            <a:off x="238743" y="1808864"/>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行业诊断有方向</a:t>
            </a:r>
            <a:endParaRPr lang="zh-CN" altLang="en-US" sz="1600" b="1" dirty="0">
              <a:solidFill>
                <a:prstClr val="white"/>
              </a:solidFill>
              <a:latin typeface="微软雅黑" pitchFamily="34" charset="-122"/>
              <a:ea typeface="微软雅黑" pitchFamily="34" charset="-122"/>
            </a:endParaRPr>
          </a:p>
        </p:txBody>
      </p:sp>
      <p:sp>
        <p:nvSpPr>
          <p:cNvPr id="5" name="矩形 4"/>
          <p:cNvSpPr/>
          <p:nvPr/>
        </p:nvSpPr>
        <p:spPr>
          <a:xfrm>
            <a:off x="251520" y="4041112"/>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商机挖掘有渠道</a:t>
            </a:r>
            <a:endParaRPr lang="zh-CN" altLang="en-US" sz="1600" b="1" dirty="0">
              <a:solidFill>
                <a:prstClr val="white"/>
              </a:solidFill>
              <a:latin typeface="微软雅黑" pitchFamily="34" charset="-122"/>
              <a:ea typeface="微软雅黑" pitchFamily="34" charset="-122"/>
            </a:endParaRPr>
          </a:p>
        </p:txBody>
      </p:sp>
      <p:pic>
        <p:nvPicPr>
          <p:cNvPr id="6" name="Picture 6" descr="C:\Users\maobinmei\Documents\FetionRCS\temp\e017ecd7ce42144c75542eb7ccfc3258.jpg"/>
          <p:cNvPicPr>
            <a:picLocks noChangeAspect="1" noChangeArrowheads="1"/>
          </p:cNvPicPr>
          <p:nvPr/>
        </p:nvPicPr>
        <p:blipFill>
          <a:blip r:embed="rId2" cstate="print"/>
          <a:srcRect/>
          <a:stretch>
            <a:fillRect/>
          </a:stretch>
        </p:blipFill>
        <p:spPr bwMode="auto">
          <a:xfrm>
            <a:off x="4593416" y="2276872"/>
            <a:ext cx="4299064" cy="1656184"/>
          </a:xfrm>
          <a:prstGeom prst="rect">
            <a:avLst/>
          </a:prstGeom>
          <a:noFill/>
          <a:ln w="9525">
            <a:noFill/>
            <a:miter lim="800000"/>
            <a:headEnd/>
            <a:tailEnd/>
          </a:ln>
        </p:spPr>
      </p:pic>
      <p:sp>
        <p:nvSpPr>
          <p:cNvPr id="7" name="矩形 6"/>
          <p:cNvSpPr/>
          <p:nvPr/>
        </p:nvSpPr>
        <p:spPr>
          <a:xfrm>
            <a:off x="251521" y="2276872"/>
            <a:ext cx="4248472" cy="16561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 name="TextBox 4"/>
          <p:cNvSpPr txBox="1">
            <a:spLocks noChangeArrowheads="1"/>
          </p:cNvSpPr>
          <p:nvPr/>
        </p:nvSpPr>
        <p:spPr bwMode="auto">
          <a:xfrm>
            <a:off x="251520" y="2276872"/>
            <a:ext cx="4248472" cy="1708160"/>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400" dirty="0" smtClean="0">
                <a:latin typeface="微软雅黑" pitchFamily="34" charset="-122"/>
                <a:ea typeface="微软雅黑" pitchFamily="34" charset="-122"/>
              </a:rPr>
              <a:t>邀请中</a:t>
            </a:r>
            <a:r>
              <a:rPr lang="zh-CN" altLang="en-US" sz="1400" dirty="0">
                <a:latin typeface="微软雅黑" pitchFamily="34" charset="-122"/>
                <a:ea typeface="微软雅黑" pitchFamily="34" charset="-122"/>
              </a:rPr>
              <a:t>移物联网公</a:t>
            </a:r>
            <a:r>
              <a:rPr lang="zh-CN" altLang="en-US" sz="1400" dirty="0" smtClean="0">
                <a:latin typeface="微软雅黑" pitchFamily="34" charset="-122"/>
                <a:ea typeface="微软雅黑" pitchFamily="34" charset="-122"/>
              </a:rPr>
              <a:t>司及优质合作伙伴的技</a:t>
            </a:r>
            <a:r>
              <a:rPr lang="zh-CN" altLang="en-US" sz="1400" dirty="0">
                <a:latin typeface="微软雅黑" pitchFamily="34" charset="-122"/>
                <a:ea typeface="微软雅黑" pitchFamily="34" charset="-122"/>
              </a:rPr>
              <a:t>术商务专家</a:t>
            </a:r>
            <a:r>
              <a:rPr lang="zh-CN" altLang="en-US" sz="1400"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开展物</a:t>
            </a:r>
            <a:r>
              <a:rPr lang="zh-CN" altLang="en-US" sz="1400" b="1" dirty="0">
                <a:latin typeface="微软雅黑" pitchFamily="34" charset="-122"/>
                <a:ea typeface="微软雅黑" pitchFamily="34" charset="-122"/>
              </a:rPr>
              <a:t>联网行业诊断分析会</a:t>
            </a:r>
            <a:r>
              <a:rPr lang="zh-CN" altLang="en-US" sz="1400" dirty="0" smtClean="0">
                <a:latin typeface="微软雅黑" pitchFamily="34" charset="-122"/>
                <a:ea typeface="微软雅黑" pitchFamily="34" charset="-122"/>
              </a:rPr>
              <a:t>，结合当</a:t>
            </a:r>
            <a:r>
              <a:rPr lang="zh-CN" altLang="en-US" sz="1400" dirty="0">
                <a:latin typeface="微软雅黑" pitchFamily="34" charset="-122"/>
                <a:ea typeface="微软雅黑" pitchFamily="34" charset="-122"/>
              </a:rPr>
              <a:t>地产业情</a:t>
            </a:r>
            <a:r>
              <a:rPr lang="zh-CN" altLang="en-US" sz="1400" dirty="0" smtClean="0">
                <a:latin typeface="微软雅黑" pitchFamily="34" charset="-122"/>
                <a:ea typeface="微软雅黑" pitchFamily="34" charset="-122"/>
              </a:rPr>
              <a:t>况、行</a:t>
            </a:r>
            <a:r>
              <a:rPr lang="zh-CN" altLang="en-US" sz="1400" dirty="0">
                <a:latin typeface="微软雅黑" pitchFamily="34" charset="-122"/>
                <a:ea typeface="微软雅黑" pitchFamily="34" charset="-122"/>
              </a:rPr>
              <a:t>业发展形</a:t>
            </a:r>
            <a:r>
              <a:rPr lang="zh-CN" altLang="en-US" sz="1400" dirty="0" smtClean="0">
                <a:latin typeface="微软雅黑" pitchFamily="34" charset="-122"/>
                <a:ea typeface="微软雅黑" pitchFamily="34" charset="-122"/>
              </a:rPr>
              <a:t>势以及互</a:t>
            </a:r>
            <a:r>
              <a:rPr lang="zh-CN" altLang="en-US" sz="1400" dirty="0">
                <a:latin typeface="微软雅黑" pitchFamily="34" charset="-122"/>
                <a:ea typeface="微软雅黑" pitchFamily="34" charset="-122"/>
              </a:rPr>
              <a:t>动交</a:t>
            </a:r>
            <a:r>
              <a:rPr lang="zh-CN" altLang="en-US" sz="1400" dirty="0" smtClean="0">
                <a:latin typeface="微软雅黑" pitchFamily="34" charset="-122"/>
                <a:ea typeface="微软雅黑" pitchFamily="34" charset="-122"/>
              </a:rPr>
              <a:t>流，找</a:t>
            </a:r>
            <a:r>
              <a:rPr lang="zh-CN" altLang="en-US" sz="1400" dirty="0">
                <a:latin typeface="微软雅黑" pitchFamily="34" charset="-122"/>
                <a:ea typeface="微软雅黑" pitchFamily="34" charset="-122"/>
              </a:rPr>
              <a:t>出发展方向和思</a:t>
            </a:r>
            <a:r>
              <a:rPr lang="zh-CN" altLang="en-US" sz="1400" dirty="0" smtClean="0">
                <a:latin typeface="微软雅黑" pitchFamily="34" charset="-122"/>
                <a:ea typeface="微软雅黑" pitchFamily="34" charset="-122"/>
              </a:rPr>
              <a:t>路，</a:t>
            </a:r>
            <a:r>
              <a:rPr lang="zh-CN" altLang="en-US" sz="1400" b="1" dirty="0" smtClean="0">
                <a:latin typeface="微软雅黑" pitchFamily="34" charset="-122"/>
                <a:ea typeface="微软雅黑" pitchFamily="34" charset="-122"/>
              </a:rPr>
              <a:t>根</a:t>
            </a:r>
            <a:r>
              <a:rPr lang="zh-CN" altLang="en-US" sz="1400" b="1" dirty="0">
                <a:latin typeface="微软雅黑" pitchFamily="34" charset="-122"/>
                <a:ea typeface="微软雅黑" pitchFamily="34" charset="-122"/>
              </a:rPr>
              <a:t>据县市产业特点</a:t>
            </a:r>
            <a:r>
              <a:rPr lang="zh-CN" altLang="en-US" sz="1400" b="1" dirty="0" smtClean="0">
                <a:latin typeface="微软雅黑" pitchFamily="34" charset="-122"/>
                <a:ea typeface="微软雅黑" pitchFamily="34" charset="-122"/>
              </a:rPr>
              <a:t>，因地制宜，协助县市制定物联网发</a:t>
            </a:r>
            <a:r>
              <a:rPr lang="zh-CN" altLang="en-US" sz="1400" b="1" dirty="0">
                <a:latin typeface="微软雅黑" pitchFamily="34" charset="-122"/>
                <a:ea typeface="微软雅黑" pitchFamily="34" charset="-122"/>
              </a:rPr>
              <a:t>展规</a:t>
            </a:r>
            <a:r>
              <a:rPr lang="zh-CN" altLang="en-US" sz="1400" b="1" dirty="0" smtClean="0">
                <a:latin typeface="微软雅黑" pitchFamily="34" charset="-122"/>
                <a:ea typeface="微软雅黑" pitchFamily="34" charset="-122"/>
              </a:rPr>
              <a:t>划。</a:t>
            </a:r>
            <a:endParaRPr lang="zh-CN" altLang="en-US" sz="1400" b="1" dirty="0">
              <a:latin typeface="微软雅黑" pitchFamily="34" charset="-122"/>
              <a:ea typeface="微软雅黑" pitchFamily="34" charset="-122"/>
            </a:endParaRPr>
          </a:p>
        </p:txBody>
      </p:sp>
      <p:sp>
        <p:nvSpPr>
          <p:cNvPr id="16" name="矩形 15"/>
          <p:cNvSpPr/>
          <p:nvPr/>
        </p:nvSpPr>
        <p:spPr>
          <a:xfrm>
            <a:off x="251520" y="4529152"/>
            <a:ext cx="8640960" cy="199619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0" name="TextBox 8"/>
          <p:cNvSpPr txBox="1">
            <a:spLocks noChangeArrowheads="1"/>
          </p:cNvSpPr>
          <p:nvPr/>
        </p:nvSpPr>
        <p:spPr bwMode="auto">
          <a:xfrm>
            <a:off x="826747" y="4581128"/>
            <a:ext cx="2305094" cy="307777"/>
          </a:xfrm>
          <a:prstGeom prst="rect">
            <a:avLst/>
          </a:prstGeom>
          <a:noFill/>
          <a:ln w="9525">
            <a:noFill/>
            <a:miter lim="800000"/>
            <a:headEnd/>
            <a:tailEnd/>
          </a:ln>
        </p:spPr>
        <p:txBody>
          <a:bodyPr wrap="square">
            <a:spAutoFit/>
          </a:bodyPr>
          <a:lstStyle/>
          <a:p>
            <a:r>
              <a:rPr lang="zh-CN" altLang="en-US" sz="1400" b="1" dirty="0">
                <a:latin typeface="微软雅黑" pitchFamily="34" charset="-122"/>
                <a:ea typeface="微软雅黑" pitchFamily="34" charset="-122"/>
              </a:rPr>
              <a:t>存量客户的延伸拓展</a:t>
            </a:r>
          </a:p>
        </p:txBody>
      </p:sp>
      <p:sp>
        <p:nvSpPr>
          <p:cNvPr id="21" name="椭圆 9"/>
          <p:cNvSpPr>
            <a:spLocks noChangeArrowheads="1"/>
          </p:cNvSpPr>
          <p:nvPr/>
        </p:nvSpPr>
        <p:spPr bwMode="auto">
          <a:xfrm>
            <a:off x="323528" y="4585139"/>
            <a:ext cx="358499" cy="310875"/>
          </a:xfrm>
          <a:prstGeom prst="ellipse">
            <a:avLst/>
          </a:prstGeom>
          <a:solidFill>
            <a:srgbClr val="FFC000"/>
          </a:solidFill>
          <a:ln w="9525">
            <a:noFill/>
            <a:round/>
            <a:headEnd/>
            <a:tailEnd/>
          </a:ln>
        </p:spPr>
        <p:txBody>
          <a:bodyPr anchor="ctr"/>
          <a:lstStyle/>
          <a:p>
            <a:pPr algn="ctr">
              <a:lnSpc>
                <a:spcPts val="2800"/>
              </a:lnSpc>
            </a:pPr>
            <a:r>
              <a:rPr lang="en-US" altLang="zh-CN" sz="1600" b="1">
                <a:solidFill>
                  <a:schemeClr val="bg1"/>
                </a:solidFill>
                <a:latin typeface="微软雅黑" pitchFamily="34" charset="-122"/>
                <a:ea typeface="微软雅黑" pitchFamily="34" charset="-122"/>
              </a:rPr>
              <a:t>1</a:t>
            </a:r>
            <a:endParaRPr lang="zh-CN" altLang="en-US" sz="1600" b="1">
              <a:solidFill>
                <a:schemeClr val="bg1"/>
              </a:solidFill>
              <a:latin typeface="微软雅黑" pitchFamily="34" charset="-122"/>
              <a:ea typeface="微软雅黑" pitchFamily="34" charset="-122"/>
            </a:endParaRPr>
          </a:p>
        </p:txBody>
      </p:sp>
      <p:sp>
        <p:nvSpPr>
          <p:cNvPr id="22" name="TextBox 8"/>
          <p:cNvSpPr txBox="1">
            <a:spLocks noChangeArrowheads="1"/>
          </p:cNvSpPr>
          <p:nvPr/>
        </p:nvSpPr>
        <p:spPr bwMode="auto">
          <a:xfrm>
            <a:off x="826747" y="5517232"/>
            <a:ext cx="2305094" cy="307777"/>
          </a:xfrm>
          <a:prstGeom prst="rect">
            <a:avLst/>
          </a:prstGeom>
          <a:noFill/>
          <a:ln w="9525">
            <a:noFill/>
            <a:miter lim="800000"/>
            <a:headEnd/>
            <a:tailEnd/>
          </a:ln>
        </p:spPr>
        <p:txBody>
          <a:bodyPr wrap="square">
            <a:spAutoFit/>
          </a:bodyPr>
          <a:lstStyle/>
          <a:p>
            <a:r>
              <a:rPr lang="zh-CN" altLang="en-US" sz="1400" b="1" dirty="0" smtClean="0">
                <a:latin typeface="微软雅黑" pitchFamily="34" charset="-122"/>
                <a:ea typeface="微软雅黑" pitchFamily="34" charset="-122"/>
              </a:rPr>
              <a:t>全国温商的辐射拓</a:t>
            </a:r>
            <a:r>
              <a:rPr lang="zh-CN" altLang="en-US" sz="1400" b="1" dirty="0">
                <a:latin typeface="微软雅黑" pitchFamily="34" charset="-122"/>
                <a:ea typeface="微软雅黑" pitchFamily="34" charset="-122"/>
              </a:rPr>
              <a:t>展</a:t>
            </a:r>
          </a:p>
        </p:txBody>
      </p:sp>
      <p:sp>
        <p:nvSpPr>
          <p:cNvPr id="23" name="椭圆 9"/>
          <p:cNvSpPr>
            <a:spLocks noChangeArrowheads="1"/>
          </p:cNvSpPr>
          <p:nvPr/>
        </p:nvSpPr>
        <p:spPr bwMode="auto">
          <a:xfrm>
            <a:off x="323528" y="5521243"/>
            <a:ext cx="358499" cy="310875"/>
          </a:xfrm>
          <a:prstGeom prst="ellipse">
            <a:avLst/>
          </a:prstGeom>
          <a:solidFill>
            <a:srgbClr val="FFC000"/>
          </a:solidFill>
          <a:ln w="9525">
            <a:noFill/>
            <a:round/>
            <a:headEnd/>
            <a:tailEnd/>
          </a:ln>
        </p:spPr>
        <p:txBody>
          <a:bodyPr anchor="ctr"/>
          <a:lstStyle/>
          <a:p>
            <a:pPr algn="ctr">
              <a:lnSpc>
                <a:spcPts val="2800"/>
              </a:lnSpc>
            </a:pPr>
            <a:r>
              <a:rPr lang="en-US" altLang="zh-CN" sz="1600" b="1" dirty="0" smtClean="0">
                <a:solidFill>
                  <a:schemeClr val="bg1"/>
                </a:solidFill>
                <a:latin typeface="微软雅黑" pitchFamily="34" charset="-122"/>
                <a:ea typeface="微软雅黑" pitchFamily="34" charset="-122"/>
              </a:rPr>
              <a:t>2</a:t>
            </a:r>
            <a:endParaRPr lang="zh-CN" altLang="en-US" sz="1600" b="1" dirty="0">
              <a:solidFill>
                <a:schemeClr val="bg1"/>
              </a:solidFill>
              <a:latin typeface="微软雅黑" pitchFamily="34" charset="-122"/>
              <a:ea typeface="微软雅黑" pitchFamily="34" charset="-122"/>
            </a:endParaRPr>
          </a:p>
        </p:txBody>
      </p:sp>
      <p:sp>
        <p:nvSpPr>
          <p:cNvPr id="24" name="TextBox 8"/>
          <p:cNvSpPr txBox="1">
            <a:spLocks noChangeArrowheads="1"/>
          </p:cNvSpPr>
          <p:nvPr/>
        </p:nvSpPr>
        <p:spPr bwMode="auto">
          <a:xfrm>
            <a:off x="4931202" y="4581128"/>
            <a:ext cx="2305094" cy="307777"/>
          </a:xfrm>
          <a:prstGeom prst="rect">
            <a:avLst/>
          </a:prstGeom>
          <a:noFill/>
          <a:ln w="9525">
            <a:noFill/>
            <a:miter lim="800000"/>
            <a:headEnd/>
            <a:tailEnd/>
          </a:ln>
        </p:spPr>
        <p:txBody>
          <a:bodyPr wrap="square">
            <a:spAutoFit/>
          </a:bodyPr>
          <a:lstStyle/>
          <a:p>
            <a:r>
              <a:rPr lang="zh-CN" altLang="en-US" sz="1400" b="1" dirty="0" smtClean="0">
                <a:latin typeface="微软雅黑" pitchFamily="34" charset="-122"/>
                <a:ea typeface="微软雅黑" pitchFamily="34" charset="-122"/>
              </a:rPr>
              <a:t>本地产业的上下游拓</a:t>
            </a:r>
            <a:r>
              <a:rPr lang="zh-CN" altLang="en-US" sz="1400" b="1" dirty="0">
                <a:latin typeface="微软雅黑" pitchFamily="34" charset="-122"/>
                <a:ea typeface="微软雅黑" pitchFamily="34" charset="-122"/>
              </a:rPr>
              <a:t>展</a:t>
            </a:r>
          </a:p>
        </p:txBody>
      </p:sp>
      <p:sp>
        <p:nvSpPr>
          <p:cNvPr id="25" name="椭圆 9"/>
          <p:cNvSpPr>
            <a:spLocks noChangeArrowheads="1"/>
          </p:cNvSpPr>
          <p:nvPr/>
        </p:nvSpPr>
        <p:spPr bwMode="auto">
          <a:xfrm>
            <a:off x="4427983" y="4585139"/>
            <a:ext cx="358499" cy="310875"/>
          </a:xfrm>
          <a:prstGeom prst="ellipse">
            <a:avLst/>
          </a:prstGeom>
          <a:solidFill>
            <a:srgbClr val="FFC000"/>
          </a:solidFill>
          <a:ln w="9525">
            <a:noFill/>
            <a:round/>
            <a:headEnd/>
            <a:tailEnd/>
          </a:ln>
        </p:spPr>
        <p:txBody>
          <a:bodyPr anchor="ctr"/>
          <a:lstStyle/>
          <a:p>
            <a:pPr algn="ctr">
              <a:lnSpc>
                <a:spcPts val="2800"/>
              </a:lnSpc>
            </a:pPr>
            <a:r>
              <a:rPr lang="en-US" altLang="zh-CN" sz="1600" b="1" dirty="0" smtClean="0">
                <a:solidFill>
                  <a:schemeClr val="bg1"/>
                </a:solidFill>
                <a:latin typeface="微软雅黑" pitchFamily="34" charset="-122"/>
                <a:ea typeface="微软雅黑" pitchFamily="34" charset="-122"/>
              </a:rPr>
              <a:t>3</a:t>
            </a:r>
            <a:endParaRPr lang="zh-CN" altLang="en-US" sz="1600" b="1" dirty="0">
              <a:solidFill>
                <a:schemeClr val="bg1"/>
              </a:solidFill>
              <a:latin typeface="微软雅黑" pitchFamily="34" charset="-122"/>
              <a:ea typeface="微软雅黑" pitchFamily="34" charset="-122"/>
            </a:endParaRPr>
          </a:p>
        </p:txBody>
      </p:sp>
      <p:sp>
        <p:nvSpPr>
          <p:cNvPr id="26" name="TextBox 8"/>
          <p:cNvSpPr txBox="1">
            <a:spLocks noChangeArrowheads="1"/>
          </p:cNvSpPr>
          <p:nvPr/>
        </p:nvSpPr>
        <p:spPr bwMode="auto">
          <a:xfrm>
            <a:off x="4931202" y="5517232"/>
            <a:ext cx="2305094" cy="307777"/>
          </a:xfrm>
          <a:prstGeom prst="rect">
            <a:avLst/>
          </a:prstGeom>
          <a:noFill/>
          <a:ln w="9525">
            <a:noFill/>
            <a:miter lim="800000"/>
            <a:headEnd/>
            <a:tailEnd/>
          </a:ln>
        </p:spPr>
        <p:txBody>
          <a:bodyPr wrap="square">
            <a:spAutoFit/>
          </a:bodyPr>
          <a:lstStyle/>
          <a:p>
            <a:r>
              <a:rPr lang="zh-CN" altLang="en-US" sz="1400" b="1" dirty="0" smtClean="0">
                <a:latin typeface="微软雅黑" pitchFamily="34" charset="-122"/>
                <a:ea typeface="微软雅黑" pitchFamily="34" charset="-122"/>
              </a:rPr>
              <a:t>线上线下的圈子拓</a:t>
            </a:r>
            <a:r>
              <a:rPr lang="zh-CN" altLang="en-US" sz="1400" b="1" dirty="0">
                <a:latin typeface="微软雅黑" pitchFamily="34" charset="-122"/>
                <a:ea typeface="微软雅黑" pitchFamily="34" charset="-122"/>
              </a:rPr>
              <a:t>展</a:t>
            </a:r>
          </a:p>
        </p:txBody>
      </p:sp>
      <p:sp>
        <p:nvSpPr>
          <p:cNvPr id="27" name="椭圆 9"/>
          <p:cNvSpPr>
            <a:spLocks noChangeArrowheads="1"/>
          </p:cNvSpPr>
          <p:nvPr/>
        </p:nvSpPr>
        <p:spPr bwMode="auto">
          <a:xfrm>
            <a:off x="4427983" y="5521243"/>
            <a:ext cx="358499" cy="310875"/>
          </a:xfrm>
          <a:prstGeom prst="ellipse">
            <a:avLst/>
          </a:prstGeom>
          <a:solidFill>
            <a:srgbClr val="FFC000"/>
          </a:solidFill>
          <a:ln w="9525">
            <a:noFill/>
            <a:round/>
            <a:headEnd/>
            <a:tailEnd/>
          </a:ln>
        </p:spPr>
        <p:txBody>
          <a:bodyPr anchor="ctr"/>
          <a:lstStyle/>
          <a:p>
            <a:pPr algn="ctr">
              <a:lnSpc>
                <a:spcPts val="2800"/>
              </a:lnSpc>
            </a:pPr>
            <a:r>
              <a:rPr lang="en-US" altLang="zh-CN" sz="1600" b="1" dirty="0" smtClean="0">
                <a:solidFill>
                  <a:schemeClr val="bg1"/>
                </a:solidFill>
                <a:latin typeface="微软雅黑" pitchFamily="34" charset="-122"/>
                <a:ea typeface="微软雅黑" pitchFamily="34" charset="-122"/>
              </a:rPr>
              <a:t>4</a:t>
            </a:r>
            <a:endParaRPr lang="zh-CN" altLang="en-US" sz="1600" b="1" dirty="0">
              <a:solidFill>
                <a:schemeClr val="bg1"/>
              </a:solidFill>
              <a:latin typeface="微软雅黑" pitchFamily="34" charset="-122"/>
              <a:ea typeface="微软雅黑" pitchFamily="34" charset="-122"/>
            </a:endParaRPr>
          </a:p>
        </p:txBody>
      </p:sp>
      <p:sp>
        <p:nvSpPr>
          <p:cNvPr id="28" name="矩形 12"/>
          <p:cNvSpPr>
            <a:spLocks noChangeArrowheads="1"/>
          </p:cNvSpPr>
          <p:nvPr/>
        </p:nvSpPr>
        <p:spPr bwMode="auto">
          <a:xfrm>
            <a:off x="827584" y="4797152"/>
            <a:ext cx="4032448" cy="738664"/>
          </a:xfrm>
          <a:prstGeom prst="rect">
            <a:avLst/>
          </a:prstGeom>
          <a:noFill/>
          <a:ln w="9525">
            <a:noFill/>
            <a:miter lim="800000"/>
            <a:headEnd/>
            <a:tailEnd/>
          </a:ln>
        </p:spPr>
        <p:txBody>
          <a:bodyPr wrap="square">
            <a:spAutoFit/>
          </a:bodyPr>
          <a:lstStyle/>
          <a:p>
            <a:pPr>
              <a:lnSpc>
                <a:spcPct val="150000"/>
              </a:lnSpc>
            </a:pPr>
            <a:r>
              <a:rPr lang="zh-CN" altLang="en-US" sz="1400" dirty="0">
                <a:latin typeface="微软雅黑" pitchFamily="34" charset="-122"/>
                <a:ea typeface="微软雅黑" pitchFamily="34" charset="-122"/>
              </a:rPr>
              <a:t>由存量物联网客户介绍其同行企业或上小游企业</a:t>
            </a:r>
            <a:r>
              <a:rPr lang="zh-CN" altLang="en-US" sz="1400" dirty="0" smtClean="0">
                <a:latin typeface="微软雅黑" pitchFamily="34" charset="-122"/>
                <a:ea typeface="微软雅黑" pitchFamily="34" charset="-122"/>
              </a:rPr>
              <a:t>，如某燃气表厂家介绍电</a:t>
            </a:r>
            <a:r>
              <a:rPr lang="zh-CN" altLang="en-US" sz="1400" dirty="0">
                <a:latin typeface="微软雅黑" pitchFamily="34" charset="-122"/>
                <a:ea typeface="微软雅黑" pitchFamily="34" charset="-122"/>
              </a:rPr>
              <a:t>路板厂家与我方</a:t>
            </a:r>
            <a:r>
              <a:rPr lang="zh-CN" altLang="en-US" sz="1400" dirty="0" smtClean="0">
                <a:latin typeface="微软雅黑" pitchFamily="34" charset="-122"/>
                <a:ea typeface="微软雅黑" pitchFamily="34" charset="-122"/>
              </a:rPr>
              <a:t>对。</a:t>
            </a:r>
            <a:endParaRPr lang="zh-CN" altLang="en-US" sz="1400" dirty="0">
              <a:latin typeface="微软雅黑" pitchFamily="34" charset="-122"/>
              <a:ea typeface="微软雅黑" pitchFamily="34" charset="-122"/>
            </a:endParaRPr>
          </a:p>
        </p:txBody>
      </p:sp>
      <p:sp>
        <p:nvSpPr>
          <p:cNvPr id="29" name="矩形 12"/>
          <p:cNvSpPr>
            <a:spLocks noChangeArrowheads="1"/>
          </p:cNvSpPr>
          <p:nvPr/>
        </p:nvSpPr>
        <p:spPr bwMode="auto">
          <a:xfrm>
            <a:off x="4932040" y="4797152"/>
            <a:ext cx="4032448" cy="738664"/>
          </a:xfrm>
          <a:prstGeom prst="rect">
            <a:avLst/>
          </a:prstGeom>
          <a:noFill/>
          <a:ln w="9525">
            <a:noFill/>
            <a:miter lim="800000"/>
            <a:headEnd/>
            <a:tailEnd/>
          </a:ln>
        </p:spPr>
        <p:txBody>
          <a:bodyPr wrap="square">
            <a:spAutoFit/>
          </a:bodyPr>
          <a:lstStyle/>
          <a:p>
            <a:pPr>
              <a:lnSpc>
                <a:spcPct val="150000"/>
              </a:lnSpc>
            </a:pPr>
            <a:r>
              <a:rPr lang="zh-CN" altLang="en-US" sz="1400" dirty="0" smtClean="0">
                <a:latin typeface="微软雅黑" pitchFamily="34" charset="-122"/>
                <a:ea typeface="微软雅黑" pitchFamily="34" charset="-122"/>
              </a:rPr>
              <a:t>如通过本地汽摩配产业切入车联网市场，通过按摩椅厂家对接平台运营商。</a:t>
            </a:r>
            <a:endParaRPr lang="zh-CN" altLang="en-US" sz="1400" dirty="0">
              <a:latin typeface="微软雅黑" pitchFamily="34" charset="-122"/>
              <a:ea typeface="微软雅黑" pitchFamily="34" charset="-122"/>
            </a:endParaRPr>
          </a:p>
        </p:txBody>
      </p:sp>
      <p:sp>
        <p:nvSpPr>
          <p:cNvPr id="30" name="矩形 12"/>
          <p:cNvSpPr>
            <a:spLocks noChangeArrowheads="1"/>
          </p:cNvSpPr>
          <p:nvPr/>
        </p:nvSpPr>
        <p:spPr bwMode="auto">
          <a:xfrm>
            <a:off x="827584" y="5786680"/>
            <a:ext cx="4032448" cy="738664"/>
          </a:xfrm>
          <a:prstGeom prst="rect">
            <a:avLst/>
          </a:prstGeom>
          <a:noFill/>
          <a:ln w="9525">
            <a:noFill/>
            <a:miter lim="800000"/>
            <a:headEnd/>
            <a:tailEnd/>
          </a:ln>
        </p:spPr>
        <p:txBody>
          <a:bodyPr wrap="square">
            <a:spAutoFit/>
          </a:bodyPr>
          <a:lstStyle/>
          <a:p>
            <a:pPr>
              <a:lnSpc>
                <a:spcPct val="150000"/>
              </a:lnSpc>
            </a:pPr>
            <a:r>
              <a:rPr lang="zh-CN" altLang="en-US" sz="1400" dirty="0" smtClean="0">
                <a:latin typeface="微软雅黑" pitchFamily="34" charset="-122"/>
                <a:ea typeface="微软雅黑" pitchFamily="34" charset="-122"/>
              </a:rPr>
              <a:t>从招商局等部门获取在外温商信息，切入温州人在外企业商圈的拓展。</a:t>
            </a:r>
            <a:endParaRPr lang="zh-CN" altLang="en-US" sz="1400" dirty="0">
              <a:latin typeface="微软雅黑" pitchFamily="34" charset="-122"/>
              <a:ea typeface="微软雅黑" pitchFamily="34" charset="-122"/>
            </a:endParaRPr>
          </a:p>
        </p:txBody>
      </p:sp>
      <p:sp>
        <p:nvSpPr>
          <p:cNvPr id="31" name="矩形 12"/>
          <p:cNvSpPr>
            <a:spLocks noChangeArrowheads="1"/>
          </p:cNvSpPr>
          <p:nvPr/>
        </p:nvSpPr>
        <p:spPr bwMode="auto">
          <a:xfrm>
            <a:off x="4932040" y="5786680"/>
            <a:ext cx="4032448" cy="700576"/>
          </a:xfrm>
          <a:prstGeom prst="rect">
            <a:avLst/>
          </a:prstGeom>
          <a:noFill/>
          <a:ln w="9525">
            <a:noFill/>
            <a:miter lim="800000"/>
            <a:headEnd/>
            <a:tailEnd/>
          </a:ln>
        </p:spPr>
        <p:txBody>
          <a:bodyPr wrap="square">
            <a:spAutoFit/>
          </a:bodyPr>
          <a:lstStyle/>
          <a:p>
            <a:pPr>
              <a:lnSpc>
                <a:spcPct val="150000"/>
              </a:lnSpc>
            </a:pPr>
            <a:r>
              <a:rPr lang="zh-CN" altLang="en-US" sz="1400" dirty="0" smtClean="0">
                <a:latin typeface="微软雅黑" pitchFamily="34" charset="-122"/>
                <a:ea typeface="微软雅黑" pitchFamily="34" charset="-122"/>
              </a:rPr>
              <a:t>通过现有业务代理商、终端合作伙伴以及员工的人脉与交往圈等获取商机。</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3</a:t>
            </a:r>
            <a:r>
              <a:rPr lang="zh-CN" altLang="zh-CN" sz="2800" b="1" dirty="0" smtClean="0">
                <a:solidFill>
                  <a:schemeClr val="bg1"/>
                </a:solidFill>
                <a:latin typeface="微软雅黑" pitchFamily="34" charset="-122"/>
                <a:ea typeface="微软雅黑" pitchFamily="34" charset="-122"/>
              </a:rPr>
              <a:t>、强化营销发力，打造物联网发展梯队</a:t>
            </a:r>
          </a:p>
        </p:txBody>
      </p:sp>
      <p:sp>
        <p:nvSpPr>
          <p:cNvPr id="3" name="矩形 2"/>
          <p:cNvSpPr/>
          <p:nvPr/>
        </p:nvSpPr>
        <p:spPr>
          <a:xfrm>
            <a:off x="238743" y="908720"/>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市场拓展有策略</a:t>
            </a:r>
            <a:endParaRPr lang="zh-CN" altLang="en-US" sz="1600" b="1" dirty="0">
              <a:solidFill>
                <a:prstClr val="white"/>
              </a:solidFill>
              <a:latin typeface="微软雅黑" pitchFamily="34" charset="-122"/>
              <a:ea typeface="微软雅黑" pitchFamily="34" charset="-122"/>
            </a:endParaRPr>
          </a:p>
        </p:txBody>
      </p:sp>
      <p:sp>
        <p:nvSpPr>
          <p:cNvPr id="5" name="矩形 4"/>
          <p:cNvSpPr/>
          <p:nvPr/>
        </p:nvSpPr>
        <p:spPr>
          <a:xfrm>
            <a:off x="251520" y="1412776"/>
            <a:ext cx="8640960" cy="280831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 name="矩形 44"/>
          <p:cNvSpPr/>
          <p:nvPr/>
        </p:nvSpPr>
        <p:spPr>
          <a:xfrm>
            <a:off x="323528" y="1484784"/>
            <a:ext cx="2016125" cy="338554"/>
          </a:xfrm>
          <a:prstGeom prst="rect">
            <a:avLst/>
          </a:prstGeom>
        </p:spPr>
        <p:txBody>
          <a:bodyPr>
            <a:spAutoFit/>
          </a:bodyPr>
          <a:lstStyle/>
          <a:p>
            <a:pPr algn="ctr" defTabSz="1219028" fontAlgn="auto">
              <a:spcBef>
                <a:spcPts val="0"/>
              </a:spcBef>
              <a:spcAft>
                <a:spcPts val="0"/>
              </a:spcAft>
              <a:defRPr/>
            </a:pPr>
            <a:r>
              <a:rPr lang="en-US" altLang="zh-CN" sz="1600" b="1" dirty="0" smtClean="0">
                <a:solidFill>
                  <a:srgbClr val="FF0000"/>
                </a:solidFill>
                <a:latin typeface="微软雅黑" pitchFamily="34" charset="-122"/>
                <a:ea typeface="微软雅黑" pitchFamily="34" charset="-122"/>
              </a:rPr>
              <a:t>2G2B/C</a:t>
            </a:r>
            <a:r>
              <a:rPr lang="zh-CN" altLang="en-US" sz="1600" b="1" dirty="0" smtClean="0">
                <a:solidFill>
                  <a:srgbClr val="FF0000"/>
                </a:solidFill>
                <a:latin typeface="微软雅黑" pitchFamily="34" charset="-122"/>
                <a:ea typeface="微软雅黑" pitchFamily="34" charset="-122"/>
              </a:rPr>
              <a:t>模式</a:t>
            </a:r>
            <a:endParaRPr lang="en-US" altLang="zh-CN" sz="1600" b="1" dirty="0">
              <a:solidFill>
                <a:srgbClr val="FF0000"/>
              </a:solidFill>
              <a:latin typeface="+mj-ea"/>
              <a:ea typeface="宋体" pitchFamily="2" charset="-122"/>
            </a:endParaRPr>
          </a:p>
        </p:txBody>
      </p:sp>
      <p:sp>
        <p:nvSpPr>
          <p:cNvPr id="9" name="矩形 44"/>
          <p:cNvSpPr/>
          <p:nvPr/>
        </p:nvSpPr>
        <p:spPr>
          <a:xfrm>
            <a:off x="2507399" y="1484784"/>
            <a:ext cx="1944687" cy="338554"/>
          </a:xfrm>
          <a:prstGeom prst="rect">
            <a:avLst/>
          </a:prstGeom>
        </p:spPr>
        <p:txBody>
          <a:bodyPr>
            <a:spAutoFit/>
          </a:bodyPr>
          <a:lstStyle/>
          <a:p>
            <a:pPr algn="ctr" defTabSz="1219028" fontAlgn="auto">
              <a:spcBef>
                <a:spcPts val="0"/>
              </a:spcBef>
              <a:spcAft>
                <a:spcPts val="0"/>
              </a:spcAft>
              <a:defRPr/>
            </a:pPr>
            <a:r>
              <a:rPr lang="en-US" altLang="zh-CN" sz="1600" b="1" dirty="0" smtClean="0">
                <a:solidFill>
                  <a:srgbClr val="FF0000"/>
                </a:solidFill>
                <a:latin typeface="微软雅黑" pitchFamily="34" charset="-122"/>
                <a:ea typeface="微软雅黑" pitchFamily="34" charset="-122"/>
              </a:rPr>
              <a:t>2B2B</a:t>
            </a:r>
            <a:r>
              <a:rPr lang="zh-CN" altLang="en-US" sz="1600" b="1" dirty="0" smtClean="0">
                <a:solidFill>
                  <a:srgbClr val="FF0000"/>
                </a:solidFill>
                <a:latin typeface="微软雅黑" pitchFamily="34" charset="-122"/>
                <a:ea typeface="微软雅黑" pitchFamily="34" charset="-122"/>
              </a:rPr>
              <a:t>模式</a:t>
            </a:r>
            <a:endParaRPr lang="en-US" altLang="zh-CN" sz="1600" b="1" dirty="0">
              <a:solidFill>
                <a:srgbClr val="FF0000"/>
              </a:solidFill>
              <a:latin typeface="+mj-ea"/>
              <a:ea typeface="宋体" pitchFamily="2" charset="-122"/>
            </a:endParaRPr>
          </a:p>
        </p:txBody>
      </p:sp>
      <p:sp>
        <p:nvSpPr>
          <p:cNvPr id="10" name="矩形 44"/>
          <p:cNvSpPr/>
          <p:nvPr/>
        </p:nvSpPr>
        <p:spPr>
          <a:xfrm>
            <a:off x="4619832" y="1484784"/>
            <a:ext cx="2016125" cy="338554"/>
          </a:xfrm>
          <a:prstGeom prst="rect">
            <a:avLst/>
          </a:prstGeom>
        </p:spPr>
        <p:txBody>
          <a:bodyPr>
            <a:spAutoFit/>
          </a:bodyPr>
          <a:lstStyle/>
          <a:p>
            <a:pPr algn="ctr" defTabSz="1219028" fontAlgn="auto">
              <a:spcBef>
                <a:spcPts val="0"/>
              </a:spcBef>
              <a:spcAft>
                <a:spcPts val="0"/>
              </a:spcAft>
              <a:defRPr/>
            </a:pPr>
            <a:r>
              <a:rPr lang="en-US" altLang="zh-CN" sz="1600" b="1" dirty="0" smtClean="0">
                <a:solidFill>
                  <a:srgbClr val="FF0000"/>
                </a:solidFill>
                <a:latin typeface="微软雅黑" pitchFamily="34" charset="-122"/>
                <a:ea typeface="微软雅黑" pitchFamily="34" charset="-122"/>
              </a:rPr>
              <a:t>2B2C</a:t>
            </a:r>
            <a:r>
              <a:rPr lang="zh-CN" altLang="en-US" sz="1600" b="1" dirty="0" smtClean="0">
                <a:solidFill>
                  <a:srgbClr val="FF0000"/>
                </a:solidFill>
                <a:latin typeface="微软雅黑" pitchFamily="34" charset="-122"/>
                <a:ea typeface="微软雅黑" pitchFamily="34" charset="-122"/>
              </a:rPr>
              <a:t>模式</a:t>
            </a:r>
            <a:endParaRPr lang="en-US" altLang="zh-CN" sz="1600" b="1" dirty="0">
              <a:solidFill>
                <a:srgbClr val="FF0000"/>
              </a:solidFill>
              <a:latin typeface="+mj-ea"/>
              <a:ea typeface="宋体" pitchFamily="2" charset="-122"/>
            </a:endParaRPr>
          </a:p>
        </p:txBody>
      </p:sp>
      <p:sp>
        <p:nvSpPr>
          <p:cNvPr id="11" name="矩形 44"/>
          <p:cNvSpPr/>
          <p:nvPr/>
        </p:nvSpPr>
        <p:spPr>
          <a:xfrm>
            <a:off x="6803703" y="1484784"/>
            <a:ext cx="2016125" cy="338554"/>
          </a:xfrm>
          <a:prstGeom prst="rect">
            <a:avLst/>
          </a:prstGeom>
        </p:spPr>
        <p:txBody>
          <a:bodyPr>
            <a:spAutoFit/>
          </a:bodyPr>
          <a:lstStyle/>
          <a:p>
            <a:pPr algn="ctr" defTabSz="1219028" fontAlgn="auto">
              <a:spcBef>
                <a:spcPts val="0"/>
              </a:spcBef>
              <a:spcAft>
                <a:spcPts val="0"/>
              </a:spcAft>
              <a:defRPr/>
            </a:pPr>
            <a:r>
              <a:rPr lang="en-US" altLang="zh-CN" sz="1600" b="1" dirty="0" smtClean="0">
                <a:solidFill>
                  <a:srgbClr val="FF0000"/>
                </a:solidFill>
                <a:latin typeface="微软雅黑" pitchFamily="34" charset="-122"/>
                <a:ea typeface="微软雅黑" pitchFamily="34" charset="-122"/>
              </a:rPr>
              <a:t>2C/H</a:t>
            </a:r>
            <a:r>
              <a:rPr lang="zh-CN" altLang="en-US" sz="1600" b="1" dirty="0" smtClean="0">
                <a:solidFill>
                  <a:srgbClr val="FF0000"/>
                </a:solidFill>
                <a:latin typeface="微软雅黑" pitchFamily="34" charset="-122"/>
                <a:ea typeface="微软雅黑" pitchFamily="34" charset="-122"/>
              </a:rPr>
              <a:t>模式</a:t>
            </a:r>
            <a:endParaRPr lang="en-US" altLang="zh-CN" sz="1600" b="1" dirty="0">
              <a:solidFill>
                <a:srgbClr val="FF0000"/>
              </a:solidFill>
              <a:latin typeface="+mj-ea"/>
              <a:ea typeface="宋体" pitchFamily="2" charset="-122"/>
            </a:endParaRPr>
          </a:p>
        </p:txBody>
      </p:sp>
      <p:cxnSp>
        <p:nvCxnSpPr>
          <p:cNvPr id="17" name="直接连接符 16"/>
          <p:cNvCxnSpPr/>
          <p:nvPr/>
        </p:nvCxnSpPr>
        <p:spPr>
          <a:xfrm>
            <a:off x="2339752" y="1909274"/>
            <a:ext cx="0" cy="216024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72000" y="1909274"/>
            <a:ext cx="0" cy="216024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732240" y="1909274"/>
            <a:ext cx="0" cy="216024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7" name="矩形 114"/>
          <p:cNvSpPr>
            <a:spLocks noChangeArrowheads="1"/>
          </p:cNvSpPr>
          <p:nvPr/>
        </p:nvSpPr>
        <p:spPr bwMode="auto">
          <a:xfrm>
            <a:off x="251520" y="1827453"/>
            <a:ext cx="2088455" cy="2431435"/>
          </a:xfrm>
          <a:prstGeom prst="rect">
            <a:avLst/>
          </a:prstGeom>
          <a:noFill/>
          <a:ln w="9525">
            <a:noFill/>
            <a:miter lim="800000"/>
            <a:headEnd/>
            <a:tailEnd/>
          </a:ln>
        </p:spPr>
        <p:txBody>
          <a:bodyPr wrap="square">
            <a:spAutoFit/>
          </a:bodyPr>
          <a:lstStyle/>
          <a:p>
            <a:pPr>
              <a:lnSpc>
                <a:spcPct val="150000"/>
              </a:lnSpc>
            </a:pPr>
            <a:r>
              <a:rPr lang="zh-CN" altLang="en-US" sz="1400" b="1" dirty="0" smtClean="0">
                <a:latin typeface="微软雅黑" pitchFamily="34" charset="-122"/>
                <a:ea typeface="微软雅黑" pitchFamily="34" charset="-122"/>
              </a:rPr>
              <a:t>目标市场：</a:t>
            </a:r>
            <a:r>
              <a:rPr lang="zh-CN" altLang="en-US" sz="1400" dirty="0" smtClean="0">
                <a:latin typeface="微软雅黑" pitchFamily="34" charset="-122"/>
                <a:ea typeface="微软雅黑" pitchFamily="34" charset="-122"/>
              </a:rPr>
              <a:t>用电、消防、煤气监测等项目</a:t>
            </a:r>
            <a:endParaRPr lang="en-US" altLang="zh-CN" sz="1400" dirty="0" smtClean="0">
              <a:latin typeface="微软雅黑" pitchFamily="34" charset="-122"/>
              <a:ea typeface="微软雅黑" pitchFamily="34" charset="-122"/>
            </a:endParaRPr>
          </a:p>
          <a:p>
            <a:pPr>
              <a:lnSpc>
                <a:spcPct val="150000"/>
              </a:lnSpc>
              <a:spcBef>
                <a:spcPts val="600"/>
              </a:spcBef>
            </a:pPr>
            <a:r>
              <a:rPr lang="zh-CN" altLang="en-US" sz="1400" b="1" dirty="0" smtClean="0">
                <a:latin typeface="微软雅黑" pitchFamily="34" charset="-122"/>
                <a:ea typeface="微软雅黑" pitchFamily="34" charset="-122"/>
              </a:rPr>
              <a:t>实施策略：</a:t>
            </a:r>
            <a:r>
              <a:rPr lang="zh-CN" altLang="en-US" sz="1400" dirty="0" smtClean="0">
                <a:latin typeface="微软雅黑" pitchFamily="34" charset="-122"/>
                <a:ea typeface="微软雅黑" pitchFamily="34" charset="-122"/>
              </a:rPr>
              <a:t>做好三项</a:t>
            </a:r>
            <a:r>
              <a:rPr lang="zh-CN" altLang="en-US" sz="1400" dirty="0" smtClean="0">
                <a:latin typeface="微软雅黑" pitchFamily="34" charset="-122"/>
                <a:ea typeface="微软雅黑" pitchFamily="34" charset="-122"/>
              </a:rPr>
              <a:t>联动</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县</a:t>
            </a:r>
            <a:r>
              <a:rPr lang="zh-CN" altLang="en-US" sz="1400" dirty="0" smtClean="0">
                <a:latin typeface="微软雅黑" pitchFamily="34" charset="-122"/>
                <a:ea typeface="微软雅黑" pitchFamily="34" charset="-122"/>
              </a:rPr>
              <a:t>市商机联动、合作厂家方案联动、项目</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成品队伍</a:t>
            </a:r>
            <a:r>
              <a:rPr lang="zh-CN" altLang="en-US" sz="1400" dirty="0" smtClean="0">
                <a:latin typeface="微软雅黑" pitchFamily="34" charset="-122"/>
                <a:ea typeface="微软雅黑" pitchFamily="34" charset="-122"/>
              </a:rPr>
              <a:t>联动</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加强智慧城市建设。</a:t>
            </a:r>
          </a:p>
        </p:txBody>
      </p:sp>
      <p:sp>
        <p:nvSpPr>
          <p:cNvPr id="28" name="矩形 114"/>
          <p:cNvSpPr>
            <a:spLocks noChangeArrowheads="1"/>
          </p:cNvSpPr>
          <p:nvPr/>
        </p:nvSpPr>
        <p:spPr bwMode="auto">
          <a:xfrm>
            <a:off x="2339752" y="1891858"/>
            <a:ext cx="2232247" cy="2185214"/>
          </a:xfrm>
          <a:prstGeom prst="rect">
            <a:avLst/>
          </a:prstGeom>
          <a:noFill/>
          <a:ln w="9525">
            <a:noFill/>
            <a:miter lim="800000"/>
            <a:headEnd/>
            <a:tailEnd/>
          </a:ln>
        </p:spPr>
        <p:txBody>
          <a:bodyPr wrap="square">
            <a:spAutoFit/>
          </a:bodyPr>
          <a:lstStyle/>
          <a:p>
            <a:pPr>
              <a:lnSpc>
                <a:spcPct val="150000"/>
              </a:lnSpc>
            </a:pPr>
            <a:r>
              <a:rPr lang="zh-CN" altLang="en-US" sz="1400" b="1" dirty="0" smtClean="0">
                <a:latin typeface="微软雅黑" pitchFamily="34" charset="-122"/>
                <a:ea typeface="微软雅黑" pitchFamily="34" charset="-122"/>
              </a:rPr>
              <a:t>目标市场：</a:t>
            </a:r>
            <a:r>
              <a:rPr lang="zh-CN" altLang="en-US" sz="1400" dirty="0" smtClean="0">
                <a:latin typeface="微软雅黑" pitchFamily="34" charset="-122"/>
                <a:ea typeface="微软雅黑" pitchFamily="34" charset="-122"/>
              </a:rPr>
              <a:t>新零售、新能源、新安防等行业</a:t>
            </a:r>
            <a:endParaRPr lang="en-US" altLang="zh-CN" sz="1400" dirty="0" smtClean="0">
              <a:latin typeface="微软雅黑" pitchFamily="34" charset="-122"/>
              <a:ea typeface="微软雅黑" pitchFamily="34" charset="-122"/>
            </a:endParaRPr>
          </a:p>
          <a:p>
            <a:pPr>
              <a:lnSpc>
                <a:spcPct val="150000"/>
              </a:lnSpc>
              <a:spcBef>
                <a:spcPts val="600"/>
              </a:spcBef>
            </a:pPr>
            <a:r>
              <a:rPr lang="zh-CN" altLang="en-US" sz="1400" b="1" dirty="0" smtClean="0">
                <a:latin typeface="微软雅黑" pitchFamily="34" charset="-122"/>
                <a:ea typeface="微软雅黑" pitchFamily="34" charset="-122"/>
              </a:rPr>
              <a:t>实施策略：</a:t>
            </a:r>
            <a:r>
              <a:rPr lang="zh-CN" altLang="en-US" sz="1400" dirty="0" smtClean="0">
                <a:latin typeface="微软雅黑" pitchFamily="34" charset="-122"/>
                <a:ea typeface="微软雅黑" pitchFamily="34" charset="-122"/>
              </a:rPr>
              <a:t>找准三个</a:t>
            </a:r>
            <a:r>
              <a:rPr lang="zh-CN" altLang="en-US" sz="1400" dirty="0" smtClean="0">
                <a:latin typeface="微软雅黑" pitchFamily="34" charset="-122"/>
                <a:ea typeface="微软雅黑" pitchFamily="34" charset="-122"/>
              </a:rPr>
              <a:t>点</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行业</a:t>
            </a:r>
            <a:r>
              <a:rPr lang="zh-CN" altLang="en-US" sz="1400" dirty="0" smtClean="0">
                <a:latin typeface="微软雅黑" pitchFamily="34" charset="-122"/>
                <a:ea typeface="微软雅黑" pitchFamily="34" charset="-122"/>
              </a:rPr>
              <a:t>新热点、行业主导方案商、弱拓展区域</a:t>
            </a:r>
            <a:r>
              <a:rPr lang="zh-CN" altLang="en-US" sz="1400" dirty="0" smtClean="0">
                <a:latin typeface="微软雅黑" pitchFamily="34" charset="-122"/>
                <a:ea typeface="微软雅黑" pitchFamily="34" charset="-122"/>
              </a:rPr>
              <a:t>市场</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加大</a:t>
            </a:r>
            <a:r>
              <a:rPr lang="zh-CN" altLang="en-US" sz="1400" dirty="0" smtClean="0">
                <a:latin typeface="微软雅黑" pitchFamily="34" charset="-122"/>
                <a:ea typeface="微软雅黑" pitchFamily="34" charset="-122"/>
              </a:rPr>
              <a:t>域外市场拓展。</a:t>
            </a:r>
            <a:endParaRPr lang="en-US" altLang="zh-CN" sz="1400" dirty="0">
              <a:latin typeface="微软雅黑" pitchFamily="34" charset="-122"/>
              <a:ea typeface="微软雅黑" pitchFamily="34" charset="-122"/>
            </a:endParaRPr>
          </a:p>
        </p:txBody>
      </p:sp>
      <p:sp>
        <p:nvSpPr>
          <p:cNvPr id="29" name="矩形 114"/>
          <p:cNvSpPr>
            <a:spLocks noChangeArrowheads="1"/>
          </p:cNvSpPr>
          <p:nvPr/>
        </p:nvSpPr>
        <p:spPr bwMode="auto">
          <a:xfrm>
            <a:off x="4644008" y="1817573"/>
            <a:ext cx="2088455" cy="2508379"/>
          </a:xfrm>
          <a:prstGeom prst="rect">
            <a:avLst/>
          </a:prstGeom>
          <a:noFill/>
          <a:ln w="9525">
            <a:noFill/>
            <a:miter lim="800000"/>
            <a:headEnd/>
            <a:tailEnd/>
          </a:ln>
        </p:spPr>
        <p:txBody>
          <a:bodyPr wrap="square">
            <a:spAutoFit/>
          </a:bodyPr>
          <a:lstStyle/>
          <a:p>
            <a:pPr>
              <a:lnSpc>
                <a:spcPct val="150000"/>
              </a:lnSpc>
            </a:pPr>
            <a:r>
              <a:rPr lang="zh-CN" altLang="en-US" sz="1400" b="1" dirty="0" smtClean="0">
                <a:latin typeface="微软雅黑" pitchFamily="34" charset="-122"/>
                <a:ea typeface="微软雅黑" pitchFamily="34" charset="-122"/>
              </a:rPr>
              <a:t>目标市场：</a:t>
            </a:r>
            <a:r>
              <a:rPr lang="zh-CN" altLang="en-US" sz="1400" dirty="0" smtClean="0">
                <a:latin typeface="微软雅黑" pitchFamily="34" charset="-122"/>
                <a:ea typeface="微软雅黑" pitchFamily="34" charset="-122"/>
              </a:rPr>
              <a:t>电气仪表、</a:t>
            </a:r>
            <a:r>
              <a:rPr lang="zh-CN" altLang="en-US" sz="1400" dirty="0">
                <a:latin typeface="微软雅黑" pitchFamily="34" charset="-122"/>
                <a:ea typeface="微软雅黑" pitchFamily="34" charset="-122"/>
              </a:rPr>
              <a:t>锁具、箱</a:t>
            </a:r>
            <a:r>
              <a:rPr lang="zh-CN" altLang="en-US" sz="1400" dirty="0" smtClean="0">
                <a:latin typeface="微软雅黑" pitchFamily="34" charset="-122"/>
                <a:ea typeface="微软雅黑" pitchFamily="34" charset="-122"/>
              </a:rPr>
              <a:t>包等产业</a:t>
            </a:r>
            <a:endParaRPr lang="en-US" altLang="zh-CN" sz="1400" dirty="0" smtClean="0">
              <a:latin typeface="微软雅黑" pitchFamily="34" charset="-122"/>
              <a:ea typeface="微软雅黑" pitchFamily="34" charset="-122"/>
            </a:endParaRPr>
          </a:p>
          <a:p>
            <a:pPr>
              <a:lnSpc>
                <a:spcPct val="150000"/>
              </a:lnSpc>
              <a:spcBef>
                <a:spcPts val="600"/>
              </a:spcBef>
            </a:pPr>
            <a:r>
              <a:rPr lang="zh-CN" altLang="en-US" sz="1400" b="1" dirty="0" smtClean="0">
                <a:latin typeface="微软雅黑" pitchFamily="34" charset="-122"/>
                <a:ea typeface="微软雅黑" pitchFamily="34" charset="-122"/>
              </a:rPr>
              <a:t>实施策略：</a:t>
            </a:r>
            <a:r>
              <a:rPr lang="zh-CN" altLang="en-US" sz="1400" dirty="0" smtClean="0">
                <a:latin typeface="微软雅黑" pitchFamily="34" charset="-122"/>
                <a:ea typeface="微软雅黑" pitchFamily="34" charset="-122"/>
              </a:rPr>
              <a:t>把握三大</a:t>
            </a:r>
            <a:r>
              <a:rPr lang="zh-CN" altLang="en-US" sz="1400" dirty="0" smtClean="0">
                <a:latin typeface="微软雅黑" pitchFamily="34" charset="-122"/>
                <a:ea typeface="微软雅黑" pitchFamily="34" charset="-122"/>
              </a:rPr>
              <a:t>导向</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政府</a:t>
            </a:r>
            <a:r>
              <a:rPr lang="zh-CN" altLang="en-US" sz="1400" dirty="0" smtClean="0">
                <a:latin typeface="微软雅黑" pitchFamily="34" charset="-122"/>
                <a:ea typeface="微软雅黑" pitchFamily="34" charset="-122"/>
              </a:rPr>
              <a:t>政策导向、解决方案技术导向、综合补贴成本</a:t>
            </a:r>
            <a:r>
              <a:rPr lang="zh-CN" altLang="en-US" sz="1400" dirty="0" smtClean="0">
                <a:latin typeface="微软雅黑" pitchFamily="34" charset="-122"/>
                <a:ea typeface="微软雅黑" pitchFamily="34" charset="-122"/>
              </a:rPr>
              <a:t>导向</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加大域外市场拓展。</a:t>
            </a:r>
            <a:endParaRPr lang="en-US" altLang="zh-CN" sz="1400" dirty="0" smtClean="0">
              <a:latin typeface="微软雅黑" pitchFamily="34" charset="-122"/>
              <a:ea typeface="微软雅黑" pitchFamily="34" charset="-122"/>
            </a:endParaRPr>
          </a:p>
        </p:txBody>
      </p:sp>
      <p:sp>
        <p:nvSpPr>
          <p:cNvPr id="30" name="矩形 114"/>
          <p:cNvSpPr>
            <a:spLocks noChangeArrowheads="1"/>
          </p:cNvSpPr>
          <p:nvPr/>
        </p:nvSpPr>
        <p:spPr bwMode="auto">
          <a:xfrm>
            <a:off x="6804025" y="1817528"/>
            <a:ext cx="2088455" cy="2431435"/>
          </a:xfrm>
          <a:prstGeom prst="rect">
            <a:avLst/>
          </a:prstGeom>
          <a:noFill/>
          <a:ln w="9525">
            <a:noFill/>
            <a:miter lim="800000"/>
            <a:headEnd/>
            <a:tailEnd/>
          </a:ln>
        </p:spPr>
        <p:txBody>
          <a:bodyPr wrap="square">
            <a:spAutoFit/>
          </a:bodyPr>
          <a:lstStyle/>
          <a:p>
            <a:pPr>
              <a:lnSpc>
                <a:spcPct val="150000"/>
              </a:lnSpc>
            </a:pPr>
            <a:r>
              <a:rPr lang="zh-CN" altLang="en-US" sz="1400" b="1" dirty="0" smtClean="0">
                <a:latin typeface="微软雅黑" pitchFamily="34" charset="-122"/>
                <a:ea typeface="微软雅黑" pitchFamily="34" charset="-122"/>
              </a:rPr>
              <a:t>目标市场：</a:t>
            </a:r>
            <a:r>
              <a:rPr lang="zh-CN" altLang="en-US" sz="1400" dirty="0" smtClean="0">
                <a:latin typeface="微软雅黑" pitchFamily="34" charset="-122"/>
                <a:ea typeface="微软雅黑" pitchFamily="34" charset="-122"/>
              </a:rPr>
              <a:t>智能后视镜、智能穿戴等</a:t>
            </a:r>
            <a:endParaRPr lang="en-US" altLang="zh-CN" sz="1400" dirty="0" smtClean="0">
              <a:latin typeface="微软雅黑" pitchFamily="34" charset="-122"/>
              <a:ea typeface="微软雅黑" pitchFamily="34" charset="-122"/>
            </a:endParaRPr>
          </a:p>
          <a:p>
            <a:pPr>
              <a:lnSpc>
                <a:spcPct val="150000"/>
              </a:lnSpc>
              <a:spcBef>
                <a:spcPts val="600"/>
              </a:spcBef>
            </a:pPr>
            <a:r>
              <a:rPr lang="zh-CN" altLang="en-US" sz="1400" b="1" dirty="0" smtClean="0">
                <a:latin typeface="微软雅黑" pitchFamily="34" charset="-122"/>
                <a:ea typeface="微软雅黑" pitchFamily="34" charset="-122"/>
              </a:rPr>
              <a:t>实施策略：</a:t>
            </a:r>
            <a:r>
              <a:rPr lang="zh-CN" altLang="en-US" sz="1400" dirty="0" smtClean="0">
                <a:latin typeface="微软雅黑" pitchFamily="34" charset="-122"/>
                <a:ea typeface="微软雅黑" pitchFamily="34" charset="-122"/>
              </a:rPr>
              <a:t>发挥三大</a:t>
            </a:r>
            <a:r>
              <a:rPr lang="zh-CN" altLang="en-US" sz="1400" dirty="0" smtClean="0">
                <a:latin typeface="微软雅黑" pitchFamily="34" charset="-122"/>
                <a:ea typeface="微软雅黑" pitchFamily="34" charset="-122"/>
              </a:rPr>
              <a:t>优势</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庞大</a:t>
            </a:r>
            <a:r>
              <a:rPr lang="zh-CN" altLang="en-US" sz="1400" dirty="0" smtClean="0">
                <a:latin typeface="微软雅黑" pitchFamily="34" charset="-122"/>
                <a:ea typeface="微软雅黑" pitchFamily="34" charset="-122"/>
              </a:rPr>
              <a:t>的用户优势、丰富的资源优势、全方位的渠道</a:t>
            </a:r>
            <a:r>
              <a:rPr lang="zh-CN" altLang="en-US" sz="1400" dirty="0" smtClean="0">
                <a:latin typeface="微软雅黑" pitchFamily="34" charset="-122"/>
                <a:ea typeface="微软雅黑" pitchFamily="34" charset="-122"/>
              </a:rPr>
              <a:t>优势</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加速个人用户融合。</a:t>
            </a:r>
            <a:endParaRPr lang="en-US" altLang="zh-CN" sz="1400" dirty="0" smtClean="0">
              <a:latin typeface="微软雅黑" pitchFamily="34" charset="-122"/>
              <a:ea typeface="微软雅黑" pitchFamily="34" charset="-122"/>
            </a:endParaRPr>
          </a:p>
        </p:txBody>
      </p:sp>
      <p:sp>
        <p:nvSpPr>
          <p:cNvPr id="38" name="矩形 37"/>
          <p:cNvSpPr/>
          <p:nvPr/>
        </p:nvSpPr>
        <p:spPr>
          <a:xfrm>
            <a:off x="251520" y="4293096"/>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客户维系有方法</a:t>
            </a:r>
            <a:endParaRPr lang="zh-CN" altLang="en-US" sz="1600" b="1" dirty="0">
              <a:solidFill>
                <a:prstClr val="white"/>
              </a:solidFill>
              <a:latin typeface="微软雅黑" pitchFamily="34" charset="-122"/>
              <a:ea typeface="微软雅黑" pitchFamily="34" charset="-122"/>
            </a:endParaRPr>
          </a:p>
        </p:txBody>
      </p:sp>
      <p:sp>
        <p:nvSpPr>
          <p:cNvPr id="39" name="矩形 38"/>
          <p:cNvSpPr/>
          <p:nvPr/>
        </p:nvSpPr>
        <p:spPr>
          <a:xfrm>
            <a:off x="251520" y="4797152"/>
            <a:ext cx="8640960" cy="172819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0" name="TextBox 4"/>
          <p:cNvSpPr txBox="1">
            <a:spLocks noChangeArrowheads="1"/>
          </p:cNvSpPr>
          <p:nvPr/>
        </p:nvSpPr>
        <p:spPr bwMode="auto">
          <a:xfrm>
            <a:off x="251520" y="4797152"/>
            <a:ext cx="6480720" cy="1708160"/>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400" b="1" dirty="0" smtClean="0">
                <a:latin typeface="微软雅黑" pitchFamily="34" charset="-122"/>
                <a:ea typeface="微软雅黑" pitchFamily="34" charset="-122"/>
              </a:rPr>
              <a:t>能力维系：</a:t>
            </a:r>
            <a:r>
              <a:rPr lang="zh-CN" altLang="en-US" sz="1400" dirty="0" smtClean="0">
                <a:latin typeface="微软雅黑" pitchFamily="34" charset="-122"/>
                <a:ea typeface="微软雅黑" pitchFamily="34" charset="-122"/>
              </a:rPr>
              <a:t>加强一线宣贯，能力申请跟业务签约并行，及时对接物联网公司和省公司，更新能力表，争取人无我有、人有我优。如某平台集成商，因我方能力提供及时、更新响应快速，今年已初步承诺</a:t>
            </a:r>
            <a:r>
              <a:rPr lang="en-US" altLang="zh-CN" sz="1400" dirty="0" smtClean="0">
                <a:latin typeface="微软雅黑" pitchFamily="34" charset="-122"/>
                <a:ea typeface="微软雅黑" pitchFamily="34" charset="-122"/>
              </a:rPr>
              <a:t>50</a:t>
            </a:r>
            <a:r>
              <a:rPr lang="zh-CN" altLang="en-US" sz="1400" dirty="0" smtClean="0">
                <a:latin typeface="微软雅黑" pitchFamily="34" charset="-122"/>
                <a:ea typeface="微软雅黑" pitchFamily="34" charset="-122"/>
              </a:rPr>
              <a:t>万量。</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政策维系：</a:t>
            </a:r>
            <a:r>
              <a:rPr lang="zh-CN" altLang="en-US" sz="1400" dirty="0" smtClean="0">
                <a:latin typeface="微软雅黑" pitchFamily="34" charset="-122"/>
                <a:ea typeface="微软雅黑" pitchFamily="34" charset="-122"/>
              </a:rPr>
              <a:t>针对优质客户，主动降价，开展存量保有和新增挖掘。</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客情维系：</a:t>
            </a:r>
            <a:r>
              <a:rPr lang="zh-CN" altLang="en-US" sz="1400" dirty="0" smtClean="0">
                <a:latin typeface="微软雅黑" pitchFamily="34" charset="-122"/>
                <a:ea typeface="微软雅黑" pitchFamily="34" charset="-122"/>
              </a:rPr>
              <a:t>针对核心大客户，借助节假日、岁末新春等契机，开展首席走访。</a:t>
            </a:r>
            <a:endParaRPr lang="zh-CN" altLang="en-US" sz="1400" dirty="0">
              <a:latin typeface="微软雅黑" pitchFamily="34" charset="-122"/>
              <a:ea typeface="微软雅黑" pitchFamily="34" charset="-122"/>
            </a:endParaRPr>
          </a:p>
        </p:txBody>
      </p:sp>
      <p:pic>
        <p:nvPicPr>
          <p:cNvPr id="41" name="图片 40" descr="201712金卡智能岁末走访.png"/>
          <p:cNvPicPr>
            <a:picLocks noChangeAspect="1"/>
          </p:cNvPicPr>
          <p:nvPr/>
        </p:nvPicPr>
        <p:blipFill>
          <a:blip r:embed="rId2" cstate="print"/>
          <a:stretch>
            <a:fillRect/>
          </a:stretch>
        </p:blipFill>
        <p:spPr>
          <a:xfrm>
            <a:off x="6644754" y="4855512"/>
            <a:ext cx="2175718" cy="1633956"/>
          </a:xfrm>
          <a:prstGeom prst="rect">
            <a:avLst/>
          </a:prstGeom>
        </p:spPr>
      </p:pic>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4</a:t>
            </a:r>
            <a:r>
              <a:rPr lang="zh-CN" altLang="en-US" sz="2800" b="1" dirty="0" smtClean="0">
                <a:solidFill>
                  <a:schemeClr val="bg1"/>
                </a:solidFill>
                <a:latin typeface="微软雅黑" pitchFamily="34" charset="-122"/>
                <a:ea typeface="微软雅黑" pitchFamily="34" charset="-122"/>
              </a:rPr>
              <a:t>、强化保障协力，打造物联网服务品质</a:t>
            </a:r>
            <a:endParaRPr lang="zh-CN" altLang="zh-CN" sz="2800" b="1" dirty="0" smtClean="0">
              <a:solidFill>
                <a:schemeClr val="bg1"/>
              </a:solidFill>
              <a:latin typeface="微软雅黑" pitchFamily="34" charset="-122"/>
              <a:ea typeface="微软雅黑" pitchFamily="34" charset="-122"/>
            </a:endParaRPr>
          </a:p>
        </p:txBody>
      </p:sp>
      <p:sp>
        <p:nvSpPr>
          <p:cNvPr id="5" name="矩形 4"/>
          <p:cNvSpPr/>
          <p:nvPr/>
        </p:nvSpPr>
        <p:spPr>
          <a:xfrm>
            <a:off x="827584" y="1700808"/>
            <a:ext cx="7992888"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 name="矩形 1"/>
          <p:cNvSpPr>
            <a:spLocks noChangeArrowheads="1"/>
          </p:cNvSpPr>
          <p:nvPr/>
        </p:nvSpPr>
        <p:spPr bwMode="auto">
          <a:xfrm>
            <a:off x="179512" y="764704"/>
            <a:ext cx="8784976" cy="787523"/>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通过提升资源能力、服务能力和技术能力，加强物联网业务售前、售中、售后全流程保障，以服务品质获取差异化竞争能力。</a:t>
            </a:r>
            <a:endParaRPr lang="zh-CN" altLang="en-US" sz="1600" b="1" dirty="0">
              <a:solidFill>
                <a:srgbClr val="FF0000"/>
              </a:solidFill>
              <a:latin typeface="微软雅黑" pitchFamily="34" charset="-122"/>
              <a:ea typeface="微软雅黑" pitchFamily="34" charset="-122"/>
            </a:endParaRPr>
          </a:p>
        </p:txBody>
      </p:sp>
      <p:sp>
        <p:nvSpPr>
          <p:cNvPr id="7" name="矩形 6"/>
          <p:cNvSpPr/>
          <p:nvPr/>
        </p:nvSpPr>
        <p:spPr>
          <a:xfrm>
            <a:off x="323528" y="1700808"/>
            <a:ext cx="516833" cy="1872208"/>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资源能力保障</a:t>
            </a:r>
            <a:endParaRPr lang="zh-CN" altLang="en-US" sz="1600" b="1" dirty="0">
              <a:solidFill>
                <a:prstClr val="white"/>
              </a:solidFill>
              <a:latin typeface="微软雅黑" pitchFamily="34" charset="-122"/>
              <a:ea typeface="微软雅黑" pitchFamily="34" charset="-122"/>
            </a:endParaRPr>
          </a:p>
        </p:txBody>
      </p:sp>
      <p:sp>
        <p:nvSpPr>
          <p:cNvPr id="8" name="矩形 7"/>
          <p:cNvSpPr/>
          <p:nvPr/>
        </p:nvSpPr>
        <p:spPr>
          <a:xfrm>
            <a:off x="827584" y="3717560"/>
            <a:ext cx="7992888" cy="143963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23528" y="3717560"/>
            <a:ext cx="516833" cy="1439632"/>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服务能力保障</a:t>
            </a:r>
            <a:endParaRPr lang="zh-CN" altLang="en-US" sz="1600" b="1" dirty="0">
              <a:solidFill>
                <a:prstClr val="white"/>
              </a:solidFill>
              <a:latin typeface="微软雅黑" pitchFamily="34" charset="-122"/>
              <a:ea typeface="微软雅黑" pitchFamily="34" charset="-122"/>
            </a:endParaRPr>
          </a:p>
        </p:txBody>
      </p:sp>
      <p:pic>
        <p:nvPicPr>
          <p:cNvPr id="12" name="图片 6"/>
          <p:cNvPicPr>
            <a:picLocks noChangeAspect="1"/>
          </p:cNvPicPr>
          <p:nvPr/>
        </p:nvPicPr>
        <p:blipFill>
          <a:blip r:embed="rId2" cstate="print"/>
          <a:srcRect l="5357"/>
          <a:stretch>
            <a:fillRect/>
          </a:stretch>
        </p:blipFill>
        <p:spPr bwMode="auto">
          <a:xfrm>
            <a:off x="6520472" y="3816864"/>
            <a:ext cx="2237872" cy="1268320"/>
          </a:xfrm>
          <a:prstGeom prst="rect">
            <a:avLst/>
          </a:prstGeom>
          <a:noFill/>
          <a:ln w="9525">
            <a:noFill/>
            <a:miter lim="800000"/>
            <a:headEnd/>
            <a:tailEnd/>
          </a:ln>
        </p:spPr>
      </p:pic>
      <p:sp>
        <p:nvSpPr>
          <p:cNvPr id="13" name="TextBox 4"/>
          <p:cNvSpPr txBox="1">
            <a:spLocks noChangeArrowheads="1"/>
          </p:cNvSpPr>
          <p:nvPr/>
        </p:nvSpPr>
        <p:spPr bwMode="auto">
          <a:xfrm>
            <a:off x="827584" y="1700808"/>
            <a:ext cx="5040560" cy="1902059"/>
          </a:xfrm>
          <a:prstGeom prst="rect">
            <a:avLst/>
          </a:prstGeom>
          <a:noFill/>
          <a:ln w="9525">
            <a:noFill/>
            <a:miter lim="800000"/>
            <a:headEnd/>
            <a:tailEnd/>
          </a:ln>
        </p:spPr>
        <p:txBody>
          <a:bodyPr wrap="square">
            <a:spAutoFit/>
          </a:bodyPr>
          <a:lstStyle/>
          <a:p>
            <a:pPr marL="0" lvl="2">
              <a:lnSpc>
                <a:spcPct val="140000"/>
              </a:lnSpc>
              <a:buFont typeface="Wingdings" pitchFamily="2" charset="2"/>
              <a:buChar char="p"/>
            </a:pPr>
            <a:r>
              <a:rPr lang="zh-CN" altLang="en-US" sz="1400" b="1" dirty="0" smtClean="0">
                <a:latin typeface="微软雅黑" pitchFamily="34" charset="-122"/>
                <a:ea typeface="微软雅黑" pitchFamily="34" charset="-122"/>
              </a:rPr>
              <a:t> 卡号资源：</a:t>
            </a:r>
            <a:r>
              <a:rPr lang="zh-CN" altLang="en-US" sz="1400" dirty="0" smtClean="0">
                <a:latin typeface="微软雅黑" pitchFamily="34" charset="-122"/>
                <a:ea typeface="微软雅黑" pitchFamily="34" charset="-122"/>
              </a:rPr>
              <a:t>卡品丰富，并按常规预测</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应急库存进行月滚动备货，并联动闲厅提升日开卡量，确保业务及时落地。</a:t>
            </a:r>
            <a:endParaRPr lang="en-US" altLang="zh-CN" sz="1400" dirty="0" smtClean="0">
              <a:latin typeface="微软雅黑" pitchFamily="34" charset="-122"/>
              <a:ea typeface="微软雅黑" pitchFamily="34" charset="-122"/>
            </a:endParaRPr>
          </a:p>
          <a:p>
            <a:pPr marL="0" lvl="2">
              <a:lnSpc>
                <a:spcPct val="140000"/>
              </a:lnSpc>
              <a:buFont typeface="Wingdings" pitchFamily="2" charset="2"/>
              <a:buChar char="p"/>
            </a:pPr>
            <a:r>
              <a:rPr lang="zh-CN" altLang="en-US" sz="1400" b="1" dirty="0" smtClean="0">
                <a:latin typeface="微软雅黑" pitchFamily="34" charset="-122"/>
                <a:ea typeface="微软雅黑" pitchFamily="34" charset="-122"/>
              </a:rPr>
              <a:t> 模组资源：</a:t>
            </a:r>
            <a:r>
              <a:rPr lang="zh-CN" altLang="en-US" sz="1400" dirty="0" smtClean="0">
                <a:latin typeface="微软雅黑" pitchFamily="34" charset="-122"/>
                <a:ea typeface="微软雅黑" pitchFamily="34" charset="-122"/>
              </a:rPr>
              <a:t>模组技术对接及协调供应能力，与物联网公司、终端公司组成虚拟团队，快速响应。</a:t>
            </a:r>
            <a:endParaRPr lang="zh-CN" altLang="zh-CN" sz="1400" dirty="0" smtClean="0">
              <a:latin typeface="微软雅黑" pitchFamily="34" charset="-122"/>
              <a:ea typeface="微软雅黑" pitchFamily="34" charset="-122"/>
            </a:endParaRPr>
          </a:p>
          <a:p>
            <a:pPr>
              <a:lnSpc>
                <a:spcPct val="140000"/>
              </a:lnSpc>
              <a:buFont typeface="Wingdings" pitchFamily="2" charset="2"/>
              <a:buChar char="p"/>
            </a:pPr>
            <a:r>
              <a:rPr lang="zh-CN" altLang="en-US" sz="1400" b="1" dirty="0" smtClean="0">
                <a:latin typeface="微软雅黑" pitchFamily="34" charset="-122"/>
                <a:ea typeface="微软雅黑" pitchFamily="34" charset="-122"/>
              </a:rPr>
              <a:t> 宣传资源：</a:t>
            </a:r>
            <a:r>
              <a:rPr lang="zh-CN" altLang="en-US" sz="1400" dirty="0" smtClean="0">
                <a:latin typeface="微软雅黑" pitchFamily="34" charset="-122"/>
                <a:ea typeface="微软雅黑" pitchFamily="34" charset="-122"/>
                <a:cs typeface="Times New Roman" pitchFamily="18" charset="0"/>
              </a:rPr>
              <a:t>本地展会</a:t>
            </a:r>
            <a:r>
              <a:rPr lang="en-US" altLang="zh-CN" sz="1400" dirty="0" smtClean="0">
                <a:latin typeface="微软雅黑" pitchFamily="34" charset="-122"/>
                <a:ea typeface="微软雅黑" pitchFamily="34" charset="-122"/>
                <a:cs typeface="Times New Roman" pitchFamily="18" charset="0"/>
              </a:rPr>
              <a:t>/</a:t>
            </a:r>
            <a:r>
              <a:rPr lang="zh-CN" altLang="en-US" sz="1400" dirty="0" smtClean="0">
                <a:latin typeface="微软雅黑" pitchFamily="34" charset="-122"/>
                <a:ea typeface="微软雅黑" pitchFamily="34" charset="-122"/>
                <a:cs typeface="Times New Roman" pitchFamily="18" charset="0"/>
              </a:rPr>
              <a:t>客户拜访</a:t>
            </a:r>
            <a:r>
              <a:rPr lang="en-US" altLang="zh-CN" sz="1400" dirty="0" smtClean="0">
                <a:latin typeface="微软雅黑" pitchFamily="34" charset="-122"/>
                <a:ea typeface="微软雅黑" pitchFamily="34" charset="-122"/>
                <a:cs typeface="Times New Roman" pitchFamily="18" charset="0"/>
              </a:rPr>
              <a:t>+</a:t>
            </a:r>
            <a:r>
              <a:rPr lang="zh-CN" altLang="en-US" sz="1400" dirty="0" smtClean="0">
                <a:latin typeface="微软雅黑" pitchFamily="34" charset="-122"/>
                <a:ea typeface="微软雅黑" pitchFamily="34" charset="-122"/>
                <a:cs typeface="Times New Roman" pitchFamily="18" charset="0"/>
              </a:rPr>
              <a:t>宣传册，分享家线上宣传</a:t>
            </a:r>
            <a:r>
              <a:rPr lang="en-US" altLang="zh-CN" sz="1400" dirty="0" smtClean="0">
                <a:latin typeface="微软雅黑" pitchFamily="34" charset="-122"/>
                <a:ea typeface="微软雅黑" pitchFamily="34" charset="-122"/>
                <a:cs typeface="Times New Roman" pitchFamily="18" charset="0"/>
              </a:rPr>
              <a:t>+</a:t>
            </a:r>
            <a:r>
              <a:rPr lang="zh-CN" altLang="en-US" sz="1400" dirty="0" smtClean="0">
                <a:latin typeface="微软雅黑" pitchFamily="34" charset="-122"/>
                <a:ea typeface="微软雅黑" pitchFamily="34" charset="-122"/>
                <a:cs typeface="Times New Roman" pitchFamily="18" charset="0"/>
              </a:rPr>
              <a:t>官微宣传稿、易企秀</a:t>
            </a:r>
            <a:r>
              <a:rPr lang="en-US" altLang="zh-CN" sz="1400" dirty="0" smtClean="0">
                <a:latin typeface="微软雅黑" pitchFamily="34" charset="-122"/>
                <a:ea typeface="微软雅黑" pitchFamily="34" charset="-122"/>
                <a:cs typeface="Times New Roman" pitchFamily="18" charset="0"/>
              </a:rPr>
              <a:t>+</a:t>
            </a:r>
            <a:r>
              <a:rPr lang="zh-CN" altLang="en-US" sz="1400" dirty="0" smtClean="0">
                <a:latin typeface="微软雅黑" pitchFamily="34" charset="-122"/>
                <a:ea typeface="微软雅黑" pitchFamily="34" charset="-122"/>
                <a:cs typeface="Times New Roman" pitchFamily="18" charset="0"/>
              </a:rPr>
              <a:t>微课视频。</a:t>
            </a:r>
            <a:endParaRPr lang="en-US" altLang="zh-CN" sz="1400" dirty="0" smtClean="0">
              <a:latin typeface="微软雅黑" pitchFamily="34" charset="-122"/>
              <a:ea typeface="微软雅黑" pitchFamily="34" charset="-122"/>
              <a:cs typeface="Times New Roman" pitchFamily="18" charset="0"/>
            </a:endParaRPr>
          </a:p>
        </p:txBody>
      </p:sp>
      <p:sp>
        <p:nvSpPr>
          <p:cNvPr id="14" name="TextBox 4"/>
          <p:cNvSpPr txBox="1">
            <a:spLocks noChangeArrowheads="1"/>
          </p:cNvSpPr>
          <p:nvPr/>
        </p:nvSpPr>
        <p:spPr bwMode="auto">
          <a:xfrm>
            <a:off x="827584" y="3737064"/>
            <a:ext cx="5760640" cy="1384995"/>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400" b="1" dirty="0" smtClean="0">
                <a:latin typeface="微软雅黑" pitchFamily="34" charset="-122"/>
                <a:ea typeface="微软雅黑" pitchFamily="34" charset="-122"/>
              </a:rPr>
              <a:t>紧急响应：</a:t>
            </a:r>
            <a:r>
              <a:rPr lang="zh-CN" altLang="en-US" sz="1400" dirty="0" smtClean="0">
                <a:latin typeface="微软雅黑" pitchFamily="34" charset="-122"/>
                <a:ea typeface="微软雅黑" pitchFamily="34" charset="-122"/>
              </a:rPr>
              <a:t>针对大客户临时性紧急需求，</a:t>
            </a:r>
            <a:r>
              <a:rPr lang="en-US" altLang="zh-CN" sz="1400" dirty="0" smtClean="0">
                <a:latin typeface="微软雅黑" pitchFamily="34" charset="-122"/>
                <a:ea typeface="微软雅黑" pitchFamily="34" charset="-122"/>
              </a:rPr>
              <a:t>7</a:t>
            </a:r>
            <a:r>
              <a:rPr lang="zh-CN" altLang="en-US" sz="1400" dirty="0" smtClean="0">
                <a:latin typeface="微软雅黑" pitchFamily="34" charset="-122"/>
                <a:ea typeface="微软雅黑" pitchFamily="34" charset="-122"/>
              </a:rPr>
              <a:t>天响应。</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故障处理：</a:t>
            </a:r>
            <a:r>
              <a:rPr lang="zh-CN" altLang="en-US" sz="1400" dirty="0" smtClean="0">
                <a:latin typeface="微软雅黑" pitchFamily="34" charset="-122"/>
                <a:ea typeface="微软雅黑" pitchFamily="34" charset="-122"/>
              </a:rPr>
              <a:t>丰富的故障处理经验，建立案例，分类快速处理。</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省市协调：</a:t>
            </a:r>
            <a:r>
              <a:rPr lang="zh-CN" altLang="en-US" sz="1400" dirty="0" smtClean="0">
                <a:latin typeface="微软雅黑" pitchFamily="34" charset="-122"/>
                <a:ea typeface="微软雅黑" pitchFamily="34" charset="-122"/>
              </a:rPr>
              <a:t>如金卡的被盗设备定位问题，联动外省解决，客户认可。</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混网指导：</a:t>
            </a:r>
            <a:r>
              <a:rPr lang="zh-CN" altLang="en-US" sz="1400" dirty="0" smtClean="0">
                <a:latin typeface="微软雅黑" pitchFamily="34" charset="-122"/>
                <a:ea typeface="微软雅黑" pitchFamily="34" charset="-122"/>
              </a:rPr>
              <a:t>针对</a:t>
            </a:r>
            <a:r>
              <a:rPr lang="en-US" altLang="zh-CN" sz="1400" dirty="0" smtClean="0">
                <a:latin typeface="微软雅黑" pitchFamily="34" charset="-122"/>
                <a:ea typeface="微软雅黑" pitchFamily="34" charset="-122"/>
              </a:rPr>
              <a:t>2G</a:t>
            </a:r>
            <a:r>
              <a:rPr lang="zh-CN" altLang="en-US" sz="1400" dirty="0" smtClean="0">
                <a:latin typeface="微软雅黑" pitchFamily="34" charset="-122"/>
                <a:ea typeface="微软雅黑" pitchFamily="34" charset="-122"/>
              </a:rPr>
              <a:t>信号问题，率先指导客户实行混网技术。</a:t>
            </a:r>
          </a:p>
        </p:txBody>
      </p:sp>
      <p:pic>
        <p:nvPicPr>
          <p:cNvPr id="17" name="Picture 1"/>
          <p:cNvPicPr>
            <a:picLocks noChangeAspect="1"/>
          </p:cNvPicPr>
          <p:nvPr/>
        </p:nvPicPr>
        <p:blipFill>
          <a:blip r:embed="rId3" cstate="print"/>
          <a:srcRect/>
          <a:stretch>
            <a:fillRect/>
          </a:stretch>
        </p:blipFill>
        <p:spPr bwMode="auto">
          <a:xfrm>
            <a:off x="6022040" y="1759520"/>
            <a:ext cx="2735263" cy="1741488"/>
          </a:xfrm>
          <a:prstGeom prst="rect">
            <a:avLst/>
          </a:prstGeom>
          <a:noFill/>
          <a:ln w="9525">
            <a:noFill/>
            <a:miter lim="800000"/>
            <a:headEnd/>
            <a:tailEnd/>
          </a:ln>
        </p:spPr>
      </p:pic>
      <p:sp>
        <p:nvSpPr>
          <p:cNvPr id="18" name="矩形 17"/>
          <p:cNvSpPr/>
          <p:nvPr/>
        </p:nvSpPr>
        <p:spPr>
          <a:xfrm>
            <a:off x="827584" y="5301208"/>
            <a:ext cx="7992888" cy="136815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323528" y="5301208"/>
            <a:ext cx="516833" cy="1368152"/>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prstClr val="white"/>
                </a:solidFill>
                <a:latin typeface="微软雅黑" pitchFamily="34" charset="-122"/>
                <a:ea typeface="微软雅黑" pitchFamily="34" charset="-122"/>
              </a:rPr>
              <a:t>技术能力保障</a:t>
            </a:r>
            <a:endParaRPr lang="zh-CN" altLang="en-US" sz="1400" b="1" dirty="0">
              <a:solidFill>
                <a:prstClr val="white"/>
              </a:solidFill>
              <a:latin typeface="微软雅黑" pitchFamily="34" charset="-122"/>
              <a:ea typeface="微软雅黑" pitchFamily="34" charset="-122"/>
            </a:endParaRPr>
          </a:p>
        </p:txBody>
      </p:sp>
      <p:sp>
        <p:nvSpPr>
          <p:cNvPr id="20" name="TextBox 4"/>
          <p:cNvSpPr txBox="1">
            <a:spLocks noChangeArrowheads="1"/>
          </p:cNvSpPr>
          <p:nvPr/>
        </p:nvSpPr>
        <p:spPr bwMode="auto">
          <a:xfrm>
            <a:off x="827584" y="5301208"/>
            <a:ext cx="7992888" cy="1384995"/>
          </a:xfrm>
          <a:prstGeom prst="rect">
            <a:avLst/>
          </a:prstGeom>
          <a:noFill/>
          <a:ln w="9525">
            <a:noFill/>
            <a:miter lim="800000"/>
            <a:headEnd/>
            <a:tailEnd/>
          </a:ln>
        </p:spPr>
        <p:txBody>
          <a:bodyPr wrap="square">
            <a:spAutoFit/>
          </a:bodyPr>
          <a:lstStyle/>
          <a:p>
            <a:pPr>
              <a:lnSpc>
                <a:spcPct val="150000"/>
              </a:lnSpc>
              <a:buFont typeface="Wingdings" pitchFamily="2" charset="2"/>
              <a:buChar char="p"/>
            </a:pPr>
            <a:r>
              <a:rPr lang="zh-CN" altLang="en-US" sz="1400" b="1" dirty="0" smtClean="0">
                <a:latin typeface="微软雅黑" pitchFamily="34" charset="-122"/>
                <a:ea typeface="微软雅黑" pitchFamily="34" charset="-122"/>
              </a:rPr>
              <a:t>人员选拔：</a:t>
            </a:r>
            <a:r>
              <a:rPr lang="zh-CN" altLang="en-US" sz="1400" dirty="0" smtClean="0">
                <a:latin typeface="微软雅黑" pitchFamily="34" charset="-122"/>
                <a:ea typeface="微软雅黑" pitchFamily="34" charset="-122"/>
              </a:rPr>
              <a:t>市公司物联网专项团队，新招</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人，</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个物联网专业，</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个通信专业。县公司优先选用通信背景或计算机背景的人员。</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en-US" altLang="zh-CN" sz="1400" b="1" dirty="0" smtClean="0">
                <a:latin typeface="微软雅黑" pitchFamily="34" charset="-122"/>
                <a:ea typeface="微软雅黑" pitchFamily="34" charset="-122"/>
              </a:rPr>
              <a:t>NB</a:t>
            </a:r>
            <a:r>
              <a:rPr lang="zh-CN" altLang="en-US" sz="1400" b="1" dirty="0" smtClean="0">
                <a:latin typeface="微软雅黑" pitchFamily="34" charset="-122"/>
                <a:ea typeface="微软雅黑" pitchFamily="34" charset="-122"/>
              </a:rPr>
              <a:t>试点能力：</a:t>
            </a:r>
            <a:r>
              <a:rPr lang="zh-CN" altLang="en-US" sz="1400" dirty="0" smtClean="0">
                <a:latin typeface="微软雅黑" pitchFamily="34" charset="-122"/>
                <a:ea typeface="微软雅黑" pitchFamily="34" charset="-122"/>
              </a:rPr>
              <a:t>联合华为、物联网公司、省公司、网络部及试点客户等，组建温州</a:t>
            </a:r>
            <a:r>
              <a:rPr lang="en-US" altLang="zh-CN" sz="1400" dirty="0" smtClean="0">
                <a:latin typeface="微软雅黑" pitchFamily="34" charset="-122"/>
                <a:ea typeface="微软雅黑" pitchFamily="34" charset="-122"/>
              </a:rPr>
              <a:t>NB</a:t>
            </a:r>
            <a:r>
              <a:rPr lang="zh-CN" altLang="en-US" sz="1400" dirty="0" smtClean="0">
                <a:latin typeface="微软雅黑" pitchFamily="34" charset="-122"/>
                <a:ea typeface="微软雅黑" pitchFamily="34" charset="-122"/>
              </a:rPr>
              <a:t>试点专项沟通群，确保客户试点实时联动，及时发现问题并响应处理。</a:t>
            </a: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5</a:t>
            </a:r>
            <a:r>
              <a:rPr lang="zh-CN" altLang="en-US" sz="2800" b="1" dirty="0" smtClean="0">
                <a:solidFill>
                  <a:schemeClr val="bg1"/>
                </a:solidFill>
                <a:latin typeface="微软雅黑" pitchFamily="34" charset="-122"/>
                <a:ea typeface="微软雅黑" pitchFamily="34" charset="-122"/>
              </a:rPr>
              <a:t>、强化应用动力，打造物联网价值标杆</a:t>
            </a:r>
            <a:endParaRPr lang="zh-CN" altLang="zh-CN" sz="2800" b="1" dirty="0" smtClean="0">
              <a:solidFill>
                <a:schemeClr val="bg1"/>
              </a:solidFill>
              <a:latin typeface="微软雅黑" pitchFamily="34" charset="-122"/>
              <a:ea typeface="微软雅黑" pitchFamily="34" charset="-122"/>
            </a:endParaRPr>
          </a:p>
        </p:txBody>
      </p:sp>
      <p:sp>
        <p:nvSpPr>
          <p:cNvPr id="4" name="矩形 1"/>
          <p:cNvSpPr>
            <a:spLocks noChangeArrowheads="1"/>
          </p:cNvSpPr>
          <p:nvPr/>
        </p:nvSpPr>
        <p:spPr bwMode="auto">
          <a:xfrm>
            <a:off x="179512" y="822693"/>
            <a:ext cx="8784976" cy="787523"/>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关注高流量、高价值行业应用，加强应用使能，驱动价值提升，打造物联网行业标杆案例，开展行业垂直拓展和横向复制，实现物联网量质双收。</a:t>
            </a:r>
            <a:endParaRPr lang="zh-CN" altLang="en-US" sz="1600" b="1" dirty="0">
              <a:solidFill>
                <a:srgbClr val="FF0000"/>
              </a:solidFill>
              <a:latin typeface="微软雅黑" pitchFamily="34" charset="-122"/>
              <a:ea typeface="微软雅黑" pitchFamily="34" charset="-122"/>
            </a:endParaRPr>
          </a:p>
        </p:txBody>
      </p:sp>
      <p:sp>
        <p:nvSpPr>
          <p:cNvPr id="5" name="矩形 4"/>
          <p:cNvSpPr/>
          <p:nvPr/>
        </p:nvSpPr>
        <p:spPr>
          <a:xfrm>
            <a:off x="323528" y="1772816"/>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智慧城市类</a:t>
            </a:r>
            <a:endParaRPr lang="zh-CN" altLang="en-US" sz="1600" b="1" dirty="0">
              <a:solidFill>
                <a:prstClr val="white"/>
              </a:solidFill>
              <a:latin typeface="微软雅黑" pitchFamily="34" charset="-122"/>
              <a:ea typeface="微软雅黑" pitchFamily="34" charset="-122"/>
            </a:endParaRPr>
          </a:p>
        </p:txBody>
      </p:sp>
      <p:sp>
        <p:nvSpPr>
          <p:cNvPr id="6" name="矩形 5"/>
          <p:cNvSpPr/>
          <p:nvPr/>
        </p:nvSpPr>
        <p:spPr>
          <a:xfrm>
            <a:off x="323528" y="2132856"/>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a:off x="4644008" y="1772816"/>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智能制造类</a:t>
            </a:r>
            <a:endParaRPr lang="zh-CN" altLang="en-US" sz="1600" b="1" dirty="0">
              <a:solidFill>
                <a:prstClr val="white"/>
              </a:solidFill>
              <a:latin typeface="微软雅黑" pitchFamily="34" charset="-122"/>
              <a:ea typeface="微软雅黑" pitchFamily="34" charset="-122"/>
            </a:endParaRPr>
          </a:p>
        </p:txBody>
      </p:sp>
      <p:sp>
        <p:nvSpPr>
          <p:cNvPr id="16" name="矩形 15"/>
          <p:cNvSpPr/>
          <p:nvPr/>
        </p:nvSpPr>
        <p:spPr>
          <a:xfrm>
            <a:off x="4644008" y="2132856"/>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323528" y="4149080"/>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智能安防类</a:t>
            </a:r>
            <a:endParaRPr lang="zh-CN" altLang="en-US" sz="1600" b="1" dirty="0">
              <a:solidFill>
                <a:prstClr val="white"/>
              </a:solidFill>
              <a:latin typeface="微软雅黑" pitchFamily="34" charset="-122"/>
              <a:ea typeface="微软雅黑" pitchFamily="34" charset="-122"/>
            </a:endParaRPr>
          </a:p>
        </p:txBody>
      </p:sp>
      <p:sp>
        <p:nvSpPr>
          <p:cNvPr id="18" name="矩形 17"/>
          <p:cNvSpPr/>
          <p:nvPr/>
        </p:nvSpPr>
        <p:spPr>
          <a:xfrm>
            <a:off x="323528" y="4509120"/>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4644008" y="4149080"/>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智慧生活类</a:t>
            </a:r>
            <a:endParaRPr lang="zh-CN" altLang="en-US" sz="1600" b="1" dirty="0">
              <a:solidFill>
                <a:prstClr val="white"/>
              </a:solidFill>
              <a:latin typeface="微软雅黑" pitchFamily="34" charset="-122"/>
              <a:ea typeface="微软雅黑" pitchFamily="34" charset="-122"/>
            </a:endParaRPr>
          </a:p>
        </p:txBody>
      </p:sp>
      <p:sp>
        <p:nvSpPr>
          <p:cNvPr id="20" name="矩形 19"/>
          <p:cNvSpPr/>
          <p:nvPr/>
        </p:nvSpPr>
        <p:spPr>
          <a:xfrm>
            <a:off x="4644008" y="4509120"/>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23528" y="4437112"/>
            <a:ext cx="2088232" cy="2031325"/>
          </a:xfrm>
          <a:prstGeom prst="rect">
            <a:avLst/>
          </a:prstGeom>
          <a:noFill/>
        </p:spPr>
        <p:txBody>
          <a:bodyPr wrap="square" rtlCol="0">
            <a:spAutoFit/>
          </a:bodyPr>
          <a:lstStyle/>
          <a:p>
            <a:pPr>
              <a:lnSpc>
                <a:spcPct val="150000"/>
              </a:lnSpc>
            </a:pPr>
            <a:r>
              <a:rPr lang="zh-CN" altLang="en-US" sz="1400" b="1" dirty="0" smtClean="0">
                <a:latin typeface="微软雅黑" pitchFamily="34" charset="-122"/>
                <a:ea typeface="微软雅黑" pitchFamily="34" charset="-122"/>
              </a:rPr>
              <a:t>应用名称：</a:t>
            </a:r>
            <a:r>
              <a:rPr lang="zh-CN" altLang="en-US" sz="1400" dirty="0" smtClean="0">
                <a:latin typeface="微软雅黑" pitchFamily="34" charset="-122"/>
                <a:ea typeface="微软雅黑" pitchFamily="34" charset="-122"/>
              </a:rPr>
              <a:t>助动车防盗</a:t>
            </a:r>
            <a:endParaRPr lang="en-US" altLang="zh-CN" sz="1400" dirty="0" smtClean="0">
              <a:latin typeface="微软雅黑" pitchFamily="34" charset="-122"/>
              <a:ea typeface="微软雅黑" pitchFamily="34" charset="-122"/>
            </a:endParaRPr>
          </a:p>
          <a:p>
            <a:pPr>
              <a:lnSpc>
                <a:spcPct val="150000"/>
              </a:lnSpc>
            </a:pPr>
            <a:r>
              <a:rPr lang="zh-CN" altLang="en-US" sz="1400" b="1" dirty="0" smtClean="0">
                <a:latin typeface="微软雅黑" pitchFamily="34" charset="-122"/>
                <a:ea typeface="微软雅黑" pitchFamily="34" charset="-122"/>
              </a:rPr>
              <a:t>应用介绍：</a:t>
            </a:r>
            <a:r>
              <a:rPr lang="zh-CN" altLang="en-US" sz="1400" dirty="0" smtClean="0">
                <a:latin typeface="微软雅黑" pitchFamily="34" charset="-122"/>
                <a:ea typeface="微软雅黑" pitchFamily="34" charset="-122"/>
              </a:rPr>
              <a:t>主要用于助动车定位，</a:t>
            </a:r>
            <a:r>
              <a:rPr lang="en-US" altLang="zh-CN" sz="1400" dirty="0" smtClean="0">
                <a:latin typeface="微软雅黑" pitchFamily="34" charset="-122"/>
                <a:ea typeface="微软雅黑" pitchFamily="34" charset="-122"/>
              </a:rPr>
              <a:t>100M/</a:t>
            </a:r>
            <a:r>
              <a:rPr lang="zh-CN" altLang="en-US" sz="1400" dirty="0" smtClean="0">
                <a:latin typeface="微软雅黑" pitchFamily="34" charset="-122"/>
                <a:ea typeface="微软雅黑" pitchFamily="34" charset="-122"/>
              </a:rPr>
              <a:t>月，已开户</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万</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。今年项目将引入推广智能充电设备进行存量维系。</a:t>
            </a:r>
            <a:endParaRPr lang="en-US" altLang="zh-CN" sz="1400" b="1" dirty="0" smtClean="0">
              <a:latin typeface="微软雅黑" pitchFamily="34" charset="-122"/>
              <a:ea typeface="微软雅黑" pitchFamily="34" charset="-122"/>
            </a:endParaRPr>
          </a:p>
        </p:txBody>
      </p:sp>
      <p:sp>
        <p:nvSpPr>
          <p:cNvPr id="23" name="TextBox 22"/>
          <p:cNvSpPr txBox="1"/>
          <p:nvPr/>
        </p:nvSpPr>
        <p:spPr>
          <a:xfrm>
            <a:off x="323528" y="2204864"/>
            <a:ext cx="2952328" cy="1708160"/>
          </a:xfrm>
          <a:prstGeom prst="rect">
            <a:avLst/>
          </a:prstGeom>
          <a:noFill/>
        </p:spPr>
        <p:txBody>
          <a:bodyPr wrap="square" rtlCol="0">
            <a:spAutoFit/>
          </a:bodyPr>
          <a:lstStyle/>
          <a:p>
            <a:pPr>
              <a:lnSpc>
                <a:spcPct val="150000"/>
              </a:lnSpc>
            </a:pPr>
            <a:r>
              <a:rPr lang="zh-CN" altLang="en-US" sz="1400" b="1" dirty="0" smtClean="0">
                <a:latin typeface="微软雅黑" pitchFamily="34" charset="-122"/>
                <a:ea typeface="微软雅黑" pitchFamily="34" charset="-122"/>
              </a:rPr>
              <a:t>应用名称：煤气报警控制器</a:t>
            </a:r>
            <a:endParaRPr lang="en-US" altLang="zh-CN" sz="1400" dirty="0" smtClean="0">
              <a:latin typeface="微软雅黑" pitchFamily="34" charset="-122"/>
              <a:ea typeface="微软雅黑" pitchFamily="34" charset="-122"/>
            </a:endParaRPr>
          </a:p>
          <a:p>
            <a:pPr>
              <a:lnSpc>
                <a:spcPct val="150000"/>
              </a:lnSpc>
            </a:pPr>
            <a:r>
              <a:rPr lang="zh-CN" altLang="en-US" sz="1400" b="1" dirty="0" smtClean="0">
                <a:latin typeface="微软雅黑" pitchFamily="34" charset="-122"/>
                <a:ea typeface="微软雅黑" pitchFamily="34" charset="-122"/>
              </a:rPr>
              <a:t>应用介绍：</a:t>
            </a:r>
            <a:r>
              <a:rPr lang="zh-CN" altLang="en-US" sz="1400" dirty="0" smtClean="0">
                <a:latin typeface="微软雅黑" pitchFamily="34" charset="-122"/>
                <a:ea typeface="微软雅黑" pitchFamily="34" charset="-122"/>
              </a:rPr>
              <a:t>公司主要用于煤气罐设备的监测和报警，</a:t>
            </a:r>
            <a:r>
              <a:rPr lang="en-US" altLang="zh-CN" sz="1400" dirty="0" smtClean="0">
                <a:latin typeface="微软雅黑" pitchFamily="34" charset="-122"/>
                <a:ea typeface="微软雅黑" pitchFamily="34" charset="-122"/>
              </a:rPr>
              <a:t>500M/</a:t>
            </a:r>
            <a:r>
              <a:rPr lang="zh-CN" altLang="en-US" sz="1400" dirty="0" smtClean="0">
                <a:latin typeface="微软雅黑" pitchFamily="34" charset="-122"/>
                <a:ea typeface="微软雅黑" pitchFamily="34" charset="-122"/>
              </a:rPr>
              <a:t>年流量，已开户</a:t>
            </a:r>
            <a:r>
              <a:rPr lang="en-US" altLang="zh-CN" sz="1400" dirty="0" smtClean="0">
                <a:latin typeface="微软雅黑" pitchFamily="34" charset="-122"/>
                <a:ea typeface="微软雅黑" pitchFamily="34" charset="-122"/>
              </a:rPr>
              <a:t>3000+</a:t>
            </a:r>
            <a:r>
              <a:rPr lang="zh-CN" altLang="en-US" sz="1400" dirty="0" smtClean="0">
                <a:latin typeface="微软雅黑" pitchFamily="34" charset="-122"/>
                <a:ea typeface="微软雅黑" pitchFamily="34" charset="-122"/>
              </a:rPr>
              <a:t>。个别县市执法局已逐步启动，煤气罐量非常大。</a:t>
            </a:r>
            <a:endParaRPr lang="en-US" altLang="zh-CN" sz="1400" b="1" dirty="0" smtClean="0">
              <a:latin typeface="微软雅黑" pitchFamily="34" charset="-122"/>
              <a:ea typeface="微软雅黑" pitchFamily="34" charset="-122"/>
            </a:endParaRPr>
          </a:p>
        </p:txBody>
      </p:sp>
      <p:sp>
        <p:nvSpPr>
          <p:cNvPr id="24" name="圆角矩形 23"/>
          <p:cNvSpPr/>
          <p:nvPr/>
        </p:nvSpPr>
        <p:spPr>
          <a:xfrm>
            <a:off x="7092280" y="4653136"/>
            <a:ext cx="1728192" cy="1512168"/>
          </a:xfrm>
          <a:prstGeom prst="round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itchFamily="34" charset="-122"/>
              <a:ea typeface="微软雅黑" pitchFamily="34" charset="-122"/>
            </a:endParaRPr>
          </a:p>
        </p:txBody>
      </p:sp>
      <p:sp>
        <p:nvSpPr>
          <p:cNvPr id="25" name="TextBox 24"/>
          <p:cNvSpPr txBox="1"/>
          <p:nvPr/>
        </p:nvSpPr>
        <p:spPr>
          <a:xfrm>
            <a:off x="4644008" y="4437112"/>
            <a:ext cx="2592288" cy="2031325"/>
          </a:xfrm>
          <a:prstGeom prst="rect">
            <a:avLst/>
          </a:prstGeom>
          <a:noFill/>
        </p:spPr>
        <p:txBody>
          <a:bodyPr wrap="square" rtlCol="0">
            <a:spAutoFit/>
          </a:bodyPr>
          <a:lstStyle/>
          <a:p>
            <a:pPr>
              <a:lnSpc>
                <a:spcPct val="150000"/>
              </a:lnSpc>
            </a:pPr>
            <a:r>
              <a:rPr lang="zh-CN" altLang="en-US" sz="1400" b="1" dirty="0" smtClean="0">
                <a:latin typeface="微软雅黑" pitchFamily="34" charset="-122"/>
                <a:ea typeface="微软雅黑" pitchFamily="34" charset="-122"/>
              </a:rPr>
              <a:t>应用名称：</a:t>
            </a:r>
            <a:r>
              <a:rPr lang="zh-CN" altLang="en-US" sz="1400" dirty="0" smtClean="0">
                <a:latin typeface="微软雅黑" pitchFamily="34" charset="-122"/>
                <a:ea typeface="微软雅黑" pitchFamily="34" charset="-122"/>
              </a:rPr>
              <a:t>共享按摩椅</a:t>
            </a:r>
            <a:endParaRPr lang="en-US" altLang="zh-CN" sz="1400" dirty="0" smtClean="0">
              <a:latin typeface="微软雅黑" pitchFamily="34" charset="-122"/>
              <a:ea typeface="微软雅黑" pitchFamily="34" charset="-122"/>
            </a:endParaRPr>
          </a:p>
          <a:p>
            <a:pPr>
              <a:lnSpc>
                <a:spcPct val="150000"/>
              </a:lnSpc>
            </a:pPr>
            <a:r>
              <a:rPr lang="zh-CN" altLang="en-US" sz="1400" b="1" dirty="0" smtClean="0">
                <a:latin typeface="微软雅黑" pitchFamily="34" charset="-122"/>
                <a:ea typeface="微软雅黑" pitchFamily="34" charset="-122"/>
              </a:rPr>
              <a:t>应用介绍：</a:t>
            </a:r>
            <a:r>
              <a:rPr lang="zh-CN" altLang="en-US" sz="1400" dirty="0" smtClean="0">
                <a:latin typeface="微软雅黑" pitchFamily="34" charset="-122"/>
                <a:ea typeface="微软雅黑" pitchFamily="34" charset="-122"/>
              </a:rPr>
              <a:t>主要用于按摩椅的自助服务，</a:t>
            </a:r>
            <a:r>
              <a:rPr lang="en-US" altLang="zh-CN" sz="1400" dirty="0" smtClean="0">
                <a:latin typeface="微软雅黑" pitchFamily="34" charset="-122"/>
                <a:ea typeface="微软雅黑" pitchFamily="34" charset="-122"/>
              </a:rPr>
              <a:t>30M/</a:t>
            </a:r>
            <a:r>
              <a:rPr lang="zh-CN" altLang="en-US" sz="1400" dirty="0" smtClean="0">
                <a:latin typeface="微软雅黑" pitchFamily="34" charset="-122"/>
                <a:ea typeface="微软雅黑" pitchFamily="34" charset="-122"/>
              </a:rPr>
              <a:t>月，已开户</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万</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。今年各地启动动车站、机场座椅改造项目，将快速扩大按摩椅市场。</a:t>
            </a:r>
            <a:endParaRPr lang="en-US" altLang="zh-CN" sz="1400" b="1" dirty="0" smtClean="0">
              <a:latin typeface="微软雅黑" pitchFamily="34" charset="-122"/>
              <a:ea typeface="微软雅黑" pitchFamily="34" charset="-122"/>
            </a:endParaRPr>
          </a:p>
        </p:txBody>
      </p:sp>
      <p:sp>
        <p:nvSpPr>
          <p:cNvPr id="27" name="TextBox 26"/>
          <p:cNvSpPr txBox="1"/>
          <p:nvPr/>
        </p:nvSpPr>
        <p:spPr>
          <a:xfrm>
            <a:off x="4644008" y="2204864"/>
            <a:ext cx="2664296" cy="1708160"/>
          </a:xfrm>
          <a:prstGeom prst="rect">
            <a:avLst/>
          </a:prstGeom>
          <a:noFill/>
        </p:spPr>
        <p:txBody>
          <a:bodyPr wrap="square" rtlCol="0">
            <a:spAutoFit/>
          </a:bodyPr>
          <a:lstStyle/>
          <a:p>
            <a:pPr>
              <a:lnSpc>
                <a:spcPct val="150000"/>
              </a:lnSpc>
            </a:pPr>
            <a:r>
              <a:rPr lang="zh-CN" altLang="en-US" sz="1400" b="1" dirty="0" smtClean="0">
                <a:latin typeface="微软雅黑" pitchFamily="34" charset="-122"/>
                <a:ea typeface="微软雅黑" pitchFamily="34" charset="-122"/>
              </a:rPr>
              <a:t>应用名称：</a:t>
            </a:r>
            <a:r>
              <a:rPr lang="zh-CN" altLang="en-US" sz="1400" dirty="0" smtClean="0">
                <a:latin typeface="微软雅黑" pitchFamily="34" charset="-122"/>
                <a:ea typeface="微软雅黑" pitchFamily="34" charset="-122"/>
              </a:rPr>
              <a:t>新能源汽车</a:t>
            </a:r>
            <a:endParaRPr lang="en-US" altLang="zh-CN" sz="1400" dirty="0" smtClean="0">
              <a:latin typeface="微软雅黑" pitchFamily="34" charset="-122"/>
              <a:ea typeface="微软雅黑" pitchFamily="34" charset="-122"/>
            </a:endParaRPr>
          </a:p>
          <a:p>
            <a:pPr>
              <a:lnSpc>
                <a:spcPct val="150000"/>
              </a:lnSpc>
            </a:pPr>
            <a:r>
              <a:rPr lang="zh-CN" altLang="en-US" sz="1400" b="1" dirty="0" smtClean="0">
                <a:latin typeface="微软雅黑" pitchFamily="34" charset="-122"/>
                <a:ea typeface="微软雅黑" pitchFamily="34" charset="-122"/>
              </a:rPr>
              <a:t>应用介绍：</a:t>
            </a:r>
            <a:r>
              <a:rPr lang="zh-CN" altLang="en-US" sz="1400" dirty="0" smtClean="0">
                <a:latin typeface="微软雅黑" pitchFamily="34" charset="-122"/>
                <a:ea typeface="微软雅黑" pitchFamily="34" charset="-122"/>
              </a:rPr>
              <a:t>主要用于车辆定位，</a:t>
            </a:r>
            <a:r>
              <a:rPr lang="en-US" altLang="zh-CN" sz="1400" dirty="0" smtClean="0">
                <a:latin typeface="微软雅黑" pitchFamily="34" charset="-122"/>
                <a:ea typeface="微软雅黑" pitchFamily="34" charset="-122"/>
              </a:rPr>
              <a:t>30M/</a:t>
            </a:r>
            <a:r>
              <a:rPr lang="zh-CN" altLang="en-US" sz="1400" dirty="0" smtClean="0">
                <a:latin typeface="微软雅黑" pitchFamily="34" charset="-122"/>
                <a:ea typeface="微软雅黑" pitchFamily="34" charset="-122"/>
              </a:rPr>
              <a:t>月，已开户</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万</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。温州</a:t>
            </a:r>
            <a:r>
              <a:rPr lang="zh-CN" altLang="en-US" sz="1400" dirty="0" smtClean="0">
                <a:latin typeface="微软雅黑" pitchFamily="34" charset="-122"/>
                <a:ea typeface="微软雅黑" pitchFamily="34" charset="-122"/>
              </a:rPr>
              <a:t>已发布新能源补贴政策，</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家车企跟进中，切入</a:t>
            </a:r>
            <a:r>
              <a:rPr lang="en-US" altLang="zh-CN" sz="1400" dirty="0" smtClean="0">
                <a:latin typeface="微软雅黑" pitchFamily="34" charset="-122"/>
                <a:ea typeface="微软雅黑" pitchFamily="34" charset="-122"/>
              </a:rPr>
              <a:t>T-Box</a:t>
            </a:r>
            <a:r>
              <a:rPr lang="zh-CN" altLang="en-US" sz="1400" dirty="0" smtClean="0">
                <a:latin typeface="微软雅黑" pitchFamily="34" charset="-122"/>
                <a:ea typeface="微软雅黑" pitchFamily="34" charset="-122"/>
              </a:rPr>
              <a:t>前</a:t>
            </a:r>
            <a:r>
              <a:rPr lang="zh-CN" altLang="en-US" sz="1400" dirty="0" smtClean="0">
                <a:latin typeface="微软雅黑" pitchFamily="34" charset="-122"/>
                <a:ea typeface="微软雅黑" pitchFamily="34" charset="-122"/>
              </a:rPr>
              <a:t>装。</a:t>
            </a:r>
            <a:endParaRPr lang="en-US" altLang="zh-CN" sz="1400" b="1" dirty="0" smtClean="0">
              <a:latin typeface="微软雅黑" pitchFamily="34" charset="-122"/>
              <a:ea typeface="微软雅黑" pitchFamily="34" charset="-122"/>
            </a:endParaRPr>
          </a:p>
        </p:txBody>
      </p:sp>
      <p:sp>
        <p:nvSpPr>
          <p:cNvPr id="28" name="圆角矩形 27"/>
          <p:cNvSpPr/>
          <p:nvPr/>
        </p:nvSpPr>
        <p:spPr>
          <a:xfrm>
            <a:off x="7236296" y="2492896"/>
            <a:ext cx="1584176" cy="1368152"/>
          </a:xfrm>
          <a:prstGeom prst="round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itchFamily="34" charset="-122"/>
              <a:ea typeface="微软雅黑" pitchFamily="34" charset="-122"/>
            </a:endParaRPr>
          </a:p>
        </p:txBody>
      </p:sp>
      <p:pic>
        <p:nvPicPr>
          <p:cNvPr id="5121" name="Picture 1"/>
          <p:cNvPicPr>
            <a:picLocks noChangeAspect="1" noChangeArrowheads="1"/>
          </p:cNvPicPr>
          <p:nvPr/>
        </p:nvPicPr>
        <p:blipFill>
          <a:blip r:embed="rId4" cstate="print"/>
          <a:srcRect/>
          <a:stretch>
            <a:fillRect/>
          </a:stretch>
        </p:blipFill>
        <p:spPr bwMode="auto">
          <a:xfrm>
            <a:off x="2315749" y="4653136"/>
            <a:ext cx="2112235" cy="1584176"/>
          </a:xfrm>
          <a:prstGeom prst="rect">
            <a:avLst/>
          </a:prstGeom>
          <a:noFill/>
          <a:ln w="9525">
            <a:noFill/>
            <a:miter lim="800000"/>
            <a:headEnd/>
            <a:tailEnd/>
          </a:ln>
        </p:spPr>
      </p:pic>
      <p:pic>
        <p:nvPicPr>
          <p:cNvPr id="31" name="Picture 2"/>
          <p:cNvPicPr>
            <a:picLocks noChangeAspect="1" noChangeArrowheads="1"/>
          </p:cNvPicPr>
          <p:nvPr/>
        </p:nvPicPr>
        <p:blipFill>
          <a:blip r:embed="rId5" cstate="print"/>
          <a:srcRect/>
          <a:stretch>
            <a:fillRect/>
          </a:stretch>
        </p:blipFill>
        <p:spPr bwMode="auto">
          <a:xfrm>
            <a:off x="3231145" y="2195792"/>
            <a:ext cx="1152128" cy="1737264"/>
          </a:xfrm>
          <a:prstGeom prst="rect">
            <a:avLst/>
          </a:prstGeom>
          <a:noFill/>
          <a:ln w="9525">
            <a:noFill/>
            <a:miter lim="800000"/>
            <a:headEnd/>
            <a:tailEnd/>
          </a:ln>
        </p:spPr>
      </p:pic>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2132856"/>
            <a:ext cx="6948264" cy="2232248"/>
          </a:xfrm>
          <a:prstGeom prst="rect">
            <a:avLst/>
          </a:prstGeom>
          <a:solidFill>
            <a:srgbClr val="43C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五边形 2"/>
          <p:cNvSpPr/>
          <p:nvPr/>
        </p:nvSpPr>
        <p:spPr>
          <a:xfrm>
            <a:off x="0" y="2132856"/>
            <a:ext cx="3995936" cy="2232248"/>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17"/>
          <p:cNvSpPr txBox="1"/>
          <p:nvPr/>
        </p:nvSpPr>
        <p:spPr>
          <a:xfrm>
            <a:off x="4428384" y="2931041"/>
            <a:ext cx="3600000" cy="707886"/>
          </a:xfrm>
          <a:prstGeom prst="rect">
            <a:avLst/>
          </a:prstGeom>
          <a:noFill/>
        </p:spPr>
        <p:txBody>
          <a:bodyPr wrap="square" rtlCol="0">
            <a:spAutoFit/>
          </a:bodyPr>
          <a:lstStyle/>
          <a:p>
            <a:pPr algn="dist"/>
            <a:r>
              <a:rPr lang="zh-CN" altLang="en-US" sz="4000" b="1" dirty="0" smtClean="0">
                <a:solidFill>
                  <a:prstClr val="white"/>
                </a:solidFill>
                <a:latin typeface="微软雅黑" pitchFamily="34" charset="-122"/>
                <a:ea typeface="微软雅黑" pitchFamily="34" charset="-122"/>
              </a:rPr>
              <a:t>主要瓶颈</a:t>
            </a:r>
            <a:endParaRPr lang="zh-CN" altLang="en-US" sz="4000" b="1" dirty="0">
              <a:solidFill>
                <a:prstClr val="white"/>
              </a:solidFill>
              <a:latin typeface="微软雅黑" pitchFamily="34" charset="-122"/>
              <a:ea typeface="微软雅黑" pitchFamily="34" charset="-122"/>
            </a:endParaRPr>
          </a:p>
        </p:txBody>
      </p:sp>
      <p:sp>
        <p:nvSpPr>
          <p:cNvPr id="6" name="文本框 11"/>
          <p:cNvSpPr txBox="1"/>
          <p:nvPr/>
        </p:nvSpPr>
        <p:spPr>
          <a:xfrm>
            <a:off x="611560" y="2172044"/>
            <a:ext cx="2071401" cy="2215991"/>
          </a:xfrm>
          <a:prstGeom prst="rect">
            <a:avLst/>
          </a:prstGeom>
          <a:noFill/>
        </p:spPr>
        <p:txBody>
          <a:bodyPr wrap="none" rtlCol="0">
            <a:spAutoFit/>
          </a:bodyPr>
          <a:lstStyle/>
          <a:p>
            <a:pPr defTabSz="914332"/>
            <a:r>
              <a:rPr lang="en-US" altLang="zh-CN" sz="13800" smtClean="0">
                <a:solidFill>
                  <a:srgbClr val="FFFFFF"/>
                </a:solidFill>
                <a:latin typeface="Impact" panose="020B0806030902050204" pitchFamily="34" charset="0"/>
              </a:rPr>
              <a:t>03</a:t>
            </a:r>
            <a:endParaRPr lang="zh-CN" altLang="en-US" sz="13800" dirty="0">
              <a:solidFill>
                <a:srgbClr val="FFFFFF"/>
              </a:solidFill>
              <a:latin typeface="Impact" panose="020B0806030902050204" pitchFamily="34" charset="0"/>
            </a:endParaRPr>
          </a:p>
        </p:txBody>
      </p:sp>
      <p:sp>
        <p:nvSpPr>
          <p:cNvPr id="7" name="矩形 4"/>
          <p:cNvSpPr/>
          <p:nvPr/>
        </p:nvSpPr>
        <p:spPr>
          <a:xfrm>
            <a:off x="420992" y="2132856"/>
            <a:ext cx="2278800" cy="2279741"/>
          </a:xfrm>
          <a:custGeom>
            <a:avLst/>
            <a:gdLst>
              <a:gd name="connsiteX0" fmla="*/ 0 w 2279741"/>
              <a:gd name="connsiteY0" fmla="*/ 0 h 2279741"/>
              <a:gd name="connsiteX1" fmla="*/ 2279741 w 2279741"/>
              <a:gd name="connsiteY1" fmla="*/ 0 h 2279741"/>
              <a:gd name="connsiteX2" fmla="*/ 2279741 w 2279741"/>
              <a:gd name="connsiteY2" fmla="*/ 2279741 h 2279741"/>
              <a:gd name="connsiteX3" fmla="*/ 0 w 2279741"/>
              <a:gd name="connsiteY3" fmla="*/ 2279741 h 2279741"/>
              <a:gd name="connsiteX4" fmla="*/ 0 w 2279741"/>
              <a:gd name="connsiteY4" fmla="*/ 0 h 2279741"/>
              <a:gd name="connsiteX0" fmla="*/ 0 w 2279741"/>
              <a:gd name="connsiteY0" fmla="*/ 0 h 2279741"/>
              <a:gd name="connsiteX1" fmla="*/ 2279741 w 2279741"/>
              <a:gd name="connsiteY1" fmla="*/ 0 h 2279741"/>
              <a:gd name="connsiteX2" fmla="*/ 2279561 w 2279741"/>
              <a:gd name="connsiteY2" fmla="*/ 965484 h 2279741"/>
              <a:gd name="connsiteX3" fmla="*/ 2279741 w 2279741"/>
              <a:gd name="connsiteY3" fmla="*/ 2279741 h 2279741"/>
              <a:gd name="connsiteX4" fmla="*/ 0 w 2279741"/>
              <a:gd name="connsiteY4" fmla="*/ 2279741 h 2279741"/>
              <a:gd name="connsiteX5" fmla="*/ 0 w 2279741"/>
              <a:gd name="connsiteY5" fmla="*/ 0 h 2279741"/>
              <a:gd name="connsiteX0" fmla="*/ 2279561 w 2371001"/>
              <a:gd name="connsiteY0" fmla="*/ 965484 h 2279741"/>
              <a:gd name="connsiteX1" fmla="*/ 2279741 w 2371001"/>
              <a:gd name="connsiteY1" fmla="*/ 2279741 h 2279741"/>
              <a:gd name="connsiteX2" fmla="*/ 0 w 2371001"/>
              <a:gd name="connsiteY2" fmla="*/ 2279741 h 2279741"/>
              <a:gd name="connsiteX3" fmla="*/ 0 w 2371001"/>
              <a:gd name="connsiteY3" fmla="*/ 0 h 2279741"/>
              <a:gd name="connsiteX4" fmla="*/ 2279741 w 2371001"/>
              <a:gd name="connsiteY4" fmla="*/ 0 h 2279741"/>
              <a:gd name="connsiteX5" fmla="*/ 2371001 w 2371001"/>
              <a:gd name="connsiteY5" fmla="*/ 1056924 h 2279741"/>
              <a:gd name="connsiteX0" fmla="*/ 2279561 w 2306607"/>
              <a:gd name="connsiteY0" fmla="*/ 965484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292583"/>
              <a:gd name="connsiteY0" fmla="*/ 1583670 h 2279741"/>
              <a:gd name="connsiteX1" fmla="*/ 2279741 w 2292583"/>
              <a:gd name="connsiteY1" fmla="*/ 2279741 h 2279741"/>
              <a:gd name="connsiteX2" fmla="*/ 0 w 2292583"/>
              <a:gd name="connsiteY2" fmla="*/ 2279741 h 2279741"/>
              <a:gd name="connsiteX3" fmla="*/ 0 w 2292583"/>
              <a:gd name="connsiteY3" fmla="*/ 0 h 2279741"/>
              <a:gd name="connsiteX4" fmla="*/ 2279741 w 2292583"/>
              <a:gd name="connsiteY4" fmla="*/ 0 h 2279741"/>
              <a:gd name="connsiteX5" fmla="*/ 2292583 w 2292583"/>
              <a:gd name="connsiteY5" fmla="*/ 656020 h 2279741"/>
              <a:gd name="connsiteX0" fmla="*/ 2279561 w 2284168"/>
              <a:gd name="connsiteY0" fmla="*/ 1583670 h 2279741"/>
              <a:gd name="connsiteX1" fmla="*/ 2279741 w 2284168"/>
              <a:gd name="connsiteY1" fmla="*/ 2279741 h 2279741"/>
              <a:gd name="connsiteX2" fmla="*/ 0 w 2284168"/>
              <a:gd name="connsiteY2" fmla="*/ 2279741 h 2279741"/>
              <a:gd name="connsiteX3" fmla="*/ 0 w 2284168"/>
              <a:gd name="connsiteY3" fmla="*/ 0 h 2279741"/>
              <a:gd name="connsiteX4" fmla="*/ 2279741 w 2284168"/>
              <a:gd name="connsiteY4" fmla="*/ 0 h 2279741"/>
              <a:gd name="connsiteX5" fmla="*/ 2284168 w 2284168"/>
              <a:gd name="connsiteY5" fmla="*/ 664434 h 2279741"/>
              <a:gd name="connsiteX0" fmla="*/ 2279561 w 2279741"/>
              <a:gd name="connsiteY0" fmla="*/ 1583670 h 2279741"/>
              <a:gd name="connsiteX1" fmla="*/ 2279741 w 2279741"/>
              <a:gd name="connsiteY1" fmla="*/ 2279741 h 2279741"/>
              <a:gd name="connsiteX2" fmla="*/ 0 w 2279741"/>
              <a:gd name="connsiteY2" fmla="*/ 2279741 h 2279741"/>
              <a:gd name="connsiteX3" fmla="*/ 0 w 2279741"/>
              <a:gd name="connsiteY3" fmla="*/ 0 h 2279741"/>
              <a:gd name="connsiteX4" fmla="*/ 2279741 w 2279741"/>
              <a:gd name="connsiteY4" fmla="*/ 0 h 2279741"/>
              <a:gd name="connsiteX5" fmla="*/ 2278558 w 2279741"/>
              <a:gd name="connsiteY5" fmla="*/ 672849 h 227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741" h="2279741">
                <a:moveTo>
                  <a:pt x="2279561" y="1583670"/>
                </a:moveTo>
                <a:lnTo>
                  <a:pt x="2279741" y="2279741"/>
                </a:lnTo>
                <a:lnTo>
                  <a:pt x="0" y="2279741"/>
                </a:lnTo>
                <a:lnTo>
                  <a:pt x="0" y="0"/>
                </a:lnTo>
                <a:lnTo>
                  <a:pt x="2279741" y="0"/>
                </a:lnTo>
                <a:cubicBezTo>
                  <a:pt x="2279681" y="321828"/>
                  <a:pt x="2278558" y="672849"/>
                  <a:pt x="2278558" y="672849"/>
                </a:cubicBezTo>
              </a:path>
            </a:pathLst>
          </a:custGeom>
          <a:noFill/>
          <a:ln w="12700" cap="flat" cmpd="sng" algn="ctr">
            <a:solidFill>
              <a:srgbClr val="FFFFFF"/>
            </a:solidFill>
            <a:prstDash val="solid"/>
            <a:miter lim="800000"/>
          </a:ln>
          <a:effectLst/>
        </p:spPr>
        <p:txBody>
          <a:bodyPr rtlCol="0" anchor="ctr"/>
          <a:lstStyle/>
          <a:p>
            <a:pPr algn="ctr" defTabSz="914332">
              <a:defRPr/>
            </a:pPr>
            <a:endParaRPr lang="zh-CN" altLang="en-US" sz="1900" kern="0">
              <a:solidFill>
                <a:srgbClr val="FFFFFF"/>
              </a:solidFill>
              <a:latin typeface="Arial"/>
              <a:ea typeface="微软雅黑"/>
            </a:endParaRPr>
          </a:p>
        </p:txBody>
      </p:sp>
    </p:spTree>
    <p:extLst>
      <p:ext uri="{BB962C8B-B14F-4D97-AF65-F5344CB8AC3E}">
        <p14:creationId xmlns="" xmlns:p14="http://schemas.microsoft.com/office/powerpoint/2010/main" val="1331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ppt_w</p:attrName>
                                        </p:attrNameLst>
                                      </p:cBhvr>
                                      <p:tavLst>
                                        <p:tav tm="0">
                                          <p:val>
                                            <p:strVal val="(6*min(max(#ppt_w*#ppt_h,.3),1)-7.4)/-.7*#ppt_w"/>
                                          </p:val>
                                        </p:tav>
                                        <p:tav tm="100000">
                                          <p:val>
                                            <p:strVal val="#ppt_w"/>
                                          </p:val>
                                        </p:tav>
                                      </p:tavLst>
                                    </p:anim>
                                    <p:anim calcmode="lin" valueType="num">
                                      <p:cBhvr>
                                        <p:cTn id="15" dur="250" fill="hold"/>
                                        <p:tgtEl>
                                          <p:spTgt spid="6"/>
                                        </p:tgtEl>
                                        <p:attrNameLst>
                                          <p:attrName>ppt_h</p:attrName>
                                        </p:attrNameLst>
                                      </p:cBhvr>
                                      <p:tavLst>
                                        <p:tav tm="0">
                                          <p:val>
                                            <p:strVal val="(6*min(max(#ppt_w*#ppt_h,.3),1)-7.4)/-.7*#ppt_h"/>
                                          </p:val>
                                        </p:tav>
                                        <p:tav tm="100000">
                                          <p:val>
                                            <p:strVal val="#ppt_h"/>
                                          </p:val>
                                        </p:tav>
                                      </p:tavLst>
                                    </p:anim>
                                    <p:anim calcmode="lin" valueType="num">
                                      <p:cBhvr>
                                        <p:cTn id="16" dur="250" fill="hold"/>
                                        <p:tgtEl>
                                          <p:spTgt spid="6"/>
                                        </p:tgtEl>
                                        <p:attrNameLst>
                                          <p:attrName>ppt_x</p:attrName>
                                        </p:attrNameLst>
                                      </p:cBhvr>
                                      <p:tavLst>
                                        <p:tav tm="0">
                                          <p:val>
                                            <p:fltVal val="0.5"/>
                                          </p:val>
                                        </p:tav>
                                        <p:tav tm="100000">
                                          <p:val>
                                            <p:strVal val="#ppt_x"/>
                                          </p:val>
                                        </p:tav>
                                      </p:tavLst>
                                    </p:anim>
                                    <p:anim calcmode="lin" valueType="num">
                                      <p:cBhvr>
                                        <p:cTn id="17" dur="25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800" b="1" dirty="0" smtClean="0">
                <a:solidFill>
                  <a:schemeClr val="bg1"/>
                </a:solidFill>
                <a:latin typeface="微软雅黑" pitchFamily="34" charset="-122"/>
                <a:ea typeface="微软雅黑" pitchFamily="34" charset="-122"/>
              </a:rPr>
              <a:t>四大瓶颈虽在改善，克难攻坚时不我待</a:t>
            </a:r>
          </a:p>
        </p:txBody>
      </p:sp>
      <p:grpSp>
        <p:nvGrpSpPr>
          <p:cNvPr id="29" name="组合 28"/>
          <p:cNvGrpSpPr/>
          <p:nvPr/>
        </p:nvGrpSpPr>
        <p:grpSpPr>
          <a:xfrm>
            <a:off x="277402" y="1124744"/>
            <a:ext cx="8615078" cy="5150493"/>
            <a:chOff x="755576" y="2049582"/>
            <a:chExt cx="7560840" cy="2693965"/>
          </a:xfrm>
        </p:grpSpPr>
        <p:sp>
          <p:nvSpPr>
            <p:cNvPr id="30" name="矩形 29"/>
            <p:cNvSpPr/>
            <p:nvPr/>
          </p:nvSpPr>
          <p:spPr>
            <a:xfrm>
              <a:off x="755576" y="2049582"/>
              <a:ext cx="144016" cy="1296144"/>
            </a:xfrm>
            <a:prstGeom prst="rect">
              <a:avLst/>
            </a:prstGeom>
            <a:solidFill>
              <a:srgbClr val="63B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61691" y="2049582"/>
              <a:ext cx="3456384" cy="1296144"/>
            </a:xfrm>
            <a:prstGeom prst="rect">
              <a:avLst/>
            </a:prstGeom>
            <a:solidFill>
              <a:srgbClr val="63B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29726" y="2049582"/>
              <a:ext cx="3686690" cy="1296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82839" y="3519410"/>
              <a:ext cx="3642670" cy="12241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33408" y="3515055"/>
              <a:ext cx="144016" cy="1224137"/>
            </a:xfrm>
            <a:prstGeom prst="rect">
              <a:avLst/>
            </a:prstGeom>
            <a:solidFill>
              <a:srgbClr val="43C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C5AD"/>
                </a:solidFill>
              </a:endParaRPr>
            </a:p>
          </p:txBody>
        </p:sp>
        <p:sp>
          <p:nvSpPr>
            <p:cNvPr id="37" name="矩形 36"/>
            <p:cNvSpPr/>
            <p:nvPr/>
          </p:nvSpPr>
          <p:spPr>
            <a:xfrm>
              <a:off x="4840620" y="3515055"/>
              <a:ext cx="3475796" cy="1224137"/>
            </a:xfrm>
            <a:prstGeom prst="rect">
              <a:avLst/>
            </a:prstGeom>
            <a:solidFill>
              <a:srgbClr val="43C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3C5AD"/>
                </a:solidFill>
              </a:endParaRPr>
            </a:p>
          </p:txBody>
        </p:sp>
      </p:grpSp>
      <p:sp>
        <p:nvSpPr>
          <p:cNvPr id="39" name="矩形 38"/>
          <p:cNvSpPr/>
          <p:nvPr/>
        </p:nvSpPr>
        <p:spPr>
          <a:xfrm>
            <a:off x="1619672" y="1124744"/>
            <a:ext cx="1465367" cy="369332"/>
          </a:xfrm>
          <a:prstGeom prst="rect">
            <a:avLst/>
          </a:prstGeom>
          <a:solidFill>
            <a:schemeClr val="bg1">
              <a:lumMod val="95000"/>
            </a:schemeClr>
          </a:solidFill>
        </p:spPr>
        <p:txBody>
          <a:bodyPr wrap="square">
            <a:spAutoFit/>
          </a:bodyPr>
          <a:lstStyle/>
          <a:p>
            <a:pPr algn="ctr"/>
            <a:r>
              <a:rPr lang="zh-CN" altLang="en-US" b="1" dirty="0" smtClean="0">
                <a:solidFill>
                  <a:srgbClr val="FF0000"/>
                </a:solidFill>
                <a:latin typeface="微软雅黑" panose="020B0503020204020204" pitchFamily="34" charset="-122"/>
                <a:ea typeface="微软雅黑" panose="020B0503020204020204" pitchFamily="34" charset="-122"/>
              </a:rPr>
              <a:t>产业瓶颈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1" name="矩形 40"/>
          <p:cNvSpPr/>
          <p:nvPr/>
        </p:nvSpPr>
        <p:spPr>
          <a:xfrm>
            <a:off x="6059426" y="3933056"/>
            <a:ext cx="1465367" cy="369332"/>
          </a:xfrm>
          <a:prstGeom prst="rect">
            <a:avLst/>
          </a:prstGeom>
          <a:solidFill>
            <a:schemeClr val="bg1">
              <a:lumMod val="95000"/>
            </a:schemeClr>
          </a:solidFill>
        </p:spPr>
        <p:txBody>
          <a:bodyPr wrap="square">
            <a:spAutoFit/>
          </a:bodyPr>
          <a:lstStyle/>
          <a:p>
            <a:pPr algn="ctr"/>
            <a:r>
              <a:rPr lang="zh-CN" altLang="en-US" b="1" dirty="0" smtClean="0">
                <a:solidFill>
                  <a:srgbClr val="FF0000"/>
                </a:solidFill>
                <a:latin typeface="微软雅黑" panose="020B0503020204020204" pitchFamily="34" charset="-122"/>
                <a:ea typeface="微软雅黑" panose="020B0503020204020204" pitchFamily="34" charset="-122"/>
              </a:rPr>
              <a:t>能力瓶颈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2" name="矩形 41"/>
          <p:cNvSpPr/>
          <p:nvPr/>
        </p:nvSpPr>
        <p:spPr>
          <a:xfrm>
            <a:off x="5986953" y="1161619"/>
            <a:ext cx="1465367" cy="369332"/>
          </a:xfrm>
          <a:prstGeom prst="rect">
            <a:avLst/>
          </a:prstGeom>
          <a:solidFill>
            <a:schemeClr val="bg1">
              <a:lumMod val="95000"/>
            </a:schemeClr>
          </a:solidFill>
        </p:spPr>
        <p:txBody>
          <a:bodyPr wrap="square">
            <a:spAutoFit/>
          </a:bodyPr>
          <a:lstStyle/>
          <a:p>
            <a:pPr algn="ctr"/>
            <a:r>
              <a:rPr lang="zh-CN" altLang="en-US" b="1" dirty="0" smtClean="0">
                <a:solidFill>
                  <a:srgbClr val="FF0000"/>
                </a:solidFill>
                <a:latin typeface="微软雅黑" panose="020B0503020204020204" pitchFamily="34" charset="-122"/>
                <a:ea typeface="微软雅黑" panose="020B0503020204020204" pitchFamily="34" charset="-122"/>
              </a:rPr>
              <a:t>资费瓶颈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3" name="矩形 42"/>
          <p:cNvSpPr/>
          <p:nvPr/>
        </p:nvSpPr>
        <p:spPr>
          <a:xfrm>
            <a:off x="1547664" y="3947219"/>
            <a:ext cx="1465367" cy="369332"/>
          </a:xfrm>
          <a:prstGeom prst="rect">
            <a:avLst/>
          </a:prstGeom>
          <a:solidFill>
            <a:schemeClr val="bg1">
              <a:lumMod val="95000"/>
            </a:schemeClr>
          </a:solidFill>
        </p:spPr>
        <p:txBody>
          <a:bodyPr wrap="square">
            <a:spAutoFit/>
          </a:bodyPr>
          <a:lstStyle/>
          <a:p>
            <a:pPr algn="ctr"/>
            <a:r>
              <a:rPr lang="zh-CN" altLang="en-US" b="1" dirty="0" smtClean="0">
                <a:solidFill>
                  <a:srgbClr val="FF0000"/>
                </a:solidFill>
                <a:latin typeface="微软雅黑" panose="020B0503020204020204" pitchFamily="34" charset="-122"/>
                <a:ea typeface="微软雅黑" panose="020B0503020204020204" pitchFamily="34" charset="-122"/>
              </a:rPr>
              <a:t>资源瓶颈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4" name="矩形 43"/>
          <p:cNvSpPr/>
          <p:nvPr/>
        </p:nvSpPr>
        <p:spPr>
          <a:xfrm>
            <a:off x="539552" y="1530658"/>
            <a:ext cx="3828955" cy="1859740"/>
          </a:xfrm>
          <a:prstGeom prst="rect">
            <a:avLst/>
          </a:prstGeom>
        </p:spPr>
        <p:txBody>
          <a:bodyPr wrap="square">
            <a:spAutoFit/>
          </a:bodyPr>
          <a:lstStyle/>
          <a:p>
            <a:pPr marL="171450" indent="-171450">
              <a:lnSpc>
                <a:spcPct val="150000"/>
              </a:lnSpc>
              <a:spcBef>
                <a:spcPts val="600"/>
              </a:spcBef>
              <a:buFont typeface="Arial" panose="020B0604020202020204" pitchFamily="34" charset="0"/>
              <a:buChar char="•"/>
            </a:pPr>
            <a:r>
              <a:rPr lang="zh-CN" altLang="en-US" sz="1500" b="1" dirty="0" smtClean="0">
                <a:solidFill>
                  <a:schemeClr val="bg1"/>
                </a:solidFill>
                <a:latin typeface="微软雅黑" panose="020B0503020204020204" pitchFamily="34" charset="-122"/>
                <a:ea typeface="微软雅黑" panose="020B0503020204020204" pitchFamily="34" charset="-122"/>
              </a:rPr>
              <a:t>缺研发环境：</a:t>
            </a:r>
            <a:r>
              <a:rPr lang="zh-CN" altLang="en-US" sz="1500" dirty="0" smtClean="0">
                <a:solidFill>
                  <a:schemeClr val="bg1"/>
                </a:solidFill>
                <a:latin typeface="微软雅黑" panose="020B0503020204020204" pitchFamily="34" charset="-122"/>
                <a:ea typeface="微软雅黑" panose="020B0503020204020204" pitchFamily="34" charset="-122"/>
              </a:rPr>
              <a:t>本地企业以低端制造为主，缺少高校、研究院、大型</a:t>
            </a:r>
            <a:r>
              <a:rPr lang="en-US" altLang="zh-CN" sz="1500" dirty="0" smtClean="0">
                <a:solidFill>
                  <a:schemeClr val="bg1"/>
                </a:solidFill>
                <a:latin typeface="微软雅黑" panose="020B0503020204020204" pitchFamily="34" charset="-122"/>
                <a:ea typeface="微软雅黑" panose="020B0503020204020204" pitchFamily="34" charset="-122"/>
              </a:rPr>
              <a:t>IT</a:t>
            </a:r>
            <a:r>
              <a:rPr lang="zh-CN" altLang="en-US" sz="1500" dirty="0" smtClean="0">
                <a:solidFill>
                  <a:schemeClr val="bg1"/>
                </a:solidFill>
                <a:latin typeface="微软雅黑" panose="020B0503020204020204" pitchFamily="34" charset="-122"/>
                <a:ea typeface="微软雅黑" panose="020B0503020204020204" pitchFamily="34" charset="-122"/>
              </a:rPr>
              <a:t>企业等，导致企业培育周期长、转化慢。</a:t>
            </a:r>
          </a:p>
          <a:p>
            <a:pPr marL="171450" indent="-171450">
              <a:lnSpc>
                <a:spcPct val="150000"/>
              </a:lnSpc>
              <a:spcBef>
                <a:spcPts val="600"/>
              </a:spcBef>
              <a:buFont typeface="Arial" panose="020B0604020202020204" pitchFamily="34" charset="0"/>
              <a:buChar char="•"/>
            </a:pPr>
            <a:r>
              <a:rPr lang="zh-CN" altLang="en-US" sz="1500" b="1" dirty="0" smtClean="0">
                <a:solidFill>
                  <a:schemeClr val="bg1"/>
                </a:solidFill>
                <a:latin typeface="微软雅黑" panose="020B0503020204020204" pitchFamily="34" charset="-122"/>
                <a:ea typeface="微软雅黑" panose="020B0503020204020204" pitchFamily="34" charset="-122"/>
              </a:rPr>
              <a:t>缺高新企业：</a:t>
            </a:r>
            <a:r>
              <a:rPr lang="zh-CN" altLang="en-US" sz="1500" dirty="0" smtClean="0">
                <a:solidFill>
                  <a:schemeClr val="bg1"/>
                </a:solidFill>
                <a:latin typeface="微软雅黑" panose="020B0503020204020204" pitchFamily="34" charset="-122"/>
                <a:ea typeface="微软雅黑" panose="020B0503020204020204" pitchFamily="34" charset="-122"/>
              </a:rPr>
              <a:t>浙江物联网产业协会会员中几乎找不到温州的企业。</a:t>
            </a:r>
          </a:p>
        </p:txBody>
      </p:sp>
      <p:sp>
        <p:nvSpPr>
          <p:cNvPr id="45" name="矩形 44"/>
          <p:cNvSpPr/>
          <p:nvPr/>
        </p:nvSpPr>
        <p:spPr>
          <a:xfrm>
            <a:off x="323529" y="4301651"/>
            <a:ext cx="3816424" cy="1859740"/>
          </a:xfrm>
          <a:prstGeom prst="rect">
            <a:avLst/>
          </a:prstGeom>
        </p:spPr>
        <p:txBody>
          <a:bodyPr wrap="square">
            <a:spAutoFit/>
          </a:bodyPr>
          <a:lstStyle/>
          <a:p>
            <a:pPr marL="171450" indent="-171450">
              <a:lnSpc>
                <a:spcPct val="150000"/>
              </a:lnSpc>
              <a:spcBef>
                <a:spcPts val="600"/>
              </a:spcBef>
              <a:buFont typeface="Arial" panose="020B0604020202020204" pitchFamily="34" charset="0"/>
              <a:buChar char="•"/>
            </a:pPr>
            <a:r>
              <a:rPr lang="zh-CN" altLang="en-US" sz="1500" b="1" dirty="0" smtClean="0">
                <a:solidFill>
                  <a:schemeClr val="accent5">
                    <a:lumMod val="50000"/>
                  </a:schemeClr>
                </a:solidFill>
                <a:latin typeface="微软雅黑" panose="020B0503020204020204" pitchFamily="34" charset="-122"/>
                <a:ea typeface="微软雅黑" panose="020B0503020204020204" pitchFamily="34" charset="-122"/>
              </a:rPr>
              <a:t>终端成本：</a:t>
            </a:r>
            <a:r>
              <a:rPr lang="zh-CN" altLang="en-US" sz="1500" dirty="0" smtClean="0">
                <a:solidFill>
                  <a:schemeClr val="accent5">
                    <a:lumMod val="50000"/>
                  </a:schemeClr>
                </a:solidFill>
                <a:latin typeface="微软雅黑" panose="020B0503020204020204" pitchFamily="34" charset="-122"/>
                <a:ea typeface="微软雅黑" panose="020B0503020204020204" pitchFamily="34" charset="-122"/>
              </a:rPr>
              <a:t>温州总体终端成本仅六七千万，不足以支撑后视镜及模组等物联网终端大规模推广的需求。</a:t>
            </a:r>
          </a:p>
          <a:p>
            <a:pPr marL="171450" indent="-171450">
              <a:lnSpc>
                <a:spcPct val="150000"/>
              </a:lnSpc>
              <a:spcBef>
                <a:spcPts val="600"/>
              </a:spcBef>
              <a:buFont typeface="Arial" panose="020B0604020202020204" pitchFamily="34" charset="0"/>
              <a:buChar char="•"/>
            </a:pPr>
            <a:r>
              <a:rPr lang="zh-CN" altLang="en-US" sz="1500" b="1" dirty="0" smtClean="0">
                <a:solidFill>
                  <a:schemeClr val="accent5">
                    <a:lumMod val="50000"/>
                  </a:schemeClr>
                </a:solidFill>
                <a:latin typeface="微软雅黑" panose="020B0503020204020204" pitchFamily="34" charset="-122"/>
                <a:ea typeface="微软雅黑" panose="020B0503020204020204" pitchFamily="34" charset="-122"/>
              </a:rPr>
              <a:t>宣传演示：</a:t>
            </a:r>
            <a:r>
              <a:rPr lang="zh-CN" altLang="en-US" sz="1500" dirty="0" smtClean="0">
                <a:solidFill>
                  <a:schemeClr val="accent5">
                    <a:lumMod val="50000"/>
                  </a:schemeClr>
                </a:solidFill>
                <a:latin typeface="微软雅黑" panose="020B0503020204020204" pitchFamily="34" charset="-122"/>
                <a:ea typeface="微软雅黑" panose="020B0503020204020204" pitchFamily="34" charset="-122"/>
              </a:rPr>
              <a:t>省市尚未形成系统性物联网宣传演示方案及对外统一展示场景。</a:t>
            </a:r>
          </a:p>
        </p:txBody>
      </p:sp>
      <p:sp>
        <p:nvSpPr>
          <p:cNvPr id="46" name="矩形 45"/>
          <p:cNvSpPr/>
          <p:nvPr/>
        </p:nvSpPr>
        <p:spPr>
          <a:xfrm>
            <a:off x="4932040" y="4323347"/>
            <a:ext cx="3888432" cy="1938992"/>
          </a:xfrm>
          <a:prstGeom prst="rect">
            <a:avLst/>
          </a:prstGeom>
        </p:spPr>
        <p:txBody>
          <a:bodyPr wrap="square">
            <a:spAutoFit/>
          </a:bodyPr>
          <a:lstStyle/>
          <a:p>
            <a:pPr marL="285750" indent="-285750">
              <a:lnSpc>
                <a:spcPts val="2200"/>
              </a:lnSpc>
              <a:spcBef>
                <a:spcPts val="600"/>
              </a:spcBef>
              <a:buFont typeface="Arial" panose="020B0604020202020204" pitchFamily="34" charset="0"/>
              <a:buChar char="•"/>
            </a:pPr>
            <a:r>
              <a:rPr lang="zh-CN" altLang="en-US" sz="1500" b="1" dirty="0" smtClean="0">
                <a:solidFill>
                  <a:schemeClr val="bg1"/>
                </a:solidFill>
                <a:latin typeface="微软雅黑" panose="020B0503020204020204" pitchFamily="34" charset="-122"/>
                <a:ea typeface="微软雅黑" panose="020B0503020204020204" pitchFamily="34" charset="-122"/>
              </a:rPr>
              <a:t>人员</a:t>
            </a:r>
            <a:r>
              <a:rPr lang="zh-CN" altLang="en-US" sz="1500" b="1" dirty="0" smtClean="0">
                <a:solidFill>
                  <a:schemeClr val="bg1"/>
                </a:solidFill>
                <a:latin typeface="微软雅黑" panose="020B0503020204020204" pitchFamily="34" charset="-122"/>
                <a:ea typeface="微软雅黑" panose="020B0503020204020204" pitchFamily="34" charset="-122"/>
              </a:rPr>
              <a:t>：</a:t>
            </a:r>
            <a:r>
              <a:rPr lang="zh-CN" altLang="en-US" sz="1500" dirty="0" smtClean="0">
                <a:solidFill>
                  <a:schemeClr val="bg1"/>
                </a:solidFill>
                <a:latin typeface="微软雅黑" panose="020B0503020204020204" pitchFamily="34" charset="-122"/>
                <a:ea typeface="微软雅黑" panose="020B0503020204020204" pitchFamily="34" charset="-122"/>
              </a:rPr>
              <a:t>队伍虽已组建，</a:t>
            </a:r>
            <a:r>
              <a:rPr lang="zh-CN" altLang="en-US" sz="1500" dirty="0" smtClean="0">
                <a:solidFill>
                  <a:schemeClr val="bg1"/>
                </a:solidFill>
                <a:latin typeface="微软雅黑" panose="020B0503020204020204" pitchFamily="34" charset="-122"/>
                <a:ea typeface="微软雅黑" panose="020B0503020204020204" pitchFamily="34" charset="-122"/>
              </a:rPr>
              <a:t>但专业</a:t>
            </a:r>
            <a:r>
              <a:rPr lang="zh-CN" altLang="en-US" sz="1500" dirty="0" smtClean="0">
                <a:solidFill>
                  <a:schemeClr val="bg1"/>
                </a:solidFill>
                <a:latin typeface="微软雅黑" panose="020B0503020204020204" pitchFamily="34" charset="-122"/>
                <a:ea typeface="微软雅黑" panose="020B0503020204020204" pitchFamily="34" charset="-122"/>
              </a:rPr>
              <a:t>能力</a:t>
            </a:r>
            <a:r>
              <a:rPr lang="zh-CN" altLang="en-US" sz="1500" dirty="0" smtClean="0">
                <a:solidFill>
                  <a:schemeClr val="bg1"/>
                </a:solidFill>
                <a:latin typeface="微软雅黑" panose="020B0503020204020204" pitchFamily="34" charset="-122"/>
                <a:ea typeface="微软雅黑" panose="020B0503020204020204" pitchFamily="34" charset="-122"/>
              </a:rPr>
              <a:t>还较弱</a:t>
            </a:r>
            <a:r>
              <a:rPr lang="zh-CN" altLang="en-US" sz="1500" dirty="0" smtClean="0">
                <a:solidFill>
                  <a:schemeClr val="bg1"/>
                </a:solidFill>
                <a:latin typeface="微软雅黑" panose="020B0503020204020204" pitchFamily="34" charset="-122"/>
                <a:ea typeface="微软雅黑" panose="020B0503020204020204" pitchFamily="34" charset="-122"/>
              </a:rPr>
              <a:t>，</a:t>
            </a:r>
            <a:r>
              <a:rPr lang="zh-CN" altLang="en-US" sz="1500" dirty="0" smtClean="0">
                <a:solidFill>
                  <a:schemeClr val="bg1"/>
                </a:solidFill>
                <a:latin typeface="微软雅黑" panose="020B0503020204020204" pitchFamily="34" charset="-122"/>
                <a:ea typeface="微软雅黑" panose="020B0503020204020204" pitchFamily="34" charset="-122"/>
              </a:rPr>
              <a:t>培养期长。</a:t>
            </a:r>
          </a:p>
          <a:p>
            <a:pPr marL="285750" indent="-285750">
              <a:lnSpc>
                <a:spcPts val="2200"/>
              </a:lnSpc>
              <a:spcBef>
                <a:spcPts val="600"/>
              </a:spcBef>
              <a:buFont typeface="Arial" panose="020B0604020202020204" pitchFamily="34" charset="0"/>
              <a:buChar char="•"/>
            </a:pPr>
            <a:r>
              <a:rPr lang="zh-CN" altLang="en-US" sz="1500" b="1" dirty="0" smtClean="0">
                <a:solidFill>
                  <a:schemeClr val="bg1"/>
                </a:solidFill>
                <a:latin typeface="微软雅黑" panose="020B0503020204020204" pitchFamily="34" charset="-122"/>
                <a:ea typeface="微软雅黑" panose="020B0503020204020204" pitchFamily="34" charset="-122"/>
              </a:rPr>
              <a:t>网络：</a:t>
            </a:r>
            <a:r>
              <a:rPr lang="en-US" altLang="zh-CN" sz="1500" dirty="0" smtClean="0">
                <a:solidFill>
                  <a:schemeClr val="bg1"/>
                </a:solidFill>
                <a:latin typeface="微软雅黑" panose="020B0503020204020204" pitchFamily="34" charset="-122"/>
                <a:ea typeface="微软雅黑" panose="020B0503020204020204" pitchFamily="34" charset="-122"/>
              </a:rPr>
              <a:t>2G</a:t>
            </a:r>
            <a:r>
              <a:rPr lang="zh-CN" altLang="en-US" sz="1500" dirty="0" smtClean="0">
                <a:solidFill>
                  <a:schemeClr val="bg1"/>
                </a:solidFill>
                <a:latin typeface="微软雅黑" panose="020B0503020204020204" pitchFamily="34" charset="-122"/>
                <a:ea typeface="微软雅黑" panose="020B0503020204020204" pitchFamily="34" charset="-122"/>
              </a:rPr>
              <a:t>退网对存量客户及业务的冲击问题，</a:t>
            </a:r>
            <a:r>
              <a:rPr lang="en-US" altLang="zh-CN" sz="1500" dirty="0" smtClean="0">
                <a:solidFill>
                  <a:schemeClr val="bg1"/>
                </a:solidFill>
                <a:latin typeface="微软雅黑" panose="020B0503020204020204" pitchFamily="34" charset="-122"/>
                <a:ea typeface="微软雅黑" panose="020B0503020204020204" pitchFamily="34" charset="-122"/>
              </a:rPr>
              <a:t>NB</a:t>
            </a:r>
            <a:r>
              <a:rPr lang="zh-CN" altLang="en-US" sz="1500" dirty="0" smtClean="0">
                <a:solidFill>
                  <a:schemeClr val="bg1"/>
                </a:solidFill>
                <a:latin typeface="微软雅黑" panose="020B0503020204020204" pitchFamily="34" charset="-122"/>
                <a:ea typeface="微软雅黑" panose="020B0503020204020204" pitchFamily="34" charset="-122"/>
              </a:rPr>
              <a:t>网络的全面商用问题。</a:t>
            </a:r>
          </a:p>
          <a:p>
            <a:pPr marL="285750" indent="-285750">
              <a:lnSpc>
                <a:spcPts val="2200"/>
              </a:lnSpc>
              <a:spcBef>
                <a:spcPts val="600"/>
              </a:spcBef>
              <a:buFont typeface="Arial" panose="020B0604020202020204" pitchFamily="34" charset="0"/>
              <a:buChar char="•"/>
            </a:pPr>
            <a:r>
              <a:rPr lang="zh-CN" altLang="en-US" sz="1500" b="1" dirty="0" smtClean="0">
                <a:solidFill>
                  <a:schemeClr val="bg1"/>
                </a:solidFill>
                <a:latin typeface="微软雅黑" panose="020B0503020204020204" pitchFamily="34" charset="-122"/>
                <a:ea typeface="微软雅黑" panose="020B0503020204020204" pitchFamily="34" charset="-122"/>
              </a:rPr>
              <a:t>系统：</a:t>
            </a:r>
            <a:r>
              <a:rPr lang="zh-CN" altLang="en-US" sz="1500" dirty="0" smtClean="0">
                <a:solidFill>
                  <a:schemeClr val="bg1"/>
                </a:solidFill>
                <a:latin typeface="微软雅黑" panose="020B0503020204020204" pitchFamily="34" charset="-122"/>
                <a:ea typeface="微软雅黑" panose="020B0503020204020204" pitchFamily="34" charset="-122"/>
              </a:rPr>
              <a:t>大规模开户、大账户支撑、长流程协同等带来的系统问题。</a:t>
            </a:r>
          </a:p>
        </p:txBody>
      </p:sp>
      <p:sp>
        <p:nvSpPr>
          <p:cNvPr id="48" name="矩形 47"/>
          <p:cNvSpPr/>
          <p:nvPr/>
        </p:nvSpPr>
        <p:spPr>
          <a:xfrm>
            <a:off x="4716016" y="1529496"/>
            <a:ext cx="4176464" cy="1900520"/>
          </a:xfrm>
          <a:prstGeom prst="rect">
            <a:avLst/>
          </a:prstGeom>
        </p:spPr>
        <p:txBody>
          <a:bodyPr wrap="square">
            <a:spAutoFit/>
          </a:bodyPr>
          <a:lstStyle/>
          <a:p>
            <a:pPr marL="171450" indent="-171450">
              <a:lnSpc>
                <a:spcPct val="150000"/>
              </a:lnSpc>
              <a:spcBef>
                <a:spcPts val="600"/>
              </a:spcBef>
              <a:buFont typeface="Arial" panose="020B0604020202020204" pitchFamily="34" charset="0"/>
              <a:buChar char="•"/>
            </a:pPr>
            <a:r>
              <a:rPr lang="zh-CN" altLang="en-US" sz="1500" b="1" dirty="0" smtClean="0">
                <a:solidFill>
                  <a:schemeClr val="accent5">
                    <a:lumMod val="50000"/>
                  </a:schemeClr>
                </a:solidFill>
                <a:latin typeface="微软雅黑" panose="020B0503020204020204" pitchFamily="34" charset="-122"/>
                <a:ea typeface="微软雅黑" panose="020B0503020204020204" pitchFamily="34" charset="-122"/>
              </a:rPr>
              <a:t>价格无底线：</a:t>
            </a:r>
            <a:r>
              <a:rPr lang="zh-CN" altLang="en-US" sz="1500" dirty="0" smtClean="0">
                <a:solidFill>
                  <a:schemeClr val="accent5">
                    <a:lumMod val="50000"/>
                  </a:schemeClr>
                </a:solidFill>
                <a:latin typeface="微软雅黑" panose="020B0503020204020204" pitchFamily="34" charset="-122"/>
                <a:ea typeface="微软雅黑" panose="020B0503020204020204" pitchFamily="34" charset="-122"/>
              </a:rPr>
              <a:t>随着各地重视物联网，价格出现断崖式下降，目前最低有到</a:t>
            </a:r>
            <a:r>
              <a:rPr lang="en-US" altLang="zh-CN" sz="1500" dirty="0" smtClean="0">
                <a:solidFill>
                  <a:schemeClr val="accent5">
                    <a:lumMod val="50000"/>
                  </a:schemeClr>
                </a:solidFill>
                <a:latin typeface="微软雅黑" panose="020B0503020204020204" pitchFamily="34" charset="-122"/>
                <a:ea typeface="微软雅黑" panose="020B0503020204020204" pitchFamily="34" charset="-122"/>
              </a:rPr>
              <a:t>1</a:t>
            </a:r>
            <a:r>
              <a:rPr lang="zh-CN" altLang="en-US" sz="1500" dirty="0" smtClean="0">
                <a:solidFill>
                  <a:schemeClr val="accent5">
                    <a:lumMod val="50000"/>
                  </a:schemeClr>
                </a:solidFill>
                <a:latin typeface="微软雅黑" panose="020B0503020204020204" pitchFamily="34" charset="-122"/>
                <a:ea typeface="微软雅黑" panose="020B0503020204020204" pitchFamily="34" charset="-122"/>
              </a:rPr>
              <a:t>折以下且存在信息不对称问题，新增拓展难度大。</a:t>
            </a:r>
          </a:p>
          <a:p>
            <a:pPr marL="171450" indent="-171450">
              <a:lnSpc>
                <a:spcPct val="150000"/>
              </a:lnSpc>
              <a:spcBef>
                <a:spcPts val="600"/>
              </a:spcBef>
              <a:buFont typeface="Arial" panose="020B0604020202020204" pitchFamily="34" charset="0"/>
              <a:buChar char="•"/>
            </a:pPr>
            <a:r>
              <a:rPr lang="zh-CN" altLang="en-US" sz="1500" b="1" dirty="0" smtClean="0">
                <a:solidFill>
                  <a:schemeClr val="accent5">
                    <a:lumMod val="50000"/>
                  </a:schemeClr>
                </a:solidFill>
                <a:latin typeface="微软雅黑" panose="020B0503020204020204" pitchFamily="34" charset="-122"/>
                <a:ea typeface="微软雅黑" panose="020B0503020204020204" pitchFamily="34" charset="-122"/>
              </a:rPr>
              <a:t>应对无方法：</a:t>
            </a:r>
            <a:r>
              <a:rPr lang="zh-CN" altLang="en-US" sz="1500" dirty="0" smtClean="0">
                <a:solidFill>
                  <a:schemeClr val="accent5">
                    <a:lumMod val="50000"/>
                  </a:schemeClr>
                </a:solidFill>
                <a:latin typeface="微软雅黑" panose="020B0503020204020204" pitchFamily="34" charset="-122"/>
                <a:ea typeface="微软雅黑" panose="020B0503020204020204" pitchFamily="34" charset="-122"/>
              </a:rPr>
              <a:t>因连接数增长压力，存量大客户成为各地抢夺的重点对象，存量维系难度大。</a:t>
            </a: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2132856"/>
            <a:ext cx="6948264" cy="22322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五边形 2"/>
          <p:cNvSpPr/>
          <p:nvPr/>
        </p:nvSpPr>
        <p:spPr>
          <a:xfrm>
            <a:off x="0" y="2132856"/>
            <a:ext cx="3995936" cy="2232248"/>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17"/>
          <p:cNvSpPr txBox="1"/>
          <p:nvPr/>
        </p:nvSpPr>
        <p:spPr>
          <a:xfrm>
            <a:off x="4428384" y="2931041"/>
            <a:ext cx="3600000" cy="707886"/>
          </a:xfrm>
          <a:prstGeom prst="rect">
            <a:avLst/>
          </a:prstGeom>
          <a:noFill/>
        </p:spPr>
        <p:txBody>
          <a:bodyPr wrap="square" rtlCol="0">
            <a:spAutoFit/>
          </a:bodyPr>
          <a:lstStyle/>
          <a:p>
            <a:pPr algn="dist"/>
            <a:r>
              <a:rPr lang="en-US" altLang="zh-CN" sz="4000" b="1" dirty="0" smtClean="0">
                <a:solidFill>
                  <a:prstClr val="white"/>
                </a:solidFill>
                <a:latin typeface="微软雅黑" pitchFamily="34" charset="-122"/>
                <a:ea typeface="微软雅黑" pitchFamily="34" charset="-122"/>
              </a:rPr>
              <a:t>2018</a:t>
            </a:r>
            <a:r>
              <a:rPr lang="zh-CN" altLang="en-US" sz="4000" b="1" dirty="0" smtClean="0">
                <a:solidFill>
                  <a:prstClr val="white"/>
                </a:solidFill>
                <a:latin typeface="微软雅黑" pitchFamily="34" charset="-122"/>
                <a:ea typeface="微软雅黑" pitchFamily="34" charset="-122"/>
              </a:rPr>
              <a:t>年计划</a:t>
            </a:r>
            <a:endParaRPr lang="zh-CN" altLang="en-US" sz="4000" b="1" dirty="0">
              <a:solidFill>
                <a:prstClr val="white"/>
              </a:solidFill>
              <a:latin typeface="微软雅黑" pitchFamily="34" charset="-122"/>
              <a:ea typeface="微软雅黑" pitchFamily="34" charset="-122"/>
            </a:endParaRPr>
          </a:p>
        </p:txBody>
      </p:sp>
      <p:sp>
        <p:nvSpPr>
          <p:cNvPr id="6" name="文本框 11"/>
          <p:cNvSpPr txBox="1"/>
          <p:nvPr/>
        </p:nvSpPr>
        <p:spPr>
          <a:xfrm>
            <a:off x="611560" y="2172044"/>
            <a:ext cx="2071401" cy="2215991"/>
          </a:xfrm>
          <a:prstGeom prst="rect">
            <a:avLst/>
          </a:prstGeom>
          <a:noFill/>
        </p:spPr>
        <p:txBody>
          <a:bodyPr wrap="none" rtlCol="0">
            <a:spAutoFit/>
          </a:bodyPr>
          <a:lstStyle/>
          <a:p>
            <a:pPr defTabSz="914332"/>
            <a:r>
              <a:rPr lang="en-US" altLang="zh-CN" sz="13800" dirty="0" smtClean="0">
                <a:solidFill>
                  <a:srgbClr val="FFFFFF"/>
                </a:solidFill>
                <a:latin typeface="Impact" panose="020B0806030902050204" pitchFamily="34" charset="0"/>
              </a:rPr>
              <a:t>04</a:t>
            </a:r>
            <a:endParaRPr lang="zh-CN" altLang="en-US" sz="13800" dirty="0">
              <a:solidFill>
                <a:srgbClr val="FFFFFF"/>
              </a:solidFill>
              <a:latin typeface="Impact" panose="020B0806030902050204" pitchFamily="34" charset="0"/>
            </a:endParaRPr>
          </a:p>
        </p:txBody>
      </p:sp>
      <p:sp>
        <p:nvSpPr>
          <p:cNvPr id="7" name="矩形 4"/>
          <p:cNvSpPr/>
          <p:nvPr/>
        </p:nvSpPr>
        <p:spPr>
          <a:xfrm>
            <a:off x="420992" y="2132856"/>
            <a:ext cx="2278800" cy="2279741"/>
          </a:xfrm>
          <a:custGeom>
            <a:avLst/>
            <a:gdLst>
              <a:gd name="connsiteX0" fmla="*/ 0 w 2279741"/>
              <a:gd name="connsiteY0" fmla="*/ 0 h 2279741"/>
              <a:gd name="connsiteX1" fmla="*/ 2279741 w 2279741"/>
              <a:gd name="connsiteY1" fmla="*/ 0 h 2279741"/>
              <a:gd name="connsiteX2" fmla="*/ 2279741 w 2279741"/>
              <a:gd name="connsiteY2" fmla="*/ 2279741 h 2279741"/>
              <a:gd name="connsiteX3" fmla="*/ 0 w 2279741"/>
              <a:gd name="connsiteY3" fmla="*/ 2279741 h 2279741"/>
              <a:gd name="connsiteX4" fmla="*/ 0 w 2279741"/>
              <a:gd name="connsiteY4" fmla="*/ 0 h 2279741"/>
              <a:gd name="connsiteX0" fmla="*/ 0 w 2279741"/>
              <a:gd name="connsiteY0" fmla="*/ 0 h 2279741"/>
              <a:gd name="connsiteX1" fmla="*/ 2279741 w 2279741"/>
              <a:gd name="connsiteY1" fmla="*/ 0 h 2279741"/>
              <a:gd name="connsiteX2" fmla="*/ 2279561 w 2279741"/>
              <a:gd name="connsiteY2" fmla="*/ 965484 h 2279741"/>
              <a:gd name="connsiteX3" fmla="*/ 2279741 w 2279741"/>
              <a:gd name="connsiteY3" fmla="*/ 2279741 h 2279741"/>
              <a:gd name="connsiteX4" fmla="*/ 0 w 2279741"/>
              <a:gd name="connsiteY4" fmla="*/ 2279741 h 2279741"/>
              <a:gd name="connsiteX5" fmla="*/ 0 w 2279741"/>
              <a:gd name="connsiteY5" fmla="*/ 0 h 2279741"/>
              <a:gd name="connsiteX0" fmla="*/ 2279561 w 2371001"/>
              <a:gd name="connsiteY0" fmla="*/ 965484 h 2279741"/>
              <a:gd name="connsiteX1" fmla="*/ 2279741 w 2371001"/>
              <a:gd name="connsiteY1" fmla="*/ 2279741 h 2279741"/>
              <a:gd name="connsiteX2" fmla="*/ 0 w 2371001"/>
              <a:gd name="connsiteY2" fmla="*/ 2279741 h 2279741"/>
              <a:gd name="connsiteX3" fmla="*/ 0 w 2371001"/>
              <a:gd name="connsiteY3" fmla="*/ 0 h 2279741"/>
              <a:gd name="connsiteX4" fmla="*/ 2279741 w 2371001"/>
              <a:gd name="connsiteY4" fmla="*/ 0 h 2279741"/>
              <a:gd name="connsiteX5" fmla="*/ 2371001 w 2371001"/>
              <a:gd name="connsiteY5" fmla="*/ 1056924 h 2279741"/>
              <a:gd name="connsiteX0" fmla="*/ 2279561 w 2306607"/>
              <a:gd name="connsiteY0" fmla="*/ 965484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292583"/>
              <a:gd name="connsiteY0" fmla="*/ 1583670 h 2279741"/>
              <a:gd name="connsiteX1" fmla="*/ 2279741 w 2292583"/>
              <a:gd name="connsiteY1" fmla="*/ 2279741 h 2279741"/>
              <a:gd name="connsiteX2" fmla="*/ 0 w 2292583"/>
              <a:gd name="connsiteY2" fmla="*/ 2279741 h 2279741"/>
              <a:gd name="connsiteX3" fmla="*/ 0 w 2292583"/>
              <a:gd name="connsiteY3" fmla="*/ 0 h 2279741"/>
              <a:gd name="connsiteX4" fmla="*/ 2279741 w 2292583"/>
              <a:gd name="connsiteY4" fmla="*/ 0 h 2279741"/>
              <a:gd name="connsiteX5" fmla="*/ 2292583 w 2292583"/>
              <a:gd name="connsiteY5" fmla="*/ 656020 h 2279741"/>
              <a:gd name="connsiteX0" fmla="*/ 2279561 w 2284168"/>
              <a:gd name="connsiteY0" fmla="*/ 1583670 h 2279741"/>
              <a:gd name="connsiteX1" fmla="*/ 2279741 w 2284168"/>
              <a:gd name="connsiteY1" fmla="*/ 2279741 h 2279741"/>
              <a:gd name="connsiteX2" fmla="*/ 0 w 2284168"/>
              <a:gd name="connsiteY2" fmla="*/ 2279741 h 2279741"/>
              <a:gd name="connsiteX3" fmla="*/ 0 w 2284168"/>
              <a:gd name="connsiteY3" fmla="*/ 0 h 2279741"/>
              <a:gd name="connsiteX4" fmla="*/ 2279741 w 2284168"/>
              <a:gd name="connsiteY4" fmla="*/ 0 h 2279741"/>
              <a:gd name="connsiteX5" fmla="*/ 2284168 w 2284168"/>
              <a:gd name="connsiteY5" fmla="*/ 664434 h 2279741"/>
              <a:gd name="connsiteX0" fmla="*/ 2279561 w 2279741"/>
              <a:gd name="connsiteY0" fmla="*/ 1583670 h 2279741"/>
              <a:gd name="connsiteX1" fmla="*/ 2279741 w 2279741"/>
              <a:gd name="connsiteY1" fmla="*/ 2279741 h 2279741"/>
              <a:gd name="connsiteX2" fmla="*/ 0 w 2279741"/>
              <a:gd name="connsiteY2" fmla="*/ 2279741 h 2279741"/>
              <a:gd name="connsiteX3" fmla="*/ 0 w 2279741"/>
              <a:gd name="connsiteY3" fmla="*/ 0 h 2279741"/>
              <a:gd name="connsiteX4" fmla="*/ 2279741 w 2279741"/>
              <a:gd name="connsiteY4" fmla="*/ 0 h 2279741"/>
              <a:gd name="connsiteX5" fmla="*/ 2278558 w 2279741"/>
              <a:gd name="connsiteY5" fmla="*/ 672849 h 227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741" h="2279741">
                <a:moveTo>
                  <a:pt x="2279561" y="1583670"/>
                </a:moveTo>
                <a:lnTo>
                  <a:pt x="2279741" y="2279741"/>
                </a:lnTo>
                <a:lnTo>
                  <a:pt x="0" y="2279741"/>
                </a:lnTo>
                <a:lnTo>
                  <a:pt x="0" y="0"/>
                </a:lnTo>
                <a:lnTo>
                  <a:pt x="2279741" y="0"/>
                </a:lnTo>
                <a:cubicBezTo>
                  <a:pt x="2279681" y="321828"/>
                  <a:pt x="2278558" y="672849"/>
                  <a:pt x="2278558" y="672849"/>
                </a:cubicBezTo>
              </a:path>
            </a:pathLst>
          </a:custGeom>
          <a:noFill/>
          <a:ln w="12700" cap="flat" cmpd="sng" algn="ctr">
            <a:solidFill>
              <a:srgbClr val="FFFFFF"/>
            </a:solidFill>
            <a:prstDash val="solid"/>
            <a:miter lim="800000"/>
          </a:ln>
          <a:effectLst/>
        </p:spPr>
        <p:txBody>
          <a:bodyPr rtlCol="0" anchor="ctr"/>
          <a:lstStyle/>
          <a:p>
            <a:pPr algn="ctr" defTabSz="914332">
              <a:defRPr/>
            </a:pPr>
            <a:endParaRPr lang="zh-CN" altLang="en-US" sz="1900" kern="0">
              <a:solidFill>
                <a:srgbClr val="FFFFFF"/>
              </a:solidFill>
              <a:latin typeface="Arial"/>
              <a:ea typeface="微软雅黑"/>
            </a:endParaRPr>
          </a:p>
        </p:txBody>
      </p:sp>
    </p:spTree>
    <p:extLst>
      <p:ext uri="{BB962C8B-B14F-4D97-AF65-F5344CB8AC3E}">
        <p14:creationId xmlns="" xmlns:p14="http://schemas.microsoft.com/office/powerpoint/2010/main" val="1331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ppt_w</p:attrName>
                                        </p:attrNameLst>
                                      </p:cBhvr>
                                      <p:tavLst>
                                        <p:tav tm="0">
                                          <p:val>
                                            <p:strVal val="(6*min(max(#ppt_w*#ppt_h,.3),1)-7.4)/-.7*#ppt_w"/>
                                          </p:val>
                                        </p:tav>
                                        <p:tav tm="100000">
                                          <p:val>
                                            <p:strVal val="#ppt_w"/>
                                          </p:val>
                                        </p:tav>
                                      </p:tavLst>
                                    </p:anim>
                                    <p:anim calcmode="lin" valueType="num">
                                      <p:cBhvr>
                                        <p:cTn id="15" dur="250" fill="hold"/>
                                        <p:tgtEl>
                                          <p:spTgt spid="6"/>
                                        </p:tgtEl>
                                        <p:attrNameLst>
                                          <p:attrName>ppt_h</p:attrName>
                                        </p:attrNameLst>
                                      </p:cBhvr>
                                      <p:tavLst>
                                        <p:tav tm="0">
                                          <p:val>
                                            <p:strVal val="(6*min(max(#ppt_w*#ppt_h,.3),1)-7.4)/-.7*#ppt_h"/>
                                          </p:val>
                                        </p:tav>
                                        <p:tav tm="100000">
                                          <p:val>
                                            <p:strVal val="#ppt_h"/>
                                          </p:val>
                                        </p:tav>
                                      </p:tavLst>
                                    </p:anim>
                                    <p:anim calcmode="lin" valueType="num">
                                      <p:cBhvr>
                                        <p:cTn id="16" dur="250" fill="hold"/>
                                        <p:tgtEl>
                                          <p:spTgt spid="6"/>
                                        </p:tgtEl>
                                        <p:attrNameLst>
                                          <p:attrName>ppt_x</p:attrName>
                                        </p:attrNameLst>
                                      </p:cBhvr>
                                      <p:tavLst>
                                        <p:tav tm="0">
                                          <p:val>
                                            <p:fltVal val="0.5"/>
                                          </p:val>
                                        </p:tav>
                                        <p:tav tm="100000">
                                          <p:val>
                                            <p:strVal val="#ppt_x"/>
                                          </p:val>
                                        </p:tav>
                                      </p:tavLst>
                                    </p:anim>
                                    <p:anim calcmode="lin" valueType="num">
                                      <p:cBhvr>
                                        <p:cTn id="17" dur="25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188" y="1484313"/>
            <a:ext cx="7921625" cy="4465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标题 1"/>
          <p:cNvSpPr txBox="1">
            <a:spLocks/>
          </p:cNvSpPr>
          <p:nvPr/>
        </p:nvSpPr>
        <p:spPr>
          <a:xfrm>
            <a:off x="0" y="0"/>
            <a:ext cx="2514466" cy="692696"/>
          </a:xfrm>
          <a:prstGeom prst="rect">
            <a:avLst/>
          </a:prstGeom>
        </p:spPr>
        <p:txBody>
          <a:bodyPr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600" b="1" dirty="0" smtClean="0">
                <a:solidFill>
                  <a:schemeClr val="bg1">
                    <a:lumMod val="50000"/>
                  </a:schemeClr>
                </a:solidFill>
                <a:latin typeface="微软雅黑" pitchFamily="34" charset="-122"/>
                <a:ea typeface="微软雅黑" pitchFamily="34" charset="-122"/>
              </a:rPr>
              <a:t>目    录</a:t>
            </a:r>
            <a:endParaRPr lang="zh-CN" altLang="en-US" sz="3600" dirty="0">
              <a:solidFill>
                <a:schemeClr val="bg1">
                  <a:lumMod val="50000"/>
                </a:schemeClr>
              </a:solidFill>
              <a:latin typeface="Impact" pitchFamily="34" charset="0"/>
            </a:endParaRPr>
          </a:p>
        </p:txBody>
      </p:sp>
      <p:sp>
        <p:nvSpPr>
          <p:cNvPr id="8" name="任意多边形 7"/>
          <p:cNvSpPr/>
          <p:nvPr>
            <p:custDataLst>
              <p:tags r:id="rId1"/>
            </p:custDataLst>
          </p:nvPr>
        </p:nvSpPr>
        <p:spPr bwMode="auto">
          <a:xfrm>
            <a:off x="5629399" y="1344563"/>
            <a:ext cx="3147640" cy="760413"/>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6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6"/>
                </a:lnTo>
                <a:cubicBezTo>
                  <a:pt x="226953" y="544829"/>
                  <a:pt x="234818" y="230344"/>
                  <a:pt x="45701" y="31524"/>
                </a:cubicBezTo>
                <a:lnTo>
                  <a:pt x="45701" y="31523"/>
                </a:lnTo>
                <a:close/>
              </a:path>
            </a:pathLst>
          </a:custGeom>
          <a:solidFill>
            <a:srgbClr val="63BED7"/>
          </a:solidFill>
          <a:ln w="25400" cap="flat" cmpd="thickThin" algn="ctr">
            <a:noFill/>
            <a:prstDash val="solid"/>
          </a:ln>
          <a:effectLst/>
        </p:spPr>
        <p:txBody>
          <a:bodyPr lIns="468000" tIns="0" rIns="0" bIns="0" anchor="ctr">
            <a:normAutofit/>
          </a:bodyPr>
          <a:lstStyle/>
          <a:p>
            <a:pPr eaLnBrk="1" fontAlgn="auto" hangingPunct="1">
              <a:lnSpc>
                <a:spcPct val="130000"/>
              </a:lnSpc>
              <a:spcBef>
                <a:spcPts val="0"/>
              </a:spcBef>
              <a:spcAft>
                <a:spcPts val="0"/>
              </a:spcAft>
              <a:defRPr/>
            </a:pPr>
            <a:endParaRPr lang="zh-CN" altLang="en-US" sz="2800"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任意多边形 8"/>
          <p:cNvSpPr/>
          <p:nvPr>
            <p:custDataLst>
              <p:tags r:id="rId2"/>
            </p:custDataLst>
          </p:nvPr>
        </p:nvSpPr>
        <p:spPr bwMode="auto">
          <a:xfrm>
            <a:off x="4845174" y="1222326"/>
            <a:ext cx="993775" cy="1198562"/>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rgbClr val="63BED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216000" anchor="ctr">
            <a:normAutofit/>
          </a:bodyPr>
          <a:lstStyle/>
          <a:p>
            <a:pPr algn="ctr" eaLnBrk="1" fontAlgn="auto" hangingPunct="1">
              <a:lnSpc>
                <a:spcPct val="120000"/>
              </a:lnSpc>
              <a:spcBef>
                <a:spcPts val="0"/>
              </a:spcBef>
              <a:spcAft>
                <a:spcPts val="0"/>
              </a:spcAft>
              <a:defRPr/>
            </a:pPr>
            <a:r>
              <a:rPr lang="en-US" altLang="zh-CN" sz="3600" dirty="0">
                <a:solidFill>
                  <a:srgbClr val="63BED7"/>
                </a:solidFill>
                <a:latin typeface="Adobe Garamond Pro Bold" panose="02020702060506020403" pitchFamily="18" charset="0"/>
              </a:rPr>
              <a:t>1</a:t>
            </a:r>
            <a:endParaRPr lang="zh-CN" altLang="en-US" sz="3600" dirty="0">
              <a:solidFill>
                <a:srgbClr val="63BED7"/>
              </a:solidFill>
              <a:latin typeface="Adobe Garamond Pro Bold" panose="02020702060506020403" pitchFamily="18" charset="0"/>
            </a:endParaRPr>
          </a:p>
        </p:txBody>
      </p:sp>
      <p:sp>
        <p:nvSpPr>
          <p:cNvPr id="10" name="任意多边形 9"/>
          <p:cNvSpPr/>
          <p:nvPr>
            <p:custDataLst>
              <p:tags r:id="rId3"/>
            </p:custDataLst>
          </p:nvPr>
        </p:nvSpPr>
        <p:spPr bwMode="auto">
          <a:xfrm>
            <a:off x="4845174" y="2420888"/>
            <a:ext cx="993775" cy="1200150"/>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rgbClr val="F5C04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eaLnBrk="1" fontAlgn="auto" hangingPunct="1">
              <a:lnSpc>
                <a:spcPct val="120000"/>
              </a:lnSpc>
              <a:spcBef>
                <a:spcPts val="0"/>
              </a:spcBef>
              <a:spcAft>
                <a:spcPts val="0"/>
              </a:spcAft>
              <a:defRPr/>
            </a:pPr>
            <a:r>
              <a:rPr lang="en-US" altLang="zh-CN" sz="3600" dirty="0">
                <a:solidFill>
                  <a:srgbClr val="F5C040"/>
                </a:solidFill>
                <a:latin typeface="Adobe Garamond Pro Bold" panose="02020702060506020403" pitchFamily="18" charset="0"/>
              </a:rPr>
              <a:t>2</a:t>
            </a:r>
            <a:endParaRPr lang="zh-CN" altLang="en-US" sz="3600" dirty="0">
              <a:solidFill>
                <a:srgbClr val="F5C040"/>
              </a:solidFill>
              <a:latin typeface="Adobe Garamond Pro Bold" panose="02020702060506020403" pitchFamily="18" charset="0"/>
            </a:endParaRPr>
          </a:p>
        </p:txBody>
      </p:sp>
      <p:sp>
        <p:nvSpPr>
          <p:cNvPr id="11" name="任意多边形 10"/>
          <p:cNvSpPr/>
          <p:nvPr>
            <p:custDataLst>
              <p:tags r:id="rId4"/>
            </p:custDataLst>
          </p:nvPr>
        </p:nvSpPr>
        <p:spPr bwMode="auto">
          <a:xfrm>
            <a:off x="4845174" y="3612238"/>
            <a:ext cx="993775" cy="1200150"/>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rgbClr val="43C5A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eaLnBrk="1" fontAlgn="auto" hangingPunct="1">
              <a:lnSpc>
                <a:spcPct val="120000"/>
              </a:lnSpc>
              <a:spcBef>
                <a:spcPts val="0"/>
              </a:spcBef>
              <a:spcAft>
                <a:spcPts val="0"/>
              </a:spcAft>
              <a:defRPr/>
            </a:pPr>
            <a:r>
              <a:rPr lang="en-US" altLang="zh-CN" sz="3600" dirty="0">
                <a:solidFill>
                  <a:srgbClr val="43C5AD"/>
                </a:solidFill>
                <a:latin typeface="Adobe Garamond Pro Bold" panose="02020702060506020403" pitchFamily="18" charset="0"/>
              </a:rPr>
              <a:t>3</a:t>
            </a:r>
            <a:endParaRPr lang="zh-CN" altLang="en-US" sz="3600" dirty="0">
              <a:solidFill>
                <a:srgbClr val="43C5AD"/>
              </a:solidFill>
              <a:latin typeface="Adobe Garamond Pro Bold" panose="02020702060506020403" pitchFamily="18" charset="0"/>
            </a:endParaRPr>
          </a:p>
        </p:txBody>
      </p:sp>
      <p:sp>
        <p:nvSpPr>
          <p:cNvPr id="12" name="任意多边形 11"/>
          <p:cNvSpPr/>
          <p:nvPr>
            <p:custDataLst>
              <p:tags r:id="rId5"/>
            </p:custDataLst>
          </p:nvPr>
        </p:nvSpPr>
        <p:spPr bwMode="auto">
          <a:xfrm>
            <a:off x="5629399" y="2521124"/>
            <a:ext cx="3147640" cy="760413"/>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6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6"/>
                </a:lnTo>
                <a:cubicBezTo>
                  <a:pt x="226953" y="544829"/>
                  <a:pt x="234818" y="230344"/>
                  <a:pt x="45701" y="31524"/>
                </a:cubicBezTo>
                <a:lnTo>
                  <a:pt x="45701" y="31523"/>
                </a:lnTo>
                <a:close/>
              </a:path>
            </a:pathLst>
          </a:custGeom>
          <a:solidFill>
            <a:srgbClr val="F5C040"/>
          </a:solidFill>
          <a:ln w="25400" cap="flat" cmpd="thickThin" algn="ctr">
            <a:noFill/>
            <a:prstDash val="solid"/>
          </a:ln>
          <a:effectLst/>
        </p:spPr>
        <p:txBody>
          <a:bodyPr lIns="468000" tIns="0" rIns="0" bIns="0" anchor="ctr">
            <a:normAutofit/>
          </a:bodyPr>
          <a:lstStyle/>
          <a:p>
            <a:pPr algn="dist" eaLnBrk="1" fontAlgn="auto" hangingPunct="1">
              <a:lnSpc>
                <a:spcPct val="130000"/>
              </a:lnSpc>
              <a:spcBef>
                <a:spcPts val="0"/>
              </a:spcBef>
              <a:spcAft>
                <a:spcPts val="0"/>
              </a:spcAft>
              <a:defRPr/>
            </a:pPr>
            <a:endParaRPr lang="zh-CN" altLang="en-US" sz="2800"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任意多边形 12"/>
          <p:cNvSpPr/>
          <p:nvPr>
            <p:custDataLst>
              <p:tags r:id="rId6"/>
            </p:custDataLst>
          </p:nvPr>
        </p:nvSpPr>
        <p:spPr bwMode="auto">
          <a:xfrm>
            <a:off x="5629399" y="3763943"/>
            <a:ext cx="3147640" cy="760413"/>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6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6"/>
                </a:lnTo>
                <a:cubicBezTo>
                  <a:pt x="226953" y="544829"/>
                  <a:pt x="234818" y="230344"/>
                  <a:pt x="45701" y="31524"/>
                </a:cubicBezTo>
                <a:lnTo>
                  <a:pt x="45701" y="31523"/>
                </a:lnTo>
                <a:close/>
              </a:path>
            </a:pathLst>
          </a:custGeom>
          <a:solidFill>
            <a:srgbClr val="43C5AD"/>
          </a:solidFill>
          <a:ln w="25400" cap="flat" cmpd="thickThin" algn="ctr">
            <a:noFill/>
            <a:prstDash val="solid"/>
          </a:ln>
          <a:effectLst/>
        </p:spPr>
        <p:txBody>
          <a:bodyPr lIns="468000" tIns="0" rIns="0" bIns="0" anchor="ctr">
            <a:normAutofit/>
          </a:bodyPr>
          <a:lstStyle/>
          <a:p>
            <a:pPr eaLnBrk="1" fontAlgn="auto" hangingPunct="1">
              <a:lnSpc>
                <a:spcPct val="130000"/>
              </a:lnSpc>
              <a:spcBef>
                <a:spcPts val="0"/>
              </a:spcBef>
              <a:spcAft>
                <a:spcPts val="0"/>
              </a:spcAft>
              <a:defRPr/>
            </a:pPr>
            <a:r>
              <a:rPr lang="zh-CN" altLang="en-US" sz="2800" b="1"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2800"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文本框 17"/>
          <p:cNvSpPr txBox="1"/>
          <p:nvPr/>
        </p:nvSpPr>
        <p:spPr>
          <a:xfrm>
            <a:off x="5925294" y="1463159"/>
            <a:ext cx="2592000" cy="523220"/>
          </a:xfrm>
          <a:prstGeom prst="rect">
            <a:avLst/>
          </a:prstGeom>
          <a:noFill/>
        </p:spPr>
        <p:txBody>
          <a:bodyPr wrap="square" rtlCol="0">
            <a:spAutoFit/>
          </a:bodyPr>
          <a:lstStyle/>
          <a:p>
            <a:pPr algn="dist"/>
            <a:r>
              <a:rPr lang="zh-CN" altLang="en-US" sz="2800" b="1" dirty="0" smtClean="0">
                <a:solidFill>
                  <a:prstClr val="white"/>
                </a:solidFill>
                <a:latin typeface="微软雅黑" panose="020B0503020204020204" pitchFamily="34" charset="-122"/>
                <a:ea typeface="微软雅黑" pitchFamily="34" charset="-122"/>
              </a:rPr>
              <a:t>发展成果</a:t>
            </a:r>
            <a:endParaRPr lang="zh-CN" altLang="en-US" sz="2800" b="1" dirty="0">
              <a:solidFill>
                <a:prstClr val="white"/>
              </a:solidFill>
              <a:latin typeface="微软雅黑" panose="020B0503020204020204" pitchFamily="34" charset="-122"/>
              <a:ea typeface="微软雅黑" pitchFamily="34" charset="-122"/>
            </a:endParaRPr>
          </a:p>
        </p:txBody>
      </p:sp>
      <p:sp>
        <p:nvSpPr>
          <p:cNvPr id="15" name="文本框 17"/>
          <p:cNvSpPr txBox="1"/>
          <p:nvPr/>
        </p:nvSpPr>
        <p:spPr>
          <a:xfrm>
            <a:off x="5925294" y="3887596"/>
            <a:ext cx="2592000" cy="523220"/>
          </a:xfrm>
          <a:prstGeom prst="rect">
            <a:avLst/>
          </a:prstGeom>
          <a:noFill/>
        </p:spPr>
        <p:txBody>
          <a:bodyPr wrap="square" rtlCol="0">
            <a:spAutoFit/>
          </a:bodyPr>
          <a:lstStyle/>
          <a:p>
            <a:pPr algn="dist"/>
            <a:r>
              <a:rPr lang="zh-CN" altLang="en-US" sz="2800" b="1" dirty="0" smtClean="0">
                <a:solidFill>
                  <a:prstClr val="white"/>
                </a:solidFill>
                <a:latin typeface="微软雅黑" panose="020B0503020204020204" pitchFamily="34" charset="-122"/>
                <a:ea typeface="微软雅黑" pitchFamily="34" charset="-122"/>
              </a:rPr>
              <a:t>存在问题</a:t>
            </a:r>
            <a:endParaRPr lang="zh-CN" altLang="en-US" sz="2800" b="1" dirty="0">
              <a:solidFill>
                <a:prstClr val="white"/>
              </a:solidFill>
              <a:latin typeface="微软雅黑" panose="020B0503020204020204" pitchFamily="34" charset="-122"/>
              <a:ea typeface="微软雅黑" pitchFamily="34" charset="-122"/>
            </a:endParaRPr>
          </a:p>
        </p:txBody>
      </p:sp>
      <p:pic>
        <p:nvPicPr>
          <p:cNvPr id="199" name="图片 198" descr="IOT001.jpg"/>
          <p:cNvPicPr>
            <a:picLocks noChangeAspect="1"/>
          </p:cNvPicPr>
          <p:nvPr/>
        </p:nvPicPr>
        <p:blipFill>
          <a:blip r:embed="rId11" cstate="print"/>
          <a:stretch>
            <a:fillRect/>
          </a:stretch>
        </p:blipFill>
        <p:spPr>
          <a:xfrm>
            <a:off x="-1" y="1700808"/>
            <a:ext cx="4547627" cy="3888432"/>
          </a:xfrm>
          <a:prstGeom prst="rect">
            <a:avLst/>
          </a:prstGeom>
        </p:spPr>
      </p:pic>
      <p:sp>
        <p:nvSpPr>
          <p:cNvPr id="201" name="文本框 17"/>
          <p:cNvSpPr txBox="1"/>
          <p:nvPr/>
        </p:nvSpPr>
        <p:spPr>
          <a:xfrm>
            <a:off x="5925294" y="2637542"/>
            <a:ext cx="2592000" cy="523220"/>
          </a:xfrm>
          <a:prstGeom prst="rect">
            <a:avLst/>
          </a:prstGeom>
          <a:noFill/>
        </p:spPr>
        <p:txBody>
          <a:bodyPr wrap="square" rtlCol="0">
            <a:spAutoFit/>
          </a:bodyPr>
          <a:lstStyle/>
          <a:p>
            <a:pPr algn="dist"/>
            <a:r>
              <a:rPr lang="zh-CN" altLang="en-US" sz="2800" b="1" dirty="0" smtClean="0">
                <a:solidFill>
                  <a:prstClr val="white"/>
                </a:solidFill>
                <a:latin typeface="微软雅黑" panose="020B0503020204020204" pitchFamily="34" charset="-122"/>
                <a:ea typeface="微软雅黑" pitchFamily="34" charset="-122"/>
              </a:rPr>
              <a:t>发展回顾</a:t>
            </a:r>
            <a:endParaRPr lang="zh-CN" altLang="en-US" sz="2800" b="1" dirty="0">
              <a:solidFill>
                <a:prstClr val="white"/>
              </a:solidFill>
              <a:latin typeface="微软雅黑" panose="020B0503020204020204" pitchFamily="34" charset="-122"/>
              <a:ea typeface="微软雅黑" pitchFamily="34" charset="-122"/>
            </a:endParaRPr>
          </a:p>
        </p:txBody>
      </p:sp>
      <p:sp>
        <p:nvSpPr>
          <p:cNvPr id="16" name="任意多边形 15"/>
          <p:cNvSpPr/>
          <p:nvPr>
            <p:custDataLst>
              <p:tags r:id="rId7"/>
            </p:custDataLst>
          </p:nvPr>
        </p:nvSpPr>
        <p:spPr bwMode="auto">
          <a:xfrm>
            <a:off x="5672832" y="4944963"/>
            <a:ext cx="3147640" cy="760413"/>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6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6"/>
                </a:lnTo>
                <a:cubicBezTo>
                  <a:pt x="226953" y="544829"/>
                  <a:pt x="234818" y="230344"/>
                  <a:pt x="45701" y="31524"/>
                </a:cubicBezTo>
                <a:lnTo>
                  <a:pt x="45701" y="31523"/>
                </a:lnTo>
                <a:close/>
              </a:path>
            </a:pathLst>
          </a:custGeom>
          <a:solidFill>
            <a:schemeClr val="accent6">
              <a:lumMod val="75000"/>
            </a:schemeClr>
          </a:solidFill>
          <a:ln w="25400" cap="flat" cmpd="thickThin" algn="ctr">
            <a:noFill/>
            <a:prstDash val="solid"/>
          </a:ln>
          <a:effectLst/>
        </p:spPr>
        <p:txBody>
          <a:bodyPr lIns="468000" tIns="0" rIns="0" bIns="0" anchor="ctr">
            <a:normAutofit/>
          </a:bodyPr>
          <a:lstStyle/>
          <a:p>
            <a:pPr eaLnBrk="1" fontAlgn="auto" hangingPunct="1">
              <a:lnSpc>
                <a:spcPct val="130000"/>
              </a:lnSpc>
              <a:spcBef>
                <a:spcPts val="0"/>
              </a:spcBef>
              <a:spcAft>
                <a:spcPts val="0"/>
              </a:spcAft>
              <a:defRPr/>
            </a:pPr>
            <a:endParaRPr lang="zh-CN" altLang="en-US" sz="2800"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任意多边形 16"/>
          <p:cNvSpPr/>
          <p:nvPr>
            <p:custDataLst>
              <p:tags r:id="rId8"/>
            </p:custDataLst>
          </p:nvPr>
        </p:nvSpPr>
        <p:spPr bwMode="auto">
          <a:xfrm>
            <a:off x="4888607" y="4822726"/>
            <a:ext cx="993775" cy="1198562"/>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216000" anchor="ctr">
            <a:normAutofit/>
          </a:bodyPr>
          <a:lstStyle/>
          <a:p>
            <a:pPr algn="ctr" eaLnBrk="1" fontAlgn="auto" hangingPunct="1">
              <a:lnSpc>
                <a:spcPct val="120000"/>
              </a:lnSpc>
              <a:spcBef>
                <a:spcPts val="0"/>
              </a:spcBef>
              <a:spcAft>
                <a:spcPts val="0"/>
              </a:spcAft>
              <a:defRPr/>
            </a:pPr>
            <a:r>
              <a:rPr lang="en-US" altLang="zh-CN" sz="3600" dirty="0" smtClean="0">
                <a:solidFill>
                  <a:schemeClr val="accent6">
                    <a:lumMod val="75000"/>
                  </a:schemeClr>
                </a:solidFill>
                <a:latin typeface="Adobe Garamond Pro Bold" panose="02020702060506020403" pitchFamily="18" charset="0"/>
              </a:rPr>
              <a:t>4</a:t>
            </a:r>
            <a:endParaRPr lang="zh-CN" altLang="en-US" sz="3600" dirty="0">
              <a:solidFill>
                <a:schemeClr val="accent6">
                  <a:lumMod val="75000"/>
                </a:schemeClr>
              </a:solidFill>
              <a:latin typeface="Adobe Garamond Pro Bold" panose="02020702060506020403" pitchFamily="18" charset="0"/>
            </a:endParaRPr>
          </a:p>
        </p:txBody>
      </p:sp>
      <p:sp>
        <p:nvSpPr>
          <p:cNvPr id="18" name="文本框 17"/>
          <p:cNvSpPr txBox="1"/>
          <p:nvPr/>
        </p:nvSpPr>
        <p:spPr>
          <a:xfrm>
            <a:off x="5925582" y="5063559"/>
            <a:ext cx="2592000" cy="523220"/>
          </a:xfrm>
          <a:prstGeom prst="rect">
            <a:avLst/>
          </a:prstGeom>
          <a:noFill/>
        </p:spPr>
        <p:txBody>
          <a:bodyPr wrap="square" rtlCol="0">
            <a:spAutoFit/>
          </a:bodyPr>
          <a:lstStyle/>
          <a:p>
            <a:pPr algn="dist"/>
            <a:r>
              <a:rPr lang="en-US" altLang="zh-CN" sz="2800" b="1" dirty="0" smtClean="0">
                <a:solidFill>
                  <a:prstClr val="white"/>
                </a:solidFill>
                <a:latin typeface="微软雅黑" panose="020B0503020204020204" pitchFamily="34" charset="-122"/>
                <a:ea typeface="微软雅黑" pitchFamily="34" charset="-122"/>
              </a:rPr>
              <a:t>2018</a:t>
            </a:r>
            <a:r>
              <a:rPr lang="zh-CN" altLang="en-US" sz="2800" b="1" dirty="0" smtClean="0">
                <a:solidFill>
                  <a:prstClr val="white"/>
                </a:solidFill>
                <a:latin typeface="微软雅黑" panose="020B0503020204020204" pitchFamily="34" charset="-122"/>
                <a:ea typeface="微软雅黑" pitchFamily="34" charset="-122"/>
              </a:rPr>
              <a:t>年计划</a:t>
            </a:r>
            <a:endParaRPr lang="zh-CN" altLang="en-US" sz="2800" b="1" dirty="0">
              <a:solidFill>
                <a:prstClr val="white"/>
              </a:solidFill>
              <a:latin typeface="微软雅黑" panose="020B0503020204020204" pitchFamily="34" charset="-122"/>
              <a:ea typeface="微软雅黑" pitchFamily="34" charset="-122"/>
            </a:endParaRPr>
          </a:p>
        </p:txBody>
      </p:sp>
    </p:spTree>
    <p:extLst>
      <p:ext uri="{BB962C8B-B14F-4D97-AF65-F5344CB8AC3E}">
        <p14:creationId xmlns="" xmlns:p14="http://schemas.microsoft.com/office/powerpoint/2010/main" val="2616703605"/>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、全面赶超，开展“超人总动员”，实现物超人</a:t>
            </a:r>
          </a:p>
        </p:txBody>
      </p:sp>
      <p:sp>
        <p:nvSpPr>
          <p:cNvPr id="3" name="矩形 1"/>
          <p:cNvSpPr>
            <a:spLocks noChangeArrowheads="1"/>
          </p:cNvSpPr>
          <p:nvPr/>
        </p:nvSpPr>
        <p:spPr bwMode="auto">
          <a:xfrm>
            <a:off x="179512" y="764704"/>
            <a:ext cx="8784976" cy="787523"/>
          </a:xfrm>
          <a:prstGeom prst="rect">
            <a:avLst/>
          </a:prstGeom>
          <a:noFill/>
          <a:ln w="9525">
            <a:noFill/>
            <a:miter lim="800000"/>
            <a:headEnd/>
            <a:tailEnd/>
          </a:ln>
        </p:spPr>
        <p:txBody>
          <a:bodyPr wrap="square">
            <a:spAutoFit/>
          </a:bodyPr>
          <a:lstStyle/>
          <a:p>
            <a:pPr indent="266700">
              <a:lnSpc>
                <a:spcPct val="150000"/>
              </a:lnSpc>
            </a:pPr>
            <a:r>
              <a:rPr lang="en-US" altLang="zh-CN" sz="1600" b="1" dirty="0" smtClean="0">
                <a:solidFill>
                  <a:srgbClr val="FF0000"/>
                </a:solidFill>
                <a:latin typeface="微软雅黑" pitchFamily="34" charset="-122"/>
                <a:ea typeface="微软雅黑" pitchFamily="34" charset="-122"/>
              </a:rPr>
              <a:t>  2018</a:t>
            </a:r>
            <a:r>
              <a:rPr lang="zh-CN" altLang="en-US" sz="1600" b="1" dirty="0" smtClean="0">
                <a:solidFill>
                  <a:srgbClr val="FF0000"/>
                </a:solidFill>
                <a:latin typeface="微软雅黑" pitchFamily="34" charset="-122"/>
                <a:ea typeface="微软雅黑" pitchFamily="34" charset="-122"/>
              </a:rPr>
              <a:t>年，紧紧围绕物超人目标，队伍培养要成效，市场拓展要高效，机制建立要实效，全面突破连接规模和收入规模，推动物联网发展再上新台阶。连接目标</a:t>
            </a:r>
            <a:r>
              <a:rPr lang="en-US" altLang="zh-CN" sz="1600" b="1" dirty="0" smtClean="0">
                <a:solidFill>
                  <a:srgbClr val="FF0000"/>
                </a:solidFill>
                <a:latin typeface="微软雅黑" pitchFamily="34" charset="-122"/>
                <a:ea typeface="微软雅黑" pitchFamily="34" charset="-122"/>
              </a:rPr>
              <a:t>1000</a:t>
            </a:r>
            <a:r>
              <a:rPr lang="zh-CN" altLang="en-US" sz="1600" b="1" dirty="0" smtClean="0">
                <a:solidFill>
                  <a:srgbClr val="FF0000"/>
                </a:solidFill>
                <a:latin typeface="微软雅黑" pitchFamily="34" charset="-122"/>
                <a:ea typeface="微软雅黑" pitchFamily="34" charset="-122"/>
              </a:rPr>
              <a:t>万，收入目标</a:t>
            </a:r>
            <a:r>
              <a:rPr lang="en-US" altLang="zh-CN" sz="1600" b="1" dirty="0" smtClean="0">
                <a:solidFill>
                  <a:srgbClr val="FF0000"/>
                </a:solidFill>
                <a:latin typeface="微软雅黑" pitchFamily="34" charset="-122"/>
                <a:ea typeface="微软雅黑" pitchFamily="34" charset="-122"/>
              </a:rPr>
              <a:t>2</a:t>
            </a:r>
            <a:r>
              <a:rPr lang="zh-CN" altLang="en-US" sz="1600" b="1" dirty="0" smtClean="0">
                <a:solidFill>
                  <a:srgbClr val="FF0000"/>
                </a:solidFill>
                <a:latin typeface="微软雅黑" pitchFamily="34" charset="-122"/>
                <a:ea typeface="微软雅黑" pitchFamily="34" charset="-122"/>
              </a:rPr>
              <a:t>个亿。</a:t>
            </a:r>
          </a:p>
        </p:txBody>
      </p:sp>
      <p:sp>
        <p:nvSpPr>
          <p:cNvPr id="4" name="矩形 3"/>
          <p:cNvSpPr/>
          <p:nvPr/>
        </p:nvSpPr>
        <p:spPr>
          <a:xfrm>
            <a:off x="238743" y="1700808"/>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指标来源概况</a:t>
            </a:r>
            <a:endParaRPr lang="zh-CN" altLang="en-US" sz="1600" b="1" dirty="0">
              <a:solidFill>
                <a:prstClr val="white"/>
              </a:solidFill>
              <a:latin typeface="微软雅黑" pitchFamily="34" charset="-122"/>
              <a:ea typeface="微软雅黑" pitchFamily="34" charset="-122"/>
            </a:endParaRPr>
          </a:p>
        </p:txBody>
      </p:sp>
      <p:sp>
        <p:nvSpPr>
          <p:cNvPr id="5" name="矩形 4"/>
          <p:cNvSpPr/>
          <p:nvPr/>
        </p:nvSpPr>
        <p:spPr>
          <a:xfrm>
            <a:off x="251520" y="2204864"/>
            <a:ext cx="8640960" cy="432048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329135" y="2564904"/>
            <a:ext cx="4223593" cy="3663377"/>
            <a:chOff x="2353418" y="2115165"/>
            <a:chExt cx="4223593" cy="3663377"/>
          </a:xfrm>
        </p:grpSpPr>
        <p:grpSp>
          <p:nvGrpSpPr>
            <p:cNvPr id="9" name="组合 14"/>
            <p:cNvGrpSpPr/>
            <p:nvPr/>
          </p:nvGrpSpPr>
          <p:grpSpPr>
            <a:xfrm>
              <a:off x="3941789" y="3002609"/>
              <a:ext cx="2235200" cy="2235200"/>
              <a:chOff x="2844800" y="1422399"/>
              <a:chExt cx="2235200" cy="2235200"/>
            </a:xfrm>
          </p:grpSpPr>
          <p:sp>
            <p:nvSpPr>
              <p:cNvPr id="15" name=" 3"/>
              <p:cNvSpPr/>
              <p:nvPr/>
            </p:nvSpPr>
            <p:spPr>
              <a:xfrm>
                <a:off x="2844800" y="1422399"/>
                <a:ext cx="2235200" cy="2235200"/>
              </a:xfrm>
              <a:prstGeom prst="gear9">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6" name=" 4"/>
              <p:cNvSpPr/>
              <p:nvPr/>
            </p:nvSpPr>
            <p:spPr>
              <a:xfrm>
                <a:off x="3321469" y="1973282"/>
                <a:ext cx="1336454" cy="11489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000" kern="1200" dirty="0" smtClean="0">
                    <a:latin typeface="微软雅黑" pitchFamily="34" charset="-122"/>
                    <a:ea typeface="微软雅黑" pitchFamily="34" charset="-122"/>
                  </a:rPr>
                  <a:t>新增拓展</a:t>
                </a:r>
                <a:r>
                  <a:rPr lang="en-US" altLang="zh-CN" sz="2000" kern="1200" dirty="0" smtClean="0">
                    <a:latin typeface="微软雅黑" pitchFamily="34" charset="-122"/>
                    <a:ea typeface="微软雅黑" pitchFamily="34" charset="-122"/>
                  </a:rPr>
                  <a:t>150</a:t>
                </a:r>
                <a:r>
                  <a:rPr lang="zh-CN" altLang="en-US" sz="2000" kern="1200" dirty="0" smtClean="0">
                    <a:latin typeface="微软雅黑" pitchFamily="34" charset="-122"/>
                    <a:ea typeface="微软雅黑" pitchFamily="34" charset="-122"/>
                  </a:rPr>
                  <a:t>万</a:t>
                </a:r>
                <a:endParaRPr lang="zh-CN" altLang="en-US" sz="2000" kern="1200" dirty="0">
                  <a:latin typeface="微软雅黑" pitchFamily="34" charset="-122"/>
                  <a:ea typeface="微软雅黑" pitchFamily="34" charset="-122"/>
                </a:endParaRPr>
              </a:p>
            </p:txBody>
          </p:sp>
        </p:grpSp>
        <p:grpSp>
          <p:nvGrpSpPr>
            <p:cNvPr id="10" name="组合 15"/>
            <p:cNvGrpSpPr/>
            <p:nvPr/>
          </p:nvGrpSpPr>
          <p:grpSpPr>
            <a:xfrm>
              <a:off x="2641309" y="2474289"/>
              <a:ext cx="1625600" cy="1625600"/>
              <a:chOff x="1544320" y="894079"/>
              <a:chExt cx="1625600" cy="1625600"/>
            </a:xfrm>
          </p:grpSpPr>
          <p:sp>
            <p:nvSpPr>
              <p:cNvPr id="13" name=" 5"/>
              <p:cNvSpPr/>
              <p:nvPr/>
            </p:nvSpPr>
            <p:spPr>
              <a:xfrm>
                <a:off x="1544320" y="894079"/>
                <a:ext cx="1625600" cy="1625600"/>
              </a:xfrm>
              <a:prstGeom prst="gear6">
                <a:avLst/>
              </a:prstGeom>
            </p:spPr>
            <p:style>
              <a:lnRef idx="2">
                <a:schemeClr val="lt1">
                  <a:hueOff val="0"/>
                  <a:satOff val="0"/>
                  <a:lumOff val="0"/>
                  <a:alphaOff val="0"/>
                </a:schemeClr>
              </a:lnRef>
              <a:fillRef idx="1">
                <a:schemeClr val="accent5">
                  <a:hueOff val="-9933876"/>
                  <a:satOff val="39811"/>
                  <a:lumOff val="8628"/>
                  <a:alphaOff val="0"/>
                </a:schemeClr>
              </a:fillRef>
              <a:effectRef idx="0">
                <a:schemeClr val="accent5">
                  <a:hueOff val="-9933876"/>
                  <a:satOff val="39811"/>
                  <a:lumOff val="8628"/>
                  <a:alphaOff val="0"/>
                </a:schemeClr>
              </a:effectRef>
              <a:fontRef idx="minor">
                <a:schemeClr val="lt1"/>
              </a:fontRef>
            </p:style>
          </p:sp>
          <p:sp>
            <p:nvSpPr>
              <p:cNvPr id="14" name=" 6"/>
              <p:cNvSpPr/>
              <p:nvPr/>
            </p:nvSpPr>
            <p:spPr>
              <a:xfrm>
                <a:off x="1903613" y="1244296"/>
                <a:ext cx="953057" cy="91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600" b="1" kern="1200" dirty="0" smtClean="0">
                    <a:latin typeface="微软雅黑" pitchFamily="34" charset="-122"/>
                    <a:ea typeface="微软雅黑" pitchFamily="34" charset="-122"/>
                  </a:rPr>
                  <a:t>存量挖掘</a:t>
                </a:r>
                <a:r>
                  <a:rPr lang="en-US" altLang="zh-CN" sz="1600" b="1" kern="1200" dirty="0" smtClean="0">
                    <a:latin typeface="微软雅黑" pitchFamily="34" charset="-122"/>
                    <a:ea typeface="微软雅黑" pitchFamily="34" charset="-122"/>
                  </a:rPr>
                  <a:t>350</a:t>
                </a:r>
                <a:r>
                  <a:rPr lang="zh-CN" altLang="en-US" sz="1600" b="1" kern="1200" dirty="0" smtClean="0">
                    <a:latin typeface="微软雅黑" pitchFamily="34" charset="-122"/>
                    <a:ea typeface="微软雅黑" pitchFamily="34" charset="-122"/>
                  </a:rPr>
                  <a:t>万</a:t>
                </a:r>
                <a:endParaRPr lang="zh-CN" altLang="en-US" sz="1600" b="1" kern="1200" dirty="0">
                  <a:latin typeface="微软雅黑" pitchFamily="34" charset="-122"/>
                  <a:ea typeface="微软雅黑" pitchFamily="34" charset="-122"/>
                </a:endParaRPr>
              </a:p>
            </p:txBody>
          </p:sp>
        </p:grpSp>
        <p:sp>
          <p:nvSpPr>
            <p:cNvPr id="11" name=" 8"/>
            <p:cNvSpPr/>
            <p:nvPr/>
          </p:nvSpPr>
          <p:spPr>
            <a:xfrm rot="2340617">
              <a:off x="2353418" y="2115165"/>
              <a:ext cx="2078736" cy="2078736"/>
            </a:xfrm>
            <a:prstGeom prst="leftCircularArrow">
              <a:avLst>
                <a:gd name="adj1" fmla="val 6452"/>
                <a:gd name="adj2" fmla="val 429999"/>
                <a:gd name="adj3" fmla="val 10489124"/>
                <a:gd name="adj4" fmla="val 14837806"/>
                <a:gd name="adj5" fmla="val 7527"/>
              </a:avLst>
            </a:prstGeom>
          </p:spPr>
          <p:style>
            <a:lnRef idx="0">
              <a:schemeClr val="lt1">
                <a:hueOff val="0"/>
                <a:satOff val="0"/>
                <a:lumOff val="0"/>
                <a:alphaOff val="0"/>
              </a:schemeClr>
            </a:lnRef>
            <a:fillRef idx="1">
              <a:schemeClr val="accent5">
                <a:hueOff val="-9933876"/>
                <a:satOff val="39811"/>
                <a:lumOff val="8628"/>
                <a:alphaOff val="0"/>
              </a:schemeClr>
            </a:fillRef>
            <a:effectRef idx="0">
              <a:schemeClr val="accent5">
                <a:hueOff val="-9933876"/>
                <a:satOff val="39811"/>
                <a:lumOff val="8628"/>
                <a:alphaOff val="0"/>
              </a:schemeClr>
            </a:effectRef>
            <a:fontRef idx="minor">
              <a:schemeClr val="lt1"/>
            </a:fontRef>
          </p:style>
        </p:sp>
        <p:sp>
          <p:nvSpPr>
            <p:cNvPr id="12" name=" 8"/>
            <p:cNvSpPr/>
            <p:nvPr/>
          </p:nvSpPr>
          <p:spPr>
            <a:xfrm rot="12625743">
              <a:off x="3663241" y="2887650"/>
              <a:ext cx="2913770" cy="2890892"/>
            </a:xfrm>
            <a:prstGeom prst="leftCircularArrow">
              <a:avLst>
                <a:gd name="adj1" fmla="val 6452"/>
                <a:gd name="adj2" fmla="val 429999"/>
                <a:gd name="adj3" fmla="val 10489124"/>
                <a:gd name="adj4" fmla="val 16306934"/>
                <a:gd name="adj5" fmla="val 7527"/>
              </a:avLst>
            </a:prstGeom>
            <a:solidFill>
              <a:srgbClr val="63BED7"/>
            </a:solidFill>
          </p:spPr>
          <p:style>
            <a:lnRef idx="0">
              <a:schemeClr val="lt1">
                <a:hueOff val="0"/>
                <a:satOff val="0"/>
                <a:lumOff val="0"/>
                <a:alphaOff val="0"/>
              </a:schemeClr>
            </a:lnRef>
            <a:fillRef idx="1">
              <a:schemeClr val="accent5">
                <a:hueOff val="-9933876"/>
                <a:satOff val="39811"/>
                <a:lumOff val="8628"/>
                <a:alphaOff val="0"/>
              </a:schemeClr>
            </a:fillRef>
            <a:effectRef idx="0">
              <a:schemeClr val="accent5">
                <a:hueOff val="-9933876"/>
                <a:satOff val="39811"/>
                <a:lumOff val="8628"/>
                <a:alphaOff val="0"/>
              </a:schemeClr>
            </a:effectRef>
            <a:fontRef idx="minor">
              <a:schemeClr val="lt1"/>
            </a:fontRef>
          </p:style>
        </p:sp>
      </p:grpSp>
      <p:sp>
        <p:nvSpPr>
          <p:cNvPr id="18" name="矩形 17"/>
          <p:cNvSpPr/>
          <p:nvPr/>
        </p:nvSpPr>
        <p:spPr>
          <a:xfrm>
            <a:off x="6192688" y="2254220"/>
            <a:ext cx="2699792" cy="3046988"/>
          </a:xfrm>
          <a:prstGeom prst="rect">
            <a:avLst/>
          </a:prstGeom>
        </p:spPr>
        <p:txBody>
          <a:bodyPr wrap="square">
            <a:spAutoFit/>
          </a:bodyPr>
          <a:lstStyle/>
          <a:p>
            <a:pPr marL="174625" indent="-174625" algn="ctr">
              <a:spcBef>
                <a:spcPts val="1200"/>
              </a:spcBef>
              <a:buFont typeface="Arial" pitchFamily="34" charset="0"/>
              <a:buChar char="•"/>
            </a:pPr>
            <a:r>
              <a:rPr lang="zh-CN" altLang="en-US" sz="1400" b="1" dirty="0" smtClean="0">
                <a:solidFill>
                  <a:srgbClr val="FF0000"/>
                </a:solidFill>
                <a:latin typeface="微软雅黑"/>
                <a:ea typeface="微软雅黑"/>
              </a:rPr>
              <a:t>目标客户</a:t>
            </a:r>
            <a:endParaRPr lang="en-US" altLang="zh-CN" sz="1400" b="1" dirty="0" smtClean="0">
              <a:solidFill>
                <a:srgbClr val="FF0000"/>
              </a:solidFill>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政府客户</a:t>
            </a:r>
            <a:r>
              <a:rPr lang="en-US" altLang="zh-CN" sz="1400" dirty="0" smtClean="0">
                <a:latin typeface="微软雅黑"/>
                <a:ea typeface="微软雅黑"/>
              </a:rPr>
              <a:t>50</a:t>
            </a:r>
            <a:r>
              <a:rPr lang="zh-CN" altLang="en-US" sz="1400" dirty="0" smtClean="0">
                <a:latin typeface="微软雅黑"/>
                <a:ea typeface="微软雅黑"/>
              </a:rPr>
              <a:t>万；</a:t>
            </a:r>
            <a:endParaRPr lang="en-US" altLang="zh-CN" sz="1400" dirty="0" smtClean="0">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企业客户</a:t>
            </a:r>
            <a:r>
              <a:rPr lang="en-US" altLang="zh-CN" sz="1400" dirty="0" smtClean="0">
                <a:latin typeface="微软雅黑"/>
                <a:ea typeface="微软雅黑"/>
              </a:rPr>
              <a:t>80</a:t>
            </a:r>
            <a:r>
              <a:rPr lang="zh-CN" altLang="en-US" sz="1400" dirty="0" smtClean="0">
                <a:latin typeface="微软雅黑"/>
                <a:ea typeface="微软雅黑"/>
              </a:rPr>
              <a:t>万；</a:t>
            </a:r>
            <a:endParaRPr lang="en-US" altLang="zh-CN" sz="1400" dirty="0" smtClean="0">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个人</a:t>
            </a:r>
            <a:r>
              <a:rPr lang="en-US" altLang="zh-CN" sz="1400" dirty="0" smtClean="0">
                <a:latin typeface="微软雅黑"/>
                <a:ea typeface="微软雅黑"/>
              </a:rPr>
              <a:t>/</a:t>
            </a:r>
            <a:r>
              <a:rPr lang="zh-CN" altLang="en-US" sz="1400" dirty="0" smtClean="0">
                <a:latin typeface="微软雅黑"/>
                <a:ea typeface="微软雅黑"/>
              </a:rPr>
              <a:t>家庭</a:t>
            </a:r>
            <a:r>
              <a:rPr lang="en-US" altLang="zh-CN" sz="1400" dirty="0" smtClean="0">
                <a:latin typeface="微软雅黑"/>
                <a:ea typeface="微软雅黑"/>
              </a:rPr>
              <a:t>20</a:t>
            </a:r>
            <a:r>
              <a:rPr lang="zh-CN" altLang="en-US" sz="1400" dirty="0" smtClean="0">
                <a:latin typeface="微软雅黑"/>
                <a:ea typeface="微软雅黑"/>
              </a:rPr>
              <a:t>万；</a:t>
            </a:r>
            <a:endParaRPr lang="en-US" altLang="zh-CN" sz="1400" dirty="0" smtClean="0">
              <a:latin typeface="微软雅黑"/>
              <a:ea typeface="微软雅黑"/>
            </a:endParaRPr>
          </a:p>
          <a:p>
            <a:pPr marL="174625" indent="-174625" algn="ctr">
              <a:spcBef>
                <a:spcPts val="2400"/>
              </a:spcBef>
              <a:buFont typeface="Arial" pitchFamily="34" charset="0"/>
              <a:buChar char="•"/>
            </a:pPr>
            <a:r>
              <a:rPr lang="zh-CN" altLang="en-US" sz="1400" b="1" dirty="0" smtClean="0">
                <a:solidFill>
                  <a:srgbClr val="FF0000"/>
                </a:solidFill>
                <a:latin typeface="微软雅黑"/>
                <a:ea typeface="微软雅黑"/>
              </a:rPr>
              <a:t>发展举措</a:t>
            </a:r>
            <a:endParaRPr lang="en-US" altLang="zh-CN" sz="1400" b="1" dirty="0" smtClean="0">
              <a:solidFill>
                <a:srgbClr val="FF0000"/>
              </a:solidFill>
              <a:latin typeface="微软雅黑"/>
              <a:ea typeface="微软雅黑"/>
            </a:endParaRPr>
          </a:p>
          <a:p>
            <a:pPr marL="174625" indent="-174625">
              <a:spcBef>
                <a:spcPts val="1200"/>
              </a:spcBef>
              <a:buFont typeface="Wingdings" pitchFamily="2" charset="2"/>
              <a:buChar char="Ø"/>
            </a:pPr>
            <a:r>
              <a:rPr lang="en-US" altLang="zh-CN" sz="1400" dirty="0" smtClean="0">
                <a:latin typeface="微软雅黑"/>
                <a:ea typeface="微软雅黑"/>
              </a:rPr>
              <a:t>To G</a:t>
            </a:r>
            <a:r>
              <a:rPr lang="zh-CN" altLang="en-US" sz="1400" dirty="0" smtClean="0">
                <a:latin typeface="微软雅黑"/>
                <a:ea typeface="微软雅黑"/>
              </a:rPr>
              <a:t>：整体方案</a:t>
            </a:r>
            <a:r>
              <a:rPr lang="en-US" altLang="zh-CN" sz="1400" dirty="0" smtClean="0">
                <a:latin typeface="微软雅黑"/>
                <a:ea typeface="微软雅黑"/>
              </a:rPr>
              <a:t>+</a:t>
            </a:r>
            <a:r>
              <a:rPr lang="zh-CN" altLang="en-US" sz="1400" dirty="0" smtClean="0">
                <a:latin typeface="微软雅黑"/>
                <a:ea typeface="微软雅黑"/>
              </a:rPr>
              <a:t>垂直拓展</a:t>
            </a:r>
          </a:p>
          <a:p>
            <a:pPr marL="174625" indent="-174625">
              <a:spcBef>
                <a:spcPts val="1200"/>
              </a:spcBef>
              <a:buFont typeface="Wingdings" pitchFamily="2" charset="2"/>
              <a:buChar char="Ø"/>
            </a:pPr>
            <a:r>
              <a:rPr lang="en-US" altLang="zh-CN" sz="1400" dirty="0" smtClean="0">
                <a:latin typeface="微软雅黑"/>
                <a:ea typeface="微软雅黑"/>
              </a:rPr>
              <a:t>To B</a:t>
            </a:r>
            <a:r>
              <a:rPr lang="zh-CN" altLang="en-US" sz="1400" dirty="0" smtClean="0">
                <a:latin typeface="微软雅黑"/>
                <a:ea typeface="微软雅黑"/>
              </a:rPr>
              <a:t>：技术扶持</a:t>
            </a:r>
            <a:r>
              <a:rPr lang="en-US" altLang="zh-CN" sz="1400" dirty="0" smtClean="0">
                <a:latin typeface="微软雅黑"/>
                <a:ea typeface="微软雅黑"/>
              </a:rPr>
              <a:t>+</a:t>
            </a:r>
            <a:r>
              <a:rPr lang="zh-CN" altLang="en-US" sz="1400" dirty="0" smtClean="0">
                <a:latin typeface="微软雅黑"/>
                <a:ea typeface="微软雅黑"/>
              </a:rPr>
              <a:t>资费补贴</a:t>
            </a:r>
            <a:endParaRPr lang="en-US" altLang="zh-CN" sz="1400" dirty="0" smtClean="0">
              <a:latin typeface="微软雅黑"/>
              <a:ea typeface="微软雅黑"/>
            </a:endParaRPr>
          </a:p>
          <a:p>
            <a:pPr marL="174625" indent="-174625">
              <a:spcBef>
                <a:spcPts val="1200"/>
              </a:spcBef>
              <a:buFont typeface="Wingdings" pitchFamily="2" charset="2"/>
              <a:buChar char="Ø"/>
            </a:pPr>
            <a:r>
              <a:rPr lang="en-US" altLang="zh-CN" sz="1400" dirty="0" smtClean="0">
                <a:latin typeface="微软雅黑"/>
                <a:ea typeface="微软雅黑"/>
              </a:rPr>
              <a:t>To C/H</a:t>
            </a:r>
            <a:r>
              <a:rPr lang="zh-CN" altLang="en-US" sz="1400" dirty="0" smtClean="0">
                <a:latin typeface="微软雅黑"/>
                <a:ea typeface="微软雅黑"/>
              </a:rPr>
              <a:t>：产品融合</a:t>
            </a:r>
            <a:r>
              <a:rPr lang="en-US" altLang="zh-CN" sz="1400" dirty="0" smtClean="0">
                <a:latin typeface="微软雅黑"/>
                <a:ea typeface="微软雅黑"/>
              </a:rPr>
              <a:t>+</a:t>
            </a:r>
            <a:r>
              <a:rPr lang="zh-CN" altLang="en-US" sz="1400" dirty="0" smtClean="0">
                <a:latin typeface="微软雅黑"/>
                <a:ea typeface="微软雅黑"/>
              </a:rPr>
              <a:t>渠道联动</a:t>
            </a:r>
          </a:p>
        </p:txBody>
      </p:sp>
      <p:sp>
        <p:nvSpPr>
          <p:cNvPr id="19" name="矩形 18"/>
          <p:cNvSpPr/>
          <p:nvPr/>
        </p:nvSpPr>
        <p:spPr>
          <a:xfrm>
            <a:off x="288032" y="3356992"/>
            <a:ext cx="2843808" cy="3046988"/>
          </a:xfrm>
          <a:prstGeom prst="rect">
            <a:avLst/>
          </a:prstGeom>
        </p:spPr>
        <p:txBody>
          <a:bodyPr wrap="square">
            <a:spAutoFit/>
          </a:bodyPr>
          <a:lstStyle/>
          <a:p>
            <a:pPr marL="174625" indent="-174625" algn="ctr">
              <a:spcBef>
                <a:spcPts val="1200"/>
              </a:spcBef>
              <a:buFont typeface="Arial" pitchFamily="34" charset="0"/>
              <a:buChar char="•"/>
            </a:pPr>
            <a:r>
              <a:rPr lang="zh-CN" altLang="en-US" sz="1400" b="1" dirty="0" smtClean="0">
                <a:solidFill>
                  <a:srgbClr val="FF0000"/>
                </a:solidFill>
                <a:latin typeface="微软雅黑"/>
                <a:ea typeface="微软雅黑"/>
              </a:rPr>
              <a:t>目标客户</a:t>
            </a:r>
            <a:endParaRPr lang="en-US" altLang="zh-CN" sz="1400" b="1" dirty="0" smtClean="0">
              <a:solidFill>
                <a:srgbClr val="FF0000"/>
              </a:solidFill>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燃气客户</a:t>
            </a:r>
            <a:r>
              <a:rPr lang="en-US" altLang="zh-CN" sz="1400" dirty="0" smtClean="0">
                <a:latin typeface="微软雅黑"/>
                <a:ea typeface="微软雅黑"/>
              </a:rPr>
              <a:t>200</a:t>
            </a:r>
            <a:r>
              <a:rPr lang="zh-CN" altLang="en-US" sz="1400" dirty="0" smtClean="0">
                <a:latin typeface="微软雅黑"/>
                <a:ea typeface="微软雅黑"/>
              </a:rPr>
              <a:t>万；</a:t>
            </a:r>
            <a:endParaRPr lang="en-US" altLang="zh-CN" sz="1400" dirty="0" smtClean="0">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大集成商</a:t>
            </a:r>
            <a:r>
              <a:rPr lang="en-US" altLang="zh-CN" sz="1400" dirty="0" smtClean="0">
                <a:latin typeface="微软雅黑"/>
                <a:ea typeface="微软雅黑"/>
              </a:rPr>
              <a:t>100</a:t>
            </a:r>
            <a:r>
              <a:rPr lang="zh-CN" altLang="en-US" sz="1400" dirty="0" smtClean="0">
                <a:latin typeface="微软雅黑"/>
                <a:ea typeface="微软雅黑"/>
              </a:rPr>
              <a:t>万；</a:t>
            </a:r>
            <a:endParaRPr lang="en-US" altLang="zh-CN" sz="1400" dirty="0" smtClean="0">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其他客户</a:t>
            </a:r>
            <a:r>
              <a:rPr lang="en-US" altLang="zh-CN" sz="1400" dirty="0" smtClean="0">
                <a:latin typeface="微软雅黑"/>
                <a:ea typeface="微软雅黑"/>
              </a:rPr>
              <a:t>50</a:t>
            </a:r>
            <a:r>
              <a:rPr lang="zh-CN" altLang="en-US" sz="1400" dirty="0" smtClean="0">
                <a:latin typeface="微软雅黑"/>
                <a:ea typeface="微软雅黑"/>
              </a:rPr>
              <a:t>万；</a:t>
            </a:r>
            <a:endParaRPr lang="en-US" altLang="zh-CN" sz="1400" dirty="0" smtClean="0">
              <a:latin typeface="微软雅黑"/>
              <a:ea typeface="微软雅黑"/>
            </a:endParaRPr>
          </a:p>
          <a:p>
            <a:pPr marL="174625" indent="-174625" algn="ctr">
              <a:spcBef>
                <a:spcPts val="2400"/>
              </a:spcBef>
              <a:buFont typeface="Arial" pitchFamily="34" charset="0"/>
              <a:buChar char="•"/>
            </a:pPr>
            <a:r>
              <a:rPr lang="zh-CN" altLang="en-US" sz="1400" b="1" dirty="0" smtClean="0">
                <a:solidFill>
                  <a:srgbClr val="FF0000"/>
                </a:solidFill>
                <a:latin typeface="微软雅黑"/>
                <a:ea typeface="微软雅黑"/>
              </a:rPr>
              <a:t>发展举措</a:t>
            </a:r>
            <a:endParaRPr lang="en-US" altLang="zh-CN" sz="1400" b="1" dirty="0" smtClean="0">
              <a:solidFill>
                <a:srgbClr val="FF0000"/>
              </a:solidFill>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资费策略：卡</a:t>
            </a:r>
            <a:r>
              <a:rPr lang="en-US" altLang="zh-CN" sz="1400" dirty="0" smtClean="0">
                <a:latin typeface="微软雅黑"/>
                <a:ea typeface="微软雅黑"/>
              </a:rPr>
              <a:t>+</a:t>
            </a:r>
            <a:r>
              <a:rPr lang="zh-CN" altLang="en-US" sz="1400" dirty="0" smtClean="0">
                <a:latin typeface="微软雅黑"/>
                <a:ea typeface="微软雅黑"/>
              </a:rPr>
              <a:t>模组综合补贴</a:t>
            </a:r>
          </a:p>
          <a:p>
            <a:pPr marL="174625" indent="-174625">
              <a:spcBef>
                <a:spcPts val="1200"/>
              </a:spcBef>
              <a:buFont typeface="Wingdings" pitchFamily="2" charset="2"/>
              <a:buChar char="Ø"/>
            </a:pPr>
            <a:r>
              <a:rPr lang="zh-CN" altLang="en-US" sz="1400" dirty="0" smtClean="0">
                <a:latin typeface="微软雅黑"/>
                <a:ea typeface="微软雅黑"/>
              </a:rPr>
              <a:t>客情策略：高中低多层次维系</a:t>
            </a:r>
            <a:endParaRPr lang="en-US" altLang="zh-CN" sz="1400" dirty="0" smtClean="0">
              <a:latin typeface="微软雅黑"/>
              <a:ea typeface="微软雅黑"/>
            </a:endParaRPr>
          </a:p>
          <a:p>
            <a:pPr marL="174625" indent="-174625">
              <a:spcBef>
                <a:spcPts val="1200"/>
              </a:spcBef>
              <a:buFont typeface="Wingdings" pitchFamily="2" charset="2"/>
              <a:buChar char="Ø"/>
            </a:pPr>
            <a:r>
              <a:rPr lang="zh-CN" altLang="en-US" sz="1400" dirty="0" smtClean="0">
                <a:latin typeface="微软雅黑"/>
                <a:ea typeface="微软雅黑"/>
              </a:rPr>
              <a:t>服务策略：能力对接</a:t>
            </a:r>
            <a:r>
              <a:rPr lang="en-US" altLang="zh-CN" sz="1400" dirty="0" smtClean="0">
                <a:latin typeface="微软雅黑"/>
                <a:ea typeface="微软雅黑"/>
              </a:rPr>
              <a:t>+</a:t>
            </a:r>
            <a:r>
              <a:rPr lang="zh-CN" altLang="en-US" sz="1400" dirty="0" smtClean="0">
                <a:latin typeface="微软雅黑"/>
                <a:ea typeface="微软雅黑"/>
              </a:rPr>
              <a:t>优先保障</a:t>
            </a:r>
          </a:p>
        </p:txBody>
      </p:sp>
      <p:cxnSp>
        <p:nvCxnSpPr>
          <p:cNvPr id="20" name="直接连接符 19"/>
          <p:cNvCxnSpPr/>
          <p:nvPr/>
        </p:nvCxnSpPr>
        <p:spPr>
          <a:xfrm>
            <a:off x="273953" y="3212976"/>
            <a:ext cx="2209815" cy="3474"/>
          </a:xfrm>
          <a:prstGeom prst="line">
            <a:avLst/>
          </a:prstGeom>
          <a:ln w="19050">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444208" y="5373216"/>
            <a:ext cx="2448272" cy="0"/>
          </a:xfrm>
          <a:prstGeom prst="line">
            <a:avLst/>
          </a:prstGeom>
          <a:ln w="19050">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smtClean="0">
                <a:solidFill>
                  <a:schemeClr val="bg1"/>
                </a:solidFill>
                <a:latin typeface="微软雅黑" pitchFamily="34" charset="-122"/>
                <a:ea typeface="微软雅黑" pitchFamily="34" charset="-122"/>
              </a:rPr>
              <a:t>2</a:t>
            </a:r>
            <a:r>
              <a:rPr lang="zh-CN" altLang="en-US" sz="2400" b="1" dirty="0" smtClean="0">
                <a:solidFill>
                  <a:schemeClr val="bg1"/>
                </a:solidFill>
                <a:latin typeface="微软雅黑" pitchFamily="34" charset="-122"/>
                <a:ea typeface="微软雅黑" pitchFamily="34" charset="-122"/>
              </a:rPr>
              <a:t>、全力以赴，</a:t>
            </a:r>
            <a:r>
              <a:rPr lang="zh-CN" altLang="en-US" sz="2400" b="1" dirty="0" smtClean="0">
                <a:solidFill>
                  <a:schemeClr val="bg1"/>
                </a:solidFill>
                <a:latin typeface="微软雅黑" pitchFamily="34" charset="-122"/>
                <a:ea typeface="微软雅黑" pitchFamily="34" charset="-122"/>
              </a:rPr>
              <a:t>加强营销实战</a:t>
            </a:r>
            <a:r>
              <a:rPr lang="zh-CN" altLang="en-US" sz="2400" b="1" dirty="0" smtClean="0">
                <a:solidFill>
                  <a:schemeClr val="bg1"/>
                </a:solidFill>
                <a:latin typeface="微软雅黑" pitchFamily="34" charset="-122"/>
                <a:ea typeface="微软雅黑" pitchFamily="34" charset="-122"/>
              </a:rPr>
              <a:t>，争做物联网发展“超人”</a:t>
            </a:r>
          </a:p>
        </p:txBody>
      </p:sp>
      <p:sp>
        <p:nvSpPr>
          <p:cNvPr id="3" name="矩形 1"/>
          <p:cNvSpPr>
            <a:spLocks noChangeArrowheads="1"/>
          </p:cNvSpPr>
          <p:nvPr/>
        </p:nvSpPr>
        <p:spPr bwMode="auto">
          <a:xfrm>
            <a:off x="179512" y="764704"/>
            <a:ext cx="8784976" cy="1200329"/>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通过多听（培训）、多看（展会）、多跑（客户）、多学（新技术），加强市场拓展实战，从后端深入前端，从产品到应用到服务，全流程跟踪、全资源整合，培养“既要有敢担当的宽肩膀，又要有干事成事的真本领” 的专业人才，打造高效能团队。</a:t>
            </a:r>
          </a:p>
        </p:txBody>
      </p:sp>
      <p:sp>
        <p:nvSpPr>
          <p:cNvPr id="27" name="圆角矩形 26"/>
          <p:cNvSpPr/>
          <p:nvPr/>
        </p:nvSpPr>
        <p:spPr>
          <a:xfrm>
            <a:off x="2914898" y="2128987"/>
            <a:ext cx="3384550" cy="670983"/>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物联网团队</a:t>
            </a:r>
          </a:p>
        </p:txBody>
      </p:sp>
      <p:sp>
        <p:nvSpPr>
          <p:cNvPr id="28" name="圆角矩形 27"/>
          <p:cNvSpPr/>
          <p:nvPr/>
        </p:nvSpPr>
        <p:spPr>
          <a:xfrm>
            <a:off x="503486" y="3151336"/>
            <a:ext cx="1435100" cy="768351"/>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判断力</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2267747" y="3151336"/>
            <a:ext cx="1578937" cy="768351"/>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攻击力</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4067944" y="3185203"/>
            <a:ext cx="1872208" cy="768351"/>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资源调动能力</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95536" y="4201203"/>
            <a:ext cx="1649412" cy="2252133"/>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、多做县市调研，加强</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行</a:t>
            </a:r>
            <a:r>
              <a:rPr lang="zh-CN" altLang="en-US" sz="1400" b="1" dirty="0">
                <a:solidFill>
                  <a:schemeClr val="accent1">
                    <a:lumMod val="75000"/>
                  </a:schemeClr>
                </a:solidFill>
                <a:latin typeface="微软雅黑" panose="020B0503020204020204" pitchFamily="34" charset="-122"/>
                <a:ea typeface="微软雅黑" panose="020B0503020204020204" pitchFamily="34" charset="-122"/>
              </a:rPr>
              <a:t>业诊断分</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析能力</a:t>
            </a:r>
            <a:endParaRPr lang="en-US" altLang="zh-CN" sz="1400" b="1"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、多做行业调研，加强</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商机挖掘和判断能力</a:t>
            </a:r>
            <a:endParaRPr lang="en-US" altLang="zh-CN" sz="1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2267744" y="4194853"/>
            <a:ext cx="1584176" cy="2252133"/>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00"/>
              </a:lnSpc>
              <a:defRPr/>
            </a:pPr>
            <a:r>
              <a:rPr lang="en-US" altLang="zh-CN" sz="1400" b="1" dirty="0">
                <a:solidFill>
                  <a:schemeClr val="accent1">
                    <a:lumMod val="75000"/>
                  </a:schemeClr>
                </a:solidFill>
                <a:latin typeface="微软雅黑" pitchFamily="34" charset="-122"/>
                <a:ea typeface="微软雅黑" pitchFamily="34" charset="-122"/>
              </a:rPr>
              <a:t>1</a:t>
            </a:r>
            <a:r>
              <a:rPr lang="zh-CN" altLang="en-US" sz="1400" b="1" dirty="0" smtClean="0">
                <a:solidFill>
                  <a:schemeClr val="accent1">
                    <a:lumMod val="75000"/>
                  </a:schemeClr>
                </a:solidFill>
                <a:latin typeface="微软雅黑" pitchFamily="34" charset="-122"/>
                <a:ea typeface="微软雅黑" pitchFamily="34" charset="-122"/>
              </a:rPr>
              <a:t>、说的能力：</a:t>
            </a:r>
            <a:r>
              <a:rPr lang="zh-CN" altLang="en-US" sz="1400" dirty="0" smtClean="0">
                <a:solidFill>
                  <a:schemeClr val="accent1">
                    <a:lumMod val="75000"/>
                  </a:schemeClr>
                </a:solidFill>
                <a:latin typeface="微软雅黑" pitchFamily="34" charset="-122"/>
                <a:ea typeface="微软雅黑" pitchFamily="34" charset="-122"/>
              </a:rPr>
              <a:t>对内能培训，对外能宣讲</a:t>
            </a:r>
            <a:endParaRPr lang="en-US" altLang="zh-CN" sz="1400" dirty="0" smtClean="0">
              <a:solidFill>
                <a:schemeClr val="accent1">
                  <a:lumMod val="75000"/>
                </a:schemeClr>
              </a:solidFill>
              <a:latin typeface="微软雅黑" pitchFamily="34" charset="-122"/>
              <a:ea typeface="微软雅黑" pitchFamily="34" charset="-122"/>
            </a:endParaRPr>
          </a:p>
          <a:p>
            <a:pPr>
              <a:lnSpc>
                <a:spcPts val="2200"/>
              </a:lnSpc>
              <a:defRPr/>
            </a:pPr>
            <a:r>
              <a:rPr lang="en-US" altLang="zh-CN" sz="1400" b="1" dirty="0" smtClean="0">
                <a:solidFill>
                  <a:schemeClr val="accent1">
                    <a:lumMod val="75000"/>
                  </a:schemeClr>
                </a:solidFill>
                <a:latin typeface="微软雅黑" pitchFamily="34" charset="-122"/>
                <a:ea typeface="微软雅黑" pitchFamily="34" charset="-122"/>
              </a:rPr>
              <a:t>2</a:t>
            </a:r>
            <a:r>
              <a:rPr lang="zh-CN" altLang="en-US" sz="1400" b="1" dirty="0" smtClean="0">
                <a:solidFill>
                  <a:schemeClr val="accent1">
                    <a:lumMod val="75000"/>
                  </a:schemeClr>
                </a:solidFill>
                <a:latin typeface="微软雅黑" pitchFamily="34" charset="-122"/>
                <a:ea typeface="微软雅黑" pitchFamily="34" charset="-122"/>
              </a:rPr>
              <a:t>、拓的能力：</a:t>
            </a:r>
            <a:r>
              <a:rPr lang="zh-CN" altLang="en-US" sz="1400" dirty="0" smtClean="0">
                <a:solidFill>
                  <a:schemeClr val="accent1">
                    <a:lumMod val="75000"/>
                  </a:schemeClr>
                </a:solidFill>
                <a:latin typeface="微软雅黑" pitchFamily="34" charset="-122"/>
                <a:ea typeface="微软雅黑" pitchFamily="34" charset="-122"/>
              </a:rPr>
              <a:t>跟商务人员能讲商务模式，跟技术人员能讲技术方案</a:t>
            </a:r>
            <a:endParaRPr lang="en-US" altLang="zh-CN" sz="1400" dirty="0" smtClean="0">
              <a:solidFill>
                <a:schemeClr val="accent1">
                  <a:lumMod val="75000"/>
                </a:schemeClr>
              </a:solidFill>
              <a:latin typeface="微软雅黑" pitchFamily="34" charset="-122"/>
              <a:ea typeface="微软雅黑" pitchFamily="34" charset="-122"/>
            </a:endParaRPr>
          </a:p>
        </p:txBody>
      </p:sp>
      <p:sp>
        <p:nvSpPr>
          <p:cNvPr id="33" name="圆角矩形 32"/>
          <p:cNvSpPr/>
          <p:nvPr/>
        </p:nvSpPr>
        <p:spPr>
          <a:xfrm>
            <a:off x="4067944" y="4194853"/>
            <a:ext cx="1872207" cy="2252133"/>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00"/>
              </a:lnSpc>
              <a:defRPr/>
            </a:pPr>
            <a:r>
              <a:rPr lang="en-US" altLang="zh-CN" sz="1400" dirty="0">
                <a:solidFill>
                  <a:schemeClr val="accent1">
                    <a:lumMod val="75000"/>
                  </a:schemeClr>
                </a:solidFill>
                <a:latin typeface="微软雅黑" pitchFamily="34" charset="-122"/>
                <a:ea typeface="微软雅黑" pitchFamily="34" charset="-122"/>
              </a:rPr>
              <a:t>1</a:t>
            </a:r>
            <a:r>
              <a:rPr lang="zh-CN" altLang="en-US" sz="1400" dirty="0" smtClean="0">
                <a:solidFill>
                  <a:schemeClr val="accent1">
                    <a:lumMod val="75000"/>
                  </a:schemeClr>
                </a:solidFill>
                <a:latin typeface="微软雅黑" pitchFamily="34" charset="-122"/>
                <a:ea typeface="微软雅黑" pitchFamily="34" charset="-122"/>
              </a:rPr>
              <a:t>、通过资源整合，争取</a:t>
            </a:r>
            <a:r>
              <a:rPr lang="zh-CN" altLang="en-US" sz="1400" b="1" dirty="0" smtClean="0">
                <a:solidFill>
                  <a:schemeClr val="accent1">
                    <a:lumMod val="75000"/>
                  </a:schemeClr>
                </a:solidFill>
                <a:latin typeface="微软雅黑" pitchFamily="34" charset="-122"/>
                <a:ea typeface="微软雅黑" pitchFamily="34" charset="-122"/>
              </a:rPr>
              <a:t>政府资源</a:t>
            </a:r>
            <a:endParaRPr lang="en-US" altLang="zh-CN" sz="1400" dirty="0" smtClean="0">
              <a:solidFill>
                <a:schemeClr val="accent1">
                  <a:lumMod val="75000"/>
                </a:schemeClr>
              </a:solidFill>
              <a:latin typeface="微软雅黑" pitchFamily="34" charset="-122"/>
              <a:ea typeface="微软雅黑" pitchFamily="34" charset="-122"/>
            </a:endParaRPr>
          </a:p>
          <a:p>
            <a:pPr>
              <a:lnSpc>
                <a:spcPts val="2200"/>
              </a:lnSpc>
              <a:defRPr/>
            </a:pPr>
            <a:r>
              <a:rPr lang="en-US" altLang="zh-CN" sz="1400" dirty="0" smtClean="0">
                <a:solidFill>
                  <a:schemeClr val="accent1">
                    <a:lumMod val="75000"/>
                  </a:schemeClr>
                </a:solidFill>
                <a:latin typeface="微软雅黑" pitchFamily="34" charset="-122"/>
                <a:ea typeface="微软雅黑" pitchFamily="34" charset="-122"/>
              </a:rPr>
              <a:t>2</a:t>
            </a:r>
            <a:r>
              <a:rPr lang="zh-CN" altLang="en-US" sz="1400" dirty="0" smtClean="0">
                <a:solidFill>
                  <a:schemeClr val="accent1">
                    <a:lumMod val="75000"/>
                  </a:schemeClr>
                </a:solidFill>
                <a:latin typeface="微软雅黑" pitchFamily="34" charset="-122"/>
                <a:ea typeface="微软雅黑" pitchFamily="34" charset="-122"/>
              </a:rPr>
              <a:t>、通过资源互换，争取</a:t>
            </a:r>
            <a:r>
              <a:rPr lang="zh-CN" altLang="en-US" sz="1400" b="1" dirty="0" smtClean="0">
                <a:solidFill>
                  <a:schemeClr val="accent1">
                    <a:lumMod val="75000"/>
                  </a:schemeClr>
                </a:solidFill>
                <a:latin typeface="微软雅黑" pitchFamily="34" charset="-122"/>
                <a:ea typeface="微软雅黑" pitchFamily="34" charset="-122"/>
              </a:rPr>
              <a:t>合作伙伴资源</a:t>
            </a:r>
            <a:endParaRPr lang="en-US" altLang="zh-CN" sz="1400" dirty="0" smtClean="0">
              <a:solidFill>
                <a:schemeClr val="accent1">
                  <a:lumMod val="75000"/>
                </a:schemeClr>
              </a:solidFill>
              <a:latin typeface="微软雅黑" pitchFamily="34" charset="-122"/>
              <a:ea typeface="微软雅黑" pitchFamily="34" charset="-122"/>
            </a:endParaRPr>
          </a:p>
          <a:p>
            <a:pPr>
              <a:lnSpc>
                <a:spcPts val="2200"/>
              </a:lnSpc>
              <a:defRPr/>
            </a:pPr>
            <a:r>
              <a:rPr lang="en-US" altLang="zh-CN" sz="1400" dirty="0" smtClean="0">
                <a:solidFill>
                  <a:schemeClr val="accent1">
                    <a:lumMod val="75000"/>
                  </a:schemeClr>
                </a:solidFill>
                <a:latin typeface="微软雅黑" pitchFamily="34" charset="-122"/>
                <a:ea typeface="微软雅黑" pitchFamily="34" charset="-122"/>
              </a:rPr>
              <a:t>3</a:t>
            </a:r>
            <a:r>
              <a:rPr lang="zh-CN" altLang="en-US" sz="1400" dirty="0" smtClean="0">
                <a:solidFill>
                  <a:schemeClr val="accent1">
                    <a:lumMod val="75000"/>
                  </a:schemeClr>
                </a:solidFill>
                <a:latin typeface="微软雅黑" pitchFamily="34" charset="-122"/>
                <a:ea typeface="微软雅黑" pitchFamily="34" charset="-122"/>
              </a:rPr>
              <a:t>、通过业务融合，争取</a:t>
            </a:r>
            <a:r>
              <a:rPr lang="zh-CN" altLang="en-US" sz="1400" b="1" dirty="0" smtClean="0">
                <a:solidFill>
                  <a:schemeClr val="accent1">
                    <a:lumMod val="75000"/>
                  </a:schemeClr>
                </a:solidFill>
                <a:latin typeface="微软雅黑" pitchFamily="34" charset="-122"/>
                <a:ea typeface="微软雅黑" pitchFamily="34" charset="-122"/>
              </a:rPr>
              <a:t>内部资源</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34" name="直接箭头连接符 33"/>
          <p:cNvCxnSpPr>
            <a:stCxn id="27" idx="2"/>
            <a:endCxn id="29" idx="0"/>
          </p:cNvCxnSpPr>
          <p:nvPr/>
        </p:nvCxnSpPr>
        <p:spPr>
          <a:xfrm flipH="1">
            <a:off x="3057216" y="2799970"/>
            <a:ext cx="1549957" cy="351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2"/>
            <a:endCxn id="28" idx="0"/>
          </p:cNvCxnSpPr>
          <p:nvPr/>
        </p:nvCxnSpPr>
        <p:spPr>
          <a:xfrm flipH="1">
            <a:off x="1221037" y="2799970"/>
            <a:ext cx="3386137" cy="3513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7" idx="2"/>
            <a:endCxn id="30" idx="0"/>
          </p:cNvCxnSpPr>
          <p:nvPr/>
        </p:nvCxnSpPr>
        <p:spPr>
          <a:xfrm>
            <a:off x="4607173" y="2799970"/>
            <a:ext cx="396875" cy="38523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8" idx="2"/>
          </p:cNvCxnSpPr>
          <p:nvPr/>
        </p:nvCxnSpPr>
        <p:spPr>
          <a:xfrm>
            <a:off x="1221036" y="3919687"/>
            <a:ext cx="0" cy="281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2"/>
            <a:endCxn id="32" idx="0"/>
          </p:cNvCxnSpPr>
          <p:nvPr/>
        </p:nvCxnSpPr>
        <p:spPr>
          <a:xfrm>
            <a:off x="3057216" y="3919687"/>
            <a:ext cx="2616" cy="2751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0" idx="2"/>
            <a:endCxn id="33" idx="0"/>
          </p:cNvCxnSpPr>
          <p:nvPr/>
        </p:nvCxnSpPr>
        <p:spPr>
          <a:xfrm>
            <a:off x="5004048" y="3953554"/>
            <a:ext cx="0" cy="24129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6156176" y="3155569"/>
            <a:ext cx="2520280" cy="768351"/>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smtClean="0">
                <a:solidFill>
                  <a:schemeClr val="accent1">
                    <a:lumMod val="75000"/>
                  </a:schemeClr>
                </a:solidFill>
                <a:latin typeface="微软雅黑" panose="020B0503020204020204" pitchFamily="34" charset="-122"/>
                <a:ea typeface="微软雅黑" panose="020B0503020204020204" pitchFamily="34" charset="-122"/>
              </a:rPr>
              <a:t>支撑协调能力</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6156176" y="4165220"/>
            <a:ext cx="2592288" cy="2252133"/>
          </a:xfrm>
          <a:prstGeom prst="roundRect">
            <a:avLst/>
          </a:prstGeom>
          <a:solidFill>
            <a:schemeClr val="accent3">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00"/>
              </a:lnSpc>
              <a:defRPr/>
            </a:pPr>
            <a:r>
              <a:rPr lang="en-US" altLang="zh-CN" sz="1400" b="1"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、流程协调能力：</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通过流程穿越，熟悉全流程</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节点</a:t>
            </a:r>
            <a:endParaRPr lang="en-US" altLang="zh-CN" sz="1400" dirty="0" smtClean="0">
              <a:solidFill>
                <a:schemeClr val="accent1">
                  <a:lumMod val="75000"/>
                </a:schemeClr>
              </a:solidFill>
              <a:latin typeface="微软雅黑" panose="020B0503020204020204" pitchFamily="34" charset="-122"/>
              <a:ea typeface="微软雅黑" panose="020B0503020204020204" pitchFamily="34" charset="-122"/>
            </a:endParaRPr>
          </a:p>
          <a:p>
            <a:pPr>
              <a:lnSpc>
                <a:spcPts val="2200"/>
              </a:lnSpc>
              <a:defRPr/>
            </a:pPr>
            <a:r>
              <a:rPr lang="en-US" altLang="zh-CN" sz="1400" b="1" dirty="0" smtClean="0">
                <a:solidFill>
                  <a:schemeClr val="accent1">
                    <a:lumMod val="75000"/>
                  </a:schemeClr>
                </a:solidFill>
                <a:latin typeface="微软雅黑" panose="020B0503020204020204" pitchFamily="34" charset="-122"/>
                <a:ea typeface="微软雅黑" panose="020B0503020204020204" pitchFamily="34" charset="-122"/>
              </a:rPr>
              <a:t>2</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1400" b="1" dirty="0" smtClean="0">
                <a:solidFill>
                  <a:schemeClr val="accent1">
                    <a:lumMod val="75000"/>
                  </a:schemeClr>
                </a:solidFill>
                <a:latin typeface="微软雅黑" panose="020B0503020204020204" pitchFamily="34" charset="-122"/>
                <a:ea typeface="微软雅黑" panose="020B0503020204020204" pitchFamily="34" charset="-122"/>
              </a:rPr>
              <a:t>NB</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技术能力：</a:t>
            </a:r>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邀</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请专家开展</a:t>
            </a:r>
            <a:r>
              <a:rPr lang="en-US" altLang="zh-CN" sz="1400" dirty="0" smtClean="0">
                <a:solidFill>
                  <a:schemeClr val="accent1">
                    <a:lumMod val="75000"/>
                  </a:schemeClr>
                </a:solidFill>
                <a:latin typeface="微软雅黑" panose="020B0503020204020204" pitchFamily="34" charset="-122"/>
                <a:ea typeface="微软雅黑" panose="020B0503020204020204" pitchFamily="34" charset="-122"/>
              </a:rPr>
              <a:t>NB</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技术及应</a:t>
            </a:r>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用培</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训</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，优化网络</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，做好试点</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应用</a:t>
            </a:r>
            <a:endParaRPr lang="en-US" altLang="zh-CN" sz="1400" dirty="0" smtClean="0">
              <a:solidFill>
                <a:schemeClr val="accent1">
                  <a:lumMod val="75000"/>
                </a:schemeClr>
              </a:solidFill>
              <a:latin typeface="微软雅黑" panose="020B0503020204020204" pitchFamily="34" charset="-122"/>
              <a:ea typeface="微软雅黑" panose="020B0503020204020204" pitchFamily="34" charset="-122"/>
            </a:endParaRPr>
          </a:p>
          <a:p>
            <a:pPr>
              <a:lnSpc>
                <a:spcPts val="2200"/>
              </a:lnSpc>
              <a:defRPr/>
            </a:pPr>
            <a:r>
              <a:rPr lang="en-US" altLang="zh-CN" sz="1400" b="1" dirty="0" smtClean="0">
                <a:solidFill>
                  <a:schemeClr val="accent1">
                    <a:lumMod val="75000"/>
                  </a:schemeClr>
                </a:solidFill>
                <a:latin typeface="微软雅黑" panose="020B0503020204020204" pitchFamily="34" charset="-122"/>
                <a:ea typeface="微软雅黑" panose="020B0503020204020204" pitchFamily="34" charset="-122"/>
              </a:rPr>
              <a:t>3</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、基地运营能力：</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建立合作伙伴引入机制和日常运营</a:t>
            </a:r>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机制</a:t>
            </a:r>
            <a:endParaRPr lang="zh-CN" altLang="en-US" sz="14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2" name="直接箭头连接符 41"/>
          <p:cNvCxnSpPr>
            <a:stCxn id="40" idx="2"/>
            <a:endCxn id="41" idx="0"/>
          </p:cNvCxnSpPr>
          <p:nvPr/>
        </p:nvCxnSpPr>
        <p:spPr>
          <a:xfrm>
            <a:off x="7416316" y="3923920"/>
            <a:ext cx="36004" cy="24130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2"/>
            <a:endCxn id="40" idx="0"/>
          </p:cNvCxnSpPr>
          <p:nvPr/>
        </p:nvCxnSpPr>
        <p:spPr>
          <a:xfrm>
            <a:off x="4607173" y="2799970"/>
            <a:ext cx="2809143" cy="355599"/>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燕尾形 76"/>
          <p:cNvSpPr>
            <a:spLocks noChangeArrowheads="1"/>
          </p:cNvSpPr>
          <p:nvPr/>
        </p:nvSpPr>
        <p:spPr bwMode="auto">
          <a:xfrm>
            <a:off x="2340570" y="2167087"/>
            <a:ext cx="503238" cy="575733"/>
          </a:xfrm>
          <a:prstGeom prst="chevron">
            <a:avLst>
              <a:gd name="adj" fmla="val 49947"/>
            </a:avLst>
          </a:prstGeom>
          <a:solidFill>
            <a:schemeClr val="accent3">
              <a:lumMod val="20000"/>
              <a:lumOff val="80000"/>
            </a:schemeClr>
          </a:solidFill>
          <a:ln w="9525" algn="ctr">
            <a:noFill/>
            <a:round/>
            <a:headEnd/>
            <a:tailEnd/>
          </a:ln>
        </p:spPr>
        <p:txBody>
          <a:bodyPr/>
          <a:lstStyle/>
          <a:p>
            <a:pPr eaLnBrk="1" hangingPunct="1">
              <a:buFont typeface="Arial" charset="0"/>
              <a:buNone/>
            </a:pPr>
            <a:endParaRPr lang="zh-CN" altLang="en-US">
              <a:solidFill>
                <a:schemeClr val="accent1">
                  <a:lumMod val="75000"/>
                </a:schemeClr>
              </a:solidFill>
            </a:endParaRPr>
          </a:p>
        </p:txBody>
      </p:sp>
      <p:sp>
        <p:nvSpPr>
          <p:cNvPr id="45" name="燕尾形 77"/>
          <p:cNvSpPr>
            <a:spLocks noChangeArrowheads="1"/>
          </p:cNvSpPr>
          <p:nvPr/>
        </p:nvSpPr>
        <p:spPr bwMode="auto">
          <a:xfrm rot="10800000">
            <a:off x="6372200" y="2128986"/>
            <a:ext cx="503237" cy="575733"/>
          </a:xfrm>
          <a:prstGeom prst="chevron">
            <a:avLst>
              <a:gd name="adj" fmla="val 49947"/>
            </a:avLst>
          </a:prstGeom>
          <a:solidFill>
            <a:schemeClr val="accent3">
              <a:lumMod val="20000"/>
              <a:lumOff val="80000"/>
            </a:schemeClr>
          </a:solidFill>
          <a:ln w="9525" algn="ctr">
            <a:noFill/>
            <a:round/>
            <a:headEnd/>
            <a:tailEnd/>
          </a:ln>
        </p:spPr>
        <p:txBody>
          <a:bodyPr/>
          <a:lstStyle/>
          <a:p>
            <a:pPr eaLnBrk="1" hangingPunct="1">
              <a:buFont typeface="Arial" charset="0"/>
              <a:buNone/>
            </a:pPr>
            <a:endParaRPr lang="zh-CN" altLang="en-US">
              <a:solidFill>
                <a:schemeClr val="accent1">
                  <a:lumMod val="75000"/>
                </a:schemeClr>
              </a:solidFill>
            </a:endParaRPr>
          </a:p>
        </p:txBody>
      </p:sp>
      <p:sp>
        <p:nvSpPr>
          <p:cNvPr id="46" name="矩形 78"/>
          <p:cNvSpPr>
            <a:spLocks noChangeArrowheads="1"/>
          </p:cNvSpPr>
          <p:nvPr/>
        </p:nvSpPr>
        <p:spPr bwMode="auto">
          <a:xfrm>
            <a:off x="6878827" y="2226350"/>
            <a:ext cx="1620957" cy="338554"/>
          </a:xfrm>
          <a:prstGeom prst="rect">
            <a:avLst/>
          </a:prstGeom>
          <a:solidFill>
            <a:schemeClr val="accent3">
              <a:lumMod val="20000"/>
              <a:lumOff val="80000"/>
            </a:schemeClr>
          </a:solidFill>
          <a:ln w="28575">
            <a:solidFill>
              <a:schemeClr val="tx2"/>
            </a:solidFill>
            <a:miter lim="800000"/>
            <a:headEnd/>
            <a:tailEnd/>
          </a:ln>
        </p:spPr>
        <p:txBody>
          <a:bodyPr wrap="none">
            <a:spAutoFit/>
          </a:bodyPr>
          <a:lstStyle/>
          <a:p>
            <a:pPr algn="ctr"/>
            <a:r>
              <a:rPr lang="zh-CN" altLang="en-US" sz="1600" b="1" dirty="0" smtClean="0">
                <a:solidFill>
                  <a:schemeClr val="accent1">
                    <a:lumMod val="75000"/>
                  </a:schemeClr>
                </a:solidFill>
                <a:latin typeface="微软雅黑" pitchFamily="34" charset="-122"/>
                <a:ea typeface="微软雅黑" pitchFamily="34" charset="-122"/>
              </a:rPr>
              <a:t>分公司专职人员</a:t>
            </a:r>
            <a:endParaRPr lang="zh-CN" altLang="en-US" sz="1600" b="1" dirty="0">
              <a:solidFill>
                <a:schemeClr val="accent1">
                  <a:lumMod val="75000"/>
                </a:schemeClr>
              </a:solidFill>
              <a:latin typeface="微软雅黑" pitchFamily="34" charset="-122"/>
              <a:ea typeface="微软雅黑" pitchFamily="34" charset="-122"/>
            </a:endParaRPr>
          </a:p>
        </p:txBody>
      </p:sp>
      <p:sp>
        <p:nvSpPr>
          <p:cNvPr id="47" name="矩形 79"/>
          <p:cNvSpPr>
            <a:spLocks noChangeArrowheads="1"/>
          </p:cNvSpPr>
          <p:nvPr/>
        </p:nvSpPr>
        <p:spPr bwMode="auto">
          <a:xfrm>
            <a:off x="686783" y="2298358"/>
            <a:ext cx="1620957" cy="338554"/>
          </a:xfrm>
          <a:prstGeom prst="rect">
            <a:avLst/>
          </a:prstGeom>
          <a:solidFill>
            <a:schemeClr val="accent3">
              <a:lumMod val="20000"/>
              <a:lumOff val="80000"/>
            </a:schemeClr>
          </a:solidFill>
          <a:ln w="28575">
            <a:solidFill>
              <a:schemeClr val="tx2"/>
            </a:solidFill>
            <a:miter lim="800000"/>
            <a:headEnd/>
            <a:tailEnd/>
          </a:ln>
        </p:spPr>
        <p:txBody>
          <a:bodyPr wrap="none">
            <a:spAutoFit/>
          </a:bodyPr>
          <a:lstStyle/>
          <a:p>
            <a:pPr algn="ctr"/>
            <a:r>
              <a:rPr lang="zh-CN" altLang="en-US" sz="1600" b="1" dirty="0" smtClean="0">
                <a:solidFill>
                  <a:schemeClr val="accent1">
                    <a:lumMod val="75000"/>
                  </a:schemeClr>
                </a:solidFill>
                <a:latin typeface="微软雅黑" pitchFamily="34" charset="-122"/>
                <a:ea typeface="微软雅黑" pitchFamily="34" charset="-122"/>
              </a:rPr>
              <a:t>市公司物联网室</a:t>
            </a:r>
            <a:endParaRPr lang="zh-CN" altLang="en-US" sz="1600" b="1"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smtClean="0">
                <a:solidFill>
                  <a:schemeClr val="bg1"/>
                </a:solidFill>
                <a:latin typeface="微软雅黑" pitchFamily="34" charset="-122"/>
                <a:ea typeface="微软雅黑" pitchFamily="34" charset="-122"/>
              </a:rPr>
              <a:t>3</a:t>
            </a:r>
            <a:r>
              <a:rPr lang="zh-CN" altLang="en-US" sz="2400" b="1" dirty="0" smtClean="0">
                <a:solidFill>
                  <a:schemeClr val="bg1"/>
                </a:solidFill>
                <a:latin typeface="微软雅黑" pitchFamily="34" charset="-122"/>
                <a:ea typeface="微软雅黑" pitchFamily="34" charset="-122"/>
              </a:rPr>
              <a:t>、全体动员，加强跑马圈地，探索物联网发展有效模式</a:t>
            </a:r>
          </a:p>
        </p:txBody>
      </p:sp>
      <p:sp>
        <p:nvSpPr>
          <p:cNvPr id="15" name="矩形 1"/>
          <p:cNvSpPr>
            <a:spLocks noChangeArrowheads="1"/>
          </p:cNvSpPr>
          <p:nvPr/>
        </p:nvSpPr>
        <p:spPr bwMode="auto">
          <a:xfrm>
            <a:off x="179512" y="781749"/>
            <a:ext cx="8784976" cy="830997"/>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发动全公司资源、全员之力，本地域外两手抓、两手都要硬，积极探索合理、健康、高效的物联网发展模式，拓土开疆。</a:t>
            </a:r>
            <a:endParaRPr lang="zh-CN" altLang="en-US" sz="1600" b="1" dirty="0">
              <a:solidFill>
                <a:srgbClr val="FF0000"/>
              </a:solidFill>
              <a:latin typeface="微软雅黑" pitchFamily="34" charset="-122"/>
              <a:ea typeface="微软雅黑" pitchFamily="34" charset="-122"/>
            </a:endParaRPr>
          </a:p>
        </p:txBody>
      </p:sp>
      <p:sp>
        <p:nvSpPr>
          <p:cNvPr id="18" name="矩形 17"/>
          <p:cNvSpPr/>
          <p:nvPr/>
        </p:nvSpPr>
        <p:spPr>
          <a:xfrm>
            <a:off x="238743" y="1700808"/>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itchFamily="34" charset="-122"/>
                <a:ea typeface="微软雅黑" pitchFamily="34" charset="-122"/>
              </a:rPr>
              <a:t>本地市场：</a:t>
            </a:r>
            <a:r>
              <a:rPr lang="zh-CN" altLang="en-US" b="1" dirty="0" smtClean="0">
                <a:latin typeface="微软雅黑" pitchFamily="34" charset="-122"/>
                <a:ea typeface="微软雅黑" pitchFamily="34" charset="-122"/>
              </a:rPr>
              <a:t>政府布局</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方案设计</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技术支撑</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联合推广，要份额</a:t>
            </a:r>
          </a:p>
        </p:txBody>
      </p:sp>
      <p:sp>
        <p:nvSpPr>
          <p:cNvPr id="20" name="矩形 19"/>
          <p:cNvSpPr/>
          <p:nvPr/>
        </p:nvSpPr>
        <p:spPr>
          <a:xfrm>
            <a:off x="251520" y="4185128"/>
            <a:ext cx="8654400" cy="39600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white"/>
                </a:solidFill>
                <a:latin typeface="微软雅黑" pitchFamily="34" charset="-122"/>
                <a:ea typeface="微软雅黑" pitchFamily="34" charset="-122"/>
              </a:rPr>
              <a:t>域外市场：核心载体</a:t>
            </a:r>
            <a:r>
              <a:rPr lang="en-US" altLang="zh-CN" b="1" dirty="0" smtClean="0">
                <a:solidFill>
                  <a:prstClr val="white"/>
                </a:solidFill>
                <a:latin typeface="微软雅黑" pitchFamily="34" charset="-122"/>
                <a:ea typeface="微软雅黑" pitchFamily="34" charset="-122"/>
              </a:rPr>
              <a:t>+</a:t>
            </a:r>
            <a:r>
              <a:rPr lang="zh-CN" altLang="en-US" b="1" dirty="0" smtClean="0">
                <a:solidFill>
                  <a:prstClr val="white"/>
                </a:solidFill>
                <a:latin typeface="微软雅黑" pitchFamily="34" charset="-122"/>
                <a:ea typeface="微软雅黑" pitchFamily="34" charset="-122"/>
              </a:rPr>
              <a:t>竞争资费</a:t>
            </a:r>
            <a:r>
              <a:rPr lang="en-US" altLang="zh-CN" b="1" dirty="0" smtClean="0">
                <a:solidFill>
                  <a:prstClr val="white"/>
                </a:solidFill>
                <a:latin typeface="微软雅黑" pitchFamily="34" charset="-122"/>
                <a:ea typeface="微软雅黑" pitchFamily="34" charset="-122"/>
              </a:rPr>
              <a:t>+</a:t>
            </a:r>
            <a:r>
              <a:rPr lang="zh-CN" altLang="en-US" b="1" dirty="0" smtClean="0">
                <a:solidFill>
                  <a:prstClr val="white"/>
                </a:solidFill>
                <a:latin typeface="微软雅黑" pitchFamily="34" charset="-122"/>
                <a:ea typeface="微软雅黑" pitchFamily="34" charset="-122"/>
              </a:rPr>
              <a:t>优质服务</a:t>
            </a:r>
            <a:r>
              <a:rPr lang="en-US" altLang="zh-CN" b="1" dirty="0" smtClean="0">
                <a:solidFill>
                  <a:prstClr val="white"/>
                </a:solidFill>
                <a:latin typeface="微软雅黑" pitchFamily="34" charset="-122"/>
                <a:ea typeface="微软雅黑" pitchFamily="34" charset="-122"/>
              </a:rPr>
              <a:t>+</a:t>
            </a:r>
            <a:r>
              <a:rPr lang="zh-CN" altLang="en-US" b="1" dirty="0" smtClean="0">
                <a:solidFill>
                  <a:prstClr val="white"/>
                </a:solidFill>
                <a:latin typeface="微软雅黑" pitchFamily="34" charset="-122"/>
                <a:ea typeface="微软雅黑" pitchFamily="34" charset="-122"/>
              </a:rPr>
              <a:t>联合维系，要规模</a:t>
            </a:r>
          </a:p>
        </p:txBody>
      </p:sp>
      <p:sp>
        <p:nvSpPr>
          <p:cNvPr id="21" name="矩形 20"/>
          <p:cNvSpPr/>
          <p:nvPr/>
        </p:nvSpPr>
        <p:spPr>
          <a:xfrm>
            <a:off x="251520" y="4601160"/>
            <a:ext cx="8640960" cy="19241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2" name="矩形 21"/>
          <p:cNvSpPr/>
          <p:nvPr/>
        </p:nvSpPr>
        <p:spPr>
          <a:xfrm>
            <a:off x="251520" y="2116840"/>
            <a:ext cx="8640960" cy="196023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3" name="矩形 22"/>
          <p:cNvSpPr/>
          <p:nvPr/>
        </p:nvSpPr>
        <p:spPr>
          <a:xfrm>
            <a:off x="251520" y="2132856"/>
            <a:ext cx="8640960" cy="738664"/>
          </a:xfrm>
          <a:prstGeom prst="rect">
            <a:avLst/>
          </a:prstGeom>
        </p:spPr>
        <p:txBody>
          <a:bodyPr wrap="square">
            <a:spAutoFit/>
          </a:bodyPr>
          <a:lstStyle/>
          <a:p>
            <a:pPr>
              <a:lnSpc>
                <a:spcPct val="150000"/>
              </a:lnSpc>
              <a:buFont typeface="Wingdings" pitchFamily="2" charset="2"/>
              <a:buChar char="p"/>
            </a:pPr>
            <a:r>
              <a:rPr lang="zh-CN" altLang="en-US" sz="1400" dirty="0" smtClean="0">
                <a:latin typeface="微软雅黑" pitchFamily="34" charset="-122"/>
                <a:ea typeface="微软雅黑" pitchFamily="34" charset="-122"/>
              </a:rPr>
              <a:t>加快转型产业挖掘，开展由政府站台的箱包和锁具等行业专场交流会和推介会，打造行业公共云平台。</a:t>
            </a:r>
            <a:endParaRPr lang="zh-CN" altLang="en-US" sz="1400" dirty="0" smtClean="0"/>
          </a:p>
          <a:p>
            <a:pPr>
              <a:lnSpc>
                <a:spcPct val="150000"/>
              </a:lnSpc>
              <a:buFont typeface="Wingdings" pitchFamily="2" charset="2"/>
              <a:buChar char="p"/>
            </a:pPr>
            <a:r>
              <a:rPr lang="zh-CN" altLang="en-US" sz="1400" dirty="0" smtClean="0">
                <a:latin typeface="微软雅黑" pitchFamily="34" charset="-122"/>
                <a:ea typeface="微软雅黑" pitchFamily="34" charset="-122"/>
              </a:rPr>
              <a:t>抓住政府项目试点，做成标杆案例，打造标准模板，联合优质合作伙伴，快速复制推广。</a:t>
            </a:r>
            <a:endParaRPr lang="zh-CN" altLang="en-US" sz="1400" dirty="0"/>
          </a:p>
        </p:txBody>
      </p:sp>
      <p:sp>
        <p:nvSpPr>
          <p:cNvPr id="24" name="矩形 23"/>
          <p:cNvSpPr/>
          <p:nvPr/>
        </p:nvSpPr>
        <p:spPr>
          <a:xfrm>
            <a:off x="251520" y="4581128"/>
            <a:ext cx="8568952" cy="738664"/>
          </a:xfrm>
          <a:prstGeom prst="rect">
            <a:avLst/>
          </a:prstGeom>
        </p:spPr>
        <p:txBody>
          <a:bodyPr wrap="square">
            <a:spAutoFit/>
          </a:bodyPr>
          <a:lstStyle/>
          <a:p>
            <a:pPr>
              <a:lnSpc>
                <a:spcPct val="150000"/>
              </a:lnSpc>
              <a:buFont typeface="Wingdings" pitchFamily="2" charset="2"/>
              <a:buChar char="p"/>
            </a:pPr>
            <a:r>
              <a:rPr lang="zh-CN" altLang="en-US" sz="1400" dirty="0" smtClean="0">
                <a:latin typeface="微软雅黑" pitchFamily="34" charset="-122"/>
                <a:ea typeface="微软雅黑" pitchFamily="34" charset="-122"/>
              </a:rPr>
              <a:t>内部载体：全体员工交往圈，尝试借助大数据模型进行挖掘。</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dirty="0" smtClean="0">
                <a:latin typeface="微软雅黑" pitchFamily="34" charset="-122"/>
                <a:ea typeface="微软雅黑" pitchFamily="34" charset="-122"/>
              </a:rPr>
              <a:t>外部载体：存量合作客户转介、温商拓展及引荐、项目合作商</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业务代理商等。</a:t>
            </a:r>
            <a:endParaRPr lang="zh-CN" altLang="en-US" sz="1400" dirty="0"/>
          </a:p>
        </p:txBody>
      </p:sp>
      <p:sp>
        <p:nvSpPr>
          <p:cNvPr id="25" name="燕尾形 94"/>
          <p:cNvSpPr/>
          <p:nvPr/>
        </p:nvSpPr>
        <p:spPr>
          <a:xfrm>
            <a:off x="6675438" y="6061223"/>
            <a:ext cx="2144712" cy="392113"/>
          </a:xfrm>
          <a:prstGeom prst="chevron">
            <a:avLst/>
          </a:prstGeom>
          <a:solidFill>
            <a:schemeClr val="accent3">
              <a:lumMod val="60000"/>
              <a:lumOff val="4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规模拓展</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26" name="矩形 69"/>
          <p:cNvSpPr/>
          <p:nvPr/>
        </p:nvSpPr>
        <p:spPr>
          <a:xfrm>
            <a:off x="6896100" y="5372248"/>
            <a:ext cx="1651000"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优惠政策</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优质服务</a:t>
            </a:r>
            <a:endParaRPr lang="en-US" altLang="zh-CN" sz="1400" kern="0" dirty="0">
              <a:solidFill>
                <a:prstClr val="black">
                  <a:lumMod val="95000"/>
                  <a:lumOff val="5000"/>
                </a:prstClr>
              </a:solidFill>
              <a:latin typeface="微软雅黑"/>
              <a:ea typeface="微软雅黑"/>
            </a:endParaRPr>
          </a:p>
        </p:txBody>
      </p:sp>
      <p:cxnSp>
        <p:nvCxnSpPr>
          <p:cNvPr id="27" name="直接连接符 87"/>
          <p:cNvCxnSpPr>
            <a:cxnSpLocks noChangeShapeType="1"/>
            <a:stCxn id="26" idx="2"/>
          </p:cNvCxnSpPr>
          <p:nvPr/>
        </p:nvCxnSpPr>
        <p:spPr bwMode="auto">
          <a:xfrm rot="5400000">
            <a:off x="7614444" y="5954067"/>
            <a:ext cx="142875" cy="71437"/>
          </a:xfrm>
          <a:prstGeom prst="bentConnector3">
            <a:avLst>
              <a:gd name="adj1" fmla="val 50000"/>
            </a:avLst>
          </a:prstGeom>
          <a:noFill/>
          <a:ln w="28575" algn="ctr">
            <a:solidFill>
              <a:srgbClr val="A6A6A6"/>
            </a:solidFill>
            <a:miter lim="800000"/>
            <a:headEnd/>
            <a:tailEnd/>
          </a:ln>
        </p:spPr>
      </p:cxnSp>
      <p:sp>
        <p:nvSpPr>
          <p:cNvPr id="28" name="燕尾形 94"/>
          <p:cNvSpPr/>
          <p:nvPr/>
        </p:nvSpPr>
        <p:spPr>
          <a:xfrm>
            <a:off x="4591050" y="6061223"/>
            <a:ext cx="2146300" cy="392113"/>
          </a:xfrm>
          <a:prstGeom prst="chevron">
            <a:avLst/>
          </a:prstGeom>
          <a:solidFill>
            <a:schemeClr val="accent3">
              <a:lumMod val="60000"/>
              <a:lumOff val="4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互利共赢</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29" name="矩形 69"/>
          <p:cNvSpPr/>
          <p:nvPr/>
        </p:nvSpPr>
        <p:spPr>
          <a:xfrm>
            <a:off x="4811713" y="5372248"/>
            <a:ext cx="1652587"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商机互换</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共同发展</a:t>
            </a:r>
            <a:endParaRPr lang="en-US" altLang="zh-CN" sz="1400" kern="0" dirty="0">
              <a:solidFill>
                <a:prstClr val="black">
                  <a:lumMod val="95000"/>
                  <a:lumOff val="5000"/>
                </a:prstClr>
              </a:solidFill>
              <a:latin typeface="微软雅黑"/>
              <a:ea typeface="微软雅黑"/>
            </a:endParaRPr>
          </a:p>
        </p:txBody>
      </p:sp>
      <p:cxnSp>
        <p:nvCxnSpPr>
          <p:cNvPr id="30" name="直接连接符 87"/>
          <p:cNvCxnSpPr>
            <a:cxnSpLocks noChangeShapeType="1"/>
            <a:stCxn id="29" idx="2"/>
          </p:cNvCxnSpPr>
          <p:nvPr/>
        </p:nvCxnSpPr>
        <p:spPr bwMode="auto">
          <a:xfrm rot="5400000">
            <a:off x="5530850" y="5953273"/>
            <a:ext cx="142875" cy="73025"/>
          </a:xfrm>
          <a:prstGeom prst="bentConnector3">
            <a:avLst>
              <a:gd name="adj1" fmla="val 50000"/>
            </a:avLst>
          </a:prstGeom>
          <a:noFill/>
          <a:ln w="28575" algn="ctr">
            <a:solidFill>
              <a:srgbClr val="A6A6A6"/>
            </a:solidFill>
            <a:miter lim="800000"/>
            <a:headEnd/>
            <a:tailEnd/>
          </a:ln>
        </p:spPr>
      </p:cxnSp>
      <p:sp>
        <p:nvSpPr>
          <p:cNvPr id="31" name="燕尾形 94"/>
          <p:cNvSpPr/>
          <p:nvPr/>
        </p:nvSpPr>
        <p:spPr>
          <a:xfrm>
            <a:off x="2498725" y="6061223"/>
            <a:ext cx="2144713" cy="392113"/>
          </a:xfrm>
          <a:prstGeom prst="chevron">
            <a:avLst/>
          </a:prstGeom>
          <a:solidFill>
            <a:schemeClr val="accent3">
              <a:lumMod val="60000"/>
              <a:lumOff val="4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找准目标</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32" name="矩形 31"/>
          <p:cNvSpPr/>
          <p:nvPr/>
        </p:nvSpPr>
        <p:spPr>
          <a:xfrm>
            <a:off x="2719388" y="5372248"/>
            <a:ext cx="1651000"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规模行业</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优势企业</a:t>
            </a:r>
            <a:endParaRPr lang="en-US" altLang="zh-CN" sz="1400" kern="0" dirty="0">
              <a:solidFill>
                <a:prstClr val="black">
                  <a:lumMod val="95000"/>
                  <a:lumOff val="5000"/>
                </a:prstClr>
              </a:solidFill>
              <a:latin typeface="微软雅黑"/>
              <a:ea typeface="微软雅黑"/>
            </a:endParaRPr>
          </a:p>
        </p:txBody>
      </p:sp>
      <p:cxnSp>
        <p:nvCxnSpPr>
          <p:cNvPr id="33" name="直接连接符 87"/>
          <p:cNvCxnSpPr>
            <a:cxnSpLocks noChangeShapeType="1"/>
            <a:stCxn id="32" idx="2"/>
          </p:cNvCxnSpPr>
          <p:nvPr/>
        </p:nvCxnSpPr>
        <p:spPr bwMode="auto">
          <a:xfrm rot="5400000">
            <a:off x="3437731" y="5954067"/>
            <a:ext cx="142875" cy="71438"/>
          </a:xfrm>
          <a:prstGeom prst="bentConnector3">
            <a:avLst>
              <a:gd name="adj1" fmla="val 50000"/>
            </a:avLst>
          </a:prstGeom>
          <a:noFill/>
          <a:ln w="28575" algn="ctr">
            <a:solidFill>
              <a:srgbClr val="A6A6A6"/>
            </a:solidFill>
            <a:miter lim="800000"/>
            <a:headEnd/>
            <a:tailEnd/>
          </a:ln>
        </p:spPr>
      </p:cxnSp>
      <p:sp>
        <p:nvSpPr>
          <p:cNvPr id="34" name="燕尾形 94"/>
          <p:cNvSpPr/>
          <p:nvPr/>
        </p:nvSpPr>
        <p:spPr>
          <a:xfrm>
            <a:off x="414338" y="6061223"/>
            <a:ext cx="2146300" cy="392113"/>
          </a:xfrm>
          <a:prstGeom prst="chevron">
            <a:avLst/>
          </a:prstGeom>
          <a:solidFill>
            <a:schemeClr val="accent3">
              <a:lumMod val="60000"/>
              <a:lumOff val="4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信息排摸</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35" name="矩形 69"/>
          <p:cNvSpPr/>
          <p:nvPr/>
        </p:nvSpPr>
        <p:spPr>
          <a:xfrm>
            <a:off x="636588" y="5372248"/>
            <a:ext cx="1651000"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春节回归</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温商大会</a:t>
            </a:r>
          </a:p>
        </p:txBody>
      </p:sp>
      <p:cxnSp>
        <p:nvCxnSpPr>
          <p:cNvPr id="36" name="直接连接符 87"/>
          <p:cNvCxnSpPr>
            <a:cxnSpLocks noChangeShapeType="1"/>
            <a:stCxn id="35" idx="2"/>
          </p:cNvCxnSpPr>
          <p:nvPr/>
        </p:nvCxnSpPr>
        <p:spPr bwMode="auto">
          <a:xfrm rot="5400000">
            <a:off x="1354931" y="5954067"/>
            <a:ext cx="142875" cy="71438"/>
          </a:xfrm>
          <a:prstGeom prst="bentConnector3">
            <a:avLst>
              <a:gd name="adj1" fmla="val 50000"/>
            </a:avLst>
          </a:prstGeom>
          <a:noFill/>
          <a:ln w="28575" algn="ctr">
            <a:solidFill>
              <a:srgbClr val="A6A6A6"/>
            </a:solidFill>
            <a:miter lim="800000"/>
            <a:headEnd/>
            <a:tailEnd/>
          </a:ln>
        </p:spPr>
      </p:cxnSp>
      <p:sp>
        <p:nvSpPr>
          <p:cNvPr id="38" name="燕尾形 94"/>
          <p:cNvSpPr/>
          <p:nvPr/>
        </p:nvSpPr>
        <p:spPr>
          <a:xfrm>
            <a:off x="6747768" y="3612951"/>
            <a:ext cx="2144712" cy="392113"/>
          </a:xfrm>
          <a:prstGeom prst="chevron">
            <a:avLst/>
          </a:prstGeom>
          <a:solidFill>
            <a:schemeClr val="accent6">
              <a:lumMod val="20000"/>
              <a:lumOff val="8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企业拓展会</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39" name="矩形 69"/>
          <p:cNvSpPr/>
          <p:nvPr/>
        </p:nvSpPr>
        <p:spPr>
          <a:xfrm>
            <a:off x="6968430" y="2923976"/>
            <a:ext cx="1651000"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清单排摸</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复制拓展</a:t>
            </a:r>
            <a:endParaRPr lang="en-US" altLang="zh-CN" sz="1400" kern="0" dirty="0">
              <a:solidFill>
                <a:prstClr val="black">
                  <a:lumMod val="95000"/>
                  <a:lumOff val="5000"/>
                </a:prstClr>
              </a:solidFill>
              <a:latin typeface="微软雅黑"/>
              <a:ea typeface="微软雅黑"/>
            </a:endParaRPr>
          </a:p>
        </p:txBody>
      </p:sp>
      <p:cxnSp>
        <p:nvCxnSpPr>
          <p:cNvPr id="40" name="直接连接符 87"/>
          <p:cNvCxnSpPr>
            <a:cxnSpLocks noChangeShapeType="1"/>
            <a:stCxn id="39" idx="2"/>
          </p:cNvCxnSpPr>
          <p:nvPr/>
        </p:nvCxnSpPr>
        <p:spPr bwMode="auto">
          <a:xfrm rot="5400000">
            <a:off x="7686774" y="3505795"/>
            <a:ext cx="142875" cy="71437"/>
          </a:xfrm>
          <a:prstGeom prst="bentConnector3">
            <a:avLst>
              <a:gd name="adj1" fmla="val 50000"/>
            </a:avLst>
          </a:prstGeom>
          <a:noFill/>
          <a:ln w="28575" algn="ctr">
            <a:solidFill>
              <a:srgbClr val="A6A6A6"/>
            </a:solidFill>
            <a:miter lim="800000"/>
            <a:headEnd/>
            <a:tailEnd/>
          </a:ln>
        </p:spPr>
      </p:cxnSp>
      <p:sp>
        <p:nvSpPr>
          <p:cNvPr id="41" name="燕尾形 94"/>
          <p:cNvSpPr/>
          <p:nvPr/>
        </p:nvSpPr>
        <p:spPr>
          <a:xfrm>
            <a:off x="4663380" y="3612951"/>
            <a:ext cx="2146300" cy="392113"/>
          </a:xfrm>
          <a:prstGeom prst="chevron">
            <a:avLst/>
          </a:prstGeom>
          <a:solidFill>
            <a:schemeClr val="accent6">
              <a:lumMod val="20000"/>
              <a:lumOff val="8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政府推介会</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42" name="矩形 69"/>
          <p:cNvSpPr/>
          <p:nvPr/>
        </p:nvSpPr>
        <p:spPr>
          <a:xfrm>
            <a:off x="4884043" y="2923976"/>
            <a:ext cx="1652587"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行业推广</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补贴政策</a:t>
            </a:r>
            <a:endParaRPr lang="en-US" altLang="zh-CN" sz="1400" kern="0" dirty="0">
              <a:solidFill>
                <a:prstClr val="black">
                  <a:lumMod val="95000"/>
                  <a:lumOff val="5000"/>
                </a:prstClr>
              </a:solidFill>
              <a:latin typeface="微软雅黑"/>
              <a:ea typeface="微软雅黑"/>
            </a:endParaRPr>
          </a:p>
        </p:txBody>
      </p:sp>
      <p:cxnSp>
        <p:nvCxnSpPr>
          <p:cNvPr id="43" name="直接连接符 87"/>
          <p:cNvCxnSpPr>
            <a:cxnSpLocks noChangeShapeType="1"/>
            <a:stCxn id="42" idx="2"/>
          </p:cNvCxnSpPr>
          <p:nvPr/>
        </p:nvCxnSpPr>
        <p:spPr bwMode="auto">
          <a:xfrm rot="5400000">
            <a:off x="5603180" y="3505001"/>
            <a:ext cx="142875" cy="73025"/>
          </a:xfrm>
          <a:prstGeom prst="bentConnector3">
            <a:avLst>
              <a:gd name="adj1" fmla="val 50000"/>
            </a:avLst>
          </a:prstGeom>
          <a:noFill/>
          <a:ln w="28575" algn="ctr">
            <a:solidFill>
              <a:srgbClr val="A6A6A6"/>
            </a:solidFill>
            <a:miter lim="800000"/>
            <a:headEnd/>
            <a:tailEnd/>
          </a:ln>
        </p:spPr>
      </p:cxnSp>
      <p:sp>
        <p:nvSpPr>
          <p:cNvPr id="44" name="燕尾形 94"/>
          <p:cNvSpPr/>
          <p:nvPr/>
        </p:nvSpPr>
        <p:spPr>
          <a:xfrm>
            <a:off x="2571055" y="3612951"/>
            <a:ext cx="2144713" cy="392113"/>
          </a:xfrm>
          <a:prstGeom prst="chevron">
            <a:avLst/>
          </a:prstGeom>
          <a:solidFill>
            <a:schemeClr val="accent6">
              <a:lumMod val="20000"/>
              <a:lumOff val="8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打造标杆</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45" name="矩形 69"/>
          <p:cNvSpPr/>
          <p:nvPr/>
        </p:nvSpPr>
        <p:spPr>
          <a:xfrm>
            <a:off x="2791718" y="2923976"/>
            <a:ext cx="1651000"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技术方案</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商务模式</a:t>
            </a:r>
            <a:endParaRPr lang="en-US" altLang="zh-CN" sz="1400" kern="0" dirty="0">
              <a:solidFill>
                <a:prstClr val="black">
                  <a:lumMod val="95000"/>
                  <a:lumOff val="5000"/>
                </a:prstClr>
              </a:solidFill>
              <a:latin typeface="微软雅黑"/>
              <a:ea typeface="微软雅黑"/>
            </a:endParaRPr>
          </a:p>
        </p:txBody>
      </p:sp>
      <p:cxnSp>
        <p:nvCxnSpPr>
          <p:cNvPr id="46" name="直接连接符 87"/>
          <p:cNvCxnSpPr>
            <a:cxnSpLocks noChangeShapeType="1"/>
            <a:stCxn id="45" idx="2"/>
          </p:cNvCxnSpPr>
          <p:nvPr/>
        </p:nvCxnSpPr>
        <p:spPr bwMode="auto">
          <a:xfrm rot="5400000">
            <a:off x="3510061" y="3505795"/>
            <a:ext cx="142875" cy="71438"/>
          </a:xfrm>
          <a:prstGeom prst="bentConnector3">
            <a:avLst>
              <a:gd name="adj1" fmla="val 50000"/>
            </a:avLst>
          </a:prstGeom>
          <a:noFill/>
          <a:ln w="28575" algn="ctr">
            <a:solidFill>
              <a:srgbClr val="A6A6A6"/>
            </a:solidFill>
            <a:miter lim="800000"/>
            <a:headEnd/>
            <a:tailEnd/>
          </a:ln>
        </p:spPr>
      </p:cxnSp>
      <p:sp>
        <p:nvSpPr>
          <p:cNvPr id="47" name="燕尾形 94"/>
          <p:cNvSpPr/>
          <p:nvPr/>
        </p:nvSpPr>
        <p:spPr>
          <a:xfrm>
            <a:off x="486668" y="3612951"/>
            <a:ext cx="2146300" cy="392113"/>
          </a:xfrm>
          <a:prstGeom prst="chevron">
            <a:avLst/>
          </a:prstGeom>
          <a:solidFill>
            <a:schemeClr val="accent6">
              <a:lumMod val="20000"/>
              <a:lumOff val="80000"/>
            </a:schemeClr>
          </a:solidFill>
          <a:ln w="25400" cap="flat" cmpd="sng" algn="ctr">
            <a:noFill/>
            <a:prstDash val="solid"/>
          </a:ln>
          <a:effectLst/>
        </p:spPr>
        <p:txBody>
          <a:bodyPr wrap="none" lIns="91398" tIns="45699" rIns="91398" bIns="45699" anchor="ctr"/>
          <a:lstStyle/>
          <a:p>
            <a:pPr algn="ctr" defTabSz="1018620" eaLnBrk="1" fontAlgn="auto" hangingPunct="1">
              <a:spcBef>
                <a:spcPts val="0"/>
              </a:spcBef>
              <a:spcAft>
                <a:spcPts val="0"/>
              </a:spcAft>
              <a:defRPr/>
            </a:pPr>
            <a:r>
              <a:rPr lang="zh-CN" altLang="en-US" sz="1400" b="1" kern="0" dirty="0">
                <a:solidFill>
                  <a:sysClr val="windowText" lastClr="000000">
                    <a:lumMod val="85000"/>
                    <a:lumOff val="15000"/>
                  </a:sysClr>
                </a:solidFill>
                <a:latin typeface="微软雅黑" pitchFamily="34" charset="-122"/>
                <a:ea typeface="微软雅黑"/>
              </a:rPr>
              <a:t>寻找目标</a:t>
            </a:r>
            <a:endParaRPr lang="en-US" altLang="zh-CN" sz="1400" b="1" kern="0" dirty="0">
              <a:solidFill>
                <a:sysClr val="windowText" lastClr="000000">
                  <a:lumMod val="85000"/>
                  <a:lumOff val="15000"/>
                </a:sysClr>
              </a:solidFill>
              <a:latin typeface="微软雅黑" pitchFamily="34" charset="-122"/>
              <a:ea typeface="微软雅黑"/>
            </a:endParaRPr>
          </a:p>
        </p:txBody>
      </p:sp>
      <p:sp>
        <p:nvSpPr>
          <p:cNvPr id="48" name="矩形 69"/>
          <p:cNvSpPr/>
          <p:nvPr/>
        </p:nvSpPr>
        <p:spPr>
          <a:xfrm>
            <a:off x="708918" y="2923976"/>
            <a:ext cx="1651000" cy="546100"/>
          </a:xfrm>
          <a:prstGeom prst="rect">
            <a:avLst/>
          </a:prstGeom>
          <a:solidFill>
            <a:srgbClr val="FFFFFF"/>
          </a:solidFill>
          <a:ln w="28575">
            <a:solidFill>
              <a:sysClr val="window" lastClr="FFFFFF">
                <a:lumMod val="65000"/>
              </a:sysClr>
            </a:solidFill>
          </a:ln>
        </p:spPr>
        <p:txBody>
          <a:bodyPr anchor="ctr"/>
          <a:lstStyle/>
          <a:p>
            <a:pPr algn="ctr" defTabSz="1219028" eaLnBrk="1" fontAlgn="auto" hangingPunct="1">
              <a:spcBef>
                <a:spcPts val="0"/>
              </a:spcBef>
              <a:spcAft>
                <a:spcPts val="0"/>
              </a:spcAft>
              <a:defRPr/>
            </a:pPr>
            <a:r>
              <a:rPr lang="en-US" altLang="zh-CN" sz="1400" kern="0" dirty="0">
                <a:solidFill>
                  <a:prstClr val="black">
                    <a:lumMod val="95000"/>
                    <a:lumOff val="5000"/>
                  </a:prstClr>
                </a:solidFill>
                <a:latin typeface="微软雅黑"/>
                <a:ea typeface="微软雅黑"/>
              </a:rPr>
              <a:t>TOP10</a:t>
            </a:r>
            <a:r>
              <a:rPr lang="zh-CN" altLang="en-US" sz="1400" kern="0" dirty="0">
                <a:solidFill>
                  <a:prstClr val="black">
                    <a:lumMod val="95000"/>
                    <a:lumOff val="5000"/>
                  </a:prstClr>
                </a:solidFill>
                <a:latin typeface="微软雅黑"/>
                <a:ea typeface="微软雅黑"/>
              </a:rPr>
              <a:t>企业</a:t>
            </a:r>
            <a:endParaRPr lang="en-US" altLang="zh-CN" sz="1400" kern="0" dirty="0">
              <a:solidFill>
                <a:prstClr val="black">
                  <a:lumMod val="95000"/>
                  <a:lumOff val="5000"/>
                </a:prstClr>
              </a:solidFill>
              <a:latin typeface="微软雅黑"/>
              <a:ea typeface="微软雅黑"/>
            </a:endParaRPr>
          </a:p>
          <a:p>
            <a:pPr algn="ctr" defTabSz="1219028" eaLnBrk="1" fontAlgn="auto" hangingPunct="1">
              <a:spcBef>
                <a:spcPts val="0"/>
              </a:spcBef>
              <a:spcAft>
                <a:spcPts val="0"/>
              </a:spcAft>
              <a:defRPr/>
            </a:pPr>
            <a:r>
              <a:rPr lang="zh-CN" altLang="en-US" sz="1400" kern="0" dirty="0">
                <a:solidFill>
                  <a:prstClr val="black">
                    <a:lumMod val="95000"/>
                    <a:lumOff val="5000"/>
                  </a:prstClr>
                </a:solidFill>
                <a:latin typeface="微软雅黑"/>
                <a:ea typeface="微软雅黑"/>
              </a:rPr>
              <a:t>有意向愿投入</a:t>
            </a:r>
          </a:p>
        </p:txBody>
      </p:sp>
      <p:cxnSp>
        <p:nvCxnSpPr>
          <p:cNvPr id="49" name="直接连接符 87"/>
          <p:cNvCxnSpPr>
            <a:cxnSpLocks noChangeShapeType="1"/>
            <a:stCxn id="48" idx="2"/>
          </p:cNvCxnSpPr>
          <p:nvPr/>
        </p:nvCxnSpPr>
        <p:spPr bwMode="auto">
          <a:xfrm rot="5400000">
            <a:off x="1427261" y="3505795"/>
            <a:ext cx="142875" cy="71438"/>
          </a:xfrm>
          <a:prstGeom prst="bentConnector3">
            <a:avLst>
              <a:gd name="adj1" fmla="val 50000"/>
            </a:avLst>
          </a:prstGeom>
          <a:noFill/>
          <a:ln w="28575" algn="ctr">
            <a:solidFill>
              <a:srgbClr val="A6A6A6"/>
            </a:solidFill>
            <a:miter lim="800000"/>
            <a:headEnd/>
            <a:tailEnd/>
          </a:ln>
        </p:spPr>
      </p:cxnSp>
      <p:sp>
        <p:nvSpPr>
          <p:cNvPr id="51" name="TextBox 50"/>
          <p:cNvSpPr txBox="1"/>
          <p:nvPr/>
        </p:nvSpPr>
        <p:spPr>
          <a:xfrm>
            <a:off x="251520" y="2780928"/>
            <a:ext cx="288032" cy="1323439"/>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以锁具为例</a:t>
            </a:r>
          </a:p>
        </p:txBody>
      </p:sp>
      <p:sp>
        <p:nvSpPr>
          <p:cNvPr id="52" name="TextBox 51"/>
          <p:cNvSpPr txBox="1"/>
          <p:nvPr/>
        </p:nvSpPr>
        <p:spPr>
          <a:xfrm>
            <a:off x="251520" y="5201905"/>
            <a:ext cx="288032" cy="1323439"/>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以温商为例</a:t>
            </a: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椭圆 62"/>
          <p:cNvSpPr/>
          <p:nvPr/>
        </p:nvSpPr>
        <p:spPr>
          <a:xfrm>
            <a:off x="7380312" y="5157192"/>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4" name="椭圆 63"/>
          <p:cNvSpPr/>
          <p:nvPr/>
        </p:nvSpPr>
        <p:spPr>
          <a:xfrm>
            <a:off x="7380312" y="414908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5220072" y="5157192"/>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59" name="椭圆 58"/>
          <p:cNvSpPr/>
          <p:nvPr/>
        </p:nvSpPr>
        <p:spPr>
          <a:xfrm>
            <a:off x="5220072" y="414908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smtClean="0">
                <a:solidFill>
                  <a:schemeClr val="bg1"/>
                </a:solidFill>
                <a:latin typeface="微软雅黑" pitchFamily="34" charset="-122"/>
                <a:ea typeface="微软雅黑" pitchFamily="34" charset="-122"/>
              </a:rPr>
              <a:t>4</a:t>
            </a:r>
            <a:r>
              <a:rPr lang="zh-CN" altLang="en-US" sz="2400" b="1" dirty="0" smtClean="0">
                <a:solidFill>
                  <a:schemeClr val="bg1"/>
                </a:solidFill>
                <a:latin typeface="微软雅黑" pitchFamily="34" charset="-122"/>
                <a:ea typeface="微软雅黑" pitchFamily="34" charset="-122"/>
              </a:rPr>
              <a:t>、全程响应，加强多方联动，形成物联网发展协同机制</a:t>
            </a:r>
          </a:p>
        </p:txBody>
      </p:sp>
      <p:sp>
        <p:nvSpPr>
          <p:cNvPr id="3" name="矩形 1"/>
          <p:cNvSpPr>
            <a:spLocks noChangeArrowheads="1"/>
          </p:cNvSpPr>
          <p:nvPr/>
        </p:nvSpPr>
        <p:spPr bwMode="auto">
          <a:xfrm>
            <a:off x="179512" y="822693"/>
            <a:ext cx="8784976" cy="787523"/>
          </a:xfrm>
          <a:prstGeom prst="rect">
            <a:avLst/>
          </a:prstGeom>
          <a:noFill/>
          <a:ln w="9525">
            <a:noFill/>
            <a:miter lim="800000"/>
            <a:headEnd/>
            <a:tailEnd/>
          </a:ln>
        </p:spPr>
        <p:txBody>
          <a:bodyPr wrap="square">
            <a:spAutoFit/>
          </a:bodyPr>
          <a:lstStyle/>
          <a:p>
            <a:pPr indent="266700">
              <a:lnSpc>
                <a:spcPct val="150000"/>
              </a:lnSpc>
            </a:pPr>
            <a:r>
              <a:rPr lang="zh-CN" altLang="en-US" sz="1600" b="1" dirty="0" smtClean="0">
                <a:solidFill>
                  <a:srgbClr val="FF0000"/>
                </a:solidFill>
                <a:latin typeface="微软雅黑" pitchFamily="34" charset="-122"/>
                <a:ea typeface="微软雅黑" pitchFamily="34" charset="-122"/>
              </a:rPr>
              <a:t>   加强与市场、网络的内部联席机制，加强与物联网公司及合作伙伴的外部联动机制，加强与省市县的上下协同机制，推动形成物联网健康有序发展。</a:t>
            </a:r>
            <a:endParaRPr lang="zh-CN" altLang="en-US" sz="1600" b="1" dirty="0">
              <a:solidFill>
                <a:srgbClr val="FF0000"/>
              </a:solidFill>
              <a:latin typeface="微软雅黑" pitchFamily="34" charset="-122"/>
              <a:ea typeface="微软雅黑" pitchFamily="34" charset="-122"/>
            </a:endParaRPr>
          </a:p>
        </p:txBody>
      </p:sp>
      <p:sp>
        <p:nvSpPr>
          <p:cNvPr id="17" name="矩形 16"/>
          <p:cNvSpPr/>
          <p:nvPr/>
        </p:nvSpPr>
        <p:spPr>
          <a:xfrm>
            <a:off x="323528" y="1772816"/>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内部协同</a:t>
            </a:r>
            <a:endParaRPr lang="zh-CN" altLang="en-US" sz="1600" b="1" dirty="0">
              <a:solidFill>
                <a:prstClr val="white"/>
              </a:solidFill>
              <a:latin typeface="微软雅黑" pitchFamily="34" charset="-122"/>
              <a:ea typeface="微软雅黑" pitchFamily="34" charset="-122"/>
            </a:endParaRPr>
          </a:p>
        </p:txBody>
      </p:sp>
      <p:sp>
        <p:nvSpPr>
          <p:cNvPr id="18" name="矩形 17"/>
          <p:cNvSpPr/>
          <p:nvPr/>
        </p:nvSpPr>
        <p:spPr>
          <a:xfrm>
            <a:off x="323528" y="2132856"/>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4644008" y="1772816"/>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外部协同</a:t>
            </a:r>
            <a:endParaRPr lang="zh-CN" altLang="en-US" sz="1600" b="1" dirty="0">
              <a:solidFill>
                <a:prstClr val="white"/>
              </a:solidFill>
              <a:latin typeface="微软雅黑" pitchFamily="34" charset="-122"/>
              <a:ea typeface="微软雅黑" pitchFamily="34" charset="-122"/>
            </a:endParaRPr>
          </a:p>
        </p:txBody>
      </p:sp>
      <p:sp>
        <p:nvSpPr>
          <p:cNvPr id="20" name="矩形 19"/>
          <p:cNvSpPr/>
          <p:nvPr/>
        </p:nvSpPr>
        <p:spPr>
          <a:xfrm>
            <a:off x="4644008" y="2132856"/>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323528" y="4149080"/>
            <a:ext cx="4176464" cy="360040"/>
          </a:xfrm>
          <a:prstGeom prst="rect">
            <a:avLst/>
          </a:prstGeom>
          <a:solidFill>
            <a:srgbClr val="24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prstClr val="white"/>
                </a:solidFill>
                <a:latin typeface="微软雅黑" pitchFamily="34" charset="-122"/>
                <a:ea typeface="微软雅黑" pitchFamily="34" charset="-122"/>
              </a:rPr>
              <a:t>上下协同</a:t>
            </a:r>
            <a:endParaRPr lang="zh-CN" altLang="en-US" sz="1600" b="1" dirty="0">
              <a:solidFill>
                <a:prstClr val="white"/>
              </a:solidFill>
              <a:latin typeface="微软雅黑" pitchFamily="34" charset="-122"/>
              <a:ea typeface="微软雅黑" pitchFamily="34" charset="-122"/>
            </a:endParaRPr>
          </a:p>
        </p:txBody>
      </p:sp>
      <p:sp>
        <p:nvSpPr>
          <p:cNvPr id="22" name="矩形 21"/>
          <p:cNvSpPr/>
          <p:nvPr/>
        </p:nvSpPr>
        <p:spPr>
          <a:xfrm>
            <a:off x="323528" y="4509120"/>
            <a:ext cx="4176464" cy="187220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23528" y="4601160"/>
            <a:ext cx="4176464" cy="1708160"/>
          </a:xfrm>
          <a:prstGeom prst="rect">
            <a:avLst/>
          </a:prstGeom>
          <a:noFill/>
        </p:spPr>
        <p:txBody>
          <a:bodyPr wrap="square" rtlCol="0">
            <a:spAutoFit/>
          </a:bodyPr>
          <a:lstStyle/>
          <a:p>
            <a:pPr>
              <a:lnSpc>
                <a:spcPct val="150000"/>
              </a:lnSpc>
              <a:buFont typeface="Wingdings" pitchFamily="2" charset="2"/>
              <a:buChar char="p"/>
            </a:pPr>
            <a:r>
              <a:rPr lang="zh-CN" altLang="en-US" sz="1400" b="1" dirty="0" smtClean="0">
                <a:latin typeface="微软雅黑" pitchFamily="34" charset="-122"/>
                <a:ea typeface="微软雅黑" pitchFamily="34" charset="-122"/>
              </a:rPr>
              <a:t>省市协同：</a:t>
            </a:r>
            <a:r>
              <a:rPr lang="zh-CN" altLang="en-US" sz="1400" dirty="0" smtClean="0">
                <a:latin typeface="微软雅黑" pitchFamily="34" charset="-122"/>
                <a:ea typeface="微软雅黑" pitchFamily="34" charset="-122"/>
              </a:rPr>
              <a:t>加强行业项目商机、域外大客户拓展、物联网终端推广的联动，做好开放能力、资费政策和流程支撑的协同。</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市县协同：</a:t>
            </a:r>
            <a:r>
              <a:rPr lang="zh-CN" altLang="en-US" sz="1400" dirty="0" smtClean="0">
                <a:latin typeface="微软雅黑" pitchFamily="34" charset="-122"/>
                <a:ea typeface="微软雅黑" pitchFamily="34" charset="-122"/>
              </a:rPr>
              <a:t>开展县市挂靠、业务帮扶、客户联拓、商机共享、经验分享等。</a:t>
            </a:r>
            <a:endParaRPr lang="en-US" altLang="zh-CN" sz="1400" dirty="0" smtClean="0">
              <a:latin typeface="微软雅黑" pitchFamily="34" charset="-122"/>
              <a:ea typeface="微软雅黑" pitchFamily="34" charset="-122"/>
            </a:endParaRPr>
          </a:p>
        </p:txBody>
      </p:sp>
      <p:sp>
        <p:nvSpPr>
          <p:cNvPr id="26" name="TextBox 25"/>
          <p:cNvSpPr txBox="1"/>
          <p:nvPr/>
        </p:nvSpPr>
        <p:spPr>
          <a:xfrm>
            <a:off x="323528" y="2204864"/>
            <a:ext cx="4176464" cy="1708160"/>
          </a:xfrm>
          <a:prstGeom prst="rect">
            <a:avLst/>
          </a:prstGeom>
          <a:noFill/>
        </p:spPr>
        <p:txBody>
          <a:bodyPr wrap="square" rtlCol="0">
            <a:spAutoFit/>
          </a:bodyPr>
          <a:lstStyle/>
          <a:p>
            <a:pPr>
              <a:lnSpc>
                <a:spcPct val="150000"/>
              </a:lnSpc>
              <a:buFont typeface="Wingdings" pitchFamily="2" charset="2"/>
              <a:buChar char="p"/>
            </a:pPr>
            <a:r>
              <a:rPr lang="zh-CN" altLang="en-US" sz="1400" b="1" dirty="0" smtClean="0">
                <a:latin typeface="微软雅黑" pitchFamily="34" charset="-122"/>
                <a:ea typeface="微软雅黑" pitchFamily="34" charset="-122"/>
              </a:rPr>
              <a:t>市场联席：</a:t>
            </a:r>
            <a:r>
              <a:rPr lang="zh-CN" altLang="en-US" sz="1400" dirty="0" smtClean="0">
                <a:latin typeface="微软雅黑" pitchFamily="34" charset="-122"/>
                <a:ea typeface="微软雅黑" pitchFamily="34" charset="-122"/>
              </a:rPr>
              <a:t>重点在宣传资源、个人业务融合、渠道推广等做好协同，共同发展。</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网络联席：</a:t>
            </a:r>
            <a:r>
              <a:rPr lang="zh-CN" altLang="en-US" sz="1400" dirty="0" smtClean="0">
                <a:latin typeface="微软雅黑" pitchFamily="34" charset="-122"/>
                <a:ea typeface="微软雅黑" pitchFamily="34" charset="-122"/>
              </a:rPr>
              <a:t>共同建立</a:t>
            </a:r>
            <a:r>
              <a:rPr lang="en-US" altLang="zh-CN" sz="1400" dirty="0" smtClean="0">
                <a:latin typeface="微软雅黑" pitchFamily="34" charset="-122"/>
                <a:ea typeface="微软雅黑" pitchFamily="34" charset="-122"/>
              </a:rPr>
              <a:t>APN</a:t>
            </a:r>
            <a:r>
              <a:rPr lang="zh-CN" altLang="en-US" sz="1400" dirty="0" smtClean="0">
                <a:latin typeface="微软雅黑" pitchFamily="34" charset="-122"/>
                <a:ea typeface="微软雅黑" pitchFamily="34" charset="-122"/>
              </a:rPr>
              <a:t>流程优化及问题响应机制，成立</a:t>
            </a:r>
            <a:r>
              <a:rPr lang="en-US" altLang="zh-CN" sz="1400" dirty="0" smtClean="0">
                <a:latin typeface="微软雅黑" pitchFamily="34" charset="-122"/>
                <a:ea typeface="微软雅黑" pitchFamily="34" charset="-122"/>
              </a:rPr>
              <a:t>NB</a:t>
            </a:r>
            <a:r>
              <a:rPr lang="zh-CN" altLang="en-US" sz="1400" dirty="0" smtClean="0">
                <a:latin typeface="微软雅黑" pitchFamily="34" charset="-122"/>
                <a:ea typeface="微软雅黑" pitchFamily="34" charset="-122"/>
              </a:rPr>
              <a:t>应用拓展突击队，以客户需求为导向，定期反馈、按期解决。</a:t>
            </a:r>
            <a:endParaRPr lang="en-US" altLang="zh-CN" sz="1400" dirty="0" smtClean="0">
              <a:latin typeface="微软雅黑" pitchFamily="34" charset="-122"/>
              <a:ea typeface="微软雅黑" pitchFamily="34" charset="-122"/>
            </a:endParaRPr>
          </a:p>
        </p:txBody>
      </p:sp>
      <p:sp>
        <p:nvSpPr>
          <p:cNvPr id="29" name="TextBox 28"/>
          <p:cNvSpPr txBox="1"/>
          <p:nvPr/>
        </p:nvSpPr>
        <p:spPr>
          <a:xfrm>
            <a:off x="4644008" y="2204864"/>
            <a:ext cx="4176464" cy="1708160"/>
          </a:xfrm>
          <a:prstGeom prst="rect">
            <a:avLst/>
          </a:prstGeom>
          <a:noFill/>
        </p:spPr>
        <p:txBody>
          <a:bodyPr wrap="square" rtlCol="0">
            <a:spAutoFit/>
          </a:bodyPr>
          <a:lstStyle/>
          <a:p>
            <a:pPr>
              <a:lnSpc>
                <a:spcPct val="150000"/>
              </a:lnSpc>
              <a:buFont typeface="Wingdings" pitchFamily="2" charset="2"/>
              <a:buChar char="p"/>
            </a:pPr>
            <a:r>
              <a:rPr lang="zh-CN" altLang="en-US" sz="1400" b="1" dirty="0" smtClean="0">
                <a:latin typeface="微软雅黑" pitchFamily="34" charset="-122"/>
                <a:ea typeface="微软雅黑" pitchFamily="34" charset="-122"/>
              </a:rPr>
              <a:t>物联网公司联动：</a:t>
            </a:r>
            <a:r>
              <a:rPr lang="zh-CN" altLang="en-US" sz="1400" dirty="0" smtClean="0">
                <a:latin typeface="微软雅黑" pitchFamily="34" charset="-122"/>
                <a:ea typeface="微软雅黑" pitchFamily="34" charset="-122"/>
              </a:rPr>
              <a:t>加强虚拟网团队</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现场支撑，开展业务交流、技术对接、故障响应等。</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合作伙伴联动：</a:t>
            </a:r>
            <a:r>
              <a:rPr lang="zh-CN" altLang="en-US" sz="1400" dirty="0" smtClean="0">
                <a:latin typeface="微软雅黑" pitchFamily="34" charset="-122"/>
                <a:ea typeface="微软雅黑" pitchFamily="34" charset="-122"/>
              </a:rPr>
              <a:t>开放合作，推动互利共赢，开展联合宣传和推广。</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p"/>
            </a:pPr>
            <a:r>
              <a:rPr lang="zh-CN" altLang="en-US" sz="1400" b="1" dirty="0" smtClean="0">
                <a:latin typeface="微软雅黑" pitchFamily="34" charset="-122"/>
                <a:ea typeface="微软雅黑" pitchFamily="34" charset="-122"/>
              </a:rPr>
              <a:t>平台应用联动</a:t>
            </a:r>
            <a:r>
              <a:rPr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发挥各自优势，加强三方合作。</a:t>
            </a:r>
            <a:endParaRPr lang="en-US" altLang="zh-CN" sz="1400" dirty="0" smtClean="0">
              <a:latin typeface="微软雅黑" pitchFamily="34" charset="-122"/>
              <a:ea typeface="微软雅黑" pitchFamily="34" charset="-122"/>
            </a:endParaRPr>
          </a:p>
        </p:txBody>
      </p:sp>
      <p:sp>
        <p:nvSpPr>
          <p:cNvPr id="58" name="椭圆 57"/>
          <p:cNvSpPr/>
          <p:nvPr/>
        </p:nvSpPr>
        <p:spPr>
          <a:xfrm>
            <a:off x="5508104" y="4797152"/>
            <a:ext cx="2808312" cy="936104"/>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政企</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（省</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市</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县）</a:t>
            </a:r>
            <a:endParaRPr lang="zh-CN" altLang="en-US" b="1" dirty="0">
              <a:latin typeface="微软雅黑" pitchFamily="34" charset="-122"/>
              <a:ea typeface="微软雅黑" pitchFamily="34" charset="-122"/>
            </a:endParaRPr>
          </a:p>
        </p:txBody>
      </p:sp>
      <p:sp>
        <p:nvSpPr>
          <p:cNvPr id="65" name="TextBox 64"/>
          <p:cNvSpPr txBox="1"/>
          <p:nvPr/>
        </p:nvSpPr>
        <p:spPr>
          <a:xfrm>
            <a:off x="5220072" y="4581128"/>
            <a:ext cx="1224136"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物联网公司</a:t>
            </a:r>
          </a:p>
        </p:txBody>
      </p:sp>
      <p:sp>
        <p:nvSpPr>
          <p:cNvPr id="66" name="TextBox 65"/>
          <p:cNvSpPr txBox="1"/>
          <p:nvPr/>
        </p:nvSpPr>
        <p:spPr>
          <a:xfrm>
            <a:off x="5220072" y="5661248"/>
            <a:ext cx="1224136"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合作伙伴</a:t>
            </a:r>
          </a:p>
        </p:txBody>
      </p:sp>
      <p:sp>
        <p:nvSpPr>
          <p:cNvPr id="67" name="TextBox 66"/>
          <p:cNvSpPr txBox="1"/>
          <p:nvPr/>
        </p:nvSpPr>
        <p:spPr>
          <a:xfrm>
            <a:off x="7380312" y="4581128"/>
            <a:ext cx="1224136"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市场</a:t>
            </a:r>
          </a:p>
        </p:txBody>
      </p:sp>
      <p:sp>
        <p:nvSpPr>
          <p:cNvPr id="68" name="TextBox 67"/>
          <p:cNvSpPr txBox="1"/>
          <p:nvPr/>
        </p:nvSpPr>
        <p:spPr>
          <a:xfrm>
            <a:off x="7380312" y="5661248"/>
            <a:ext cx="1224136"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网络</a:t>
            </a:r>
          </a:p>
        </p:txBody>
      </p:sp>
      <p:cxnSp>
        <p:nvCxnSpPr>
          <p:cNvPr id="70" name="直接箭头连接符 69"/>
          <p:cNvCxnSpPr>
            <a:stCxn id="58" idx="4"/>
            <a:endCxn id="74" idx="0"/>
          </p:cNvCxnSpPr>
          <p:nvPr/>
        </p:nvCxnSpPr>
        <p:spPr>
          <a:xfrm>
            <a:off x="6912260" y="5733256"/>
            <a:ext cx="4940" cy="268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8" idx="0"/>
            <a:endCxn id="73" idx="2"/>
          </p:cNvCxnSpPr>
          <p:nvPr/>
        </p:nvCxnSpPr>
        <p:spPr>
          <a:xfrm flipH="1" flipV="1">
            <a:off x="6903552" y="4456857"/>
            <a:ext cx="8708" cy="340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327488" y="4149080"/>
            <a:ext cx="1152128" cy="307777"/>
          </a:xfrm>
          <a:prstGeom prst="rect">
            <a:avLst/>
          </a:prstGeom>
          <a:noFill/>
        </p:spPr>
        <p:txBody>
          <a:bodyPr wrap="square" rtlCol="0">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单位</a:t>
            </a:r>
          </a:p>
        </p:txBody>
      </p:sp>
      <p:sp>
        <p:nvSpPr>
          <p:cNvPr id="74" name="TextBox 73"/>
          <p:cNvSpPr txBox="1"/>
          <p:nvPr/>
        </p:nvSpPr>
        <p:spPr>
          <a:xfrm>
            <a:off x="6341136" y="6001543"/>
            <a:ext cx="1152128" cy="307777"/>
          </a:xfrm>
          <a:prstGeom prst="rect">
            <a:avLst/>
          </a:prstGeom>
          <a:noFill/>
        </p:spPr>
        <p:txBody>
          <a:bodyPr wrap="square" rtlCol="0">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个人</a:t>
            </a:r>
          </a:p>
        </p:txBody>
      </p:sp>
      <p:sp>
        <p:nvSpPr>
          <p:cNvPr id="75" name="矩形 74"/>
          <p:cNvSpPr/>
          <p:nvPr/>
        </p:nvSpPr>
        <p:spPr>
          <a:xfrm>
            <a:off x="4716016" y="4149080"/>
            <a:ext cx="4104456" cy="2232248"/>
          </a:xfrm>
          <a:prstGeom prst="rect">
            <a:avLst/>
          </a:prstGeom>
          <a:noFill/>
          <a:ln w="31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89"/>
          <p:cNvSpPr txBox="1"/>
          <p:nvPr/>
        </p:nvSpPr>
        <p:spPr>
          <a:xfrm>
            <a:off x="4760728" y="4149080"/>
            <a:ext cx="360040" cy="2305246"/>
          </a:xfrm>
          <a:prstGeom prst="rect">
            <a:avLst/>
          </a:prstGeom>
          <a:noFill/>
        </p:spPr>
        <p:txBody>
          <a:bodyPr wrap="square" rtlCol="0">
            <a:spAutoFit/>
          </a:bodyPr>
          <a:lstStyle/>
          <a:p>
            <a:pPr>
              <a:lnSpc>
                <a:spcPts val="2500"/>
              </a:lnSpc>
            </a:pPr>
            <a:r>
              <a:rPr lang="zh-CN" altLang="en-US" sz="1600" b="1" dirty="0" smtClean="0">
                <a:solidFill>
                  <a:srgbClr val="FF0000"/>
                </a:solidFill>
                <a:latin typeface="微软雅黑" panose="020B0503020204020204" pitchFamily="34" charset="-122"/>
                <a:ea typeface="微软雅黑" panose="020B0503020204020204" pitchFamily="34" charset="-122"/>
              </a:rPr>
              <a:t>物联网发展协同</a:t>
            </a: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a:spLocks noChangeArrowheads="1"/>
          </p:cNvSpPr>
          <p:nvPr/>
        </p:nvSpPr>
        <p:spPr bwMode="auto">
          <a:xfrm>
            <a:off x="505023" y="980728"/>
            <a:ext cx="8099425" cy="4708981"/>
          </a:xfrm>
          <a:prstGeom prst="rect">
            <a:avLst/>
          </a:prstGeom>
          <a:noFill/>
          <a:ln w="9525">
            <a:noFill/>
            <a:miter lim="800000"/>
            <a:headEnd/>
            <a:tailEnd/>
          </a:ln>
        </p:spPr>
        <p:txBody>
          <a:bodyPr>
            <a:spAutoFit/>
          </a:bodyPr>
          <a:lstStyle/>
          <a:p>
            <a:pPr algn="ctr" eaLnBrk="1" hangingPunct="1">
              <a:lnSpc>
                <a:spcPct val="150000"/>
              </a:lnSpc>
              <a:buFont typeface="Arial" panose="020B0604020202020204" pitchFamily="34" charset="0"/>
              <a:buNone/>
              <a:defRPr/>
            </a:pPr>
            <a:r>
              <a:rPr lang="zh-CN" altLang="en-US" sz="40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感谢聆听</a:t>
            </a: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a:t>
            </a:r>
            <a:endParaRPr lang="en-US" altLang="zh-CN"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endParaRPr>
          </a:p>
          <a:p>
            <a:pPr algn="ctr" eaLnBrk="1" hangingPunct="1">
              <a:lnSpc>
                <a:spcPct val="150000"/>
              </a:lnSpc>
              <a:buFont typeface="Arial" panose="020B0604020202020204" pitchFamily="34" charset="0"/>
              <a:buNone/>
              <a:defRPr/>
            </a:pP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希</a:t>
            </a:r>
            <a:r>
              <a:rPr lang="zh-CN" altLang="en-US" sz="40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望在省</a:t>
            </a: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公司领导</a:t>
            </a:r>
            <a:r>
              <a:rPr lang="zh-CN" altLang="en-US" sz="40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下</a:t>
            </a: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a:t>
            </a:r>
            <a:endParaRPr lang="en-US" altLang="zh-CN"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endParaRPr>
          </a:p>
          <a:p>
            <a:pPr algn="ctr" eaLnBrk="1" hangingPunct="1">
              <a:lnSpc>
                <a:spcPct val="150000"/>
              </a:lnSpc>
              <a:buFont typeface="Arial" panose="020B0604020202020204" pitchFamily="34" charset="0"/>
              <a:buNone/>
              <a:defRPr/>
            </a:pP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加强与兄弟公司学习交流，</a:t>
            </a:r>
            <a:endParaRPr lang="en-US" altLang="zh-CN"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endParaRPr>
          </a:p>
          <a:p>
            <a:pPr algn="ctr" eaLnBrk="1" hangingPunct="1">
              <a:lnSpc>
                <a:spcPct val="150000"/>
              </a:lnSpc>
              <a:buFont typeface="Arial" panose="020B0604020202020204" pitchFamily="34" charset="0"/>
              <a:buNone/>
              <a:defRPr/>
            </a:pP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一起发展，共同进步，</a:t>
            </a:r>
            <a:endParaRPr lang="en-US" altLang="zh-CN"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endParaRPr>
          </a:p>
          <a:p>
            <a:pPr algn="ctr" eaLnBrk="1" hangingPunct="1">
              <a:lnSpc>
                <a:spcPct val="150000"/>
              </a:lnSpc>
              <a:buFont typeface="Arial" panose="020B0604020202020204" pitchFamily="34" charset="0"/>
              <a:buNone/>
              <a:defRPr/>
            </a:pPr>
            <a:r>
              <a:rPr lang="zh-CN" altLang="en-US" sz="40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rPr>
              <a:t>助力浙江移动率先物超人！</a:t>
            </a:r>
            <a:endParaRPr lang="zh-CN" altLang="en-US" sz="40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经典繁仿黑" pitchFamily="1" charset="-122"/>
            </a:endParaRPr>
          </a:p>
        </p:txBody>
      </p:sp>
    </p:spTree>
    <p:extLst>
      <p:ext uri="{BB962C8B-B14F-4D97-AF65-F5344CB8AC3E}">
        <p14:creationId xmlns:p14="http://schemas.microsoft.com/office/powerpoint/2010/main" xmlns="" val="289646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2132856"/>
            <a:ext cx="6948264" cy="2232248"/>
          </a:xfrm>
          <a:prstGeom prst="rect">
            <a:avLst/>
          </a:prstGeom>
          <a:solidFill>
            <a:srgbClr val="63B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五边形 2"/>
          <p:cNvSpPr/>
          <p:nvPr/>
        </p:nvSpPr>
        <p:spPr>
          <a:xfrm>
            <a:off x="0" y="2132856"/>
            <a:ext cx="3995936" cy="2232248"/>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17"/>
          <p:cNvSpPr txBox="1"/>
          <p:nvPr/>
        </p:nvSpPr>
        <p:spPr>
          <a:xfrm>
            <a:off x="4499992" y="2931041"/>
            <a:ext cx="3600000" cy="707886"/>
          </a:xfrm>
          <a:prstGeom prst="rect">
            <a:avLst/>
          </a:prstGeom>
          <a:noFill/>
        </p:spPr>
        <p:txBody>
          <a:bodyPr wrap="square" rtlCol="0">
            <a:spAutoFit/>
          </a:bodyPr>
          <a:lstStyle/>
          <a:p>
            <a:pPr algn="dist"/>
            <a:r>
              <a:rPr lang="zh-CN" altLang="en-US" sz="4000" b="1" dirty="0" smtClean="0">
                <a:solidFill>
                  <a:prstClr val="white"/>
                </a:solidFill>
                <a:latin typeface="微软雅黑" panose="020B0503020204020204" pitchFamily="34" charset="-122"/>
                <a:ea typeface="微软雅黑" pitchFamily="34" charset="-122"/>
              </a:rPr>
              <a:t>发展成果</a:t>
            </a:r>
            <a:endParaRPr lang="zh-CN" altLang="en-US" sz="4000" b="1" dirty="0">
              <a:solidFill>
                <a:prstClr val="white"/>
              </a:solidFill>
              <a:latin typeface="微软雅黑" panose="020B0503020204020204" pitchFamily="34" charset="-122"/>
              <a:ea typeface="微软雅黑" pitchFamily="34" charset="-122"/>
            </a:endParaRPr>
          </a:p>
        </p:txBody>
      </p:sp>
      <p:sp>
        <p:nvSpPr>
          <p:cNvPr id="6" name="文本框 11"/>
          <p:cNvSpPr txBox="1"/>
          <p:nvPr/>
        </p:nvSpPr>
        <p:spPr>
          <a:xfrm>
            <a:off x="611560" y="2172044"/>
            <a:ext cx="1806905" cy="2215991"/>
          </a:xfrm>
          <a:prstGeom prst="rect">
            <a:avLst/>
          </a:prstGeom>
          <a:noFill/>
        </p:spPr>
        <p:txBody>
          <a:bodyPr wrap="none" rtlCol="0">
            <a:spAutoFit/>
          </a:bodyPr>
          <a:lstStyle/>
          <a:p>
            <a:pPr defTabSz="914332"/>
            <a:r>
              <a:rPr lang="en-US" altLang="zh-CN" sz="13800" dirty="0" smtClean="0">
                <a:solidFill>
                  <a:srgbClr val="FFFFFF"/>
                </a:solidFill>
                <a:latin typeface="Impact" panose="020B0806030902050204" pitchFamily="34" charset="0"/>
              </a:rPr>
              <a:t>01</a:t>
            </a:r>
            <a:endParaRPr lang="zh-CN" altLang="en-US" sz="13800" dirty="0">
              <a:solidFill>
                <a:srgbClr val="FFFFFF"/>
              </a:solidFill>
              <a:latin typeface="Impact" panose="020B0806030902050204" pitchFamily="34" charset="0"/>
            </a:endParaRPr>
          </a:p>
        </p:txBody>
      </p:sp>
      <p:sp>
        <p:nvSpPr>
          <p:cNvPr id="7" name="矩形 4"/>
          <p:cNvSpPr/>
          <p:nvPr/>
        </p:nvSpPr>
        <p:spPr>
          <a:xfrm>
            <a:off x="420992" y="2132856"/>
            <a:ext cx="2278800" cy="2279741"/>
          </a:xfrm>
          <a:custGeom>
            <a:avLst/>
            <a:gdLst>
              <a:gd name="connsiteX0" fmla="*/ 0 w 2279741"/>
              <a:gd name="connsiteY0" fmla="*/ 0 h 2279741"/>
              <a:gd name="connsiteX1" fmla="*/ 2279741 w 2279741"/>
              <a:gd name="connsiteY1" fmla="*/ 0 h 2279741"/>
              <a:gd name="connsiteX2" fmla="*/ 2279741 w 2279741"/>
              <a:gd name="connsiteY2" fmla="*/ 2279741 h 2279741"/>
              <a:gd name="connsiteX3" fmla="*/ 0 w 2279741"/>
              <a:gd name="connsiteY3" fmla="*/ 2279741 h 2279741"/>
              <a:gd name="connsiteX4" fmla="*/ 0 w 2279741"/>
              <a:gd name="connsiteY4" fmla="*/ 0 h 2279741"/>
              <a:gd name="connsiteX0" fmla="*/ 0 w 2279741"/>
              <a:gd name="connsiteY0" fmla="*/ 0 h 2279741"/>
              <a:gd name="connsiteX1" fmla="*/ 2279741 w 2279741"/>
              <a:gd name="connsiteY1" fmla="*/ 0 h 2279741"/>
              <a:gd name="connsiteX2" fmla="*/ 2279561 w 2279741"/>
              <a:gd name="connsiteY2" fmla="*/ 965484 h 2279741"/>
              <a:gd name="connsiteX3" fmla="*/ 2279741 w 2279741"/>
              <a:gd name="connsiteY3" fmla="*/ 2279741 h 2279741"/>
              <a:gd name="connsiteX4" fmla="*/ 0 w 2279741"/>
              <a:gd name="connsiteY4" fmla="*/ 2279741 h 2279741"/>
              <a:gd name="connsiteX5" fmla="*/ 0 w 2279741"/>
              <a:gd name="connsiteY5" fmla="*/ 0 h 2279741"/>
              <a:gd name="connsiteX0" fmla="*/ 2279561 w 2371001"/>
              <a:gd name="connsiteY0" fmla="*/ 965484 h 2279741"/>
              <a:gd name="connsiteX1" fmla="*/ 2279741 w 2371001"/>
              <a:gd name="connsiteY1" fmla="*/ 2279741 h 2279741"/>
              <a:gd name="connsiteX2" fmla="*/ 0 w 2371001"/>
              <a:gd name="connsiteY2" fmla="*/ 2279741 h 2279741"/>
              <a:gd name="connsiteX3" fmla="*/ 0 w 2371001"/>
              <a:gd name="connsiteY3" fmla="*/ 0 h 2279741"/>
              <a:gd name="connsiteX4" fmla="*/ 2279741 w 2371001"/>
              <a:gd name="connsiteY4" fmla="*/ 0 h 2279741"/>
              <a:gd name="connsiteX5" fmla="*/ 2371001 w 2371001"/>
              <a:gd name="connsiteY5" fmla="*/ 1056924 h 2279741"/>
              <a:gd name="connsiteX0" fmla="*/ 2279561 w 2306607"/>
              <a:gd name="connsiteY0" fmla="*/ 965484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292583"/>
              <a:gd name="connsiteY0" fmla="*/ 1583670 h 2279741"/>
              <a:gd name="connsiteX1" fmla="*/ 2279741 w 2292583"/>
              <a:gd name="connsiteY1" fmla="*/ 2279741 h 2279741"/>
              <a:gd name="connsiteX2" fmla="*/ 0 w 2292583"/>
              <a:gd name="connsiteY2" fmla="*/ 2279741 h 2279741"/>
              <a:gd name="connsiteX3" fmla="*/ 0 w 2292583"/>
              <a:gd name="connsiteY3" fmla="*/ 0 h 2279741"/>
              <a:gd name="connsiteX4" fmla="*/ 2279741 w 2292583"/>
              <a:gd name="connsiteY4" fmla="*/ 0 h 2279741"/>
              <a:gd name="connsiteX5" fmla="*/ 2292583 w 2292583"/>
              <a:gd name="connsiteY5" fmla="*/ 656020 h 2279741"/>
              <a:gd name="connsiteX0" fmla="*/ 2279561 w 2284168"/>
              <a:gd name="connsiteY0" fmla="*/ 1583670 h 2279741"/>
              <a:gd name="connsiteX1" fmla="*/ 2279741 w 2284168"/>
              <a:gd name="connsiteY1" fmla="*/ 2279741 h 2279741"/>
              <a:gd name="connsiteX2" fmla="*/ 0 w 2284168"/>
              <a:gd name="connsiteY2" fmla="*/ 2279741 h 2279741"/>
              <a:gd name="connsiteX3" fmla="*/ 0 w 2284168"/>
              <a:gd name="connsiteY3" fmla="*/ 0 h 2279741"/>
              <a:gd name="connsiteX4" fmla="*/ 2279741 w 2284168"/>
              <a:gd name="connsiteY4" fmla="*/ 0 h 2279741"/>
              <a:gd name="connsiteX5" fmla="*/ 2284168 w 2284168"/>
              <a:gd name="connsiteY5" fmla="*/ 664434 h 2279741"/>
              <a:gd name="connsiteX0" fmla="*/ 2279561 w 2279741"/>
              <a:gd name="connsiteY0" fmla="*/ 1583670 h 2279741"/>
              <a:gd name="connsiteX1" fmla="*/ 2279741 w 2279741"/>
              <a:gd name="connsiteY1" fmla="*/ 2279741 h 2279741"/>
              <a:gd name="connsiteX2" fmla="*/ 0 w 2279741"/>
              <a:gd name="connsiteY2" fmla="*/ 2279741 h 2279741"/>
              <a:gd name="connsiteX3" fmla="*/ 0 w 2279741"/>
              <a:gd name="connsiteY3" fmla="*/ 0 h 2279741"/>
              <a:gd name="connsiteX4" fmla="*/ 2279741 w 2279741"/>
              <a:gd name="connsiteY4" fmla="*/ 0 h 2279741"/>
              <a:gd name="connsiteX5" fmla="*/ 2278558 w 2279741"/>
              <a:gd name="connsiteY5" fmla="*/ 672849 h 227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741" h="2279741">
                <a:moveTo>
                  <a:pt x="2279561" y="1583670"/>
                </a:moveTo>
                <a:lnTo>
                  <a:pt x="2279741" y="2279741"/>
                </a:lnTo>
                <a:lnTo>
                  <a:pt x="0" y="2279741"/>
                </a:lnTo>
                <a:lnTo>
                  <a:pt x="0" y="0"/>
                </a:lnTo>
                <a:lnTo>
                  <a:pt x="2279741" y="0"/>
                </a:lnTo>
                <a:cubicBezTo>
                  <a:pt x="2279681" y="321828"/>
                  <a:pt x="2278558" y="672849"/>
                  <a:pt x="2278558" y="672849"/>
                </a:cubicBezTo>
              </a:path>
            </a:pathLst>
          </a:custGeom>
          <a:noFill/>
          <a:ln w="12700" cap="flat" cmpd="sng" algn="ctr">
            <a:solidFill>
              <a:srgbClr val="FFFFFF"/>
            </a:solidFill>
            <a:prstDash val="solid"/>
            <a:miter lim="800000"/>
          </a:ln>
          <a:effectLst/>
        </p:spPr>
        <p:txBody>
          <a:bodyPr rtlCol="0" anchor="ctr"/>
          <a:lstStyle/>
          <a:p>
            <a:pPr algn="ctr" defTabSz="914332">
              <a:defRPr/>
            </a:pPr>
            <a:endParaRPr lang="zh-CN" altLang="en-US" sz="1900" kern="0">
              <a:solidFill>
                <a:srgbClr val="FFFFFF"/>
              </a:solidFill>
              <a:latin typeface="Arial"/>
              <a:ea typeface="微软雅黑"/>
            </a:endParaRPr>
          </a:p>
        </p:txBody>
      </p:sp>
    </p:spTree>
    <p:extLst>
      <p:ext uri="{BB962C8B-B14F-4D97-AF65-F5344CB8AC3E}">
        <p14:creationId xmlns="" xmlns:p14="http://schemas.microsoft.com/office/powerpoint/2010/main" val="243085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ppt_w</p:attrName>
                                        </p:attrNameLst>
                                      </p:cBhvr>
                                      <p:tavLst>
                                        <p:tav tm="0">
                                          <p:val>
                                            <p:strVal val="(6*min(max(#ppt_w*#ppt_h,.3),1)-7.4)/-.7*#ppt_w"/>
                                          </p:val>
                                        </p:tav>
                                        <p:tav tm="100000">
                                          <p:val>
                                            <p:strVal val="#ppt_w"/>
                                          </p:val>
                                        </p:tav>
                                      </p:tavLst>
                                    </p:anim>
                                    <p:anim calcmode="lin" valueType="num">
                                      <p:cBhvr>
                                        <p:cTn id="15" dur="250" fill="hold"/>
                                        <p:tgtEl>
                                          <p:spTgt spid="6"/>
                                        </p:tgtEl>
                                        <p:attrNameLst>
                                          <p:attrName>ppt_h</p:attrName>
                                        </p:attrNameLst>
                                      </p:cBhvr>
                                      <p:tavLst>
                                        <p:tav tm="0">
                                          <p:val>
                                            <p:strVal val="(6*min(max(#ppt_w*#ppt_h,.3),1)-7.4)/-.7*#ppt_h"/>
                                          </p:val>
                                        </p:tav>
                                        <p:tav tm="100000">
                                          <p:val>
                                            <p:strVal val="#ppt_h"/>
                                          </p:val>
                                        </p:tav>
                                      </p:tavLst>
                                    </p:anim>
                                    <p:anim calcmode="lin" valueType="num">
                                      <p:cBhvr>
                                        <p:cTn id="16" dur="250" fill="hold"/>
                                        <p:tgtEl>
                                          <p:spTgt spid="6"/>
                                        </p:tgtEl>
                                        <p:attrNameLst>
                                          <p:attrName>ppt_x</p:attrName>
                                        </p:attrNameLst>
                                      </p:cBhvr>
                                      <p:tavLst>
                                        <p:tav tm="0">
                                          <p:val>
                                            <p:fltVal val="0.5"/>
                                          </p:val>
                                        </p:tav>
                                        <p:tav tm="100000">
                                          <p:val>
                                            <p:strVal val="#ppt_x"/>
                                          </p:val>
                                        </p:tav>
                                      </p:tavLst>
                                    </p:anim>
                                    <p:anim calcmode="lin" valueType="num">
                                      <p:cBhvr>
                                        <p:cTn id="17" dur="25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chemeClr val="bg1"/>
                </a:solidFill>
                <a:latin typeface="微软雅黑" pitchFamily="34" charset="-122"/>
                <a:ea typeface="微软雅黑" pitchFamily="34" charset="-122"/>
              </a:rPr>
              <a:t>总体发展概况</a:t>
            </a:r>
            <a:endParaRPr lang="zh-CN" altLang="en-US" sz="2800" b="1" dirty="0">
              <a:solidFill>
                <a:schemeClr val="bg1"/>
              </a:solidFill>
              <a:latin typeface="微软雅黑" pitchFamily="34" charset="-122"/>
              <a:ea typeface="微软雅黑" pitchFamily="34" charset="-122"/>
            </a:endParaRPr>
          </a:p>
        </p:txBody>
      </p:sp>
      <p:sp>
        <p:nvSpPr>
          <p:cNvPr id="21" name="Rectangle 3"/>
          <p:cNvSpPr>
            <a:spLocks noChangeArrowheads="1"/>
          </p:cNvSpPr>
          <p:nvPr/>
        </p:nvSpPr>
        <p:spPr bwMode="auto">
          <a:xfrm>
            <a:off x="539552" y="1700808"/>
            <a:ext cx="7992888" cy="3593579"/>
          </a:xfrm>
          <a:prstGeom prst="rect">
            <a:avLst/>
          </a:prstGeom>
          <a:solidFill>
            <a:schemeClr val="bg1">
              <a:lumMod val="95000"/>
            </a:schemeClr>
          </a:solidFill>
          <a:ln w="28575">
            <a:noFill/>
            <a:miter lim="800000"/>
            <a:headEnd/>
            <a:tailEnd/>
          </a:ln>
        </p:spPr>
        <p:txBody>
          <a:bodyPr anchor="ctr"/>
          <a:lstStyle/>
          <a:p>
            <a:pPr>
              <a:lnSpc>
                <a:spcPct val="150000"/>
              </a:lnSpc>
              <a:buClr>
                <a:srgbClr val="16579E"/>
              </a:buClr>
              <a:buSzPct val="80000"/>
            </a:pPr>
            <a:r>
              <a:rPr lang="zh-CN" altLang="en-US" sz="2800" b="1" dirty="0">
                <a:solidFill>
                  <a:srgbClr val="FF0000"/>
                </a:solidFill>
                <a:latin typeface="微软雅黑" pitchFamily="34" charset="-122"/>
                <a:ea typeface="微软雅黑" pitchFamily="34" charset="-122"/>
              </a:rPr>
              <a:t>        </a:t>
            </a:r>
            <a:r>
              <a:rPr lang="en-US" altLang="zh-CN" sz="2800" b="1" dirty="0">
                <a:solidFill>
                  <a:srgbClr val="FF0000"/>
                </a:solidFill>
                <a:latin typeface="微软雅黑" pitchFamily="34" charset="-122"/>
                <a:ea typeface="微软雅黑" pitchFamily="34" charset="-122"/>
              </a:rPr>
              <a:t>2017</a:t>
            </a:r>
            <a:r>
              <a:rPr lang="zh-CN" altLang="en-US" sz="2800" b="1" dirty="0">
                <a:solidFill>
                  <a:srgbClr val="FF0000"/>
                </a:solidFill>
                <a:latin typeface="微软雅黑" pitchFamily="34" charset="-122"/>
                <a:ea typeface="微软雅黑" pitchFamily="34" charset="-122"/>
              </a:rPr>
              <a:t>年，温州移动积极实践移动‘大连接’战略</a:t>
            </a:r>
            <a:r>
              <a:rPr lang="zh-CN" altLang="en-US" sz="2800" b="1" dirty="0" smtClean="0">
                <a:solidFill>
                  <a:srgbClr val="FF0000"/>
                </a:solidFill>
                <a:latin typeface="微软雅黑" pitchFamily="34" charset="-122"/>
                <a:ea typeface="微软雅黑" pitchFamily="34" charset="-122"/>
              </a:rPr>
              <a:t>，加强发展导向、找准发展方向、找对发展方法、加强发展保障，努</a:t>
            </a:r>
            <a:r>
              <a:rPr lang="zh-CN" altLang="en-US" sz="2800" b="1" dirty="0">
                <a:solidFill>
                  <a:srgbClr val="FF0000"/>
                </a:solidFill>
                <a:latin typeface="微软雅黑" pitchFamily="34" charset="-122"/>
                <a:ea typeface="微软雅黑" pitchFamily="34" charset="-122"/>
              </a:rPr>
              <a:t>力实现“做大连接规模，做优连接服务、做强连接应用</a:t>
            </a:r>
            <a:r>
              <a:rPr lang="zh-CN" altLang="en-US" sz="2800" b="1" dirty="0" smtClean="0">
                <a:solidFill>
                  <a:srgbClr val="FF0000"/>
                </a:solidFill>
                <a:latin typeface="微软雅黑" pitchFamily="34" charset="-122"/>
                <a:ea typeface="微软雅黑" pitchFamily="34" charset="-122"/>
              </a:rPr>
              <a:t>”，</a:t>
            </a:r>
            <a:r>
              <a:rPr lang="zh-CN" altLang="en-US" sz="2800" b="1" dirty="0" smtClean="0">
                <a:solidFill>
                  <a:srgbClr val="FF0000"/>
                </a:solidFill>
                <a:latin typeface="微软雅黑" pitchFamily="34" charset="-122"/>
                <a:ea typeface="微软雅黑" pitchFamily="34" charset="-122"/>
              </a:rPr>
              <a:t>打造温州</a:t>
            </a:r>
            <a:r>
              <a:rPr lang="zh-CN" altLang="en-US" sz="2800" b="1" dirty="0" smtClean="0">
                <a:solidFill>
                  <a:srgbClr val="FF0000"/>
                </a:solidFill>
                <a:latin typeface="微软雅黑" pitchFamily="34" charset="-122"/>
                <a:ea typeface="微软雅黑" pitchFamily="34" charset="-122"/>
              </a:rPr>
              <a:t>物联网生态。</a:t>
            </a:r>
            <a:endParaRPr lang="zh-CN" altLang="en-US"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chemeClr val="bg1"/>
                </a:solidFill>
                <a:latin typeface="微软雅黑" pitchFamily="34" charset="-122"/>
                <a:ea typeface="微软雅黑" pitchFamily="34" charset="-122"/>
              </a:rPr>
              <a:t>发展规模上：用户收入双提升</a:t>
            </a:r>
            <a:endParaRPr lang="zh-CN" altLang="en-US" sz="2800" b="1" dirty="0">
              <a:solidFill>
                <a:schemeClr val="bg1"/>
              </a:solidFill>
              <a:latin typeface="微软雅黑" pitchFamily="34" charset="-122"/>
              <a:ea typeface="微软雅黑" pitchFamily="34" charset="-122"/>
            </a:endParaRPr>
          </a:p>
        </p:txBody>
      </p:sp>
      <p:sp>
        <p:nvSpPr>
          <p:cNvPr id="3" name="TextBox 4"/>
          <p:cNvSpPr txBox="1">
            <a:spLocks noChangeArrowheads="1"/>
          </p:cNvSpPr>
          <p:nvPr/>
        </p:nvSpPr>
        <p:spPr bwMode="auto">
          <a:xfrm>
            <a:off x="251520" y="836712"/>
            <a:ext cx="8712968" cy="1754326"/>
          </a:xfrm>
          <a:prstGeom prst="rect">
            <a:avLst/>
          </a:prstGeom>
          <a:noFill/>
          <a:ln w="9525">
            <a:noFill/>
            <a:miter lim="800000"/>
            <a:headEnd/>
            <a:tailEnd/>
          </a:ln>
        </p:spPr>
        <p:txBody>
          <a:bodyPr wrap="square">
            <a:spAutoFit/>
          </a:bodyPr>
          <a:lstStyle/>
          <a:p>
            <a:pPr eaLnBrk="1" hangingPunct="1">
              <a:lnSpc>
                <a:spcPct val="200000"/>
              </a:lnSpc>
            </a:pPr>
            <a:r>
              <a:rPr lang="zh-CN" altLang="en-US" b="1" dirty="0" smtClean="0">
                <a:solidFill>
                  <a:srgbClr val="FF0000"/>
                </a:solidFill>
                <a:latin typeface="微软雅黑" pitchFamily="34" charset="-122"/>
                <a:ea typeface="微软雅黑" pitchFamily="34" charset="-122"/>
              </a:rPr>
              <a:t>      截止</a:t>
            </a:r>
            <a:r>
              <a:rPr lang="en-US" altLang="zh-CN" b="1" dirty="0">
                <a:solidFill>
                  <a:srgbClr val="FF0000"/>
                </a:solidFill>
                <a:latin typeface="微软雅黑" pitchFamily="34" charset="-122"/>
                <a:ea typeface="微软雅黑" pitchFamily="34" charset="-122"/>
              </a:rPr>
              <a:t>2017</a:t>
            </a:r>
            <a:r>
              <a:rPr lang="zh-CN" altLang="en-US" b="1" dirty="0">
                <a:solidFill>
                  <a:srgbClr val="FF0000"/>
                </a:solidFill>
                <a:latin typeface="微软雅黑" pitchFamily="34" charset="-122"/>
                <a:ea typeface="微软雅黑" pitchFamily="34" charset="-122"/>
              </a:rPr>
              <a:t>年底，温州物</a:t>
            </a:r>
            <a:r>
              <a:rPr lang="zh-CN" altLang="en-US" b="1" dirty="0" smtClean="0">
                <a:solidFill>
                  <a:srgbClr val="FF0000"/>
                </a:solidFill>
                <a:latin typeface="微软雅黑" pitchFamily="34" charset="-122"/>
                <a:ea typeface="微软雅黑" pitchFamily="34" charset="-122"/>
              </a:rPr>
              <a:t>联网连接数到达</a:t>
            </a:r>
            <a:r>
              <a:rPr lang="en-US" altLang="zh-CN" b="1" dirty="0">
                <a:solidFill>
                  <a:srgbClr val="FF0000"/>
                </a:solidFill>
                <a:latin typeface="微软雅黑" pitchFamily="34" charset="-122"/>
                <a:ea typeface="微软雅黑" pitchFamily="34" charset="-122"/>
              </a:rPr>
              <a:t>526.8</a:t>
            </a:r>
            <a:r>
              <a:rPr lang="zh-CN" altLang="en-US" b="1" dirty="0">
                <a:solidFill>
                  <a:srgbClr val="FF0000"/>
                </a:solidFill>
                <a:latin typeface="微软雅黑" pitchFamily="34" charset="-122"/>
                <a:ea typeface="微软雅黑" pitchFamily="34" charset="-122"/>
              </a:rPr>
              <a:t>万，年净增</a:t>
            </a:r>
            <a:r>
              <a:rPr lang="en-US" altLang="zh-CN" b="1" dirty="0">
                <a:solidFill>
                  <a:srgbClr val="FF0000"/>
                </a:solidFill>
                <a:latin typeface="微软雅黑" pitchFamily="34" charset="-122"/>
                <a:ea typeface="微软雅黑" pitchFamily="34" charset="-122"/>
              </a:rPr>
              <a:t>308.6</a:t>
            </a:r>
            <a:r>
              <a:rPr lang="zh-CN" altLang="en-US" b="1" dirty="0">
                <a:solidFill>
                  <a:srgbClr val="FF0000"/>
                </a:solidFill>
                <a:latin typeface="微软雅黑" pitchFamily="34" charset="-122"/>
                <a:ea typeface="微软雅黑" pitchFamily="34" charset="-122"/>
              </a:rPr>
              <a:t>万，</a:t>
            </a:r>
            <a:r>
              <a:rPr lang="zh-CN" altLang="en-US" b="1" dirty="0" smtClean="0">
                <a:solidFill>
                  <a:srgbClr val="FF0000"/>
                </a:solidFill>
                <a:latin typeface="微软雅黑" pitchFamily="34" charset="-122"/>
                <a:ea typeface="微软雅黑" pitchFamily="34" charset="-122"/>
              </a:rPr>
              <a:t>净增量指标</a:t>
            </a:r>
            <a:r>
              <a:rPr lang="zh-CN" altLang="en-US" b="1" dirty="0">
                <a:solidFill>
                  <a:srgbClr val="FF0000"/>
                </a:solidFill>
                <a:latin typeface="微软雅黑" pitchFamily="34" charset="-122"/>
                <a:ea typeface="微软雅黑" pitchFamily="34" charset="-122"/>
              </a:rPr>
              <a:t>完成率</a:t>
            </a:r>
            <a:r>
              <a:rPr lang="en-US" altLang="zh-CN" b="1" dirty="0">
                <a:solidFill>
                  <a:srgbClr val="FF0000"/>
                </a:solidFill>
                <a:latin typeface="微软雅黑" pitchFamily="34" charset="-122"/>
                <a:ea typeface="微软雅黑" pitchFamily="34" charset="-122"/>
              </a:rPr>
              <a:t>234.2%</a:t>
            </a:r>
            <a:r>
              <a:rPr lang="zh-CN" altLang="en-US" b="1" dirty="0" smtClean="0">
                <a:solidFill>
                  <a:srgbClr val="FF0000"/>
                </a:solidFill>
                <a:latin typeface="微软雅黑" pitchFamily="34" charset="-122"/>
                <a:ea typeface="微软雅黑" pitchFamily="34" charset="-122"/>
              </a:rPr>
              <a:t>；</a:t>
            </a:r>
            <a:endParaRPr lang="en-US" altLang="zh-CN" b="1" dirty="0" smtClean="0">
              <a:solidFill>
                <a:srgbClr val="FF0000"/>
              </a:solidFill>
              <a:latin typeface="微软雅黑" pitchFamily="34" charset="-122"/>
              <a:ea typeface="微软雅黑" pitchFamily="34" charset="-122"/>
            </a:endParaRPr>
          </a:p>
          <a:p>
            <a:pPr eaLnBrk="1" hangingPunct="1">
              <a:lnSpc>
                <a:spcPct val="200000"/>
              </a:lnSpc>
            </a:pPr>
            <a:r>
              <a:rPr lang="en-US" altLang="zh-CN" b="1" dirty="0" smtClean="0">
                <a:solidFill>
                  <a:srgbClr val="FF0000"/>
                </a:solidFill>
                <a:latin typeface="微软雅黑" pitchFamily="34" charset="-122"/>
                <a:ea typeface="微软雅黑" pitchFamily="34" charset="-122"/>
              </a:rPr>
              <a:t>      </a:t>
            </a:r>
            <a:r>
              <a:rPr lang="zh-CN" altLang="en-US" b="1" dirty="0" smtClean="0">
                <a:solidFill>
                  <a:srgbClr val="FF0000"/>
                </a:solidFill>
                <a:latin typeface="微软雅黑" pitchFamily="34" charset="-122"/>
                <a:ea typeface="微软雅黑" pitchFamily="34" charset="-122"/>
              </a:rPr>
              <a:t>收入方面，累计到达</a:t>
            </a:r>
            <a:r>
              <a:rPr lang="en-US" altLang="zh-CN" b="1" dirty="0" smtClean="0">
                <a:solidFill>
                  <a:srgbClr val="FF0000"/>
                </a:solidFill>
                <a:latin typeface="微软雅黑" pitchFamily="34" charset="-122"/>
                <a:ea typeface="微软雅黑" pitchFamily="34" charset="-122"/>
              </a:rPr>
              <a:t>8763</a:t>
            </a:r>
            <a:r>
              <a:rPr lang="zh-CN" altLang="en-US" b="1" dirty="0" smtClean="0">
                <a:solidFill>
                  <a:srgbClr val="FF0000"/>
                </a:solidFill>
                <a:latin typeface="微软雅黑" pitchFamily="34" charset="-122"/>
                <a:ea typeface="微软雅黑" pitchFamily="34" charset="-122"/>
              </a:rPr>
              <a:t>万元，指标完成率</a:t>
            </a:r>
            <a:r>
              <a:rPr lang="en-US" altLang="zh-CN" b="1" dirty="0" smtClean="0">
                <a:solidFill>
                  <a:srgbClr val="FF0000"/>
                </a:solidFill>
                <a:latin typeface="微软雅黑" pitchFamily="34" charset="-122"/>
                <a:ea typeface="微软雅黑" pitchFamily="34" charset="-122"/>
              </a:rPr>
              <a:t>113.8%</a:t>
            </a:r>
            <a:r>
              <a:rPr lang="zh-CN" altLang="en-US" b="1" dirty="0" smtClean="0">
                <a:solidFill>
                  <a:srgbClr val="FF0000"/>
                </a:solidFill>
                <a:latin typeface="微软雅黑" pitchFamily="34" charset="-122"/>
                <a:ea typeface="微软雅黑" pitchFamily="34" charset="-122"/>
              </a:rPr>
              <a:t>；两项指标均全省领先。</a:t>
            </a:r>
            <a:endParaRPr lang="zh-CN" altLang="en-US" b="1" dirty="0">
              <a:solidFill>
                <a:srgbClr val="FF0000"/>
              </a:solidFill>
              <a:latin typeface="微软雅黑" pitchFamily="34" charset="-122"/>
              <a:ea typeface="微软雅黑" pitchFamily="34" charset="-122"/>
            </a:endParaRPr>
          </a:p>
        </p:txBody>
      </p:sp>
      <p:graphicFrame>
        <p:nvGraphicFramePr>
          <p:cNvPr id="4" name="图表 3"/>
          <p:cNvGraphicFramePr/>
          <p:nvPr/>
        </p:nvGraphicFramePr>
        <p:xfrm>
          <a:off x="4671302" y="2852936"/>
          <a:ext cx="4248474" cy="2808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nvGraphicFramePr>
        <p:xfrm>
          <a:off x="206808" y="2852936"/>
          <a:ext cx="4356104" cy="2808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chemeClr val="bg1"/>
                </a:solidFill>
                <a:latin typeface="微软雅黑" pitchFamily="34" charset="-122"/>
                <a:ea typeface="微软雅黑" pitchFamily="34" charset="-122"/>
              </a:rPr>
              <a:t>发展质量上：用户深度捆绑</a:t>
            </a:r>
            <a:endParaRPr lang="zh-CN" altLang="en-US" sz="2800" b="1" dirty="0">
              <a:solidFill>
                <a:schemeClr val="bg1"/>
              </a:solidFill>
              <a:latin typeface="微软雅黑" pitchFamily="34" charset="-122"/>
              <a:ea typeface="微软雅黑" pitchFamily="34" charset="-122"/>
            </a:endParaRPr>
          </a:p>
        </p:txBody>
      </p:sp>
      <p:sp>
        <p:nvSpPr>
          <p:cNvPr id="6" name="矩形 124"/>
          <p:cNvSpPr>
            <a:spLocks noChangeArrowheads="1"/>
          </p:cNvSpPr>
          <p:nvPr/>
        </p:nvSpPr>
        <p:spPr bwMode="auto">
          <a:xfrm>
            <a:off x="1" y="908720"/>
            <a:ext cx="9144000" cy="2062103"/>
          </a:xfrm>
          <a:prstGeom prst="rect">
            <a:avLst/>
          </a:prstGeom>
          <a:noFill/>
          <a:ln w="9525">
            <a:noFill/>
            <a:miter lim="800000"/>
            <a:headEnd/>
            <a:tailEnd/>
          </a:ln>
        </p:spPr>
        <p:txBody>
          <a:bodyPr wrap="square">
            <a:spAutoFit/>
          </a:bodyPr>
          <a:lstStyle/>
          <a:p>
            <a:pPr indent="357188" eaLnBrk="1" hangingPunct="1">
              <a:lnSpc>
                <a:spcPct val="200000"/>
              </a:lnSpc>
            </a:pPr>
            <a:r>
              <a:rPr lang="zh-CN" altLang="en-US" sz="1600" b="1" dirty="0">
                <a:solidFill>
                  <a:srgbClr val="FF0000"/>
                </a:solidFill>
                <a:latin typeface="微软雅黑" pitchFamily="34" charset="-122"/>
                <a:ea typeface="微软雅黑" pitchFamily="34" charset="-122"/>
              </a:rPr>
              <a:t>温州移动重视本地企业研发，关注工业级、长生命周期应用，实行研发捆绑、物理捆绑和合约捆绑三大策略，与</a:t>
            </a:r>
            <a:r>
              <a:rPr lang="en-US" altLang="zh-CN" sz="1600" b="1" dirty="0">
                <a:solidFill>
                  <a:srgbClr val="FF0000"/>
                </a:solidFill>
                <a:latin typeface="微软雅黑" pitchFamily="34" charset="-122"/>
                <a:ea typeface="微软雅黑" pitchFamily="34" charset="-122"/>
              </a:rPr>
              <a:t>300</a:t>
            </a:r>
            <a:r>
              <a:rPr lang="zh-CN" altLang="en-US" sz="1600" b="1" dirty="0">
                <a:solidFill>
                  <a:srgbClr val="FF0000"/>
                </a:solidFill>
                <a:latin typeface="微软雅黑" pitchFamily="34" charset="-122"/>
                <a:ea typeface="微软雅黑" pitchFamily="34" charset="-122"/>
              </a:rPr>
              <a:t>多家客户达成深度合作。</a:t>
            </a:r>
            <a:endParaRPr lang="en-US" altLang="zh-CN" sz="1600" b="1" dirty="0">
              <a:solidFill>
                <a:srgbClr val="FF0000"/>
              </a:solidFill>
              <a:latin typeface="微软雅黑" pitchFamily="34" charset="-122"/>
              <a:ea typeface="微软雅黑" pitchFamily="34" charset="-122"/>
            </a:endParaRPr>
          </a:p>
          <a:p>
            <a:pPr indent="357188" eaLnBrk="1" hangingPunct="1">
              <a:lnSpc>
                <a:spcPct val="200000"/>
              </a:lnSpc>
            </a:pPr>
            <a:r>
              <a:rPr lang="zh-CN" altLang="en-US" sz="1600" b="1" dirty="0">
                <a:solidFill>
                  <a:srgbClr val="FF0000"/>
                </a:solidFill>
                <a:latin typeface="微软雅黑" pitchFamily="34" charset="-122"/>
                <a:ea typeface="微软雅黑" pitchFamily="34" charset="-122"/>
              </a:rPr>
              <a:t>比如深耕智能燃气表行业，</a:t>
            </a:r>
            <a:r>
              <a:rPr lang="en-US" altLang="zh-CN" sz="1600" b="1" dirty="0">
                <a:solidFill>
                  <a:srgbClr val="FF0000"/>
                </a:solidFill>
                <a:latin typeface="微软雅黑" pitchFamily="34" charset="-122"/>
                <a:ea typeface="微软雅黑" pitchFamily="34" charset="-122"/>
              </a:rPr>
              <a:t>2017</a:t>
            </a:r>
            <a:r>
              <a:rPr lang="zh-CN" altLang="en-US" sz="1600" b="1" dirty="0">
                <a:solidFill>
                  <a:srgbClr val="FF0000"/>
                </a:solidFill>
                <a:latin typeface="微软雅黑" pitchFamily="34" charset="-122"/>
                <a:ea typeface="微软雅黑" pitchFamily="34" charset="-122"/>
              </a:rPr>
              <a:t>年新增抄表用户超</a:t>
            </a:r>
            <a:r>
              <a:rPr lang="en-US" altLang="zh-CN" sz="1600" b="1" dirty="0">
                <a:solidFill>
                  <a:srgbClr val="FF0000"/>
                </a:solidFill>
                <a:latin typeface="微软雅黑" pitchFamily="34" charset="-122"/>
                <a:ea typeface="微软雅黑" pitchFamily="34" charset="-122"/>
              </a:rPr>
              <a:t>150</a:t>
            </a:r>
            <a:r>
              <a:rPr lang="zh-CN" altLang="en-US" sz="1600" b="1" dirty="0">
                <a:solidFill>
                  <a:srgbClr val="FF0000"/>
                </a:solidFill>
                <a:latin typeface="微软雅黑" pitchFamily="34" charset="-122"/>
                <a:ea typeface="微软雅黑" pitchFamily="34" charset="-122"/>
              </a:rPr>
              <a:t>万，均为贴片卡，占到总开卡的</a:t>
            </a:r>
            <a:r>
              <a:rPr lang="en-US" altLang="zh-CN" sz="1600" b="1" dirty="0">
                <a:solidFill>
                  <a:srgbClr val="FF0000"/>
                </a:solidFill>
                <a:latin typeface="微软雅黑" pitchFamily="34" charset="-122"/>
                <a:ea typeface="微软雅黑" pitchFamily="34" charset="-122"/>
              </a:rPr>
              <a:t>47%</a:t>
            </a:r>
            <a:r>
              <a:rPr lang="zh-CN" altLang="en-US" sz="1600" b="1" dirty="0">
                <a:solidFill>
                  <a:srgbClr val="FF0000"/>
                </a:solidFill>
                <a:latin typeface="微软雅黑" pitchFamily="34" charset="-122"/>
                <a:ea typeface="微软雅黑" pitchFamily="34" charset="-122"/>
              </a:rPr>
              <a:t>，销售模组</a:t>
            </a:r>
            <a:r>
              <a:rPr lang="en-US" altLang="zh-CN" sz="1600" b="1" dirty="0">
                <a:solidFill>
                  <a:srgbClr val="FF0000"/>
                </a:solidFill>
                <a:latin typeface="微软雅黑" pitchFamily="34" charset="-122"/>
                <a:ea typeface="微软雅黑" pitchFamily="34" charset="-122"/>
              </a:rPr>
              <a:t>26</a:t>
            </a:r>
            <a:r>
              <a:rPr lang="zh-CN" altLang="en-US" sz="1600" b="1" dirty="0">
                <a:solidFill>
                  <a:srgbClr val="FF0000"/>
                </a:solidFill>
                <a:latin typeface="微软雅黑" pitchFamily="34" charset="-122"/>
                <a:ea typeface="微软雅黑" pitchFamily="34" charset="-122"/>
              </a:rPr>
              <a:t>万，累计达</a:t>
            </a:r>
            <a:r>
              <a:rPr lang="en-US" altLang="zh-CN" sz="1600" b="1" dirty="0">
                <a:solidFill>
                  <a:srgbClr val="FF0000"/>
                </a:solidFill>
                <a:latin typeface="微软雅黑" pitchFamily="34" charset="-122"/>
                <a:ea typeface="微软雅黑" pitchFamily="34" charset="-122"/>
              </a:rPr>
              <a:t>47</a:t>
            </a:r>
            <a:r>
              <a:rPr lang="zh-CN" altLang="en-US" sz="1600" b="1" dirty="0">
                <a:solidFill>
                  <a:srgbClr val="FF0000"/>
                </a:solidFill>
                <a:latin typeface="微软雅黑" pitchFamily="34" charset="-122"/>
                <a:ea typeface="微软雅黑" pitchFamily="34" charset="-122"/>
              </a:rPr>
              <a:t>万。另外，目前在网用户平均生命周期</a:t>
            </a:r>
            <a:r>
              <a:rPr lang="en-US" altLang="zh-CN" sz="1600" b="1" dirty="0">
                <a:solidFill>
                  <a:srgbClr val="FF0000"/>
                </a:solidFill>
                <a:latin typeface="微软雅黑" pitchFamily="34" charset="-122"/>
                <a:ea typeface="微软雅黑" pitchFamily="34" charset="-122"/>
              </a:rPr>
              <a:t>16</a:t>
            </a:r>
            <a:r>
              <a:rPr lang="zh-CN" altLang="en-US" sz="1600" b="1" dirty="0">
                <a:solidFill>
                  <a:srgbClr val="FF0000"/>
                </a:solidFill>
                <a:latin typeface="微软雅黑" pitchFamily="34" charset="-122"/>
                <a:ea typeface="微软雅黑" pitchFamily="34" charset="-122"/>
              </a:rPr>
              <a:t>个月，</a:t>
            </a:r>
            <a:r>
              <a:rPr lang="en-US" altLang="zh-CN" sz="1600" b="1" dirty="0">
                <a:solidFill>
                  <a:srgbClr val="FF0000"/>
                </a:solidFill>
                <a:latin typeface="微软雅黑" pitchFamily="34" charset="-122"/>
                <a:ea typeface="微软雅黑" pitchFamily="34" charset="-122"/>
              </a:rPr>
              <a:t>3</a:t>
            </a:r>
            <a:r>
              <a:rPr lang="zh-CN" altLang="en-US" sz="1600" b="1" dirty="0">
                <a:solidFill>
                  <a:srgbClr val="FF0000"/>
                </a:solidFill>
                <a:latin typeface="微软雅黑" pitchFamily="34" charset="-122"/>
                <a:ea typeface="微软雅黑" pitchFamily="34" charset="-122"/>
              </a:rPr>
              <a:t>年以上占</a:t>
            </a:r>
            <a:r>
              <a:rPr lang="en-US" altLang="zh-CN" sz="1600" b="1" dirty="0">
                <a:solidFill>
                  <a:srgbClr val="FF0000"/>
                </a:solidFill>
                <a:latin typeface="微软雅黑" pitchFamily="34" charset="-122"/>
                <a:ea typeface="微软雅黑" pitchFamily="34" charset="-122"/>
              </a:rPr>
              <a:t>51.6%</a:t>
            </a:r>
            <a:r>
              <a:rPr lang="zh-CN" altLang="en-US" sz="1600" b="1" dirty="0">
                <a:solidFill>
                  <a:srgbClr val="FF0000"/>
                </a:solidFill>
                <a:latin typeface="微软雅黑" pitchFamily="34" charset="-122"/>
                <a:ea typeface="微软雅黑" pitchFamily="34" charset="-122"/>
              </a:rPr>
              <a:t>。</a:t>
            </a:r>
          </a:p>
        </p:txBody>
      </p:sp>
      <p:grpSp>
        <p:nvGrpSpPr>
          <p:cNvPr id="17" name="组合 16"/>
          <p:cNvGrpSpPr/>
          <p:nvPr/>
        </p:nvGrpSpPr>
        <p:grpSpPr>
          <a:xfrm>
            <a:off x="-647700" y="2924944"/>
            <a:ext cx="10548292" cy="3168352"/>
            <a:chOff x="-468313" y="2996952"/>
            <a:chExt cx="10260013" cy="2952328"/>
          </a:xfrm>
        </p:grpSpPr>
        <p:grpSp>
          <p:nvGrpSpPr>
            <p:cNvPr id="7" name="组合 49"/>
            <p:cNvGrpSpPr>
              <a:grpSpLocks/>
            </p:cNvGrpSpPr>
            <p:nvPr/>
          </p:nvGrpSpPr>
          <p:grpSpPr bwMode="auto">
            <a:xfrm>
              <a:off x="-468313" y="2996952"/>
              <a:ext cx="10260013" cy="2814638"/>
              <a:chOff x="-468420" y="1923342"/>
              <a:chExt cx="10260130" cy="2815219"/>
            </a:xfrm>
          </p:grpSpPr>
          <p:graphicFrame>
            <p:nvGraphicFramePr>
              <p:cNvPr id="8" name="图表 7"/>
              <p:cNvGraphicFramePr/>
              <p:nvPr/>
            </p:nvGraphicFramePr>
            <p:xfrm>
              <a:off x="5219710" y="1995362"/>
              <a:ext cx="4572000"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2267587" y="192334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nvGraphicFramePr>
            <p:xfrm>
              <a:off x="-468420" y="1988730"/>
              <a:ext cx="4572000" cy="2743199"/>
            </p:xfrm>
            <a:graphic>
              <a:graphicData uri="http://schemas.openxmlformats.org/drawingml/2006/chart">
                <c:chart xmlns:c="http://schemas.openxmlformats.org/drawingml/2006/chart" xmlns:r="http://schemas.openxmlformats.org/officeDocument/2006/relationships" r:id="rId4"/>
              </a:graphicData>
            </a:graphic>
          </p:graphicFrame>
        </p:grpSp>
        <p:sp>
          <p:nvSpPr>
            <p:cNvPr id="11" name="TextBox 115"/>
            <p:cNvSpPr txBox="1">
              <a:spLocks noChangeArrowheads="1"/>
            </p:cNvSpPr>
            <p:nvPr/>
          </p:nvSpPr>
          <p:spPr bwMode="auto">
            <a:xfrm>
              <a:off x="611907" y="5609555"/>
              <a:ext cx="2447925" cy="339725"/>
            </a:xfrm>
            <a:prstGeom prst="rect">
              <a:avLst/>
            </a:prstGeom>
            <a:noFill/>
            <a:ln w="9525">
              <a:noFill/>
              <a:miter lim="800000"/>
              <a:headEnd/>
              <a:tailEnd/>
            </a:ln>
          </p:spPr>
          <p:txBody>
            <a:bodyPr>
              <a:spAutoFit/>
            </a:bodyPr>
            <a:lstStyle/>
            <a:p>
              <a:pPr algn="ctr"/>
              <a:r>
                <a:rPr lang="zh-CN" altLang="en-US" sz="1600" b="1" dirty="0" smtClean="0">
                  <a:latin typeface="微软雅黑" pitchFamily="34" charset="-122"/>
                  <a:ea typeface="微软雅黑" pitchFamily="34" charset="-122"/>
                </a:rPr>
                <a:t>自研模组占比情</a:t>
              </a:r>
              <a:r>
                <a:rPr lang="zh-CN" altLang="en-US" sz="1600" b="1" dirty="0">
                  <a:latin typeface="微软雅黑" pitchFamily="34" charset="-122"/>
                  <a:ea typeface="微软雅黑" pitchFamily="34" charset="-122"/>
                </a:rPr>
                <a:t>况</a:t>
              </a:r>
            </a:p>
          </p:txBody>
        </p:sp>
        <p:sp>
          <p:nvSpPr>
            <p:cNvPr id="12" name="矩形 44"/>
            <p:cNvSpPr>
              <a:spLocks noChangeArrowheads="1"/>
            </p:cNvSpPr>
            <p:nvPr/>
          </p:nvSpPr>
          <p:spPr bwMode="auto">
            <a:xfrm>
              <a:off x="971550" y="4127872"/>
              <a:ext cx="1655763" cy="507831"/>
            </a:xfrm>
            <a:prstGeom prst="rect">
              <a:avLst/>
            </a:prstGeom>
            <a:noFill/>
            <a:ln w="9525">
              <a:noFill/>
              <a:miter lim="800000"/>
              <a:headEnd/>
              <a:tailEnd/>
            </a:ln>
          </p:spPr>
          <p:txBody>
            <a:bodyPr>
              <a:spAutoFit/>
            </a:bodyPr>
            <a:lstStyle/>
            <a:p>
              <a:pPr algn="ctr" defTabSz="1217613">
                <a:lnSpc>
                  <a:spcPct val="150000"/>
                </a:lnSpc>
              </a:pPr>
              <a:r>
                <a:rPr lang="zh-CN" altLang="en-US" b="1" dirty="0">
                  <a:solidFill>
                    <a:srgbClr val="FF0000"/>
                  </a:solidFill>
                  <a:latin typeface="微软雅黑" pitchFamily="34" charset="-122"/>
                  <a:ea typeface="微软雅黑" pitchFamily="34" charset="-122"/>
                </a:rPr>
                <a:t>研发捆绑</a:t>
              </a:r>
              <a:endParaRPr lang="en-US" altLang="zh-CN" b="1" dirty="0">
                <a:solidFill>
                  <a:srgbClr val="FF0000"/>
                </a:solidFill>
                <a:latin typeface="微软雅黑" pitchFamily="34" charset="-122"/>
                <a:ea typeface="微软雅黑" pitchFamily="34" charset="-122"/>
              </a:endParaRPr>
            </a:p>
          </p:txBody>
        </p:sp>
        <p:sp>
          <p:nvSpPr>
            <p:cNvPr id="13" name="矩形 44"/>
            <p:cNvSpPr>
              <a:spLocks noChangeArrowheads="1"/>
            </p:cNvSpPr>
            <p:nvPr/>
          </p:nvSpPr>
          <p:spPr bwMode="auto">
            <a:xfrm>
              <a:off x="3635375" y="4077072"/>
              <a:ext cx="1871663" cy="458908"/>
            </a:xfrm>
            <a:prstGeom prst="rect">
              <a:avLst/>
            </a:prstGeom>
            <a:noFill/>
            <a:ln w="9525">
              <a:noFill/>
              <a:miter lim="800000"/>
              <a:headEnd/>
              <a:tailEnd/>
            </a:ln>
          </p:spPr>
          <p:txBody>
            <a:bodyPr>
              <a:spAutoFit/>
            </a:bodyPr>
            <a:lstStyle/>
            <a:p>
              <a:pPr algn="ctr" defTabSz="1217613">
                <a:lnSpc>
                  <a:spcPct val="150000"/>
                </a:lnSpc>
              </a:pPr>
              <a:r>
                <a:rPr lang="zh-CN" altLang="en-US" b="1">
                  <a:solidFill>
                    <a:srgbClr val="FF0000"/>
                  </a:solidFill>
                  <a:latin typeface="微软雅黑" pitchFamily="34" charset="-122"/>
                  <a:ea typeface="微软雅黑" pitchFamily="34" charset="-122"/>
                </a:rPr>
                <a:t>物理捆绑</a:t>
              </a:r>
              <a:endParaRPr lang="en-US" altLang="zh-CN" b="1">
                <a:solidFill>
                  <a:srgbClr val="FF0000"/>
                </a:solidFill>
                <a:latin typeface="微软雅黑" pitchFamily="34" charset="-122"/>
                <a:ea typeface="微软雅黑" pitchFamily="34" charset="-122"/>
              </a:endParaRPr>
            </a:p>
          </p:txBody>
        </p:sp>
        <p:sp>
          <p:nvSpPr>
            <p:cNvPr id="14" name="矩形 44"/>
            <p:cNvSpPr>
              <a:spLocks noChangeArrowheads="1"/>
            </p:cNvSpPr>
            <p:nvPr/>
          </p:nvSpPr>
          <p:spPr bwMode="auto">
            <a:xfrm>
              <a:off x="6659563" y="4127872"/>
              <a:ext cx="1368425" cy="458908"/>
            </a:xfrm>
            <a:prstGeom prst="rect">
              <a:avLst/>
            </a:prstGeom>
            <a:noFill/>
            <a:ln w="9525">
              <a:noFill/>
              <a:miter lim="800000"/>
              <a:headEnd/>
              <a:tailEnd/>
            </a:ln>
          </p:spPr>
          <p:txBody>
            <a:bodyPr>
              <a:spAutoFit/>
            </a:bodyPr>
            <a:lstStyle/>
            <a:p>
              <a:pPr algn="ctr" defTabSz="1217613">
                <a:lnSpc>
                  <a:spcPct val="150000"/>
                </a:lnSpc>
              </a:pPr>
              <a:r>
                <a:rPr lang="zh-CN" altLang="en-US" b="1">
                  <a:solidFill>
                    <a:srgbClr val="FF0000"/>
                  </a:solidFill>
                  <a:latin typeface="微软雅黑" pitchFamily="34" charset="-122"/>
                  <a:ea typeface="微软雅黑" pitchFamily="34" charset="-122"/>
                </a:rPr>
                <a:t>合约捆绑</a:t>
              </a:r>
              <a:endParaRPr lang="en-US" altLang="zh-CN" b="1">
                <a:solidFill>
                  <a:srgbClr val="FF0000"/>
                </a:solidFill>
                <a:latin typeface="微软雅黑" pitchFamily="34" charset="-122"/>
                <a:ea typeface="微软雅黑" pitchFamily="34" charset="-122"/>
              </a:endParaRPr>
            </a:p>
          </p:txBody>
        </p:sp>
        <p:sp>
          <p:nvSpPr>
            <p:cNvPr id="15" name="TextBox 115"/>
            <p:cNvSpPr txBox="1">
              <a:spLocks noChangeArrowheads="1"/>
            </p:cNvSpPr>
            <p:nvPr/>
          </p:nvSpPr>
          <p:spPr bwMode="auto">
            <a:xfrm>
              <a:off x="3420219" y="5589240"/>
              <a:ext cx="2447925" cy="339725"/>
            </a:xfrm>
            <a:prstGeom prst="rect">
              <a:avLst/>
            </a:prstGeom>
            <a:noFill/>
            <a:ln w="9525">
              <a:noFill/>
              <a:miter lim="800000"/>
              <a:headEnd/>
              <a:tailEnd/>
            </a:ln>
          </p:spPr>
          <p:txBody>
            <a:bodyPr>
              <a:spAutoFit/>
            </a:bodyPr>
            <a:lstStyle/>
            <a:p>
              <a:pPr algn="ctr"/>
              <a:r>
                <a:rPr lang="zh-CN" altLang="en-US" sz="1600" b="1" dirty="0" smtClean="0">
                  <a:latin typeface="微软雅黑" pitchFamily="34" charset="-122"/>
                  <a:ea typeface="微软雅黑" pitchFamily="34" charset="-122"/>
                </a:rPr>
                <a:t>贴片卡占比情</a:t>
              </a:r>
              <a:r>
                <a:rPr lang="zh-CN" altLang="en-US" sz="1600" b="1" dirty="0">
                  <a:latin typeface="微软雅黑" pitchFamily="34" charset="-122"/>
                  <a:ea typeface="微软雅黑" pitchFamily="34" charset="-122"/>
                </a:rPr>
                <a:t>况</a:t>
              </a:r>
            </a:p>
          </p:txBody>
        </p:sp>
        <p:sp>
          <p:nvSpPr>
            <p:cNvPr id="16" name="TextBox 115"/>
            <p:cNvSpPr txBox="1">
              <a:spLocks noChangeArrowheads="1"/>
            </p:cNvSpPr>
            <p:nvPr/>
          </p:nvSpPr>
          <p:spPr bwMode="auto">
            <a:xfrm>
              <a:off x="6156176" y="5589240"/>
              <a:ext cx="2447925" cy="339725"/>
            </a:xfrm>
            <a:prstGeom prst="rect">
              <a:avLst/>
            </a:prstGeom>
            <a:noFill/>
            <a:ln w="9525">
              <a:noFill/>
              <a:miter lim="800000"/>
              <a:headEnd/>
              <a:tailEnd/>
            </a:ln>
          </p:spPr>
          <p:txBody>
            <a:bodyPr>
              <a:spAutoFit/>
            </a:bodyPr>
            <a:lstStyle/>
            <a:p>
              <a:pPr algn="ctr"/>
              <a:r>
                <a:rPr lang="zh-CN" altLang="en-US" sz="1600" b="1" dirty="0" smtClean="0">
                  <a:latin typeface="微软雅黑" pitchFamily="34" charset="-122"/>
                  <a:ea typeface="微软雅黑" pitchFamily="34" charset="-122"/>
                </a:rPr>
                <a:t>长周期用户占比情况</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chemeClr val="bg1"/>
                </a:solidFill>
                <a:latin typeface="微软雅黑" pitchFamily="34" charset="-122"/>
                <a:ea typeface="微软雅黑" pitchFamily="34" charset="-122"/>
              </a:rPr>
              <a:t>发展趋势上：助力温企智联天下</a:t>
            </a:r>
            <a:endParaRPr lang="zh-CN" altLang="en-US" sz="2800" b="1" dirty="0">
              <a:solidFill>
                <a:schemeClr val="bg1"/>
              </a:solidFill>
              <a:latin typeface="微软雅黑" pitchFamily="34" charset="-122"/>
              <a:ea typeface="微软雅黑" pitchFamily="34" charset="-122"/>
            </a:endParaRPr>
          </a:p>
        </p:txBody>
      </p:sp>
      <p:sp>
        <p:nvSpPr>
          <p:cNvPr id="4" name="TextBox 4"/>
          <p:cNvSpPr txBox="1">
            <a:spLocks noChangeArrowheads="1"/>
          </p:cNvSpPr>
          <p:nvPr/>
        </p:nvSpPr>
        <p:spPr bwMode="auto">
          <a:xfrm>
            <a:off x="251520" y="764704"/>
            <a:ext cx="8640960" cy="2308324"/>
          </a:xfrm>
          <a:prstGeom prst="rect">
            <a:avLst/>
          </a:prstGeom>
          <a:noFill/>
          <a:ln w="9525">
            <a:noFill/>
            <a:miter lim="800000"/>
            <a:headEnd/>
            <a:tailEnd/>
          </a:ln>
        </p:spPr>
        <p:txBody>
          <a:bodyPr wrap="square">
            <a:spAutoFit/>
          </a:bodyPr>
          <a:lstStyle/>
          <a:p>
            <a:pPr>
              <a:lnSpc>
                <a:spcPct val="200000"/>
              </a:lnSpc>
            </a:pPr>
            <a:r>
              <a:rPr lang="zh-CN" altLang="en-US" b="1" dirty="0" smtClean="0">
                <a:solidFill>
                  <a:srgbClr val="FF0000"/>
                </a:solidFill>
                <a:latin typeface="微软雅黑" pitchFamily="34" charset="-122"/>
                <a:ea typeface="微软雅黑" pitchFamily="34" charset="-122"/>
              </a:rPr>
              <a:t>      根据</a:t>
            </a:r>
            <a:r>
              <a:rPr lang="zh-CN" altLang="en-US" b="1" dirty="0">
                <a:solidFill>
                  <a:srgbClr val="FF0000"/>
                </a:solidFill>
                <a:latin typeface="微软雅黑" pitchFamily="34" charset="-122"/>
                <a:ea typeface="微软雅黑" pitchFamily="34" charset="-122"/>
              </a:rPr>
              <a:t>温州大数据中心分析（</a:t>
            </a:r>
            <a:r>
              <a:rPr lang="en-US" altLang="zh-CN" b="1" dirty="0">
                <a:solidFill>
                  <a:srgbClr val="FF0000"/>
                </a:solidFill>
                <a:latin typeface="微软雅黑" pitchFamily="34" charset="-122"/>
                <a:ea typeface="微软雅黑" pitchFamily="34" charset="-122"/>
              </a:rPr>
              <a:t>12</a:t>
            </a:r>
            <a:r>
              <a:rPr lang="zh-CN" altLang="en-US" b="1" dirty="0">
                <a:solidFill>
                  <a:srgbClr val="FF0000"/>
                </a:solidFill>
                <a:latin typeface="微软雅黑" pitchFamily="34" charset="-122"/>
                <a:ea typeface="微软雅黑" pitchFamily="34" charset="-122"/>
              </a:rPr>
              <a:t>月</a:t>
            </a:r>
            <a:r>
              <a:rPr lang="en-US" altLang="zh-CN" b="1" dirty="0">
                <a:solidFill>
                  <a:srgbClr val="FF0000"/>
                </a:solidFill>
                <a:latin typeface="微软雅黑" pitchFamily="34" charset="-122"/>
                <a:ea typeface="微软雅黑" pitchFamily="34" charset="-122"/>
              </a:rPr>
              <a:t>25</a:t>
            </a:r>
            <a:r>
              <a:rPr lang="zh-CN" altLang="en-US" b="1" dirty="0">
                <a:solidFill>
                  <a:srgbClr val="FF0000"/>
                </a:solidFill>
                <a:latin typeface="微软雅黑" pitchFamily="34" charset="-122"/>
                <a:ea typeface="微软雅黑" pitchFamily="34" charset="-122"/>
              </a:rPr>
              <a:t>日数据），温州物联网漫出用户</a:t>
            </a:r>
            <a:r>
              <a:rPr lang="en-US" altLang="zh-CN" b="1" dirty="0">
                <a:solidFill>
                  <a:srgbClr val="FF0000"/>
                </a:solidFill>
                <a:latin typeface="微软雅黑" pitchFamily="34" charset="-122"/>
                <a:ea typeface="微软雅黑" pitchFamily="34" charset="-122"/>
              </a:rPr>
              <a:t>208.3</a:t>
            </a:r>
            <a:r>
              <a:rPr lang="zh-CN" altLang="en-US" b="1" dirty="0">
                <a:solidFill>
                  <a:srgbClr val="FF0000"/>
                </a:solidFill>
                <a:latin typeface="微软雅黑" pitchFamily="34" charset="-122"/>
                <a:ea typeface="微软雅黑" pitchFamily="34" charset="-122"/>
              </a:rPr>
              <a:t>万，占总用户的</a:t>
            </a:r>
            <a:r>
              <a:rPr lang="en-US" altLang="zh-CN" b="1" dirty="0">
                <a:solidFill>
                  <a:srgbClr val="FF0000"/>
                </a:solidFill>
                <a:latin typeface="微软雅黑" pitchFamily="34" charset="-122"/>
                <a:ea typeface="微软雅黑" pitchFamily="34" charset="-122"/>
              </a:rPr>
              <a:t>51.9%</a:t>
            </a:r>
            <a:r>
              <a:rPr lang="zh-CN" altLang="en-US" b="1" dirty="0">
                <a:solidFill>
                  <a:srgbClr val="FF0000"/>
                </a:solidFill>
                <a:latin typeface="微软雅黑" pitchFamily="34" charset="-122"/>
                <a:ea typeface="微软雅黑" pitchFamily="34" charset="-122"/>
              </a:rPr>
              <a:t>，全省占比达</a:t>
            </a:r>
            <a:r>
              <a:rPr lang="en-US" altLang="zh-CN" b="1" dirty="0">
                <a:solidFill>
                  <a:srgbClr val="FF0000"/>
                </a:solidFill>
                <a:latin typeface="微软雅黑" pitchFamily="34" charset="-122"/>
                <a:ea typeface="微软雅黑" pitchFamily="34" charset="-122"/>
              </a:rPr>
              <a:t>32%</a:t>
            </a:r>
            <a:r>
              <a:rPr lang="zh-CN" altLang="en-US" b="1" dirty="0">
                <a:solidFill>
                  <a:srgbClr val="FF0000"/>
                </a:solidFill>
                <a:latin typeface="微软雅黑" pitchFamily="34" charset="-122"/>
                <a:ea typeface="微软雅黑" pitchFamily="34" charset="-122"/>
              </a:rPr>
              <a:t>，主要</a:t>
            </a:r>
            <a:r>
              <a:rPr lang="zh-CN" altLang="en-US" b="1" dirty="0" smtClean="0">
                <a:solidFill>
                  <a:srgbClr val="FF0000"/>
                </a:solidFill>
                <a:latin typeface="微软雅黑" pitchFamily="34" charset="-122"/>
                <a:ea typeface="微软雅黑" pitchFamily="34" charset="-122"/>
              </a:rPr>
              <a:t>是本地特色产业如仪表</a:t>
            </a:r>
            <a:r>
              <a:rPr lang="zh-CN" altLang="en-US" b="1" dirty="0">
                <a:solidFill>
                  <a:srgbClr val="FF0000"/>
                </a:solidFill>
                <a:latin typeface="微软雅黑" pitchFamily="34" charset="-122"/>
                <a:ea typeface="微软雅黑" pitchFamily="34" charset="-122"/>
              </a:rPr>
              <a:t>、安防、新零售等</a:t>
            </a:r>
            <a:r>
              <a:rPr lang="zh-CN" altLang="en-US" b="1" dirty="0" smtClean="0">
                <a:solidFill>
                  <a:srgbClr val="FF0000"/>
                </a:solidFill>
                <a:latin typeface="微软雅黑" pitchFamily="34" charset="-122"/>
                <a:ea typeface="微软雅黑" pitchFamily="34" charset="-122"/>
              </a:rPr>
              <a:t>产品在本地</a:t>
            </a:r>
            <a:r>
              <a:rPr lang="zh-CN" altLang="en-US" b="1" dirty="0">
                <a:solidFill>
                  <a:srgbClr val="FF0000"/>
                </a:solidFill>
                <a:latin typeface="微软雅黑" pitchFamily="34" charset="-122"/>
                <a:ea typeface="微软雅黑" pitchFamily="34" charset="-122"/>
              </a:rPr>
              <a:t>生产后销往</a:t>
            </a:r>
            <a:r>
              <a:rPr lang="zh-CN" altLang="en-US" b="1" dirty="0" smtClean="0">
                <a:solidFill>
                  <a:srgbClr val="FF0000"/>
                </a:solidFill>
                <a:latin typeface="微软雅黑" pitchFamily="34" charset="-122"/>
                <a:ea typeface="微软雅黑" pitchFamily="34" charset="-122"/>
              </a:rPr>
              <a:t>全国；其中漫游至河北</a:t>
            </a:r>
            <a:r>
              <a:rPr lang="en-US" altLang="zh-CN" b="1" dirty="0">
                <a:solidFill>
                  <a:srgbClr val="FF0000"/>
                </a:solidFill>
                <a:latin typeface="微软雅黑" pitchFamily="34" charset="-122"/>
                <a:ea typeface="微软雅黑" pitchFamily="34" charset="-122"/>
              </a:rPr>
              <a:t>43.5</a:t>
            </a:r>
            <a:r>
              <a:rPr lang="zh-CN" altLang="en-US" b="1" dirty="0">
                <a:solidFill>
                  <a:srgbClr val="FF0000"/>
                </a:solidFill>
                <a:latin typeface="微软雅黑" pitchFamily="34" charset="-122"/>
                <a:ea typeface="微软雅黑" pitchFamily="34" charset="-122"/>
              </a:rPr>
              <a:t>万，占漫游用户的</a:t>
            </a:r>
            <a:r>
              <a:rPr lang="en-US" altLang="zh-CN" b="1" dirty="0">
                <a:solidFill>
                  <a:srgbClr val="FF0000"/>
                </a:solidFill>
                <a:latin typeface="微软雅黑" pitchFamily="34" charset="-122"/>
                <a:ea typeface="微软雅黑" pitchFamily="34" charset="-122"/>
              </a:rPr>
              <a:t>21%</a:t>
            </a:r>
            <a:r>
              <a:rPr lang="zh-CN" altLang="en-US"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另</a:t>
            </a:r>
            <a:r>
              <a:rPr lang="en-US" altLang="zh-CN" b="1" dirty="0" smtClean="0">
                <a:solidFill>
                  <a:srgbClr val="FF0000"/>
                </a:solidFill>
                <a:latin typeface="微软雅黑" pitchFamily="34" charset="-122"/>
                <a:ea typeface="微软雅黑" pitchFamily="34" charset="-122"/>
              </a:rPr>
              <a:t>10</a:t>
            </a:r>
            <a:r>
              <a:rPr lang="zh-CN" altLang="en-US" b="1" dirty="0" smtClean="0">
                <a:solidFill>
                  <a:srgbClr val="FF0000"/>
                </a:solidFill>
                <a:latin typeface="微软雅黑" pitchFamily="34" charset="-122"/>
                <a:ea typeface="微软雅黑" pitchFamily="34" charset="-122"/>
              </a:rPr>
              <a:t>万</a:t>
            </a:r>
            <a:r>
              <a:rPr lang="zh-CN" altLang="en-US" b="1" dirty="0" smtClean="0">
                <a:solidFill>
                  <a:srgbClr val="FF0000"/>
                </a:solidFill>
                <a:latin typeface="微软雅黑" pitchFamily="34" charset="-122"/>
                <a:ea typeface="微软雅黑" pitchFamily="34" charset="-122"/>
              </a:rPr>
              <a:t>以上的省份还有</a:t>
            </a:r>
            <a:r>
              <a:rPr lang="en-US" altLang="zh-CN" b="1" dirty="0" smtClean="0">
                <a:solidFill>
                  <a:srgbClr val="FF0000"/>
                </a:solidFill>
                <a:latin typeface="微软雅黑" pitchFamily="34" charset="-122"/>
                <a:ea typeface="微软雅黑" pitchFamily="34" charset="-122"/>
              </a:rPr>
              <a:t>3</a:t>
            </a:r>
            <a:r>
              <a:rPr lang="zh-CN" altLang="en-US" b="1" dirty="0" smtClean="0">
                <a:solidFill>
                  <a:srgbClr val="FF0000"/>
                </a:solidFill>
                <a:latin typeface="微软雅黑" pitchFamily="34" charset="-122"/>
                <a:ea typeface="微软雅黑" pitchFamily="34" charset="-122"/>
              </a:rPr>
              <a:t>个、</a:t>
            </a:r>
            <a:r>
              <a:rPr lang="en-US" altLang="zh-CN" b="1" dirty="0" smtClean="0">
                <a:solidFill>
                  <a:srgbClr val="FF0000"/>
                </a:solidFill>
                <a:latin typeface="微软雅黑" pitchFamily="34" charset="-122"/>
                <a:ea typeface="微软雅黑" pitchFamily="34" charset="-122"/>
              </a:rPr>
              <a:t>5</a:t>
            </a:r>
            <a:r>
              <a:rPr lang="zh-CN" altLang="en-US" b="1" dirty="0">
                <a:solidFill>
                  <a:srgbClr val="FF0000"/>
                </a:solidFill>
                <a:latin typeface="微软雅黑" pitchFamily="34" charset="-122"/>
                <a:ea typeface="微软雅黑" pitchFamily="34" charset="-122"/>
              </a:rPr>
              <a:t>万</a:t>
            </a:r>
            <a:r>
              <a:rPr lang="zh-CN" altLang="en-US" b="1" dirty="0" smtClean="0">
                <a:solidFill>
                  <a:srgbClr val="FF0000"/>
                </a:solidFill>
                <a:latin typeface="微软雅黑" pitchFamily="34" charset="-122"/>
                <a:ea typeface="微软雅黑" pitchFamily="34" charset="-122"/>
              </a:rPr>
              <a:t>以上的省份有</a:t>
            </a:r>
            <a:r>
              <a:rPr lang="en-US" altLang="zh-CN" b="1" dirty="0" smtClean="0">
                <a:solidFill>
                  <a:srgbClr val="FF0000"/>
                </a:solidFill>
                <a:latin typeface="微软雅黑" pitchFamily="34" charset="-122"/>
                <a:ea typeface="微软雅黑" pitchFamily="34" charset="-122"/>
              </a:rPr>
              <a:t>5</a:t>
            </a:r>
            <a:r>
              <a:rPr lang="zh-CN" altLang="en-US" b="1" dirty="0" smtClean="0">
                <a:solidFill>
                  <a:srgbClr val="FF0000"/>
                </a:solidFill>
                <a:latin typeface="微软雅黑" pitchFamily="34" charset="-122"/>
                <a:ea typeface="微软雅黑" pitchFamily="34" charset="-122"/>
              </a:rPr>
              <a:t>个。</a:t>
            </a:r>
            <a:endParaRPr lang="en-US" altLang="zh-CN" b="1" dirty="0">
              <a:solidFill>
                <a:srgbClr val="FF0000"/>
              </a:solidFill>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4643438" y="3284984"/>
          <a:ext cx="4321051" cy="2647972"/>
        </p:xfrm>
        <a:graphic>
          <a:graphicData uri="http://schemas.openxmlformats.org/drawingml/2006/table">
            <a:tbl>
              <a:tblPr>
                <a:tableStyleId>{BDBED569-4797-4DF1-A0F4-6AAB3CD982D8}</a:tableStyleId>
              </a:tblPr>
              <a:tblGrid>
                <a:gridCol w="1458023"/>
                <a:gridCol w="1431514"/>
                <a:gridCol w="1431514"/>
              </a:tblGrid>
              <a:tr h="288032">
                <a:tc gridSpan="3">
                  <a:txBody>
                    <a:bodyPr/>
                    <a:lstStyle/>
                    <a:p>
                      <a:pPr algn="ctr">
                        <a:spcAft>
                          <a:spcPts val="0"/>
                        </a:spcAft>
                      </a:pPr>
                      <a:r>
                        <a:rPr lang="zh-CN" sz="1600" b="1" kern="0" dirty="0">
                          <a:solidFill>
                            <a:schemeClr val="tx1"/>
                          </a:solidFill>
                          <a:latin typeface="华文细黑" pitchFamily="2" charset="-122"/>
                          <a:ea typeface="华文细黑" pitchFamily="2" charset="-122"/>
                        </a:rPr>
                        <a:t>温州物联网卡漫游情况</a:t>
                      </a:r>
                      <a:endParaRPr lang="zh-CN" sz="1600" b="1" kern="100" dirty="0">
                        <a:solidFill>
                          <a:schemeClr val="tx1"/>
                        </a:solidFill>
                        <a:latin typeface="华文细黑" pitchFamily="2" charset="-122"/>
                        <a:ea typeface="华文细黑" pitchFamily="2" charset="-122"/>
                        <a:cs typeface="Times New Roman"/>
                      </a:endParaRPr>
                    </a:p>
                  </a:txBody>
                  <a:tcPr marL="68580" marR="68580" marT="0" marB="0" anchor="b"/>
                </a:tc>
                <a:tc hMerge="1">
                  <a:txBody>
                    <a:bodyPr/>
                    <a:lstStyle/>
                    <a:p>
                      <a:endParaRPr lang="zh-CN" altLang="en-US"/>
                    </a:p>
                  </a:txBody>
                  <a:tcPr/>
                </a:tc>
                <a:tc hMerge="1">
                  <a:txBody>
                    <a:bodyPr/>
                    <a:lstStyle/>
                    <a:p>
                      <a:endParaRPr lang="zh-CN" altLang="en-US"/>
                    </a:p>
                  </a:txBody>
                  <a:tcPr/>
                </a:tc>
              </a:tr>
              <a:tr h="406886">
                <a:tc>
                  <a:txBody>
                    <a:bodyPr/>
                    <a:lstStyle/>
                    <a:p>
                      <a:pPr algn="ctr">
                        <a:spcAft>
                          <a:spcPts val="0"/>
                        </a:spcAft>
                      </a:pPr>
                      <a:r>
                        <a:rPr lang="zh-CN" sz="1400" kern="0" dirty="0">
                          <a:solidFill>
                            <a:schemeClr val="tx1"/>
                          </a:solidFill>
                          <a:latin typeface="华文细黑" pitchFamily="2" charset="-122"/>
                          <a:ea typeface="华文细黑" pitchFamily="2" charset="-122"/>
                        </a:rPr>
                        <a:t>省份</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zh-CN" sz="1400" kern="0" dirty="0">
                          <a:solidFill>
                            <a:schemeClr val="tx1"/>
                          </a:solidFill>
                          <a:latin typeface="华文细黑" pitchFamily="2" charset="-122"/>
                          <a:ea typeface="华文细黑" pitchFamily="2" charset="-122"/>
                        </a:rPr>
                        <a:t>漫游用户数</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zh-CN" sz="1400" kern="0" dirty="0">
                          <a:solidFill>
                            <a:schemeClr val="tx1"/>
                          </a:solidFill>
                          <a:latin typeface="华文细黑" pitchFamily="2" charset="-122"/>
                          <a:ea typeface="华文细黑" pitchFamily="2" charset="-122"/>
                        </a:rPr>
                        <a:t>占漫游</a:t>
                      </a:r>
                      <a:r>
                        <a:rPr lang="zh-CN" sz="1400" kern="0" dirty="0" smtClean="0">
                          <a:solidFill>
                            <a:schemeClr val="tx1"/>
                          </a:solidFill>
                          <a:latin typeface="华文细黑" pitchFamily="2" charset="-122"/>
                          <a:ea typeface="华文细黑" pitchFamily="2" charset="-122"/>
                        </a:rPr>
                        <a:t>用户</a:t>
                      </a:r>
                      <a:r>
                        <a:rPr lang="zh-CN" altLang="en-US" sz="1400" kern="0" dirty="0" smtClean="0">
                          <a:solidFill>
                            <a:schemeClr val="tx1"/>
                          </a:solidFill>
                          <a:latin typeface="华文细黑" pitchFamily="2" charset="-122"/>
                          <a:ea typeface="华文细黑" pitchFamily="2" charset="-122"/>
                        </a:rPr>
                        <a:t>比例</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dirty="0">
                          <a:solidFill>
                            <a:schemeClr val="tx1"/>
                          </a:solidFill>
                          <a:latin typeface="华文细黑" pitchFamily="2" charset="-122"/>
                          <a:ea typeface="华文细黑" pitchFamily="2" charset="-122"/>
                        </a:rPr>
                        <a:t>河北省</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435390</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21%</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山东省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118813</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a:solidFill>
                            <a:schemeClr val="tx1"/>
                          </a:solidFill>
                          <a:latin typeface="华文细黑" pitchFamily="2" charset="-122"/>
                          <a:ea typeface="华文细黑" pitchFamily="2" charset="-122"/>
                        </a:rPr>
                        <a:t>6%</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吉林省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114240</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5%</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江苏省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103742</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a:solidFill>
                            <a:schemeClr val="tx1"/>
                          </a:solidFill>
                          <a:latin typeface="华文细黑" pitchFamily="2" charset="-122"/>
                          <a:ea typeface="华文细黑" pitchFamily="2" charset="-122"/>
                        </a:rPr>
                        <a:t>5%</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湖北省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94637</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a:solidFill>
                            <a:schemeClr val="tx1"/>
                          </a:solidFill>
                          <a:latin typeface="华文细黑" pitchFamily="2" charset="-122"/>
                          <a:ea typeface="华文细黑" pitchFamily="2" charset="-122"/>
                        </a:rPr>
                        <a:t>5%</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四川省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91212</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4%</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广东省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a:solidFill>
                            <a:schemeClr val="tx1"/>
                          </a:solidFill>
                          <a:latin typeface="华文细黑" pitchFamily="2" charset="-122"/>
                          <a:ea typeface="华文细黑" pitchFamily="2" charset="-122"/>
                        </a:rPr>
                        <a:t>90176</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4%</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河南省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a:solidFill>
                            <a:schemeClr val="tx1"/>
                          </a:solidFill>
                          <a:latin typeface="华文细黑" pitchFamily="2" charset="-122"/>
                          <a:ea typeface="华文细黑" pitchFamily="2" charset="-122"/>
                        </a:rPr>
                        <a:t>80502</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4%</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r h="217006">
                <a:tc>
                  <a:txBody>
                    <a:bodyPr/>
                    <a:lstStyle/>
                    <a:p>
                      <a:pPr algn="ctr">
                        <a:spcAft>
                          <a:spcPts val="0"/>
                        </a:spcAft>
                      </a:pPr>
                      <a:r>
                        <a:rPr lang="zh-CN" sz="1400" kern="0">
                          <a:solidFill>
                            <a:schemeClr val="tx1"/>
                          </a:solidFill>
                          <a:latin typeface="华文细黑" pitchFamily="2" charset="-122"/>
                          <a:ea typeface="华文细黑" pitchFamily="2" charset="-122"/>
                        </a:rPr>
                        <a:t>山西省</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a:solidFill>
                            <a:schemeClr val="tx1"/>
                          </a:solidFill>
                          <a:latin typeface="华文细黑" pitchFamily="2" charset="-122"/>
                          <a:ea typeface="华文细黑" pitchFamily="2" charset="-122"/>
                        </a:rPr>
                        <a:t>71468</a:t>
                      </a:r>
                      <a:endParaRPr lang="zh-CN" sz="1400" kern="100">
                        <a:solidFill>
                          <a:schemeClr val="tx1"/>
                        </a:solidFill>
                        <a:latin typeface="华文细黑" pitchFamily="2" charset="-122"/>
                        <a:ea typeface="华文细黑" pitchFamily="2" charset="-122"/>
                        <a:cs typeface="Times New Roman"/>
                      </a:endParaRPr>
                    </a:p>
                  </a:txBody>
                  <a:tcPr marL="68580" marR="68580" marT="0" marB="0" anchor="ctr"/>
                </a:tc>
                <a:tc>
                  <a:txBody>
                    <a:bodyPr/>
                    <a:lstStyle/>
                    <a:p>
                      <a:pPr algn="ctr">
                        <a:spcAft>
                          <a:spcPts val="0"/>
                        </a:spcAft>
                      </a:pPr>
                      <a:r>
                        <a:rPr lang="en-US" sz="1400" kern="0" dirty="0">
                          <a:solidFill>
                            <a:schemeClr val="tx1"/>
                          </a:solidFill>
                          <a:latin typeface="华文细黑" pitchFamily="2" charset="-122"/>
                          <a:ea typeface="华文细黑" pitchFamily="2" charset="-122"/>
                        </a:rPr>
                        <a:t>3%</a:t>
                      </a:r>
                      <a:endParaRPr lang="zh-CN" sz="1400" kern="100" dirty="0">
                        <a:solidFill>
                          <a:schemeClr val="tx1"/>
                        </a:solidFill>
                        <a:latin typeface="华文细黑" pitchFamily="2" charset="-122"/>
                        <a:ea typeface="华文细黑" pitchFamily="2" charset="-122"/>
                        <a:cs typeface="Times New Roman"/>
                      </a:endParaRPr>
                    </a:p>
                  </a:txBody>
                  <a:tcPr marL="68580" marR="68580" marT="0" marB="0" anchor="ctr"/>
                </a:tc>
              </a:tr>
            </a:tbl>
          </a:graphicData>
        </a:graphic>
      </p:graphicFrame>
      <p:graphicFrame>
        <p:nvGraphicFramePr>
          <p:cNvPr id="6" name="图表 5"/>
          <p:cNvGraphicFramePr/>
          <p:nvPr/>
        </p:nvGraphicFramePr>
        <p:xfrm>
          <a:off x="179512" y="3284984"/>
          <a:ext cx="4392488" cy="2664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2132856"/>
            <a:ext cx="6948264" cy="22322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五边形 2"/>
          <p:cNvSpPr/>
          <p:nvPr/>
        </p:nvSpPr>
        <p:spPr>
          <a:xfrm>
            <a:off x="0" y="2132856"/>
            <a:ext cx="3995936" cy="2232248"/>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17"/>
          <p:cNvSpPr txBox="1"/>
          <p:nvPr/>
        </p:nvSpPr>
        <p:spPr>
          <a:xfrm>
            <a:off x="4427984" y="2924944"/>
            <a:ext cx="3600000" cy="707886"/>
          </a:xfrm>
          <a:prstGeom prst="rect">
            <a:avLst/>
          </a:prstGeom>
          <a:noFill/>
        </p:spPr>
        <p:txBody>
          <a:bodyPr wrap="square" rtlCol="0">
            <a:spAutoFit/>
          </a:bodyPr>
          <a:lstStyle/>
          <a:p>
            <a:pPr algn="dist"/>
            <a:r>
              <a:rPr lang="zh-CN" altLang="en-US" sz="4000" b="1" dirty="0" smtClean="0">
                <a:solidFill>
                  <a:prstClr val="white"/>
                </a:solidFill>
                <a:latin typeface="微软雅黑" panose="020B0503020204020204" pitchFamily="34" charset="-122"/>
                <a:ea typeface="微软雅黑" pitchFamily="34" charset="-122"/>
              </a:rPr>
              <a:t>发展回顾</a:t>
            </a:r>
            <a:endParaRPr lang="zh-CN" altLang="en-US" sz="4000" b="1" dirty="0">
              <a:solidFill>
                <a:prstClr val="white"/>
              </a:solidFill>
              <a:latin typeface="微软雅黑" panose="020B0503020204020204" pitchFamily="34" charset="-122"/>
              <a:ea typeface="微软雅黑" pitchFamily="34" charset="-122"/>
            </a:endParaRPr>
          </a:p>
        </p:txBody>
      </p:sp>
      <p:sp>
        <p:nvSpPr>
          <p:cNvPr id="6" name="文本框 11"/>
          <p:cNvSpPr txBox="1"/>
          <p:nvPr/>
        </p:nvSpPr>
        <p:spPr>
          <a:xfrm>
            <a:off x="611560" y="2172044"/>
            <a:ext cx="2021707" cy="2215991"/>
          </a:xfrm>
          <a:prstGeom prst="rect">
            <a:avLst/>
          </a:prstGeom>
          <a:noFill/>
        </p:spPr>
        <p:txBody>
          <a:bodyPr wrap="none" rtlCol="0">
            <a:spAutoFit/>
          </a:bodyPr>
          <a:lstStyle/>
          <a:p>
            <a:pPr defTabSz="914332"/>
            <a:r>
              <a:rPr lang="en-US" altLang="zh-CN" sz="13800" dirty="0" smtClean="0">
                <a:solidFill>
                  <a:srgbClr val="FFFFFF"/>
                </a:solidFill>
                <a:latin typeface="Impact" panose="020B0806030902050204" pitchFamily="34" charset="0"/>
              </a:rPr>
              <a:t>02</a:t>
            </a:r>
            <a:endParaRPr lang="zh-CN" altLang="en-US" sz="13800" dirty="0">
              <a:solidFill>
                <a:srgbClr val="FFFFFF"/>
              </a:solidFill>
              <a:latin typeface="Impact" panose="020B0806030902050204" pitchFamily="34" charset="0"/>
            </a:endParaRPr>
          </a:p>
        </p:txBody>
      </p:sp>
      <p:sp>
        <p:nvSpPr>
          <p:cNvPr id="7" name="矩形 4"/>
          <p:cNvSpPr/>
          <p:nvPr/>
        </p:nvSpPr>
        <p:spPr>
          <a:xfrm>
            <a:off x="420992" y="2132856"/>
            <a:ext cx="2278800" cy="2279741"/>
          </a:xfrm>
          <a:custGeom>
            <a:avLst/>
            <a:gdLst>
              <a:gd name="connsiteX0" fmla="*/ 0 w 2279741"/>
              <a:gd name="connsiteY0" fmla="*/ 0 h 2279741"/>
              <a:gd name="connsiteX1" fmla="*/ 2279741 w 2279741"/>
              <a:gd name="connsiteY1" fmla="*/ 0 h 2279741"/>
              <a:gd name="connsiteX2" fmla="*/ 2279741 w 2279741"/>
              <a:gd name="connsiteY2" fmla="*/ 2279741 h 2279741"/>
              <a:gd name="connsiteX3" fmla="*/ 0 w 2279741"/>
              <a:gd name="connsiteY3" fmla="*/ 2279741 h 2279741"/>
              <a:gd name="connsiteX4" fmla="*/ 0 w 2279741"/>
              <a:gd name="connsiteY4" fmla="*/ 0 h 2279741"/>
              <a:gd name="connsiteX0" fmla="*/ 0 w 2279741"/>
              <a:gd name="connsiteY0" fmla="*/ 0 h 2279741"/>
              <a:gd name="connsiteX1" fmla="*/ 2279741 w 2279741"/>
              <a:gd name="connsiteY1" fmla="*/ 0 h 2279741"/>
              <a:gd name="connsiteX2" fmla="*/ 2279561 w 2279741"/>
              <a:gd name="connsiteY2" fmla="*/ 965484 h 2279741"/>
              <a:gd name="connsiteX3" fmla="*/ 2279741 w 2279741"/>
              <a:gd name="connsiteY3" fmla="*/ 2279741 h 2279741"/>
              <a:gd name="connsiteX4" fmla="*/ 0 w 2279741"/>
              <a:gd name="connsiteY4" fmla="*/ 2279741 h 2279741"/>
              <a:gd name="connsiteX5" fmla="*/ 0 w 2279741"/>
              <a:gd name="connsiteY5" fmla="*/ 0 h 2279741"/>
              <a:gd name="connsiteX0" fmla="*/ 2279561 w 2371001"/>
              <a:gd name="connsiteY0" fmla="*/ 965484 h 2279741"/>
              <a:gd name="connsiteX1" fmla="*/ 2279741 w 2371001"/>
              <a:gd name="connsiteY1" fmla="*/ 2279741 h 2279741"/>
              <a:gd name="connsiteX2" fmla="*/ 0 w 2371001"/>
              <a:gd name="connsiteY2" fmla="*/ 2279741 h 2279741"/>
              <a:gd name="connsiteX3" fmla="*/ 0 w 2371001"/>
              <a:gd name="connsiteY3" fmla="*/ 0 h 2279741"/>
              <a:gd name="connsiteX4" fmla="*/ 2279741 w 2371001"/>
              <a:gd name="connsiteY4" fmla="*/ 0 h 2279741"/>
              <a:gd name="connsiteX5" fmla="*/ 2371001 w 2371001"/>
              <a:gd name="connsiteY5" fmla="*/ 1056924 h 2279741"/>
              <a:gd name="connsiteX0" fmla="*/ 2279561 w 2306607"/>
              <a:gd name="connsiteY0" fmla="*/ 965484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306607"/>
              <a:gd name="connsiteY0" fmla="*/ 1583670 h 2279741"/>
              <a:gd name="connsiteX1" fmla="*/ 2279741 w 2306607"/>
              <a:gd name="connsiteY1" fmla="*/ 2279741 h 2279741"/>
              <a:gd name="connsiteX2" fmla="*/ 0 w 2306607"/>
              <a:gd name="connsiteY2" fmla="*/ 2279741 h 2279741"/>
              <a:gd name="connsiteX3" fmla="*/ 0 w 2306607"/>
              <a:gd name="connsiteY3" fmla="*/ 0 h 2279741"/>
              <a:gd name="connsiteX4" fmla="*/ 2279741 w 2306607"/>
              <a:gd name="connsiteY4" fmla="*/ 0 h 2279741"/>
              <a:gd name="connsiteX5" fmla="*/ 2306607 w 2306607"/>
              <a:gd name="connsiteY5" fmla="*/ 644800 h 2279741"/>
              <a:gd name="connsiteX0" fmla="*/ 2279561 w 2292583"/>
              <a:gd name="connsiteY0" fmla="*/ 1583670 h 2279741"/>
              <a:gd name="connsiteX1" fmla="*/ 2279741 w 2292583"/>
              <a:gd name="connsiteY1" fmla="*/ 2279741 h 2279741"/>
              <a:gd name="connsiteX2" fmla="*/ 0 w 2292583"/>
              <a:gd name="connsiteY2" fmla="*/ 2279741 h 2279741"/>
              <a:gd name="connsiteX3" fmla="*/ 0 w 2292583"/>
              <a:gd name="connsiteY3" fmla="*/ 0 h 2279741"/>
              <a:gd name="connsiteX4" fmla="*/ 2279741 w 2292583"/>
              <a:gd name="connsiteY4" fmla="*/ 0 h 2279741"/>
              <a:gd name="connsiteX5" fmla="*/ 2292583 w 2292583"/>
              <a:gd name="connsiteY5" fmla="*/ 656020 h 2279741"/>
              <a:gd name="connsiteX0" fmla="*/ 2279561 w 2284168"/>
              <a:gd name="connsiteY0" fmla="*/ 1583670 h 2279741"/>
              <a:gd name="connsiteX1" fmla="*/ 2279741 w 2284168"/>
              <a:gd name="connsiteY1" fmla="*/ 2279741 h 2279741"/>
              <a:gd name="connsiteX2" fmla="*/ 0 w 2284168"/>
              <a:gd name="connsiteY2" fmla="*/ 2279741 h 2279741"/>
              <a:gd name="connsiteX3" fmla="*/ 0 w 2284168"/>
              <a:gd name="connsiteY3" fmla="*/ 0 h 2279741"/>
              <a:gd name="connsiteX4" fmla="*/ 2279741 w 2284168"/>
              <a:gd name="connsiteY4" fmla="*/ 0 h 2279741"/>
              <a:gd name="connsiteX5" fmla="*/ 2284168 w 2284168"/>
              <a:gd name="connsiteY5" fmla="*/ 664434 h 2279741"/>
              <a:gd name="connsiteX0" fmla="*/ 2279561 w 2279741"/>
              <a:gd name="connsiteY0" fmla="*/ 1583670 h 2279741"/>
              <a:gd name="connsiteX1" fmla="*/ 2279741 w 2279741"/>
              <a:gd name="connsiteY1" fmla="*/ 2279741 h 2279741"/>
              <a:gd name="connsiteX2" fmla="*/ 0 w 2279741"/>
              <a:gd name="connsiteY2" fmla="*/ 2279741 h 2279741"/>
              <a:gd name="connsiteX3" fmla="*/ 0 w 2279741"/>
              <a:gd name="connsiteY3" fmla="*/ 0 h 2279741"/>
              <a:gd name="connsiteX4" fmla="*/ 2279741 w 2279741"/>
              <a:gd name="connsiteY4" fmla="*/ 0 h 2279741"/>
              <a:gd name="connsiteX5" fmla="*/ 2278558 w 2279741"/>
              <a:gd name="connsiteY5" fmla="*/ 672849 h 227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741" h="2279741">
                <a:moveTo>
                  <a:pt x="2279561" y="1583670"/>
                </a:moveTo>
                <a:lnTo>
                  <a:pt x="2279741" y="2279741"/>
                </a:lnTo>
                <a:lnTo>
                  <a:pt x="0" y="2279741"/>
                </a:lnTo>
                <a:lnTo>
                  <a:pt x="0" y="0"/>
                </a:lnTo>
                <a:lnTo>
                  <a:pt x="2279741" y="0"/>
                </a:lnTo>
                <a:cubicBezTo>
                  <a:pt x="2279681" y="321828"/>
                  <a:pt x="2278558" y="672849"/>
                  <a:pt x="2278558" y="672849"/>
                </a:cubicBezTo>
              </a:path>
            </a:pathLst>
          </a:custGeom>
          <a:noFill/>
          <a:ln w="12700" cap="flat" cmpd="sng" algn="ctr">
            <a:solidFill>
              <a:srgbClr val="FFFFFF"/>
            </a:solidFill>
            <a:prstDash val="solid"/>
            <a:miter lim="800000"/>
          </a:ln>
          <a:effectLst/>
        </p:spPr>
        <p:txBody>
          <a:bodyPr rtlCol="0" anchor="ctr"/>
          <a:lstStyle/>
          <a:p>
            <a:pPr algn="ctr" defTabSz="914332">
              <a:defRPr/>
            </a:pPr>
            <a:endParaRPr lang="zh-CN" altLang="en-US" sz="1900" kern="0">
              <a:solidFill>
                <a:srgbClr val="FFFFFF"/>
              </a:solidFill>
              <a:latin typeface="Arial"/>
              <a:ea typeface="微软雅黑"/>
            </a:endParaRPr>
          </a:p>
        </p:txBody>
      </p:sp>
    </p:spTree>
    <p:extLst>
      <p:ext uri="{BB962C8B-B14F-4D97-AF65-F5344CB8AC3E}">
        <p14:creationId xmlns="" xmlns:p14="http://schemas.microsoft.com/office/powerpoint/2010/main" val="243085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ppt_w</p:attrName>
                                        </p:attrNameLst>
                                      </p:cBhvr>
                                      <p:tavLst>
                                        <p:tav tm="0">
                                          <p:val>
                                            <p:strVal val="(6*min(max(#ppt_w*#ppt_h,.3),1)-7.4)/-.7*#ppt_w"/>
                                          </p:val>
                                        </p:tav>
                                        <p:tav tm="100000">
                                          <p:val>
                                            <p:strVal val="#ppt_w"/>
                                          </p:val>
                                        </p:tav>
                                      </p:tavLst>
                                    </p:anim>
                                    <p:anim calcmode="lin" valueType="num">
                                      <p:cBhvr>
                                        <p:cTn id="15" dur="250" fill="hold"/>
                                        <p:tgtEl>
                                          <p:spTgt spid="6"/>
                                        </p:tgtEl>
                                        <p:attrNameLst>
                                          <p:attrName>ppt_h</p:attrName>
                                        </p:attrNameLst>
                                      </p:cBhvr>
                                      <p:tavLst>
                                        <p:tav tm="0">
                                          <p:val>
                                            <p:strVal val="(6*min(max(#ppt_w*#ppt_h,.3),1)-7.4)/-.7*#ppt_h"/>
                                          </p:val>
                                        </p:tav>
                                        <p:tav tm="100000">
                                          <p:val>
                                            <p:strVal val="#ppt_h"/>
                                          </p:val>
                                        </p:tav>
                                      </p:tavLst>
                                    </p:anim>
                                    <p:anim calcmode="lin" valueType="num">
                                      <p:cBhvr>
                                        <p:cTn id="16" dur="250" fill="hold"/>
                                        <p:tgtEl>
                                          <p:spTgt spid="6"/>
                                        </p:tgtEl>
                                        <p:attrNameLst>
                                          <p:attrName>ppt_x</p:attrName>
                                        </p:attrNameLst>
                                      </p:cBhvr>
                                      <p:tavLst>
                                        <p:tav tm="0">
                                          <p:val>
                                            <p:fltVal val="0.5"/>
                                          </p:val>
                                        </p:tav>
                                        <p:tav tm="100000">
                                          <p:val>
                                            <p:strVal val="#ppt_x"/>
                                          </p:val>
                                        </p:tav>
                                      </p:tavLst>
                                    </p:anim>
                                    <p:anim calcmode="lin" valueType="num">
                                      <p:cBhvr>
                                        <p:cTn id="17" dur="25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9CAEC1-5517-4559-A365-F39DB888D25C}"/>
              </a:ext>
            </a:extLst>
          </p:cNvPr>
          <p:cNvSpPr txBox="1">
            <a:spLocks noChangeArrowheads="1"/>
          </p:cNvSpPr>
          <p:nvPr/>
        </p:nvSpPr>
        <p:spPr bwMode="auto">
          <a:xfrm>
            <a:off x="34925" y="44624"/>
            <a:ext cx="9109075"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smtClean="0">
                <a:solidFill>
                  <a:schemeClr val="bg1"/>
                </a:solidFill>
                <a:latin typeface="微软雅黑" pitchFamily="34" charset="-122"/>
                <a:ea typeface="微软雅黑" pitchFamily="34" charset="-122"/>
              </a:rPr>
              <a:t>1</a:t>
            </a:r>
            <a:r>
              <a:rPr lang="zh-CN" altLang="en-US" sz="2800" b="1" dirty="0" smtClean="0">
                <a:solidFill>
                  <a:schemeClr val="bg1"/>
                </a:solidFill>
                <a:latin typeface="微软雅黑" pitchFamily="34" charset="-122"/>
                <a:ea typeface="微软雅黑" pitchFamily="34" charset="-122"/>
              </a:rPr>
              <a:t>、强化产业合力，打造物联网发展生态</a:t>
            </a:r>
          </a:p>
        </p:txBody>
      </p:sp>
      <p:sp>
        <p:nvSpPr>
          <p:cNvPr id="3" name="矩形 1"/>
          <p:cNvSpPr>
            <a:spLocks noChangeArrowheads="1"/>
          </p:cNvSpPr>
          <p:nvPr/>
        </p:nvSpPr>
        <p:spPr bwMode="auto">
          <a:xfrm>
            <a:off x="179512" y="822693"/>
            <a:ext cx="8784976" cy="830997"/>
          </a:xfrm>
          <a:prstGeom prst="rect">
            <a:avLst/>
          </a:prstGeom>
          <a:noFill/>
          <a:ln w="9525">
            <a:noFill/>
            <a:miter lim="800000"/>
            <a:headEnd/>
            <a:tailEnd/>
          </a:ln>
        </p:spPr>
        <p:txBody>
          <a:bodyPr wrap="square">
            <a:spAutoFit/>
          </a:bodyPr>
          <a:lstStyle/>
          <a:p>
            <a:pPr marL="0" lvl="1" indent="266700">
              <a:lnSpc>
                <a:spcPct val="150000"/>
              </a:lnSpc>
            </a:pPr>
            <a:r>
              <a:rPr lang="zh-CN" altLang="en-US" sz="1600" b="1" dirty="0" smtClean="0">
                <a:solidFill>
                  <a:srgbClr val="FF0000"/>
                </a:solidFill>
                <a:latin typeface="微软雅黑" pitchFamily="34" charset="-122"/>
                <a:ea typeface="微软雅黑" pitchFamily="34" charset="-122"/>
              </a:rPr>
              <a:t>面向产业链上游，对接整合物联网公司、芯片模组供应商、服务集成商、平台合作商以及硬件合作商，形成产业技术</a:t>
            </a:r>
            <a:r>
              <a:rPr lang="zh-CN" altLang="en-US" sz="1600" b="1" dirty="0" smtClean="0">
                <a:solidFill>
                  <a:srgbClr val="FF0000"/>
                </a:solidFill>
                <a:latin typeface="微软雅黑" pitchFamily="34" charset="-122"/>
                <a:ea typeface="微软雅黑" pitchFamily="34" charset="-122"/>
              </a:rPr>
              <a:t>合力，</a:t>
            </a:r>
            <a:r>
              <a:rPr lang="zh-CN" altLang="en-US" sz="1600" b="1" dirty="0" smtClean="0">
                <a:solidFill>
                  <a:srgbClr val="FF0000"/>
                </a:solidFill>
                <a:latin typeface="微软雅黑" pitchFamily="34" charset="-122"/>
                <a:ea typeface="微软雅黑" pitchFamily="34" charset="-122"/>
              </a:rPr>
              <a:t>推动转型。</a:t>
            </a:r>
          </a:p>
        </p:txBody>
      </p:sp>
      <p:grpSp>
        <p:nvGrpSpPr>
          <p:cNvPr id="4" name="组合 45">
            <a:extLst>
              <a:ext uri="{FF2B5EF4-FFF2-40B4-BE49-F238E27FC236}">
                <a16:creationId xmlns="" xmlns:a16="http://schemas.microsoft.com/office/drawing/2014/main" id="{E57D5EFC-D8B9-4B5D-9ECA-52BBE77B78B0}"/>
              </a:ext>
            </a:extLst>
          </p:cNvPr>
          <p:cNvGrpSpPr/>
          <p:nvPr/>
        </p:nvGrpSpPr>
        <p:grpSpPr>
          <a:xfrm>
            <a:off x="0" y="1772814"/>
            <a:ext cx="9144000" cy="4536506"/>
            <a:chOff x="144012" y="4211022"/>
            <a:chExt cx="5956840" cy="2703020"/>
          </a:xfrm>
        </p:grpSpPr>
        <p:grpSp>
          <p:nvGrpSpPr>
            <p:cNvPr id="5" name="组合 13">
              <a:extLst>
                <a:ext uri="{FF2B5EF4-FFF2-40B4-BE49-F238E27FC236}">
                  <a16:creationId xmlns="" xmlns:a16="http://schemas.microsoft.com/office/drawing/2014/main" id="{7EFF590E-72A0-4815-8860-85D6AA8C8F00}"/>
                </a:ext>
              </a:extLst>
            </p:cNvPr>
            <p:cNvGrpSpPr/>
            <p:nvPr/>
          </p:nvGrpSpPr>
          <p:grpSpPr>
            <a:xfrm>
              <a:off x="1776908" y="4543734"/>
              <a:ext cx="2496921" cy="2198689"/>
              <a:chOff x="2183311" y="2131220"/>
              <a:chExt cx="4317560" cy="4145077"/>
            </a:xfrm>
          </p:grpSpPr>
          <p:grpSp>
            <p:nvGrpSpPr>
              <p:cNvPr id="6" name="组合 14">
                <a:extLst>
                  <a:ext uri="{FF2B5EF4-FFF2-40B4-BE49-F238E27FC236}">
                    <a16:creationId xmlns="" xmlns:a16="http://schemas.microsoft.com/office/drawing/2014/main" id="{39C0EFBB-2624-438F-BA2E-375539CF1804}"/>
                  </a:ext>
                </a:extLst>
              </p:cNvPr>
              <p:cNvGrpSpPr/>
              <p:nvPr/>
            </p:nvGrpSpPr>
            <p:grpSpPr>
              <a:xfrm>
                <a:off x="3635896" y="3356992"/>
                <a:ext cx="1473200" cy="1693333"/>
                <a:chOff x="1097280" y="466682"/>
                <a:chExt cx="1473200" cy="1693333"/>
              </a:xfrm>
            </p:grpSpPr>
            <p:sp>
              <p:nvSpPr>
                <p:cNvPr id="86" name="六边形 85">
                  <a:extLst>
                    <a:ext uri="{FF2B5EF4-FFF2-40B4-BE49-F238E27FC236}">
                      <a16:creationId xmlns="" xmlns:a16="http://schemas.microsoft.com/office/drawing/2014/main" id="{CF420EBC-7DF2-4496-A2D5-533CC60F2678}"/>
                    </a:ext>
                  </a:extLst>
                </p:cNvPr>
                <p:cNvSpPr/>
                <p:nvPr/>
              </p:nvSpPr>
              <p:spPr>
                <a:xfrm rot="5400000">
                  <a:off x="987213" y="576749"/>
                  <a:ext cx="1693333" cy="147320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六边形 4">
                  <a:extLst>
                    <a:ext uri="{FF2B5EF4-FFF2-40B4-BE49-F238E27FC236}">
                      <a16:creationId xmlns="" xmlns:a16="http://schemas.microsoft.com/office/drawing/2014/main" id="{CE180165-621C-44E4-80FA-E2AB205632CF}"/>
                    </a:ext>
                  </a:extLst>
                </p:cNvPr>
                <p:cNvSpPr/>
                <p:nvPr/>
              </p:nvSpPr>
              <p:spPr>
                <a:xfrm>
                  <a:off x="1326853" y="730561"/>
                  <a:ext cx="1014052" cy="11655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61" name="矩形 15">
                <a:extLst>
                  <a:ext uri="{FF2B5EF4-FFF2-40B4-BE49-F238E27FC236}">
                    <a16:creationId xmlns="" xmlns:a16="http://schemas.microsoft.com/office/drawing/2014/main" id="{D295F13E-5D33-43D0-A5BD-AD4D53A52330}"/>
                  </a:ext>
                </a:extLst>
              </p:cNvPr>
              <p:cNvSpPr/>
              <p:nvPr/>
            </p:nvSpPr>
            <p:spPr>
              <a:xfrm>
                <a:off x="3745700" y="3849694"/>
                <a:ext cx="1248107" cy="515492"/>
              </a:xfrm>
              <a:prstGeom prst="rect">
                <a:avLst/>
              </a:prstGeom>
            </p:spPr>
            <p:txBody>
              <a:bodyPr wrap="none">
                <a:spAutoFit/>
              </a:bodyPr>
              <a:lstStyle/>
              <a:p>
                <a:pPr algn="ctr">
                  <a:lnSpc>
                    <a:spcPct val="150000"/>
                  </a:lnSpc>
                </a:pPr>
                <a:r>
                  <a:rPr lang="zh-CN" altLang="en-US" b="1" dirty="0" smtClean="0">
                    <a:latin typeface="微软雅黑" panose="020B0503020204020204" pitchFamily="34" charset="-122"/>
                    <a:ea typeface="微软雅黑" panose="020B0503020204020204" pitchFamily="34" charset="-122"/>
                  </a:rPr>
                  <a:t>温州移动</a:t>
                </a:r>
                <a:endParaRPr lang="zh-CN" altLang="en-US" b="1" dirty="0">
                  <a:latin typeface="微软雅黑" panose="020B0503020204020204" pitchFamily="34" charset="-122"/>
                  <a:ea typeface="微软雅黑" panose="020B0503020204020204" pitchFamily="34" charset="-122"/>
                </a:endParaRPr>
              </a:p>
            </p:txBody>
          </p:sp>
          <p:grpSp>
            <p:nvGrpSpPr>
              <p:cNvPr id="7" name="组合 16">
                <a:extLst>
                  <a:ext uri="{FF2B5EF4-FFF2-40B4-BE49-F238E27FC236}">
                    <a16:creationId xmlns="" xmlns:a16="http://schemas.microsoft.com/office/drawing/2014/main" id="{09A9D7AC-1FD0-4A34-B230-8A11300A2F2F}"/>
                  </a:ext>
                </a:extLst>
              </p:cNvPr>
              <p:cNvGrpSpPr/>
              <p:nvPr/>
            </p:nvGrpSpPr>
            <p:grpSpPr>
              <a:xfrm>
                <a:off x="2957075" y="2131220"/>
                <a:ext cx="1310630" cy="1506472"/>
                <a:chOff x="1281796" y="-1565"/>
                <a:chExt cx="1310630" cy="1506472"/>
              </a:xfrm>
            </p:grpSpPr>
            <p:sp>
              <p:nvSpPr>
                <p:cNvPr id="84" name="六边形 83">
                  <a:extLst>
                    <a:ext uri="{FF2B5EF4-FFF2-40B4-BE49-F238E27FC236}">
                      <a16:creationId xmlns="" xmlns:a16="http://schemas.microsoft.com/office/drawing/2014/main" id="{63191892-BA14-44E7-B219-15B44EA65E97}"/>
                    </a:ext>
                  </a:extLst>
                </p:cNvPr>
                <p:cNvSpPr/>
                <p:nvPr/>
              </p:nvSpPr>
              <p:spPr>
                <a:xfrm rot="5400000">
                  <a:off x="1183875" y="96356"/>
                  <a:ext cx="1506472" cy="1310630"/>
                </a:xfrm>
                <a:prstGeom prst="hexagon">
                  <a:avLst>
                    <a:gd name="adj" fmla="val 25000"/>
                    <a:gd name="vf" fmla="val 11547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5" name="六边形 4">
                  <a:extLst>
                    <a:ext uri="{FF2B5EF4-FFF2-40B4-BE49-F238E27FC236}">
                      <a16:creationId xmlns="" xmlns:a16="http://schemas.microsoft.com/office/drawing/2014/main" id="{4382EDD7-9A09-4068-938D-A8B0112436D9}"/>
                    </a:ext>
                  </a:extLst>
                </p:cNvPr>
                <p:cNvSpPr/>
                <p:nvPr/>
              </p:nvSpPr>
              <p:spPr>
                <a:xfrm>
                  <a:off x="1516784" y="234830"/>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63" name="矩形 17">
                <a:extLst>
                  <a:ext uri="{FF2B5EF4-FFF2-40B4-BE49-F238E27FC236}">
                    <a16:creationId xmlns="" xmlns:a16="http://schemas.microsoft.com/office/drawing/2014/main" id="{55D9F232-9196-4131-BE5D-EE5903AD10F1}"/>
                  </a:ext>
                </a:extLst>
              </p:cNvPr>
              <p:cNvSpPr/>
              <p:nvPr/>
            </p:nvSpPr>
            <p:spPr>
              <a:xfrm>
                <a:off x="2948227" y="2684304"/>
                <a:ext cx="1363672"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物联网公司</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grpSp>
            <p:nvGrpSpPr>
              <p:cNvPr id="8" name="组合 18">
                <a:extLst>
                  <a:ext uri="{FF2B5EF4-FFF2-40B4-BE49-F238E27FC236}">
                    <a16:creationId xmlns="" xmlns:a16="http://schemas.microsoft.com/office/drawing/2014/main" id="{7EA8DB76-44C0-4AC3-89D7-E74A1C4459D8}"/>
                  </a:ext>
                </a:extLst>
              </p:cNvPr>
              <p:cNvGrpSpPr/>
              <p:nvPr/>
            </p:nvGrpSpPr>
            <p:grpSpPr>
              <a:xfrm>
                <a:off x="4497116" y="2151072"/>
                <a:ext cx="1310630" cy="1506472"/>
                <a:chOff x="2798627" y="3539"/>
                <a:chExt cx="1310630" cy="1506472"/>
              </a:xfrm>
            </p:grpSpPr>
            <p:sp>
              <p:nvSpPr>
                <p:cNvPr id="82" name="六边形 81">
                  <a:extLst>
                    <a:ext uri="{FF2B5EF4-FFF2-40B4-BE49-F238E27FC236}">
                      <a16:creationId xmlns="" xmlns:a16="http://schemas.microsoft.com/office/drawing/2014/main" id="{6CA4139F-95B7-4382-81FA-8B9C3213E030}"/>
                    </a:ext>
                  </a:extLst>
                </p:cNvPr>
                <p:cNvSpPr/>
                <p:nvPr/>
              </p:nvSpPr>
              <p:spPr>
                <a:xfrm rot="5400000">
                  <a:off x="2700706" y="101460"/>
                  <a:ext cx="1506472" cy="1310630"/>
                </a:xfrm>
                <a:prstGeom prst="hexagon">
                  <a:avLst>
                    <a:gd name="adj" fmla="val 25000"/>
                    <a:gd name="vf" fmla="val 1154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3" name="六边形 4">
                  <a:extLst>
                    <a:ext uri="{FF2B5EF4-FFF2-40B4-BE49-F238E27FC236}">
                      <a16:creationId xmlns="" xmlns:a16="http://schemas.microsoft.com/office/drawing/2014/main" id="{C14428D6-69B4-4D6A-8537-478D19C503EF}"/>
                    </a:ext>
                  </a:extLst>
                </p:cNvPr>
                <p:cNvSpPr/>
                <p:nvPr/>
              </p:nvSpPr>
              <p:spPr>
                <a:xfrm>
                  <a:off x="2932264" y="234830"/>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1400" kern="1200"/>
                </a:p>
              </p:txBody>
            </p:sp>
          </p:grpSp>
          <p:sp>
            <p:nvSpPr>
              <p:cNvPr id="65" name="矩形 19">
                <a:extLst>
                  <a:ext uri="{FF2B5EF4-FFF2-40B4-BE49-F238E27FC236}">
                    <a16:creationId xmlns="" xmlns:a16="http://schemas.microsoft.com/office/drawing/2014/main" id="{67EB58B7-F6EF-4CCC-91DC-47B7EEC82CD8}"/>
                  </a:ext>
                </a:extLst>
              </p:cNvPr>
              <p:cNvSpPr/>
              <p:nvPr/>
            </p:nvSpPr>
            <p:spPr>
              <a:xfrm>
                <a:off x="4444075" y="2652942"/>
                <a:ext cx="1363672" cy="469755"/>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模组供应商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9" name="组合 20">
                <a:extLst>
                  <a:ext uri="{FF2B5EF4-FFF2-40B4-BE49-F238E27FC236}">
                    <a16:creationId xmlns="" xmlns:a16="http://schemas.microsoft.com/office/drawing/2014/main" id="{0A4F2E64-0CE0-4465-A3E8-BF6070B52DFA}"/>
                  </a:ext>
                </a:extLst>
              </p:cNvPr>
              <p:cNvGrpSpPr/>
              <p:nvPr/>
            </p:nvGrpSpPr>
            <p:grpSpPr>
              <a:xfrm>
                <a:off x="5165812" y="3450423"/>
                <a:ext cx="1310630" cy="1506471"/>
                <a:chOff x="2017615" y="1309868"/>
                <a:chExt cx="1310630" cy="1506471"/>
              </a:xfrm>
            </p:grpSpPr>
            <p:sp>
              <p:nvSpPr>
                <p:cNvPr id="80" name="六边形 79">
                  <a:extLst>
                    <a:ext uri="{FF2B5EF4-FFF2-40B4-BE49-F238E27FC236}">
                      <a16:creationId xmlns="" xmlns:a16="http://schemas.microsoft.com/office/drawing/2014/main" id="{A2D5295D-7034-44C5-86DF-11C66FE911F4}"/>
                    </a:ext>
                  </a:extLst>
                </p:cNvPr>
                <p:cNvSpPr/>
                <p:nvPr/>
              </p:nvSpPr>
              <p:spPr>
                <a:xfrm rot="5400000">
                  <a:off x="1919694" y="1407789"/>
                  <a:ext cx="1506471" cy="1310630"/>
                </a:xfrm>
                <a:prstGeom prst="hexagon">
                  <a:avLst>
                    <a:gd name="adj" fmla="val 25000"/>
                    <a:gd name="vf" fmla="val 11547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1" name="六边形 4">
                  <a:extLst>
                    <a:ext uri="{FF2B5EF4-FFF2-40B4-BE49-F238E27FC236}">
                      <a16:creationId xmlns="" xmlns:a16="http://schemas.microsoft.com/office/drawing/2014/main" id="{2050A8A9-C031-456F-A73D-F1CAF8D116F2}"/>
                    </a:ext>
                  </a:extLst>
                </p:cNvPr>
                <p:cNvSpPr/>
                <p:nvPr/>
              </p:nvSpPr>
              <p:spPr>
                <a:xfrm>
                  <a:off x="2221812" y="1513522"/>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1400" kern="1200"/>
                </a:p>
              </p:txBody>
            </p:sp>
          </p:grpSp>
          <p:sp>
            <p:nvSpPr>
              <p:cNvPr id="67" name="矩形 21">
                <a:extLst>
                  <a:ext uri="{FF2B5EF4-FFF2-40B4-BE49-F238E27FC236}">
                    <a16:creationId xmlns="" xmlns:a16="http://schemas.microsoft.com/office/drawing/2014/main" id="{E1EFE2E8-2A6F-445D-AB9A-761168CD8663}"/>
                  </a:ext>
                </a:extLst>
              </p:cNvPr>
              <p:cNvSpPr/>
              <p:nvPr/>
            </p:nvSpPr>
            <p:spPr>
              <a:xfrm>
                <a:off x="5137199" y="3757384"/>
                <a:ext cx="1363672" cy="884626"/>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服务集成商</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smtClean="0">
                    <a:solidFill>
                      <a:schemeClr val="bg1"/>
                    </a:solidFill>
                    <a:latin typeface="微软雅黑" panose="020B0503020204020204" pitchFamily="34" charset="-122"/>
                    <a:ea typeface="微软雅黑" panose="020B0503020204020204" pitchFamily="34" charset="-122"/>
                  </a:rPr>
                  <a:t>智能制造</a:t>
                </a:r>
                <a:r>
                  <a:rPr lang="en-US" altLang="zh-CN" sz="1600" b="1" dirty="0" smtClean="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0" name="组合 22">
                <a:extLst>
                  <a:ext uri="{FF2B5EF4-FFF2-40B4-BE49-F238E27FC236}">
                    <a16:creationId xmlns="" xmlns:a16="http://schemas.microsoft.com/office/drawing/2014/main" id="{5A4500CF-8B6E-471C-ACCD-4559216E795F}"/>
                  </a:ext>
                </a:extLst>
              </p:cNvPr>
              <p:cNvGrpSpPr/>
              <p:nvPr/>
            </p:nvGrpSpPr>
            <p:grpSpPr>
              <a:xfrm>
                <a:off x="4453780" y="4769826"/>
                <a:ext cx="1310630" cy="1506471"/>
                <a:chOff x="3433054" y="1278763"/>
                <a:chExt cx="1310630" cy="1506471"/>
              </a:xfrm>
            </p:grpSpPr>
            <p:sp>
              <p:nvSpPr>
                <p:cNvPr id="78" name="六边形 77">
                  <a:extLst>
                    <a:ext uri="{FF2B5EF4-FFF2-40B4-BE49-F238E27FC236}">
                      <a16:creationId xmlns="" xmlns:a16="http://schemas.microsoft.com/office/drawing/2014/main" id="{E4CEB558-D5B6-42E4-BD34-CF6BF4DC520B}"/>
                    </a:ext>
                  </a:extLst>
                </p:cNvPr>
                <p:cNvSpPr/>
                <p:nvPr/>
              </p:nvSpPr>
              <p:spPr>
                <a:xfrm rot="5400000">
                  <a:off x="3335133" y="1376684"/>
                  <a:ext cx="1506471" cy="1310630"/>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9" name="六边形 4">
                  <a:extLst>
                    <a:ext uri="{FF2B5EF4-FFF2-40B4-BE49-F238E27FC236}">
                      <a16:creationId xmlns="" xmlns:a16="http://schemas.microsoft.com/office/drawing/2014/main" id="{229B213B-AC2B-4FAE-BF03-AA6696B9C39F}"/>
                    </a:ext>
                  </a:extLst>
                </p:cNvPr>
                <p:cNvSpPr/>
                <p:nvPr/>
              </p:nvSpPr>
              <p:spPr>
                <a:xfrm>
                  <a:off x="3637293" y="1513522"/>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69" name="矩形 23">
                <a:extLst>
                  <a:ext uri="{FF2B5EF4-FFF2-40B4-BE49-F238E27FC236}">
                    <a16:creationId xmlns="" xmlns:a16="http://schemas.microsoft.com/office/drawing/2014/main" id="{62FB8FF1-A654-49D9-AFB5-3772BAF5D639}"/>
                  </a:ext>
                </a:extLst>
              </p:cNvPr>
              <p:cNvSpPr/>
              <p:nvPr/>
            </p:nvSpPr>
            <p:spPr>
              <a:xfrm>
                <a:off x="4431143" y="5275633"/>
                <a:ext cx="1363671" cy="518589"/>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硬件生产商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1" name="组合 24">
                <a:extLst>
                  <a:ext uri="{FF2B5EF4-FFF2-40B4-BE49-F238E27FC236}">
                    <a16:creationId xmlns="" xmlns:a16="http://schemas.microsoft.com/office/drawing/2014/main" id="{FB5BE02D-4298-4F15-9E21-66A4E012E8C4}"/>
                  </a:ext>
                </a:extLst>
              </p:cNvPr>
              <p:cNvGrpSpPr/>
              <p:nvPr/>
            </p:nvGrpSpPr>
            <p:grpSpPr>
              <a:xfrm>
                <a:off x="2943004" y="4739273"/>
                <a:ext cx="1310630" cy="1506471"/>
                <a:chOff x="2683206" y="2526826"/>
                <a:chExt cx="1310630" cy="1506471"/>
              </a:xfrm>
            </p:grpSpPr>
            <p:sp>
              <p:nvSpPr>
                <p:cNvPr id="76" name="六边形 75">
                  <a:extLst>
                    <a:ext uri="{FF2B5EF4-FFF2-40B4-BE49-F238E27FC236}">
                      <a16:creationId xmlns="" xmlns:a16="http://schemas.microsoft.com/office/drawing/2014/main" id="{8904ACC4-62DB-4BFF-9C22-5A33762E0E8F}"/>
                    </a:ext>
                  </a:extLst>
                </p:cNvPr>
                <p:cNvSpPr/>
                <p:nvPr/>
              </p:nvSpPr>
              <p:spPr>
                <a:xfrm rot="5400000">
                  <a:off x="2585285" y="2624747"/>
                  <a:ext cx="1506471" cy="1310630"/>
                </a:xfrm>
                <a:prstGeom prst="hexagon">
                  <a:avLst>
                    <a:gd name="adj" fmla="val 25000"/>
                    <a:gd name="vf" fmla="val 115470"/>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77" name="六边形 4">
                  <a:extLst>
                    <a:ext uri="{FF2B5EF4-FFF2-40B4-BE49-F238E27FC236}">
                      <a16:creationId xmlns="" xmlns:a16="http://schemas.microsoft.com/office/drawing/2014/main" id="{95D78D06-E1D0-4092-9B12-5918A3B07B6D}"/>
                    </a:ext>
                  </a:extLst>
                </p:cNvPr>
                <p:cNvSpPr/>
                <p:nvPr/>
              </p:nvSpPr>
              <p:spPr>
                <a:xfrm>
                  <a:off x="2932264" y="2792215"/>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endParaRPr lang="zh-CN" altLang="en-US" sz="1400" kern="1200"/>
                </a:p>
              </p:txBody>
            </p:sp>
          </p:grpSp>
          <p:sp>
            <p:nvSpPr>
              <p:cNvPr id="71" name="矩形 25">
                <a:extLst>
                  <a:ext uri="{FF2B5EF4-FFF2-40B4-BE49-F238E27FC236}">
                    <a16:creationId xmlns="" xmlns:a16="http://schemas.microsoft.com/office/drawing/2014/main" id="{AFE4857B-A11B-4ADE-9607-6BE1FF84EB0B}"/>
                  </a:ext>
                </a:extLst>
              </p:cNvPr>
              <p:cNvSpPr/>
              <p:nvPr/>
            </p:nvSpPr>
            <p:spPr>
              <a:xfrm>
                <a:off x="2887655" y="5272386"/>
                <a:ext cx="1378932" cy="518589"/>
              </a:xfrm>
              <a:prstGeom prst="rect">
                <a:avLst/>
              </a:prstGeom>
            </p:spPr>
            <p:txBody>
              <a:bodyPr wrap="squar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平台合作商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2" name="组合 26">
                <a:extLst>
                  <a:ext uri="{FF2B5EF4-FFF2-40B4-BE49-F238E27FC236}">
                    <a16:creationId xmlns="" xmlns:a16="http://schemas.microsoft.com/office/drawing/2014/main" id="{3A66F0CF-0745-44C9-BAA9-F8F2DF6863D8}"/>
                  </a:ext>
                </a:extLst>
              </p:cNvPr>
              <p:cNvGrpSpPr/>
              <p:nvPr/>
            </p:nvGrpSpPr>
            <p:grpSpPr>
              <a:xfrm>
                <a:off x="2221899" y="3435126"/>
                <a:ext cx="1310630" cy="1506471"/>
                <a:chOff x="1312545" y="2557456"/>
                <a:chExt cx="1310630" cy="1506471"/>
              </a:xfrm>
              <a:solidFill>
                <a:schemeClr val="bg2">
                  <a:lumMod val="50000"/>
                </a:schemeClr>
              </a:solidFill>
            </p:grpSpPr>
            <p:sp>
              <p:nvSpPr>
                <p:cNvPr id="74" name="六边形 73">
                  <a:extLst>
                    <a:ext uri="{FF2B5EF4-FFF2-40B4-BE49-F238E27FC236}">
                      <a16:creationId xmlns="" xmlns:a16="http://schemas.microsoft.com/office/drawing/2014/main" id="{9DB0BB7B-5026-44E0-8254-B245A99C8CFC}"/>
                    </a:ext>
                  </a:extLst>
                </p:cNvPr>
                <p:cNvSpPr/>
                <p:nvPr/>
              </p:nvSpPr>
              <p:spPr>
                <a:xfrm rot="5400000">
                  <a:off x="1214624" y="2655377"/>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5" name="六边形 4">
                  <a:extLst>
                    <a:ext uri="{FF2B5EF4-FFF2-40B4-BE49-F238E27FC236}">
                      <a16:creationId xmlns="" xmlns:a16="http://schemas.microsoft.com/office/drawing/2014/main" id="{1B91F719-5519-4D0F-A942-C2B412A11E36}"/>
                    </a:ext>
                  </a:extLst>
                </p:cNvPr>
                <p:cNvSpPr/>
                <p:nvPr/>
              </p:nvSpPr>
              <p:spPr>
                <a:xfrm>
                  <a:off x="1516783" y="2792215"/>
                  <a:ext cx="902150" cy="10369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2000" kern="1200"/>
                </a:p>
              </p:txBody>
            </p:sp>
          </p:grpSp>
          <p:sp>
            <p:nvSpPr>
              <p:cNvPr id="73" name="矩形 27">
                <a:extLst>
                  <a:ext uri="{FF2B5EF4-FFF2-40B4-BE49-F238E27FC236}">
                    <a16:creationId xmlns="" xmlns:a16="http://schemas.microsoft.com/office/drawing/2014/main" id="{44A8D1C8-5717-435E-92A5-9D0302F80FBE}"/>
                  </a:ext>
                </a:extLst>
              </p:cNvPr>
              <p:cNvSpPr/>
              <p:nvPr/>
            </p:nvSpPr>
            <p:spPr>
              <a:xfrm>
                <a:off x="2183311" y="3738793"/>
                <a:ext cx="1363672" cy="884626"/>
              </a:xfrm>
              <a:prstGeom prst="rect">
                <a:avLst/>
              </a:prstGeom>
            </p:spPr>
            <p:txBody>
              <a:bodyPr wrap="none">
                <a:spAutoFit/>
              </a:bodyPr>
              <a:lstStyle/>
              <a:p>
                <a:pPr algn="ct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服务集成商</a:t>
                </a:r>
                <a:r>
                  <a:rPr lang="en-US" altLang="zh-CN" sz="1600" b="1" dirty="0" smtClean="0">
                    <a:solidFill>
                      <a:schemeClr val="bg1"/>
                    </a:solidFill>
                    <a:latin typeface="微软雅黑" panose="020B0503020204020204" pitchFamily="34" charset="-122"/>
                    <a:ea typeface="微软雅黑" panose="020B0503020204020204" pitchFamily="34" charset="-122"/>
                  </a:rPr>
                  <a:t/>
                </a:r>
                <a:br>
                  <a:rPr lang="en-US" altLang="zh-CN" sz="1600" b="1" dirty="0" smtClean="0">
                    <a:solidFill>
                      <a:schemeClr val="bg1"/>
                    </a:solidFill>
                    <a:latin typeface="微软雅黑" panose="020B0503020204020204" pitchFamily="34" charset="-122"/>
                    <a:ea typeface="微软雅黑" panose="020B0503020204020204" pitchFamily="34" charset="-122"/>
                  </a:rPr>
                </a:br>
                <a:r>
                  <a:rPr lang="en-US" altLang="zh-CN"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smtClean="0">
                    <a:solidFill>
                      <a:schemeClr val="bg1"/>
                    </a:solidFill>
                    <a:latin typeface="微软雅黑" panose="020B0503020204020204" pitchFamily="34" charset="-122"/>
                    <a:ea typeface="微软雅黑" panose="020B0503020204020204" pitchFamily="34" charset="-122"/>
                  </a:rPr>
                  <a:t>智慧城市</a:t>
                </a:r>
                <a:r>
                  <a:rPr lang="en-US" altLang="zh-CN" sz="1600" b="1" dirty="0" smtClean="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48" name="矩形 47">
              <a:extLst>
                <a:ext uri="{FF2B5EF4-FFF2-40B4-BE49-F238E27FC236}">
                  <a16:creationId xmlns="" xmlns:a16="http://schemas.microsoft.com/office/drawing/2014/main" id="{B583D566-AF12-4408-9046-26E1EDAA4807}"/>
                </a:ext>
              </a:extLst>
            </p:cNvPr>
            <p:cNvSpPr/>
            <p:nvPr/>
          </p:nvSpPr>
          <p:spPr>
            <a:xfrm>
              <a:off x="144012" y="4243891"/>
              <a:ext cx="1430408" cy="825232"/>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业务培训</a:t>
              </a:r>
              <a:r>
                <a:rPr lang="zh-CN" altLang="en-US" sz="1400" dirty="0" smtClean="0">
                  <a:solidFill>
                    <a:srgbClr val="002060"/>
                  </a:solidFill>
                  <a:latin typeface="微软雅黑" panose="020B0503020204020204" pitchFamily="34" charset="-122"/>
                  <a:ea typeface="微软雅黑" panose="020B0503020204020204" pitchFamily="34" charset="-122"/>
                </a:rPr>
                <a:t>（云管端）</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技术对接</a:t>
              </a:r>
              <a:r>
                <a:rPr lang="zh-CN" altLang="en-US" sz="1400" dirty="0" smtClean="0">
                  <a:solidFill>
                    <a:srgbClr val="002060"/>
                  </a:solidFill>
                  <a:latin typeface="微软雅黑" panose="020B0503020204020204" pitchFamily="34" charset="-122"/>
                  <a:ea typeface="微软雅黑" panose="020B0503020204020204" pitchFamily="34" charset="-122"/>
                </a:rPr>
                <a:t>（模组切入）</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平台合作</a:t>
              </a:r>
              <a:r>
                <a:rPr lang="zh-CN" altLang="en-US" sz="1400" dirty="0" smtClean="0">
                  <a:solidFill>
                    <a:srgbClr val="002060"/>
                  </a:solidFill>
                  <a:latin typeface="微软雅黑" panose="020B0503020204020204" pitchFamily="34" charset="-122"/>
                  <a:ea typeface="微软雅黑" panose="020B0503020204020204" pitchFamily="34" charset="-122"/>
                </a:rPr>
                <a:t>（智慧泵阀、工业电器）</a:t>
              </a:r>
              <a:endParaRPr lang="en-US" altLang="zh-CN" sz="1400" dirty="0" smtClean="0">
                <a:solidFill>
                  <a:srgbClr val="002060"/>
                </a:solidFill>
                <a:latin typeface="微软雅黑" panose="020B0503020204020204" pitchFamily="34" charset="-122"/>
                <a:ea typeface="微软雅黑" panose="020B0503020204020204" pitchFamily="34" charset="-122"/>
              </a:endParaRPr>
            </a:p>
          </p:txBody>
        </p:sp>
        <p:cxnSp>
          <p:nvCxnSpPr>
            <p:cNvPr id="49" name="肘形连接符 112">
              <a:extLst>
                <a:ext uri="{FF2B5EF4-FFF2-40B4-BE49-F238E27FC236}">
                  <a16:creationId xmlns="" xmlns:a16="http://schemas.microsoft.com/office/drawing/2014/main" id="{6276DA05-3292-42E9-A6A8-DCD999290740}"/>
                </a:ext>
              </a:extLst>
            </p:cNvPr>
            <p:cNvCxnSpPr>
              <a:cxnSpLocks/>
              <a:stCxn id="84" idx="1"/>
            </p:cNvCxnSpPr>
            <p:nvPr/>
          </p:nvCxnSpPr>
          <p:spPr>
            <a:xfrm rot="10800000">
              <a:off x="1260528" y="4631255"/>
              <a:ext cx="963862" cy="5382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 xmlns:a16="http://schemas.microsoft.com/office/drawing/2014/main" id="{306F6F9F-2AE8-4734-BEF2-0EDE96BBC01A}"/>
                </a:ext>
              </a:extLst>
            </p:cNvPr>
            <p:cNvSpPr/>
            <p:nvPr/>
          </p:nvSpPr>
          <p:spPr>
            <a:xfrm>
              <a:off x="4435897" y="4211022"/>
              <a:ext cx="1664955" cy="825232"/>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对接移远、芯讯通等</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举例：菜篮子冷链项目指定芯讯通模组，我方通过模组单独采购推动项目落地</a:t>
              </a:r>
              <a:r>
                <a:rPr lang="en-US" altLang="zh-CN" sz="1400" dirty="0" smtClean="0">
                  <a:solidFill>
                    <a:srgbClr val="002060"/>
                  </a:solidFill>
                  <a:latin typeface="微软雅黑" panose="020B0503020204020204" pitchFamily="34" charset="-122"/>
                  <a:ea typeface="微软雅黑" panose="020B0503020204020204" pitchFamily="34" charset="-122"/>
                </a:rPr>
                <a:t>)</a:t>
              </a:r>
              <a:endParaRPr lang="zh-CN" altLang="en-US" sz="1400" dirty="0">
                <a:solidFill>
                  <a:srgbClr val="002060"/>
                </a:solidFill>
                <a:latin typeface="微软雅黑" panose="020B0503020204020204" pitchFamily="34" charset="-122"/>
                <a:ea typeface="微软雅黑" panose="020B0503020204020204" pitchFamily="34" charset="-122"/>
              </a:endParaRPr>
            </a:p>
          </p:txBody>
        </p:sp>
        <p:cxnSp>
          <p:nvCxnSpPr>
            <p:cNvPr id="51" name="肘形连接符 112">
              <a:extLst>
                <a:ext uri="{FF2B5EF4-FFF2-40B4-BE49-F238E27FC236}">
                  <a16:creationId xmlns="" xmlns:a16="http://schemas.microsoft.com/office/drawing/2014/main" id="{99935CA7-B843-4AC1-A4C9-2584AF0917C3}"/>
                </a:ext>
              </a:extLst>
            </p:cNvPr>
            <p:cNvCxnSpPr>
              <a:cxnSpLocks/>
              <a:stCxn id="82" idx="5"/>
            </p:cNvCxnSpPr>
            <p:nvPr/>
          </p:nvCxnSpPr>
          <p:spPr>
            <a:xfrm flipV="1">
              <a:off x="3872983" y="4623311"/>
              <a:ext cx="791383" cy="5567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 xmlns:a16="http://schemas.microsoft.com/office/drawing/2014/main" id="{2AA785DA-D0BB-4B64-8410-E41C4704F538}"/>
                </a:ext>
              </a:extLst>
            </p:cNvPr>
            <p:cNvSpPr/>
            <p:nvPr/>
          </p:nvSpPr>
          <p:spPr>
            <a:xfrm>
              <a:off x="144012" y="5242757"/>
              <a:ext cx="1336589" cy="632677"/>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智慧城市项目合作</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smtClean="0">
                  <a:solidFill>
                    <a:srgbClr val="002060"/>
                  </a:solidFill>
                  <a:latin typeface="微软雅黑" panose="020B0503020204020204" pitchFamily="34" charset="-122"/>
                  <a:ea typeface="微软雅黑" panose="020B0503020204020204" pitchFamily="34" charset="-122"/>
                </a:rPr>
                <a:t>（举例：与创力电子联合投标智慧用电项目）</a:t>
              </a:r>
              <a:endParaRPr lang="zh-CN" altLang="en-US" sz="1400" dirty="0">
                <a:solidFill>
                  <a:srgbClr val="002060"/>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 xmlns:a16="http://schemas.microsoft.com/office/drawing/2014/main" id="{B3C1ABB3-4C35-4CBA-841A-D5F276D1D5EA}"/>
                </a:ext>
              </a:extLst>
            </p:cNvPr>
            <p:cNvSpPr/>
            <p:nvPr/>
          </p:nvSpPr>
          <p:spPr>
            <a:xfrm>
              <a:off x="144012" y="6088810"/>
              <a:ext cx="1758774" cy="825232"/>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平台引入</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举例：早期引入第三方物联卡管理平台，解决生命周期管理、短信功能等问题</a:t>
              </a:r>
              <a:r>
                <a:rPr lang="en-US" altLang="zh-CN" sz="1400" dirty="0" smtClean="0">
                  <a:solidFill>
                    <a:srgbClr val="002060"/>
                  </a:solidFill>
                  <a:latin typeface="微软雅黑" panose="020B0503020204020204" pitchFamily="34" charset="-122"/>
                  <a:ea typeface="微软雅黑" panose="020B0503020204020204" pitchFamily="34" charset="-122"/>
                </a:rPr>
                <a:t>)</a:t>
              </a:r>
              <a:endParaRPr lang="zh-CN" altLang="en-US" sz="1400" dirty="0">
                <a:solidFill>
                  <a:srgbClr val="002060"/>
                </a:solidFill>
                <a:latin typeface="微软雅黑" panose="020B0503020204020204" pitchFamily="34" charset="-122"/>
                <a:ea typeface="微软雅黑" panose="020B0503020204020204" pitchFamily="34" charset="-122"/>
              </a:endParaRPr>
            </a:p>
          </p:txBody>
        </p:sp>
        <p:cxnSp>
          <p:nvCxnSpPr>
            <p:cNvPr id="54" name="肘形连接符 112">
              <a:extLst>
                <a:ext uri="{FF2B5EF4-FFF2-40B4-BE49-F238E27FC236}">
                  <a16:creationId xmlns="" xmlns:a16="http://schemas.microsoft.com/office/drawing/2014/main" id="{4871C0FF-647D-474C-84A6-ED343857F3A6}"/>
                </a:ext>
              </a:extLst>
            </p:cNvPr>
            <p:cNvCxnSpPr>
              <a:cxnSpLocks/>
              <a:stCxn id="74" idx="1"/>
            </p:cNvCxnSpPr>
            <p:nvPr/>
          </p:nvCxnSpPr>
          <p:spPr>
            <a:xfrm rot="10800000">
              <a:off x="1458124" y="5510012"/>
              <a:ext cx="341101" cy="334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112">
              <a:extLst>
                <a:ext uri="{FF2B5EF4-FFF2-40B4-BE49-F238E27FC236}">
                  <a16:creationId xmlns="" xmlns:a16="http://schemas.microsoft.com/office/drawing/2014/main" id="{0C7D74AB-B27A-4901-9DED-EF5A957F28C1}"/>
                </a:ext>
              </a:extLst>
            </p:cNvPr>
            <p:cNvCxnSpPr>
              <a:cxnSpLocks/>
              <a:stCxn id="76" idx="1"/>
            </p:cNvCxnSpPr>
            <p:nvPr/>
          </p:nvCxnSpPr>
          <p:spPr>
            <a:xfrm rot="10800000">
              <a:off x="1668239" y="6227560"/>
              <a:ext cx="548013" cy="3253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112">
              <a:extLst>
                <a:ext uri="{FF2B5EF4-FFF2-40B4-BE49-F238E27FC236}">
                  <a16:creationId xmlns="" xmlns:a16="http://schemas.microsoft.com/office/drawing/2014/main" id="{6234CC81-ED37-4196-8E1F-8D02F716E0F2}"/>
                </a:ext>
              </a:extLst>
            </p:cNvPr>
            <p:cNvCxnSpPr>
              <a:cxnSpLocks/>
              <a:stCxn id="80" idx="5"/>
            </p:cNvCxnSpPr>
            <p:nvPr/>
          </p:nvCxnSpPr>
          <p:spPr>
            <a:xfrm flipV="1">
              <a:off x="4259701" y="5479573"/>
              <a:ext cx="504562" cy="3896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 xmlns:a16="http://schemas.microsoft.com/office/drawing/2014/main" id="{C6006CB4-F8AB-4F0F-BA4E-FF585CE42D4C}"/>
                </a:ext>
              </a:extLst>
            </p:cNvPr>
            <p:cNvSpPr/>
            <p:nvPr/>
          </p:nvSpPr>
          <p:spPr>
            <a:xfrm>
              <a:off x="4548119" y="5248354"/>
              <a:ext cx="1536049" cy="632677"/>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智能制造方案推广</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举例：与墨熵电子联合向泵阀厂家推广智慧泵阀方案</a:t>
              </a:r>
              <a:r>
                <a:rPr lang="en-US" altLang="zh-CN" sz="1400" dirty="0" smtClean="0">
                  <a:solidFill>
                    <a:srgbClr val="002060"/>
                  </a:solidFill>
                  <a:latin typeface="微软雅黑" panose="020B0503020204020204" pitchFamily="34" charset="-122"/>
                  <a:ea typeface="微软雅黑" panose="020B0503020204020204" pitchFamily="34" charset="-122"/>
                </a:rPr>
                <a:t>)</a:t>
              </a:r>
            </a:p>
          </p:txBody>
        </p:sp>
        <p:sp>
          <p:nvSpPr>
            <p:cNvPr id="58" name="矩形 57">
              <a:extLst>
                <a:ext uri="{FF2B5EF4-FFF2-40B4-BE49-F238E27FC236}">
                  <a16:creationId xmlns="" xmlns:a16="http://schemas.microsoft.com/office/drawing/2014/main" id="{B9F3B519-BD20-4D5E-AD49-9693CBDEAFB1}"/>
                </a:ext>
              </a:extLst>
            </p:cNvPr>
            <p:cNvSpPr/>
            <p:nvPr/>
          </p:nvSpPr>
          <p:spPr>
            <a:xfrm>
              <a:off x="4435897" y="5970129"/>
              <a:ext cx="1664955" cy="825232"/>
            </a:xfrm>
            <a:prstGeom prst="rect">
              <a:avLst/>
            </a:prstGeom>
          </p:spPr>
          <p:txBody>
            <a:bodyPr wrap="square">
              <a:spAutoFit/>
            </a:bodyPr>
            <a:lstStyle/>
            <a:p>
              <a:pPr algn="ctr">
                <a:lnSpc>
                  <a:spcPct val="150000"/>
                </a:lnSpc>
              </a:pPr>
              <a:r>
                <a:rPr lang="zh-CN" altLang="en-US" sz="1400" b="1" dirty="0" smtClean="0">
                  <a:solidFill>
                    <a:srgbClr val="002060"/>
                  </a:solidFill>
                  <a:latin typeface="微软雅黑" panose="020B0503020204020204" pitchFamily="34" charset="-122"/>
                  <a:ea typeface="微软雅黑" panose="020B0503020204020204" pitchFamily="34" charset="-122"/>
                </a:rPr>
                <a:t>终端引荐</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举例：县市开始启动智能燃气表和水表项目，推荐合作的水气表厂家进行对接</a:t>
              </a:r>
              <a:r>
                <a:rPr lang="en-US" altLang="zh-CN" sz="1400" dirty="0" smtClean="0">
                  <a:solidFill>
                    <a:srgbClr val="002060"/>
                  </a:solidFill>
                  <a:latin typeface="微软雅黑" panose="020B0503020204020204" pitchFamily="34" charset="-122"/>
                  <a:ea typeface="微软雅黑" panose="020B0503020204020204" pitchFamily="34" charset="-122"/>
                </a:rPr>
                <a:t>)</a:t>
              </a:r>
              <a:endParaRPr lang="zh-CN" altLang="en-US" sz="1400" dirty="0">
                <a:solidFill>
                  <a:srgbClr val="002060"/>
                </a:solidFill>
                <a:latin typeface="微软雅黑" panose="020B0503020204020204" pitchFamily="34" charset="-122"/>
                <a:ea typeface="微软雅黑" panose="020B0503020204020204" pitchFamily="34" charset="-122"/>
              </a:endParaRPr>
            </a:p>
          </p:txBody>
        </p:sp>
        <p:cxnSp>
          <p:nvCxnSpPr>
            <p:cNvPr id="59" name="肘形连接符 112">
              <a:extLst>
                <a:ext uri="{FF2B5EF4-FFF2-40B4-BE49-F238E27FC236}">
                  <a16:creationId xmlns="" xmlns:a16="http://schemas.microsoft.com/office/drawing/2014/main" id="{68461B85-AB72-471B-B3CA-67E647BB3232}"/>
                </a:ext>
              </a:extLst>
            </p:cNvPr>
            <p:cNvCxnSpPr>
              <a:cxnSpLocks/>
              <a:stCxn id="78" idx="5"/>
            </p:cNvCxnSpPr>
            <p:nvPr/>
          </p:nvCxnSpPr>
          <p:spPr>
            <a:xfrm flipV="1">
              <a:off x="3847920" y="6124746"/>
              <a:ext cx="605215" cy="4281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1481519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1"/>
</p:tagLst>
</file>

<file path=ppt/tags/tag2.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7"/>
</p:tagLst>
</file>

<file path=ppt/tags/tag3.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8"/>
</p:tagLst>
</file>

<file path=ppt/tags/tag4.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9"/>
</p:tagLst>
</file>

<file path=ppt/tags/tag5.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1"/>
</p:tagLst>
</file>

<file path=ppt/tags/tag6.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1"/>
</p:tagLst>
</file>

<file path=ppt/tags/tag7.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1"/>
</p:tagLst>
</file>

<file path=ppt/tags/tag8.xml><?xml version="1.0" encoding="utf-8"?>
<p:tagLst xmlns:a="http://schemas.openxmlformats.org/drawingml/2006/main" xmlns:r="http://schemas.openxmlformats.org/officeDocument/2006/relationships" xmlns:p="http://schemas.openxmlformats.org/presentationml/2006/main">
  <p:tag name="MH" val="20170422155207"/>
  <p:tag name="MH_LIBRARY" val="GRAPHIC"/>
  <p:tag name="MH_ORDER" val="Freeform 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smtClean="0">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18312</TotalTime>
  <Words>3542</Words>
  <Application>Microsoft Office PowerPoint</Application>
  <PresentationFormat>全屏显示(4:3)</PresentationFormat>
  <Paragraphs>340</Paragraphs>
  <Slides>24</Slides>
  <Notes>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陈圣学/政企客户部/wzzmcc/Zmcc</cp:lastModifiedBy>
  <cp:revision>2405</cp:revision>
  <cp:lastPrinted>2014-10-10T01:18:25Z</cp:lastPrinted>
  <dcterms:created xsi:type="dcterms:W3CDTF">2013-11-22T10:39:44Z</dcterms:created>
  <dcterms:modified xsi:type="dcterms:W3CDTF">2018-01-28T12:06:26Z</dcterms:modified>
</cp:coreProperties>
</file>