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s/comment3.xml" ContentType="application/vnd.openxmlformats-officedocument.presentationml.comments+xml"/>
  <Override PartName="/ppt/comments/comment4.xml" ContentType="application/vnd.openxmlformats-officedocument.presentationml.comments+xml"/>
  <Override PartName="/ppt/commentAuthors.xml" ContentType="application/vnd.openxmlformats-officedocument.presentationml.commentAuthors+xml"/>
  <Override PartName="/ppt/slideLayouts/slideLayout10.xml" ContentType="application/vnd.openxmlformats-officedocument.presentationml.slideLayout+xml"/>
  <Default Extension="vml" ContentType="application/vnd.openxmlformats-officedocument.vmlDrawing"/>
  <Override PartName="/ppt/comments/comment1.xml" ContentType="application/vnd.openxmlformats-officedocument.presentationml.comments+xml"/>
  <Override PartName="/ppt/comments/comment2.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58" r:id="rId3"/>
    <p:sldId id="283" r:id="rId4"/>
    <p:sldId id="280" r:id="rId5"/>
    <p:sldId id="296" r:id="rId6"/>
    <p:sldId id="260" r:id="rId7"/>
    <p:sldId id="297" r:id="rId8"/>
    <p:sldId id="281" r:id="rId9"/>
    <p:sldId id="278" r:id="rId10"/>
    <p:sldId id="277" r:id="rId11"/>
    <p:sldId id="262" r:id="rId12"/>
    <p:sldId id="273" r:id="rId13"/>
    <p:sldId id="266" r:id="rId14"/>
    <p:sldId id="276" r:id="rId15"/>
    <p:sldId id="287" r:id="rId16"/>
    <p:sldId id="288" r:id="rId17"/>
    <p:sldId id="289" r:id="rId18"/>
    <p:sldId id="290" r:id="rId19"/>
    <p:sldId id="274" r:id="rId20"/>
    <p:sldId id="268" r:id="rId21"/>
    <p:sldId id="269" r:id="rId22"/>
    <p:sldId id="270" r:id="rId23"/>
    <p:sldId id="271" r:id="rId24"/>
    <p:sldId id="272" r:id="rId25"/>
    <p:sldId id="275" r:id="rId26"/>
    <p:sldId id="285" r:id="rId27"/>
    <p:sldId id="293" r:id="rId28"/>
    <p:sldId id="294" r:id="rId29"/>
    <p:sldId id="295" r:id="rId30"/>
    <p:sldId id="286" r:id="rId31"/>
    <p:sldId id="284" r:id="rId32"/>
    <p:sldId id="292"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oy CHEN" initials="TC" lastIdx="5" clrIdx="0">
    <p:extLst>
      <p:ext uri="{19B8F6BF-5375-455C-9EA6-DF929625EA0E}">
        <p15:presenceInfo xmlns="" xmlns:p15="http://schemas.microsoft.com/office/powerpoint/2012/main" userId="778a60204ec9e5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201" autoAdjust="0"/>
  </p:normalViewPr>
  <p:slideViewPr>
    <p:cSldViewPr>
      <p:cViewPr>
        <p:scale>
          <a:sx n="100" d="100"/>
          <a:sy n="100" d="100"/>
        </p:scale>
        <p:origin x="-294" y="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1-19T16:50:53.336" idx="1">
    <p:pos x="10" y="10"/>
    <p:text/>
    <p:extLst>
      <p:ext uri="{C676402C-5697-4E1C-873F-D02D1690AC5C}">
        <p15:threadingInfo xmlns=""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1-19T16:50:53.336" idx="2">
    <p:pos x="10" y="10"/>
    <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18-01-19T16:50:53.336" idx="3">
    <p:pos x="10" y="10"/>
    <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18-01-19T16:50:53.336" idx="4">
    <p:pos x="10" y="10"/>
    <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5D4FAE-01D2-412E-999D-077700CEB76A}" type="datetimeFigureOut">
              <a:rPr lang="zh-CN" altLang="en-US" smtClean="0"/>
              <a:pPr/>
              <a:t>2018/1/22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9BC31C-0A2E-40AF-AE44-F9CCBF13C791}" type="slidenum">
              <a:rPr lang="zh-CN" altLang="en-US" smtClean="0"/>
              <a:pPr/>
              <a:t>‹#›</a:t>
            </a:fld>
            <a:endParaRPr lang="zh-CN" altLang="en-US"/>
          </a:p>
        </p:txBody>
      </p:sp>
    </p:spTree>
    <p:extLst>
      <p:ext uri="{BB962C8B-B14F-4D97-AF65-F5344CB8AC3E}">
        <p14:creationId xmlns="" xmlns:p14="http://schemas.microsoft.com/office/powerpoint/2010/main" val="3098954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前台操作批量开户，进程处理批量数据后，进入</a:t>
            </a:r>
            <a:r>
              <a:rPr lang="en-US" altLang="zh-CN" dirty="0" smtClean="0"/>
              <a:t>res</a:t>
            </a:r>
            <a:r>
              <a:rPr lang="zh-CN" altLang="en-US" dirty="0" smtClean="0"/>
              <a:t>库</a:t>
            </a:r>
            <a:r>
              <a:rPr lang="en-US" altLang="zh-CN" dirty="0" smtClean="0"/>
              <a:t>record</a:t>
            </a:r>
            <a:r>
              <a:rPr lang="zh-CN" altLang="en-US" dirty="0" smtClean="0"/>
              <a:t>表进进行文件解析，按</a:t>
            </a:r>
            <a:r>
              <a:rPr lang="en-US" altLang="zh-CN" dirty="0" smtClean="0"/>
              <a:t>500</a:t>
            </a:r>
            <a:r>
              <a:rPr lang="zh-CN" altLang="en-US" dirty="0" smtClean="0"/>
              <a:t>号码</a:t>
            </a:r>
            <a:r>
              <a:rPr lang="en-US" altLang="zh-CN" dirty="0" smtClean="0"/>
              <a:t>/</a:t>
            </a:r>
            <a:r>
              <a:rPr lang="zh-CN" altLang="en-US" dirty="0" smtClean="0"/>
              <a:t>批分拆成几个批次，然后送到</a:t>
            </a:r>
            <a:r>
              <a:rPr lang="en-US" altLang="zh-CN" dirty="0" smtClean="0"/>
              <a:t>res</a:t>
            </a:r>
            <a:r>
              <a:rPr lang="zh-CN" altLang="en-US" dirty="0" smtClean="0"/>
              <a:t>库明细表（</a:t>
            </a:r>
            <a:r>
              <a:rPr lang="en-US" altLang="zh-CN" sz="1200" kern="1200" baseline="0" dirty="0" err="1" smtClean="0">
                <a:solidFill>
                  <a:schemeClr val="tx1"/>
                </a:solidFill>
                <a:latin typeface="+mn-lt"/>
                <a:ea typeface="+mn-ea"/>
                <a:cs typeface="+mn-cs"/>
              </a:rPr>
              <a:t>channel.cm_book_user_import</a:t>
            </a:r>
            <a:r>
              <a:rPr lang="zh-CN" altLang="en-US" dirty="0" smtClean="0"/>
              <a:t>），将每个号码存储成一条数据。之后每个号码送到营业侧进行沉淀，最后沉淀到：</a:t>
            </a:r>
            <a:endParaRPr lang="en-US" altLang="zh-CN" dirty="0" smtClean="0"/>
          </a:p>
          <a:p>
            <a:r>
              <a:rPr lang="en-US" altLang="zh-CN" dirty="0" smtClean="0"/>
              <a:t>so1.ins_user_571--------------------</a:t>
            </a:r>
            <a:r>
              <a:rPr lang="zh-CN" altLang="en-US" dirty="0" smtClean="0"/>
              <a:t>用户表</a:t>
            </a:r>
          </a:p>
          <a:p>
            <a:r>
              <a:rPr lang="en-US" altLang="zh-CN" dirty="0" smtClean="0"/>
              <a:t>so1.ins_offer_571-------------------</a:t>
            </a:r>
            <a:r>
              <a:rPr lang="zh-CN" altLang="en-US" dirty="0" smtClean="0"/>
              <a:t>套餐表</a:t>
            </a:r>
          </a:p>
          <a:p>
            <a:r>
              <a:rPr lang="en-US" altLang="zh-CN" dirty="0" smtClean="0"/>
              <a:t>so1.ins_off_ins_user_571---------</a:t>
            </a:r>
            <a:r>
              <a:rPr lang="zh-CN" altLang="en-US" dirty="0" smtClean="0"/>
              <a:t>套餐关联属性表</a:t>
            </a:r>
          </a:p>
          <a:p>
            <a:r>
              <a:rPr lang="en-US" altLang="zh-CN" dirty="0" smtClean="0"/>
              <a:t>so1.ins_prod_571--------------------</a:t>
            </a:r>
            <a:r>
              <a:rPr lang="zh-CN" altLang="en-US" dirty="0" smtClean="0"/>
              <a:t>产品表</a:t>
            </a:r>
          </a:p>
          <a:p>
            <a:r>
              <a:rPr lang="en-US" altLang="zh-CN" dirty="0" smtClean="0"/>
              <a:t>so1.ins_prod_ins_srv_571---------</a:t>
            </a:r>
            <a:r>
              <a:rPr lang="zh-CN" altLang="en-US" dirty="0" smtClean="0"/>
              <a:t>产品关联属性表</a:t>
            </a:r>
          </a:p>
          <a:p>
            <a:r>
              <a:rPr lang="en-US" altLang="zh-CN" dirty="0" smtClean="0"/>
              <a:t>so1.ins_srv_attr_571----------------</a:t>
            </a:r>
            <a:r>
              <a:rPr lang="zh-CN" altLang="en-US" dirty="0" smtClean="0"/>
              <a:t>属性表</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baseline="0" dirty="0" smtClean="0">
              <a:solidFill>
                <a:schemeClr val="tx1"/>
              </a:solidFill>
              <a:latin typeface="+mn-lt"/>
              <a:ea typeface="+mn-ea"/>
              <a:cs typeface="+mn-cs"/>
            </a:endParaRPr>
          </a:p>
          <a:p>
            <a:r>
              <a:rPr lang="zh-CN" altLang="en-US" dirty="0" smtClean="0"/>
              <a:t>备注：批量开户通过本省校验规则后，</a:t>
            </a:r>
            <a:r>
              <a:rPr lang="en-US" altLang="zh-CN" dirty="0" smtClean="0"/>
              <a:t>CBOSS</a:t>
            </a:r>
            <a:r>
              <a:rPr lang="zh-CN" altLang="en-US" dirty="0" smtClean="0"/>
              <a:t>侧会返回送集团结果。批量只校验操作在本省</a:t>
            </a:r>
            <a:r>
              <a:rPr lang="en-US" altLang="zh-CN" dirty="0" smtClean="0"/>
              <a:t>CRM</a:t>
            </a:r>
            <a:r>
              <a:rPr lang="zh-CN" altLang="en-US" dirty="0" smtClean="0"/>
              <a:t>侧规则是否合法，</a:t>
            </a:r>
            <a:r>
              <a:rPr lang="en-US" altLang="zh-CN" dirty="0" smtClean="0"/>
              <a:t>CBOSS</a:t>
            </a:r>
            <a:r>
              <a:rPr lang="zh-CN" altLang="en-US" dirty="0" smtClean="0"/>
              <a:t>办理结果不会反馈，计划尽快改造。</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B79BC31C-0A2E-40AF-AE44-F9CCBF13C791}" type="slidenum">
              <a:rPr lang="zh-CN" altLang="en-US" smtClean="0"/>
              <a:pPr/>
              <a:t>10</a:t>
            </a:fld>
            <a:endParaRPr lang="zh-CN" altLang="en-US"/>
          </a:p>
        </p:txBody>
      </p:sp>
    </p:spTree>
    <p:extLst>
      <p:ext uri="{BB962C8B-B14F-4D97-AF65-F5344CB8AC3E}">
        <p14:creationId xmlns="" xmlns:p14="http://schemas.microsoft.com/office/powerpoint/2010/main" val="2377471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0B24CBD-3F8A-4D8D-8C5A-B0B360E85B3A}" type="datetimeFigureOut">
              <a:rPr lang="zh-CN" altLang="en-US" smtClean="0"/>
              <a:pPr/>
              <a:t>2018/1/22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D14AF5-B3B1-411F-ADF1-2F37B35F7434}"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0B24CBD-3F8A-4D8D-8C5A-B0B360E85B3A}" type="datetimeFigureOut">
              <a:rPr lang="zh-CN" altLang="en-US" smtClean="0"/>
              <a:pPr/>
              <a:t>2018/1/22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D14AF5-B3B1-411F-ADF1-2F37B35F7434}"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0B24CBD-3F8A-4D8D-8C5A-B0B360E85B3A}" type="datetimeFigureOut">
              <a:rPr lang="zh-CN" altLang="en-US" smtClean="0"/>
              <a:pPr/>
              <a:t>2018/1/22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D14AF5-B3B1-411F-ADF1-2F37B35F7434}"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081266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grpSp>
        <p:nvGrpSpPr>
          <p:cNvPr id="2" name="组合 1"/>
          <p:cNvGrpSpPr/>
          <p:nvPr userDrawn="1"/>
        </p:nvGrpSpPr>
        <p:grpSpPr>
          <a:xfrm>
            <a:off x="281525" y="1"/>
            <a:ext cx="105725" cy="962147"/>
            <a:chOff x="281524" y="0"/>
            <a:chExt cx="105725" cy="721610"/>
          </a:xfrm>
          <a:solidFill>
            <a:srgbClr val="1A7BAE"/>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3" name="组合 6"/>
          <p:cNvGrpSpPr/>
          <p:nvPr userDrawn="1"/>
        </p:nvGrpSpPr>
        <p:grpSpPr>
          <a:xfrm rot="10800000">
            <a:off x="8801757" y="6617464"/>
            <a:ext cx="105725" cy="240536"/>
            <a:chOff x="281524" y="0"/>
            <a:chExt cx="105725" cy="721610"/>
          </a:xfrm>
          <a:solidFill>
            <a:srgbClr val="1A7BAE"/>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cxnSp>
        <p:nvCxnSpPr>
          <p:cNvPr id="8" name="直接连接符 7"/>
          <p:cNvCxnSpPr/>
          <p:nvPr userDrawn="1"/>
        </p:nvCxnSpPr>
        <p:spPr>
          <a:xfrm flipV="1">
            <a:off x="521550" y="889686"/>
            <a:ext cx="4686823" cy="190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userDrawn="1"/>
        </p:nvPicPr>
        <p:blipFill rotWithShape="1">
          <a:blip r:embed="rId2" cstate="print"/>
          <a:srcRect t="15911"/>
          <a:stretch/>
        </p:blipFill>
        <p:spPr>
          <a:xfrm>
            <a:off x="7137285" y="10777"/>
            <a:ext cx="1963570" cy="951371"/>
          </a:xfrm>
          <a:prstGeom prst="rect">
            <a:avLst/>
          </a:prstGeom>
        </p:spPr>
      </p:pic>
    </p:spTree>
    <p:extLst>
      <p:ext uri="{BB962C8B-B14F-4D97-AF65-F5344CB8AC3E}">
        <p14:creationId xmlns="" xmlns:p14="http://schemas.microsoft.com/office/powerpoint/2010/main" val="2289292817"/>
      </p:ext>
    </p:extLst>
  </p:cSld>
  <p:clrMapOvr>
    <a:masterClrMapping/>
  </p:clrMapOvr>
  <p:transition spd="slow">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0B24CBD-3F8A-4D8D-8C5A-B0B360E85B3A}" type="datetimeFigureOut">
              <a:rPr lang="zh-CN" altLang="en-US" smtClean="0"/>
              <a:pPr/>
              <a:t>2018/1/22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D14AF5-B3B1-411F-ADF1-2F37B35F7434}"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0B24CBD-3F8A-4D8D-8C5A-B0B360E85B3A}" type="datetimeFigureOut">
              <a:rPr lang="zh-CN" altLang="en-US" smtClean="0"/>
              <a:pPr/>
              <a:t>2018/1/22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D14AF5-B3B1-411F-ADF1-2F37B35F7434}"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0B24CBD-3F8A-4D8D-8C5A-B0B360E85B3A}" type="datetimeFigureOut">
              <a:rPr lang="zh-CN" altLang="en-US" smtClean="0"/>
              <a:pPr/>
              <a:t>2018/1/22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CD14AF5-B3B1-411F-ADF1-2F37B35F7434}"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0B24CBD-3F8A-4D8D-8C5A-B0B360E85B3A}" type="datetimeFigureOut">
              <a:rPr lang="zh-CN" altLang="en-US" smtClean="0"/>
              <a:pPr/>
              <a:t>2018/1/22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CD14AF5-B3B1-411F-ADF1-2F37B35F7434}"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0B24CBD-3F8A-4D8D-8C5A-B0B360E85B3A}" type="datetimeFigureOut">
              <a:rPr lang="zh-CN" altLang="en-US" smtClean="0"/>
              <a:pPr/>
              <a:t>2018/1/22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CD14AF5-B3B1-411F-ADF1-2F37B35F7434}"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0B24CBD-3F8A-4D8D-8C5A-B0B360E85B3A}" type="datetimeFigureOut">
              <a:rPr lang="zh-CN" altLang="en-US" smtClean="0"/>
              <a:pPr/>
              <a:t>2018/1/22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CD14AF5-B3B1-411F-ADF1-2F37B35F743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0B24CBD-3F8A-4D8D-8C5A-B0B360E85B3A}" type="datetimeFigureOut">
              <a:rPr lang="zh-CN" altLang="en-US" smtClean="0"/>
              <a:pPr/>
              <a:t>2018/1/22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CD14AF5-B3B1-411F-ADF1-2F37B35F7434}"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0B24CBD-3F8A-4D8D-8C5A-B0B360E85B3A}" type="datetimeFigureOut">
              <a:rPr lang="zh-CN" altLang="en-US" smtClean="0"/>
              <a:pPr/>
              <a:t>2018/1/22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CD14AF5-B3B1-411F-ADF1-2F37B35F7434}"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B24CBD-3F8A-4D8D-8C5A-B0B360E85B3A}" type="datetimeFigureOut">
              <a:rPr lang="zh-CN" altLang="en-US" smtClean="0"/>
              <a:pPr/>
              <a:t>2018/1/22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D14AF5-B3B1-411F-ADF1-2F37B35F743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 Id="rId4" Type="http://schemas.openxmlformats.org/officeDocument/2006/relationships/comments" Target="../comments/comment1.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 Id="rId4" Type="http://schemas.openxmlformats.org/officeDocument/2006/relationships/comments" Target="../comments/commen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 Id="rId4" Type="http://schemas.openxmlformats.org/officeDocument/2006/relationships/comments" Target="../comments/comment3.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 Id="rId4" Type="http://schemas.openxmlformats.org/officeDocument/2006/relationships/comments" Target="../comments/comment4.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2532181" y="3973163"/>
            <a:ext cx="4027715" cy="0"/>
          </a:xfrm>
          <a:prstGeom prst="line">
            <a:avLst/>
          </a:prstGeom>
          <a:ln>
            <a:solidFill>
              <a:srgbClr val="1A7BAE"/>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532181" y="4826248"/>
            <a:ext cx="4027715" cy="0"/>
          </a:xfrm>
          <a:prstGeom prst="line">
            <a:avLst/>
          </a:prstGeom>
          <a:ln>
            <a:solidFill>
              <a:srgbClr val="1A7BAE"/>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907704" y="4026031"/>
            <a:ext cx="5277407" cy="769441"/>
          </a:xfrm>
          <a:prstGeom prst="rect">
            <a:avLst/>
          </a:prstGeom>
        </p:spPr>
        <p:txBody>
          <a:bodyPr wrap="none">
            <a:spAutoFit/>
          </a:bodyPr>
          <a:lstStyle/>
          <a:p>
            <a:r>
              <a:rPr kumimoji="1" lang="zh-CN" altLang="en-US" sz="4400" b="1" dirty="0">
                <a:solidFill>
                  <a:srgbClr val="1A7BAE"/>
                </a:solidFill>
              </a:rPr>
              <a:t>物</a:t>
            </a:r>
            <a:r>
              <a:rPr kumimoji="1" lang="zh-CN" altLang="en-US" sz="4400" b="1" dirty="0" smtClean="0">
                <a:solidFill>
                  <a:srgbClr val="1A7BAE"/>
                </a:solidFill>
              </a:rPr>
              <a:t>联网日常问题讲解</a:t>
            </a:r>
            <a:endParaRPr kumimoji="1" lang="zh-CN" altLang="en-US" sz="4400" b="1" dirty="0">
              <a:solidFill>
                <a:srgbClr val="1A7BAE"/>
              </a:solidFill>
            </a:endParaRPr>
          </a:p>
        </p:txBody>
      </p:sp>
      <p:grpSp>
        <p:nvGrpSpPr>
          <p:cNvPr id="4" name="组合 3"/>
          <p:cNvGrpSpPr/>
          <p:nvPr/>
        </p:nvGrpSpPr>
        <p:grpSpPr>
          <a:xfrm>
            <a:off x="3779912" y="5374167"/>
            <a:ext cx="1583423" cy="478973"/>
            <a:chOff x="4909756" y="5374159"/>
            <a:chExt cx="2111232" cy="478972"/>
          </a:xfrm>
          <a:solidFill>
            <a:srgbClr val="1A7BAE"/>
          </a:solidFill>
        </p:grpSpPr>
        <p:sp>
          <p:nvSpPr>
            <p:cNvPr id="18" name="流程图: 终止 17"/>
            <p:cNvSpPr/>
            <p:nvPr/>
          </p:nvSpPr>
          <p:spPr>
            <a:xfrm>
              <a:off x="4909756" y="5374159"/>
              <a:ext cx="2111232" cy="478972"/>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5121575" y="5425602"/>
              <a:ext cx="1838529" cy="379653"/>
            </a:xfrm>
            <a:prstGeom prst="rect">
              <a:avLst/>
            </a:prstGeom>
            <a:noFill/>
          </p:spPr>
          <p:txBody>
            <a:bodyPr wrap="none" lIns="91436" tIns="45719" rIns="91436" bIns="45719" rtlCol="0">
              <a:spAutoFit/>
            </a:bodyPr>
            <a:lstStyle/>
            <a:p>
              <a:pPr defTabSz="457167"/>
              <a:r>
                <a:rPr kumimoji="1" lang="zh-CN" altLang="en-US" sz="1867" b="1" dirty="0" smtClean="0">
                  <a:solidFill>
                    <a:schemeClr val="bg1"/>
                  </a:solidFill>
                  <a:ea typeface="微软雅黑" panose="020B0503020204020204" pitchFamily="34" charset="-122"/>
                </a:rPr>
                <a:t>运行保障部</a:t>
              </a:r>
              <a:endParaRPr kumimoji="1" lang="zh-CN" altLang="en-US" sz="1867" b="1" dirty="0">
                <a:solidFill>
                  <a:schemeClr val="bg1"/>
                </a:solidFill>
                <a:ea typeface="微软雅黑" panose="020B0503020204020204" pitchFamily="34" charset="-122"/>
              </a:endParaRPr>
            </a:p>
          </p:txBody>
        </p:sp>
      </p:grpSp>
      <p:sp>
        <p:nvSpPr>
          <p:cNvPr id="2" name="六边形 1"/>
          <p:cNvSpPr/>
          <p:nvPr/>
        </p:nvSpPr>
        <p:spPr>
          <a:xfrm rot="5567228">
            <a:off x="3603152" y="1928243"/>
            <a:ext cx="1821533" cy="1468013"/>
          </a:xfrm>
          <a:prstGeom prst="hexagon">
            <a:avLst/>
          </a:pr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六边形 15"/>
          <p:cNvSpPr/>
          <p:nvPr/>
        </p:nvSpPr>
        <p:spPr>
          <a:xfrm rot="3880881">
            <a:off x="3559937" y="1855557"/>
            <a:ext cx="1909371" cy="1639234"/>
          </a:xfrm>
          <a:prstGeom prst="hexagon">
            <a:avLst/>
          </a:prstGeom>
          <a:noFill/>
          <a:ln>
            <a:solidFill>
              <a:srgbClr val="1A7B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07904" y="2132856"/>
            <a:ext cx="1844782" cy="923330"/>
          </a:xfrm>
          <a:prstGeom prst="rect">
            <a:avLst/>
          </a:prstGeom>
          <a:noFill/>
        </p:spPr>
        <p:txBody>
          <a:bodyPr wrap="square" rtlCol="0">
            <a:spAutoFit/>
          </a:bodyPr>
          <a:lstStyle/>
          <a:p>
            <a:r>
              <a:rPr lang="en-US" altLang="zh-CN" sz="5400" b="1" dirty="0" smtClean="0">
                <a:solidFill>
                  <a:schemeClr val="bg1"/>
                </a:solidFill>
              </a:rPr>
              <a:t>2018</a:t>
            </a:r>
            <a:endParaRPr lang="zh-CN" altLang="en-US" sz="5400" b="1" dirty="0">
              <a:solidFill>
                <a:schemeClr val="bg1"/>
              </a:solidFill>
            </a:endParaRPr>
          </a:p>
        </p:txBody>
      </p:sp>
      <p:cxnSp>
        <p:nvCxnSpPr>
          <p:cNvPr id="6" name="直接连接符 5"/>
          <p:cNvCxnSpPr/>
          <p:nvPr/>
        </p:nvCxnSpPr>
        <p:spPr>
          <a:xfrm flipH="1">
            <a:off x="5473713" y="1446257"/>
            <a:ext cx="861749" cy="743435"/>
          </a:xfrm>
          <a:prstGeom prst="line">
            <a:avLst/>
          </a:prstGeom>
          <a:ln>
            <a:solidFill>
              <a:srgbClr val="1A7BAE"/>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2774147" y="3140968"/>
            <a:ext cx="861749" cy="743435"/>
          </a:xfrm>
          <a:prstGeom prst="line">
            <a:avLst/>
          </a:prstGeom>
          <a:ln>
            <a:solidFill>
              <a:srgbClr val="1A7BAE"/>
            </a:solidFill>
          </a:ln>
        </p:spPr>
        <p:style>
          <a:lnRef idx="1">
            <a:schemeClr val="accent1"/>
          </a:lnRef>
          <a:fillRef idx="0">
            <a:schemeClr val="accent1"/>
          </a:fillRef>
          <a:effectRef idx="0">
            <a:schemeClr val="accent1"/>
          </a:effectRef>
          <a:fontRef idx="minor">
            <a:schemeClr val="tx1"/>
          </a:fontRef>
        </p:style>
      </p:cxnSp>
      <p:pic>
        <p:nvPicPr>
          <p:cNvPr id="1026" name="Picture 2" descr="logo.png (230×4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6506" y="188641"/>
            <a:ext cx="1967203" cy="47897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27097131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p:nvPr/>
        </p:nvSpPr>
        <p:spPr>
          <a:xfrm>
            <a:off x="386535" y="128633"/>
            <a:ext cx="4908632" cy="666786"/>
          </a:xfrm>
          <a:prstGeom prst="rect">
            <a:avLst/>
          </a:prstGeom>
          <a:noFill/>
        </p:spPr>
        <p:txBody>
          <a:bodyPr wrap="square" rtlCol="0">
            <a:spAutoFit/>
          </a:bodyPr>
          <a:lstStyle/>
          <a:p>
            <a:r>
              <a:rPr lang="zh-CN" altLang="en-US" sz="3733" b="1" dirty="0" smtClean="0">
                <a:solidFill>
                  <a:srgbClr val="1A7BAE"/>
                </a:solidFill>
                <a:latin typeface="微软雅黑" panose="020B0503020204020204" pitchFamily="34" charset="-122"/>
                <a:ea typeface="微软雅黑" panose="020B0503020204020204" pitchFamily="34" charset="-122"/>
              </a:rPr>
              <a:t>业务数据流程图</a:t>
            </a:r>
            <a:endParaRPr lang="zh-CN" altLang="en-US" sz="3733" b="1" dirty="0">
              <a:solidFill>
                <a:srgbClr val="1A7BA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44609" y="1124744"/>
            <a:ext cx="2571207" cy="3416320"/>
          </a:xfrm>
          <a:prstGeom prst="rect">
            <a:avLst/>
          </a:prstGeom>
          <a:noFill/>
        </p:spPr>
        <p:txBody>
          <a:bodyPr wrap="square" rtlCol="0">
            <a:spAutoFit/>
          </a:bodyPr>
          <a:lstStyle/>
          <a:p>
            <a:r>
              <a:rPr lang="zh-CN" altLang="en-US" dirty="0" smtClean="0"/>
              <a:t>一线通过前台操作批量业务，数据在</a:t>
            </a:r>
            <a:r>
              <a:rPr lang="en-US" altLang="zh-CN" dirty="0" smtClean="0"/>
              <a:t>CRM</a:t>
            </a:r>
            <a:r>
              <a:rPr lang="zh-CN" altLang="en-US" dirty="0" smtClean="0"/>
              <a:t>侧沉淀为实例数据，同时通过</a:t>
            </a:r>
            <a:r>
              <a:rPr lang="en-US" altLang="zh-CN" dirty="0" smtClean="0"/>
              <a:t>so1.I_open_wwl_log_XXX</a:t>
            </a:r>
            <a:r>
              <a:rPr lang="zh-CN" altLang="en-US" dirty="0" smtClean="0"/>
              <a:t>表送</a:t>
            </a:r>
            <a:r>
              <a:rPr lang="en-US" altLang="zh-CN" dirty="0" smtClean="0"/>
              <a:t>CBOSS</a:t>
            </a:r>
            <a:r>
              <a:rPr lang="zh-CN" altLang="en-US" dirty="0" smtClean="0"/>
              <a:t>，</a:t>
            </a:r>
            <a:r>
              <a:rPr lang="en-US" altLang="zh-CN" dirty="0" smtClean="0"/>
              <a:t>CBOSS</a:t>
            </a:r>
            <a:r>
              <a:rPr lang="zh-CN" altLang="en-US" dirty="0" smtClean="0"/>
              <a:t>侧通过</a:t>
            </a:r>
            <a:r>
              <a:rPr lang="en-US" altLang="zh-CN" dirty="0" err="1" smtClean="0"/>
              <a:t>cboss.cboss_perspect_record_pbss</a:t>
            </a:r>
            <a:r>
              <a:rPr lang="zh-CN" altLang="en-US" dirty="0" smtClean="0"/>
              <a:t>表上发集团，并将办理记录在</a:t>
            </a:r>
            <a:r>
              <a:rPr lang="en-US" altLang="zh-CN" dirty="0" err="1" smtClean="0"/>
              <a:t>cboss.cboss_perspect_record</a:t>
            </a:r>
            <a:r>
              <a:rPr lang="zh-CN" altLang="en-US" dirty="0" smtClean="0"/>
              <a:t>中。</a:t>
            </a:r>
            <a:endParaRPr lang="zh-CN" altLang="en-US" dirty="0"/>
          </a:p>
        </p:txBody>
      </p:sp>
      <p:pic>
        <p:nvPicPr>
          <p:cNvPr id="7" name="图片 6" descr="全业务数据流（暂缺到期处理） (2).png"/>
          <p:cNvPicPr>
            <a:picLocks noChangeAspect="1"/>
          </p:cNvPicPr>
          <p:nvPr/>
        </p:nvPicPr>
        <p:blipFill>
          <a:blip r:embed="rId3" cstate="print"/>
          <a:stretch>
            <a:fillRect/>
          </a:stretch>
        </p:blipFill>
        <p:spPr>
          <a:xfrm>
            <a:off x="2627784" y="598743"/>
            <a:ext cx="6336704" cy="6286641"/>
          </a:xfrm>
          <a:prstGeom prst="rect">
            <a:avLst/>
          </a:prstGeom>
        </p:spPr>
      </p:pic>
    </p:spTree>
    <p:extLst>
      <p:ext uri="{BB962C8B-B14F-4D97-AF65-F5344CB8AC3E}">
        <p14:creationId xmlns="" xmlns:p14="http://schemas.microsoft.com/office/powerpoint/2010/main" val="768431301"/>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p:nvPr/>
        </p:nvSpPr>
        <p:spPr>
          <a:xfrm>
            <a:off x="386535" y="128633"/>
            <a:ext cx="4908632" cy="666786"/>
          </a:xfrm>
          <a:prstGeom prst="rect">
            <a:avLst/>
          </a:prstGeom>
          <a:noFill/>
        </p:spPr>
        <p:txBody>
          <a:bodyPr wrap="square" rtlCol="0">
            <a:spAutoFit/>
          </a:bodyPr>
          <a:lstStyle/>
          <a:p>
            <a:r>
              <a:rPr lang="zh-CN" altLang="en-US" sz="3733" b="1" dirty="0" smtClean="0">
                <a:solidFill>
                  <a:srgbClr val="1A7BAE"/>
                </a:solidFill>
                <a:latin typeface="微软雅黑" panose="020B0503020204020204" pitchFamily="34" charset="-122"/>
                <a:ea typeface="微软雅黑" panose="020B0503020204020204" pitchFamily="34" charset="-122"/>
              </a:rPr>
              <a:t>表及字段讲解</a:t>
            </a:r>
            <a:endParaRPr lang="zh-CN" altLang="en-US" sz="3733" b="1" dirty="0">
              <a:solidFill>
                <a:srgbClr val="1A7BA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95536" y="908720"/>
            <a:ext cx="8389550" cy="5909310"/>
          </a:xfrm>
          <a:prstGeom prst="rect">
            <a:avLst/>
          </a:prstGeom>
          <a:noFill/>
        </p:spPr>
        <p:txBody>
          <a:bodyPr wrap="square" rtlCol="0">
            <a:spAutoFit/>
          </a:bodyPr>
          <a:lstStyle/>
          <a:p>
            <a:r>
              <a:rPr lang="en-US" altLang="zh-CN" dirty="0" smtClean="0"/>
              <a:t>CRM</a:t>
            </a:r>
            <a:r>
              <a:rPr lang="zh-CN" altLang="en-US" dirty="0" smtClean="0"/>
              <a:t>侧常用表清单</a:t>
            </a:r>
            <a:endParaRPr lang="en-US" altLang="zh-CN" dirty="0" smtClean="0"/>
          </a:p>
          <a:p>
            <a:r>
              <a:rPr lang="en-US" altLang="zh-CN" dirty="0" smtClean="0"/>
              <a:t>so1.up_product_item--------------</a:t>
            </a:r>
            <a:r>
              <a:rPr lang="zh-CN" altLang="en-US" dirty="0" smtClean="0"/>
              <a:t>产品模型基础表</a:t>
            </a:r>
            <a:endParaRPr lang="en-US" altLang="zh-CN" dirty="0" smtClean="0"/>
          </a:p>
          <a:p>
            <a:r>
              <a:rPr lang="en-US" altLang="zh-CN" dirty="0" smtClean="0"/>
              <a:t>so1.ins_user_571--------------------</a:t>
            </a:r>
            <a:r>
              <a:rPr lang="zh-CN" altLang="en-US" dirty="0" smtClean="0"/>
              <a:t>用户表</a:t>
            </a:r>
          </a:p>
          <a:p>
            <a:r>
              <a:rPr lang="en-US" altLang="zh-CN" dirty="0" smtClean="0"/>
              <a:t>so1.ins_offer_571-------------------</a:t>
            </a:r>
            <a:r>
              <a:rPr lang="zh-CN" altLang="en-US" dirty="0" smtClean="0"/>
              <a:t>套餐表</a:t>
            </a:r>
          </a:p>
          <a:p>
            <a:r>
              <a:rPr lang="en-US" altLang="zh-CN" dirty="0" smtClean="0"/>
              <a:t>so1.ins_off_ins_user_571---------</a:t>
            </a:r>
            <a:r>
              <a:rPr lang="zh-CN" altLang="en-US" dirty="0" smtClean="0"/>
              <a:t>套餐关联属性表</a:t>
            </a:r>
          </a:p>
          <a:p>
            <a:r>
              <a:rPr lang="en-US" altLang="zh-CN" dirty="0" smtClean="0"/>
              <a:t>so1.ins_prod_571--------------------</a:t>
            </a:r>
            <a:r>
              <a:rPr lang="zh-CN" altLang="en-US" dirty="0" smtClean="0"/>
              <a:t>产品表</a:t>
            </a:r>
          </a:p>
          <a:p>
            <a:r>
              <a:rPr lang="en-US" altLang="zh-CN" dirty="0" smtClean="0"/>
              <a:t>so1.ins_prod_ins_srv_571---------</a:t>
            </a:r>
            <a:r>
              <a:rPr lang="zh-CN" altLang="en-US" dirty="0" smtClean="0"/>
              <a:t>产品关联属性表</a:t>
            </a:r>
          </a:p>
          <a:p>
            <a:r>
              <a:rPr lang="en-US" altLang="zh-CN" dirty="0" smtClean="0"/>
              <a:t>so1.ins_srv_attr_571----------------</a:t>
            </a:r>
            <a:r>
              <a:rPr lang="zh-CN" altLang="en-US" dirty="0" smtClean="0"/>
              <a:t>属性表</a:t>
            </a:r>
          </a:p>
          <a:p>
            <a:r>
              <a:rPr lang="en-US" altLang="zh-CN" dirty="0" smtClean="0"/>
              <a:t>so1.ins_spec_prod_571------------</a:t>
            </a:r>
            <a:r>
              <a:rPr lang="zh-CN" altLang="en-US" dirty="0" smtClean="0"/>
              <a:t>特殊产品沉淀表</a:t>
            </a:r>
          </a:p>
          <a:p>
            <a:r>
              <a:rPr lang="en-US" altLang="zh-CN" dirty="0" smtClean="0"/>
              <a:t>so1.ins_spec_prod_571_err------</a:t>
            </a:r>
            <a:r>
              <a:rPr lang="zh-CN" altLang="en-US" dirty="0" smtClean="0"/>
              <a:t>错单表</a:t>
            </a:r>
          </a:p>
          <a:p>
            <a:r>
              <a:rPr lang="en-US" altLang="zh-CN" dirty="0" smtClean="0"/>
              <a:t>so1.ins_spec_prod_h_571_201801---</a:t>
            </a:r>
            <a:r>
              <a:rPr lang="zh-CN" altLang="en-US" dirty="0" smtClean="0"/>
              <a:t>历史表</a:t>
            </a:r>
          </a:p>
          <a:p>
            <a:r>
              <a:rPr lang="en-US" altLang="zh-CN" dirty="0" smtClean="0"/>
              <a:t>so1.I_open_wwl_log_571---------------</a:t>
            </a:r>
            <a:r>
              <a:rPr lang="zh-CN" altLang="en-US" dirty="0" smtClean="0"/>
              <a:t>上发接口表</a:t>
            </a:r>
          </a:p>
          <a:p>
            <a:r>
              <a:rPr lang="en-US" altLang="zh-CN" dirty="0" smtClean="0"/>
              <a:t>so1.I_open_wwl_log_h_571_201801--</a:t>
            </a:r>
            <a:r>
              <a:rPr lang="zh-CN" altLang="en-US" dirty="0" smtClean="0"/>
              <a:t>上发接口历史表</a:t>
            </a:r>
          </a:p>
          <a:p>
            <a:r>
              <a:rPr lang="en-US" altLang="zh-CN" dirty="0" smtClean="0"/>
              <a:t>CBOSS</a:t>
            </a:r>
            <a:r>
              <a:rPr lang="zh-CN" altLang="en-US" dirty="0" smtClean="0"/>
              <a:t>侧常用表清单</a:t>
            </a:r>
            <a:endParaRPr lang="en-US" altLang="zh-CN" dirty="0" smtClean="0"/>
          </a:p>
          <a:p>
            <a:r>
              <a:rPr lang="en-US" altLang="zh-CN" dirty="0" err="1" smtClean="0"/>
              <a:t>cboss.cboss_perspect_record_pbss</a:t>
            </a:r>
            <a:r>
              <a:rPr lang="en-US" altLang="zh-CN" dirty="0" smtClean="0"/>
              <a:t>--</a:t>
            </a:r>
            <a:r>
              <a:rPr lang="zh-CN" altLang="en-US" dirty="0" smtClean="0"/>
              <a:t>上发接口表</a:t>
            </a:r>
          </a:p>
          <a:p>
            <a:r>
              <a:rPr lang="en-US" altLang="zh-CN" dirty="0" err="1" smtClean="0"/>
              <a:t>cboss.cboss_perspect_record</a:t>
            </a:r>
            <a:r>
              <a:rPr lang="en-US" altLang="zh-CN" dirty="0" smtClean="0"/>
              <a:t>-----------</a:t>
            </a:r>
            <a:r>
              <a:rPr lang="zh-CN" altLang="en-US" dirty="0" smtClean="0"/>
              <a:t>归档表</a:t>
            </a:r>
          </a:p>
          <a:p>
            <a:r>
              <a:rPr lang="en-US" altLang="zh-CN" dirty="0" err="1" smtClean="0"/>
              <a:t>cboss.cboss_perspect_record_err</a:t>
            </a:r>
            <a:r>
              <a:rPr lang="en-US" altLang="zh-CN" dirty="0" smtClean="0"/>
              <a:t>-----</a:t>
            </a:r>
            <a:r>
              <a:rPr lang="zh-CN" altLang="en-US" dirty="0" smtClean="0"/>
              <a:t>错单表</a:t>
            </a:r>
          </a:p>
          <a:p>
            <a:r>
              <a:rPr lang="en-US" altLang="zh-CN" dirty="0" err="1" smtClean="0"/>
              <a:t>cboss.orig_redo_data</a:t>
            </a:r>
            <a:r>
              <a:rPr lang="en-US" altLang="zh-CN" dirty="0" smtClean="0"/>
              <a:t>---------------------</a:t>
            </a:r>
            <a:r>
              <a:rPr lang="zh-CN" altLang="en-US" dirty="0" smtClean="0"/>
              <a:t>重做表</a:t>
            </a:r>
          </a:p>
          <a:p>
            <a:r>
              <a:rPr lang="en-US" altLang="zh-CN" dirty="0" smtClean="0"/>
              <a:t>cboss.orig_busi_log_201801---------</a:t>
            </a:r>
            <a:r>
              <a:rPr lang="zh-CN" altLang="en-US" dirty="0" smtClean="0"/>
              <a:t>上发日志表</a:t>
            </a:r>
          </a:p>
          <a:p>
            <a:r>
              <a:rPr lang="en-US" altLang="zh-CN" dirty="0" smtClean="0"/>
              <a:t>cboss.home_busi_log_201801-------</a:t>
            </a:r>
            <a:r>
              <a:rPr lang="zh-CN" altLang="en-US" dirty="0" smtClean="0"/>
              <a:t>落地日志表</a:t>
            </a:r>
          </a:p>
          <a:p>
            <a:r>
              <a:rPr lang="en-US" altLang="zh-CN" dirty="0" smtClean="0"/>
              <a:t>cboss.xml_info_20180101------------</a:t>
            </a:r>
            <a:r>
              <a:rPr lang="zh-CN" altLang="en-US" dirty="0" smtClean="0"/>
              <a:t>报文表</a:t>
            </a:r>
            <a:endParaRPr lang="zh-CN" altLang="en-US" dirty="0"/>
          </a:p>
        </p:txBody>
      </p:sp>
    </p:spTree>
    <p:extLst>
      <p:ext uri="{BB962C8B-B14F-4D97-AF65-F5344CB8AC3E}">
        <p14:creationId xmlns="" xmlns:p14="http://schemas.microsoft.com/office/powerpoint/2010/main" val="768431301"/>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p:nvPr/>
        </p:nvSpPr>
        <p:spPr>
          <a:xfrm>
            <a:off x="386535" y="128633"/>
            <a:ext cx="4908632" cy="666786"/>
          </a:xfrm>
          <a:prstGeom prst="rect">
            <a:avLst/>
          </a:prstGeom>
          <a:noFill/>
        </p:spPr>
        <p:txBody>
          <a:bodyPr wrap="square" rtlCol="0">
            <a:spAutoFit/>
          </a:bodyPr>
          <a:lstStyle/>
          <a:p>
            <a:r>
              <a:rPr lang="zh-CN" altLang="en-US" sz="3733" b="1" dirty="0" smtClean="0">
                <a:solidFill>
                  <a:srgbClr val="1A7BAE"/>
                </a:solidFill>
                <a:latin typeface="微软雅黑" panose="020B0503020204020204" pitchFamily="34" charset="-122"/>
                <a:ea typeface="微软雅黑" panose="020B0503020204020204" pitchFamily="34" charset="-122"/>
              </a:rPr>
              <a:t>表及字段讲解</a:t>
            </a:r>
            <a:endParaRPr lang="zh-CN" altLang="en-US" sz="3733" b="1" dirty="0">
              <a:solidFill>
                <a:srgbClr val="1A7BAE"/>
              </a:solidFill>
              <a:latin typeface="微软雅黑" panose="020B0503020204020204" pitchFamily="34" charset="-122"/>
              <a:ea typeface="微软雅黑" panose="020B0503020204020204" pitchFamily="34" charset="-122"/>
            </a:endParaRPr>
          </a:p>
        </p:txBody>
      </p:sp>
      <p:pic>
        <p:nvPicPr>
          <p:cNvPr id="5" name="图片 4" descr="未命名文件.png"/>
          <p:cNvPicPr>
            <a:picLocks noChangeAspect="1"/>
          </p:cNvPicPr>
          <p:nvPr/>
        </p:nvPicPr>
        <p:blipFill>
          <a:blip r:embed="rId2" cstate="print"/>
          <a:stretch>
            <a:fillRect/>
          </a:stretch>
        </p:blipFill>
        <p:spPr>
          <a:xfrm>
            <a:off x="4907" y="2060848"/>
            <a:ext cx="9144000" cy="4495599"/>
          </a:xfrm>
          <a:prstGeom prst="rect">
            <a:avLst/>
          </a:prstGeom>
        </p:spPr>
      </p:pic>
      <p:sp>
        <p:nvSpPr>
          <p:cNvPr id="6" name="文本框 3"/>
          <p:cNvSpPr txBox="1"/>
          <p:nvPr/>
        </p:nvSpPr>
        <p:spPr>
          <a:xfrm>
            <a:off x="518707" y="1061871"/>
            <a:ext cx="8389550" cy="369332"/>
          </a:xfrm>
          <a:prstGeom prst="rect">
            <a:avLst/>
          </a:prstGeom>
          <a:noFill/>
        </p:spPr>
        <p:txBody>
          <a:bodyPr wrap="square" rtlCol="0">
            <a:spAutoFit/>
          </a:bodyPr>
          <a:lstStyle/>
          <a:p>
            <a:r>
              <a:rPr lang="en-US" altLang="zh-CN" dirty="0" smtClean="0"/>
              <a:t>CRM</a:t>
            </a:r>
            <a:r>
              <a:rPr lang="zh-CN" altLang="en-US" dirty="0" smtClean="0"/>
              <a:t>侧各表常用关联字段说明</a:t>
            </a:r>
            <a:endParaRPr lang="en-US" altLang="zh-CN" dirty="0" smtClean="0"/>
          </a:p>
        </p:txBody>
      </p:sp>
    </p:spTree>
    <p:extLst>
      <p:ext uri="{BB962C8B-B14F-4D97-AF65-F5344CB8AC3E}">
        <p14:creationId xmlns="" xmlns:p14="http://schemas.microsoft.com/office/powerpoint/2010/main" val="768431301"/>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p:nvPr/>
        </p:nvSpPr>
        <p:spPr>
          <a:xfrm>
            <a:off x="386535" y="128633"/>
            <a:ext cx="4908632" cy="666786"/>
          </a:xfrm>
          <a:prstGeom prst="rect">
            <a:avLst/>
          </a:prstGeom>
          <a:noFill/>
        </p:spPr>
        <p:txBody>
          <a:bodyPr wrap="square" rtlCol="0">
            <a:spAutoFit/>
          </a:bodyPr>
          <a:lstStyle/>
          <a:p>
            <a:r>
              <a:rPr lang="zh-CN" altLang="en-US" sz="3733" b="1" dirty="0" smtClean="0">
                <a:solidFill>
                  <a:srgbClr val="1A7BAE"/>
                </a:solidFill>
                <a:latin typeface="微软雅黑" panose="020B0503020204020204" pitchFamily="34" charset="-122"/>
                <a:ea typeface="微软雅黑" panose="020B0503020204020204" pitchFamily="34" charset="-122"/>
              </a:rPr>
              <a:t>表及字段讲解</a:t>
            </a:r>
            <a:endParaRPr lang="zh-CN" altLang="en-US" sz="3733" b="1" dirty="0">
              <a:solidFill>
                <a:srgbClr val="1A7BA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18707" y="1061871"/>
            <a:ext cx="8389550" cy="5355312"/>
          </a:xfrm>
          <a:prstGeom prst="rect">
            <a:avLst/>
          </a:prstGeom>
          <a:noFill/>
        </p:spPr>
        <p:txBody>
          <a:bodyPr wrap="square" rtlCol="0">
            <a:spAutoFit/>
          </a:bodyPr>
          <a:lstStyle/>
          <a:p>
            <a:r>
              <a:rPr lang="en-US" altLang="zh-CN" dirty="0" smtClean="0"/>
              <a:t>CRM</a:t>
            </a:r>
            <a:r>
              <a:rPr lang="zh-CN" altLang="en-US" dirty="0" smtClean="0"/>
              <a:t>侧重要表</a:t>
            </a:r>
            <a:r>
              <a:rPr lang="en-US" altLang="zh-CN" dirty="0" smtClean="0"/>
              <a:t>/</a:t>
            </a:r>
            <a:r>
              <a:rPr lang="zh-CN" altLang="en-US" dirty="0" smtClean="0"/>
              <a:t>字段</a:t>
            </a:r>
            <a:r>
              <a:rPr lang="en-US" altLang="zh-CN" dirty="0" smtClean="0"/>
              <a:t>/</a:t>
            </a:r>
            <a:r>
              <a:rPr lang="zh-CN" altLang="en-US" dirty="0" smtClean="0"/>
              <a:t>枚举值举例</a:t>
            </a:r>
            <a:endParaRPr lang="en-US" altLang="zh-CN" dirty="0" smtClean="0"/>
          </a:p>
          <a:p>
            <a:endParaRPr lang="en-US" altLang="zh-CN" dirty="0" smtClean="0"/>
          </a:p>
          <a:p>
            <a:endParaRPr lang="en-US" altLang="zh-CN" dirty="0" smtClean="0"/>
          </a:p>
          <a:p>
            <a:r>
              <a:rPr lang="en-US" altLang="zh-CN" dirty="0" smtClean="0"/>
              <a:t>so1.ins_user_571</a:t>
            </a:r>
          </a:p>
          <a:p>
            <a:r>
              <a:rPr lang="en-US" altLang="zh-CN" dirty="0" err="1" smtClean="0"/>
              <a:t>prod_catalog_id</a:t>
            </a:r>
            <a:r>
              <a:rPr lang="en-US" altLang="zh-CN" dirty="0" smtClean="0"/>
              <a:t>--507000000180</a:t>
            </a:r>
            <a:r>
              <a:rPr lang="zh-CN" altLang="en-US" dirty="0" smtClean="0"/>
              <a:t>物联网号码</a:t>
            </a:r>
            <a:endParaRPr lang="en-US" altLang="zh-CN" dirty="0" smtClean="0"/>
          </a:p>
          <a:p>
            <a:r>
              <a:rPr lang="en-US" altLang="zh-CN" dirty="0" smtClean="0"/>
              <a:t>state--1</a:t>
            </a:r>
            <a:r>
              <a:rPr lang="zh-CN" altLang="en-US" dirty="0" smtClean="0"/>
              <a:t>测试期</a:t>
            </a:r>
            <a:r>
              <a:rPr lang="en-US" altLang="zh-CN" dirty="0" smtClean="0"/>
              <a:t>/</a:t>
            </a:r>
            <a:r>
              <a:rPr lang="zh-CN" altLang="en-US" dirty="0" smtClean="0"/>
              <a:t>正常计费期</a:t>
            </a:r>
            <a:r>
              <a:rPr lang="en-US" altLang="zh-CN" dirty="0" smtClean="0"/>
              <a:t>,4</a:t>
            </a:r>
            <a:r>
              <a:rPr lang="zh-CN" altLang="en-US" dirty="0" smtClean="0"/>
              <a:t>沉默期</a:t>
            </a:r>
            <a:endParaRPr lang="en-US" altLang="zh-CN" dirty="0" smtClean="0"/>
          </a:p>
          <a:p>
            <a:r>
              <a:rPr lang="en-US" altLang="zh-CN" dirty="0" err="1" smtClean="0"/>
              <a:t>expire_dat</a:t>
            </a:r>
            <a:r>
              <a:rPr lang="en-US" altLang="zh-CN" dirty="0" smtClean="0"/>
              <a:t>--</a:t>
            </a:r>
            <a:r>
              <a:rPr lang="zh-CN" altLang="en-US" dirty="0" smtClean="0"/>
              <a:t>失效时间</a:t>
            </a:r>
            <a:endParaRPr lang="en-US" altLang="zh-CN" dirty="0" smtClean="0"/>
          </a:p>
          <a:p>
            <a:endParaRPr lang="en-US" altLang="zh-CN" dirty="0" smtClean="0"/>
          </a:p>
          <a:p>
            <a:r>
              <a:rPr lang="en-US" altLang="zh-CN" dirty="0" smtClean="0"/>
              <a:t>select * from so1.ins_prod_571 a where </a:t>
            </a:r>
            <a:r>
              <a:rPr lang="en-US" altLang="zh-CN" dirty="0" err="1" smtClean="0"/>
              <a:t>a.user_id</a:t>
            </a:r>
            <a:r>
              <a:rPr lang="en-US" altLang="zh-CN" dirty="0" smtClean="0"/>
              <a:t>='7143389948';</a:t>
            </a:r>
          </a:p>
          <a:p>
            <a:r>
              <a:rPr lang="zh-CN" altLang="en-US" dirty="0" smtClean="0"/>
              <a:t>该表数据可以和集团侧比对订购关系</a:t>
            </a:r>
            <a:endParaRPr lang="en-US" altLang="zh-CN" dirty="0" smtClean="0"/>
          </a:p>
          <a:p>
            <a:endParaRPr lang="en-US" altLang="zh-CN" dirty="0" smtClean="0"/>
          </a:p>
          <a:p>
            <a:r>
              <a:rPr lang="en-US" altLang="zh-CN" dirty="0" smtClean="0"/>
              <a:t>select * from  so1.ins_srv_attr_571  a where </a:t>
            </a:r>
            <a:r>
              <a:rPr lang="en-US" altLang="zh-CN" dirty="0" err="1" smtClean="0"/>
              <a:t>a.user_id</a:t>
            </a:r>
            <a:r>
              <a:rPr lang="en-US" altLang="zh-CN" dirty="0" smtClean="0"/>
              <a:t>='7143389948';</a:t>
            </a:r>
          </a:p>
          <a:p>
            <a:r>
              <a:rPr lang="zh-CN" altLang="en-US" dirty="0" smtClean="0"/>
              <a:t>短信接入号及</a:t>
            </a:r>
            <a:r>
              <a:rPr lang="en-US" altLang="zh-CN" dirty="0" smtClean="0"/>
              <a:t>APN</a:t>
            </a:r>
            <a:r>
              <a:rPr lang="zh-CN" altLang="en-US" dirty="0" smtClean="0"/>
              <a:t>配置在该表体现</a:t>
            </a:r>
            <a:endParaRPr lang="en-US" altLang="zh-CN" dirty="0" smtClean="0"/>
          </a:p>
          <a:p>
            <a:endParaRPr lang="en-US" altLang="zh-CN" dirty="0" smtClean="0"/>
          </a:p>
          <a:p>
            <a:r>
              <a:rPr lang="en-US" altLang="zh-CN" dirty="0" smtClean="0"/>
              <a:t>select * from so1.ins_spec_prod_571 a where </a:t>
            </a:r>
            <a:r>
              <a:rPr lang="en-US" altLang="zh-CN" dirty="0" err="1" smtClean="0"/>
              <a:t>a.user_id</a:t>
            </a:r>
            <a:r>
              <a:rPr lang="en-US" altLang="zh-CN" dirty="0" smtClean="0"/>
              <a:t>='7143389948';</a:t>
            </a:r>
          </a:p>
          <a:p>
            <a:r>
              <a:rPr lang="zh-CN" altLang="en-US" dirty="0" smtClean="0"/>
              <a:t>存放测试期产品，根据失效时间改变进入下一周期，</a:t>
            </a:r>
            <a:r>
              <a:rPr lang="en-US" altLang="zh-CN" dirty="0" smtClean="0"/>
              <a:t> </a:t>
            </a:r>
            <a:r>
              <a:rPr lang="en-US" altLang="zh-CN" dirty="0" err="1" smtClean="0"/>
              <a:t>expire_date</a:t>
            </a:r>
            <a:r>
              <a:rPr lang="zh-CN" altLang="en-US" dirty="0" smtClean="0"/>
              <a:t>，</a:t>
            </a:r>
            <a:r>
              <a:rPr lang="en-US" altLang="zh-CN" dirty="0" smtClean="0"/>
              <a:t>ext_1</a:t>
            </a:r>
            <a:r>
              <a:rPr lang="zh-CN" altLang="en-US" dirty="0" smtClean="0"/>
              <a:t>，</a:t>
            </a:r>
            <a:r>
              <a:rPr lang="en-US" altLang="zh-CN" dirty="0" smtClean="0"/>
              <a:t>ext_2</a:t>
            </a:r>
          </a:p>
          <a:p>
            <a:endParaRPr lang="en-US" altLang="zh-CN" dirty="0" smtClean="0"/>
          </a:p>
          <a:p>
            <a:r>
              <a:rPr lang="en-US" altLang="zh-CN" dirty="0" smtClean="0"/>
              <a:t>select * from  so1.I_open_wwl_log_h_571_201801</a:t>
            </a:r>
          </a:p>
          <a:p>
            <a:r>
              <a:rPr lang="zh-CN" altLang="en-US" dirty="0" smtClean="0"/>
              <a:t>查看营业上发</a:t>
            </a:r>
            <a:r>
              <a:rPr lang="en-US" altLang="zh-CN" dirty="0" smtClean="0"/>
              <a:t>CBOSS</a:t>
            </a:r>
            <a:r>
              <a:rPr lang="zh-CN" altLang="en-US" dirty="0" smtClean="0"/>
              <a:t>记录</a:t>
            </a:r>
            <a:r>
              <a:rPr lang="en-US" altLang="zh-CN" dirty="0" smtClean="0"/>
              <a:t> </a:t>
            </a:r>
            <a:endParaRPr lang="zh-CN" altLang="en-US" dirty="0"/>
          </a:p>
        </p:txBody>
      </p:sp>
    </p:spTree>
    <p:extLst>
      <p:ext uri="{BB962C8B-B14F-4D97-AF65-F5344CB8AC3E}">
        <p14:creationId xmlns="" xmlns:p14="http://schemas.microsoft.com/office/powerpoint/2010/main" val="768431301"/>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p:nvPr/>
        </p:nvSpPr>
        <p:spPr>
          <a:xfrm>
            <a:off x="386535" y="128633"/>
            <a:ext cx="4908632" cy="666786"/>
          </a:xfrm>
          <a:prstGeom prst="rect">
            <a:avLst/>
          </a:prstGeom>
          <a:noFill/>
        </p:spPr>
        <p:txBody>
          <a:bodyPr wrap="square" rtlCol="0">
            <a:spAutoFit/>
          </a:bodyPr>
          <a:lstStyle/>
          <a:p>
            <a:r>
              <a:rPr lang="zh-CN" altLang="en-US" sz="3733" b="1" dirty="0" smtClean="0">
                <a:solidFill>
                  <a:srgbClr val="1A7BAE"/>
                </a:solidFill>
                <a:latin typeface="微软雅黑" panose="020B0503020204020204" pitchFamily="34" charset="-122"/>
                <a:ea typeface="微软雅黑" panose="020B0503020204020204" pitchFamily="34" charset="-122"/>
              </a:rPr>
              <a:t>表及字段讲解</a:t>
            </a:r>
            <a:endParaRPr lang="zh-CN" altLang="en-US" sz="3733" b="1" dirty="0">
              <a:solidFill>
                <a:srgbClr val="1A7BA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18707" y="1061870"/>
            <a:ext cx="2901165" cy="3139321"/>
          </a:xfrm>
          <a:prstGeom prst="rect">
            <a:avLst/>
          </a:prstGeom>
          <a:noFill/>
        </p:spPr>
        <p:txBody>
          <a:bodyPr wrap="square" rtlCol="0">
            <a:spAutoFit/>
          </a:bodyPr>
          <a:lstStyle/>
          <a:p>
            <a:r>
              <a:rPr lang="en-US" altLang="zh-CN" dirty="0" smtClean="0"/>
              <a:t>CRM</a:t>
            </a:r>
            <a:r>
              <a:rPr lang="zh-CN" altLang="en-US" dirty="0" smtClean="0"/>
              <a:t>侧重要表</a:t>
            </a:r>
            <a:r>
              <a:rPr lang="en-US" altLang="zh-CN" dirty="0" smtClean="0"/>
              <a:t>/</a:t>
            </a:r>
            <a:r>
              <a:rPr lang="zh-CN" altLang="en-US" dirty="0" smtClean="0"/>
              <a:t>字段</a:t>
            </a:r>
            <a:r>
              <a:rPr lang="en-US" altLang="zh-CN" dirty="0" smtClean="0"/>
              <a:t>/</a:t>
            </a:r>
            <a:r>
              <a:rPr lang="zh-CN" altLang="en-US" dirty="0" smtClean="0"/>
              <a:t>枚举值举例</a:t>
            </a:r>
            <a:endParaRPr lang="en-US" altLang="zh-CN" dirty="0" smtClean="0"/>
          </a:p>
          <a:p>
            <a:r>
              <a:rPr lang="en-US" altLang="zh-CN" dirty="0" smtClean="0"/>
              <a:t>so1.ins_user_571</a:t>
            </a:r>
          </a:p>
          <a:p>
            <a:r>
              <a:rPr lang="en-US" altLang="zh-CN" dirty="0" err="1" smtClean="0"/>
              <a:t>prod_catalog_id</a:t>
            </a:r>
            <a:r>
              <a:rPr lang="zh-CN" altLang="en-US" dirty="0" smtClean="0"/>
              <a:t>：</a:t>
            </a:r>
            <a:r>
              <a:rPr lang="en-US" altLang="zh-CN" dirty="0" smtClean="0"/>
              <a:t>507000000180</a:t>
            </a:r>
            <a:r>
              <a:rPr lang="zh-CN" altLang="en-US" dirty="0" smtClean="0"/>
              <a:t>物联网号码</a:t>
            </a:r>
            <a:endParaRPr lang="en-US" altLang="zh-CN" dirty="0" smtClean="0"/>
          </a:p>
          <a:p>
            <a:r>
              <a:rPr lang="en-US" altLang="zh-CN" dirty="0" smtClean="0"/>
              <a:t>State</a:t>
            </a:r>
            <a:r>
              <a:rPr lang="zh-CN" altLang="en-US" dirty="0" smtClean="0"/>
              <a:t>：</a:t>
            </a:r>
            <a:r>
              <a:rPr lang="en-US" altLang="zh-CN" dirty="0" smtClean="0"/>
              <a:t>1</a:t>
            </a:r>
            <a:r>
              <a:rPr lang="zh-CN" altLang="en-US" dirty="0" smtClean="0"/>
              <a:t>测试期</a:t>
            </a:r>
            <a:r>
              <a:rPr lang="en-US" altLang="zh-CN" dirty="0" smtClean="0"/>
              <a:t>/</a:t>
            </a:r>
            <a:r>
              <a:rPr lang="zh-CN" altLang="en-US" dirty="0" smtClean="0"/>
              <a:t>正常计费期，</a:t>
            </a:r>
            <a:r>
              <a:rPr lang="en-US" altLang="zh-CN" dirty="0" smtClean="0"/>
              <a:t>4</a:t>
            </a:r>
            <a:r>
              <a:rPr lang="zh-CN" altLang="en-US" dirty="0" smtClean="0"/>
              <a:t>沉默期</a:t>
            </a:r>
            <a:endParaRPr lang="en-US" altLang="zh-CN" dirty="0" smtClean="0"/>
          </a:p>
          <a:p>
            <a:r>
              <a:rPr lang="en-US" altLang="zh-CN" dirty="0" err="1" smtClean="0"/>
              <a:t>expire_dat</a:t>
            </a:r>
            <a:r>
              <a:rPr lang="zh-CN" altLang="en-US" dirty="0" smtClean="0"/>
              <a:t>：失效时间</a:t>
            </a:r>
            <a:endParaRPr lang="en-US" altLang="zh-CN" dirty="0" smtClean="0"/>
          </a:p>
          <a:p>
            <a:endParaRPr lang="en-US" altLang="zh-CN" dirty="0" smtClean="0"/>
          </a:p>
          <a:p>
            <a:endParaRPr lang="en-US" altLang="zh-CN" dirty="0" smtClean="0"/>
          </a:p>
          <a:p>
            <a:endParaRPr lang="zh-CN" altLang="en-US" dirty="0"/>
          </a:p>
        </p:txBody>
      </p:sp>
      <p:pic>
        <p:nvPicPr>
          <p:cNvPr id="34817" name="Picture 1"/>
          <p:cNvPicPr>
            <a:picLocks noChangeAspect="1" noChangeArrowheads="1"/>
          </p:cNvPicPr>
          <p:nvPr/>
        </p:nvPicPr>
        <p:blipFill>
          <a:blip r:embed="rId2" cstate="print"/>
          <a:srcRect/>
          <a:stretch>
            <a:fillRect/>
          </a:stretch>
        </p:blipFill>
        <p:spPr bwMode="auto">
          <a:xfrm>
            <a:off x="3923928" y="941848"/>
            <a:ext cx="4783031" cy="5871528"/>
          </a:xfrm>
          <a:prstGeom prst="rect">
            <a:avLst/>
          </a:prstGeom>
          <a:noFill/>
          <a:ln w="9525">
            <a:noFill/>
            <a:miter lim="800000"/>
            <a:headEnd/>
            <a:tailEnd/>
          </a:ln>
        </p:spPr>
      </p:pic>
    </p:spTree>
    <p:extLst>
      <p:ext uri="{BB962C8B-B14F-4D97-AF65-F5344CB8AC3E}">
        <p14:creationId xmlns="" xmlns:p14="http://schemas.microsoft.com/office/powerpoint/2010/main" val="768431301"/>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p:nvPr/>
        </p:nvSpPr>
        <p:spPr>
          <a:xfrm>
            <a:off x="386535" y="128633"/>
            <a:ext cx="4908632" cy="666786"/>
          </a:xfrm>
          <a:prstGeom prst="rect">
            <a:avLst/>
          </a:prstGeom>
          <a:noFill/>
        </p:spPr>
        <p:txBody>
          <a:bodyPr wrap="square" rtlCol="0">
            <a:spAutoFit/>
          </a:bodyPr>
          <a:lstStyle/>
          <a:p>
            <a:r>
              <a:rPr lang="zh-CN" altLang="en-US" sz="3733" b="1" dirty="0" smtClean="0">
                <a:solidFill>
                  <a:srgbClr val="1A7BAE"/>
                </a:solidFill>
                <a:latin typeface="微软雅黑" panose="020B0503020204020204" pitchFamily="34" charset="-122"/>
                <a:ea typeface="微软雅黑" panose="020B0503020204020204" pitchFamily="34" charset="-122"/>
              </a:rPr>
              <a:t>表及字段讲解</a:t>
            </a:r>
            <a:endParaRPr lang="zh-CN" altLang="en-US" sz="3733" b="1" dirty="0">
              <a:solidFill>
                <a:srgbClr val="1A7BA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18707" y="1061870"/>
            <a:ext cx="2901165" cy="6186309"/>
          </a:xfrm>
          <a:prstGeom prst="rect">
            <a:avLst/>
          </a:prstGeom>
          <a:noFill/>
        </p:spPr>
        <p:txBody>
          <a:bodyPr wrap="square" rtlCol="0">
            <a:spAutoFit/>
          </a:bodyPr>
          <a:lstStyle/>
          <a:p>
            <a:r>
              <a:rPr lang="en-US" altLang="zh-CN" dirty="0" smtClean="0"/>
              <a:t>CRM</a:t>
            </a:r>
            <a:r>
              <a:rPr lang="zh-CN" altLang="en-US" dirty="0" smtClean="0"/>
              <a:t>侧重要表</a:t>
            </a:r>
            <a:r>
              <a:rPr lang="en-US" altLang="zh-CN" dirty="0" smtClean="0"/>
              <a:t>/</a:t>
            </a:r>
            <a:r>
              <a:rPr lang="zh-CN" altLang="en-US" dirty="0" smtClean="0"/>
              <a:t>字段</a:t>
            </a:r>
            <a:r>
              <a:rPr lang="en-US" altLang="zh-CN" dirty="0" smtClean="0"/>
              <a:t>/</a:t>
            </a:r>
            <a:r>
              <a:rPr lang="zh-CN" altLang="en-US" dirty="0" smtClean="0"/>
              <a:t>枚举值举例</a:t>
            </a:r>
            <a:endParaRPr lang="en-US" altLang="zh-CN" dirty="0" smtClean="0"/>
          </a:p>
          <a:p>
            <a:r>
              <a:rPr lang="en-US" altLang="zh-CN" dirty="0" smtClean="0"/>
              <a:t>select * from so1.ins_prod_571 a where </a:t>
            </a:r>
            <a:r>
              <a:rPr lang="en-US" altLang="zh-CN" dirty="0" err="1" smtClean="0"/>
              <a:t>a.user_id</a:t>
            </a:r>
            <a:r>
              <a:rPr lang="en-US" altLang="zh-CN" dirty="0" smtClean="0"/>
              <a:t>=7143389948;</a:t>
            </a:r>
          </a:p>
          <a:p>
            <a:endParaRPr lang="zh-CN" altLang="en-US" dirty="0" smtClean="0"/>
          </a:p>
          <a:p>
            <a:r>
              <a:rPr lang="en-US" altLang="zh-CN" dirty="0" smtClean="0"/>
              <a:t>select * from so1.up_product_item t where </a:t>
            </a:r>
            <a:r>
              <a:rPr lang="en-US" altLang="zh-CN" dirty="0" err="1" smtClean="0"/>
              <a:t>t.product_item_id</a:t>
            </a:r>
            <a:r>
              <a:rPr lang="en-US" altLang="zh-CN" dirty="0" smtClean="0"/>
              <a:t> in(</a:t>
            </a:r>
          </a:p>
          <a:p>
            <a:r>
              <a:rPr lang="en-US" altLang="zh-CN" dirty="0" smtClean="0"/>
              <a:t>600000108202,</a:t>
            </a:r>
          </a:p>
          <a:p>
            <a:r>
              <a:rPr lang="en-US" altLang="zh-CN" dirty="0" smtClean="0"/>
              <a:t>600000108413,</a:t>
            </a:r>
          </a:p>
          <a:p>
            <a:r>
              <a:rPr lang="en-US" altLang="zh-CN" dirty="0" smtClean="0"/>
              <a:t>600000108456,</a:t>
            </a:r>
          </a:p>
          <a:p>
            <a:r>
              <a:rPr lang="en-US" altLang="zh-CN" dirty="0" smtClean="0"/>
              <a:t>600000108426,</a:t>
            </a:r>
          </a:p>
          <a:p>
            <a:r>
              <a:rPr lang="en-US" altLang="zh-CN" dirty="0" smtClean="0"/>
              <a:t>600000108458,</a:t>
            </a:r>
          </a:p>
          <a:p>
            <a:r>
              <a:rPr lang="en-US" altLang="zh-CN" dirty="0" smtClean="0"/>
              <a:t>600000108429,</a:t>
            </a:r>
          </a:p>
          <a:p>
            <a:r>
              <a:rPr lang="en-US" altLang="zh-CN" dirty="0" smtClean="0"/>
              <a:t>600000108427,</a:t>
            </a:r>
          </a:p>
          <a:p>
            <a:r>
              <a:rPr lang="en-US" altLang="zh-CN" dirty="0" smtClean="0"/>
              <a:t>600000235207,</a:t>
            </a:r>
          </a:p>
          <a:p>
            <a:r>
              <a:rPr lang="en-US" altLang="zh-CN" dirty="0" smtClean="0"/>
              <a:t>600000108454,</a:t>
            </a:r>
          </a:p>
          <a:p>
            <a:r>
              <a:rPr lang="en-US" altLang="zh-CN" dirty="0" smtClean="0"/>
              <a:t>600000108421,</a:t>
            </a:r>
          </a:p>
          <a:p>
            <a:r>
              <a:rPr lang="en-US" altLang="zh-CN" dirty="0" smtClean="0"/>
              <a:t>600000430049)</a:t>
            </a:r>
          </a:p>
          <a:p>
            <a:endParaRPr lang="en-US" altLang="zh-CN" dirty="0" smtClean="0"/>
          </a:p>
          <a:p>
            <a:endParaRPr lang="zh-CN" altLang="en-US" dirty="0"/>
          </a:p>
        </p:txBody>
      </p:sp>
      <p:pic>
        <p:nvPicPr>
          <p:cNvPr id="41986" name="Picture 2"/>
          <p:cNvPicPr>
            <a:picLocks noChangeAspect="1" noChangeArrowheads="1"/>
          </p:cNvPicPr>
          <p:nvPr/>
        </p:nvPicPr>
        <p:blipFill>
          <a:blip r:embed="rId2" cstate="print"/>
          <a:srcRect/>
          <a:stretch>
            <a:fillRect/>
          </a:stretch>
        </p:blipFill>
        <p:spPr bwMode="auto">
          <a:xfrm>
            <a:off x="3419872" y="1062130"/>
            <a:ext cx="5328592" cy="1862814"/>
          </a:xfrm>
          <a:prstGeom prst="rect">
            <a:avLst/>
          </a:prstGeom>
          <a:noFill/>
          <a:ln w="9525">
            <a:noFill/>
            <a:miter lim="800000"/>
            <a:headEnd/>
            <a:tailEnd/>
          </a:ln>
        </p:spPr>
      </p:pic>
      <p:pic>
        <p:nvPicPr>
          <p:cNvPr id="41987" name="Picture 3"/>
          <p:cNvPicPr>
            <a:picLocks noChangeAspect="1" noChangeArrowheads="1"/>
          </p:cNvPicPr>
          <p:nvPr/>
        </p:nvPicPr>
        <p:blipFill>
          <a:blip r:embed="rId3" cstate="print"/>
          <a:srcRect/>
          <a:stretch>
            <a:fillRect/>
          </a:stretch>
        </p:blipFill>
        <p:spPr bwMode="auto">
          <a:xfrm>
            <a:off x="3419872" y="3013273"/>
            <a:ext cx="5370595" cy="3800103"/>
          </a:xfrm>
          <a:prstGeom prst="rect">
            <a:avLst/>
          </a:prstGeom>
          <a:noFill/>
          <a:ln w="9525">
            <a:noFill/>
            <a:miter lim="800000"/>
            <a:headEnd/>
            <a:tailEnd/>
          </a:ln>
        </p:spPr>
      </p:pic>
    </p:spTree>
    <p:extLst>
      <p:ext uri="{BB962C8B-B14F-4D97-AF65-F5344CB8AC3E}">
        <p14:creationId xmlns="" xmlns:p14="http://schemas.microsoft.com/office/powerpoint/2010/main" val="768431301"/>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p:nvPr/>
        </p:nvSpPr>
        <p:spPr>
          <a:xfrm>
            <a:off x="386535" y="128633"/>
            <a:ext cx="4908632" cy="666786"/>
          </a:xfrm>
          <a:prstGeom prst="rect">
            <a:avLst/>
          </a:prstGeom>
          <a:noFill/>
        </p:spPr>
        <p:txBody>
          <a:bodyPr wrap="square" rtlCol="0">
            <a:spAutoFit/>
          </a:bodyPr>
          <a:lstStyle/>
          <a:p>
            <a:r>
              <a:rPr lang="zh-CN" altLang="en-US" sz="3733" b="1" dirty="0" smtClean="0">
                <a:solidFill>
                  <a:srgbClr val="1A7BAE"/>
                </a:solidFill>
                <a:latin typeface="微软雅黑" panose="020B0503020204020204" pitchFamily="34" charset="-122"/>
                <a:ea typeface="微软雅黑" panose="020B0503020204020204" pitchFamily="34" charset="-122"/>
              </a:rPr>
              <a:t>表及字段讲解</a:t>
            </a:r>
            <a:endParaRPr lang="zh-CN" altLang="en-US" sz="3733" b="1" dirty="0">
              <a:solidFill>
                <a:srgbClr val="1A7BA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18707" y="1061870"/>
            <a:ext cx="2901165" cy="3139321"/>
          </a:xfrm>
          <a:prstGeom prst="rect">
            <a:avLst/>
          </a:prstGeom>
          <a:noFill/>
        </p:spPr>
        <p:txBody>
          <a:bodyPr wrap="square" rtlCol="0">
            <a:spAutoFit/>
          </a:bodyPr>
          <a:lstStyle/>
          <a:p>
            <a:r>
              <a:rPr lang="en-US" altLang="zh-CN" dirty="0" smtClean="0"/>
              <a:t>CRM</a:t>
            </a:r>
            <a:r>
              <a:rPr lang="zh-CN" altLang="en-US" dirty="0" smtClean="0"/>
              <a:t>侧重要表</a:t>
            </a:r>
            <a:r>
              <a:rPr lang="en-US" altLang="zh-CN" dirty="0" smtClean="0"/>
              <a:t>/</a:t>
            </a:r>
            <a:r>
              <a:rPr lang="zh-CN" altLang="en-US" dirty="0" smtClean="0"/>
              <a:t>字段</a:t>
            </a:r>
            <a:r>
              <a:rPr lang="en-US" altLang="zh-CN" dirty="0" smtClean="0"/>
              <a:t>/</a:t>
            </a:r>
            <a:r>
              <a:rPr lang="zh-CN" altLang="en-US" dirty="0" smtClean="0"/>
              <a:t>枚举值举例</a:t>
            </a:r>
            <a:endParaRPr lang="en-US" altLang="zh-CN" dirty="0" smtClean="0"/>
          </a:p>
          <a:p>
            <a:r>
              <a:rPr lang="en-US" altLang="zh-CN" dirty="0" smtClean="0"/>
              <a:t>so1.ins_user_571</a:t>
            </a:r>
          </a:p>
          <a:p>
            <a:r>
              <a:rPr lang="en-US" altLang="zh-CN" dirty="0" err="1" smtClean="0"/>
              <a:t>prod_catalog_id</a:t>
            </a:r>
            <a:r>
              <a:rPr lang="zh-CN" altLang="en-US" dirty="0" smtClean="0"/>
              <a:t>：</a:t>
            </a:r>
            <a:r>
              <a:rPr lang="en-US" altLang="zh-CN" dirty="0" smtClean="0"/>
              <a:t>507000000180</a:t>
            </a:r>
            <a:r>
              <a:rPr lang="zh-CN" altLang="en-US" dirty="0" smtClean="0"/>
              <a:t>物联网号码</a:t>
            </a:r>
            <a:endParaRPr lang="en-US" altLang="zh-CN" dirty="0" smtClean="0"/>
          </a:p>
          <a:p>
            <a:r>
              <a:rPr lang="en-US" altLang="zh-CN" dirty="0" smtClean="0"/>
              <a:t>State</a:t>
            </a:r>
            <a:r>
              <a:rPr lang="zh-CN" altLang="en-US" dirty="0" smtClean="0"/>
              <a:t>：</a:t>
            </a:r>
            <a:r>
              <a:rPr lang="en-US" altLang="zh-CN" dirty="0" smtClean="0"/>
              <a:t>1</a:t>
            </a:r>
            <a:r>
              <a:rPr lang="zh-CN" altLang="en-US" dirty="0" smtClean="0"/>
              <a:t>测试期</a:t>
            </a:r>
            <a:r>
              <a:rPr lang="en-US" altLang="zh-CN" dirty="0" smtClean="0"/>
              <a:t>/</a:t>
            </a:r>
            <a:r>
              <a:rPr lang="zh-CN" altLang="en-US" dirty="0" smtClean="0"/>
              <a:t>正常计费期，</a:t>
            </a:r>
            <a:r>
              <a:rPr lang="en-US" altLang="zh-CN" dirty="0" smtClean="0"/>
              <a:t>4</a:t>
            </a:r>
            <a:r>
              <a:rPr lang="zh-CN" altLang="en-US" dirty="0" smtClean="0"/>
              <a:t>沉默期</a:t>
            </a:r>
            <a:endParaRPr lang="en-US" altLang="zh-CN" dirty="0" smtClean="0"/>
          </a:p>
          <a:p>
            <a:r>
              <a:rPr lang="en-US" altLang="zh-CN" dirty="0" err="1" smtClean="0"/>
              <a:t>expire_dat</a:t>
            </a:r>
            <a:r>
              <a:rPr lang="zh-CN" altLang="en-US" dirty="0" smtClean="0"/>
              <a:t>：失效时间</a:t>
            </a:r>
            <a:endParaRPr lang="en-US" altLang="zh-CN" dirty="0" smtClean="0"/>
          </a:p>
          <a:p>
            <a:endParaRPr lang="en-US" altLang="zh-CN" dirty="0" smtClean="0"/>
          </a:p>
          <a:p>
            <a:endParaRPr lang="en-US" altLang="zh-CN" dirty="0" smtClean="0"/>
          </a:p>
          <a:p>
            <a:endParaRPr lang="zh-CN" altLang="en-US" dirty="0"/>
          </a:p>
        </p:txBody>
      </p:sp>
      <p:pic>
        <p:nvPicPr>
          <p:cNvPr id="43010" name="Picture 2"/>
          <p:cNvPicPr>
            <a:picLocks noChangeAspect="1" noChangeArrowheads="1"/>
          </p:cNvPicPr>
          <p:nvPr/>
        </p:nvPicPr>
        <p:blipFill>
          <a:blip r:embed="rId2" cstate="print"/>
          <a:srcRect/>
          <a:stretch>
            <a:fillRect/>
          </a:stretch>
        </p:blipFill>
        <p:spPr bwMode="auto">
          <a:xfrm>
            <a:off x="251520" y="4293096"/>
            <a:ext cx="8555286" cy="1524804"/>
          </a:xfrm>
          <a:prstGeom prst="rect">
            <a:avLst/>
          </a:prstGeom>
          <a:noFill/>
          <a:ln w="9525">
            <a:noFill/>
            <a:miter lim="800000"/>
            <a:headEnd/>
            <a:tailEnd/>
          </a:ln>
        </p:spPr>
      </p:pic>
    </p:spTree>
    <p:extLst>
      <p:ext uri="{BB962C8B-B14F-4D97-AF65-F5344CB8AC3E}">
        <p14:creationId xmlns="" xmlns:p14="http://schemas.microsoft.com/office/powerpoint/2010/main" val="768431301"/>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p:nvPr/>
        </p:nvSpPr>
        <p:spPr>
          <a:xfrm>
            <a:off x="386535" y="128633"/>
            <a:ext cx="4908632" cy="666786"/>
          </a:xfrm>
          <a:prstGeom prst="rect">
            <a:avLst/>
          </a:prstGeom>
          <a:noFill/>
        </p:spPr>
        <p:txBody>
          <a:bodyPr wrap="square" rtlCol="0">
            <a:spAutoFit/>
          </a:bodyPr>
          <a:lstStyle/>
          <a:p>
            <a:r>
              <a:rPr lang="zh-CN" altLang="en-US" sz="3733" b="1" dirty="0" smtClean="0">
                <a:solidFill>
                  <a:srgbClr val="1A7BAE"/>
                </a:solidFill>
                <a:latin typeface="微软雅黑" panose="020B0503020204020204" pitchFamily="34" charset="-122"/>
                <a:ea typeface="微软雅黑" panose="020B0503020204020204" pitchFamily="34" charset="-122"/>
              </a:rPr>
              <a:t>表及字段讲解</a:t>
            </a:r>
            <a:endParaRPr lang="zh-CN" altLang="en-US" sz="3733" b="1" dirty="0">
              <a:solidFill>
                <a:srgbClr val="1A7BA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18707" y="1061870"/>
            <a:ext cx="2109077" cy="2862322"/>
          </a:xfrm>
          <a:prstGeom prst="rect">
            <a:avLst/>
          </a:prstGeom>
          <a:noFill/>
        </p:spPr>
        <p:txBody>
          <a:bodyPr wrap="square" rtlCol="0">
            <a:spAutoFit/>
          </a:bodyPr>
          <a:lstStyle/>
          <a:p>
            <a:r>
              <a:rPr lang="en-US" altLang="zh-CN" dirty="0" smtClean="0"/>
              <a:t>CRM</a:t>
            </a:r>
            <a:r>
              <a:rPr lang="zh-CN" altLang="en-US" dirty="0" smtClean="0"/>
              <a:t>侧重要表</a:t>
            </a:r>
            <a:r>
              <a:rPr lang="en-US" altLang="zh-CN" dirty="0" smtClean="0"/>
              <a:t>/</a:t>
            </a:r>
            <a:r>
              <a:rPr lang="zh-CN" altLang="en-US" dirty="0" smtClean="0"/>
              <a:t>字段</a:t>
            </a:r>
            <a:r>
              <a:rPr lang="en-US" altLang="zh-CN" dirty="0" smtClean="0"/>
              <a:t>/</a:t>
            </a:r>
            <a:r>
              <a:rPr lang="zh-CN" altLang="en-US" dirty="0" smtClean="0"/>
              <a:t>枚举值举例</a:t>
            </a:r>
            <a:endParaRPr lang="en-US" altLang="zh-CN" dirty="0" smtClean="0"/>
          </a:p>
          <a:p>
            <a:r>
              <a:rPr lang="en-US" altLang="zh-CN" dirty="0" smtClean="0"/>
              <a:t>select * from so1.ins_spec_prod_571 a where </a:t>
            </a:r>
            <a:r>
              <a:rPr lang="en-US" altLang="zh-CN" dirty="0" err="1" smtClean="0"/>
              <a:t>a.user_id</a:t>
            </a:r>
            <a:r>
              <a:rPr lang="en-US" altLang="zh-CN" dirty="0" smtClean="0"/>
              <a:t>='7143389948';</a:t>
            </a:r>
          </a:p>
          <a:p>
            <a:endParaRPr lang="en-US" altLang="zh-CN" dirty="0" smtClean="0"/>
          </a:p>
          <a:p>
            <a:endParaRPr lang="en-US" altLang="zh-CN" dirty="0" smtClean="0"/>
          </a:p>
          <a:p>
            <a:endParaRPr lang="zh-CN" altLang="en-US" dirty="0"/>
          </a:p>
        </p:txBody>
      </p:sp>
      <p:pic>
        <p:nvPicPr>
          <p:cNvPr id="44034" name="Picture 2"/>
          <p:cNvPicPr>
            <a:picLocks noChangeAspect="1" noChangeArrowheads="1"/>
          </p:cNvPicPr>
          <p:nvPr/>
        </p:nvPicPr>
        <p:blipFill>
          <a:blip r:embed="rId2" cstate="print"/>
          <a:srcRect/>
          <a:stretch>
            <a:fillRect/>
          </a:stretch>
        </p:blipFill>
        <p:spPr bwMode="auto">
          <a:xfrm>
            <a:off x="3131840" y="1124744"/>
            <a:ext cx="5648325" cy="5567139"/>
          </a:xfrm>
          <a:prstGeom prst="rect">
            <a:avLst/>
          </a:prstGeom>
          <a:noFill/>
          <a:ln w="9525">
            <a:noFill/>
            <a:miter lim="800000"/>
            <a:headEnd/>
            <a:tailEnd/>
          </a:ln>
        </p:spPr>
      </p:pic>
    </p:spTree>
    <p:extLst>
      <p:ext uri="{BB962C8B-B14F-4D97-AF65-F5344CB8AC3E}">
        <p14:creationId xmlns="" xmlns:p14="http://schemas.microsoft.com/office/powerpoint/2010/main" val="768431301"/>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p:nvPr/>
        </p:nvSpPr>
        <p:spPr>
          <a:xfrm>
            <a:off x="386535" y="128633"/>
            <a:ext cx="4908632" cy="666786"/>
          </a:xfrm>
          <a:prstGeom prst="rect">
            <a:avLst/>
          </a:prstGeom>
          <a:noFill/>
        </p:spPr>
        <p:txBody>
          <a:bodyPr wrap="square" rtlCol="0">
            <a:spAutoFit/>
          </a:bodyPr>
          <a:lstStyle/>
          <a:p>
            <a:r>
              <a:rPr lang="zh-CN" altLang="en-US" sz="3733" b="1" dirty="0" smtClean="0">
                <a:solidFill>
                  <a:srgbClr val="1A7BAE"/>
                </a:solidFill>
                <a:latin typeface="微软雅黑" panose="020B0503020204020204" pitchFamily="34" charset="-122"/>
                <a:ea typeface="微软雅黑" panose="020B0503020204020204" pitchFamily="34" charset="-122"/>
              </a:rPr>
              <a:t>表及字段讲解</a:t>
            </a:r>
            <a:endParaRPr lang="zh-CN" altLang="en-US" sz="3733" b="1" dirty="0">
              <a:solidFill>
                <a:srgbClr val="1A7BA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18707" y="1061870"/>
            <a:ext cx="2253093" cy="2585323"/>
          </a:xfrm>
          <a:prstGeom prst="rect">
            <a:avLst/>
          </a:prstGeom>
          <a:noFill/>
        </p:spPr>
        <p:txBody>
          <a:bodyPr wrap="square" rtlCol="0">
            <a:spAutoFit/>
          </a:bodyPr>
          <a:lstStyle/>
          <a:p>
            <a:r>
              <a:rPr lang="en-US" altLang="zh-CN" dirty="0" smtClean="0"/>
              <a:t>CRM</a:t>
            </a:r>
            <a:r>
              <a:rPr lang="zh-CN" altLang="en-US" dirty="0" smtClean="0"/>
              <a:t>侧重要表</a:t>
            </a:r>
            <a:r>
              <a:rPr lang="en-US" altLang="zh-CN" dirty="0" smtClean="0"/>
              <a:t>/</a:t>
            </a:r>
            <a:r>
              <a:rPr lang="zh-CN" altLang="en-US" dirty="0" smtClean="0"/>
              <a:t>字段</a:t>
            </a:r>
            <a:r>
              <a:rPr lang="en-US" altLang="zh-CN" dirty="0" smtClean="0"/>
              <a:t>/</a:t>
            </a:r>
            <a:r>
              <a:rPr lang="zh-CN" altLang="en-US" dirty="0" smtClean="0"/>
              <a:t>枚举值举例</a:t>
            </a:r>
            <a:endParaRPr lang="en-US" altLang="zh-CN" dirty="0" smtClean="0"/>
          </a:p>
          <a:p>
            <a:r>
              <a:rPr lang="en-US" altLang="zh-CN" dirty="0" smtClean="0"/>
              <a:t>select * from  so1.I_open_wwl_log_h_571_201801 a where </a:t>
            </a:r>
            <a:r>
              <a:rPr lang="en-US" altLang="zh-CN" dirty="0" err="1" smtClean="0"/>
              <a:t>a.userid</a:t>
            </a:r>
            <a:r>
              <a:rPr lang="en-US" altLang="zh-CN" dirty="0" smtClean="0"/>
              <a:t>=7141276937</a:t>
            </a:r>
            <a:endParaRPr lang="en-US" altLang="zh-CN" dirty="0" smtClean="0"/>
          </a:p>
          <a:p>
            <a:endParaRPr lang="en-US" altLang="zh-CN" dirty="0" smtClean="0"/>
          </a:p>
          <a:p>
            <a:endParaRPr lang="zh-CN" altLang="en-US" dirty="0"/>
          </a:p>
        </p:txBody>
      </p:sp>
      <p:pic>
        <p:nvPicPr>
          <p:cNvPr id="25602" name="Picture 2"/>
          <p:cNvPicPr>
            <a:picLocks noChangeAspect="1" noChangeArrowheads="1"/>
          </p:cNvPicPr>
          <p:nvPr/>
        </p:nvPicPr>
        <p:blipFill>
          <a:blip r:embed="rId2" cstate="print"/>
          <a:srcRect/>
          <a:stretch>
            <a:fillRect/>
          </a:stretch>
        </p:blipFill>
        <p:spPr bwMode="auto">
          <a:xfrm>
            <a:off x="2757239" y="1700808"/>
            <a:ext cx="5991225" cy="5067300"/>
          </a:xfrm>
          <a:prstGeom prst="rect">
            <a:avLst/>
          </a:prstGeom>
          <a:noFill/>
          <a:ln w="9525">
            <a:noFill/>
            <a:miter lim="800000"/>
            <a:headEnd/>
            <a:tailEnd/>
          </a:ln>
        </p:spPr>
      </p:pic>
    </p:spTree>
    <p:extLst>
      <p:ext uri="{BB962C8B-B14F-4D97-AF65-F5344CB8AC3E}">
        <p14:creationId xmlns="" xmlns:p14="http://schemas.microsoft.com/office/powerpoint/2010/main" val="768431301"/>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p:nvPr/>
        </p:nvSpPr>
        <p:spPr>
          <a:xfrm>
            <a:off x="386535" y="128633"/>
            <a:ext cx="4908632" cy="666786"/>
          </a:xfrm>
          <a:prstGeom prst="rect">
            <a:avLst/>
          </a:prstGeom>
          <a:noFill/>
        </p:spPr>
        <p:txBody>
          <a:bodyPr wrap="square" rtlCol="0">
            <a:spAutoFit/>
          </a:bodyPr>
          <a:lstStyle/>
          <a:p>
            <a:r>
              <a:rPr lang="zh-CN" altLang="en-US" sz="3733" b="1" dirty="0" smtClean="0">
                <a:solidFill>
                  <a:srgbClr val="1A7BAE"/>
                </a:solidFill>
                <a:latin typeface="微软雅黑" panose="020B0503020204020204" pitchFamily="34" charset="-122"/>
                <a:ea typeface="微软雅黑" panose="020B0503020204020204" pitchFamily="34" charset="-122"/>
              </a:rPr>
              <a:t>表及字段讲解</a:t>
            </a:r>
            <a:endParaRPr lang="zh-CN" altLang="en-US" sz="3733" b="1" dirty="0">
              <a:solidFill>
                <a:srgbClr val="1A7BAE"/>
              </a:solidFill>
              <a:latin typeface="微软雅黑" panose="020B0503020204020204" pitchFamily="34" charset="-122"/>
              <a:ea typeface="微软雅黑" panose="020B0503020204020204" pitchFamily="34" charset="-122"/>
            </a:endParaRPr>
          </a:p>
        </p:txBody>
      </p:sp>
      <p:sp>
        <p:nvSpPr>
          <p:cNvPr id="6" name="文本框 3"/>
          <p:cNvSpPr txBox="1"/>
          <p:nvPr/>
        </p:nvSpPr>
        <p:spPr>
          <a:xfrm>
            <a:off x="518707" y="1061871"/>
            <a:ext cx="8389550" cy="646331"/>
          </a:xfrm>
          <a:prstGeom prst="rect">
            <a:avLst/>
          </a:prstGeom>
          <a:noFill/>
        </p:spPr>
        <p:txBody>
          <a:bodyPr wrap="square" rtlCol="0">
            <a:spAutoFit/>
          </a:bodyPr>
          <a:lstStyle/>
          <a:p>
            <a:r>
              <a:rPr lang="en-US" altLang="zh-CN" dirty="0" smtClean="0"/>
              <a:t>CBOSS</a:t>
            </a:r>
            <a:r>
              <a:rPr lang="zh-CN" altLang="en-US" dirty="0" smtClean="0"/>
              <a:t>侧各表常用关联字段说明</a:t>
            </a:r>
            <a:endParaRPr lang="en-US" altLang="zh-CN" dirty="0" smtClean="0"/>
          </a:p>
          <a:p>
            <a:endParaRPr lang="en-US" altLang="zh-CN" dirty="0" smtClean="0"/>
          </a:p>
        </p:txBody>
      </p:sp>
      <p:pic>
        <p:nvPicPr>
          <p:cNvPr id="8" name="图片 7" descr="CBOSS侧各表常用关联字段说明 (1).png"/>
          <p:cNvPicPr>
            <a:picLocks noChangeAspect="1"/>
          </p:cNvPicPr>
          <p:nvPr/>
        </p:nvPicPr>
        <p:blipFill>
          <a:blip r:embed="rId2" cstate="print"/>
          <a:stretch>
            <a:fillRect/>
          </a:stretch>
        </p:blipFill>
        <p:spPr>
          <a:xfrm>
            <a:off x="0" y="1876571"/>
            <a:ext cx="9144000" cy="4720781"/>
          </a:xfrm>
          <a:prstGeom prst="rect">
            <a:avLst/>
          </a:prstGeom>
        </p:spPr>
      </p:pic>
    </p:spTree>
    <p:extLst>
      <p:ext uri="{BB962C8B-B14F-4D97-AF65-F5344CB8AC3E}">
        <p14:creationId xmlns="" xmlns:p14="http://schemas.microsoft.com/office/powerpoint/2010/main" val="768431301"/>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p:nvPr/>
        </p:nvSpPr>
        <p:spPr>
          <a:xfrm>
            <a:off x="386535" y="128633"/>
            <a:ext cx="4908632" cy="666786"/>
          </a:xfrm>
          <a:prstGeom prst="rect">
            <a:avLst/>
          </a:prstGeom>
          <a:noFill/>
        </p:spPr>
        <p:txBody>
          <a:bodyPr wrap="square" rtlCol="0">
            <a:spAutoFit/>
          </a:bodyPr>
          <a:lstStyle/>
          <a:p>
            <a:r>
              <a:rPr lang="zh-CN" altLang="en-US" sz="3733" b="1" dirty="0" smtClean="0">
                <a:solidFill>
                  <a:srgbClr val="1A7BAE"/>
                </a:solidFill>
                <a:latin typeface="微软雅黑" panose="020B0503020204020204" pitchFamily="34" charset="-122"/>
                <a:ea typeface="微软雅黑" panose="020B0503020204020204" pitchFamily="34" charset="-122"/>
              </a:rPr>
              <a:t>基础概念介绍</a:t>
            </a:r>
            <a:endParaRPr lang="zh-CN" altLang="en-US" sz="3733" b="1" dirty="0">
              <a:solidFill>
                <a:srgbClr val="1A7BAE"/>
              </a:solidFill>
              <a:latin typeface="微软雅黑" panose="020B0503020204020204" pitchFamily="34" charset="-122"/>
              <a:ea typeface="微软雅黑" panose="020B0503020204020204" pitchFamily="34" charset="-122"/>
            </a:endParaRPr>
          </a:p>
        </p:txBody>
      </p:sp>
      <p:sp>
        <p:nvSpPr>
          <p:cNvPr id="5" name="矩形 4"/>
          <p:cNvSpPr/>
          <p:nvPr/>
        </p:nvSpPr>
        <p:spPr>
          <a:xfrm>
            <a:off x="323529" y="1340768"/>
            <a:ext cx="3960439" cy="4608512"/>
          </a:xfrm>
          <a:prstGeom prst="rect">
            <a:avLst/>
          </a:prstGeom>
        </p:spPr>
        <p:txBody>
          <a:bodyPr wrap="square">
            <a:spAutoFit/>
          </a:bodyPr>
          <a:lstStyle/>
          <a:p>
            <a:pPr algn="just">
              <a:spcAft>
                <a:spcPts val="0"/>
              </a:spcAft>
            </a:pPr>
            <a:r>
              <a:rPr lang="zh-CN" altLang="zh-CN" b="1" kern="100" dirty="0" smtClean="0">
                <a:latin typeface="等线" panose="02010600030101010101" pitchFamily="2" charset="-122"/>
                <a:ea typeface="等线" panose="02010600030101010101" pitchFamily="2" charset="-122"/>
                <a:cs typeface="Times New Roman" panose="02020603050405020304" pitchFamily="18" charset="0"/>
              </a:rPr>
              <a:t>物</a:t>
            </a:r>
            <a:r>
              <a:rPr lang="zh-CN" altLang="zh-CN" b="1" kern="100" dirty="0">
                <a:latin typeface="等线" panose="02010600030101010101" pitchFamily="2" charset="-122"/>
                <a:ea typeface="等线" panose="02010600030101010101" pitchFamily="2" charset="-122"/>
                <a:cs typeface="Times New Roman" panose="02020603050405020304" pitchFamily="18" charset="0"/>
              </a:rPr>
              <a:t>联网的定义</a:t>
            </a:r>
            <a:r>
              <a:rPr lang="zh-CN" altLang="zh-CN" kern="100" dirty="0">
                <a:latin typeface="等线" panose="02010600030101010101" pitchFamily="2" charset="-122"/>
                <a:ea typeface="等线" panose="02010600030101010101" pitchFamily="2" charset="-122"/>
                <a:cs typeface="Times New Roman" panose="02020603050405020304" pitchFamily="18" charset="0"/>
              </a:rPr>
              <a:t>：物联网是指通过传感设备，按照约定的协议，把任何物品与信息网络连接起来，进行信息交换和通信，以实现智能化识别、定位、跟踪、监控和管理的一种网络。</a:t>
            </a:r>
          </a:p>
          <a:p>
            <a:pPr algn="just">
              <a:spcAft>
                <a:spcPts val="0"/>
              </a:spcAft>
            </a:pP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endParaRPr lang="en-US" altLang="zh-CN" kern="100" dirty="0" smtClean="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endParaRPr lang="en-US" altLang="zh-CN" kern="100" dirty="0" smtClean="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endParaRPr lang="en-US" altLang="zh-CN" kern="100" dirty="0" smtClean="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endParaRPr lang="en-US" altLang="zh-CN" kern="100" dirty="0" smtClean="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kern="100" dirty="0">
                <a:latin typeface="等线" panose="02010600030101010101" pitchFamily="2" charset="-122"/>
                <a:ea typeface="等线" panose="02010600030101010101" pitchFamily="2" charset="-122"/>
                <a:cs typeface="Times New Roman" panose="02020603050405020304" pitchFamily="18" charset="0"/>
              </a:rPr>
              <a:t>物联网卡</a:t>
            </a: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kern="100" dirty="0">
                <a:latin typeface="等线" panose="02010600030101010101" pitchFamily="2" charset="-122"/>
                <a:ea typeface="等线" panose="02010600030101010101" pitchFamily="2" charset="-122"/>
                <a:cs typeface="Times New Roman" panose="02020603050405020304" pitchFamily="18" charset="0"/>
              </a:rPr>
              <a:t>●通用物联卡</a:t>
            </a: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kern="100" dirty="0">
                <a:latin typeface="等线" panose="02010600030101010101" pitchFamily="2" charset="-122"/>
                <a:ea typeface="等线" panose="02010600030101010101" pitchFamily="2" charset="-122"/>
                <a:cs typeface="Times New Roman" panose="02020603050405020304" pitchFamily="18" charset="0"/>
              </a:rPr>
              <a:t>●位置通、机器卡</a:t>
            </a: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kern="100" dirty="0">
                <a:latin typeface="等线" panose="02010600030101010101" pitchFamily="2" charset="-122"/>
                <a:ea typeface="等线" panose="02010600030101010101" pitchFamily="2" charset="-122"/>
                <a:cs typeface="Times New Roman" panose="02020603050405020304" pitchFamily="18" charset="0"/>
              </a:rPr>
              <a:t>省内机器卡</a:t>
            </a: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kern="100" dirty="0">
                <a:latin typeface="等线" panose="02010600030101010101" pitchFamily="2" charset="-122"/>
                <a:ea typeface="等线" panose="02010600030101010101" pitchFamily="2" charset="-122"/>
                <a:cs typeface="Times New Roman" panose="02020603050405020304" pitchFamily="18" charset="0"/>
              </a:rPr>
              <a:t>●行业物联卡</a:t>
            </a: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kern="100" dirty="0">
                <a:latin typeface="等线" panose="02010600030101010101" pitchFamily="2" charset="-122"/>
                <a:ea typeface="等线" panose="02010600030101010101" pitchFamily="2" charset="-122"/>
                <a:cs typeface="Times New Roman" panose="02020603050405020304" pitchFamily="18" charset="0"/>
              </a:rPr>
              <a:t>●行车卫士、车联网</a:t>
            </a:r>
          </a:p>
        </p:txBody>
      </p:sp>
      <p:sp>
        <p:nvSpPr>
          <p:cNvPr id="7" name="矩形 6">
            <a:extLst>
              <a:ext uri="{FF2B5EF4-FFF2-40B4-BE49-F238E27FC236}">
                <a16:creationId xmlns="" xmlns:a16="http://schemas.microsoft.com/office/drawing/2014/main" id="{835807D5-9D94-4E97-978A-CCB595D72341}"/>
              </a:ext>
            </a:extLst>
          </p:cNvPr>
          <p:cNvSpPr/>
          <p:nvPr/>
        </p:nvSpPr>
        <p:spPr>
          <a:xfrm>
            <a:off x="4788024" y="2708920"/>
            <a:ext cx="3809056" cy="3539430"/>
          </a:xfrm>
          <a:prstGeom prst="rect">
            <a:avLst/>
          </a:prstGeom>
        </p:spPr>
        <p:txBody>
          <a:bodyPr wrap="none">
            <a:spAutoFit/>
          </a:bodyPr>
          <a:lstStyle/>
          <a:p>
            <a:pPr marL="285750" indent="-285750">
              <a:buFont typeface="Wingdings" panose="05000000000000000000" pitchFamily="2" charset="2"/>
              <a:buChar char="l"/>
            </a:pPr>
            <a:r>
              <a:rPr lang="zh-CN" altLang="zh-CN" dirty="0">
                <a:ea typeface="等线" panose="02010600030101010101" pitchFamily="2" charset="-122"/>
                <a:cs typeface="Times New Roman" panose="02020603050405020304" pitchFamily="18" charset="0"/>
              </a:rPr>
              <a:t>物联网个人业务</a:t>
            </a:r>
            <a:endParaRPr lang="en-US" altLang="zh-CN" dirty="0">
              <a:ea typeface="等线" panose="02010600030101010101" pitchFamily="2" charset="-122"/>
              <a:cs typeface="Times New Roman" panose="02020603050405020304" pitchFamily="18" charset="0"/>
            </a:endParaRPr>
          </a:p>
          <a:p>
            <a:r>
              <a:rPr lang="zh-CN" altLang="zh-CN" dirty="0"/>
              <a:t>物联网开户</a:t>
            </a:r>
            <a:endParaRPr lang="en-US" altLang="zh-CN" dirty="0"/>
          </a:p>
          <a:p>
            <a:r>
              <a:rPr lang="zh-CN" altLang="zh-CN" dirty="0"/>
              <a:t>物联网批量业务受理</a:t>
            </a:r>
            <a:endParaRPr lang="en-US" altLang="zh-CN" dirty="0"/>
          </a:p>
          <a:p>
            <a:r>
              <a:rPr lang="zh-CN" altLang="zh-CN" dirty="0"/>
              <a:t>测试期产品变更</a:t>
            </a:r>
            <a:endParaRPr lang="en-US" altLang="zh-CN" dirty="0"/>
          </a:p>
          <a:p>
            <a:r>
              <a:rPr lang="zh-CN" altLang="zh-CN" dirty="0"/>
              <a:t>物联网用户测试期转沉默期用户</a:t>
            </a:r>
            <a:endParaRPr lang="en-US" altLang="zh-CN" dirty="0"/>
          </a:p>
          <a:p>
            <a:r>
              <a:rPr lang="zh-CN" altLang="zh-CN" dirty="0"/>
              <a:t>物联网用户沉默期转套卡激活</a:t>
            </a:r>
            <a:endParaRPr lang="en-US" altLang="zh-CN" dirty="0">
              <a:ea typeface="等线" panose="02010600030101010101" pitchFamily="2" charset="-122"/>
              <a:cs typeface="Times New Roman" panose="02020603050405020304" pitchFamily="18" charset="0"/>
            </a:endParaRPr>
          </a:p>
          <a:p>
            <a:endParaRPr lang="en-US" altLang="zh-CN" dirty="0">
              <a:ea typeface="等线" panose="02010600030101010101" pitchFamily="2" charset="-122"/>
              <a:cs typeface="Times New Roman" panose="02020603050405020304" pitchFamily="18" charset="0"/>
            </a:endParaRPr>
          </a:p>
          <a:p>
            <a:pPr marL="285750" indent="-285750">
              <a:buFont typeface="Wingdings" panose="05000000000000000000" pitchFamily="2" charset="2"/>
              <a:buChar char="l"/>
            </a:pPr>
            <a:r>
              <a:rPr lang="zh-CN" altLang="zh-CN" dirty="0">
                <a:ea typeface="等线" panose="02010600030101010101" pitchFamily="2" charset="-122"/>
                <a:cs typeface="Times New Roman" panose="02020603050405020304" pitchFamily="18" charset="0"/>
              </a:rPr>
              <a:t>物联网</a:t>
            </a:r>
            <a:r>
              <a:rPr lang="zh-CN" altLang="en-US" dirty="0">
                <a:ea typeface="等线" panose="02010600030101010101" pitchFamily="2" charset="-122"/>
                <a:cs typeface="Times New Roman" panose="02020603050405020304" pitchFamily="18" charset="0"/>
              </a:rPr>
              <a:t>集团</a:t>
            </a:r>
            <a:r>
              <a:rPr lang="zh-CN" altLang="zh-CN" dirty="0">
                <a:ea typeface="等线" panose="02010600030101010101" pitchFamily="2" charset="-122"/>
                <a:cs typeface="Times New Roman" panose="02020603050405020304" pitchFamily="18" charset="0"/>
              </a:rPr>
              <a:t>业务</a:t>
            </a:r>
            <a:endParaRPr lang="en-US" altLang="zh-CN" dirty="0">
              <a:ea typeface="等线" panose="02010600030101010101" pitchFamily="2" charset="-122"/>
              <a:cs typeface="Times New Roman" panose="02020603050405020304" pitchFamily="18" charset="0"/>
            </a:endParaRPr>
          </a:p>
          <a:p>
            <a:r>
              <a:rPr lang="zh-CN" altLang="zh-CN" dirty="0"/>
              <a:t>物联网机器卡集团套餐新装</a:t>
            </a:r>
            <a:r>
              <a:rPr lang="en-US" altLang="zh-CN" dirty="0"/>
              <a:t>(ESOP) </a:t>
            </a:r>
            <a:endParaRPr lang="zh-CN" altLang="zh-CN" dirty="0"/>
          </a:p>
          <a:p>
            <a:r>
              <a:rPr lang="zh-CN" altLang="zh-CN" dirty="0"/>
              <a:t>物联网机器卡集团套餐成员添加</a:t>
            </a:r>
            <a:r>
              <a:rPr lang="en-US" altLang="zh-CN" dirty="0"/>
              <a:t>(ESOP) </a:t>
            </a:r>
            <a:endParaRPr lang="zh-CN" altLang="zh-CN" dirty="0"/>
          </a:p>
          <a:p>
            <a:r>
              <a:rPr lang="zh-CN" altLang="zh-CN" dirty="0"/>
              <a:t>物联网机器卡集团套餐成员删除</a:t>
            </a:r>
            <a:r>
              <a:rPr lang="en-US" altLang="zh-CN" dirty="0"/>
              <a:t>(ESOP) </a:t>
            </a:r>
            <a:endParaRPr lang="zh-CN" altLang="zh-CN" dirty="0"/>
          </a:p>
          <a:p>
            <a:r>
              <a:rPr lang="zh-CN" altLang="zh-CN" dirty="0"/>
              <a:t>物联网机器卡集团套餐变更</a:t>
            </a:r>
            <a:r>
              <a:rPr lang="en-US" altLang="zh-CN" dirty="0"/>
              <a:t>(ESOP) </a:t>
            </a:r>
            <a:endParaRPr lang="zh-CN" altLang="zh-CN" dirty="0"/>
          </a:p>
          <a:p>
            <a:r>
              <a:rPr lang="zh-CN" altLang="zh-CN" dirty="0"/>
              <a:t>物联网机器卡集团套餐注销</a:t>
            </a:r>
            <a:r>
              <a:rPr lang="en-US" altLang="zh-CN" dirty="0"/>
              <a:t>(ESOP)</a:t>
            </a:r>
            <a:endParaRPr lang="zh-CN" altLang="zh-CN" dirty="0"/>
          </a:p>
          <a:p>
            <a:endParaRPr lang="zh-CN" altLang="en-US" dirty="0">
              <a:ea typeface="等线" panose="02010600030101010101" pitchFamily="2" charset="-122"/>
              <a:cs typeface="Times New Roman" panose="02020603050405020304" pitchFamily="18" charset="0"/>
            </a:endParaRPr>
          </a:p>
        </p:txBody>
      </p:sp>
    </p:spTree>
    <p:extLst>
      <p:ext uri="{BB962C8B-B14F-4D97-AF65-F5344CB8AC3E}">
        <p14:creationId xmlns="" xmlns:p14="http://schemas.microsoft.com/office/powerpoint/2010/main" val="768431301"/>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p:nvPr/>
        </p:nvSpPr>
        <p:spPr>
          <a:xfrm>
            <a:off x="386535" y="128633"/>
            <a:ext cx="4908632" cy="666786"/>
          </a:xfrm>
          <a:prstGeom prst="rect">
            <a:avLst/>
          </a:prstGeom>
          <a:noFill/>
        </p:spPr>
        <p:txBody>
          <a:bodyPr wrap="square" rtlCol="0">
            <a:spAutoFit/>
          </a:bodyPr>
          <a:lstStyle/>
          <a:p>
            <a:r>
              <a:rPr lang="zh-CN" altLang="en-US" sz="3733" b="1" dirty="0" smtClean="0">
                <a:solidFill>
                  <a:srgbClr val="1A7BAE"/>
                </a:solidFill>
                <a:latin typeface="微软雅黑" panose="020B0503020204020204" pitchFamily="34" charset="-122"/>
                <a:ea typeface="微软雅黑" panose="020B0503020204020204" pitchFamily="34" charset="-122"/>
              </a:rPr>
              <a:t>表及字段讲解</a:t>
            </a:r>
            <a:endParaRPr lang="zh-CN" altLang="en-US" sz="3733" b="1" dirty="0">
              <a:solidFill>
                <a:srgbClr val="1A7BA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18707" y="1061871"/>
            <a:ext cx="8389550" cy="1200329"/>
          </a:xfrm>
          <a:prstGeom prst="rect">
            <a:avLst/>
          </a:prstGeom>
          <a:noFill/>
        </p:spPr>
        <p:txBody>
          <a:bodyPr wrap="square" rtlCol="0">
            <a:spAutoFit/>
          </a:bodyPr>
          <a:lstStyle/>
          <a:p>
            <a:r>
              <a:rPr lang="en-US" altLang="zh-CN" dirty="0" smtClean="0"/>
              <a:t>CBOSS</a:t>
            </a:r>
            <a:r>
              <a:rPr lang="zh-CN" altLang="en-US" dirty="0" smtClean="0"/>
              <a:t>侧重要表</a:t>
            </a:r>
            <a:r>
              <a:rPr lang="en-US" altLang="zh-CN" dirty="0" smtClean="0"/>
              <a:t>/</a:t>
            </a:r>
            <a:r>
              <a:rPr lang="zh-CN" altLang="en-US" dirty="0" smtClean="0"/>
              <a:t>字段</a:t>
            </a:r>
            <a:r>
              <a:rPr lang="en-US" altLang="zh-CN" dirty="0" smtClean="0"/>
              <a:t>/</a:t>
            </a:r>
            <a:r>
              <a:rPr lang="zh-CN" altLang="en-US" dirty="0" smtClean="0"/>
              <a:t>枚举值举例</a:t>
            </a:r>
            <a:endParaRPr lang="en-US" altLang="zh-CN" dirty="0" smtClean="0"/>
          </a:p>
          <a:p>
            <a:r>
              <a:rPr lang="en-US" altLang="zh-CN" dirty="0" smtClean="0"/>
              <a:t>select * from </a:t>
            </a:r>
            <a:r>
              <a:rPr lang="en-US" altLang="zh-CN" dirty="0" err="1" smtClean="0"/>
              <a:t>cboss.cboss_perspect_record</a:t>
            </a:r>
            <a:endParaRPr lang="en-US" altLang="zh-CN" dirty="0" smtClean="0"/>
          </a:p>
          <a:p>
            <a:r>
              <a:rPr lang="zh-CN" altLang="en-US" dirty="0" smtClean="0"/>
              <a:t>上发归档表（重要）</a:t>
            </a:r>
            <a:endParaRPr lang="en-US" altLang="zh-CN" dirty="0" smtClean="0"/>
          </a:p>
          <a:p>
            <a:endParaRPr lang="en-US" altLang="zh-CN" dirty="0" smtClean="0"/>
          </a:p>
        </p:txBody>
      </p:sp>
      <p:pic>
        <p:nvPicPr>
          <p:cNvPr id="2050" name="Picture 2"/>
          <p:cNvPicPr>
            <a:picLocks noChangeAspect="1" noChangeArrowheads="1"/>
          </p:cNvPicPr>
          <p:nvPr/>
        </p:nvPicPr>
        <p:blipFill>
          <a:blip r:embed="rId2" cstate="print"/>
          <a:srcRect/>
          <a:stretch>
            <a:fillRect/>
          </a:stretch>
        </p:blipFill>
        <p:spPr bwMode="auto">
          <a:xfrm>
            <a:off x="395536" y="2367111"/>
            <a:ext cx="7208837" cy="4086225"/>
          </a:xfrm>
          <a:prstGeom prst="rect">
            <a:avLst/>
          </a:prstGeom>
          <a:noFill/>
          <a:ln w="9525">
            <a:noFill/>
            <a:miter lim="800000"/>
            <a:headEnd/>
            <a:tailEnd/>
          </a:ln>
        </p:spPr>
      </p:pic>
    </p:spTree>
    <p:extLst>
      <p:ext uri="{BB962C8B-B14F-4D97-AF65-F5344CB8AC3E}">
        <p14:creationId xmlns="" xmlns:p14="http://schemas.microsoft.com/office/powerpoint/2010/main" val="768431301"/>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p:nvPr/>
        </p:nvSpPr>
        <p:spPr>
          <a:xfrm>
            <a:off x="386535" y="128633"/>
            <a:ext cx="4908632" cy="666786"/>
          </a:xfrm>
          <a:prstGeom prst="rect">
            <a:avLst/>
          </a:prstGeom>
          <a:noFill/>
        </p:spPr>
        <p:txBody>
          <a:bodyPr wrap="square" rtlCol="0">
            <a:spAutoFit/>
          </a:bodyPr>
          <a:lstStyle/>
          <a:p>
            <a:r>
              <a:rPr lang="zh-CN" altLang="en-US" sz="3733" b="1" dirty="0" smtClean="0">
                <a:solidFill>
                  <a:srgbClr val="1A7BAE"/>
                </a:solidFill>
                <a:latin typeface="微软雅黑" panose="020B0503020204020204" pitchFamily="34" charset="-122"/>
                <a:ea typeface="微软雅黑" panose="020B0503020204020204" pitchFamily="34" charset="-122"/>
              </a:rPr>
              <a:t>表及字段讲解</a:t>
            </a:r>
            <a:endParaRPr lang="zh-CN" altLang="en-US" sz="3733" b="1" dirty="0">
              <a:solidFill>
                <a:srgbClr val="1A7BA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18707" y="1061871"/>
            <a:ext cx="8389550" cy="923330"/>
          </a:xfrm>
          <a:prstGeom prst="rect">
            <a:avLst/>
          </a:prstGeom>
          <a:noFill/>
        </p:spPr>
        <p:txBody>
          <a:bodyPr wrap="square" rtlCol="0">
            <a:spAutoFit/>
          </a:bodyPr>
          <a:lstStyle/>
          <a:p>
            <a:r>
              <a:rPr lang="en-US" altLang="zh-CN" dirty="0" smtClean="0"/>
              <a:t>CBOSS</a:t>
            </a:r>
            <a:r>
              <a:rPr lang="zh-CN" altLang="en-US" dirty="0" smtClean="0"/>
              <a:t>侧重要表</a:t>
            </a:r>
            <a:r>
              <a:rPr lang="en-US" altLang="zh-CN" dirty="0" smtClean="0"/>
              <a:t>/</a:t>
            </a:r>
            <a:r>
              <a:rPr lang="zh-CN" altLang="en-US" dirty="0" smtClean="0"/>
              <a:t>字段</a:t>
            </a:r>
            <a:r>
              <a:rPr lang="en-US" altLang="zh-CN" dirty="0" smtClean="0"/>
              <a:t>/</a:t>
            </a:r>
            <a:r>
              <a:rPr lang="zh-CN" altLang="en-US" dirty="0" smtClean="0"/>
              <a:t>枚举值举例</a:t>
            </a:r>
            <a:endParaRPr lang="en-US" altLang="zh-CN" dirty="0" smtClean="0"/>
          </a:p>
          <a:p>
            <a:r>
              <a:rPr lang="en-US" altLang="zh-CN" dirty="0" smtClean="0"/>
              <a:t>select * from </a:t>
            </a:r>
            <a:r>
              <a:rPr lang="en-US" altLang="zh-CN" dirty="0" err="1" smtClean="0"/>
              <a:t>cboss.orig_redo_data</a:t>
            </a:r>
            <a:endParaRPr lang="en-US" altLang="zh-CN" dirty="0" smtClean="0"/>
          </a:p>
          <a:p>
            <a:r>
              <a:rPr lang="zh-CN" altLang="en-US" dirty="0" smtClean="0"/>
              <a:t>失败业务重做表（仅记录</a:t>
            </a:r>
            <a:r>
              <a:rPr lang="en-US" altLang="zh-CN" dirty="0" smtClean="0"/>
              <a:t>T2140958</a:t>
            </a:r>
            <a:r>
              <a:rPr lang="zh-CN" altLang="en-US" dirty="0" smtClean="0"/>
              <a:t>业务）</a:t>
            </a:r>
            <a:endParaRPr lang="en-US" altLang="zh-CN" dirty="0" smtClean="0"/>
          </a:p>
        </p:txBody>
      </p:sp>
      <p:pic>
        <p:nvPicPr>
          <p:cNvPr id="5" name="Picture 2"/>
          <p:cNvPicPr>
            <a:picLocks noChangeAspect="1" noChangeArrowheads="1"/>
          </p:cNvPicPr>
          <p:nvPr/>
        </p:nvPicPr>
        <p:blipFill>
          <a:blip r:embed="rId2" cstate="print"/>
          <a:srcRect/>
          <a:stretch>
            <a:fillRect/>
          </a:stretch>
        </p:blipFill>
        <p:spPr bwMode="auto">
          <a:xfrm>
            <a:off x="323528" y="2874977"/>
            <a:ext cx="8474521" cy="3362335"/>
          </a:xfrm>
          <a:prstGeom prst="rect">
            <a:avLst/>
          </a:prstGeom>
          <a:noFill/>
          <a:ln w="9525">
            <a:noFill/>
            <a:miter lim="800000"/>
            <a:headEnd/>
            <a:tailEnd/>
          </a:ln>
        </p:spPr>
      </p:pic>
    </p:spTree>
    <p:extLst>
      <p:ext uri="{BB962C8B-B14F-4D97-AF65-F5344CB8AC3E}">
        <p14:creationId xmlns="" xmlns:p14="http://schemas.microsoft.com/office/powerpoint/2010/main" val="768431301"/>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p:nvPr/>
        </p:nvSpPr>
        <p:spPr>
          <a:xfrm>
            <a:off x="386535" y="128633"/>
            <a:ext cx="4908632" cy="666786"/>
          </a:xfrm>
          <a:prstGeom prst="rect">
            <a:avLst/>
          </a:prstGeom>
          <a:noFill/>
        </p:spPr>
        <p:txBody>
          <a:bodyPr wrap="square" rtlCol="0">
            <a:spAutoFit/>
          </a:bodyPr>
          <a:lstStyle/>
          <a:p>
            <a:r>
              <a:rPr lang="zh-CN" altLang="en-US" sz="3733" b="1" dirty="0" smtClean="0">
                <a:solidFill>
                  <a:srgbClr val="1A7BAE"/>
                </a:solidFill>
                <a:latin typeface="微软雅黑" panose="020B0503020204020204" pitchFamily="34" charset="-122"/>
                <a:ea typeface="微软雅黑" panose="020B0503020204020204" pitchFamily="34" charset="-122"/>
              </a:rPr>
              <a:t>表及字段讲解</a:t>
            </a:r>
            <a:endParaRPr lang="zh-CN" altLang="en-US" sz="3733" b="1" dirty="0">
              <a:solidFill>
                <a:srgbClr val="1A7BA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18707" y="1061870"/>
            <a:ext cx="2253093" cy="3807290"/>
          </a:xfrm>
          <a:prstGeom prst="rect">
            <a:avLst/>
          </a:prstGeom>
          <a:noFill/>
        </p:spPr>
        <p:txBody>
          <a:bodyPr wrap="square" rtlCol="0">
            <a:spAutoFit/>
          </a:bodyPr>
          <a:lstStyle/>
          <a:p>
            <a:r>
              <a:rPr lang="en-US" altLang="zh-CN" dirty="0" smtClean="0"/>
              <a:t>CBOSS</a:t>
            </a:r>
            <a:r>
              <a:rPr lang="zh-CN" altLang="en-US" dirty="0" smtClean="0"/>
              <a:t>侧重要表</a:t>
            </a:r>
            <a:r>
              <a:rPr lang="en-US" altLang="zh-CN" dirty="0" smtClean="0"/>
              <a:t>/</a:t>
            </a:r>
            <a:r>
              <a:rPr lang="zh-CN" altLang="en-US" dirty="0" smtClean="0"/>
              <a:t>字段</a:t>
            </a:r>
            <a:r>
              <a:rPr lang="en-US" altLang="zh-CN" dirty="0" smtClean="0"/>
              <a:t>/</a:t>
            </a:r>
            <a:r>
              <a:rPr lang="zh-CN" altLang="en-US" dirty="0" smtClean="0"/>
              <a:t>枚举值举例</a:t>
            </a:r>
            <a:endParaRPr lang="en-US" altLang="zh-CN" dirty="0" smtClean="0"/>
          </a:p>
          <a:p>
            <a:r>
              <a:rPr lang="en-US" altLang="zh-CN" dirty="0" smtClean="0"/>
              <a:t>select * from cboss.orig_busi_log_201801 t where </a:t>
            </a:r>
            <a:r>
              <a:rPr lang="en-US" altLang="zh-CN" dirty="0" err="1" smtClean="0"/>
              <a:t>t.transido</a:t>
            </a:r>
            <a:r>
              <a:rPr lang="en-US" altLang="zh-CN" dirty="0" smtClean="0"/>
              <a:t>='10000544146885949027';</a:t>
            </a:r>
          </a:p>
          <a:p>
            <a:endParaRPr lang="en-US" altLang="zh-CN" dirty="0" smtClean="0"/>
          </a:p>
          <a:p>
            <a:r>
              <a:rPr lang="zh-CN" altLang="en-US" dirty="0" smtClean="0"/>
              <a:t>根据</a:t>
            </a:r>
            <a:r>
              <a:rPr lang="en-US" altLang="zh-CN" dirty="0" err="1" smtClean="0"/>
              <a:t>transido</a:t>
            </a:r>
            <a:r>
              <a:rPr lang="zh-CN" altLang="en-US" dirty="0" smtClean="0"/>
              <a:t>匹配</a:t>
            </a:r>
            <a:r>
              <a:rPr lang="en-US" altLang="zh-CN" dirty="0" err="1" smtClean="0"/>
              <a:t>cboss.cboss_perspect_record</a:t>
            </a:r>
            <a:r>
              <a:rPr lang="zh-CN" altLang="en-US" dirty="0" smtClean="0"/>
              <a:t>数据；</a:t>
            </a:r>
            <a:endParaRPr lang="en-US" altLang="zh-CN" dirty="0" smtClean="0"/>
          </a:p>
          <a:p>
            <a:r>
              <a:rPr lang="zh-CN" altLang="en-US" dirty="0" smtClean="0"/>
              <a:t>根据</a:t>
            </a:r>
            <a:r>
              <a:rPr lang="en-US" altLang="zh-CN" dirty="0" err="1" smtClean="0"/>
              <a:t>done_code</a:t>
            </a:r>
            <a:r>
              <a:rPr lang="zh-CN" altLang="en-US" dirty="0" smtClean="0"/>
              <a:t>匹配</a:t>
            </a:r>
            <a:r>
              <a:rPr lang="en-US" altLang="zh-CN" dirty="0" err="1" smtClean="0"/>
              <a:t>cboss.xml_info</a:t>
            </a:r>
            <a:r>
              <a:rPr lang="zh-CN" altLang="en-US" dirty="0" smtClean="0"/>
              <a:t>数据</a:t>
            </a:r>
            <a:endParaRPr lang="en-US" altLang="zh-CN" dirty="0" smtClean="0"/>
          </a:p>
        </p:txBody>
      </p:sp>
      <p:pic>
        <p:nvPicPr>
          <p:cNvPr id="4098" name="Picture 2"/>
          <p:cNvPicPr>
            <a:picLocks noChangeAspect="1" noChangeArrowheads="1"/>
          </p:cNvPicPr>
          <p:nvPr/>
        </p:nvPicPr>
        <p:blipFill>
          <a:blip r:embed="rId2" cstate="print"/>
          <a:srcRect/>
          <a:stretch>
            <a:fillRect/>
          </a:stretch>
        </p:blipFill>
        <p:spPr bwMode="auto">
          <a:xfrm>
            <a:off x="3162846" y="1124744"/>
            <a:ext cx="5873650" cy="5465778"/>
          </a:xfrm>
          <a:prstGeom prst="rect">
            <a:avLst/>
          </a:prstGeom>
          <a:noFill/>
          <a:ln w="9525">
            <a:noFill/>
            <a:miter lim="800000"/>
            <a:headEnd/>
            <a:tailEnd/>
          </a:ln>
        </p:spPr>
      </p:pic>
    </p:spTree>
    <p:extLst>
      <p:ext uri="{BB962C8B-B14F-4D97-AF65-F5344CB8AC3E}">
        <p14:creationId xmlns="" xmlns:p14="http://schemas.microsoft.com/office/powerpoint/2010/main" val="768431301"/>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p:nvPr/>
        </p:nvSpPr>
        <p:spPr>
          <a:xfrm>
            <a:off x="386535" y="128633"/>
            <a:ext cx="4908632" cy="666786"/>
          </a:xfrm>
          <a:prstGeom prst="rect">
            <a:avLst/>
          </a:prstGeom>
          <a:noFill/>
        </p:spPr>
        <p:txBody>
          <a:bodyPr wrap="square" rtlCol="0">
            <a:spAutoFit/>
          </a:bodyPr>
          <a:lstStyle/>
          <a:p>
            <a:r>
              <a:rPr lang="zh-CN" altLang="en-US" sz="3733" b="1" dirty="0" smtClean="0">
                <a:solidFill>
                  <a:srgbClr val="1A7BAE"/>
                </a:solidFill>
                <a:latin typeface="微软雅黑" panose="020B0503020204020204" pitchFamily="34" charset="-122"/>
                <a:ea typeface="微软雅黑" panose="020B0503020204020204" pitchFamily="34" charset="-122"/>
              </a:rPr>
              <a:t>表及字段讲解</a:t>
            </a:r>
            <a:endParaRPr lang="zh-CN" altLang="en-US" sz="3733" b="1" dirty="0">
              <a:solidFill>
                <a:srgbClr val="1A7BA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18707" y="1061870"/>
            <a:ext cx="8517789" cy="1477328"/>
          </a:xfrm>
          <a:prstGeom prst="rect">
            <a:avLst/>
          </a:prstGeom>
          <a:noFill/>
        </p:spPr>
        <p:txBody>
          <a:bodyPr wrap="square" rtlCol="0">
            <a:spAutoFit/>
          </a:bodyPr>
          <a:lstStyle/>
          <a:p>
            <a:r>
              <a:rPr lang="en-US" altLang="zh-CN" dirty="0" smtClean="0"/>
              <a:t>CBOSS</a:t>
            </a:r>
            <a:r>
              <a:rPr lang="zh-CN" altLang="en-US" dirty="0" smtClean="0"/>
              <a:t>侧重要表</a:t>
            </a:r>
            <a:r>
              <a:rPr lang="en-US" altLang="zh-CN" dirty="0" smtClean="0"/>
              <a:t>/</a:t>
            </a:r>
            <a:r>
              <a:rPr lang="zh-CN" altLang="en-US" dirty="0" smtClean="0"/>
              <a:t>字段</a:t>
            </a:r>
            <a:r>
              <a:rPr lang="en-US" altLang="zh-CN" dirty="0" smtClean="0"/>
              <a:t>/</a:t>
            </a:r>
            <a:r>
              <a:rPr lang="zh-CN" altLang="en-US" dirty="0" smtClean="0"/>
              <a:t>枚举值举例</a:t>
            </a:r>
            <a:endParaRPr lang="en-US" altLang="zh-CN" dirty="0" smtClean="0"/>
          </a:p>
          <a:p>
            <a:r>
              <a:rPr lang="en-US" altLang="zh-CN" dirty="0" smtClean="0"/>
              <a:t>select * from </a:t>
            </a:r>
            <a:r>
              <a:rPr lang="en-US" altLang="zh-CN" dirty="0" err="1" smtClean="0"/>
              <a:t>cboss.cboss_perspect_record</a:t>
            </a:r>
            <a:r>
              <a:rPr lang="en-US" altLang="zh-CN" dirty="0" smtClean="0"/>
              <a:t> t where </a:t>
            </a:r>
            <a:r>
              <a:rPr lang="en-US" altLang="zh-CN" dirty="0" err="1" smtClean="0"/>
              <a:t>t.trinsido</a:t>
            </a:r>
            <a:r>
              <a:rPr lang="en-US" altLang="zh-CN" dirty="0" smtClean="0"/>
              <a:t>='10000568147505910345';</a:t>
            </a:r>
          </a:p>
          <a:p>
            <a:r>
              <a:rPr lang="en-US" altLang="zh-CN" dirty="0" smtClean="0"/>
              <a:t>select * from cboss.orig_busi_log_201801 t where </a:t>
            </a:r>
            <a:r>
              <a:rPr lang="en-US" altLang="zh-CN" dirty="0" err="1" smtClean="0"/>
              <a:t>t.transido</a:t>
            </a:r>
            <a:r>
              <a:rPr lang="en-US" altLang="zh-CN" dirty="0" smtClean="0"/>
              <a:t>='10000568147505910345';</a:t>
            </a:r>
          </a:p>
          <a:p>
            <a:r>
              <a:rPr lang="en-US" altLang="zh-CN" dirty="0" smtClean="0"/>
              <a:t>select * from cboss.xml_info_20180118 t where </a:t>
            </a:r>
            <a:r>
              <a:rPr lang="en-US" altLang="zh-CN" dirty="0" err="1" smtClean="0"/>
              <a:t>t.done_code</a:t>
            </a:r>
            <a:r>
              <a:rPr lang="en-US" altLang="zh-CN" dirty="0" smtClean="0"/>
              <a:t>=710147506178148;</a:t>
            </a:r>
          </a:p>
          <a:p>
            <a:r>
              <a:rPr lang="zh-CN" altLang="en-US" dirty="0" smtClean="0"/>
              <a:t>本省上发请求报文：                                      深圳中心应答报文</a:t>
            </a:r>
            <a:endParaRPr lang="en-US" altLang="zh-CN" dirty="0" smtClean="0"/>
          </a:p>
        </p:txBody>
      </p:sp>
      <p:pic>
        <p:nvPicPr>
          <p:cNvPr id="5122" name="Picture 2"/>
          <p:cNvPicPr>
            <a:picLocks noChangeAspect="1" noChangeArrowheads="1"/>
          </p:cNvPicPr>
          <p:nvPr/>
        </p:nvPicPr>
        <p:blipFill>
          <a:blip r:embed="rId2" cstate="print"/>
          <a:srcRect/>
          <a:stretch>
            <a:fillRect/>
          </a:stretch>
        </p:blipFill>
        <p:spPr bwMode="auto">
          <a:xfrm>
            <a:off x="659710" y="2492896"/>
            <a:ext cx="2832170" cy="4235498"/>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4644008" y="2531800"/>
            <a:ext cx="3440459" cy="4065552"/>
          </a:xfrm>
          <a:prstGeom prst="rect">
            <a:avLst/>
          </a:prstGeom>
          <a:noFill/>
          <a:ln w="9525">
            <a:noFill/>
            <a:miter lim="800000"/>
            <a:headEnd/>
            <a:tailEnd/>
          </a:ln>
        </p:spPr>
      </p:pic>
    </p:spTree>
    <p:extLst>
      <p:ext uri="{BB962C8B-B14F-4D97-AF65-F5344CB8AC3E}">
        <p14:creationId xmlns="" xmlns:p14="http://schemas.microsoft.com/office/powerpoint/2010/main" val="768431301"/>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p:nvPr/>
        </p:nvSpPr>
        <p:spPr>
          <a:xfrm>
            <a:off x="386535" y="128633"/>
            <a:ext cx="4908632" cy="666786"/>
          </a:xfrm>
          <a:prstGeom prst="rect">
            <a:avLst/>
          </a:prstGeom>
          <a:noFill/>
        </p:spPr>
        <p:txBody>
          <a:bodyPr wrap="square" rtlCol="0">
            <a:spAutoFit/>
          </a:bodyPr>
          <a:lstStyle/>
          <a:p>
            <a:r>
              <a:rPr lang="zh-CN" altLang="en-US" sz="3733" b="1" dirty="0" smtClean="0">
                <a:solidFill>
                  <a:srgbClr val="1A7BAE"/>
                </a:solidFill>
                <a:latin typeface="微软雅黑" panose="020B0503020204020204" pitchFamily="34" charset="-122"/>
                <a:ea typeface="微软雅黑" panose="020B0503020204020204" pitchFamily="34" charset="-122"/>
              </a:rPr>
              <a:t>表及字段讲解</a:t>
            </a:r>
            <a:endParaRPr lang="zh-CN" altLang="en-US" sz="3733" b="1" dirty="0">
              <a:solidFill>
                <a:srgbClr val="1A7BA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18707" y="1061870"/>
            <a:ext cx="8517789" cy="1477328"/>
          </a:xfrm>
          <a:prstGeom prst="rect">
            <a:avLst/>
          </a:prstGeom>
          <a:noFill/>
        </p:spPr>
        <p:txBody>
          <a:bodyPr wrap="square" rtlCol="0">
            <a:spAutoFit/>
          </a:bodyPr>
          <a:lstStyle/>
          <a:p>
            <a:r>
              <a:rPr lang="en-US" altLang="zh-CN" dirty="0" smtClean="0"/>
              <a:t>CBOSS</a:t>
            </a:r>
            <a:r>
              <a:rPr lang="zh-CN" altLang="en-US" dirty="0" smtClean="0"/>
              <a:t>侧重要表</a:t>
            </a:r>
            <a:r>
              <a:rPr lang="en-US" altLang="zh-CN" dirty="0" smtClean="0"/>
              <a:t>/</a:t>
            </a:r>
            <a:r>
              <a:rPr lang="zh-CN" altLang="en-US" dirty="0" smtClean="0"/>
              <a:t>字段</a:t>
            </a:r>
            <a:r>
              <a:rPr lang="en-US" altLang="zh-CN" dirty="0" smtClean="0"/>
              <a:t>/</a:t>
            </a:r>
            <a:r>
              <a:rPr lang="zh-CN" altLang="en-US" dirty="0" smtClean="0"/>
              <a:t>枚举值举例</a:t>
            </a:r>
            <a:endParaRPr lang="en-US" altLang="zh-CN" dirty="0" smtClean="0"/>
          </a:p>
          <a:p>
            <a:r>
              <a:rPr lang="en-US" altLang="zh-CN" dirty="0" smtClean="0"/>
              <a:t>select *  from cboss.home_busi_log_201801 t </a:t>
            </a:r>
            <a:r>
              <a:rPr lang="en-US" altLang="zh-CN" dirty="0" smtClean="0">
                <a:solidFill>
                  <a:srgbClr val="FF0000"/>
                </a:solidFill>
              </a:rPr>
              <a:t>where t.ext_1 = '5711BIP2B95820180118165831927013|0000|'</a:t>
            </a:r>
            <a:r>
              <a:rPr lang="en-US" altLang="zh-CN" dirty="0" smtClean="0"/>
              <a:t>;</a:t>
            </a:r>
          </a:p>
          <a:p>
            <a:r>
              <a:rPr lang="en-US" altLang="zh-CN" dirty="0" smtClean="0"/>
              <a:t>select * from cboss.xml_info_20180118 t where </a:t>
            </a:r>
            <a:r>
              <a:rPr lang="en-US" altLang="zh-CN" dirty="0" err="1" smtClean="0"/>
              <a:t>t.done_code</a:t>
            </a:r>
            <a:r>
              <a:rPr lang="en-US" altLang="zh-CN" dirty="0" smtClean="0"/>
              <a:t>=140147506286854;</a:t>
            </a:r>
          </a:p>
          <a:p>
            <a:r>
              <a:rPr lang="zh-CN" altLang="en-US" dirty="0" smtClean="0"/>
              <a:t>深圳中心上发至浙江落地报文：                  浙江应答报文：</a:t>
            </a:r>
            <a:endParaRPr lang="en-US" altLang="zh-CN" dirty="0" smtClean="0"/>
          </a:p>
        </p:txBody>
      </p:sp>
      <p:pic>
        <p:nvPicPr>
          <p:cNvPr id="6146" name="Picture 2"/>
          <p:cNvPicPr>
            <a:picLocks noChangeAspect="1" noChangeArrowheads="1"/>
          </p:cNvPicPr>
          <p:nvPr/>
        </p:nvPicPr>
        <p:blipFill>
          <a:blip r:embed="rId2" cstate="print"/>
          <a:srcRect/>
          <a:stretch>
            <a:fillRect/>
          </a:stretch>
        </p:blipFill>
        <p:spPr bwMode="auto">
          <a:xfrm>
            <a:off x="523882" y="2510755"/>
            <a:ext cx="3328038" cy="4158605"/>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4716016" y="2492896"/>
            <a:ext cx="3312368" cy="4073528"/>
          </a:xfrm>
          <a:prstGeom prst="rect">
            <a:avLst/>
          </a:prstGeom>
          <a:noFill/>
          <a:ln w="9525">
            <a:noFill/>
            <a:miter lim="800000"/>
            <a:headEnd/>
            <a:tailEnd/>
          </a:ln>
        </p:spPr>
      </p:pic>
    </p:spTree>
    <p:extLst>
      <p:ext uri="{BB962C8B-B14F-4D97-AF65-F5344CB8AC3E}">
        <p14:creationId xmlns="" xmlns:p14="http://schemas.microsoft.com/office/powerpoint/2010/main" val="768431301"/>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p:nvPr/>
        </p:nvSpPr>
        <p:spPr>
          <a:xfrm>
            <a:off x="386535" y="128633"/>
            <a:ext cx="4908632" cy="666786"/>
          </a:xfrm>
          <a:prstGeom prst="rect">
            <a:avLst/>
          </a:prstGeom>
          <a:noFill/>
        </p:spPr>
        <p:txBody>
          <a:bodyPr wrap="square" rtlCol="0">
            <a:spAutoFit/>
          </a:bodyPr>
          <a:lstStyle/>
          <a:p>
            <a:r>
              <a:rPr lang="zh-CN" altLang="en-US" sz="3733" b="1" dirty="0" smtClean="0">
                <a:solidFill>
                  <a:srgbClr val="1A7BAE"/>
                </a:solidFill>
                <a:latin typeface="微软雅黑" panose="020B0503020204020204" pitchFamily="34" charset="-122"/>
                <a:ea typeface="微软雅黑" panose="020B0503020204020204" pitchFamily="34" charset="-122"/>
              </a:rPr>
              <a:t>表及字段讲解</a:t>
            </a:r>
            <a:endParaRPr lang="zh-CN" altLang="en-US" sz="3733" b="1" dirty="0">
              <a:solidFill>
                <a:srgbClr val="1A7BA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18707" y="1061870"/>
            <a:ext cx="3405221" cy="1754326"/>
          </a:xfrm>
          <a:prstGeom prst="rect">
            <a:avLst/>
          </a:prstGeom>
          <a:noFill/>
        </p:spPr>
        <p:txBody>
          <a:bodyPr wrap="square" rtlCol="0">
            <a:spAutoFit/>
          </a:bodyPr>
          <a:lstStyle/>
          <a:p>
            <a:r>
              <a:rPr lang="zh-CN" altLang="en-US" dirty="0" smtClean="0"/>
              <a:t>报文解读：根据报文内容结合规范手册，可以解读该报文具体操作动作，通过</a:t>
            </a:r>
            <a:r>
              <a:rPr lang="en-US" altLang="zh-CN" dirty="0" smtClean="0"/>
              <a:t>CRM</a:t>
            </a:r>
            <a:r>
              <a:rPr lang="zh-CN" altLang="en-US" dirty="0" smtClean="0"/>
              <a:t>前台查看‘业务受理记录’可以做参考，该报文为呼限时上传集团停机动作。</a:t>
            </a:r>
            <a:endParaRPr lang="en-US" altLang="zh-CN" dirty="0" smtClean="0"/>
          </a:p>
          <a:p>
            <a:endParaRPr lang="en-US" altLang="zh-CN" dirty="0" smtClean="0"/>
          </a:p>
        </p:txBody>
      </p:sp>
      <p:pic>
        <p:nvPicPr>
          <p:cNvPr id="7172" name="Picture 4"/>
          <p:cNvPicPr>
            <a:picLocks noChangeAspect="1" noChangeArrowheads="1"/>
          </p:cNvPicPr>
          <p:nvPr/>
        </p:nvPicPr>
        <p:blipFill>
          <a:blip r:embed="rId2" cstate="print"/>
          <a:srcRect/>
          <a:stretch>
            <a:fillRect/>
          </a:stretch>
        </p:blipFill>
        <p:spPr bwMode="auto">
          <a:xfrm>
            <a:off x="4139952" y="968906"/>
            <a:ext cx="4608512" cy="5844469"/>
          </a:xfrm>
          <a:prstGeom prst="rect">
            <a:avLst/>
          </a:prstGeom>
          <a:noFill/>
          <a:ln w="9525">
            <a:noFill/>
            <a:miter lim="800000"/>
            <a:headEnd/>
            <a:tailEnd/>
          </a:ln>
        </p:spPr>
      </p:pic>
      <p:pic>
        <p:nvPicPr>
          <p:cNvPr id="7175" name="Picture 7"/>
          <p:cNvPicPr>
            <a:picLocks noChangeAspect="1" noChangeArrowheads="1"/>
          </p:cNvPicPr>
          <p:nvPr/>
        </p:nvPicPr>
        <p:blipFill>
          <a:blip r:embed="rId3" cstate="print"/>
          <a:srcRect/>
          <a:stretch>
            <a:fillRect/>
          </a:stretch>
        </p:blipFill>
        <p:spPr bwMode="auto">
          <a:xfrm>
            <a:off x="35496" y="5013176"/>
            <a:ext cx="3995936" cy="1584176"/>
          </a:xfrm>
          <a:prstGeom prst="rect">
            <a:avLst/>
          </a:prstGeom>
          <a:noFill/>
          <a:ln w="9525">
            <a:noFill/>
            <a:miter lim="800000"/>
            <a:headEnd/>
            <a:tailEnd/>
          </a:ln>
        </p:spPr>
      </p:pic>
      <p:pic>
        <p:nvPicPr>
          <p:cNvPr id="7178" name="Picture 10"/>
          <p:cNvPicPr>
            <a:picLocks noChangeAspect="1" noChangeArrowheads="1"/>
          </p:cNvPicPr>
          <p:nvPr/>
        </p:nvPicPr>
        <p:blipFill>
          <a:blip r:embed="rId4" cstate="print"/>
          <a:srcRect/>
          <a:stretch>
            <a:fillRect/>
          </a:stretch>
        </p:blipFill>
        <p:spPr bwMode="auto">
          <a:xfrm>
            <a:off x="0" y="2492896"/>
            <a:ext cx="4067944" cy="2441605"/>
          </a:xfrm>
          <a:prstGeom prst="rect">
            <a:avLst/>
          </a:prstGeom>
          <a:noFill/>
          <a:ln w="9525">
            <a:noFill/>
            <a:miter lim="800000"/>
            <a:headEnd/>
            <a:tailEnd/>
          </a:ln>
        </p:spPr>
      </p:pic>
    </p:spTree>
    <p:extLst>
      <p:ext uri="{BB962C8B-B14F-4D97-AF65-F5344CB8AC3E}">
        <p14:creationId xmlns="" xmlns:p14="http://schemas.microsoft.com/office/powerpoint/2010/main" val="768431301"/>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107504" y="980728"/>
            <a:ext cx="6850488" cy="3096344"/>
          </a:xfrm>
          <a:prstGeom prst="rect">
            <a:avLst/>
          </a:prstGeom>
        </p:spPr>
      </p:pic>
      <p:sp>
        <p:nvSpPr>
          <p:cNvPr id="3" name="文本框 2"/>
          <p:cNvSpPr txBox="1"/>
          <p:nvPr/>
        </p:nvSpPr>
        <p:spPr>
          <a:xfrm>
            <a:off x="7236296" y="1076543"/>
            <a:ext cx="1584176" cy="3416320"/>
          </a:xfrm>
          <a:prstGeom prst="rect">
            <a:avLst/>
          </a:prstGeom>
          <a:noFill/>
        </p:spPr>
        <p:txBody>
          <a:bodyPr wrap="square" rtlCol="0">
            <a:spAutoFit/>
          </a:bodyPr>
          <a:lstStyle/>
          <a:p>
            <a:r>
              <a:rPr lang="zh-CN" altLang="en-US" dirty="0" smtClean="0"/>
              <a:t>退订订购时间间隔太短导致订购失败。深圳中心处理订购</a:t>
            </a:r>
            <a:r>
              <a:rPr lang="en-US" altLang="zh-CN" dirty="0" smtClean="0"/>
              <a:t>/</a:t>
            </a:r>
            <a:r>
              <a:rPr lang="zh-CN" altLang="en-US" dirty="0" smtClean="0"/>
              <a:t>退订交易需要</a:t>
            </a:r>
            <a:r>
              <a:rPr lang="en-US" altLang="zh-CN" dirty="0" smtClean="0"/>
              <a:t>5~10</a:t>
            </a:r>
            <a:r>
              <a:rPr lang="zh-CN" altLang="en-US" dirty="0" smtClean="0"/>
              <a:t>分钟时间生效，期间由于历史订购关系还处于生效状态，导致第二笔业务办理失败。</a:t>
            </a:r>
            <a:endParaRPr lang="zh-CN" altLang="en-US" dirty="0"/>
          </a:p>
        </p:txBody>
      </p:sp>
      <p:sp>
        <p:nvSpPr>
          <p:cNvPr id="4" name="文本框 3"/>
          <p:cNvSpPr txBox="1"/>
          <p:nvPr/>
        </p:nvSpPr>
        <p:spPr>
          <a:xfrm>
            <a:off x="395536" y="260648"/>
            <a:ext cx="4536504" cy="666786"/>
          </a:xfrm>
          <a:prstGeom prst="rect">
            <a:avLst/>
          </a:prstGeom>
          <a:noFill/>
        </p:spPr>
        <p:txBody>
          <a:bodyPr wrap="square" rtlCol="0">
            <a:spAutoFit/>
          </a:bodyPr>
          <a:lstStyle>
            <a:defPPr>
              <a:defRPr lang="zh-CN"/>
            </a:defPPr>
            <a:lvl1pPr>
              <a:defRPr sz="3733" b="1">
                <a:solidFill>
                  <a:srgbClr val="1A7BAE"/>
                </a:solidFill>
                <a:latin typeface="微软雅黑" panose="020B0503020204020204" pitchFamily="34" charset="-122"/>
                <a:ea typeface="微软雅黑" panose="020B0503020204020204" pitchFamily="34" charset="-122"/>
              </a:defRPr>
            </a:lvl1pPr>
          </a:lstStyle>
          <a:p>
            <a:r>
              <a:rPr lang="zh-CN" altLang="en-US" dirty="0"/>
              <a:t>常见问题案例</a:t>
            </a:r>
          </a:p>
        </p:txBody>
      </p:sp>
      <p:pic>
        <p:nvPicPr>
          <p:cNvPr id="25602" name="Picture 2"/>
          <p:cNvPicPr>
            <a:picLocks noChangeAspect="1" noChangeArrowheads="1"/>
          </p:cNvPicPr>
          <p:nvPr/>
        </p:nvPicPr>
        <p:blipFill>
          <a:blip r:embed="rId3" cstate="print"/>
          <a:srcRect/>
          <a:stretch>
            <a:fillRect/>
          </a:stretch>
        </p:blipFill>
        <p:spPr bwMode="auto">
          <a:xfrm>
            <a:off x="107504" y="4264868"/>
            <a:ext cx="6840760" cy="2476500"/>
          </a:xfrm>
          <a:prstGeom prst="rect">
            <a:avLst/>
          </a:prstGeom>
          <a:noFill/>
          <a:ln w="9525">
            <a:noFill/>
            <a:miter lim="800000"/>
            <a:headEnd/>
            <a:tailEnd/>
          </a:ln>
        </p:spPr>
      </p:pic>
    </p:spTree>
    <p:extLst>
      <p:ext uri="{BB962C8B-B14F-4D97-AF65-F5344CB8AC3E}">
        <p14:creationId xmlns="" xmlns:p14="http://schemas.microsoft.com/office/powerpoint/2010/main" val="551404971"/>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020272" y="1052736"/>
            <a:ext cx="1728192" cy="1477328"/>
          </a:xfrm>
          <a:prstGeom prst="rect">
            <a:avLst/>
          </a:prstGeom>
          <a:noFill/>
        </p:spPr>
        <p:txBody>
          <a:bodyPr wrap="square" rtlCol="0">
            <a:spAutoFit/>
          </a:bodyPr>
          <a:lstStyle/>
          <a:p>
            <a:r>
              <a:rPr lang="zh-CN" altLang="en-US" dirty="0" smtClean="0"/>
              <a:t>历史数据存在失送集团失败情况下，一线反复操作订购退订</a:t>
            </a:r>
            <a:endParaRPr lang="zh-CN" altLang="en-US" dirty="0"/>
          </a:p>
        </p:txBody>
      </p:sp>
      <p:sp>
        <p:nvSpPr>
          <p:cNvPr id="4" name="文本框 3"/>
          <p:cNvSpPr txBox="1"/>
          <p:nvPr/>
        </p:nvSpPr>
        <p:spPr>
          <a:xfrm>
            <a:off x="395536" y="260648"/>
            <a:ext cx="4536504" cy="666786"/>
          </a:xfrm>
          <a:prstGeom prst="rect">
            <a:avLst/>
          </a:prstGeom>
          <a:noFill/>
        </p:spPr>
        <p:txBody>
          <a:bodyPr wrap="square" rtlCol="0">
            <a:spAutoFit/>
          </a:bodyPr>
          <a:lstStyle>
            <a:defPPr>
              <a:defRPr lang="zh-CN"/>
            </a:defPPr>
            <a:lvl1pPr>
              <a:defRPr sz="3733" b="1">
                <a:solidFill>
                  <a:srgbClr val="1A7BAE"/>
                </a:solidFill>
                <a:latin typeface="微软雅黑" panose="020B0503020204020204" pitchFamily="34" charset="-122"/>
                <a:ea typeface="微软雅黑" panose="020B0503020204020204" pitchFamily="34" charset="-122"/>
              </a:defRPr>
            </a:lvl1pPr>
          </a:lstStyle>
          <a:p>
            <a:r>
              <a:rPr lang="zh-CN" altLang="en-US" dirty="0"/>
              <a:t>常见问题案例</a:t>
            </a:r>
          </a:p>
        </p:txBody>
      </p:sp>
      <p:pic>
        <p:nvPicPr>
          <p:cNvPr id="46082" name="Picture 2"/>
          <p:cNvPicPr>
            <a:picLocks noChangeAspect="1" noChangeArrowheads="1"/>
          </p:cNvPicPr>
          <p:nvPr/>
        </p:nvPicPr>
        <p:blipFill>
          <a:blip r:embed="rId2" cstate="print"/>
          <a:srcRect/>
          <a:stretch>
            <a:fillRect/>
          </a:stretch>
        </p:blipFill>
        <p:spPr bwMode="auto">
          <a:xfrm>
            <a:off x="467545" y="980728"/>
            <a:ext cx="5832647" cy="2952328"/>
          </a:xfrm>
          <a:prstGeom prst="rect">
            <a:avLst/>
          </a:prstGeom>
          <a:noFill/>
          <a:ln w="9525">
            <a:noFill/>
            <a:miter lim="800000"/>
            <a:headEnd/>
            <a:tailEnd/>
          </a:ln>
        </p:spPr>
      </p:pic>
      <p:pic>
        <p:nvPicPr>
          <p:cNvPr id="46085" name="Picture 5"/>
          <p:cNvPicPr>
            <a:picLocks noChangeAspect="1" noChangeArrowheads="1"/>
          </p:cNvPicPr>
          <p:nvPr/>
        </p:nvPicPr>
        <p:blipFill>
          <a:blip r:embed="rId3" cstate="print"/>
          <a:srcRect/>
          <a:stretch>
            <a:fillRect/>
          </a:stretch>
        </p:blipFill>
        <p:spPr bwMode="auto">
          <a:xfrm>
            <a:off x="107505" y="3956686"/>
            <a:ext cx="6192687" cy="2784682"/>
          </a:xfrm>
          <a:prstGeom prst="rect">
            <a:avLst/>
          </a:prstGeom>
          <a:noFill/>
          <a:ln w="9525">
            <a:noFill/>
            <a:miter lim="800000"/>
            <a:headEnd/>
            <a:tailEnd/>
          </a:ln>
        </p:spPr>
      </p:pic>
    </p:spTree>
    <p:extLst>
      <p:ext uri="{BB962C8B-B14F-4D97-AF65-F5344CB8AC3E}">
        <p14:creationId xmlns="" xmlns:p14="http://schemas.microsoft.com/office/powerpoint/2010/main" val="551404971"/>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092280" y="1070734"/>
            <a:ext cx="1728192" cy="3139321"/>
          </a:xfrm>
          <a:prstGeom prst="rect">
            <a:avLst/>
          </a:prstGeom>
          <a:noFill/>
        </p:spPr>
        <p:txBody>
          <a:bodyPr wrap="square" rtlCol="0">
            <a:spAutoFit/>
          </a:bodyPr>
          <a:lstStyle/>
          <a:p>
            <a:r>
              <a:rPr lang="zh-CN" altLang="en-US" dirty="0" smtClean="0"/>
              <a:t>    开户失败会在前台业务受理记录显示‘物联网开户结果通知’，未修复前不能做订购退订等其他操作，避免本省本省数据与集团差异加重。</a:t>
            </a:r>
            <a:endParaRPr lang="zh-CN" altLang="en-US" dirty="0"/>
          </a:p>
        </p:txBody>
      </p:sp>
      <p:sp>
        <p:nvSpPr>
          <p:cNvPr id="4" name="文本框 3"/>
          <p:cNvSpPr txBox="1"/>
          <p:nvPr/>
        </p:nvSpPr>
        <p:spPr>
          <a:xfrm>
            <a:off x="395536" y="260648"/>
            <a:ext cx="4536504" cy="666786"/>
          </a:xfrm>
          <a:prstGeom prst="rect">
            <a:avLst/>
          </a:prstGeom>
          <a:noFill/>
        </p:spPr>
        <p:txBody>
          <a:bodyPr wrap="square" rtlCol="0">
            <a:spAutoFit/>
          </a:bodyPr>
          <a:lstStyle>
            <a:defPPr>
              <a:defRPr lang="zh-CN"/>
            </a:defPPr>
            <a:lvl1pPr>
              <a:defRPr sz="3733" b="1">
                <a:solidFill>
                  <a:srgbClr val="1A7BAE"/>
                </a:solidFill>
                <a:latin typeface="微软雅黑" panose="020B0503020204020204" pitchFamily="34" charset="-122"/>
                <a:ea typeface="微软雅黑" panose="020B0503020204020204" pitchFamily="34" charset="-122"/>
              </a:defRPr>
            </a:lvl1pPr>
          </a:lstStyle>
          <a:p>
            <a:r>
              <a:rPr lang="zh-CN" altLang="en-US" dirty="0"/>
              <a:t>常见问题案例</a:t>
            </a:r>
          </a:p>
        </p:txBody>
      </p:sp>
      <p:pic>
        <p:nvPicPr>
          <p:cNvPr id="47106" name="Picture 2"/>
          <p:cNvPicPr>
            <a:picLocks noChangeAspect="1" noChangeArrowheads="1"/>
          </p:cNvPicPr>
          <p:nvPr/>
        </p:nvPicPr>
        <p:blipFill>
          <a:blip r:embed="rId2" cstate="print"/>
          <a:srcRect/>
          <a:stretch>
            <a:fillRect/>
          </a:stretch>
        </p:blipFill>
        <p:spPr bwMode="auto">
          <a:xfrm>
            <a:off x="179512" y="1052737"/>
            <a:ext cx="6161719" cy="2088232"/>
          </a:xfrm>
          <a:prstGeom prst="rect">
            <a:avLst/>
          </a:prstGeom>
          <a:noFill/>
          <a:ln w="9525">
            <a:noFill/>
            <a:miter lim="800000"/>
            <a:headEnd/>
            <a:tailEnd/>
          </a:ln>
        </p:spPr>
      </p:pic>
      <p:pic>
        <p:nvPicPr>
          <p:cNvPr id="47107" name="Picture 3"/>
          <p:cNvPicPr>
            <a:picLocks noChangeAspect="1" noChangeArrowheads="1"/>
          </p:cNvPicPr>
          <p:nvPr/>
        </p:nvPicPr>
        <p:blipFill>
          <a:blip r:embed="rId3" cstate="print"/>
          <a:srcRect/>
          <a:stretch>
            <a:fillRect/>
          </a:stretch>
        </p:blipFill>
        <p:spPr bwMode="auto">
          <a:xfrm>
            <a:off x="170284" y="3379410"/>
            <a:ext cx="6201916" cy="3358585"/>
          </a:xfrm>
          <a:prstGeom prst="rect">
            <a:avLst/>
          </a:prstGeom>
          <a:noFill/>
          <a:ln w="9525">
            <a:noFill/>
            <a:miter lim="800000"/>
            <a:headEnd/>
            <a:tailEnd/>
          </a:ln>
        </p:spPr>
      </p:pic>
    </p:spTree>
    <p:extLst>
      <p:ext uri="{BB962C8B-B14F-4D97-AF65-F5344CB8AC3E}">
        <p14:creationId xmlns="" xmlns:p14="http://schemas.microsoft.com/office/powerpoint/2010/main" val="551404971"/>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020272" y="1052736"/>
            <a:ext cx="1800200" cy="923330"/>
          </a:xfrm>
          <a:prstGeom prst="rect">
            <a:avLst/>
          </a:prstGeom>
          <a:noFill/>
        </p:spPr>
        <p:txBody>
          <a:bodyPr wrap="square" rtlCol="0">
            <a:spAutoFit/>
          </a:bodyPr>
          <a:lstStyle/>
          <a:p>
            <a:r>
              <a:rPr lang="zh-CN" altLang="en-US" dirty="0" smtClean="0"/>
              <a:t>销户前未退出集团成员导致销户失败。</a:t>
            </a:r>
            <a:endParaRPr lang="zh-CN" altLang="en-US" dirty="0"/>
          </a:p>
        </p:txBody>
      </p:sp>
      <p:sp>
        <p:nvSpPr>
          <p:cNvPr id="4" name="文本框 3"/>
          <p:cNvSpPr txBox="1"/>
          <p:nvPr/>
        </p:nvSpPr>
        <p:spPr>
          <a:xfrm>
            <a:off x="395536" y="260648"/>
            <a:ext cx="4536504" cy="666786"/>
          </a:xfrm>
          <a:prstGeom prst="rect">
            <a:avLst/>
          </a:prstGeom>
          <a:noFill/>
        </p:spPr>
        <p:txBody>
          <a:bodyPr wrap="square" rtlCol="0">
            <a:spAutoFit/>
          </a:bodyPr>
          <a:lstStyle>
            <a:defPPr>
              <a:defRPr lang="zh-CN"/>
            </a:defPPr>
            <a:lvl1pPr>
              <a:defRPr sz="3733" b="1">
                <a:solidFill>
                  <a:srgbClr val="1A7BAE"/>
                </a:solidFill>
                <a:latin typeface="微软雅黑" panose="020B0503020204020204" pitchFamily="34" charset="-122"/>
                <a:ea typeface="微软雅黑" panose="020B0503020204020204" pitchFamily="34" charset="-122"/>
              </a:defRPr>
            </a:lvl1pPr>
          </a:lstStyle>
          <a:p>
            <a:r>
              <a:rPr lang="zh-CN" altLang="en-US" dirty="0"/>
              <a:t>常见问题案例</a:t>
            </a:r>
          </a:p>
        </p:txBody>
      </p:sp>
      <p:pic>
        <p:nvPicPr>
          <p:cNvPr id="48131" name="Picture 3"/>
          <p:cNvPicPr>
            <a:picLocks noChangeAspect="1" noChangeArrowheads="1"/>
          </p:cNvPicPr>
          <p:nvPr/>
        </p:nvPicPr>
        <p:blipFill>
          <a:blip r:embed="rId2" cstate="print"/>
          <a:srcRect/>
          <a:stretch>
            <a:fillRect/>
          </a:stretch>
        </p:blipFill>
        <p:spPr bwMode="auto">
          <a:xfrm>
            <a:off x="467544" y="954782"/>
            <a:ext cx="5904517" cy="2330202"/>
          </a:xfrm>
          <a:prstGeom prst="rect">
            <a:avLst/>
          </a:prstGeom>
          <a:noFill/>
          <a:ln w="9525">
            <a:noFill/>
            <a:miter lim="800000"/>
            <a:headEnd/>
            <a:tailEnd/>
          </a:ln>
        </p:spPr>
      </p:pic>
      <p:pic>
        <p:nvPicPr>
          <p:cNvPr id="48132" name="Picture 4"/>
          <p:cNvPicPr>
            <a:picLocks noChangeAspect="1" noChangeArrowheads="1"/>
          </p:cNvPicPr>
          <p:nvPr/>
        </p:nvPicPr>
        <p:blipFill>
          <a:blip r:embed="rId3" cstate="print"/>
          <a:srcRect/>
          <a:stretch>
            <a:fillRect/>
          </a:stretch>
        </p:blipFill>
        <p:spPr bwMode="auto">
          <a:xfrm>
            <a:off x="467544" y="3429000"/>
            <a:ext cx="5794521" cy="2448272"/>
          </a:xfrm>
          <a:prstGeom prst="rect">
            <a:avLst/>
          </a:prstGeom>
          <a:noFill/>
          <a:ln w="9525">
            <a:noFill/>
            <a:miter lim="800000"/>
            <a:headEnd/>
            <a:tailEnd/>
          </a:ln>
        </p:spPr>
      </p:pic>
    </p:spTree>
    <p:extLst>
      <p:ext uri="{BB962C8B-B14F-4D97-AF65-F5344CB8AC3E}">
        <p14:creationId xmlns="" xmlns:p14="http://schemas.microsoft.com/office/powerpoint/2010/main" val="551404971"/>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对象 5"/>
          <p:cNvGraphicFramePr>
            <a:graphicFrameLocks noChangeAspect="1"/>
          </p:cNvGraphicFramePr>
          <p:nvPr/>
        </p:nvGraphicFramePr>
        <p:xfrm>
          <a:off x="2267745" y="836711"/>
          <a:ext cx="6442136" cy="5929999"/>
        </p:xfrm>
        <a:graphic>
          <a:graphicData uri="http://schemas.openxmlformats.org/presentationml/2006/ole">
            <p:oleObj spid="_x0000_s4122" name="Image" r:id="rId3" imgW="9092063" imgH="8368254" progId="">
              <p:embed/>
            </p:oleObj>
          </a:graphicData>
        </a:graphic>
      </p:graphicFrame>
      <p:sp>
        <p:nvSpPr>
          <p:cNvPr id="3" name="TextBox 6"/>
          <p:cNvSpPr txBox="1"/>
          <p:nvPr/>
        </p:nvSpPr>
        <p:spPr>
          <a:xfrm>
            <a:off x="386535" y="128633"/>
            <a:ext cx="4908632" cy="666786"/>
          </a:xfrm>
          <a:prstGeom prst="rect">
            <a:avLst/>
          </a:prstGeom>
          <a:noFill/>
        </p:spPr>
        <p:txBody>
          <a:bodyPr wrap="square" rtlCol="0">
            <a:spAutoFit/>
          </a:bodyPr>
          <a:lstStyle/>
          <a:p>
            <a:r>
              <a:rPr lang="zh-CN" altLang="en-US" sz="3733" b="1" dirty="0" smtClean="0">
                <a:solidFill>
                  <a:srgbClr val="1A7BAE"/>
                </a:solidFill>
                <a:latin typeface="微软雅黑" panose="020B0503020204020204" pitchFamily="34" charset="-122"/>
                <a:ea typeface="微软雅黑" panose="020B0503020204020204" pitchFamily="34" charset="-122"/>
              </a:rPr>
              <a:t>业务流程介绍</a:t>
            </a:r>
            <a:endParaRPr lang="zh-CN" altLang="en-US" sz="3733" b="1" dirty="0">
              <a:solidFill>
                <a:srgbClr val="1A7BA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18707" y="1061870"/>
            <a:ext cx="3261205" cy="2862322"/>
          </a:xfrm>
          <a:prstGeom prst="rect">
            <a:avLst/>
          </a:prstGeom>
          <a:noFill/>
        </p:spPr>
        <p:txBody>
          <a:bodyPr wrap="square" rtlCol="0">
            <a:spAutoFit/>
          </a:bodyPr>
          <a:lstStyle/>
          <a:p>
            <a:r>
              <a:rPr lang="zh-CN" altLang="en-US" dirty="0" smtClean="0"/>
              <a:t>开户业务说明</a:t>
            </a:r>
            <a:endParaRPr lang="en-US" altLang="zh-CN" dirty="0" smtClean="0"/>
          </a:p>
          <a:p>
            <a:r>
              <a:rPr lang="zh-CN" altLang="en-US" dirty="0"/>
              <a:t>前台操作批量开户，进程处理</a:t>
            </a:r>
            <a:r>
              <a:rPr lang="zh-CN" altLang="en-US" dirty="0" smtClean="0"/>
              <a:t>批量解析数据，存入</a:t>
            </a:r>
            <a:r>
              <a:rPr lang="en-US" altLang="zh-CN" dirty="0" smtClean="0"/>
              <a:t>res</a:t>
            </a:r>
            <a:r>
              <a:rPr lang="zh-CN" altLang="en-US" dirty="0" smtClean="0"/>
              <a:t>库。</a:t>
            </a:r>
            <a:r>
              <a:rPr lang="en-US" altLang="zh-CN" dirty="0" smtClean="0"/>
              <a:t>Task</a:t>
            </a:r>
            <a:r>
              <a:rPr lang="zh-CN" altLang="en-US" dirty="0" smtClean="0"/>
              <a:t>任务取数后沉淀营业库。</a:t>
            </a:r>
            <a:r>
              <a:rPr lang="zh-CN" altLang="en-US" dirty="0"/>
              <a:t>物</a:t>
            </a:r>
            <a:r>
              <a:rPr lang="zh-CN" altLang="en-US" dirty="0" smtClean="0"/>
              <a:t>联网上发开户进程读取数据，组建报文，存入</a:t>
            </a:r>
            <a:r>
              <a:rPr lang="en-US" altLang="zh-CN" dirty="0" err="1" smtClean="0"/>
              <a:t>cboss</a:t>
            </a:r>
            <a:r>
              <a:rPr lang="zh-CN" altLang="en-US" dirty="0" smtClean="0"/>
              <a:t>库上发集团。集团收到报文进行校验并返回结果。集团侧完成办理后再次反馈，</a:t>
            </a:r>
            <a:r>
              <a:rPr lang="en-US" altLang="zh-CN" dirty="0" err="1" smtClean="0"/>
              <a:t>cboss</a:t>
            </a:r>
            <a:r>
              <a:rPr lang="zh-CN" altLang="en-US" dirty="0" smtClean="0"/>
              <a:t>更新状态字段，再更新</a:t>
            </a:r>
            <a:r>
              <a:rPr lang="en-US" altLang="zh-CN" dirty="0" smtClean="0"/>
              <a:t>res</a:t>
            </a:r>
            <a:r>
              <a:rPr lang="zh-CN" altLang="en-US" dirty="0" smtClean="0"/>
              <a:t>状态字段。完成办理。</a:t>
            </a:r>
            <a:endParaRPr lang="zh-CN" altLang="en-US" dirty="0"/>
          </a:p>
        </p:txBody>
      </p:sp>
      <p:pic>
        <p:nvPicPr>
          <p:cNvPr id="4124" name="Picture 28"/>
          <p:cNvPicPr>
            <a:picLocks noChangeAspect="1" noChangeArrowheads="1"/>
          </p:cNvPicPr>
          <p:nvPr/>
        </p:nvPicPr>
        <p:blipFill>
          <a:blip r:embed="rId4" cstate="print"/>
          <a:srcRect/>
          <a:stretch>
            <a:fillRect/>
          </a:stretch>
        </p:blipFill>
        <p:spPr bwMode="auto">
          <a:xfrm>
            <a:off x="539552" y="4365104"/>
            <a:ext cx="3543300" cy="1876425"/>
          </a:xfrm>
          <a:prstGeom prst="rect">
            <a:avLst/>
          </a:prstGeom>
          <a:noFill/>
          <a:ln w="9525">
            <a:noFill/>
            <a:miter lim="800000"/>
            <a:headEnd/>
            <a:tailEnd/>
          </a:ln>
        </p:spPr>
      </p:pic>
    </p:spTree>
    <p:extLst>
      <p:ext uri="{BB962C8B-B14F-4D97-AF65-F5344CB8AC3E}">
        <p14:creationId xmlns="" xmlns:p14="http://schemas.microsoft.com/office/powerpoint/2010/main" val="1023742010"/>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252096"/>
            <a:ext cx="4032448" cy="666786"/>
          </a:xfrm>
          <a:prstGeom prst="rect">
            <a:avLst/>
          </a:prstGeom>
          <a:noFill/>
        </p:spPr>
        <p:txBody>
          <a:bodyPr wrap="square" rtlCol="0">
            <a:spAutoFit/>
          </a:bodyPr>
          <a:lstStyle/>
          <a:p>
            <a:r>
              <a:rPr lang="zh-CN" altLang="en-US" sz="3733" b="1" dirty="0">
                <a:solidFill>
                  <a:srgbClr val="1A7BAE"/>
                </a:solidFill>
                <a:latin typeface="微软雅黑" panose="020B0503020204020204" pitchFamily="34" charset="-122"/>
                <a:ea typeface="微软雅黑" panose="020B0503020204020204" pitchFamily="34" charset="-122"/>
              </a:rPr>
              <a:t>核实</a:t>
            </a:r>
            <a:r>
              <a:rPr lang="zh-CN" altLang="en-US" sz="3733" b="1" dirty="0" smtClean="0">
                <a:solidFill>
                  <a:srgbClr val="1A7BAE"/>
                </a:solidFill>
                <a:latin typeface="微软雅黑" panose="020B0503020204020204" pitchFamily="34" charset="-122"/>
                <a:ea typeface="微软雅黑" panose="020B0503020204020204" pitchFamily="34" charset="-122"/>
              </a:rPr>
              <a:t>问题流程总结</a:t>
            </a:r>
            <a:endParaRPr lang="zh-CN" altLang="en-US" sz="3733" b="1" dirty="0">
              <a:solidFill>
                <a:srgbClr val="1A7BAE"/>
              </a:solidFill>
              <a:latin typeface="微软雅黑" panose="020B0503020204020204" pitchFamily="34" charset="-122"/>
              <a:ea typeface="微软雅黑" panose="020B0503020204020204" pitchFamily="34" charset="-122"/>
            </a:endParaRPr>
          </a:p>
        </p:txBody>
      </p:sp>
      <p:pic>
        <p:nvPicPr>
          <p:cNvPr id="21" name="图片 20" descr="鱼骨图2.png"/>
          <p:cNvPicPr>
            <a:picLocks noChangeAspect="1"/>
          </p:cNvPicPr>
          <p:nvPr/>
        </p:nvPicPr>
        <p:blipFill>
          <a:blip r:embed="rId2" cstate="print"/>
          <a:stretch>
            <a:fillRect/>
          </a:stretch>
        </p:blipFill>
        <p:spPr>
          <a:xfrm>
            <a:off x="0" y="1939632"/>
            <a:ext cx="9144000" cy="4297680"/>
          </a:xfrm>
          <a:prstGeom prst="rect">
            <a:avLst/>
          </a:prstGeom>
        </p:spPr>
      </p:pic>
      <p:sp>
        <p:nvSpPr>
          <p:cNvPr id="22" name="文本框 3"/>
          <p:cNvSpPr txBox="1"/>
          <p:nvPr/>
        </p:nvSpPr>
        <p:spPr>
          <a:xfrm>
            <a:off x="518707" y="1061871"/>
            <a:ext cx="8389550" cy="923330"/>
          </a:xfrm>
          <a:prstGeom prst="rect">
            <a:avLst/>
          </a:prstGeom>
          <a:noFill/>
        </p:spPr>
        <p:txBody>
          <a:bodyPr wrap="square" rtlCol="0">
            <a:spAutoFit/>
          </a:bodyPr>
          <a:lstStyle/>
          <a:p>
            <a:r>
              <a:rPr lang="zh-CN" altLang="en-US" dirty="0" smtClean="0"/>
              <a:t>常规思路：从现象入手，首先查</a:t>
            </a:r>
            <a:r>
              <a:rPr lang="en-US" altLang="zh-CN" dirty="0" err="1" smtClean="0"/>
              <a:t>cboss.cboss_perspect_record</a:t>
            </a:r>
            <a:r>
              <a:rPr lang="zh-CN" altLang="en-US" dirty="0" smtClean="0"/>
              <a:t>表看是否有交易记录，该笔记录是否送集团是否成功。无数据则问题在本省，有数据未送成功查该笔交易失败原因，送成功查则检查前后业务办理逻辑等。</a:t>
            </a:r>
            <a:endParaRPr lang="zh-CN" altLang="en-US" dirty="0"/>
          </a:p>
        </p:txBody>
      </p:sp>
    </p:spTree>
    <p:extLst>
      <p:ext uri="{BB962C8B-B14F-4D97-AF65-F5344CB8AC3E}">
        <p14:creationId xmlns="" xmlns:p14="http://schemas.microsoft.com/office/powerpoint/2010/main" val="3108944200"/>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11560" y="260648"/>
            <a:ext cx="4104456" cy="666786"/>
          </a:xfrm>
          <a:prstGeom prst="rect">
            <a:avLst/>
          </a:prstGeom>
          <a:noFill/>
        </p:spPr>
        <p:txBody>
          <a:bodyPr wrap="square" rtlCol="0">
            <a:spAutoFit/>
          </a:bodyPr>
          <a:lstStyle>
            <a:defPPr>
              <a:defRPr lang="zh-CN"/>
            </a:defPPr>
            <a:lvl1pPr>
              <a:defRPr sz="3733" b="1">
                <a:solidFill>
                  <a:srgbClr val="1A7BAE"/>
                </a:solidFill>
                <a:latin typeface="微软雅黑" panose="020B0503020204020204" pitchFamily="34" charset="-122"/>
                <a:ea typeface="微软雅黑" panose="020B0503020204020204" pitchFamily="34" charset="-122"/>
              </a:defRPr>
            </a:lvl1pPr>
          </a:lstStyle>
          <a:p>
            <a:r>
              <a:rPr lang="zh-CN" altLang="en-US" dirty="0" smtClean="0"/>
              <a:t>一线问题升级</a:t>
            </a:r>
            <a:endParaRPr lang="zh-CN" altLang="en-US" dirty="0"/>
          </a:p>
        </p:txBody>
      </p:sp>
      <p:sp>
        <p:nvSpPr>
          <p:cNvPr id="3" name="矩形 2"/>
          <p:cNvSpPr/>
          <p:nvPr/>
        </p:nvSpPr>
        <p:spPr>
          <a:xfrm>
            <a:off x="539552" y="1052736"/>
            <a:ext cx="7128792" cy="1200329"/>
          </a:xfrm>
          <a:prstGeom prst="rect">
            <a:avLst/>
          </a:prstGeom>
        </p:spPr>
        <p:txBody>
          <a:bodyPr wrap="square">
            <a:spAutoFit/>
          </a:bodyPr>
          <a:lstStyle/>
          <a:p>
            <a:r>
              <a:rPr lang="zh-CN" altLang="en-US" dirty="0" smtClean="0">
                <a:latin typeface="微软雅黑" panose="020B0503020204020204" pitchFamily="34" charset="-122"/>
                <a:ea typeface="微软雅黑" panose="020B0503020204020204" pitchFamily="34" charset="-122"/>
              </a:rPr>
              <a:t>当一线预处理无效时，可升级至地市及省支撑核实解决问题，请提供以下信息：</a:t>
            </a:r>
            <a:endParaRPr lang="zh-CN" altLang="en-US" dirty="0">
              <a:latin typeface="微软雅黑" panose="020B0503020204020204" pitchFamily="34" charset="-122"/>
              <a:ea typeface="微软雅黑" panose="020B0503020204020204" pitchFamily="34" charset="-122"/>
            </a:endParaRPr>
          </a:p>
          <a:p>
            <a:r>
              <a:rPr lang="en-US" altLang="zh-CN" b="1" dirty="0" smtClean="0">
                <a:latin typeface="微软雅黑" panose="020B0503020204020204" pitchFamily="34" charset="-122"/>
                <a:ea typeface="微软雅黑" panose="020B0503020204020204" pitchFamily="34" charset="-122"/>
              </a:rPr>
              <a:t>1</a:t>
            </a:r>
            <a:r>
              <a:rPr lang="zh-CN" altLang="en-US" b="1" dirty="0" smtClean="0">
                <a:latin typeface="微软雅黑" panose="020B0503020204020204" pitchFamily="34" charset="-122"/>
                <a:ea typeface="微软雅黑" panose="020B0503020204020204" pitchFamily="34" charset="-122"/>
              </a:rPr>
              <a:t>、提供准确报错</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问题展现截图</a:t>
            </a:r>
            <a:endParaRPr lang="en-US" altLang="zh-CN" b="1"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09252" y="1916832"/>
            <a:ext cx="7620000" cy="1971675"/>
          </a:xfrm>
          <a:prstGeom prst="rect">
            <a:avLst/>
          </a:prstGeom>
        </p:spPr>
      </p:pic>
      <p:sp>
        <p:nvSpPr>
          <p:cNvPr id="5" name="文本框 4"/>
          <p:cNvSpPr txBox="1"/>
          <p:nvPr/>
        </p:nvSpPr>
        <p:spPr>
          <a:xfrm>
            <a:off x="539552" y="3933056"/>
            <a:ext cx="7416824" cy="1477328"/>
          </a:xfrm>
          <a:prstGeom prst="rect">
            <a:avLst/>
          </a:prstGeom>
          <a:noFill/>
        </p:spPr>
        <p:txBody>
          <a:bodyPr wrap="square" rtlCol="0">
            <a:spAutoFit/>
          </a:bodyPr>
          <a:lstStyle/>
          <a:p>
            <a:r>
              <a:rPr lang="en-US" altLang="zh-CN" b="1" dirty="0" smtClean="0">
                <a:latin typeface="微软雅黑" panose="020B0503020204020204" pitchFamily="34" charset="-122"/>
                <a:ea typeface="微软雅黑" panose="020B0503020204020204" pitchFamily="34" charset="-122"/>
              </a:rPr>
              <a:t>2</a:t>
            </a:r>
            <a:r>
              <a:rPr lang="zh-CN" altLang="en-US" b="1" dirty="0" smtClean="0">
                <a:latin typeface="微软雅黑" panose="020B0503020204020204" pitchFamily="34" charset="-122"/>
                <a:ea typeface="微软雅黑" panose="020B0503020204020204" pitchFamily="34" charset="-122"/>
              </a:rPr>
              <a:t>、问题现象描述包括而不限于问题发生、发现时间</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异常及正常比对案例</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用户或一线预处理情况等</a:t>
            </a:r>
            <a:endParaRPr lang="en-US" altLang="zh-CN" b="1" dirty="0" smtClean="0">
              <a:latin typeface="微软雅黑" panose="020B0503020204020204" pitchFamily="34" charset="-122"/>
              <a:ea typeface="微软雅黑" panose="020B0503020204020204" pitchFamily="34" charset="-122"/>
            </a:endParaRPr>
          </a:p>
          <a:p>
            <a:r>
              <a:rPr lang="en-US" altLang="zh-CN" b="1" dirty="0" smtClean="0">
                <a:latin typeface="微软雅黑" panose="020B0503020204020204" pitchFamily="34" charset="-122"/>
                <a:ea typeface="微软雅黑" panose="020B0503020204020204" pitchFamily="34" charset="-122"/>
              </a:rPr>
              <a:t>3</a:t>
            </a:r>
            <a:r>
              <a:rPr lang="zh-CN" altLang="en-US" b="1" dirty="0" smtClean="0">
                <a:latin typeface="微软雅黑" panose="020B0503020204020204" pitchFamily="34" charset="-122"/>
                <a:ea typeface="微软雅黑" panose="020B0503020204020204" pitchFamily="34" charset="-122"/>
              </a:rPr>
              <a:t>、部分问题需要现象重现，故需提供业务办理路径及案例号码等信息</a:t>
            </a:r>
            <a:endParaRPr lang="en-US" altLang="zh-CN" b="1" dirty="0" smtClean="0">
              <a:latin typeface="微软雅黑" panose="020B0503020204020204" pitchFamily="34" charset="-122"/>
              <a:ea typeface="微软雅黑" panose="020B0503020204020204" pitchFamily="34" charset="-122"/>
            </a:endParaRPr>
          </a:p>
          <a:p>
            <a:r>
              <a:rPr lang="en-US" altLang="zh-CN" b="1" dirty="0" smtClean="0">
                <a:latin typeface="微软雅黑" panose="020B0503020204020204" pitchFamily="34" charset="-122"/>
                <a:ea typeface="微软雅黑" panose="020B0503020204020204" pitchFamily="34" charset="-122"/>
              </a:rPr>
              <a:t>4</a:t>
            </a:r>
            <a:r>
              <a:rPr lang="zh-CN" altLang="en-US" b="1" dirty="0" smtClean="0">
                <a:latin typeface="微软雅黑" panose="020B0503020204020204" pitchFamily="34" charset="-122"/>
                <a:ea typeface="微软雅黑" panose="020B0503020204020204" pitchFamily="34" charset="-122"/>
              </a:rPr>
              <a:t>、操作人</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报障人电话等联系方式</a:t>
            </a:r>
            <a:endParaRPr lang="en-US" altLang="zh-CN" b="1" dirty="0" smtClean="0">
              <a:latin typeface="微软雅黑" panose="020B0503020204020204" pitchFamily="34" charset="-122"/>
              <a:ea typeface="微软雅黑" panose="020B0503020204020204" pitchFamily="34" charset="-122"/>
            </a:endParaRPr>
          </a:p>
          <a:p>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736399029"/>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287338" y="1881188"/>
            <a:ext cx="8569325" cy="2411412"/>
          </a:xfrm>
          <a:prstGeom prst="rect">
            <a:avLst/>
          </a:prstGeom>
        </p:spPr>
        <p:txBody>
          <a:bodyPr anchor="ctr"/>
          <a:lstStyle/>
          <a:p>
            <a:pPr algn="ctr">
              <a:defRPr/>
            </a:pPr>
            <a:r>
              <a:rPr lang="zh-CN" altLang="en-US" sz="5400" dirty="0" smtClean="0">
                <a:solidFill>
                  <a:schemeClr val="accent1">
                    <a:lumMod val="75000"/>
                  </a:schemeClr>
                </a:solidFill>
                <a:latin typeface="华文行楷" pitchFamily="2" charset="-122"/>
                <a:ea typeface="华文行楷" pitchFamily="2" charset="-122"/>
              </a:rPr>
              <a:t>感谢聆听！</a:t>
            </a:r>
            <a:endParaRPr lang="en-US" altLang="zh-CN" sz="5400" dirty="0" smtClean="0">
              <a:solidFill>
                <a:schemeClr val="accent1">
                  <a:lumMod val="75000"/>
                </a:schemeClr>
              </a:solidFill>
              <a:latin typeface="华文行楷" pitchFamily="2" charset="-122"/>
              <a:ea typeface="华文行楷" pitchFamily="2" charset="-122"/>
            </a:endParaRPr>
          </a:p>
        </p:txBody>
      </p:sp>
      <p:pic>
        <p:nvPicPr>
          <p:cNvPr id="45059" name="Picture 3"/>
          <p:cNvPicPr>
            <a:picLocks noChangeAspect="1" noChangeArrowheads="1"/>
          </p:cNvPicPr>
          <p:nvPr/>
        </p:nvPicPr>
        <p:blipFill>
          <a:blip r:embed="rId2" cstate="print"/>
          <a:srcRect/>
          <a:stretch>
            <a:fillRect/>
          </a:stretch>
        </p:blipFill>
        <p:spPr bwMode="auto">
          <a:xfrm>
            <a:off x="3851920" y="5324475"/>
            <a:ext cx="5010150" cy="1533525"/>
          </a:xfrm>
          <a:prstGeom prst="rect">
            <a:avLst/>
          </a:prstGeom>
          <a:noFill/>
          <a:ln w="9525">
            <a:noFill/>
            <a:miter lim="800000"/>
            <a:headEnd/>
            <a:tailEnd/>
          </a:ln>
        </p:spPr>
      </p:pic>
      <p:pic>
        <p:nvPicPr>
          <p:cNvPr id="45060" name="Picture 4"/>
          <p:cNvPicPr>
            <a:picLocks noChangeAspect="1" noChangeArrowheads="1"/>
          </p:cNvPicPr>
          <p:nvPr/>
        </p:nvPicPr>
        <p:blipFill>
          <a:blip r:embed="rId3" cstate="print"/>
          <a:srcRect/>
          <a:stretch>
            <a:fillRect/>
          </a:stretch>
        </p:blipFill>
        <p:spPr bwMode="auto">
          <a:xfrm>
            <a:off x="467544" y="260648"/>
            <a:ext cx="838200" cy="561975"/>
          </a:xfrm>
          <a:prstGeom prst="rect">
            <a:avLst/>
          </a:prstGeom>
          <a:noFill/>
          <a:ln w="9525">
            <a:noFill/>
            <a:miter lim="800000"/>
            <a:headEnd/>
            <a:tailEnd/>
          </a:ln>
        </p:spPr>
      </p:pic>
    </p:spTree>
    <p:extLst>
      <p:ext uri="{BB962C8B-B14F-4D97-AF65-F5344CB8AC3E}">
        <p14:creationId xmlns="" xmlns:p14="http://schemas.microsoft.com/office/powerpoint/2010/main" val="736399029"/>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386535" y="128633"/>
            <a:ext cx="4908632" cy="666786"/>
          </a:xfrm>
          <a:prstGeom prst="rect">
            <a:avLst/>
          </a:prstGeom>
          <a:noFill/>
        </p:spPr>
        <p:txBody>
          <a:bodyPr wrap="square" rtlCol="0">
            <a:spAutoFit/>
          </a:bodyPr>
          <a:lstStyle/>
          <a:p>
            <a:r>
              <a:rPr lang="zh-CN" altLang="en-US" sz="3733" b="1" dirty="0" smtClean="0">
                <a:solidFill>
                  <a:srgbClr val="1A7BAE"/>
                </a:solidFill>
                <a:latin typeface="微软雅黑" panose="020B0503020204020204" pitchFamily="34" charset="-122"/>
                <a:ea typeface="微软雅黑" panose="020B0503020204020204" pitchFamily="34" charset="-122"/>
              </a:rPr>
              <a:t>重要名词解释</a:t>
            </a:r>
            <a:endParaRPr lang="zh-CN" altLang="en-US" sz="3733" b="1" dirty="0">
              <a:solidFill>
                <a:srgbClr val="1A7BAE"/>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51520" y="1556792"/>
            <a:ext cx="8352928" cy="4536504"/>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CBOSS</a:t>
            </a:r>
          </a:p>
          <a:p>
            <a:pPr marL="742950" lvl="1"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浙江移动</a:t>
            </a:r>
            <a:r>
              <a:rPr lang="en-US" altLang="zh-CN" dirty="0" err="1" smtClean="0">
                <a:latin typeface="微软雅黑" panose="020B0503020204020204" pitchFamily="34" charset="-122"/>
                <a:ea typeface="微软雅黑" panose="020B0503020204020204" pitchFamily="34" charset="-122"/>
              </a:rPr>
              <a:t>Cboss</a:t>
            </a:r>
            <a:r>
              <a:rPr lang="zh-CN" altLang="en-US" dirty="0" smtClean="0">
                <a:latin typeface="微软雅黑" panose="020B0503020204020204" pitchFamily="34" charset="-122"/>
                <a:ea typeface="微软雅黑" panose="020B0503020204020204" pitchFamily="34" charset="-122"/>
              </a:rPr>
              <a:t>是一套对接集团网状网、星状网的接口系统，负责与集团的各个业务平台，其它兄弟省</a:t>
            </a:r>
            <a:r>
              <a:rPr lang="en-US" altLang="zh-CN" dirty="0" smtClean="0">
                <a:latin typeface="微软雅黑" panose="020B0503020204020204" pitchFamily="34" charset="-122"/>
                <a:ea typeface="微软雅黑" panose="020B0503020204020204" pitchFamily="34" charset="-122"/>
              </a:rPr>
              <a:t>boss</a:t>
            </a:r>
            <a:r>
              <a:rPr lang="zh-CN" altLang="en-US" dirty="0" smtClean="0">
                <a:latin typeface="微软雅黑" panose="020B0503020204020204" pitchFamily="34" charset="-122"/>
                <a:ea typeface="微软雅黑" panose="020B0503020204020204" pitchFamily="34" charset="-122"/>
              </a:rPr>
              <a:t>对接，目前主要对接实时接口交易与文件</a:t>
            </a:r>
            <a:r>
              <a:rPr lang="zh-CN" altLang="en-US" dirty="0" smtClean="0">
                <a:latin typeface="微软雅黑" panose="020B0503020204020204" pitchFamily="34" charset="-122"/>
                <a:ea typeface="微软雅黑" panose="020B0503020204020204" pitchFamily="34" charset="-122"/>
              </a:rPr>
              <a:t>接口交易。</a:t>
            </a:r>
            <a:endParaRPr lang="en-US" altLang="zh-CN"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网状网</a:t>
            </a:r>
            <a:endParaRPr lang="en-US" altLang="zh-CN"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早期</a:t>
            </a:r>
            <a:r>
              <a:rPr lang="en-US" altLang="zh-CN" dirty="0" smtClean="0">
                <a:latin typeface="微软雅黑" panose="020B0503020204020204" pitchFamily="34" charset="-122"/>
                <a:ea typeface="微软雅黑" panose="020B0503020204020204" pitchFamily="34" charset="-122"/>
              </a:rPr>
              <a:t>CBOSS</a:t>
            </a:r>
            <a:r>
              <a:rPr lang="zh-CN" altLang="en-US" dirty="0" smtClean="0">
                <a:latin typeface="微软雅黑" panose="020B0503020204020204" pitchFamily="34" charset="-122"/>
                <a:ea typeface="微软雅黑" panose="020B0503020204020204" pitchFamily="34" charset="-122"/>
              </a:rPr>
              <a:t>系统逻辑结构是星型网络结构，也被称作星状网，系统业务压力集中于集团一级枢纽中心，随着业务发展星状网结构难以支撑。集团公司从</a:t>
            </a:r>
            <a:r>
              <a:rPr lang="en-US" altLang="zh-CN" dirty="0" smtClean="0">
                <a:latin typeface="微软雅黑" panose="020B0503020204020204" pitchFamily="34" charset="-122"/>
                <a:ea typeface="微软雅黑" panose="020B0503020204020204" pitchFamily="34" charset="-122"/>
              </a:rPr>
              <a:t>2012</a:t>
            </a:r>
            <a:r>
              <a:rPr lang="zh-CN" altLang="en-US" dirty="0" smtClean="0">
                <a:latin typeface="微软雅黑" panose="020B0503020204020204" pitchFamily="34" charset="-122"/>
                <a:ea typeface="微软雅黑" panose="020B0503020204020204" pitchFamily="34" charset="-122"/>
              </a:rPr>
              <a:t>开始着手网状网的建设，从星状网络结构转换为网状网结构。</a:t>
            </a:r>
            <a:endParaRPr lang="en-US" altLang="zh-CN"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系统大圈类交易</a:t>
            </a:r>
            <a:endParaRPr lang="en-US" altLang="zh-CN"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此类交易由发起方发起，网状网收到后转发给落地方，由落地方机构给出业务应答，网状网收到该应答后再转发给发起方</a:t>
            </a:r>
            <a:r>
              <a:rPr lang="zh-CN" altLang="en-US" dirty="0" smtClean="0">
                <a:latin typeface="微软雅黑" panose="020B0503020204020204" pitchFamily="34" charset="-122"/>
                <a:ea typeface="微软雅黑" panose="020B0503020204020204" pitchFamily="34" charset="-122"/>
              </a:rPr>
              <a:t>。（案例：</a:t>
            </a:r>
            <a:r>
              <a:rPr lang="en-US" altLang="zh-CN" b="1" dirty="0" smtClean="0"/>
              <a:t>T2140958</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285750" lvl="1" indent="-285750">
              <a:buFont typeface="Arial" panose="020B0604020202020204" pitchFamily="34" charset="0"/>
              <a:buChar char="•"/>
            </a:pPr>
            <a:r>
              <a:rPr lang="zh-CN" altLang="en-US"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通知</a:t>
            </a:r>
            <a:r>
              <a:rPr lang="zh-CN" altLang="en-US"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类交易</a:t>
            </a:r>
            <a:endParaRPr lang="en-US" altLang="zh-CN"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此类交易由发起方发起，网状网收到后直接给出应答，若交易成功，由网状网负责向落地方发送，落地方收到后只能返回成功应答，不能拒绝</a:t>
            </a:r>
            <a:r>
              <a:rPr lang="zh-CN" altLang="en-US" dirty="0" smtClean="0">
                <a:latin typeface="微软雅黑" panose="020B0503020204020204" pitchFamily="34" charset="-122"/>
                <a:ea typeface="微软雅黑" panose="020B0503020204020204" pitchFamily="34" charset="-122"/>
              </a:rPr>
              <a:t>。（案例：</a:t>
            </a:r>
            <a:r>
              <a:rPr lang="en-US" altLang="zh-CN" b="1" dirty="0" smtClean="0"/>
              <a:t>T2140964</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734863139"/>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386535" y="128633"/>
            <a:ext cx="4908632" cy="666786"/>
          </a:xfrm>
          <a:prstGeom prst="rect">
            <a:avLst/>
          </a:prstGeom>
          <a:noFill/>
        </p:spPr>
        <p:txBody>
          <a:bodyPr wrap="square" rtlCol="0">
            <a:spAutoFit/>
          </a:bodyPr>
          <a:lstStyle/>
          <a:p>
            <a:r>
              <a:rPr lang="zh-CN" altLang="en-US" sz="3733" b="1" dirty="0" smtClean="0">
                <a:solidFill>
                  <a:srgbClr val="1A7BAE"/>
                </a:solidFill>
                <a:latin typeface="微软雅黑" panose="020B0503020204020204" pitchFamily="34" charset="-122"/>
                <a:ea typeface="微软雅黑" panose="020B0503020204020204" pitchFamily="34" charset="-122"/>
              </a:rPr>
              <a:t>重要名词解释</a:t>
            </a:r>
            <a:endParaRPr lang="zh-CN" altLang="en-US" sz="3733" b="1" dirty="0">
              <a:solidFill>
                <a:srgbClr val="1A7BAE"/>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67544" y="1373281"/>
            <a:ext cx="8064896" cy="4062651"/>
          </a:xfrm>
          <a:prstGeom prst="rect">
            <a:avLst/>
          </a:prstGeom>
          <a:noFill/>
        </p:spPr>
        <p:txBody>
          <a:bodyPr wrap="square" rtlCol="0">
            <a:spAutoFit/>
          </a:bodyPr>
          <a:lstStyle/>
          <a:p>
            <a:endParaRPr lang="en-US" altLang="zh-CN" sz="24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立即</a:t>
            </a:r>
            <a:r>
              <a:rPr lang="zh-CN" altLang="en-US"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生效</a:t>
            </a:r>
            <a:endParaRPr lang="en-US" altLang="zh-CN"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开通时立刻进入计费期。</a:t>
            </a:r>
            <a:endParaRPr lang="en-US" altLang="zh-CN"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延迟生效</a:t>
            </a:r>
            <a:endParaRPr lang="en-US" altLang="zh-CN"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延迟生效为客户提供测试期和沉默期，需要客户单独申请，根据客户需求，延迟生效时间最长为</a:t>
            </a:r>
            <a:r>
              <a:rPr lang="en-US" altLang="zh-CN" dirty="0">
                <a:latin typeface="微软雅黑" panose="020B0503020204020204" pitchFamily="34" charset="-122"/>
                <a:ea typeface="微软雅黑" panose="020B0503020204020204" pitchFamily="34" charset="-122"/>
              </a:rPr>
              <a:t>9</a:t>
            </a:r>
            <a:r>
              <a:rPr lang="zh-CN" altLang="en-US" dirty="0">
                <a:latin typeface="微软雅黑" panose="020B0503020204020204" pitchFamily="34" charset="-122"/>
                <a:ea typeface="微软雅黑" panose="020B0503020204020204" pitchFamily="34" charset="-122"/>
              </a:rPr>
              <a:t> 个月（</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 个月测试期，</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 个月沉默期）</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测试期</a:t>
            </a:r>
            <a:endParaRPr lang="en-US" altLang="zh-CN"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订购测试期产品，则开户后号码处于测试期内，客户每月可免费使用</a:t>
            </a:r>
            <a:r>
              <a:rPr lang="en-US" altLang="zh-CN" dirty="0" err="1">
                <a:latin typeface="微软雅黑" panose="020B0503020204020204" pitchFamily="34" charset="-122"/>
                <a:ea typeface="微软雅黑" panose="020B0503020204020204" pitchFamily="34" charset="-122"/>
              </a:rPr>
              <a:t>2M</a:t>
            </a:r>
            <a:r>
              <a:rPr lang="zh-CN" altLang="en-US" dirty="0">
                <a:latin typeface="微软雅黑" panose="020B0503020204020204" pitchFamily="34" charset="-122"/>
                <a:ea typeface="微软雅黑" panose="020B0503020204020204" pitchFamily="34" charset="-122"/>
              </a:rPr>
              <a:t> 流量、</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 条短信，超出部分按标准资费收费。</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沉默期</a:t>
            </a:r>
            <a:endPar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测试期结束后号码转入沉默期，功能可用，用户不使用不收费。使用或到期后可激活进入正常计费期</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742950" lvl="1" indent="-285750"/>
            <a:endParaRPr lang="en-US" altLang="zh-CN" dirty="0" smtClean="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734863139"/>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p:nvPr/>
        </p:nvSpPr>
        <p:spPr>
          <a:xfrm>
            <a:off x="386534" y="128633"/>
            <a:ext cx="6489721" cy="666786"/>
          </a:xfrm>
          <a:prstGeom prst="rect">
            <a:avLst/>
          </a:prstGeom>
          <a:noFill/>
        </p:spPr>
        <p:txBody>
          <a:bodyPr wrap="square" rtlCol="0">
            <a:spAutoFit/>
          </a:bodyPr>
          <a:lstStyle/>
          <a:p>
            <a:r>
              <a:rPr lang="zh-CN" altLang="en-US" sz="3733" b="1" dirty="0" smtClean="0">
                <a:solidFill>
                  <a:srgbClr val="1A7BAE"/>
                </a:solidFill>
                <a:latin typeface="微软雅黑" panose="020B0503020204020204" pitchFamily="34" charset="-122"/>
                <a:ea typeface="微软雅黑" panose="020B0503020204020204" pitchFamily="34" charset="-122"/>
              </a:rPr>
              <a:t>重点业务规则说明</a:t>
            </a:r>
            <a:endParaRPr lang="zh-CN" altLang="en-US" sz="3733" b="1" dirty="0">
              <a:solidFill>
                <a:srgbClr val="1A7BAE"/>
              </a:solidFill>
              <a:latin typeface="微软雅黑" panose="020B0503020204020204" pitchFamily="34" charset="-122"/>
              <a:ea typeface="微软雅黑" panose="020B0503020204020204" pitchFamily="34" charset="-122"/>
            </a:endParaRPr>
          </a:p>
        </p:txBody>
      </p:sp>
      <p:sp>
        <p:nvSpPr>
          <p:cNvPr id="2" name="矩形 1"/>
          <p:cNvSpPr/>
          <p:nvPr/>
        </p:nvSpPr>
        <p:spPr>
          <a:xfrm>
            <a:off x="323528" y="1241459"/>
            <a:ext cx="8361930" cy="5139869"/>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物联网号码激活三种方式</a:t>
            </a:r>
            <a:r>
              <a:rPr lang="zh-CN" altLang="en-US" sz="2000" dirty="0">
                <a:latin typeface="微软雅黑" panose="020B0503020204020204" pitchFamily="34" charset="-122"/>
                <a:ea typeface="微软雅黑" panose="020B0503020204020204" pitchFamily="34" charset="-122"/>
              </a:rPr>
              <a:t>：</a:t>
            </a:r>
          </a:p>
          <a:p>
            <a:r>
              <a:rPr lang="zh-CN" altLang="en-US" dirty="0">
                <a:latin typeface="微软雅黑" panose="020B0503020204020204" pitchFamily="34" charset="-122"/>
                <a:ea typeface="微软雅黑" panose="020B0503020204020204" pitchFamily="34" charset="-122"/>
              </a:rPr>
              <a:t> ①当沉默期</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 个月时长自然到期后，自动激活到正常计费期。</a:t>
            </a:r>
          </a:p>
          <a:p>
            <a:r>
              <a:rPr lang="zh-CN" altLang="en-US" dirty="0">
                <a:latin typeface="微软雅黑" panose="020B0503020204020204" pitchFamily="34" charset="-122"/>
                <a:ea typeface="微软雅黑" panose="020B0503020204020204" pitchFamily="34" charset="-122"/>
              </a:rPr>
              <a:t> ②沉默期期间，客户首次使用无线数据通信上网或短信业务，通过首话单激活的方式激活为正常计费期。</a:t>
            </a:r>
          </a:p>
          <a:p>
            <a:r>
              <a:rPr lang="zh-CN" altLang="en-US" dirty="0">
                <a:latin typeface="微软雅黑" panose="020B0503020204020204" pitchFamily="34" charset="-122"/>
                <a:ea typeface="微软雅黑" panose="020B0503020204020204" pitchFamily="34" charset="-122"/>
              </a:rPr>
              <a:t> ③沉默期期间，可支持通过省</a:t>
            </a:r>
            <a:r>
              <a:rPr lang="en-US" altLang="zh-CN" dirty="0">
                <a:latin typeface="微软雅黑" panose="020B0503020204020204" pitchFamily="34" charset="-122"/>
                <a:ea typeface="微软雅黑" panose="020B0503020204020204" pitchFamily="34" charset="-122"/>
              </a:rPr>
              <a:t>CRM</a:t>
            </a:r>
            <a:r>
              <a:rPr lang="zh-CN" altLang="en-US" dirty="0">
                <a:latin typeface="微软雅黑" panose="020B0503020204020204" pitchFamily="34" charset="-122"/>
                <a:ea typeface="微软雅黑" panose="020B0503020204020204" pitchFamily="34" charset="-122"/>
              </a:rPr>
              <a:t> 前台界面批量操作的方式，将一批处于沉默期的卡立即激活为正常计费期。客户在测试期期间，可以通过省</a:t>
            </a:r>
            <a:r>
              <a:rPr lang="en-US" altLang="zh-CN" dirty="0">
                <a:latin typeface="微软雅黑" panose="020B0503020204020204" pitchFamily="34" charset="-122"/>
                <a:ea typeface="微软雅黑" panose="020B0503020204020204" pitchFamily="34" charset="-122"/>
              </a:rPr>
              <a:t>CRM</a:t>
            </a:r>
            <a:r>
              <a:rPr lang="zh-CN" altLang="en-US" dirty="0">
                <a:latin typeface="微软雅黑" panose="020B0503020204020204" pitchFamily="34" charset="-122"/>
                <a:ea typeface="微软雅黑" panose="020B0503020204020204" pitchFamily="34" charset="-122"/>
              </a:rPr>
              <a:t> 前台</a:t>
            </a:r>
            <a:r>
              <a:rPr lang="zh-CN" altLang="en-US" u="sng" dirty="0">
                <a:latin typeface="微软雅黑" panose="020B0503020204020204" pitchFamily="34" charset="-122"/>
                <a:ea typeface="微软雅黑" panose="020B0503020204020204" pitchFamily="34" charset="-122"/>
              </a:rPr>
              <a:t>退订测试期套餐 注① 后提前进入沉默期。</a:t>
            </a:r>
          </a:p>
          <a:p>
            <a:endParaRPr lang="en-US" altLang="zh-CN" dirty="0" smtClean="0">
              <a:latin typeface="微软雅黑" panose="020B0503020204020204" pitchFamily="34" charset="-122"/>
              <a:ea typeface="微软雅黑" panose="020B0503020204020204" pitchFamily="34" charset="-122"/>
            </a:endParaRPr>
          </a:p>
          <a:p>
            <a:r>
              <a:rPr lang="zh-CN" altLang="en-US" sz="2000" b="1" dirty="0" smtClean="0">
                <a:latin typeface="微软雅黑" panose="020B0503020204020204" pitchFamily="34" charset="-122"/>
                <a:ea typeface="微软雅黑" panose="020B0503020204020204" pitchFamily="34" charset="-122"/>
              </a:rPr>
              <a:t>流量</a:t>
            </a:r>
            <a:r>
              <a:rPr lang="zh-CN" altLang="en-US" sz="2000" b="1" dirty="0" smtClean="0">
                <a:latin typeface="微软雅黑" panose="020B0503020204020204" pitchFamily="34" charset="-122"/>
                <a:ea typeface="微软雅黑" panose="020B0503020204020204" pitchFamily="34" charset="-122"/>
              </a:rPr>
              <a:t>双封顶主要封顶规则</a:t>
            </a:r>
            <a:r>
              <a:rPr lang="zh-CN" altLang="en-US" dirty="0" smtClean="0"/>
              <a:t>：</a:t>
            </a:r>
          </a:p>
          <a:p>
            <a:pPr marL="285750"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订购测试期、</a:t>
            </a: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 元、</a:t>
            </a:r>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 元、</a:t>
            </a:r>
            <a:r>
              <a:rPr lang="en-US" altLang="zh-CN" dirty="0" smtClean="0">
                <a:latin typeface="微软雅黑" panose="020B0503020204020204" pitchFamily="34" charset="-122"/>
                <a:ea typeface="微软雅黑" panose="020B0503020204020204" pitchFamily="34" charset="-122"/>
              </a:rPr>
              <a:t>3</a:t>
            </a:r>
            <a:r>
              <a:rPr lang="zh-CN" altLang="en-US" dirty="0" smtClean="0">
                <a:latin typeface="微软雅黑" panose="020B0503020204020204" pitchFamily="34" charset="-122"/>
                <a:ea typeface="微软雅黑" panose="020B0503020204020204" pitchFamily="34" charset="-122"/>
              </a:rPr>
              <a:t> 元、</a:t>
            </a:r>
            <a:r>
              <a:rPr lang="en-US" altLang="zh-CN" dirty="0" smtClean="0">
                <a:latin typeface="微软雅黑" panose="020B0503020204020204" pitchFamily="34" charset="-122"/>
                <a:ea typeface="微软雅黑" panose="020B0503020204020204" pitchFamily="34" charset="-122"/>
              </a:rPr>
              <a:t>5</a:t>
            </a:r>
            <a:r>
              <a:rPr lang="zh-CN" altLang="en-US" dirty="0" smtClean="0">
                <a:latin typeface="微软雅黑" panose="020B0503020204020204" pitchFamily="34" charset="-122"/>
                <a:ea typeface="微软雅黑" panose="020B0503020204020204" pitchFamily="34" charset="-122"/>
              </a:rPr>
              <a:t> 元的小流量套餐的用户，双封顶按“</a:t>
            </a:r>
            <a:r>
              <a:rPr lang="en-US" altLang="zh-CN" dirty="0" smtClean="0">
                <a:latin typeface="微软雅黑" panose="020B0503020204020204" pitchFamily="34" charset="-122"/>
                <a:ea typeface="微软雅黑" panose="020B0503020204020204" pitchFamily="34" charset="-122"/>
              </a:rPr>
              <a:t>50</a:t>
            </a:r>
            <a:r>
              <a:rPr lang="zh-CN" altLang="en-US" dirty="0" smtClean="0">
                <a:latin typeface="微软雅黑" panose="020B0503020204020204" pitchFamily="34" charset="-122"/>
                <a:ea typeface="微软雅黑" panose="020B0503020204020204" pitchFamily="34" charset="-122"/>
              </a:rPr>
              <a:t> 元</a:t>
            </a:r>
            <a:r>
              <a:rPr lang="en-US" altLang="zh-CN" dirty="0" smtClean="0">
                <a:latin typeface="微软雅黑" panose="020B0503020204020204" pitchFamily="34" charset="-122"/>
                <a:ea typeface="微软雅黑" panose="020B0503020204020204" pitchFamily="34" charset="-122"/>
              </a:rPr>
              <a:t>200M”</a:t>
            </a:r>
            <a:r>
              <a:rPr lang="zh-CN" altLang="en-US" dirty="0" smtClean="0">
                <a:latin typeface="微软雅黑" panose="020B0503020204020204" pitchFamily="34" charset="-122"/>
                <a:ea typeface="微软雅黑" panose="020B0503020204020204" pitchFamily="34" charset="-122"/>
              </a:rPr>
              <a:t> 执行。</a:t>
            </a:r>
          </a:p>
          <a:p>
            <a:pPr marL="285750"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订购</a:t>
            </a:r>
            <a:r>
              <a:rPr lang="en-US" altLang="zh-CN" dirty="0" smtClean="0">
                <a:latin typeface="微软雅黑" panose="020B0503020204020204" pitchFamily="34" charset="-122"/>
                <a:ea typeface="微软雅黑" panose="020B0503020204020204" pitchFamily="34" charset="-122"/>
              </a:rPr>
              <a:t>10</a:t>
            </a:r>
            <a:r>
              <a:rPr lang="zh-CN" altLang="en-US" dirty="0" smtClean="0">
                <a:latin typeface="微软雅黑" panose="020B0503020204020204" pitchFamily="34" charset="-122"/>
                <a:ea typeface="微软雅黑" panose="020B0503020204020204" pitchFamily="34" charset="-122"/>
              </a:rPr>
              <a:t> 元、</a:t>
            </a:r>
            <a:r>
              <a:rPr lang="en-US" altLang="zh-CN" dirty="0" smtClean="0">
                <a:latin typeface="微软雅黑" panose="020B0503020204020204" pitchFamily="34" charset="-122"/>
                <a:ea typeface="微软雅黑" panose="020B0503020204020204" pitchFamily="34" charset="-122"/>
              </a:rPr>
              <a:t>20</a:t>
            </a:r>
            <a:r>
              <a:rPr lang="zh-CN" altLang="en-US" dirty="0" smtClean="0">
                <a:latin typeface="微软雅黑" panose="020B0503020204020204" pitchFamily="34" charset="-122"/>
                <a:ea typeface="微软雅黑" panose="020B0503020204020204" pitchFamily="34" charset="-122"/>
              </a:rPr>
              <a:t> 元的小流量套餐的物联卡用户，双封顶按“</a:t>
            </a:r>
            <a:r>
              <a:rPr lang="en-US" altLang="zh-CN" dirty="0" smtClean="0">
                <a:latin typeface="微软雅黑" panose="020B0503020204020204" pitchFamily="34" charset="-122"/>
                <a:ea typeface="微软雅黑" panose="020B0503020204020204" pitchFamily="34" charset="-122"/>
              </a:rPr>
              <a:t>100</a:t>
            </a:r>
            <a:r>
              <a:rPr lang="zh-CN" altLang="en-US" dirty="0" smtClean="0">
                <a:latin typeface="微软雅黑" panose="020B0503020204020204" pitchFamily="34" charset="-122"/>
                <a:ea typeface="微软雅黑" panose="020B0503020204020204" pitchFamily="34" charset="-122"/>
              </a:rPr>
              <a:t> 元</a:t>
            </a:r>
            <a:r>
              <a:rPr lang="en-US" altLang="zh-CN" dirty="0" smtClean="0">
                <a:latin typeface="微软雅黑" panose="020B0503020204020204" pitchFamily="34" charset="-122"/>
                <a:ea typeface="微软雅黑" panose="020B0503020204020204" pitchFamily="34" charset="-122"/>
              </a:rPr>
              <a:t>500M”</a:t>
            </a:r>
            <a:r>
              <a:rPr lang="zh-CN" altLang="en-US" dirty="0" smtClean="0">
                <a:latin typeface="微软雅黑" panose="020B0503020204020204" pitchFamily="34" charset="-122"/>
                <a:ea typeface="微软雅黑" panose="020B0503020204020204" pitchFamily="34" charset="-122"/>
              </a:rPr>
              <a:t> 执行。</a:t>
            </a:r>
          </a:p>
          <a:p>
            <a:pPr marL="285750"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订购</a:t>
            </a:r>
            <a:r>
              <a:rPr lang="en-US" altLang="zh-CN" dirty="0" smtClean="0">
                <a:latin typeface="微软雅黑" panose="020B0503020204020204" pitchFamily="34" charset="-122"/>
                <a:ea typeface="微软雅黑" panose="020B0503020204020204" pitchFamily="34" charset="-122"/>
              </a:rPr>
              <a:t>30</a:t>
            </a:r>
            <a:r>
              <a:rPr lang="zh-CN" altLang="en-US" dirty="0" smtClean="0">
                <a:latin typeface="微软雅黑" panose="020B0503020204020204" pitchFamily="34" charset="-122"/>
                <a:ea typeface="微软雅黑" panose="020B0503020204020204" pitchFamily="34" charset="-122"/>
              </a:rPr>
              <a:t> 元（含）以上的中档流量套餐的物联卡用户，双封顶按照“</a:t>
            </a:r>
            <a:r>
              <a:rPr lang="en-US" altLang="zh-CN" dirty="0" smtClean="0">
                <a:latin typeface="微软雅黑" panose="020B0503020204020204" pitchFamily="34" charset="-122"/>
                <a:ea typeface="微软雅黑" panose="020B0503020204020204" pitchFamily="34" charset="-122"/>
              </a:rPr>
              <a:t>500</a:t>
            </a:r>
            <a:r>
              <a:rPr lang="zh-CN" altLang="en-US" dirty="0" smtClean="0">
                <a:latin typeface="微软雅黑" panose="020B0503020204020204" pitchFamily="34" charset="-122"/>
                <a:ea typeface="微软雅黑" panose="020B0503020204020204" pitchFamily="34" charset="-122"/>
              </a:rPr>
              <a:t> 元</a:t>
            </a:r>
            <a:r>
              <a:rPr lang="en-US" altLang="zh-CN" dirty="0" smtClean="0">
                <a:latin typeface="微软雅黑" panose="020B0503020204020204" pitchFamily="34" charset="-122"/>
                <a:ea typeface="微软雅黑" panose="020B0503020204020204" pitchFamily="34" charset="-122"/>
              </a:rPr>
              <a:t>15GB”</a:t>
            </a:r>
            <a:r>
              <a:rPr lang="zh-CN" altLang="en-US" dirty="0" smtClean="0">
                <a:latin typeface="微软雅黑" panose="020B0503020204020204" pitchFamily="34" charset="-122"/>
                <a:ea typeface="微软雅黑" panose="020B0503020204020204" pitchFamily="34" charset="-122"/>
              </a:rPr>
              <a:t> 执行。</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768431301"/>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386534" y="128633"/>
            <a:ext cx="6489721" cy="666786"/>
          </a:xfrm>
          <a:prstGeom prst="rect">
            <a:avLst/>
          </a:prstGeom>
          <a:noFill/>
        </p:spPr>
        <p:txBody>
          <a:bodyPr wrap="square" rtlCol="0">
            <a:spAutoFit/>
          </a:bodyPr>
          <a:lstStyle/>
          <a:p>
            <a:r>
              <a:rPr lang="zh-CN" altLang="en-US" sz="3733" b="1" dirty="0" smtClean="0">
                <a:solidFill>
                  <a:srgbClr val="1A7BAE"/>
                </a:solidFill>
                <a:latin typeface="微软雅黑" panose="020B0503020204020204" pitchFamily="34" charset="-122"/>
                <a:ea typeface="微软雅黑" panose="020B0503020204020204" pitchFamily="34" charset="-122"/>
              </a:rPr>
              <a:t>重点业务规则说明</a:t>
            </a:r>
            <a:endParaRPr lang="zh-CN" altLang="en-US" sz="3733" b="1" dirty="0">
              <a:solidFill>
                <a:srgbClr val="1A7BAE"/>
              </a:solidFill>
              <a:latin typeface="微软雅黑" panose="020B0503020204020204" pitchFamily="34" charset="-122"/>
              <a:ea typeface="微软雅黑" panose="020B0503020204020204" pitchFamily="34" charset="-122"/>
            </a:endParaRPr>
          </a:p>
        </p:txBody>
      </p:sp>
      <p:sp>
        <p:nvSpPr>
          <p:cNvPr id="4" name="矩形 3"/>
          <p:cNvSpPr/>
          <p:nvPr/>
        </p:nvSpPr>
        <p:spPr>
          <a:xfrm>
            <a:off x="386534" y="908720"/>
            <a:ext cx="8361930" cy="5386090"/>
          </a:xfrm>
          <a:prstGeom prst="rect">
            <a:avLst/>
          </a:prstGeom>
        </p:spPr>
        <p:txBody>
          <a:bodyPr wrap="square">
            <a:spAutoFit/>
          </a:bodyPr>
          <a:lstStyle/>
          <a:p>
            <a:r>
              <a:rPr lang="zh-CN" altLang="en-US" sz="2000" b="1" dirty="0" smtClean="0">
                <a:latin typeface="微软雅黑" panose="020B0503020204020204" pitchFamily="34" charset="-122"/>
                <a:ea typeface="微软雅黑" panose="020B0503020204020204" pitchFamily="34" charset="-122"/>
              </a:rPr>
              <a:t>集团成员加入流量池规则</a:t>
            </a:r>
            <a:endParaRPr lang="zh-CN" altLang="en-US" sz="2000" b="1" dirty="0" smtClean="0">
              <a:latin typeface="微软雅黑" panose="020B0503020204020204" pitchFamily="34" charset="-122"/>
              <a:ea typeface="微软雅黑" panose="020B0503020204020204" pitchFamily="34" charset="-122"/>
            </a:endParaRPr>
          </a:p>
          <a:p>
            <a:r>
              <a:rPr lang="zh-CN" altLang="en-US" sz="2000" dirty="0" smtClean="0"/>
              <a:t>（</a:t>
            </a:r>
            <a:r>
              <a:rPr lang="en-US" altLang="zh-CN" sz="2000" dirty="0" smtClean="0"/>
              <a:t>1</a:t>
            </a:r>
            <a:r>
              <a:rPr lang="zh-CN" altLang="en-US" sz="2000" dirty="0" smtClean="0"/>
              <a:t>）、</a:t>
            </a:r>
            <a:r>
              <a:rPr lang="zh-CN" altLang="en-US" dirty="0" smtClean="0"/>
              <a:t>流量池订购建议步骤：新建集团</a:t>
            </a:r>
            <a:r>
              <a:rPr lang="en-US" altLang="zh-CN" dirty="0" smtClean="0"/>
              <a:t>-&gt;</a:t>
            </a:r>
            <a:r>
              <a:rPr lang="zh-CN" altLang="en-US" dirty="0" smtClean="0"/>
              <a:t>成员开户</a:t>
            </a:r>
            <a:r>
              <a:rPr lang="en-US" altLang="zh-CN" dirty="0" smtClean="0"/>
              <a:t>-&gt;</a:t>
            </a:r>
            <a:r>
              <a:rPr lang="zh-CN" altLang="en-US" dirty="0" smtClean="0"/>
              <a:t>添加成员并订购成员套餐</a:t>
            </a:r>
            <a:r>
              <a:rPr lang="en-US" altLang="zh-CN" dirty="0" smtClean="0"/>
              <a:t>-&gt;</a:t>
            </a:r>
            <a:r>
              <a:rPr lang="zh-CN" altLang="en-US" dirty="0" smtClean="0"/>
              <a:t>集团订购流量池产品</a:t>
            </a:r>
            <a:r>
              <a:rPr lang="en-US" altLang="zh-CN" dirty="0" smtClean="0"/>
              <a:t>-&gt;</a:t>
            </a:r>
            <a:r>
              <a:rPr lang="zh-CN" altLang="en-US" dirty="0" smtClean="0"/>
              <a:t>任意一个成员首次使用无线数据通信业务激活形成流量池</a:t>
            </a:r>
            <a:r>
              <a:rPr lang="zh-CN" altLang="en-US" dirty="0" smtClean="0"/>
              <a:t>；</a:t>
            </a:r>
            <a:endParaRPr lang="en-US" altLang="zh-CN" dirty="0" smtClean="0"/>
          </a:p>
          <a:p>
            <a:r>
              <a:rPr lang="zh-CN" altLang="en-US" sz="2000" dirty="0" smtClean="0"/>
              <a:t>（</a:t>
            </a:r>
            <a:r>
              <a:rPr lang="en-US" altLang="zh-CN" sz="2000" dirty="0" smtClean="0"/>
              <a:t>2</a:t>
            </a:r>
            <a:r>
              <a:rPr lang="zh-CN" altLang="en-US" sz="2000" dirty="0" smtClean="0"/>
              <a:t>）、</a:t>
            </a:r>
            <a:r>
              <a:rPr lang="zh-CN" altLang="en-US" dirty="0" smtClean="0"/>
              <a:t>向集团客户添加流量共享的成员时，应记录该集团流量共享池的第一个成员的流量套餐产品</a:t>
            </a:r>
            <a:r>
              <a:rPr lang="en-US" altLang="zh-CN" dirty="0" smtClean="0"/>
              <a:t>ID</a:t>
            </a:r>
            <a:r>
              <a:rPr lang="zh-CN" altLang="en-US" dirty="0" smtClean="0"/>
              <a:t>，后续成员即使有流量套餐，必须与第一个成员的流量套餐一致，如不一致，也不允许加入集团</a:t>
            </a:r>
            <a:r>
              <a:rPr lang="zh-CN" altLang="en-US" dirty="0" smtClean="0"/>
              <a:t>；</a:t>
            </a:r>
            <a:endParaRPr lang="en-US" altLang="zh-CN" dirty="0" smtClean="0"/>
          </a:p>
          <a:p>
            <a:r>
              <a:rPr lang="zh-CN" altLang="en-US" sz="2000" dirty="0" smtClean="0"/>
              <a:t>（</a:t>
            </a:r>
            <a:r>
              <a:rPr lang="en-US" altLang="zh-CN" sz="2000" dirty="0" smtClean="0"/>
              <a:t>3</a:t>
            </a:r>
            <a:r>
              <a:rPr lang="zh-CN" altLang="en-US" sz="2000" dirty="0" smtClean="0"/>
              <a:t>）、</a:t>
            </a:r>
            <a:r>
              <a:rPr lang="zh-CN" altLang="en-US" dirty="0" smtClean="0"/>
              <a:t>向集团客户添加流量共享的成员时，则该号码本身如果没有订购任何一档流量套餐（指主套餐，不判断闲时附加产品），则不允许向该集团客户共享流量池添加此</a:t>
            </a:r>
            <a:r>
              <a:rPr lang="zh-CN" altLang="en-US" dirty="0" smtClean="0"/>
              <a:t>成员。</a:t>
            </a:r>
            <a:endParaRPr lang="en-US" altLang="zh-CN" dirty="0" smtClean="0"/>
          </a:p>
          <a:p>
            <a:r>
              <a:rPr lang="zh-CN" altLang="en-US" sz="2000" b="1" dirty="0" smtClean="0">
                <a:latin typeface="微软雅黑" panose="020B0503020204020204" pitchFamily="34" charset="-122"/>
                <a:ea typeface="微软雅黑" panose="020B0503020204020204" pitchFamily="34" charset="-122"/>
              </a:rPr>
              <a:t>流量池套餐变更规则</a:t>
            </a:r>
            <a:endParaRPr lang="en-US" altLang="zh-CN" sz="2000" b="1" dirty="0" smtClean="0">
              <a:latin typeface="微软雅黑" panose="020B0503020204020204" pitchFamily="34" charset="-122"/>
              <a:ea typeface="微软雅黑" panose="020B0503020204020204" pitchFamily="34" charset="-122"/>
            </a:endParaRPr>
          </a:p>
          <a:p>
            <a:r>
              <a:rPr lang="zh-CN" altLang="en-US" sz="2000" dirty="0" smtClean="0"/>
              <a:t>（</a:t>
            </a:r>
            <a:r>
              <a:rPr lang="en-US" altLang="zh-CN" sz="2000" dirty="0" smtClean="0"/>
              <a:t>1</a:t>
            </a:r>
            <a:r>
              <a:rPr lang="zh-CN" altLang="en-US" sz="2000" dirty="0" smtClean="0"/>
              <a:t>）、</a:t>
            </a:r>
            <a:r>
              <a:rPr lang="zh-CN" altLang="en-US" dirty="0" smtClean="0"/>
              <a:t>集团</a:t>
            </a:r>
            <a:r>
              <a:rPr lang="zh-CN" altLang="en-US" dirty="0" smtClean="0"/>
              <a:t>退订流量池产品， 成员变更套餐，集团重新订购流量池产品（推荐</a:t>
            </a:r>
            <a:r>
              <a:rPr lang="zh-CN" altLang="en-US" dirty="0" smtClean="0"/>
              <a:t>）；</a:t>
            </a:r>
            <a:endParaRPr lang="zh-CN" altLang="en-US" dirty="0" smtClean="0"/>
          </a:p>
          <a:p>
            <a:r>
              <a:rPr lang="zh-CN" altLang="en-US" sz="2000" dirty="0" smtClean="0"/>
              <a:t>（</a:t>
            </a:r>
            <a:r>
              <a:rPr lang="en-US" altLang="zh-CN" sz="2000" dirty="0" smtClean="0"/>
              <a:t>2</a:t>
            </a:r>
            <a:r>
              <a:rPr lang="zh-CN" altLang="en-US" sz="2000" dirty="0" smtClean="0"/>
              <a:t>）、</a:t>
            </a:r>
            <a:r>
              <a:rPr lang="zh-CN" altLang="en-US" dirty="0" smtClean="0"/>
              <a:t>成员</a:t>
            </a:r>
            <a:r>
              <a:rPr lang="zh-CN" altLang="en-US" dirty="0" smtClean="0"/>
              <a:t>全部退出集团，退出集团后变更套餐，再重新加入集团</a:t>
            </a:r>
            <a:r>
              <a:rPr lang="zh-CN" altLang="en-US" dirty="0" smtClean="0"/>
              <a:t>。</a:t>
            </a:r>
            <a:endParaRPr lang="en-US" altLang="zh-CN" dirty="0" smtClean="0"/>
          </a:p>
          <a:p>
            <a:r>
              <a:rPr lang="zh-CN" altLang="en-US" sz="2000" dirty="0" smtClean="0"/>
              <a:t>（</a:t>
            </a:r>
            <a:r>
              <a:rPr lang="en-US" altLang="zh-CN" sz="2000" dirty="0" smtClean="0"/>
              <a:t>3</a:t>
            </a:r>
            <a:r>
              <a:rPr lang="zh-CN" altLang="en-US" sz="2000" dirty="0" smtClean="0"/>
              <a:t>）、</a:t>
            </a:r>
            <a:r>
              <a:rPr lang="zh-CN" altLang="en-US" dirty="0" smtClean="0"/>
              <a:t>单个号码变更套餐需退出集团成员，变更后</a:t>
            </a:r>
            <a:r>
              <a:rPr lang="zh-CN" altLang="en-US" dirty="0" smtClean="0"/>
              <a:t>由于套餐与流量池产品不一致，不允许再加入流量池。</a:t>
            </a:r>
            <a:endParaRPr lang="en-US" altLang="zh-CN" dirty="0" smtClean="0"/>
          </a:p>
          <a:p>
            <a:r>
              <a:rPr lang="zh-CN" altLang="en-US" sz="2000" b="1" dirty="0" smtClean="0">
                <a:latin typeface="微软雅黑" panose="020B0503020204020204" pitchFamily="34" charset="-122"/>
                <a:ea typeface="微软雅黑" panose="020B0503020204020204" pitchFamily="34" charset="-122"/>
              </a:rPr>
              <a:t>集团成员销户规则</a:t>
            </a:r>
            <a:endParaRPr lang="en-US" altLang="zh-CN" sz="2000" b="1" dirty="0" smtClean="0">
              <a:latin typeface="微软雅黑" panose="020B0503020204020204" pitchFamily="34" charset="-122"/>
              <a:ea typeface="微软雅黑" panose="020B0503020204020204" pitchFamily="34" charset="-122"/>
            </a:endParaRPr>
          </a:p>
          <a:p>
            <a:r>
              <a:rPr lang="zh-CN" altLang="en-US" sz="2000" dirty="0" smtClean="0"/>
              <a:t>（</a:t>
            </a:r>
            <a:r>
              <a:rPr lang="en-US" altLang="zh-CN" sz="2000" dirty="0" smtClean="0"/>
              <a:t>1</a:t>
            </a:r>
            <a:r>
              <a:rPr lang="zh-CN" altLang="en-US" sz="2000" dirty="0" smtClean="0"/>
              <a:t>）、</a:t>
            </a:r>
            <a:r>
              <a:rPr lang="zh-CN" altLang="en-US" dirty="0" smtClean="0"/>
              <a:t>销户前必须退出集团成员。</a:t>
            </a:r>
            <a:endParaRPr lang="zh-CN" altLang="en-US" dirty="0" smtClean="0"/>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2566069781"/>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386534" y="128633"/>
            <a:ext cx="6489721" cy="666786"/>
          </a:xfrm>
          <a:prstGeom prst="rect">
            <a:avLst/>
          </a:prstGeom>
          <a:noFill/>
        </p:spPr>
        <p:txBody>
          <a:bodyPr wrap="square" rtlCol="0">
            <a:spAutoFit/>
          </a:bodyPr>
          <a:lstStyle/>
          <a:p>
            <a:r>
              <a:rPr lang="zh-CN" altLang="en-US" sz="3733" b="1" dirty="0" smtClean="0">
                <a:solidFill>
                  <a:srgbClr val="1A7BAE"/>
                </a:solidFill>
                <a:latin typeface="微软雅黑" panose="020B0503020204020204" pitchFamily="34" charset="-122"/>
                <a:ea typeface="微软雅黑" panose="020B0503020204020204" pitchFamily="34" charset="-122"/>
              </a:rPr>
              <a:t>重点业务规则说明</a:t>
            </a:r>
            <a:endParaRPr lang="zh-CN" altLang="en-US" sz="3733" b="1" dirty="0">
              <a:solidFill>
                <a:srgbClr val="1A7BAE"/>
              </a:solidFill>
              <a:latin typeface="微软雅黑" panose="020B0503020204020204" pitchFamily="34" charset="-122"/>
              <a:ea typeface="微软雅黑" panose="020B0503020204020204" pitchFamily="34" charset="-122"/>
            </a:endParaRPr>
          </a:p>
        </p:txBody>
      </p:sp>
      <p:sp>
        <p:nvSpPr>
          <p:cNvPr id="4" name="矩形 3"/>
          <p:cNvSpPr/>
          <p:nvPr/>
        </p:nvSpPr>
        <p:spPr>
          <a:xfrm>
            <a:off x="386534" y="908720"/>
            <a:ext cx="8361930" cy="5940088"/>
          </a:xfrm>
          <a:prstGeom prst="rect">
            <a:avLst/>
          </a:prstGeom>
        </p:spPr>
        <p:txBody>
          <a:bodyPr wrap="square">
            <a:spAutoFit/>
          </a:bodyPr>
          <a:lstStyle/>
          <a:p>
            <a:r>
              <a:rPr lang="zh-CN" altLang="en-US" sz="2000" b="1" dirty="0" smtClean="0">
                <a:latin typeface="微软雅黑" panose="020B0503020204020204" pitchFamily="34" charset="-122"/>
                <a:ea typeface="微软雅黑" panose="020B0503020204020204" pitchFamily="34" charset="-122"/>
              </a:rPr>
              <a:t>流量池共享规则</a:t>
            </a:r>
            <a:endParaRPr lang="zh-CN" altLang="en-US" sz="2000" b="1" dirty="0" smtClean="0">
              <a:latin typeface="微软雅黑" panose="020B0503020204020204" pitchFamily="34" charset="-122"/>
              <a:ea typeface="微软雅黑" panose="020B0503020204020204" pitchFamily="34" charset="-122"/>
            </a:endParaRPr>
          </a:p>
          <a:p>
            <a:r>
              <a:rPr lang="zh-CN" altLang="en-US" sz="2000" dirty="0" smtClean="0"/>
              <a:t>（</a:t>
            </a:r>
            <a:r>
              <a:rPr lang="en-US" altLang="zh-CN" sz="2000" dirty="0" smtClean="0"/>
              <a:t>1</a:t>
            </a:r>
            <a:r>
              <a:rPr lang="zh-CN" altLang="en-US" sz="2000" dirty="0" smtClean="0"/>
              <a:t>）成员的用户状态必须正常（注：停机、挂失等非正常状态的成员不能共享流量到流量池）</a:t>
            </a:r>
            <a:r>
              <a:rPr lang="en-US" altLang="zh-CN" sz="2000" dirty="0" smtClean="0"/>
              <a:t>, </a:t>
            </a:r>
            <a:r>
              <a:rPr lang="zh-CN" altLang="en-US" sz="2000" dirty="0" smtClean="0"/>
              <a:t>并且只有相同流量套餐的用户之间才能进行流量共享。</a:t>
            </a:r>
          </a:p>
          <a:p>
            <a:r>
              <a:rPr lang="zh-CN" altLang="en-US" sz="2000" dirty="0" smtClean="0"/>
              <a:t>（</a:t>
            </a:r>
            <a:r>
              <a:rPr lang="en-US" altLang="zh-CN" sz="2000" dirty="0" smtClean="0"/>
              <a:t>2</a:t>
            </a:r>
            <a:r>
              <a:rPr lang="zh-CN" altLang="en-US" sz="2000" dirty="0" smtClean="0"/>
              <a:t>）成员必须处于正常计费期且其订购的正常套餐为生效（注：处于测试期、沉默期的成员不能共享流量到流量池）</a:t>
            </a:r>
          </a:p>
          <a:p>
            <a:r>
              <a:rPr lang="zh-CN" altLang="en-US" sz="2000" dirty="0" smtClean="0"/>
              <a:t>（</a:t>
            </a:r>
            <a:r>
              <a:rPr lang="en-US" altLang="zh-CN" sz="2000" dirty="0" smtClean="0"/>
              <a:t>3</a:t>
            </a:r>
            <a:r>
              <a:rPr lang="zh-CN" altLang="en-US" sz="2000" dirty="0" smtClean="0"/>
              <a:t>）流量池资源一旦触发并正式形成后，流量池的总流量大小变更均为下月生效，包括成员新增和成员删除两种场景；</a:t>
            </a:r>
          </a:p>
          <a:p>
            <a:r>
              <a:rPr lang="zh-CN" altLang="en-US" sz="2000" dirty="0" smtClean="0"/>
              <a:t>（</a:t>
            </a:r>
            <a:r>
              <a:rPr lang="en-US" altLang="zh-CN" sz="2000" dirty="0" smtClean="0"/>
              <a:t>4</a:t>
            </a:r>
            <a:r>
              <a:rPr lang="zh-CN" altLang="en-US" sz="2000" dirty="0" smtClean="0"/>
              <a:t>）流量池成员变更包括成员新增和成员删除两种场景：</a:t>
            </a:r>
          </a:p>
          <a:p>
            <a:r>
              <a:rPr lang="zh-CN" altLang="en-US" sz="2000" dirty="0" smtClean="0"/>
              <a:t>成员新增：新增加入已订购流量池的集团的成员，当月优先使用成员自身原订购的无线数据通信套餐流量，当自身套餐流量使用完后可继续使用该集团现有流量池的流量。而新增成员的自身无线数据通信套餐在下月开始可纳入该集团的流量池。</a:t>
            </a:r>
          </a:p>
          <a:p>
            <a:r>
              <a:rPr lang="zh-CN" altLang="en-US" sz="2000" dirty="0" smtClean="0"/>
              <a:t>成员删除：从已订购流量池的集团客户中删除成员也为下月生效，包括两层含义：成员和集团客户之间的归属关系删除为下月生效；成员和流量池的关系删除也为下月生效。即在成员删除当月，该成员仍属于该集团，仍属于流量池中的成员，当月仍可继续使用流量池的资源；且该集团当月的流量池总大小保持不变。所有的变更，包括集团成员关系删除、流量池总资源减少等，均为下月生效</a:t>
            </a:r>
            <a:r>
              <a:rPr lang="zh-CN" altLang="en-US" sz="2000" dirty="0" smtClean="0"/>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2566069781"/>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对象 5"/>
          <p:cNvGraphicFramePr>
            <a:graphicFrameLocks noChangeAspect="1"/>
          </p:cNvGraphicFramePr>
          <p:nvPr>
            <p:extLst>
              <p:ext uri="{D42A27DB-BD31-4B8C-83A1-F6EECF244321}">
                <p14:modId xmlns="" xmlns:p14="http://schemas.microsoft.com/office/powerpoint/2010/main" val="1104951374"/>
              </p:ext>
            </p:extLst>
          </p:nvPr>
        </p:nvGraphicFramePr>
        <p:xfrm>
          <a:off x="2843808" y="980728"/>
          <a:ext cx="5945243" cy="5472608"/>
        </p:xfrm>
        <a:graphic>
          <a:graphicData uri="http://schemas.openxmlformats.org/presentationml/2006/ole">
            <p:oleObj spid="_x0000_s1041" name="Image" r:id="rId3" imgW="9092063" imgH="8368254" progId="">
              <p:embed/>
            </p:oleObj>
          </a:graphicData>
        </a:graphic>
      </p:graphicFrame>
      <p:sp>
        <p:nvSpPr>
          <p:cNvPr id="3" name="TextBox 6"/>
          <p:cNvSpPr txBox="1"/>
          <p:nvPr/>
        </p:nvSpPr>
        <p:spPr>
          <a:xfrm>
            <a:off x="386535" y="128633"/>
            <a:ext cx="4908632" cy="666786"/>
          </a:xfrm>
          <a:prstGeom prst="rect">
            <a:avLst/>
          </a:prstGeom>
          <a:noFill/>
        </p:spPr>
        <p:txBody>
          <a:bodyPr wrap="square" rtlCol="0">
            <a:spAutoFit/>
          </a:bodyPr>
          <a:lstStyle/>
          <a:p>
            <a:r>
              <a:rPr lang="zh-CN" altLang="en-US" sz="3733" b="1" dirty="0" smtClean="0">
                <a:solidFill>
                  <a:srgbClr val="1A7BAE"/>
                </a:solidFill>
                <a:latin typeface="微软雅黑" panose="020B0503020204020204" pitchFamily="34" charset="-122"/>
                <a:ea typeface="微软雅黑" panose="020B0503020204020204" pitchFamily="34" charset="-122"/>
              </a:rPr>
              <a:t>号码生命周期</a:t>
            </a:r>
            <a:endParaRPr lang="zh-CN" altLang="en-US" sz="3733" b="1" dirty="0">
              <a:solidFill>
                <a:srgbClr val="1A7BAE"/>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86535" y="1375022"/>
            <a:ext cx="3465385" cy="4247317"/>
          </a:xfrm>
          <a:prstGeom prst="rect">
            <a:avLst/>
          </a:prstGeom>
          <a:noFill/>
        </p:spPr>
        <p:txBody>
          <a:bodyPr wrap="square" rtlCol="0">
            <a:spAutoFit/>
          </a:bodyPr>
          <a:lstStyle/>
          <a:p>
            <a:r>
              <a:rPr lang="zh-CN" altLang="en-US" dirty="0" smtClean="0"/>
              <a:t>物</a:t>
            </a:r>
            <a:r>
              <a:rPr lang="zh-CN" altLang="en-US" dirty="0"/>
              <a:t>联网号码的生命周期为</a:t>
            </a:r>
            <a:r>
              <a:rPr lang="zh-CN" altLang="en-US" dirty="0" smtClean="0"/>
              <a:t>：</a:t>
            </a:r>
            <a:endParaRPr lang="en-US" altLang="zh-CN" dirty="0" smtClean="0"/>
          </a:p>
          <a:p>
            <a:r>
              <a:rPr lang="en-US" altLang="zh-CN" dirty="0" smtClean="0"/>
              <a:t>1</a:t>
            </a:r>
            <a:r>
              <a:rPr lang="zh-CN" altLang="en-US" dirty="0" smtClean="0"/>
              <a:t>、在开户时可以</a:t>
            </a:r>
            <a:r>
              <a:rPr lang="zh-CN" altLang="en-US" dirty="0"/>
              <a:t>选择</a:t>
            </a:r>
            <a:r>
              <a:rPr lang="zh-CN" altLang="en-US" dirty="0" smtClean="0"/>
              <a:t>“是否订购测试期产品” ，选择‘订购’ 就进入测试期，若</a:t>
            </a:r>
            <a:r>
              <a:rPr lang="zh-CN" altLang="en-US" dirty="0"/>
              <a:t>选择</a:t>
            </a:r>
            <a:r>
              <a:rPr lang="zh-CN" altLang="en-US" dirty="0" smtClean="0"/>
              <a:t>“不订购”</a:t>
            </a:r>
            <a:r>
              <a:rPr lang="zh-CN" altLang="en-US" dirty="0"/>
              <a:t>就会</a:t>
            </a:r>
            <a:r>
              <a:rPr lang="zh-CN" altLang="en-US" dirty="0" smtClean="0"/>
              <a:t>进入正常计费期。</a:t>
            </a:r>
            <a:endParaRPr lang="en-US" altLang="zh-CN" dirty="0" smtClean="0"/>
          </a:p>
          <a:p>
            <a:r>
              <a:rPr lang="en-US" altLang="zh-CN" dirty="0" smtClean="0"/>
              <a:t>2</a:t>
            </a:r>
            <a:r>
              <a:rPr lang="zh-CN" altLang="en-US" dirty="0" smtClean="0"/>
              <a:t>、在</a:t>
            </a:r>
            <a:r>
              <a:rPr lang="zh-CN" altLang="en-US" dirty="0"/>
              <a:t>测试期结束后进入沉默期，沉默期</a:t>
            </a:r>
            <a:r>
              <a:rPr lang="zh-CN" altLang="en-US" dirty="0" smtClean="0"/>
              <a:t>有三种</a:t>
            </a:r>
            <a:r>
              <a:rPr lang="zh-CN" altLang="en-US" dirty="0"/>
              <a:t>激活方式，激活</a:t>
            </a:r>
            <a:r>
              <a:rPr lang="zh-CN" altLang="en-US" dirty="0" smtClean="0"/>
              <a:t>后进入</a:t>
            </a:r>
            <a:r>
              <a:rPr lang="zh-CN" altLang="en-US" dirty="0"/>
              <a:t>正常计费</a:t>
            </a:r>
            <a:r>
              <a:rPr lang="zh-CN" altLang="en-US" dirty="0" smtClean="0"/>
              <a:t>期。</a:t>
            </a:r>
            <a:endParaRPr lang="en-US" altLang="zh-CN" dirty="0" smtClean="0"/>
          </a:p>
          <a:p>
            <a:r>
              <a:rPr lang="en-US" altLang="zh-CN" dirty="0" smtClean="0"/>
              <a:t>3</a:t>
            </a:r>
            <a:r>
              <a:rPr lang="zh-CN" altLang="en-US" dirty="0" smtClean="0"/>
              <a:t>、当</a:t>
            </a:r>
            <a:r>
              <a:rPr lang="zh-CN" altLang="en-US" dirty="0"/>
              <a:t>用户</a:t>
            </a:r>
            <a:r>
              <a:rPr lang="zh-CN" altLang="en-US" dirty="0" smtClean="0"/>
              <a:t>不用该号码</a:t>
            </a:r>
            <a:r>
              <a:rPr lang="zh-CN" altLang="en-US" dirty="0"/>
              <a:t>时</a:t>
            </a:r>
            <a:r>
              <a:rPr lang="zh-CN" altLang="en-US" dirty="0" smtClean="0"/>
              <a:t>，可对号码进行销</a:t>
            </a:r>
            <a:r>
              <a:rPr lang="zh-CN" altLang="en-US" dirty="0"/>
              <a:t>户（物联网号码不支持销户重入网</a:t>
            </a:r>
            <a:r>
              <a:rPr lang="zh-CN" altLang="en-US" dirty="0" smtClean="0"/>
              <a:t>）。</a:t>
            </a:r>
            <a:endParaRPr lang="en-US" altLang="zh-CN" dirty="0" smtClean="0"/>
          </a:p>
          <a:p>
            <a:r>
              <a:rPr lang="en-US" altLang="zh-CN" dirty="0" smtClean="0"/>
              <a:t>4</a:t>
            </a:r>
            <a:r>
              <a:rPr lang="zh-CN" altLang="en-US" dirty="0" smtClean="0"/>
              <a:t>、销户后系统</a:t>
            </a:r>
            <a:r>
              <a:rPr lang="zh-CN" altLang="en-US" dirty="0"/>
              <a:t>会将资源</a:t>
            </a:r>
            <a:r>
              <a:rPr lang="zh-CN" altLang="en-US" dirty="0" smtClean="0"/>
              <a:t>回收，可再次重新</a:t>
            </a:r>
            <a:r>
              <a:rPr lang="zh-CN" altLang="en-US" dirty="0"/>
              <a:t>开户。</a:t>
            </a:r>
            <a:br>
              <a:rPr lang="zh-CN" altLang="en-US" dirty="0"/>
            </a:br>
            <a:endParaRPr lang="zh-CN" altLang="en-US" dirty="0"/>
          </a:p>
          <a:p>
            <a:endParaRPr lang="zh-CN" altLang="en-US" dirty="0"/>
          </a:p>
        </p:txBody>
      </p:sp>
    </p:spTree>
    <p:extLst>
      <p:ext uri="{BB962C8B-B14F-4D97-AF65-F5344CB8AC3E}">
        <p14:creationId xmlns="" xmlns:p14="http://schemas.microsoft.com/office/powerpoint/2010/main" val="76843130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5260</TotalTime>
  <Words>2537</Words>
  <Application>Microsoft Office PowerPoint</Application>
  <PresentationFormat>全屏显示(4:3)</PresentationFormat>
  <Paragraphs>226</Paragraphs>
  <Slides>32</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34" baseType="lpstr">
      <vt:lpstr>Office 主题</vt:lpstr>
      <vt:lpstr>Image</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localaccount</dc:creator>
  <cp:lastModifiedBy>bian</cp:lastModifiedBy>
  <cp:revision>220</cp:revision>
  <dcterms:created xsi:type="dcterms:W3CDTF">2018-01-17T07:30:18Z</dcterms:created>
  <dcterms:modified xsi:type="dcterms:W3CDTF">2018-01-22T12:53:43Z</dcterms:modified>
</cp:coreProperties>
</file>