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3"/>
  </p:notesMasterIdLst>
  <p:sldIdLst>
    <p:sldId id="256" r:id="rId2"/>
    <p:sldId id="278" r:id="rId3"/>
    <p:sldId id="279" r:id="rId4"/>
    <p:sldId id="331" r:id="rId5"/>
    <p:sldId id="355" r:id="rId6"/>
    <p:sldId id="356" r:id="rId7"/>
    <p:sldId id="354" r:id="rId8"/>
    <p:sldId id="337" r:id="rId9"/>
    <p:sldId id="336" r:id="rId10"/>
    <p:sldId id="343" r:id="rId11"/>
    <p:sldId id="335" r:id="rId12"/>
    <p:sldId id="338" r:id="rId13"/>
    <p:sldId id="303" r:id="rId14"/>
    <p:sldId id="339" r:id="rId15"/>
    <p:sldId id="340" r:id="rId16"/>
    <p:sldId id="341" r:id="rId17"/>
    <p:sldId id="324" r:id="rId18"/>
    <p:sldId id="346" r:id="rId19"/>
    <p:sldId id="347" r:id="rId20"/>
    <p:sldId id="342" r:id="rId21"/>
    <p:sldId id="304" r:id="rId22"/>
    <p:sldId id="344" r:id="rId23"/>
    <p:sldId id="345" r:id="rId24"/>
    <p:sldId id="348" r:id="rId25"/>
    <p:sldId id="349" r:id="rId26"/>
    <p:sldId id="350" r:id="rId27"/>
    <p:sldId id="353" r:id="rId28"/>
    <p:sldId id="351" r:id="rId29"/>
    <p:sldId id="352" r:id="rId30"/>
    <p:sldId id="329" r:id="rId31"/>
    <p:sldId id="316" r:id="rId32"/>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97">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wa" initials="M" lastIdx="2" clrIdx="0">
    <p:extLst>
      <p:ext uri="{19B8F6BF-5375-455C-9EA6-DF929625EA0E}">
        <p15:presenceInfo xmlns:p15="http://schemas.microsoft.com/office/powerpoint/2012/main" userId="Marw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C2CE3"/>
    <a:srgbClr val="C5435F"/>
    <a:srgbClr val="3798B4"/>
    <a:srgbClr val="266B7E"/>
    <a:srgbClr val="F9D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90" autoAdjust="0"/>
    <p:restoredTop sz="92773" autoAdjust="0"/>
  </p:normalViewPr>
  <p:slideViewPr>
    <p:cSldViewPr>
      <p:cViewPr varScale="1">
        <p:scale>
          <a:sx n="81" d="100"/>
          <a:sy n="81" d="100"/>
        </p:scale>
        <p:origin x="816" y="84"/>
      </p:cViewPr>
      <p:guideLst>
        <p:guide orient="horz" pos="3297"/>
        <p:guide pos="2880"/>
      </p:guideLst>
    </p:cSldViewPr>
  </p:slideViewPr>
  <p:notesTextViewPr>
    <p:cViewPr>
      <p:scale>
        <a:sx n="1" d="1"/>
        <a:sy n="1" d="1"/>
      </p:scale>
      <p:origin x="0" y="0"/>
    </p:cViewPr>
  </p:notesTextViewPr>
  <p:sorterViewPr>
    <p:cViewPr>
      <p:scale>
        <a:sx n="138" d="100"/>
        <a:sy n="138" d="100"/>
      </p:scale>
      <p:origin x="0" y="-14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7496B4-35B8-49A4-8EE9-12AA5B02A393}" type="datetimeFigureOut">
              <a:rPr lang="fr-FR" smtClean="0"/>
              <a:pPr/>
              <a:t>07/06/2021</a:t>
            </a:fld>
            <a:endParaRPr lang="fr-FR"/>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A1C4F-D66B-4ABB-9A37-531C00170838}" type="slidenum">
              <a:rPr lang="fr-FR" smtClean="0"/>
              <a:pPr/>
              <a:t>‹N°›</a:t>
            </a:fld>
            <a:endParaRPr lang="fr-FR"/>
          </a:p>
        </p:txBody>
      </p:sp>
    </p:spTree>
    <p:extLst>
      <p:ext uri="{BB962C8B-B14F-4D97-AF65-F5344CB8AC3E}">
        <p14:creationId xmlns:p14="http://schemas.microsoft.com/office/powerpoint/2010/main" val="3170422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B3A1C4F-D66B-4ABB-9A37-531C00170838}"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B3A1C4F-D66B-4ABB-9A37-531C00170838}" type="slidenum">
              <a:rPr lang="fr-FR" smtClean="0"/>
              <a:pPr/>
              <a:t>10</a:t>
            </a:fld>
            <a:endParaRPr lang="fr-FR" dirty="0"/>
          </a:p>
        </p:txBody>
      </p:sp>
    </p:spTree>
    <p:extLst>
      <p:ext uri="{BB962C8B-B14F-4D97-AF65-F5344CB8AC3E}">
        <p14:creationId xmlns:p14="http://schemas.microsoft.com/office/powerpoint/2010/main" val="1794031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B3A1C4F-D66B-4ABB-9A37-531C00170838}" type="slidenum">
              <a:rPr lang="fr-FR" smtClean="0"/>
              <a:pPr/>
              <a:t>11</a:t>
            </a:fld>
            <a:endParaRPr lang="fr-FR" dirty="0"/>
          </a:p>
        </p:txBody>
      </p:sp>
    </p:spTree>
    <p:extLst>
      <p:ext uri="{BB962C8B-B14F-4D97-AF65-F5344CB8AC3E}">
        <p14:creationId xmlns:p14="http://schemas.microsoft.com/office/powerpoint/2010/main" val="1794031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B3A1C4F-D66B-4ABB-9A37-531C00170838}" type="slidenum">
              <a:rPr lang="fr-FR" smtClean="0"/>
              <a:pPr/>
              <a:t>12</a:t>
            </a:fld>
            <a:endParaRPr lang="fr-FR" dirty="0"/>
          </a:p>
        </p:txBody>
      </p:sp>
    </p:spTree>
    <p:extLst>
      <p:ext uri="{BB962C8B-B14F-4D97-AF65-F5344CB8AC3E}">
        <p14:creationId xmlns:p14="http://schemas.microsoft.com/office/powerpoint/2010/main" val="1794031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B3A1C4F-D66B-4ABB-9A37-531C00170838}" type="slidenum">
              <a:rPr lang="fr-FR" smtClean="0"/>
              <a:pPr/>
              <a:t>18</a:t>
            </a:fld>
            <a:endParaRPr lang="fr-FR" dirty="0"/>
          </a:p>
        </p:txBody>
      </p:sp>
    </p:spTree>
    <p:extLst>
      <p:ext uri="{BB962C8B-B14F-4D97-AF65-F5344CB8AC3E}">
        <p14:creationId xmlns:p14="http://schemas.microsoft.com/office/powerpoint/2010/main" val="1794031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B3A1C4F-D66B-4ABB-9A37-531C00170838}" type="slidenum">
              <a:rPr lang="fr-FR" smtClean="0"/>
              <a:pPr/>
              <a:t>19</a:t>
            </a:fld>
            <a:endParaRPr lang="fr-FR" dirty="0"/>
          </a:p>
        </p:txBody>
      </p:sp>
    </p:spTree>
    <p:extLst>
      <p:ext uri="{BB962C8B-B14F-4D97-AF65-F5344CB8AC3E}">
        <p14:creationId xmlns:p14="http://schemas.microsoft.com/office/powerpoint/2010/main" val="1794031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B3A1C4F-D66B-4ABB-9A37-531C00170838}" type="slidenum">
              <a:rPr lang="fr-FR" smtClean="0"/>
              <a:pPr/>
              <a:t>21</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2B3A1C4F-D66B-4ABB-9A37-531C00170838}" type="slidenum">
              <a:rPr lang="fr-FR" smtClean="0"/>
              <a:pPr/>
              <a:t>2</a:t>
            </a:fld>
            <a:endParaRPr lang="fr-FR"/>
          </a:p>
        </p:txBody>
      </p:sp>
    </p:spTree>
    <p:extLst>
      <p:ext uri="{BB962C8B-B14F-4D97-AF65-F5344CB8AC3E}">
        <p14:creationId xmlns:p14="http://schemas.microsoft.com/office/powerpoint/2010/main" val="34419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B3A1C4F-D66B-4ABB-9A37-531C00170838}" type="slidenum">
              <a:rPr lang="fr-FR" smtClean="0"/>
              <a:pPr/>
              <a:t>3</a:t>
            </a:fld>
            <a:endParaRPr lang="fr-FR"/>
          </a:p>
        </p:txBody>
      </p:sp>
    </p:spTree>
    <p:extLst>
      <p:ext uri="{BB962C8B-B14F-4D97-AF65-F5344CB8AC3E}">
        <p14:creationId xmlns:p14="http://schemas.microsoft.com/office/powerpoint/2010/main" val="2200665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B3A1C4F-D66B-4ABB-9A37-531C00170838}" type="slidenum">
              <a:rPr lang="fr-FR" smtClean="0"/>
              <a:pPr/>
              <a:t>4</a:t>
            </a:fld>
            <a:endParaRPr lang="fr-FR"/>
          </a:p>
        </p:txBody>
      </p:sp>
    </p:spTree>
    <p:extLst>
      <p:ext uri="{BB962C8B-B14F-4D97-AF65-F5344CB8AC3E}">
        <p14:creationId xmlns:p14="http://schemas.microsoft.com/office/powerpoint/2010/main" val="812447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B3A1C4F-D66B-4ABB-9A37-531C00170838}" type="slidenum">
              <a:rPr lang="fr-FR" smtClean="0"/>
              <a:pPr/>
              <a:t>5</a:t>
            </a:fld>
            <a:endParaRPr lang="fr-FR"/>
          </a:p>
        </p:txBody>
      </p:sp>
    </p:spTree>
    <p:extLst>
      <p:ext uri="{BB962C8B-B14F-4D97-AF65-F5344CB8AC3E}">
        <p14:creationId xmlns:p14="http://schemas.microsoft.com/office/powerpoint/2010/main" val="812447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B3A1C4F-D66B-4ABB-9A37-531C00170838}" type="slidenum">
              <a:rPr lang="fr-FR" smtClean="0"/>
              <a:pPr/>
              <a:t>6</a:t>
            </a:fld>
            <a:endParaRPr lang="fr-FR" dirty="0"/>
          </a:p>
        </p:txBody>
      </p:sp>
    </p:spTree>
    <p:extLst>
      <p:ext uri="{BB962C8B-B14F-4D97-AF65-F5344CB8AC3E}">
        <p14:creationId xmlns:p14="http://schemas.microsoft.com/office/powerpoint/2010/main" val="812447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B3A1C4F-D66B-4ABB-9A37-531C00170838}" type="slidenum">
              <a:rPr lang="fr-FR" smtClean="0"/>
              <a:pPr/>
              <a:t>7</a:t>
            </a:fld>
            <a:endParaRPr lang="fr-FR" dirty="0"/>
          </a:p>
        </p:txBody>
      </p:sp>
    </p:spTree>
    <p:extLst>
      <p:ext uri="{BB962C8B-B14F-4D97-AF65-F5344CB8AC3E}">
        <p14:creationId xmlns:p14="http://schemas.microsoft.com/office/powerpoint/2010/main" val="812447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B3A1C4F-D66B-4ABB-9A37-531C00170838}" type="slidenum">
              <a:rPr lang="fr-FR" smtClean="0"/>
              <a:pPr/>
              <a:t>8</a:t>
            </a:fld>
            <a:endParaRPr lang="fr-FR" dirty="0"/>
          </a:p>
        </p:txBody>
      </p:sp>
    </p:spTree>
    <p:extLst>
      <p:ext uri="{BB962C8B-B14F-4D97-AF65-F5344CB8AC3E}">
        <p14:creationId xmlns:p14="http://schemas.microsoft.com/office/powerpoint/2010/main" val="1794031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B3A1C4F-D66B-4ABB-9A37-531C00170838}" type="slidenum">
              <a:rPr lang="fr-FR" smtClean="0"/>
              <a:pPr/>
              <a:t>9</a:t>
            </a:fld>
            <a:endParaRPr lang="fr-FR" dirty="0"/>
          </a:p>
        </p:txBody>
      </p:sp>
    </p:spTree>
    <p:extLst>
      <p:ext uri="{BB962C8B-B14F-4D97-AF65-F5344CB8AC3E}">
        <p14:creationId xmlns:p14="http://schemas.microsoft.com/office/powerpoint/2010/main" val="179403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143001"/>
            <a:ext cx="7848600" cy="1606021"/>
          </a:xfrm>
        </p:spPr>
        <p:txBody>
          <a:bodyPr anchor="b">
            <a:noAutofit/>
          </a:bodyPr>
          <a:lstStyle>
            <a:lvl1pPr>
              <a:defRPr sz="5400" cap="all" baseline="0"/>
            </a:lvl1pPr>
          </a:lstStyle>
          <a:p>
            <a:r>
              <a:rPr lang="fr-FR"/>
              <a:t>Modifiez le style du titre</a:t>
            </a:r>
            <a:endParaRPr lang="en-US" dirty="0"/>
          </a:p>
        </p:txBody>
      </p:sp>
      <p:sp>
        <p:nvSpPr>
          <p:cNvPr id="3" name="Subtitle 2"/>
          <p:cNvSpPr>
            <a:spLocks noGrp="1"/>
          </p:cNvSpPr>
          <p:nvPr>
            <p:ph type="subTitle" idx="1"/>
          </p:nvPr>
        </p:nvSpPr>
        <p:spPr>
          <a:xfrm>
            <a:off x="685800" y="2921000"/>
            <a:ext cx="6400800" cy="14605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7AB10A6-AFCF-423D-B66E-CC0318D72456}" type="datetime1">
              <a:rPr lang="en-GB" smtClean="0"/>
              <a:pPr/>
              <a:t>07/06/2021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3DCF8C-C7BF-44ED-9858-11983603B2FA}" type="slidenum">
              <a:rPr lang="en-GB" smtClean="0"/>
              <a:pPr/>
              <a:t>‹N°›</a:t>
            </a:fld>
            <a:endParaRPr lang="en-GB"/>
          </a:p>
        </p:txBody>
      </p:sp>
      <p:cxnSp>
        <p:nvCxnSpPr>
          <p:cNvPr id="8" name="Straight Connector 7"/>
          <p:cNvCxnSpPr/>
          <p:nvPr/>
        </p:nvCxnSpPr>
        <p:spPr>
          <a:xfrm>
            <a:off x="685801" y="2832101"/>
            <a:ext cx="7848600" cy="13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D36E32EA-C5D2-493D-B4CB-C3EFA6F00A69}" type="datetime1">
              <a:rPr lang="en-GB" smtClean="0"/>
              <a:pPr/>
              <a:t>07/06/2021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3DCF8C-C7BF-44ED-9858-11983603B2FA}" type="slidenum">
              <a:rPr lang="en-GB" smtClean="0"/>
              <a:pPr/>
              <a:t>‹N°›</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508000"/>
            <a:ext cx="2057400" cy="4889500"/>
          </a:xfrm>
        </p:spPr>
        <p:txBody>
          <a:bodyPr vert="eaVert" anchor="b"/>
          <a:lstStyle/>
          <a:p>
            <a:r>
              <a:rPr lang="fr-FR"/>
              <a:t>Modifiez le style du titre</a:t>
            </a:r>
            <a:endParaRPr lang="en-US" dirty="0"/>
          </a:p>
        </p:txBody>
      </p:sp>
      <p:sp>
        <p:nvSpPr>
          <p:cNvPr id="3" name="Vertical Text Placeholder 2"/>
          <p:cNvSpPr>
            <a:spLocks noGrp="1"/>
          </p:cNvSpPr>
          <p:nvPr>
            <p:ph type="body" orient="vert" idx="1"/>
          </p:nvPr>
        </p:nvSpPr>
        <p:spPr>
          <a:xfrm>
            <a:off x="457201" y="508000"/>
            <a:ext cx="6019800" cy="48895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A302E8-E7A3-48AE-B17F-966E4EF53CB2}" type="datetime1">
              <a:rPr lang="en-GB" smtClean="0"/>
              <a:pPr/>
              <a:t>07/06/2021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3DCF8C-C7BF-44ED-9858-11983603B2FA}" type="slidenum">
              <a:rPr lang="en-GB" smtClean="0"/>
              <a:pPr/>
              <a:t>‹N°›</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F4BE13D-56C7-4CB7-8945-A73B0FB22513}" type="datetime1">
              <a:rPr lang="en-GB" smtClean="0"/>
              <a:pPr/>
              <a:t>07/06/2021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3DCF8C-C7BF-44ED-9858-11983603B2FA}" type="slidenum">
              <a:rPr lang="en-GB" smtClean="0"/>
              <a:pPr/>
              <a:t>‹N°›</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4" y="1968501"/>
            <a:ext cx="7772400" cy="1833563"/>
          </a:xfrm>
        </p:spPr>
        <p:txBody>
          <a:bodyPr anchor="b">
            <a:normAutofit/>
          </a:bodyPr>
          <a:lstStyle>
            <a:lvl1pPr algn="l">
              <a:defRPr sz="4800" b="0" cap="all"/>
            </a:lvl1pPr>
          </a:lstStyle>
          <a:p>
            <a:r>
              <a:rPr lang="fr-FR"/>
              <a:t>Modifiez le style du titre</a:t>
            </a:r>
            <a:endParaRPr lang="en-US" dirty="0"/>
          </a:p>
        </p:txBody>
      </p:sp>
      <p:sp>
        <p:nvSpPr>
          <p:cNvPr id="3" name="Text Placeholder 2"/>
          <p:cNvSpPr>
            <a:spLocks noGrp="1"/>
          </p:cNvSpPr>
          <p:nvPr>
            <p:ph type="body" idx="1"/>
          </p:nvPr>
        </p:nvSpPr>
        <p:spPr>
          <a:xfrm>
            <a:off x="722314" y="3855720"/>
            <a:ext cx="7772400" cy="1250156"/>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7240F689-AC6F-4AE8-B002-539487934D99}" type="datetime1">
              <a:rPr lang="en-GB" smtClean="0"/>
              <a:pPr/>
              <a:t>07/06/2021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3DCF8C-C7BF-44ED-9858-11983603B2FA}" type="slidenum">
              <a:rPr lang="en-GB" smtClean="0"/>
              <a:pPr/>
              <a:t>‹N°›</a:t>
            </a:fld>
            <a:endParaRPr lang="en-GB"/>
          </a:p>
        </p:txBody>
      </p:sp>
      <p:cxnSp>
        <p:nvCxnSpPr>
          <p:cNvPr id="7" name="Straight Connector 6"/>
          <p:cNvCxnSpPr/>
          <p:nvPr/>
        </p:nvCxnSpPr>
        <p:spPr>
          <a:xfrm>
            <a:off x="731521" y="3832861"/>
            <a:ext cx="7848600" cy="13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457201" y="1394460"/>
            <a:ext cx="4038600" cy="39319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8201" y="1394460"/>
            <a:ext cx="4038600" cy="39319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13261CB-7CBF-4080-8353-D7EF857506E0}" type="datetime1">
              <a:rPr lang="en-GB" smtClean="0"/>
              <a:pPr/>
              <a:t>07/06/2021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3DCF8C-C7BF-44ED-9858-11983603B2FA}" type="slidenum">
              <a:rPr lang="en-GB" smtClean="0"/>
              <a:pPr/>
              <a:t>‹N°›</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457200" y="1397001"/>
            <a:ext cx="3931920" cy="533135"/>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457200" y="2032000"/>
            <a:ext cx="3931920"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754880" y="1397001"/>
            <a:ext cx="3931920" cy="533135"/>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754880" y="2032000"/>
            <a:ext cx="3931920"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72B890E-4845-4F57-864F-0C3635564134}" type="datetime1">
              <a:rPr lang="en-GB" smtClean="0"/>
              <a:pPr/>
              <a:t>07/06/2021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93DCF8C-C7BF-44ED-9858-11983603B2FA}" type="slidenum">
              <a:rPr lang="en-GB" smtClean="0"/>
              <a:pPr/>
              <a:t>‹N°›</a:t>
            </a:fld>
            <a:endParaRPr lang="en-GB"/>
          </a:p>
        </p:txBody>
      </p:sp>
      <p:cxnSp>
        <p:nvCxnSpPr>
          <p:cNvPr id="11" name="Straight Connector 10"/>
          <p:cNvCxnSpPr/>
          <p:nvPr/>
        </p:nvCxnSpPr>
        <p:spPr>
          <a:xfrm rot="5400000">
            <a:off x="2610247" y="3371453"/>
            <a:ext cx="392430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6D4FE8F3-2000-4C79-93C0-F6B38DB86836}" type="datetime1">
              <a:rPr lang="en-GB" smtClean="0"/>
              <a:pPr/>
              <a:t>07/06/2021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93DCF8C-C7BF-44ED-9858-11983603B2FA}" type="slidenum">
              <a:rPr lang="en-GB" smtClean="0"/>
              <a:pPr/>
              <a:t>‹N°›</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8B087-18D2-4649-8008-7B5AF576AAD8}" type="datetime1">
              <a:rPr lang="en-GB" smtClean="0"/>
              <a:pPr/>
              <a:t>07/06/2021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93DCF8C-C7BF-44ED-9858-11983603B2FA}" type="slidenum">
              <a:rPr lang="en-GB" smtClean="0"/>
              <a:pPr/>
              <a:t>‹N°›</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660067"/>
            <a:ext cx="2139696" cy="1051560"/>
          </a:xfrm>
        </p:spPr>
        <p:txBody>
          <a:bodyPr anchor="b">
            <a:no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2971801" y="660067"/>
            <a:ext cx="5715000" cy="4648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2" y="1775460"/>
            <a:ext cx="2139696" cy="35363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72F195CE-72B4-4A1A-B62B-71F914EC7789}" type="datetime1">
              <a:rPr lang="en-GB" smtClean="0"/>
              <a:pPr/>
              <a:t>07/06/2021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3DCF8C-C7BF-44ED-9858-11983603B2FA}" type="slidenum">
              <a:rPr lang="en-GB" smtClean="0"/>
              <a:pPr/>
              <a:t>‹N°›</a:t>
            </a:fld>
            <a:endParaRPr lang="en-GB"/>
          </a:p>
        </p:txBody>
      </p:sp>
      <p:cxnSp>
        <p:nvCxnSpPr>
          <p:cNvPr id="9" name="Straight Connector 8"/>
          <p:cNvCxnSpPr/>
          <p:nvPr/>
        </p:nvCxnSpPr>
        <p:spPr>
          <a:xfrm rot="5400000">
            <a:off x="451705" y="2983373"/>
            <a:ext cx="4648200" cy="15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1" y="660400"/>
            <a:ext cx="2142680" cy="1054100"/>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p:cNvSpPr>
          <p:nvPr>
            <p:ph type="pic" idx="1"/>
          </p:nvPr>
        </p:nvSpPr>
        <p:spPr>
          <a:xfrm>
            <a:off x="2858610" y="698502"/>
            <a:ext cx="5904390" cy="4583713"/>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57200" y="1778000"/>
            <a:ext cx="2139696" cy="35356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1AF8BF24-7828-497D-8C23-244F13E785F8}" type="datetime1">
              <a:rPr lang="en-GB" smtClean="0"/>
              <a:pPr/>
              <a:t>07/06/2021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3DCF8C-C7BF-44ED-9858-11983603B2FA}" type="slidenum">
              <a:rPr lang="en-GB" smtClean="0"/>
              <a:pPr/>
              <a:t>‹N°›</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9000" r="-9000"/>
          </a:stretch>
        </a:blipFill>
        <a:effectLst/>
      </p:bgPr>
    </p:bg>
    <p:spTree>
      <p:nvGrpSpPr>
        <p:cNvPr id="1" name=""/>
        <p:cNvGrpSpPr/>
        <p:nvPr/>
      </p:nvGrpSpPr>
      <p:grpSpPr>
        <a:xfrm>
          <a:off x="0" y="0"/>
          <a:ext cx="0" cy="0"/>
          <a:chOff x="0" y="0"/>
          <a:chExt cx="0" cy="0"/>
        </a:xfrm>
      </p:grpSpPr>
      <p:sp>
        <p:nvSpPr>
          <p:cNvPr id="10" name="Rectangle 9"/>
          <p:cNvSpPr/>
          <p:nvPr/>
        </p:nvSpPr>
        <p:spPr>
          <a:xfrm>
            <a:off x="0" y="183988"/>
            <a:ext cx="9144000" cy="190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44500"/>
            <a:ext cx="8229600" cy="8255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57200" y="1333500"/>
            <a:ext cx="8229600" cy="40640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9144000" cy="30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5240"/>
            <a:ext cx="2895600" cy="274320"/>
          </a:xfrm>
          <a:prstGeom prst="rect">
            <a:avLst/>
          </a:prstGeom>
        </p:spPr>
        <p:txBody>
          <a:bodyPr vert="horz" lIns="91440" tIns="45720" rIns="91440" bIns="45720" rtlCol="0" anchor="ctr"/>
          <a:lstStyle>
            <a:lvl1pPr algn="l">
              <a:defRPr sz="1200">
                <a:solidFill>
                  <a:srgbClr val="FFFFFF"/>
                </a:solidFill>
              </a:defRPr>
            </a:lvl1pPr>
          </a:lstStyle>
          <a:p>
            <a:fld id="{0FD8A242-8E6F-4E68-A0D9-AB568CDE1397}" type="datetime1">
              <a:rPr lang="en-GB" smtClean="0"/>
              <a:pPr/>
              <a:t>07/06/2021</a:t>
            </a:fld>
            <a:endParaRPr lang="en-GB"/>
          </a:p>
        </p:txBody>
      </p:sp>
      <p:sp>
        <p:nvSpPr>
          <p:cNvPr id="5" name="Footer Placeholder 4"/>
          <p:cNvSpPr>
            <a:spLocks noGrp="1"/>
          </p:cNvSpPr>
          <p:nvPr>
            <p:ph type="ftr" sz="quarter" idx="3"/>
          </p:nvPr>
        </p:nvSpPr>
        <p:spPr>
          <a:xfrm>
            <a:off x="3429000" y="15240"/>
            <a:ext cx="4114800" cy="274320"/>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5240"/>
            <a:ext cx="1066800" cy="274320"/>
          </a:xfrm>
          <a:prstGeom prst="rect">
            <a:avLst/>
          </a:prstGeom>
        </p:spPr>
        <p:txBody>
          <a:bodyPr vert="horz" lIns="91440" tIns="45720" rIns="91440" bIns="45720" rtlCol="0" anchor="ctr"/>
          <a:lstStyle>
            <a:lvl1pPr algn="l">
              <a:defRPr sz="1400" b="1">
                <a:solidFill>
                  <a:srgbClr val="FFFFFF"/>
                </a:solidFill>
              </a:defRPr>
            </a:lvl1pPr>
          </a:lstStyle>
          <a:p>
            <a:fld id="{593DCF8C-C7BF-44ED-9858-11983603B2FA}" type="slidenum">
              <a:rPr lang="en-GB" smtClean="0"/>
              <a:pPr/>
              <a:t>‹N°›</a:t>
            </a:fld>
            <a:endParaRPr lang="en-GB"/>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slide" Target="slide2.xml"/><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3.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12.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6.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 name="Picture 14" descr="C:\Users\A99\Desktop\tmp files\Sans-titre-1_0000_Line-separator.png"/>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7236296" y="121196"/>
            <a:ext cx="1794667" cy="323165"/>
          </a:xfrm>
          <a:prstGeom prst="rect">
            <a:avLst/>
          </a:prstGeom>
        </p:spPr>
        <p:txBody>
          <a:bodyPr wrap="square">
            <a:spAutoFit/>
          </a:bodyPr>
          <a:lstStyle/>
          <a:p>
            <a:r>
              <a:rPr lang="en-US" sz="1500" b="1" dirty="0"/>
              <a:t>Année </a:t>
            </a:r>
            <a:r>
              <a:rPr lang="en-US" sz="1500" b="1" dirty="0" smtClean="0"/>
              <a:t>2020-2021</a:t>
            </a:r>
            <a:endParaRPr lang="fr-FR" sz="1500" b="1" dirty="0"/>
          </a:p>
        </p:txBody>
      </p:sp>
      <p:sp>
        <p:nvSpPr>
          <p:cNvPr id="36" name="Titre 1"/>
          <p:cNvSpPr txBox="1">
            <a:spLocks/>
          </p:cNvSpPr>
          <p:nvPr/>
        </p:nvSpPr>
        <p:spPr>
          <a:xfrm>
            <a:off x="1115616" y="5017740"/>
            <a:ext cx="2220755" cy="575131"/>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fr-FR" sz="1400" b="1" cap="none" dirty="0">
                <a:solidFill>
                  <a:srgbClr val="0070C0"/>
                </a:solidFill>
                <a:latin typeface="Segoe UI" pitchFamily="34" charset="0"/>
                <a:ea typeface="Segoe UI" pitchFamily="34" charset="0"/>
                <a:cs typeface="Segoe UI" pitchFamily="34" charset="0"/>
              </a:rPr>
              <a:t>Réalisé par </a:t>
            </a:r>
          </a:p>
          <a:p>
            <a:r>
              <a:rPr lang="fr-FR" sz="1600" b="1" cap="none" dirty="0" err="1">
                <a:solidFill>
                  <a:schemeClr val="tx1">
                    <a:lumMod val="65000"/>
                    <a:lumOff val="35000"/>
                  </a:schemeClr>
                </a:solidFill>
                <a:latin typeface="Segoe UI" pitchFamily="34" charset="0"/>
                <a:ea typeface="Segoe UI" pitchFamily="34" charset="0"/>
                <a:cs typeface="Segoe UI" pitchFamily="34" charset="0"/>
              </a:rPr>
              <a:t>Jellali</a:t>
            </a:r>
            <a:r>
              <a:rPr lang="fr-FR" sz="1600" b="1" cap="none" dirty="0">
                <a:solidFill>
                  <a:schemeClr val="tx1">
                    <a:lumMod val="65000"/>
                    <a:lumOff val="35000"/>
                  </a:schemeClr>
                </a:solidFill>
                <a:latin typeface="Segoe UI" pitchFamily="34" charset="0"/>
                <a:ea typeface="Segoe UI" pitchFamily="34" charset="0"/>
                <a:cs typeface="Segoe UI" pitchFamily="34" charset="0"/>
              </a:rPr>
              <a:t> </a:t>
            </a:r>
            <a:r>
              <a:rPr lang="fr-FR" sz="1600" b="1" cap="none" dirty="0" err="1" smtClean="0">
                <a:solidFill>
                  <a:schemeClr val="tx1">
                    <a:lumMod val="65000"/>
                    <a:lumOff val="35000"/>
                  </a:schemeClr>
                </a:solidFill>
                <a:latin typeface="Segoe UI" pitchFamily="34" charset="0"/>
                <a:ea typeface="Segoe UI" pitchFamily="34" charset="0"/>
                <a:cs typeface="Segoe UI" pitchFamily="34" charset="0"/>
              </a:rPr>
              <a:t>Marwa</a:t>
            </a:r>
            <a:endParaRPr lang="fr-FR" sz="1600" b="1" cap="none" dirty="0" smtClean="0">
              <a:solidFill>
                <a:schemeClr val="tx1">
                  <a:lumMod val="65000"/>
                  <a:lumOff val="35000"/>
                </a:schemeClr>
              </a:solidFill>
              <a:latin typeface="Segoe UI" pitchFamily="34" charset="0"/>
              <a:ea typeface="Segoe UI" pitchFamily="34" charset="0"/>
              <a:cs typeface="Segoe UI" pitchFamily="34" charset="0"/>
            </a:endParaRPr>
          </a:p>
          <a:p>
            <a:r>
              <a:rPr lang="fr-FR" sz="1600" b="1" cap="none" dirty="0" err="1" smtClean="0">
                <a:solidFill>
                  <a:schemeClr val="tx1">
                    <a:lumMod val="65000"/>
                    <a:lumOff val="35000"/>
                  </a:schemeClr>
                </a:solidFill>
                <a:latin typeface="Segoe UI" pitchFamily="34" charset="0"/>
                <a:ea typeface="Segoe UI" pitchFamily="34" charset="0"/>
                <a:cs typeface="Segoe UI" pitchFamily="34" charset="0"/>
              </a:rPr>
              <a:t>Daghari</a:t>
            </a:r>
            <a:r>
              <a:rPr lang="fr-FR" sz="1600" b="1" cap="none" dirty="0" smtClean="0">
                <a:solidFill>
                  <a:schemeClr val="tx1">
                    <a:lumMod val="65000"/>
                    <a:lumOff val="35000"/>
                  </a:schemeClr>
                </a:solidFill>
                <a:latin typeface="Segoe UI" pitchFamily="34" charset="0"/>
                <a:ea typeface="Segoe UI" pitchFamily="34" charset="0"/>
                <a:cs typeface="Segoe UI" pitchFamily="34" charset="0"/>
              </a:rPr>
              <a:t> Samar </a:t>
            </a:r>
          </a:p>
          <a:p>
            <a:r>
              <a:rPr lang="fr-FR" sz="1600" b="1" cap="none" dirty="0" err="1" smtClean="0">
                <a:solidFill>
                  <a:schemeClr val="tx1">
                    <a:lumMod val="65000"/>
                    <a:lumOff val="35000"/>
                  </a:schemeClr>
                </a:solidFill>
                <a:latin typeface="Segoe UI" pitchFamily="34" charset="0"/>
                <a:ea typeface="Segoe UI" pitchFamily="34" charset="0"/>
                <a:cs typeface="Segoe UI" pitchFamily="34" charset="0"/>
              </a:rPr>
              <a:t>Baghouli</a:t>
            </a:r>
            <a:r>
              <a:rPr lang="fr-FR" sz="1600" b="1" cap="none" dirty="0" smtClean="0">
                <a:solidFill>
                  <a:schemeClr val="tx1">
                    <a:lumMod val="65000"/>
                    <a:lumOff val="35000"/>
                  </a:schemeClr>
                </a:solidFill>
                <a:latin typeface="Segoe UI" pitchFamily="34" charset="0"/>
                <a:ea typeface="Segoe UI" pitchFamily="34" charset="0"/>
                <a:cs typeface="Segoe UI" pitchFamily="34" charset="0"/>
              </a:rPr>
              <a:t> </a:t>
            </a:r>
            <a:r>
              <a:rPr lang="fr-FR" sz="1600" b="1" cap="none" dirty="0" err="1" smtClean="0">
                <a:solidFill>
                  <a:schemeClr val="tx1">
                    <a:lumMod val="65000"/>
                    <a:lumOff val="35000"/>
                  </a:schemeClr>
                </a:solidFill>
                <a:latin typeface="Segoe UI" pitchFamily="34" charset="0"/>
                <a:ea typeface="Segoe UI" pitchFamily="34" charset="0"/>
                <a:cs typeface="Segoe UI" pitchFamily="34" charset="0"/>
              </a:rPr>
              <a:t>Ichrak</a:t>
            </a:r>
            <a:r>
              <a:rPr lang="fr-FR" sz="1600" b="1" cap="none" dirty="0" smtClean="0">
                <a:solidFill>
                  <a:schemeClr val="tx1">
                    <a:lumMod val="65000"/>
                    <a:lumOff val="35000"/>
                  </a:schemeClr>
                </a:solidFill>
                <a:latin typeface="Segoe UI" pitchFamily="34" charset="0"/>
                <a:ea typeface="Segoe UI" pitchFamily="34" charset="0"/>
                <a:cs typeface="Segoe UI" pitchFamily="34" charset="0"/>
              </a:rPr>
              <a:t> </a:t>
            </a:r>
          </a:p>
          <a:p>
            <a:r>
              <a:rPr lang="fr-FR" sz="1600" b="1" cap="none" dirty="0" err="1" smtClean="0">
                <a:solidFill>
                  <a:schemeClr val="tx1">
                    <a:lumMod val="65000"/>
                    <a:lumOff val="35000"/>
                  </a:schemeClr>
                </a:solidFill>
                <a:latin typeface="Segoe UI" pitchFamily="34" charset="0"/>
                <a:ea typeface="Segoe UI" pitchFamily="34" charset="0"/>
                <a:cs typeface="Segoe UI" pitchFamily="34" charset="0"/>
              </a:rPr>
              <a:t>Hadrich</a:t>
            </a:r>
            <a:r>
              <a:rPr lang="fr-FR" sz="1600" b="1" cap="none" dirty="0" smtClean="0">
                <a:solidFill>
                  <a:schemeClr val="tx1">
                    <a:lumMod val="65000"/>
                    <a:lumOff val="35000"/>
                  </a:schemeClr>
                </a:solidFill>
                <a:latin typeface="Segoe UI" pitchFamily="34" charset="0"/>
                <a:ea typeface="Segoe UI" pitchFamily="34" charset="0"/>
                <a:cs typeface="Segoe UI" pitchFamily="34" charset="0"/>
              </a:rPr>
              <a:t> </a:t>
            </a:r>
            <a:r>
              <a:rPr lang="fr-FR" sz="1600" b="1" cap="none" dirty="0" err="1" smtClean="0">
                <a:solidFill>
                  <a:schemeClr val="tx1">
                    <a:lumMod val="65000"/>
                    <a:lumOff val="35000"/>
                  </a:schemeClr>
                </a:solidFill>
                <a:latin typeface="Segoe UI" pitchFamily="34" charset="0"/>
                <a:ea typeface="Segoe UI" pitchFamily="34" charset="0"/>
                <a:cs typeface="Segoe UI" pitchFamily="34" charset="0"/>
              </a:rPr>
              <a:t>Eya</a:t>
            </a:r>
            <a:r>
              <a:rPr lang="fr-FR" sz="1600" b="1" cap="none" dirty="0" smtClean="0">
                <a:solidFill>
                  <a:schemeClr val="tx1">
                    <a:lumMod val="65000"/>
                    <a:lumOff val="35000"/>
                  </a:schemeClr>
                </a:solidFill>
                <a:latin typeface="Segoe UI" pitchFamily="34" charset="0"/>
                <a:ea typeface="Segoe UI" pitchFamily="34" charset="0"/>
                <a:cs typeface="Segoe UI" pitchFamily="34" charset="0"/>
              </a:rPr>
              <a:t> </a:t>
            </a:r>
          </a:p>
          <a:p>
            <a:r>
              <a:rPr lang="fr-FR" sz="1600" b="1" cap="none" dirty="0" smtClean="0">
                <a:solidFill>
                  <a:schemeClr val="tx1">
                    <a:lumMod val="65000"/>
                    <a:lumOff val="35000"/>
                  </a:schemeClr>
                </a:solidFill>
                <a:latin typeface="Segoe UI" pitchFamily="34" charset="0"/>
                <a:ea typeface="Segoe UI" pitchFamily="34" charset="0"/>
                <a:cs typeface="Segoe UI" pitchFamily="34" charset="0"/>
              </a:rPr>
              <a:t>Abbassi </a:t>
            </a:r>
            <a:r>
              <a:rPr lang="fr-FR" sz="1600" b="1" cap="none" dirty="0" err="1" smtClean="0">
                <a:solidFill>
                  <a:schemeClr val="tx1">
                    <a:lumMod val="65000"/>
                    <a:lumOff val="35000"/>
                  </a:schemeClr>
                </a:solidFill>
                <a:latin typeface="Segoe UI" pitchFamily="34" charset="0"/>
                <a:ea typeface="Segoe UI" pitchFamily="34" charset="0"/>
                <a:cs typeface="Segoe UI" pitchFamily="34" charset="0"/>
              </a:rPr>
              <a:t>Nourelhouda</a:t>
            </a:r>
            <a:r>
              <a:rPr lang="fr-FR" sz="1600" b="1" cap="none" dirty="0" smtClean="0">
                <a:solidFill>
                  <a:schemeClr val="tx1">
                    <a:lumMod val="65000"/>
                    <a:lumOff val="35000"/>
                  </a:schemeClr>
                </a:solidFill>
                <a:latin typeface="Segoe UI" pitchFamily="34" charset="0"/>
                <a:ea typeface="Segoe UI" pitchFamily="34" charset="0"/>
                <a:cs typeface="Segoe UI" pitchFamily="34" charset="0"/>
              </a:rPr>
              <a:t> </a:t>
            </a:r>
          </a:p>
          <a:p>
            <a:endParaRPr lang="fr-FR" sz="1400" b="1" cap="none" dirty="0">
              <a:solidFill>
                <a:schemeClr val="tx1">
                  <a:lumMod val="65000"/>
                  <a:lumOff val="35000"/>
                </a:schemeClr>
              </a:solidFill>
              <a:latin typeface="Segoe UI" pitchFamily="34" charset="0"/>
              <a:ea typeface="Segoe UI" pitchFamily="34" charset="0"/>
              <a:cs typeface="Segoe UI" pitchFamily="34" charset="0"/>
            </a:endParaRPr>
          </a:p>
        </p:txBody>
      </p:sp>
      <p:sp>
        <p:nvSpPr>
          <p:cNvPr id="39" name="Titre 1"/>
          <p:cNvSpPr txBox="1">
            <a:spLocks/>
          </p:cNvSpPr>
          <p:nvPr/>
        </p:nvSpPr>
        <p:spPr>
          <a:xfrm>
            <a:off x="6084168" y="3865612"/>
            <a:ext cx="2220755" cy="575131"/>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fr-FR" sz="1400" b="1" cap="none" dirty="0">
                <a:solidFill>
                  <a:srgbClr val="0070C0"/>
                </a:solidFill>
                <a:latin typeface="Segoe UI" pitchFamily="34" charset="0"/>
                <a:ea typeface="Segoe UI" pitchFamily="34" charset="0"/>
                <a:cs typeface="Segoe UI" pitchFamily="34" charset="0"/>
              </a:rPr>
              <a:t>Encadré par</a:t>
            </a:r>
          </a:p>
          <a:p>
            <a:r>
              <a:rPr lang="fr-FR" sz="1400" b="1" cap="none" dirty="0" smtClean="0">
                <a:solidFill>
                  <a:schemeClr val="tx1">
                    <a:lumMod val="65000"/>
                    <a:lumOff val="35000"/>
                  </a:schemeClr>
                </a:solidFill>
                <a:latin typeface="Segoe UI" pitchFamily="34" charset="0"/>
                <a:ea typeface="Segoe UI" pitchFamily="34" charset="0"/>
                <a:cs typeface="Segoe UI" pitchFamily="34" charset="0"/>
              </a:rPr>
              <a:t>Mme Ben </a:t>
            </a:r>
            <a:r>
              <a:rPr lang="fr-FR" sz="1400" b="1" cap="none" dirty="0" err="1" smtClean="0">
                <a:solidFill>
                  <a:schemeClr val="tx1">
                    <a:lumMod val="65000"/>
                    <a:lumOff val="35000"/>
                  </a:schemeClr>
                </a:solidFill>
                <a:latin typeface="Segoe UI" pitchFamily="34" charset="0"/>
                <a:ea typeface="Segoe UI" pitchFamily="34" charset="0"/>
                <a:cs typeface="Segoe UI" pitchFamily="34" charset="0"/>
              </a:rPr>
              <a:t>Fadhel</a:t>
            </a:r>
            <a:r>
              <a:rPr lang="fr-FR" sz="1400" b="1" cap="none" dirty="0" smtClean="0">
                <a:solidFill>
                  <a:schemeClr val="tx1">
                    <a:lumMod val="65000"/>
                    <a:lumOff val="35000"/>
                  </a:schemeClr>
                </a:solidFill>
                <a:latin typeface="Segoe UI" pitchFamily="34" charset="0"/>
                <a:ea typeface="Segoe UI" pitchFamily="34" charset="0"/>
                <a:cs typeface="Segoe UI" pitchFamily="34" charset="0"/>
              </a:rPr>
              <a:t> Sana </a:t>
            </a:r>
          </a:p>
          <a:p>
            <a:r>
              <a:rPr lang="fr-FR" sz="1400" b="1" cap="none" dirty="0" smtClean="0">
                <a:solidFill>
                  <a:schemeClr val="tx1">
                    <a:lumMod val="65000"/>
                    <a:lumOff val="35000"/>
                  </a:schemeClr>
                </a:solidFill>
                <a:latin typeface="Segoe UI" pitchFamily="34" charset="0"/>
                <a:ea typeface="Segoe UI" pitchFamily="34" charset="0"/>
                <a:cs typeface="Segoe UI" pitchFamily="34" charset="0"/>
              </a:rPr>
              <a:t>Mme </a:t>
            </a:r>
            <a:r>
              <a:rPr lang="fr-FR" sz="1400" b="1" cap="none" dirty="0" err="1" smtClean="0">
                <a:solidFill>
                  <a:schemeClr val="tx1">
                    <a:lumMod val="65000"/>
                    <a:lumOff val="35000"/>
                  </a:schemeClr>
                </a:solidFill>
                <a:latin typeface="Segoe UI" pitchFamily="34" charset="0"/>
                <a:ea typeface="Segoe UI" pitchFamily="34" charset="0"/>
                <a:cs typeface="Segoe UI" pitchFamily="34" charset="0"/>
              </a:rPr>
              <a:t>Hjiri</a:t>
            </a:r>
            <a:r>
              <a:rPr lang="fr-FR" sz="1400" b="1" cap="none" dirty="0" smtClean="0">
                <a:solidFill>
                  <a:schemeClr val="tx1">
                    <a:lumMod val="65000"/>
                    <a:lumOff val="35000"/>
                  </a:schemeClr>
                </a:solidFill>
                <a:latin typeface="Segoe UI" pitchFamily="34" charset="0"/>
                <a:ea typeface="Segoe UI" pitchFamily="34" charset="0"/>
                <a:cs typeface="Segoe UI" pitchFamily="34" charset="0"/>
              </a:rPr>
              <a:t> </a:t>
            </a:r>
            <a:r>
              <a:rPr lang="fr-FR" sz="1400" b="1" cap="none" dirty="0" err="1" smtClean="0">
                <a:solidFill>
                  <a:schemeClr val="tx1">
                    <a:lumMod val="65000"/>
                    <a:lumOff val="35000"/>
                  </a:schemeClr>
                </a:solidFill>
                <a:latin typeface="Segoe UI" pitchFamily="34" charset="0"/>
                <a:ea typeface="Segoe UI" pitchFamily="34" charset="0"/>
                <a:cs typeface="Segoe UI" pitchFamily="34" charset="0"/>
              </a:rPr>
              <a:t>Wiem</a:t>
            </a:r>
            <a:r>
              <a:rPr lang="fr-FR" sz="1400" b="1" cap="none" dirty="0" smtClean="0">
                <a:solidFill>
                  <a:schemeClr val="tx1">
                    <a:lumMod val="65000"/>
                    <a:lumOff val="35000"/>
                  </a:schemeClr>
                </a:solidFill>
                <a:latin typeface="Segoe UI" pitchFamily="34" charset="0"/>
                <a:ea typeface="Segoe UI" pitchFamily="34" charset="0"/>
                <a:cs typeface="Segoe UI" pitchFamily="34" charset="0"/>
              </a:rPr>
              <a:t> </a:t>
            </a:r>
            <a:endParaRPr lang="fr-FR" sz="1400" b="1" cap="none" dirty="0">
              <a:solidFill>
                <a:srgbClr val="0070C0"/>
              </a:solidFill>
              <a:latin typeface="Segoe UI" pitchFamily="34" charset="0"/>
              <a:ea typeface="Segoe UI" pitchFamily="34" charset="0"/>
              <a:cs typeface="Segoe UI" pitchFamily="34" charset="0"/>
            </a:endParaRPr>
          </a:p>
        </p:txBody>
      </p:sp>
      <p:sp>
        <p:nvSpPr>
          <p:cNvPr id="4" name="Rectangle 3"/>
          <p:cNvSpPr/>
          <p:nvPr/>
        </p:nvSpPr>
        <p:spPr>
          <a:xfrm>
            <a:off x="1115616" y="2353444"/>
            <a:ext cx="7272807" cy="984885"/>
          </a:xfrm>
          <a:prstGeom prst="rect">
            <a:avLst/>
          </a:prstGeom>
        </p:spPr>
        <p:txBody>
          <a:bodyPr wrap="square">
            <a:spAutoFit/>
          </a:bodyPr>
          <a:lstStyle/>
          <a:p>
            <a:pPr algn="ctr"/>
            <a:r>
              <a:rPr lang="fr-TN" sz="2000" b="1" dirty="0">
                <a:solidFill>
                  <a:srgbClr val="0070C0"/>
                </a:solidFill>
                <a:latin typeface="Constantia" panose="02030602050306030303" pitchFamily="18" charset="0"/>
              </a:rPr>
              <a:t>Sujet : </a:t>
            </a:r>
            <a:r>
              <a:rPr lang="fr-FR" sz="2000" b="1" dirty="0" smtClean="0">
                <a:solidFill>
                  <a:srgbClr val="0070C0"/>
                </a:solidFill>
                <a:latin typeface="Constantia" panose="02030602050306030303" pitchFamily="18" charset="0"/>
              </a:rPr>
              <a:t>Conception et Réalisation d’</a:t>
            </a:r>
            <a:r>
              <a:rPr lang="fr-TN" sz="2000" b="1" dirty="0" smtClean="0">
                <a:solidFill>
                  <a:srgbClr val="0070C0"/>
                </a:solidFill>
                <a:latin typeface="Constantia" panose="02030602050306030303" pitchFamily="18" charset="0"/>
              </a:rPr>
              <a:t> </a:t>
            </a:r>
            <a:r>
              <a:rPr lang="fr-TN" sz="2000" b="1" dirty="0">
                <a:solidFill>
                  <a:srgbClr val="0070C0"/>
                </a:solidFill>
                <a:latin typeface="Constantia" panose="02030602050306030303" pitchFamily="18" charset="0"/>
              </a:rPr>
              <a:t>une application </a:t>
            </a:r>
            <a:r>
              <a:rPr lang="fr-TN" sz="2000" b="1" dirty="0" smtClean="0">
                <a:solidFill>
                  <a:srgbClr val="0070C0"/>
                </a:solidFill>
                <a:latin typeface="Constantia" panose="02030602050306030303" pitchFamily="18" charset="0"/>
              </a:rPr>
              <a:t>de </a:t>
            </a:r>
            <a:r>
              <a:rPr lang="fr-FR" sz="2000" b="1" dirty="0" smtClean="0">
                <a:solidFill>
                  <a:srgbClr val="0070C0"/>
                </a:solidFill>
                <a:latin typeface="Constantia" panose="02030602050306030303" pitchFamily="18" charset="0"/>
              </a:rPr>
              <a:t>gestion d’une école primaire </a:t>
            </a:r>
            <a:endParaRPr lang="fr-TN" dirty="0"/>
          </a:p>
          <a:p>
            <a:r>
              <a:rPr lang="fr-TN" dirty="0"/>
              <a:t> </a:t>
            </a:r>
          </a:p>
        </p:txBody>
      </p:sp>
      <p:sp>
        <p:nvSpPr>
          <p:cNvPr id="6" name="Rectangle 5"/>
          <p:cNvSpPr/>
          <p:nvPr/>
        </p:nvSpPr>
        <p:spPr>
          <a:xfrm>
            <a:off x="2699792" y="1077594"/>
            <a:ext cx="3439061" cy="523220"/>
          </a:xfrm>
          <a:prstGeom prst="rect">
            <a:avLst/>
          </a:prstGeom>
        </p:spPr>
        <p:txBody>
          <a:bodyPr wrap="square">
            <a:spAutoFit/>
          </a:bodyPr>
          <a:lstStyle/>
          <a:p>
            <a:pPr algn="ctr"/>
            <a:r>
              <a:rPr lang="fr-TN" sz="1400" dirty="0">
                <a:latin typeface="Constantia" panose="02030602050306030303" pitchFamily="18" charset="0"/>
              </a:rPr>
              <a:t>Ministère de l’enseignement supérieur et de la Recherche Scientifique</a:t>
            </a:r>
          </a:p>
        </p:txBody>
      </p:sp>
      <p:pic>
        <p:nvPicPr>
          <p:cNvPr id="1026" name="Picture 2">
            <a:extLst>
              <a:ext uri="{FF2B5EF4-FFF2-40B4-BE49-F238E27FC236}">
                <a16:creationId xmlns:a16="http://schemas.microsoft.com/office/drawing/2014/main" id="{3525C162-4423-493E-A14D-DD9E2A91424F}"/>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34749" y="218421"/>
            <a:ext cx="697291" cy="876614"/>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descr="Logo_ESPRIT_Ariana.jpg"/>
          <p:cNvPicPr>
            <a:picLocks noChangeAspect="1"/>
          </p:cNvPicPr>
          <p:nvPr/>
        </p:nvPicPr>
        <p:blipFill>
          <a:blip r:embed="rId6" cstate="print"/>
          <a:stretch>
            <a:fillRect/>
          </a:stretch>
        </p:blipFill>
        <p:spPr>
          <a:xfrm>
            <a:off x="251519" y="337220"/>
            <a:ext cx="2528965" cy="936104"/>
          </a:xfrm>
          <a:prstGeom prst="rect">
            <a:avLst/>
          </a:prstGeom>
        </p:spPr>
      </p:pic>
    </p:spTree>
    <p:custDataLst>
      <p:tags r:id="rId1"/>
    </p:custDataLst>
    <p:extLst>
      <p:ext uri="{BB962C8B-B14F-4D97-AF65-F5344CB8AC3E}">
        <p14:creationId xmlns:p14="http://schemas.microsoft.com/office/powerpoint/2010/main" val="270807691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1000"/>
                                        <p:tgtEl>
                                          <p:spTgt spid="39"/>
                                        </p:tgtEl>
                                      </p:cBhvr>
                                    </p:animEffect>
                                    <p:anim calcmode="lin" valueType="num">
                                      <p:cBhvr>
                                        <p:cTn id="14" dur="1000" fill="hold"/>
                                        <p:tgtEl>
                                          <p:spTgt spid="39"/>
                                        </p:tgtEl>
                                        <p:attrNameLst>
                                          <p:attrName>ppt_x</p:attrName>
                                        </p:attrNameLst>
                                      </p:cBhvr>
                                      <p:tavLst>
                                        <p:tav tm="0">
                                          <p:val>
                                            <p:strVal val="#ppt_x"/>
                                          </p:val>
                                        </p:tav>
                                        <p:tav tm="100000">
                                          <p:val>
                                            <p:strVal val="#ppt_x"/>
                                          </p:val>
                                        </p:tav>
                                      </p:tavLst>
                                    </p:anim>
                                    <p:anim calcmode="lin" valueType="num">
                                      <p:cBhvr>
                                        <p:cTn id="1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8482" y="238068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58" y="1689663"/>
            <a:ext cx="1714500" cy="6844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703" y="2897411"/>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493" y="3493630"/>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291131" y="181976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425452"/>
            <a:ext cx="165463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248850" y="3035734"/>
            <a:ext cx="1269928" cy="323165"/>
          </a:xfrm>
          <a:prstGeom prst="rect">
            <a:avLst/>
          </a:prstGeom>
        </p:spPr>
        <p:txBody>
          <a:bodyPr wrap="square">
            <a:spAutoFit/>
          </a:bodyPr>
          <a:lstStyle/>
          <a:p>
            <a:pPr algn="ctr"/>
            <a:r>
              <a:rPr lang="en-GB" sz="1500" b="1" dirty="0">
                <a:solidFill>
                  <a:schemeClr val="bg1"/>
                </a:solidFill>
              </a:rPr>
              <a:t>Conception </a:t>
            </a:r>
            <a:endParaRPr lang="fr-FR" sz="1500" b="1" dirty="0">
              <a:solidFill>
                <a:schemeClr val="bg1"/>
              </a:solidFill>
            </a:endParaRPr>
          </a:p>
        </p:txBody>
      </p:sp>
      <p:sp>
        <p:nvSpPr>
          <p:cNvPr id="16" name="Rectangle 15"/>
          <p:cNvSpPr/>
          <p:nvPr/>
        </p:nvSpPr>
        <p:spPr>
          <a:xfrm>
            <a:off x="389848"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1" name="Rectangle 20"/>
          <p:cNvSpPr/>
          <p:nvPr/>
        </p:nvSpPr>
        <p:spPr>
          <a:xfrm>
            <a:off x="178357" y="137205"/>
            <a:ext cx="3492687"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Solution Proposée</a:t>
            </a:r>
            <a:endParaRPr lang="fr-FR" sz="3200" dirty="0">
              <a:solidFill>
                <a:srgbClr val="3798B4"/>
              </a:solidFill>
              <a:latin typeface="Segoe UI" pitchFamily="34" charset="0"/>
              <a:ea typeface="Segoe UI" pitchFamily="34" charset="0"/>
              <a:cs typeface="Segoe UI" pitchFamily="34" charset="0"/>
            </a:endParaRPr>
          </a:p>
        </p:txBody>
      </p:sp>
      <p:sp>
        <p:nvSpPr>
          <p:cNvPr id="4" name="Rectangle 3"/>
          <p:cNvSpPr/>
          <p:nvPr/>
        </p:nvSpPr>
        <p:spPr>
          <a:xfrm>
            <a:off x="8638378" y="5202617"/>
            <a:ext cx="312906" cy="369332"/>
          </a:xfrm>
          <a:prstGeom prst="rect">
            <a:avLst/>
          </a:prstGeom>
        </p:spPr>
        <p:txBody>
          <a:bodyPr wrap="none">
            <a:spAutoFit/>
          </a:bodyPr>
          <a:lstStyle/>
          <a:p>
            <a:r>
              <a:rPr lang="fr-FR" b="1" dirty="0" smtClean="0"/>
              <a:t>9</a:t>
            </a:r>
            <a:endParaRPr lang="fr-FR" b="1" dirty="0"/>
          </a:p>
        </p:txBody>
      </p:sp>
      <p:sp>
        <p:nvSpPr>
          <p:cNvPr id="2" name="Rectangle 1">
            <a:extLst>
              <a:ext uri="{FF2B5EF4-FFF2-40B4-BE49-F238E27FC236}">
                <a16:creationId xmlns:a16="http://schemas.microsoft.com/office/drawing/2014/main" id="{FA6CA44A-0523-4CDD-8497-04E77791EB35}"/>
              </a:ext>
            </a:extLst>
          </p:cNvPr>
          <p:cNvSpPr/>
          <p:nvPr/>
        </p:nvSpPr>
        <p:spPr>
          <a:xfrm>
            <a:off x="2555776" y="841276"/>
            <a:ext cx="4572000" cy="461665"/>
          </a:xfrm>
          <a:prstGeom prst="rect">
            <a:avLst/>
          </a:prstGeom>
        </p:spPr>
        <p:txBody>
          <a:bodyPr>
            <a:spAutoFit/>
          </a:bodyPr>
          <a:lstStyle/>
          <a:p>
            <a:pPr>
              <a:spcAft>
                <a:spcPts val="0"/>
              </a:spcAft>
            </a:pPr>
            <a:r>
              <a:rPr lang="fr-FR" sz="2400" b="1" i="1" u="sng" dirty="0" smtClean="0">
                <a:solidFill>
                  <a:srgbClr val="002060"/>
                </a:solidFill>
              </a:rPr>
              <a:t>Besoins fonctionnel  </a:t>
            </a:r>
            <a:endParaRPr lang="fr-TN" sz="2400" b="1" i="1" u="sng" dirty="0">
              <a:solidFill>
                <a:srgbClr val="002060"/>
              </a:solidFill>
            </a:endParaRPr>
          </a:p>
        </p:txBody>
      </p:sp>
      <p:sp>
        <p:nvSpPr>
          <p:cNvPr id="5" name="Rectangle 4">
            <a:extLst>
              <a:ext uri="{FF2B5EF4-FFF2-40B4-BE49-F238E27FC236}">
                <a16:creationId xmlns:a16="http://schemas.microsoft.com/office/drawing/2014/main" id="{43F86B01-3F5F-4D5D-B1C5-88266DAD887F}"/>
              </a:ext>
            </a:extLst>
          </p:cNvPr>
          <p:cNvSpPr/>
          <p:nvPr/>
        </p:nvSpPr>
        <p:spPr>
          <a:xfrm>
            <a:off x="2323884" y="2566664"/>
            <a:ext cx="4572000" cy="369332"/>
          </a:xfrm>
          <a:prstGeom prst="rect">
            <a:avLst/>
          </a:prstGeom>
        </p:spPr>
        <p:txBody>
          <a:bodyPr>
            <a:spAutoFit/>
          </a:bodyPr>
          <a:lstStyle/>
          <a:p>
            <a:pPr>
              <a:spcAft>
                <a:spcPts val="0"/>
              </a:spcAft>
            </a:pPr>
            <a:r>
              <a:rPr lang="fr-FR" dirty="0">
                <a:latin typeface="Constantia" panose="02030602050306030303" pitchFamily="18" charset="0"/>
                <a:ea typeface="Times New Roman" panose="02020603050405020304" pitchFamily="18" charset="0"/>
                <a:cs typeface="Arial" panose="020B0604020202020204" pitchFamily="34" charset="0"/>
              </a:rPr>
              <a:t> </a:t>
            </a:r>
            <a:endParaRPr lang="fr-TN" dirty="0"/>
          </a:p>
        </p:txBody>
      </p:sp>
      <p:sp>
        <p:nvSpPr>
          <p:cNvPr id="24" name="Rectangle 23">
            <a:extLst>
              <a:ext uri="{FF2B5EF4-FFF2-40B4-BE49-F238E27FC236}">
                <a16:creationId xmlns:a16="http://schemas.microsoft.com/office/drawing/2014/main" id="{540EE009-5550-4F83-AC58-577E110CBC2E}"/>
              </a:ext>
            </a:extLst>
          </p:cNvPr>
          <p:cNvSpPr/>
          <p:nvPr/>
        </p:nvSpPr>
        <p:spPr>
          <a:xfrm>
            <a:off x="2281411" y="1489348"/>
            <a:ext cx="6862589" cy="646331"/>
          </a:xfrm>
          <a:prstGeom prst="rect">
            <a:avLst/>
          </a:prstGeom>
        </p:spPr>
        <p:txBody>
          <a:bodyPr wrap="square">
            <a:spAutoFit/>
          </a:bodyPr>
          <a:lstStyle/>
          <a:p>
            <a:pPr marL="285750" indent="-285750">
              <a:spcAft>
                <a:spcPts val="0"/>
              </a:spcAft>
              <a:buFont typeface="Wingdings" panose="05000000000000000000" pitchFamily="2" charset="2"/>
              <a:buChar char="v"/>
            </a:pPr>
            <a:r>
              <a:rPr lang="fr-FR" dirty="0" smtClean="0">
                <a:latin typeface="Constantia" panose="02030602050306030303" pitchFamily="18" charset="0"/>
                <a:ea typeface="Times New Roman" panose="02020603050405020304" pitchFamily="18" charset="0"/>
                <a:cs typeface="Arial" panose="020B0604020202020204" pitchFamily="34" charset="0"/>
              </a:rPr>
              <a:t>Les besoins fonctionnels présentent les actions que le système doit assurer en répondant à une requête.  </a:t>
            </a:r>
            <a:endParaRPr lang="fr-FR" dirty="0">
              <a:latin typeface="Constantia" panose="02030602050306030303" pitchFamily="18" charset="0"/>
              <a:ea typeface="Times New Roman" panose="02020603050405020304" pitchFamily="18" charset="0"/>
              <a:cs typeface="Arial" panose="020B0604020202020204" pitchFamily="34" charset="0"/>
            </a:endParaRPr>
          </a:p>
        </p:txBody>
      </p:sp>
      <p:sp>
        <p:nvSpPr>
          <p:cNvPr id="25" name="Rectangle 24">
            <a:extLst>
              <a:ext uri="{FF2B5EF4-FFF2-40B4-BE49-F238E27FC236}">
                <a16:creationId xmlns:a16="http://schemas.microsoft.com/office/drawing/2014/main" id="{3ADDB771-76BA-4678-BA80-7208EF8B3D69}"/>
              </a:ext>
            </a:extLst>
          </p:cNvPr>
          <p:cNvSpPr/>
          <p:nvPr/>
        </p:nvSpPr>
        <p:spPr>
          <a:xfrm>
            <a:off x="2195736" y="2353444"/>
            <a:ext cx="6153745" cy="923330"/>
          </a:xfrm>
          <a:prstGeom prst="rect">
            <a:avLst/>
          </a:prstGeom>
        </p:spPr>
        <p:txBody>
          <a:bodyPr wrap="square">
            <a:spAutoFit/>
          </a:bodyPr>
          <a:lstStyle/>
          <a:p>
            <a:pPr marL="285750" indent="-285750" algn="ctr">
              <a:spcAft>
                <a:spcPts val="0"/>
              </a:spcAft>
            </a:pPr>
            <a:r>
              <a:rPr lang="fr-FR" b="1" i="1" dirty="0" smtClean="0">
                <a:latin typeface="Constantia" panose="02030602050306030303" pitchFamily="18" charset="0"/>
                <a:ea typeface="Times New Roman" panose="02020603050405020304" pitchFamily="18" charset="0"/>
                <a:cs typeface="Arial" panose="020B0604020202020204" pitchFamily="34" charset="0"/>
              </a:rPr>
              <a:t>l’application offre un ensemble de services scolaires administratifs et pédagogiques à ses utilisateurs tels que :</a:t>
            </a:r>
            <a:endParaRPr lang="fr-FR" b="1" i="1" dirty="0">
              <a:latin typeface="Constantia" panose="02030602050306030303" pitchFamily="18" charset="0"/>
              <a:ea typeface="Times New Roman" panose="02020603050405020304" pitchFamily="18" charset="0"/>
              <a:cs typeface="Arial" panose="020B0604020202020204" pitchFamily="34" charset="0"/>
            </a:endParaRPr>
          </a:p>
        </p:txBody>
      </p:sp>
      <p:sp>
        <p:nvSpPr>
          <p:cNvPr id="31" name="Rectangle 30">
            <a:extLst>
              <a:ext uri="{FF2B5EF4-FFF2-40B4-BE49-F238E27FC236}">
                <a16:creationId xmlns:a16="http://schemas.microsoft.com/office/drawing/2014/main" id="{66B21F2C-58B2-43E5-8B7F-D0718F52BB76}"/>
              </a:ext>
            </a:extLst>
          </p:cNvPr>
          <p:cNvSpPr/>
          <p:nvPr/>
        </p:nvSpPr>
        <p:spPr>
          <a:xfrm>
            <a:off x="2339752" y="3289548"/>
            <a:ext cx="6395045" cy="923330"/>
          </a:xfrm>
          <a:prstGeom prst="rect">
            <a:avLst/>
          </a:prstGeom>
        </p:spPr>
        <p:txBody>
          <a:bodyPr wrap="square">
            <a:spAutoFit/>
          </a:bodyPr>
          <a:lstStyle/>
          <a:p>
            <a:pPr marL="285750" indent="-285750">
              <a:spcAft>
                <a:spcPts val="0"/>
              </a:spcAft>
              <a:buFont typeface="Wingdings" panose="05000000000000000000" pitchFamily="2" charset="2"/>
              <a:buChar char="Ø"/>
            </a:pPr>
            <a:r>
              <a:rPr lang="fr-FR" dirty="0" smtClean="0">
                <a:latin typeface="Constantia" panose="02030602050306030303" pitchFamily="18" charset="0"/>
                <a:ea typeface="Times New Roman" panose="02020603050405020304" pitchFamily="18" charset="0"/>
                <a:cs typeface="Arial" panose="020B0604020202020204" pitchFamily="34" charset="0"/>
              </a:rPr>
              <a:t>Gestion des utilisateurs : permet aux administrateurs de gérer l’application et manipuler les utilisateurs du système ainsi que leurs droits d’accès.</a:t>
            </a:r>
            <a:endParaRPr lang="fr-FR" dirty="0">
              <a:latin typeface="Constantia" panose="02030602050306030303" pitchFamily="18" charset="0"/>
              <a:ea typeface="Times New Roman" panose="02020603050405020304" pitchFamily="18" charset="0"/>
              <a:cs typeface="Arial" panose="020B0604020202020204" pitchFamily="34" charset="0"/>
            </a:endParaRPr>
          </a:p>
        </p:txBody>
      </p:sp>
      <p:sp>
        <p:nvSpPr>
          <p:cNvPr id="32" name="Rectangle 31">
            <a:extLst>
              <a:ext uri="{FF2B5EF4-FFF2-40B4-BE49-F238E27FC236}">
                <a16:creationId xmlns:a16="http://schemas.microsoft.com/office/drawing/2014/main" id="{66B21F2C-58B2-43E5-8B7F-D0718F52BB76}"/>
              </a:ext>
            </a:extLst>
          </p:cNvPr>
          <p:cNvSpPr/>
          <p:nvPr/>
        </p:nvSpPr>
        <p:spPr>
          <a:xfrm>
            <a:off x="2339752" y="4369668"/>
            <a:ext cx="6395045" cy="923330"/>
          </a:xfrm>
          <a:prstGeom prst="rect">
            <a:avLst/>
          </a:prstGeom>
        </p:spPr>
        <p:txBody>
          <a:bodyPr wrap="square">
            <a:spAutoFit/>
          </a:bodyPr>
          <a:lstStyle/>
          <a:p>
            <a:pPr marL="285750" indent="-285750">
              <a:buFont typeface="Wingdings" panose="05000000000000000000" pitchFamily="2" charset="2"/>
              <a:buChar char="Ø"/>
            </a:pPr>
            <a:r>
              <a:rPr lang="fr-FR" dirty="0" smtClean="0">
                <a:latin typeface="Constantia" panose="02030602050306030303" pitchFamily="18" charset="0"/>
                <a:ea typeface="Times New Roman" panose="02020603050405020304" pitchFamily="18" charset="0"/>
                <a:cs typeface="Arial" panose="020B0604020202020204" pitchFamily="34" charset="0"/>
              </a:rPr>
              <a:t>Gestion des élèves : permet aux administrateurs  de l’application de gérer tous les élèves, ses absences, ses notes, les bulletins des notes.</a:t>
            </a:r>
          </a:p>
        </p:txBody>
      </p:sp>
    </p:spTree>
    <p:custDataLst>
      <p:tags r:id="rId1"/>
    </p:custDataLst>
    <p:extLst>
      <p:ext uri="{BB962C8B-B14F-4D97-AF65-F5344CB8AC3E}">
        <p14:creationId xmlns:p14="http://schemas.microsoft.com/office/powerpoint/2010/main" val="230221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6394"/>
                                        </p:tgtEl>
                                        <p:attrNameLst>
                                          <p:attrName>r</p:attrName>
                                        </p:attrNameLst>
                                      </p:cBhvr>
                                    </p:animRot>
                                    <p:animRot by="-240000">
                                      <p:cBhvr>
                                        <p:cTn id="7" dur="200" fill="hold">
                                          <p:stCondLst>
                                            <p:cond delay="200"/>
                                          </p:stCondLst>
                                        </p:cTn>
                                        <p:tgtEl>
                                          <p:spTgt spid="16394"/>
                                        </p:tgtEl>
                                        <p:attrNameLst>
                                          <p:attrName>r</p:attrName>
                                        </p:attrNameLst>
                                      </p:cBhvr>
                                    </p:animRot>
                                    <p:animRot by="240000">
                                      <p:cBhvr>
                                        <p:cTn id="8" dur="200" fill="hold">
                                          <p:stCondLst>
                                            <p:cond delay="400"/>
                                          </p:stCondLst>
                                        </p:cTn>
                                        <p:tgtEl>
                                          <p:spTgt spid="16394"/>
                                        </p:tgtEl>
                                        <p:attrNameLst>
                                          <p:attrName>r</p:attrName>
                                        </p:attrNameLst>
                                      </p:cBhvr>
                                    </p:animRot>
                                    <p:animRot by="-240000">
                                      <p:cBhvr>
                                        <p:cTn id="9" dur="200" fill="hold">
                                          <p:stCondLst>
                                            <p:cond delay="600"/>
                                          </p:stCondLst>
                                        </p:cTn>
                                        <p:tgtEl>
                                          <p:spTgt spid="16394"/>
                                        </p:tgtEl>
                                        <p:attrNameLst>
                                          <p:attrName>r</p:attrName>
                                        </p:attrNameLst>
                                      </p:cBhvr>
                                    </p:animRot>
                                    <p:animRot by="120000">
                                      <p:cBhvr>
                                        <p:cTn id="10" dur="200" fill="hold">
                                          <p:stCondLst>
                                            <p:cond delay="800"/>
                                          </p:stCondLst>
                                        </p:cTn>
                                        <p:tgtEl>
                                          <p:spTgt spid="1639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1000"/>
                                        <p:tgtEl>
                                          <p:spTgt spid="31"/>
                                        </p:tgtEl>
                                      </p:cBhvr>
                                    </p:animEffect>
                                    <p:anim calcmode="lin" valueType="num">
                                      <p:cBhvr>
                                        <p:cTn id="50" dur="1000" fill="hold"/>
                                        <p:tgtEl>
                                          <p:spTgt spid="31"/>
                                        </p:tgtEl>
                                        <p:attrNameLst>
                                          <p:attrName>ppt_x</p:attrName>
                                        </p:attrNameLst>
                                      </p:cBhvr>
                                      <p:tavLst>
                                        <p:tav tm="0">
                                          <p:val>
                                            <p:strVal val="#ppt_x"/>
                                          </p:val>
                                        </p:tav>
                                        <p:tav tm="100000">
                                          <p:val>
                                            <p:strVal val="#ppt_x"/>
                                          </p:val>
                                        </p:tav>
                                      </p:tavLst>
                                    </p:anim>
                                    <p:anim calcmode="lin" valueType="num">
                                      <p:cBhvr>
                                        <p:cTn id="5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1000"/>
                                        <p:tgtEl>
                                          <p:spTgt spid="32"/>
                                        </p:tgtEl>
                                      </p:cBhvr>
                                    </p:animEffect>
                                    <p:anim calcmode="lin" valueType="num">
                                      <p:cBhvr>
                                        <p:cTn id="57" dur="1000" fill="hold"/>
                                        <p:tgtEl>
                                          <p:spTgt spid="32"/>
                                        </p:tgtEl>
                                        <p:attrNameLst>
                                          <p:attrName>ppt_x</p:attrName>
                                        </p:attrNameLst>
                                      </p:cBhvr>
                                      <p:tavLst>
                                        <p:tav tm="0">
                                          <p:val>
                                            <p:strVal val="#ppt_x"/>
                                          </p:val>
                                        </p:tav>
                                        <p:tav tm="100000">
                                          <p:val>
                                            <p:strVal val="#ppt_x"/>
                                          </p:val>
                                        </p:tav>
                                      </p:tavLst>
                                    </p:anim>
                                    <p:anim calcmode="lin" valueType="num">
                                      <p:cBhvr>
                                        <p:cTn id="5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5" grpId="0"/>
      <p:bldP spid="24" grpId="0"/>
      <p:bldP spid="25"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8482" y="238068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descr="C:\Users\A99\Desktop\tmp files\Sans-titre-1_0002_2-copie-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858" y="1689663"/>
            <a:ext cx="1714500" cy="6844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descr="C:\Users\A99\Desktop\tmp files\Sans-titre-1_0002_2-copie-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703" y="2897411"/>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493" y="3493630"/>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291131" y="181976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425452"/>
            <a:ext cx="165463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248850" y="3035734"/>
            <a:ext cx="1269928" cy="323165"/>
          </a:xfrm>
          <a:prstGeom prst="rect">
            <a:avLst/>
          </a:prstGeom>
        </p:spPr>
        <p:txBody>
          <a:bodyPr wrap="square">
            <a:spAutoFit/>
          </a:bodyPr>
          <a:lstStyle/>
          <a:p>
            <a:pPr algn="ctr"/>
            <a:r>
              <a:rPr lang="en-GB" sz="1500" b="1" dirty="0">
                <a:solidFill>
                  <a:schemeClr val="bg1"/>
                </a:solidFill>
              </a:rPr>
              <a:t>Conception </a:t>
            </a:r>
            <a:endParaRPr lang="fr-FR" sz="1500" b="1" dirty="0">
              <a:solidFill>
                <a:schemeClr val="bg1"/>
              </a:solidFill>
            </a:endParaRPr>
          </a:p>
        </p:txBody>
      </p:sp>
      <p:sp>
        <p:nvSpPr>
          <p:cNvPr id="16" name="Rectangle 15"/>
          <p:cNvSpPr/>
          <p:nvPr/>
        </p:nvSpPr>
        <p:spPr>
          <a:xfrm>
            <a:off x="389848"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1" name="Rectangle 20"/>
          <p:cNvSpPr/>
          <p:nvPr/>
        </p:nvSpPr>
        <p:spPr>
          <a:xfrm>
            <a:off x="178357" y="137205"/>
            <a:ext cx="3492687"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Solution Proposée</a:t>
            </a:r>
            <a:endParaRPr lang="fr-FR" sz="3200" dirty="0">
              <a:solidFill>
                <a:srgbClr val="3798B4"/>
              </a:solidFill>
              <a:latin typeface="Segoe UI" pitchFamily="34" charset="0"/>
              <a:ea typeface="Segoe UI" pitchFamily="34" charset="0"/>
              <a:cs typeface="Segoe UI" pitchFamily="34" charset="0"/>
            </a:endParaRPr>
          </a:p>
        </p:txBody>
      </p:sp>
      <p:sp>
        <p:nvSpPr>
          <p:cNvPr id="4" name="Rectangle 3"/>
          <p:cNvSpPr/>
          <p:nvPr/>
        </p:nvSpPr>
        <p:spPr>
          <a:xfrm>
            <a:off x="8638378" y="5202617"/>
            <a:ext cx="441146" cy="369332"/>
          </a:xfrm>
          <a:prstGeom prst="rect">
            <a:avLst/>
          </a:prstGeom>
        </p:spPr>
        <p:txBody>
          <a:bodyPr wrap="none">
            <a:spAutoFit/>
          </a:bodyPr>
          <a:lstStyle/>
          <a:p>
            <a:r>
              <a:rPr lang="fr-FR" b="1" dirty="0" smtClean="0"/>
              <a:t>10</a:t>
            </a:r>
            <a:endParaRPr lang="fr-FR" b="1" dirty="0"/>
          </a:p>
        </p:txBody>
      </p:sp>
      <p:sp>
        <p:nvSpPr>
          <p:cNvPr id="5" name="Rectangle 4">
            <a:extLst>
              <a:ext uri="{FF2B5EF4-FFF2-40B4-BE49-F238E27FC236}">
                <a16:creationId xmlns:a16="http://schemas.microsoft.com/office/drawing/2014/main" id="{43F86B01-3F5F-4D5D-B1C5-88266DAD887F}"/>
              </a:ext>
            </a:extLst>
          </p:cNvPr>
          <p:cNvSpPr/>
          <p:nvPr/>
        </p:nvSpPr>
        <p:spPr>
          <a:xfrm>
            <a:off x="2323884" y="2566664"/>
            <a:ext cx="4572000" cy="369332"/>
          </a:xfrm>
          <a:prstGeom prst="rect">
            <a:avLst/>
          </a:prstGeom>
        </p:spPr>
        <p:txBody>
          <a:bodyPr>
            <a:spAutoFit/>
          </a:bodyPr>
          <a:lstStyle/>
          <a:p>
            <a:pPr>
              <a:spcAft>
                <a:spcPts val="0"/>
              </a:spcAft>
            </a:pPr>
            <a:r>
              <a:rPr lang="fr-FR" dirty="0">
                <a:latin typeface="Constantia" panose="02030602050306030303" pitchFamily="18" charset="0"/>
                <a:ea typeface="Times New Roman" panose="02020603050405020304" pitchFamily="18" charset="0"/>
                <a:cs typeface="Arial" panose="020B0604020202020204" pitchFamily="34" charset="0"/>
              </a:rPr>
              <a:t> </a:t>
            </a:r>
            <a:endParaRPr lang="fr-TN" dirty="0"/>
          </a:p>
        </p:txBody>
      </p:sp>
      <p:sp>
        <p:nvSpPr>
          <p:cNvPr id="25" name="Rectangle 24">
            <a:extLst>
              <a:ext uri="{FF2B5EF4-FFF2-40B4-BE49-F238E27FC236}">
                <a16:creationId xmlns:a16="http://schemas.microsoft.com/office/drawing/2014/main" id="{3ADDB771-76BA-4678-BA80-7208EF8B3D69}"/>
              </a:ext>
            </a:extLst>
          </p:cNvPr>
          <p:cNvSpPr/>
          <p:nvPr/>
        </p:nvSpPr>
        <p:spPr>
          <a:xfrm>
            <a:off x="2267744" y="1777380"/>
            <a:ext cx="6153745" cy="923330"/>
          </a:xfrm>
          <a:prstGeom prst="rect">
            <a:avLst/>
          </a:prstGeom>
        </p:spPr>
        <p:txBody>
          <a:bodyPr wrap="square">
            <a:spAutoFit/>
          </a:bodyPr>
          <a:lstStyle/>
          <a:p>
            <a:pPr marL="285750" indent="-285750">
              <a:spcAft>
                <a:spcPts val="0"/>
              </a:spcAft>
              <a:buFont typeface="Wingdings" panose="05000000000000000000" pitchFamily="2" charset="2"/>
              <a:buChar char="Ø"/>
            </a:pPr>
            <a:r>
              <a:rPr lang="fr-FR" dirty="0" smtClean="0">
                <a:latin typeface="Constantia" panose="02030602050306030303" pitchFamily="18" charset="0"/>
                <a:ea typeface="Times New Roman" panose="02020603050405020304" pitchFamily="18" charset="0"/>
                <a:cs typeface="Arial" panose="020B0604020202020204" pitchFamily="34" charset="0"/>
              </a:rPr>
              <a:t>Gestion des classes : permet aux administrateurs de l’application de gérer les classes de différents niveaux qui existe.</a:t>
            </a:r>
          </a:p>
        </p:txBody>
      </p:sp>
      <p:sp>
        <p:nvSpPr>
          <p:cNvPr id="31" name="Rectangle 30">
            <a:extLst>
              <a:ext uri="{FF2B5EF4-FFF2-40B4-BE49-F238E27FC236}">
                <a16:creationId xmlns:a16="http://schemas.microsoft.com/office/drawing/2014/main" id="{66B21F2C-58B2-43E5-8B7F-D0718F52BB76}"/>
              </a:ext>
            </a:extLst>
          </p:cNvPr>
          <p:cNvSpPr/>
          <p:nvPr/>
        </p:nvSpPr>
        <p:spPr>
          <a:xfrm>
            <a:off x="2267744" y="2785492"/>
            <a:ext cx="6395045" cy="646331"/>
          </a:xfrm>
          <a:prstGeom prst="rect">
            <a:avLst/>
          </a:prstGeom>
        </p:spPr>
        <p:txBody>
          <a:bodyPr wrap="square">
            <a:spAutoFit/>
          </a:bodyPr>
          <a:lstStyle/>
          <a:p>
            <a:pPr marL="285750" indent="-285750">
              <a:spcAft>
                <a:spcPts val="0"/>
              </a:spcAft>
              <a:buFont typeface="Wingdings" panose="05000000000000000000" pitchFamily="2" charset="2"/>
              <a:buChar char="Ø"/>
            </a:pPr>
            <a:r>
              <a:rPr lang="fr-FR" dirty="0" smtClean="0">
                <a:latin typeface="Constantia" panose="02030602050306030303" pitchFamily="18" charset="0"/>
                <a:ea typeface="Times New Roman" panose="02020603050405020304" pitchFamily="18" charset="0"/>
                <a:cs typeface="Arial" panose="020B0604020202020204" pitchFamily="34" charset="0"/>
              </a:rPr>
              <a:t>Gestion des matières : permet aux administrateurs de l’application de gérer toutes les matières .</a:t>
            </a:r>
          </a:p>
        </p:txBody>
      </p:sp>
      <p:sp>
        <p:nvSpPr>
          <p:cNvPr id="23" name="Rectangle 22">
            <a:extLst>
              <a:ext uri="{FF2B5EF4-FFF2-40B4-BE49-F238E27FC236}">
                <a16:creationId xmlns:a16="http://schemas.microsoft.com/office/drawing/2014/main" id="{66B21F2C-58B2-43E5-8B7F-D0718F52BB76}"/>
              </a:ext>
            </a:extLst>
          </p:cNvPr>
          <p:cNvSpPr/>
          <p:nvPr/>
        </p:nvSpPr>
        <p:spPr>
          <a:xfrm>
            <a:off x="2267744" y="4153644"/>
            <a:ext cx="5544616" cy="1200329"/>
          </a:xfrm>
          <a:prstGeom prst="rect">
            <a:avLst/>
          </a:prstGeom>
        </p:spPr>
        <p:txBody>
          <a:bodyPr wrap="square">
            <a:spAutoFit/>
          </a:bodyPr>
          <a:lstStyle/>
          <a:p>
            <a:pPr marL="285750" indent="-285750">
              <a:spcAft>
                <a:spcPts val="0"/>
              </a:spcAft>
              <a:buFont typeface="Wingdings" panose="05000000000000000000" pitchFamily="2" charset="2"/>
              <a:buChar char="Ø"/>
            </a:pPr>
            <a:r>
              <a:rPr lang="fr-FR" dirty="0" smtClean="0">
                <a:latin typeface="Constantia" panose="02030602050306030303" pitchFamily="18" charset="0"/>
                <a:ea typeface="Times New Roman" panose="02020603050405020304" pitchFamily="18" charset="0"/>
                <a:cs typeface="Arial" panose="020B0604020202020204" pitchFamily="34" charset="0"/>
              </a:rPr>
              <a:t>Gestion de calendrier des événements : permet aux administrateurs et les enseignants de gérer les dates des événements de l’école (Evaluations, Réunions, examen exercice a la maison …).</a:t>
            </a:r>
          </a:p>
        </p:txBody>
      </p:sp>
      <p:sp>
        <p:nvSpPr>
          <p:cNvPr id="32" name="Rectangle 31">
            <a:extLst>
              <a:ext uri="{FF2B5EF4-FFF2-40B4-BE49-F238E27FC236}">
                <a16:creationId xmlns:a16="http://schemas.microsoft.com/office/drawing/2014/main" id="{66B21F2C-58B2-43E5-8B7F-D0718F52BB76}"/>
              </a:ext>
            </a:extLst>
          </p:cNvPr>
          <p:cNvSpPr/>
          <p:nvPr/>
        </p:nvSpPr>
        <p:spPr>
          <a:xfrm>
            <a:off x="2267744" y="3433564"/>
            <a:ext cx="6395045" cy="646331"/>
          </a:xfrm>
          <a:prstGeom prst="rect">
            <a:avLst/>
          </a:prstGeom>
        </p:spPr>
        <p:txBody>
          <a:bodyPr wrap="square">
            <a:spAutoFit/>
          </a:bodyPr>
          <a:lstStyle/>
          <a:p>
            <a:pPr marL="285750" indent="-285750">
              <a:spcAft>
                <a:spcPts val="0"/>
              </a:spcAft>
              <a:buFont typeface="Wingdings" panose="05000000000000000000" pitchFamily="2" charset="2"/>
              <a:buChar char="Ø"/>
            </a:pPr>
            <a:r>
              <a:rPr lang="fr-FR" dirty="0" smtClean="0">
                <a:latin typeface="Constantia" panose="02030602050306030303" pitchFamily="18" charset="0"/>
                <a:ea typeface="Times New Roman" panose="02020603050405020304" pitchFamily="18" charset="0"/>
                <a:cs typeface="Arial" panose="020B0604020202020204" pitchFamily="34" charset="0"/>
              </a:rPr>
              <a:t>Gestion des salles : permet aux administrateurs de l’application de gérer les salles de l’école.</a:t>
            </a:r>
          </a:p>
        </p:txBody>
      </p:sp>
      <p:sp>
        <p:nvSpPr>
          <p:cNvPr id="33" name="Rectangle 32">
            <a:extLst>
              <a:ext uri="{FF2B5EF4-FFF2-40B4-BE49-F238E27FC236}">
                <a16:creationId xmlns:a16="http://schemas.microsoft.com/office/drawing/2014/main" id="{66B21F2C-58B2-43E5-8B7F-D0718F52BB76}"/>
              </a:ext>
            </a:extLst>
          </p:cNvPr>
          <p:cNvSpPr/>
          <p:nvPr/>
        </p:nvSpPr>
        <p:spPr>
          <a:xfrm>
            <a:off x="2267744" y="913284"/>
            <a:ext cx="5544616" cy="923330"/>
          </a:xfrm>
          <a:prstGeom prst="rect">
            <a:avLst/>
          </a:prstGeom>
        </p:spPr>
        <p:txBody>
          <a:bodyPr wrap="square">
            <a:spAutoFit/>
          </a:bodyPr>
          <a:lstStyle/>
          <a:p>
            <a:pPr marL="285750" indent="-285750">
              <a:spcAft>
                <a:spcPts val="0"/>
              </a:spcAft>
              <a:buFont typeface="Wingdings" panose="05000000000000000000" pitchFamily="2" charset="2"/>
              <a:buChar char="Ø"/>
            </a:pPr>
            <a:r>
              <a:rPr lang="fr-FR" dirty="0" smtClean="0">
                <a:latin typeface="Constantia" panose="02030602050306030303" pitchFamily="18" charset="0"/>
                <a:ea typeface="Times New Roman" panose="02020603050405020304" pitchFamily="18" charset="0"/>
                <a:cs typeface="Arial" panose="020B0604020202020204" pitchFamily="34" charset="0"/>
              </a:rPr>
              <a:t>Gestion des enseignants : permet aux administrateurs de l’application de gérer les enseignants de l’école et ses absences .</a:t>
            </a:r>
            <a:endParaRPr lang="fr-FR" dirty="0">
              <a:latin typeface="Constantia" panose="02030602050306030303"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30221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6394"/>
                                        </p:tgtEl>
                                        <p:attrNameLst>
                                          <p:attrName>r</p:attrName>
                                        </p:attrNameLst>
                                      </p:cBhvr>
                                    </p:animRot>
                                    <p:animRot by="-240000">
                                      <p:cBhvr>
                                        <p:cTn id="7" dur="200" fill="hold">
                                          <p:stCondLst>
                                            <p:cond delay="200"/>
                                          </p:stCondLst>
                                        </p:cTn>
                                        <p:tgtEl>
                                          <p:spTgt spid="16394"/>
                                        </p:tgtEl>
                                        <p:attrNameLst>
                                          <p:attrName>r</p:attrName>
                                        </p:attrNameLst>
                                      </p:cBhvr>
                                    </p:animRot>
                                    <p:animRot by="240000">
                                      <p:cBhvr>
                                        <p:cTn id="8" dur="200" fill="hold">
                                          <p:stCondLst>
                                            <p:cond delay="400"/>
                                          </p:stCondLst>
                                        </p:cTn>
                                        <p:tgtEl>
                                          <p:spTgt spid="16394"/>
                                        </p:tgtEl>
                                        <p:attrNameLst>
                                          <p:attrName>r</p:attrName>
                                        </p:attrNameLst>
                                      </p:cBhvr>
                                    </p:animRot>
                                    <p:animRot by="-240000">
                                      <p:cBhvr>
                                        <p:cTn id="9" dur="200" fill="hold">
                                          <p:stCondLst>
                                            <p:cond delay="600"/>
                                          </p:stCondLst>
                                        </p:cTn>
                                        <p:tgtEl>
                                          <p:spTgt spid="16394"/>
                                        </p:tgtEl>
                                        <p:attrNameLst>
                                          <p:attrName>r</p:attrName>
                                        </p:attrNameLst>
                                      </p:cBhvr>
                                    </p:animRot>
                                    <p:animRot by="120000">
                                      <p:cBhvr>
                                        <p:cTn id="10" dur="200" fill="hold">
                                          <p:stCondLst>
                                            <p:cond delay="800"/>
                                          </p:stCondLst>
                                        </p:cTn>
                                        <p:tgtEl>
                                          <p:spTgt spid="1639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anim calcmode="lin" valueType="num">
                                      <p:cBhvr>
                                        <p:cTn id="29" dur="1000" fill="hold"/>
                                        <p:tgtEl>
                                          <p:spTgt spid="25"/>
                                        </p:tgtEl>
                                        <p:attrNameLst>
                                          <p:attrName>ppt_x</p:attrName>
                                        </p:attrNameLst>
                                      </p:cBhvr>
                                      <p:tavLst>
                                        <p:tav tm="0">
                                          <p:val>
                                            <p:strVal val="#ppt_x"/>
                                          </p:val>
                                        </p:tav>
                                        <p:tav tm="100000">
                                          <p:val>
                                            <p:strVal val="#ppt_x"/>
                                          </p:val>
                                        </p:tav>
                                      </p:tavLst>
                                    </p:anim>
                                    <p:anim calcmode="lin" valueType="num">
                                      <p:cBhvr>
                                        <p:cTn id="3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1000"/>
                                        <p:tgtEl>
                                          <p:spTgt spid="32"/>
                                        </p:tgtEl>
                                      </p:cBhvr>
                                    </p:animEffect>
                                    <p:anim calcmode="lin" valueType="num">
                                      <p:cBhvr>
                                        <p:cTn id="50" dur="1000" fill="hold"/>
                                        <p:tgtEl>
                                          <p:spTgt spid="32"/>
                                        </p:tgtEl>
                                        <p:attrNameLst>
                                          <p:attrName>ppt_x</p:attrName>
                                        </p:attrNameLst>
                                      </p:cBhvr>
                                      <p:tavLst>
                                        <p:tav tm="0">
                                          <p:val>
                                            <p:strVal val="#ppt_x"/>
                                          </p:val>
                                        </p:tav>
                                        <p:tav tm="100000">
                                          <p:val>
                                            <p:strVal val="#ppt_x"/>
                                          </p:val>
                                        </p:tav>
                                      </p:tavLst>
                                    </p:anim>
                                    <p:anim calcmode="lin" valueType="num">
                                      <p:cBhvr>
                                        <p:cTn id="5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1000"/>
                                        <p:tgtEl>
                                          <p:spTgt spid="33"/>
                                        </p:tgtEl>
                                      </p:cBhvr>
                                    </p:animEffect>
                                    <p:anim calcmode="lin" valueType="num">
                                      <p:cBhvr>
                                        <p:cTn id="57" dur="1000" fill="hold"/>
                                        <p:tgtEl>
                                          <p:spTgt spid="33"/>
                                        </p:tgtEl>
                                        <p:attrNameLst>
                                          <p:attrName>ppt_x</p:attrName>
                                        </p:attrNameLst>
                                      </p:cBhvr>
                                      <p:tavLst>
                                        <p:tav tm="0">
                                          <p:val>
                                            <p:strVal val="#ppt_x"/>
                                          </p:val>
                                        </p:tav>
                                        <p:tav tm="100000">
                                          <p:val>
                                            <p:strVal val="#ppt_x"/>
                                          </p:val>
                                        </p:tav>
                                      </p:tavLst>
                                    </p:anim>
                                    <p:anim calcmode="lin" valueType="num">
                                      <p:cBhvr>
                                        <p:cTn id="5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25" grpId="0"/>
      <p:bldP spid="31" grpId="0"/>
      <p:bldP spid="23" grpId="0"/>
      <p:bldP spid="3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8482" y="238068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58" y="1689663"/>
            <a:ext cx="1714500" cy="6844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703" y="2897411"/>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493" y="3493630"/>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291131" y="181976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390319"/>
            <a:ext cx="165463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248850" y="3035734"/>
            <a:ext cx="1269928" cy="323165"/>
          </a:xfrm>
          <a:prstGeom prst="rect">
            <a:avLst/>
          </a:prstGeom>
        </p:spPr>
        <p:txBody>
          <a:bodyPr wrap="square">
            <a:spAutoFit/>
          </a:bodyPr>
          <a:lstStyle/>
          <a:p>
            <a:pPr algn="ctr"/>
            <a:r>
              <a:rPr lang="en-GB" sz="1500" b="1" dirty="0">
                <a:solidFill>
                  <a:schemeClr val="bg1"/>
                </a:solidFill>
              </a:rPr>
              <a:t>Conception </a:t>
            </a:r>
            <a:endParaRPr lang="fr-FR" sz="1500" b="1" dirty="0">
              <a:solidFill>
                <a:schemeClr val="bg1"/>
              </a:solidFill>
            </a:endParaRPr>
          </a:p>
        </p:txBody>
      </p:sp>
      <p:sp>
        <p:nvSpPr>
          <p:cNvPr id="16" name="Rectangle 15"/>
          <p:cNvSpPr/>
          <p:nvPr/>
        </p:nvSpPr>
        <p:spPr>
          <a:xfrm>
            <a:off x="323528"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1" name="Rectangle 20"/>
          <p:cNvSpPr/>
          <p:nvPr/>
        </p:nvSpPr>
        <p:spPr>
          <a:xfrm>
            <a:off x="178357" y="137205"/>
            <a:ext cx="3492687"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Solution Proposée</a:t>
            </a:r>
            <a:endParaRPr lang="fr-FR" sz="3200" dirty="0">
              <a:solidFill>
                <a:srgbClr val="3798B4"/>
              </a:solidFill>
              <a:latin typeface="Segoe UI" pitchFamily="34" charset="0"/>
              <a:ea typeface="Segoe UI" pitchFamily="34" charset="0"/>
              <a:cs typeface="Segoe UI" pitchFamily="34" charset="0"/>
            </a:endParaRPr>
          </a:p>
        </p:txBody>
      </p:sp>
      <p:sp>
        <p:nvSpPr>
          <p:cNvPr id="4" name="Rectangle 3"/>
          <p:cNvSpPr/>
          <p:nvPr/>
        </p:nvSpPr>
        <p:spPr>
          <a:xfrm>
            <a:off x="8638378" y="5202617"/>
            <a:ext cx="428387" cy="369332"/>
          </a:xfrm>
          <a:prstGeom prst="rect">
            <a:avLst/>
          </a:prstGeom>
        </p:spPr>
        <p:txBody>
          <a:bodyPr wrap="none">
            <a:spAutoFit/>
          </a:bodyPr>
          <a:lstStyle/>
          <a:p>
            <a:r>
              <a:rPr lang="fr-FR" b="1" dirty="0" smtClean="0"/>
              <a:t>11</a:t>
            </a:r>
          </a:p>
        </p:txBody>
      </p:sp>
      <p:sp>
        <p:nvSpPr>
          <p:cNvPr id="2" name="Rectangle 1">
            <a:extLst>
              <a:ext uri="{FF2B5EF4-FFF2-40B4-BE49-F238E27FC236}">
                <a16:creationId xmlns:a16="http://schemas.microsoft.com/office/drawing/2014/main" id="{FA6CA44A-0523-4CDD-8497-04E77791EB35}"/>
              </a:ext>
            </a:extLst>
          </p:cNvPr>
          <p:cNvSpPr/>
          <p:nvPr/>
        </p:nvSpPr>
        <p:spPr>
          <a:xfrm>
            <a:off x="2627784" y="625252"/>
            <a:ext cx="4572000" cy="461665"/>
          </a:xfrm>
          <a:prstGeom prst="rect">
            <a:avLst/>
          </a:prstGeom>
        </p:spPr>
        <p:txBody>
          <a:bodyPr>
            <a:spAutoFit/>
          </a:bodyPr>
          <a:lstStyle/>
          <a:p>
            <a:pPr>
              <a:spcAft>
                <a:spcPts val="0"/>
              </a:spcAft>
            </a:pPr>
            <a:r>
              <a:rPr lang="fr-FR" sz="2400" b="1" i="1" u="sng" dirty="0" smtClean="0">
                <a:solidFill>
                  <a:srgbClr val="002060"/>
                </a:solidFill>
              </a:rPr>
              <a:t>Besoins non fonctionnel  </a:t>
            </a:r>
            <a:endParaRPr lang="fr-TN" sz="2400" b="1" i="1" u="sng" dirty="0">
              <a:solidFill>
                <a:srgbClr val="002060"/>
              </a:solidFill>
            </a:endParaRPr>
          </a:p>
        </p:txBody>
      </p:sp>
      <p:sp>
        <p:nvSpPr>
          <p:cNvPr id="5" name="Rectangle 4">
            <a:extLst>
              <a:ext uri="{FF2B5EF4-FFF2-40B4-BE49-F238E27FC236}">
                <a16:creationId xmlns:a16="http://schemas.microsoft.com/office/drawing/2014/main" id="{43F86B01-3F5F-4D5D-B1C5-88266DAD887F}"/>
              </a:ext>
            </a:extLst>
          </p:cNvPr>
          <p:cNvSpPr/>
          <p:nvPr/>
        </p:nvSpPr>
        <p:spPr>
          <a:xfrm>
            <a:off x="2323884" y="2566664"/>
            <a:ext cx="4572000" cy="369332"/>
          </a:xfrm>
          <a:prstGeom prst="rect">
            <a:avLst/>
          </a:prstGeom>
        </p:spPr>
        <p:txBody>
          <a:bodyPr>
            <a:spAutoFit/>
          </a:bodyPr>
          <a:lstStyle/>
          <a:p>
            <a:pPr>
              <a:spcAft>
                <a:spcPts val="0"/>
              </a:spcAft>
            </a:pPr>
            <a:r>
              <a:rPr lang="fr-FR" dirty="0">
                <a:latin typeface="Constantia" panose="02030602050306030303" pitchFamily="18" charset="0"/>
                <a:ea typeface="Times New Roman" panose="02020603050405020304" pitchFamily="18" charset="0"/>
                <a:cs typeface="Arial" panose="020B0604020202020204" pitchFamily="34" charset="0"/>
              </a:rPr>
              <a:t> </a:t>
            </a:r>
            <a:endParaRPr lang="fr-TN" dirty="0"/>
          </a:p>
        </p:txBody>
      </p:sp>
      <p:sp>
        <p:nvSpPr>
          <p:cNvPr id="24" name="Rectangle 23">
            <a:extLst>
              <a:ext uri="{FF2B5EF4-FFF2-40B4-BE49-F238E27FC236}">
                <a16:creationId xmlns:a16="http://schemas.microsoft.com/office/drawing/2014/main" id="{540EE009-5550-4F83-AC58-577E110CBC2E}"/>
              </a:ext>
            </a:extLst>
          </p:cNvPr>
          <p:cNvSpPr/>
          <p:nvPr/>
        </p:nvSpPr>
        <p:spPr>
          <a:xfrm>
            <a:off x="2123728" y="1201316"/>
            <a:ext cx="6862589" cy="923330"/>
          </a:xfrm>
          <a:prstGeom prst="rect">
            <a:avLst/>
          </a:prstGeom>
        </p:spPr>
        <p:txBody>
          <a:bodyPr wrap="square">
            <a:spAutoFit/>
          </a:bodyPr>
          <a:lstStyle/>
          <a:p>
            <a:pPr marL="285750" indent="-285750">
              <a:spcAft>
                <a:spcPts val="0"/>
              </a:spcAft>
              <a:buFont typeface="Wingdings" panose="05000000000000000000" pitchFamily="2" charset="2"/>
              <a:buChar char="v"/>
            </a:pPr>
            <a:r>
              <a:rPr lang="fr-FR" dirty="0" smtClean="0">
                <a:latin typeface="Constantia" panose="02030602050306030303" pitchFamily="18" charset="0"/>
                <a:ea typeface="Times New Roman" panose="02020603050405020304" pitchFamily="18" charset="0"/>
                <a:cs typeface="Arial" panose="020B0604020202020204" pitchFamily="34" charset="0"/>
              </a:rPr>
              <a:t>La simplicité et la lisibilité représentent les principaux besoins non fonctionnels que doivent fournir notre application ainsi que d’autres contraintes :</a:t>
            </a:r>
          </a:p>
        </p:txBody>
      </p:sp>
      <p:sp>
        <p:nvSpPr>
          <p:cNvPr id="31" name="Rectangle 30">
            <a:extLst>
              <a:ext uri="{FF2B5EF4-FFF2-40B4-BE49-F238E27FC236}">
                <a16:creationId xmlns:a16="http://schemas.microsoft.com/office/drawing/2014/main" id="{66B21F2C-58B2-43E5-8B7F-D0718F52BB76}"/>
              </a:ext>
            </a:extLst>
          </p:cNvPr>
          <p:cNvSpPr/>
          <p:nvPr/>
        </p:nvSpPr>
        <p:spPr>
          <a:xfrm>
            <a:off x="2051720" y="2065412"/>
            <a:ext cx="6395045" cy="646331"/>
          </a:xfrm>
          <a:prstGeom prst="rect">
            <a:avLst/>
          </a:prstGeom>
        </p:spPr>
        <p:txBody>
          <a:bodyPr wrap="square">
            <a:spAutoFit/>
          </a:bodyPr>
          <a:lstStyle/>
          <a:p>
            <a:pPr marL="285750" indent="-285750">
              <a:spcAft>
                <a:spcPts val="0"/>
              </a:spcAft>
              <a:buFont typeface="Wingdings" panose="05000000000000000000" pitchFamily="2" charset="2"/>
              <a:buChar char="Ø"/>
            </a:pPr>
            <a:r>
              <a:rPr lang="fr-FR" dirty="0" smtClean="0">
                <a:latin typeface="Constantia" panose="02030602050306030303" pitchFamily="18" charset="0"/>
                <a:ea typeface="Times New Roman" panose="02020603050405020304" pitchFamily="18" charset="0"/>
                <a:cs typeface="Arial" panose="020B0604020202020204" pitchFamily="34" charset="0"/>
              </a:rPr>
              <a:t>Contraintes ergonomiques : simplicité et convivialité des interfaces graphiques.</a:t>
            </a:r>
          </a:p>
        </p:txBody>
      </p:sp>
      <p:sp>
        <p:nvSpPr>
          <p:cNvPr id="32" name="Rectangle 31">
            <a:extLst>
              <a:ext uri="{FF2B5EF4-FFF2-40B4-BE49-F238E27FC236}">
                <a16:creationId xmlns:a16="http://schemas.microsoft.com/office/drawing/2014/main" id="{66B21F2C-58B2-43E5-8B7F-D0718F52BB76}"/>
              </a:ext>
            </a:extLst>
          </p:cNvPr>
          <p:cNvSpPr/>
          <p:nvPr/>
        </p:nvSpPr>
        <p:spPr>
          <a:xfrm>
            <a:off x="2123728" y="4657700"/>
            <a:ext cx="6395045" cy="369332"/>
          </a:xfrm>
          <a:prstGeom prst="rect">
            <a:avLst/>
          </a:prstGeom>
        </p:spPr>
        <p:txBody>
          <a:bodyPr wrap="square">
            <a:spAutoFit/>
          </a:bodyPr>
          <a:lstStyle/>
          <a:p>
            <a:pPr marL="285750" indent="-285750">
              <a:buFont typeface="Wingdings" panose="05000000000000000000" pitchFamily="2" charset="2"/>
              <a:buChar char="Ø"/>
            </a:pPr>
            <a:r>
              <a:rPr lang="fr-FR" dirty="0" smtClean="0"/>
              <a:t> </a:t>
            </a:r>
            <a:r>
              <a:rPr lang="fr-FR" dirty="0" smtClean="0">
                <a:latin typeface="Constantia" panose="02030602050306030303" pitchFamily="18" charset="0"/>
                <a:ea typeface="Times New Roman" panose="02020603050405020304" pitchFamily="18" charset="0"/>
                <a:cs typeface="Arial" panose="020B0604020202020204" pitchFamily="34" charset="0"/>
              </a:rPr>
              <a:t>Contrainte de fiabilité : sans ambigüité</a:t>
            </a:r>
            <a:r>
              <a:rPr lang="fr-FR" dirty="0" smtClean="0"/>
              <a:t>. </a:t>
            </a:r>
            <a:endParaRPr lang="fr-FR" dirty="0" smtClean="0">
              <a:latin typeface="Constantia" panose="02030602050306030303" pitchFamily="18" charset="0"/>
              <a:ea typeface="Times New Roman" panose="02020603050405020304" pitchFamily="18" charset="0"/>
              <a:cs typeface="Arial" panose="020B0604020202020204" pitchFamily="34" charset="0"/>
            </a:endParaRPr>
          </a:p>
        </p:txBody>
      </p:sp>
      <p:sp>
        <p:nvSpPr>
          <p:cNvPr id="23" name="Rectangle 22">
            <a:extLst>
              <a:ext uri="{FF2B5EF4-FFF2-40B4-BE49-F238E27FC236}">
                <a16:creationId xmlns:a16="http://schemas.microsoft.com/office/drawing/2014/main" id="{66B21F2C-58B2-43E5-8B7F-D0718F52BB76}"/>
              </a:ext>
            </a:extLst>
          </p:cNvPr>
          <p:cNvSpPr/>
          <p:nvPr/>
        </p:nvSpPr>
        <p:spPr>
          <a:xfrm>
            <a:off x="2051720" y="2929508"/>
            <a:ext cx="6395045" cy="646331"/>
          </a:xfrm>
          <a:prstGeom prst="rect">
            <a:avLst/>
          </a:prstGeom>
        </p:spPr>
        <p:txBody>
          <a:bodyPr wrap="square">
            <a:spAutoFit/>
          </a:bodyPr>
          <a:lstStyle/>
          <a:p>
            <a:pPr marL="285750" indent="-285750">
              <a:spcAft>
                <a:spcPts val="0"/>
              </a:spcAft>
              <a:buFont typeface="Wingdings" panose="05000000000000000000" pitchFamily="2" charset="2"/>
              <a:buChar char="Ø"/>
            </a:pPr>
            <a:r>
              <a:rPr lang="fr-FR" dirty="0" smtClean="0">
                <a:latin typeface="Constantia" panose="02030602050306030303" pitchFamily="18" charset="0"/>
                <a:ea typeface="Times New Roman" panose="02020603050405020304" pitchFamily="18" charset="0"/>
                <a:cs typeface="Arial" panose="020B0604020202020204" pitchFamily="34" charset="0"/>
              </a:rPr>
              <a:t>Contraintes de sécurité : authentification, ressaisie du mot de passe lors d’un traitement dans la base de données.</a:t>
            </a:r>
          </a:p>
        </p:txBody>
      </p:sp>
      <p:sp>
        <p:nvSpPr>
          <p:cNvPr id="26" name="Rectangle 25">
            <a:extLst>
              <a:ext uri="{FF2B5EF4-FFF2-40B4-BE49-F238E27FC236}">
                <a16:creationId xmlns:a16="http://schemas.microsoft.com/office/drawing/2014/main" id="{66B21F2C-58B2-43E5-8B7F-D0718F52BB76}"/>
              </a:ext>
            </a:extLst>
          </p:cNvPr>
          <p:cNvSpPr/>
          <p:nvPr/>
        </p:nvSpPr>
        <p:spPr>
          <a:xfrm>
            <a:off x="2051720" y="3793604"/>
            <a:ext cx="6395045" cy="646331"/>
          </a:xfrm>
          <a:prstGeom prst="rect">
            <a:avLst/>
          </a:prstGeom>
        </p:spPr>
        <p:txBody>
          <a:bodyPr wrap="square">
            <a:spAutoFit/>
          </a:bodyPr>
          <a:lstStyle/>
          <a:p>
            <a:pPr marL="285750" indent="-285750">
              <a:spcAft>
                <a:spcPts val="0"/>
              </a:spcAft>
              <a:buFont typeface="Wingdings" panose="05000000000000000000" pitchFamily="2" charset="2"/>
              <a:buChar char="Ø"/>
            </a:pPr>
            <a:r>
              <a:rPr lang="fr-FR" dirty="0" smtClean="0">
                <a:latin typeface="Constantia" panose="02030602050306030303" pitchFamily="18" charset="0"/>
                <a:ea typeface="Times New Roman" panose="02020603050405020304" pitchFamily="18" charset="0"/>
                <a:cs typeface="Arial" panose="020B0604020202020204" pitchFamily="34" charset="0"/>
              </a:rPr>
              <a:t>Contraintes de performance : accès facile, chargement rapide.</a:t>
            </a:r>
          </a:p>
        </p:txBody>
      </p:sp>
    </p:spTree>
    <p:custDataLst>
      <p:tags r:id="rId1"/>
    </p:custDataLst>
    <p:extLst>
      <p:ext uri="{BB962C8B-B14F-4D97-AF65-F5344CB8AC3E}">
        <p14:creationId xmlns:p14="http://schemas.microsoft.com/office/powerpoint/2010/main" val="230221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6394"/>
                                        </p:tgtEl>
                                        <p:attrNameLst>
                                          <p:attrName>r</p:attrName>
                                        </p:attrNameLst>
                                      </p:cBhvr>
                                    </p:animRot>
                                    <p:animRot by="-240000">
                                      <p:cBhvr>
                                        <p:cTn id="7" dur="200" fill="hold">
                                          <p:stCondLst>
                                            <p:cond delay="200"/>
                                          </p:stCondLst>
                                        </p:cTn>
                                        <p:tgtEl>
                                          <p:spTgt spid="16394"/>
                                        </p:tgtEl>
                                        <p:attrNameLst>
                                          <p:attrName>r</p:attrName>
                                        </p:attrNameLst>
                                      </p:cBhvr>
                                    </p:animRot>
                                    <p:animRot by="240000">
                                      <p:cBhvr>
                                        <p:cTn id="8" dur="200" fill="hold">
                                          <p:stCondLst>
                                            <p:cond delay="400"/>
                                          </p:stCondLst>
                                        </p:cTn>
                                        <p:tgtEl>
                                          <p:spTgt spid="16394"/>
                                        </p:tgtEl>
                                        <p:attrNameLst>
                                          <p:attrName>r</p:attrName>
                                        </p:attrNameLst>
                                      </p:cBhvr>
                                    </p:animRot>
                                    <p:animRot by="-240000">
                                      <p:cBhvr>
                                        <p:cTn id="9" dur="200" fill="hold">
                                          <p:stCondLst>
                                            <p:cond delay="600"/>
                                          </p:stCondLst>
                                        </p:cTn>
                                        <p:tgtEl>
                                          <p:spTgt spid="16394"/>
                                        </p:tgtEl>
                                        <p:attrNameLst>
                                          <p:attrName>r</p:attrName>
                                        </p:attrNameLst>
                                      </p:cBhvr>
                                    </p:animRot>
                                    <p:animRot by="120000">
                                      <p:cBhvr>
                                        <p:cTn id="10" dur="200" fill="hold">
                                          <p:stCondLst>
                                            <p:cond delay="800"/>
                                          </p:stCondLst>
                                        </p:cTn>
                                        <p:tgtEl>
                                          <p:spTgt spid="1639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1000"/>
                                        <p:tgtEl>
                                          <p:spTgt spid="32"/>
                                        </p:tgtEl>
                                      </p:cBhvr>
                                    </p:animEffect>
                                    <p:anim calcmode="lin" valueType="num">
                                      <p:cBhvr>
                                        <p:cTn id="50" dur="1000" fill="hold"/>
                                        <p:tgtEl>
                                          <p:spTgt spid="32"/>
                                        </p:tgtEl>
                                        <p:attrNameLst>
                                          <p:attrName>ppt_x</p:attrName>
                                        </p:attrNameLst>
                                      </p:cBhvr>
                                      <p:tavLst>
                                        <p:tav tm="0">
                                          <p:val>
                                            <p:strVal val="#ppt_x"/>
                                          </p:val>
                                        </p:tav>
                                        <p:tav tm="100000">
                                          <p:val>
                                            <p:strVal val="#ppt_x"/>
                                          </p:val>
                                        </p:tav>
                                      </p:tavLst>
                                    </p:anim>
                                    <p:anim calcmode="lin" valueType="num">
                                      <p:cBhvr>
                                        <p:cTn id="5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1000"/>
                                        <p:tgtEl>
                                          <p:spTgt spid="26"/>
                                        </p:tgtEl>
                                      </p:cBhvr>
                                    </p:animEffect>
                                    <p:anim calcmode="lin" valueType="num">
                                      <p:cBhvr>
                                        <p:cTn id="64" dur="1000" fill="hold"/>
                                        <p:tgtEl>
                                          <p:spTgt spid="26"/>
                                        </p:tgtEl>
                                        <p:attrNameLst>
                                          <p:attrName>ppt_x</p:attrName>
                                        </p:attrNameLst>
                                      </p:cBhvr>
                                      <p:tavLst>
                                        <p:tav tm="0">
                                          <p:val>
                                            <p:strVal val="#ppt_x"/>
                                          </p:val>
                                        </p:tav>
                                        <p:tav tm="100000">
                                          <p:val>
                                            <p:strVal val="#ppt_x"/>
                                          </p:val>
                                        </p:tav>
                                      </p:tavLst>
                                    </p:anim>
                                    <p:anim calcmode="lin" valueType="num">
                                      <p:cBhvr>
                                        <p:cTn id="6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5" grpId="0"/>
      <p:bldP spid="24" grpId="0"/>
      <p:bldP spid="31" grpId="0"/>
      <p:bldP spid="32" grpId="0"/>
      <p:bldP spid="23"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6249" y="2292706"/>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196" y="288079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281436"/>
            <a:ext cx="170225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326665" y="2993375"/>
            <a:ext cx="1269928" cy="323165"/>
          </a:xfrm>
          <a:prstGeom prst="rect">
            <a:avLst/>
          </a:prstGeom>
        </p:spPr>
        <p:txBody>
          <a:bodyPr wrap="square">
            <a:spAutoFit/>
          </a:bodyPr>
          <a:lstStyle/>
          <a:p>
            <a:r>
              <a:rPr lang="en-GB" sz="1500" b="1" dirty="0">
                <a:solidFill>
                  <a:schemeClr val="bg1"/>
                </a:solidFill>
              </a:rPr>
              <a:t>Conception</a:t>
            </a:r>
            <a:endParaRPr lang="fr-FR" sz="1500" b="1" dirty="0">
              <a:solidFill>
                <a:schemeClr val="bg1"/>
              </a:solidFill>
            </a:endParaRPr>
          </a:p>
        </p:txBody>
      </p:sp>
      <p:sp>
        <p:nvSpPr>
          <p:cNvPr id="16" name="Rectangle 15"/>
          <p:cNvSpPr/>
          <p:nvPr/>
        </p:nvSpPr>
        <p:spPr>
          <a:xfrm>
            <a:off x="323528"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178357" y="137205"/>
            <a:ext cx="2270173"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Conception</a:t>
            </a:r>
            <a:endParaRPr lang="fr-FR" sz="3200" dirty="0">
              <a:solidFill>
                <a:srgbClr val="3798B4"/>
              </a:solidFill>
              <a:latin typeface="Segoe UI" pitchFamily="34" charset="0"/>
              <a:ea typeface="Segoe UI" pitchFamily="34" charset="0"/>
              <a:cs typeface="Segoe UI" pitchFamily="34" charset="0"/>
            </a:endParaRPr>
          </a:p>
        </p:txBody>
      </p:sp>
      <p:sp>
        <p:nvSpPr>
          <p:cNvPr id="2" name="Rectangle 1"/>
          <p:cNvSpPr/>
          <p:nvPr/>
        </p:nvSpPr>
        <p:spPr>
          <a:xfrm>
            <a:off x="8676456" y="5218332"/>
            <a:ext cx="441146" cy="369332"/>
          </a:xfrm>
          <a:prstGeom prst="rect">
            <a:avLst/>
          </a:prstGeom>
        </p:spPr>
        <p:txBody>
          <a:bodyPr wrap="none">
            <a:spAutoFit/>
          </a:bodyPr>
          <a:lstStyle/>
          <a:p>
            <a:r>
              <a:rPr lang="fr-FR" b="1" dirty="0" smtClean="0"/>
              <a:t>12</a:t>
            </a:r>
            <a:endParaRPr lang="fr-FR" b="1" dirty="0"/>
          </a:p>
        </p:txBody>
      </p:sp>
      <p:sp>
        <p:nvSpPr>
          <p:cNvPr id="4" name="ZoneTexte 3">
            <a:extLst>
              <a:ext uri="{FF2B5EF4-FFF2-40B4-BE49-F238E27FC236}">
                <a16:creationId xmlns:a16="http://schemas.microsoft.com/office/drawing/2014/main" id="{4C2A7B1D-0512-477B-9932-13BBD2A9DD7E}"/>
              </a:ext>
            </a:extLst>
          </p:cNvPr>
          <p:cNvSpPr txBox="1"/>
          <p:nvPr/>
        </p:nvSpPr>
        <p:spPr>
          <a:xfrm>
            <a:off x="2267744" y="481236"/>
            <a:ext cx="6003903" cy="1015663"/>
          </a:xfrm>
          <a:prstGeom prst="rect">
            <a:avLst/>
          </a:prstGeom>
          <a:noFill/>
        </p:spPr>
        <p:txBody>
          <a:bodyPr wrap="square" rtlCol="0">
            <a:spAutoFit/>
          </a:bodyPr>
          <a:lstStyle/>
          <a:p>
            <a:r>
              <a:rPr lang="fr-TN" sz="2400" b="1" i="1" u="sng" dirty="0">
                <a:solidFill>
                  <a:schemeClr val="accent3"/>
                </a:solidFill>
                <a:latin typeface="Constantia" panose="02030602050306030303" pitchFamily="18" charset="0"/>
              </a:rPr>
              <a:t>Diagramme des cas d’utilisation global</a:t>
            </a:r>
            <a:endParaRPr lang="fr-TN" sz="2400" i="1" u="sng" dirty="0">
              <a:solidFill>
                <a:schemeClr val="accent3"/>
              </a:solidFill>
              <a:latin typeface="Constantia" panose="02030602050306030303" pitchFamily="18" charset="0"/>
            </a:endParaRPr>
          </a:p>
          <a:p>
            <a:r>
              <a:rPr lang="fr-TN" dirty="0"/>
              <a:t> </a:t>
            </a:r>
          </a:p>
          <a:p>
            <a:r>
              <a:rPr lang="fr-TN" dirty="0"/>
              <a:t> </a:t>
            </a:r>
          </a:p>
        </p:txBody>
      </p:sp>
      <p:pic>
        <p:nvPicPr>
          <p:cNvPr id="20" name="Image 19" descr="user case global.jpg"/>
          <p:cNvPicPr>
            <a:picLocks noChangeAspect="1"/>
          </p:cNvPicPr>
          <p:nvPr/>
        </p:nvPicPr>
        <p:blipFill>
          <a:blip r:embed="rId6" cstate="print"/>
          <a:stretch>
            <a:fillRect/>
          </a:stretch>
        </p:blipFill>
        <p:spPr>
          <a:xfrm>
            <a:off x="3059832" y="944350"/>
            <a:ext cx="4680520" cy="4361422"/>
          </a:xfrm>
          <a:prstGeom prst="rect">
            <a:avLst/>
          </a:prstGeom>
        </p:spPr>
      </p:pic>
    </p:spTree>
    <p:extLst>
      <p:ext uri="{BB962C8B-B14F-4D97-AF65-F5344CB8AC3E}">
        <p14:creationId xmlns:p14="http://schemas.microsoft.com/office/powerpoint/2010/main" val="18550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6249" y="2292706"/>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196" y="288079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33440" y="2281436"/>
            <a:ext cx="170225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326665" y="2993375"/>
            <a:ext cx="1269928" cy="323165"/>
          </a:xfrm>
          <a:prstGeom prst="rect">
            <a:avLst/>
          </a:prstGeom>
        </p:spPr>
        <p:txBody>
          <a:bodyPr wrap="square">
            <a:spAutoFit/>
          </a:bodyPr>
          <a:lstStyle/>
          <a:p>
            <a:r>
              <a:rPr lang="en-GB" sz="1500" b="1" dirty="0">
                <a:solidFill>
                  <a:schemeClr val="bg1"/>
                </a:solidFill>
              </a:rPr>
              <a:t>Conception</a:t>
            </a:r>
            <a:endParaRPr lang="fr-FR" sz="1500" b="1" dirty="0">
              <a:solidFill>
                <a:schemeClr val="bg1"/>
              </a:solidFill>
            </a:endParaRPr>
          </a:p>
        </p:txBody>
      </p:sp>
      <p:sp>
        <p:nvSpPr>
          <p:cNvPr id="16" name="Rectangle 15"/>
          <p:cNvSpPr/>
          <p:nvPr/>
        </p:nvSpPr>
        <p:spPr>
          <a:xfrm>
            <a:off x="323528"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178357" y="137205"/>
            <a:ext cx="2270173"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Conception</a:t>
            </a:r>
            <a:endParaRPr lang="fr-FR" sz="3200" dirty="0">
              <a:solidFill>
                <a:srgbClr val="3798B4"/>
              </a:solidFill>
              <a:latin typeface="Segoe UI" pitchFamily="34" charset="0"/>
              <a:ea typeface="Segoe UI" pitchFamily="34" charset="0"/>
              <a:cs typeface="Segoe UI" pitchFamily="34" charset="0"/>
            </a:endParaRPr>
          </a:p>
        </p:txBody>
      </p:sp>
      <p:sp>
        <p:nvSpPr>
          <p:cNvPr id="2" name="Rectangle 1"/>
          <p:cNvSpPr/>
          <p:nvPr/>
        </p:nvSpPr>
        <p:spPr>
          <a:xfrm>
            <a:off x="8676456" y="5218332"/>
            <a:ext cx="441146" cy="369332"/>
          </a:xfrm>
          <a:prstGeom prst="rect">
            <a:avLst/>
          </a:prstGeom>
        </p:spPr>
        <p:txBody>
          <a:bodyPr wrap="none">
            <a:spAutoFit/>
          </a:bodyPr>
          <a:lstStyle/>
          <a:p>
            <a:r>
              <a:rPr lang="fr-FR" b="1" dirty="0" smtClean="0"/>
              <a:t>13</a:t>
            </a:r>
          </a:p>
        </p:txBody>
      </p:sp>
      <p:sp>
        <p:nvSpPr>
          <p:cNvPr id="4" name="ZoneTexte 3">
            <a:extLst>
              <a:ext uri="{FF2B5EF4-FFF2-40B4-BE49-F238E27FC236}">
                <a16:creationId xmlns:a16="http://schemas.microsoft.com/office/drawing/2014/main" id="{4C2A7B1D-0512-477B-9932-13BBD2A9DD7E}"/>
              </a:ext>
            </a:extLst>
          </p:cNvPr>
          <p:cNvSpPr txBox="1"/>
          <p:nvPr/>
        </p:nvSpPr>
        <p:spPr>
          <a:xfrm>
            <a:off x="2267744" y="481236"/>
            <a:ext cx="6003903" cy="1384995"/>
          </a:xfrm>
          <a:prstGeom prst="rect">
            <a:avLst/>
          </a:prstGeom>
          <a:noFill/>
        </p:spPr>
        <p:txBody>
          <a:bodyPr wrap="square" rtlCol="0">
            <a:spAutoFit/>
          </a:bodyPr>
          <a:lstStyle/>
          <a:p>
            <a:r>
              <a:rPr lang="fr-FR" sz="2400" b="1" i="1" u="sng" dirty="0" smtClean="0">
                <a:solidFill>
                  <a:schemeClr val="accent3"/>
                </a:solidFill>
                <a:latin typeface="Constantia" panose="02030602050306030303" pitchFamily="18" charset="0"/>
              </a:rPr>
              <a:t>Quelques </a:t>
            </a:r>
            <a:r>
              <a:rPr lang="fr-TN" sz="2400" b="1" i="1" u="sng" dirty="0" smtClean="0">
                <a:solidFill>
                  <a:schemeClr val="accent3"/>
                </a:solidFill>
                <a:latin typeface="Constantia" panose="02030602050306030303" pitchFamily="18" charset="0"/>
              </a:rPr>
              <a:t>Diagramme </a:t>
            </a:r>
            <a:r>
              <a:rPr lang="fr-TN" sz="2400" b="1" i="1" u="sng" dirty="0">
                <a:solidFill>
                  <a:schemeClr val="accent3"/>
                </a:solidFill>
                <a:latin typeface="Constantia" panose="02030602050306030303" pitchFamily="18" charset="0"/>
              </a:rPr>
              <a:t>des cas d’utilisation </a:t>
            </a:r>
            <a:r>
              <a:rPr lang="fr-FR" sz="2400" b="1" i="1" u="sng" dirty="0" smtClean="0">
                <a:solidFill>
                  <a:schemeClr val="accent3"/>
                </a:solidFill>
                <a:latin typeface="Constantia" panose="02030602050306030303" pitchFamily="18" charset="0"/>
              </a:rPr>
              <a:t>spécifiques</a:t>
            </a:r>
            <a:endParaRPr lang="fr-TN" sz="2400" i="1" u="sng" dirty="0">
              <a:solidFill>
                <a:schemeClr val="accent3"/>
              </a:solidFill>
              <a:latin typeface="Constantia" panose="02030602050306030303" pitchFamily="18" charset="0"/>
            </a:endParaRPr>
          </a:p>
          <a:p>
            <a:r>
              <a:rPr lang="fr-TN" dirty="0"/>
              <a:t> </a:t>
            </a:r>
          </a:p>
          <a:p>
            <a:r>
              <a:rPr lang="fr-TN" dirty="0"/>
              <a:t> </a:t>
            </a:r>
          </a:p>
        </p:txBody>
      </p:sp>
      <p:pic>
        <p:nvPicPr>
          <p:cNvPr id="19" name="Image 18" descr="gérer cours user case.jpg"/>
          <p:cNvPicPr>
            <a:picLocks noChangeAspect="1"/>
          </p:cNvPicPr>
          <p:nvPr/>
        </p:nvPicPr>
        <p:blipFill>
          <a:blip r:embed="rId6" cstate="print"/>
          <a:stretch>
            <a:fillRect/>
          </a:stretch>
        </p:blipFill>
        <p:spPr>
          <a:xfrm>
            <a:off x="2411760" y="1633364"/>
            <a:ext cx="4680520" cy="3563984"/>
          </a:xfrm>
          <a:prstGeom prst="rect">
            <a:avLst/>
          </a:prstGeom>
        </p:spPr>
      </p:pic>
      <p:sp>
        <p:nvSpPr>
          <p:cNvPr id="23" name="Rectangle 22">
            <a:extLst>
              <a:ext uri="{FF2B5EF4-FFF2-40B4-BE49-F238E27FC236}">
                <a16:creationId xmlns:a16="http://schemas.microsoft.com/office/drawing/2014/main" id="{540EE009-5550-4F83-AC58-577E110CBC2E}"/>
              </a:ext>
            </a:extLst>
          </p:cNvPr>
          <p:cNvSpPr/>
          <p:nvPr/>
        </p:nvSpPr>
        <p:spPr>
          <a:xfrm>
            <a:off x="2281411" y="1273324"/>
            <a:ext cx="6862589" cy="369332"/>
          </a:xfrm>
          <a:prstGeom prst="rect">
            <a:avLst/>
          </a:prstGeom>
        </p:spPr>
        <p:txBody>
          <a:bodyPr wrap="square">
            <a:spAutoFit/>
          </a:bodyPr>
          <a:lstStyle/>
          <a:p>
            <a:pPr marL="285750" indent="-285750">
              <a:spcAft>
                <a:spcPts val="0"/>
              </a:spcAft>
              <a:buFont typeface="Wingdings" panose="05000000000000000000" pitchFamily="2" charset="2"/>
              <a:buChar char="v"/>
            </a:pPr>
            <a:r>
              <a:rPr lang="fr-FR" b="1" dirty="0" smtClean="0">
                <a:latin typeface="Constantia" panose="02030602050306030303" pitchFamily="18" charset="0"/>
                <a:ea typeface="Times New Roman" panose="02020603050405020304" pitchFamily="18" charset="0"/>
                <a:cs typeface="Arial" panose="020B0604020202020204" pitchFamily="34" charset="0"/>
              </a:rPr>
              <a:t>Gérer cours </a:t>
            </a:r>
          </a:p>
        </p:txBody>
      </p:sp>
    </p:spTree>
    <p:extLst>
      <p:ext uri="{BB962C8B-B14F-4D97-AF65-F5344CB8AC3E}">
        <p14:creationId xmlns:p14="http://schemas.microsoft.com/office/powerpoint/2010/main" val="18550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6249" y="2292706"/>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196" y="288079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281436"/>
            <a:ext cx="170225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326665" y="2993375"/>
            <a:ext cx="1269928" cy="323165"/>
          </a:xfrm>
          <a:prstGeom prst="rect">
            <a:avLst/>
          </a:prstGeom>
        </p:spPr>
        <p:txBody>
          <a:bodyPr wrap="square">
            <a:spAutoFit/>
          </a:bodyPr>
          <a:lstStyle/>
          <a:p>
            <a:r>
              <a:rPr lang="en-GB" sz="1500" b="1" dirty="0">
                <a:solidFill>
                  <a:schemeClr val="bg1"/>
                </a:solidFill>
              </a:rPr>
              <a:t>Conception</a:t>
            </a:r>
            <a:endParaRPr lang="fr-FR" sz="1500" b="1" dirty="0">
              <a:solidFill>
                <a:schemeClr val="bg1"/>
              </a:solidFill>
            </a:endParaRPr>
          </a:p>
        </p:txBody>
      </p:sp>
      <p:sp>
        <p:nvSpPr>
          <p:cNvPr id="16" name="Rectangle 15"/>
          <p:cNvSpPr/>
          <p:nvPr/>
        </p:nvSpPr>
        <p:spPr>
          <a:xfrm>
            <a:off x="395536"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178357" y="137205"/>
            <a:ext cx="2270173"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Conception</a:t>
            </a:r>
            <a:endParaRPr lang="fr-FR" sz="3200" dirty="0">
              <a:solidFill>
                <a:srgbClr val="3798B4"/>
              </a:solidFill>
              <a:latin typeface="Segoe UI" pitchFamily="34" charset="0"/>
              <a:ea typeface="Segoe UI" pitchFamily="34" charset="0"/>
              <a:cs typeface="Segoe UI" pitchFamily="34" charset="0"/>
            </a:endParaRPr>
          </a:p>
        </p:txBody>
      </p:sp>
      <p:sp>
        <p:nvSpPr>
          <p:cNvPr id="2" name="Rectangle 1"/>
          <p:cNvSpPr/>
          <p:nvPr/>
        </p:nvSpPr>
        <p:spPr>
          <a:xfrm>
            <a:off x="8676456" y="5218332"/>
            <a:ext cx="441146" cy="369332"/>
          </a:xfrm>
          <a:prstGeom prst="rect">
            <a:avLst/>
          </a:prstGeom>
        </p:spPr>
        <p:txBody>
          <a:bodyPr wrap="none">
            <a:spAutoFit/>
          </a:bodyPr>
          <a:lstStyle/>
          <a:p>
            <a:r>
              <a:rPr lang="fr-FR" b="1" dirty="0" smtClean="0"/>
              <a:t>14</a:t>
            </a:r>
            <a:endParaRPr lang="fr-FR" b="1" dirty="0"/>
          </a:p>
        </p:txBody>
      </p:sp>
      <p:sp>
        <p:nvSpPr>
          <p:cNvPr id="23" name="Rectangle 22">
            <a:extLst>
              <a:ext uri="{FF2B5EF4-FFF2-40B4-BE49-F238E27FC236}">
                <a16:creationId xmlns:a16="http://schemas.microsoft.com/office/drawing/2014/main" id="{540EE009-5550-4F83-AC58-577E110CBC2E}"/>
              </a:ext>
            </a:extLst>
          </p:cNvPr>
          <p:cNvSpPr/>
          <p:nvPr/>
        </p:nvSpPr>
        <p:spPr>
          <a:xfrm>
            <a:off x="2281411" y="841276"/>
            <a:ext cx="6862589" cy="369332"/>
          </a:xfrm>
          <a:prstGeom prst="rect">
            <a:avLst/>
          </a:prstGeom>
        </p:spPr>
        <p:txBody>
          <a:bodyPr wrap="square">
            <a:spAutoFit/>
          </a:bodyPr>
          <a:lstStyle/>
          <a:p>
            <a:pPr marL="285750" indent="-285750">
              <a:spcAft>
                <a:spcPts val="0"/>
              </a:spcAft>
              <a:buFont typeface="Wingdings" panose="05000000000000000000" pitchFamily="2" charset="2"/>
              <a:buChar char="v"/>
            </a:pPr>
            <a:r>
              <a:rPr lang="fr-FR" b="1" dirty="0" smtClean="0">
                <a:latin typeface="Constantia" panose="02030602050306030303" pitchFamily="18" charset="0"/>
                <a:ea typeface="Times New Roman" panose="02020603050405020304" pitchFamily="18" charset="0"/>
                <a:cs typeface="Arial" panose="020B0604020202020204" pitchFamily="34" charset="0"/>
              </a:rPr>
              <a:t>Gérer paiements  </a:t>
            </a:r>
          </a:p>
        </p:txBody>
      </p:sp>
      <p:pic>
        <p:nvPicPr>
          <p:cNvPr id="20" name="Image 19" descr="gere paiments user case.jpg"/>
          <p:cNvPicPr>
            <a:picLocks noChangeAspect="1"/>
          </p:cNvPicPr>
          <p:nvPr/>
        </p:nvPicPr>
        <p:blipFill>
          <a:blip r:embed="rId6" cstate="print"/>
          <a:stretch>
            <a:fillRect/>
          </a:stretch>
        </p:blipFill>
        <p:spPr>
          <a:xfrm>
            <a:off x="2411760" y="1201316"/>
            <a:ext cx="5824863" cy="4225881"/>
          </a:xfrm>
          <a:prstGeom prst="rect">
            <a:avLst/>
          </a:prstGeom>
        </p:spPr>
      </p:pic>
    </p:spTree>
    <p:extLst>
      <p:ext uri="{BB962C8B-B14F-4D97-AF65-F5344CB8AC3E}">
        <p14:creationId xmlns:p14="http://schemas.microsoft.com/office/powerpoint/2010/main" val="18550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6249" y="2292706"/>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196" y="288079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318311"/>
            <a:ext cx="170225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326665" y="2993375"/>
            <a:ext cx="1269928" cy="323165"/>
          </a:xfrm>
          <a:prstGeom prst="rect">
            <a:avLst/>
          </a:prstGeom>
        </p:spPr>
        <p:txBody>
          <a:bodyPr wrap="square">
            <a:spAutoFit/>
          </a:bodyPr>
          <a:lstStyle/>
          <a:p>
            <a:r>
              <a:rPr lang="en-GB" sz="1500" b="1" dirty="0">
                <a:solidFill>
                  <a:schemeClr val="bg1"/>
                </a:solidFill>
              </a:rPr>
              <a:t>Conception</a:t>
            </a:r>
            <a:endParaRPr lang="fr-FR" sz="1500" b="1" dirty="0">
              <a:solidFill>
                <a:schemeClr val="bg1"/>
              </a:solidFill>
            </a:endParaRPr>
          </a:p>
        </p:txBody>
      </p:sp>
      <p:sp>
        <p:nvSpPr>
          <p:cNvPr id="16" name="Rectangle 15"/>
          <p:cNvSpPr/>
          <p:nvPr/>
        </p:nvSpPr>
        <p:spPr>
          <a:xfrm>
            <a:off x="395536"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178357" y="137205"/>
            <a:ext cx="2270173"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Conception</a:t>
            </a:r>
            <a:endParaRPr lang="fr-FR" sz="3200" dirty="0">
              <a:solidFill>
                <a:srgbClr val="3798B4"/>
              </a:solidFill>
              <a:latin typeface="Segoe UI" pitchFamily="34" charset="0"/>
              <a:ea typeface="Segoe UI" pitchFamily="34" charset="0"/>
              <a:cs typeface="Segoe UI" pitchFamily="34" charset="0"/>
            </a:endParaRPr>
          </a:p>
        </p:txBody>
      </p:sp>
      <p:sp>
        <p:nvSpPr>
          <p:cNvPr id="2" name="Rectangle 1"/>
          <p:cNvSpPr/>
          <p:nvPr/>
        </p:nvSpPr>
        <p:spPr>
          <a:xfrm>
            <a:off x="8676456" y="5218332"/>
            <a:ext cx="441146" cy="369332"/>
          </a:xfrm>
          <a:prstGeom prst="rect">
            <a:avLst/>
          </a:prstGeom>
        </p:spPr>
        <p:txBody>
          <a:bodyPr wrap="none">
            <a:spAutoFit/>
          </a:bodyPr>
          <a:lstStyle/>
          <a:p>
            <a:r>
              <a:rPr lang="fr-FR" b="1" dirty="0" smtClean="0"/>
              <a:t>15</a:t>
            </a:r>
            <a:endParaRPr lang="fr-FR" b="1" dirty="0"/>
          </a:p>
        </p:txBody>
      </p:sp>
      <p:sp>
        <p:nvSpPr>
          <p:cNvPr id="23" name="Rectangle 22">
            <a:extLst>
              <a:ext uri="{FF2B5EF4-FFF2-40B4-BE49-F238E27FC236}">
                <a16:creationId xmlns:a16="http://schemas.microsoft.com/office/drawing/2014/main" id="{540EE009-5550-4F83-AC58-577E110CBC2E}"/>
              </a:ext>
            </a:extLst>
          </p:cNvPr>
          <p:cNvSpPr/>
          <p:nvPr/>
        </p:nvSpPr>
        <p:spPr>
          <a:xfrm>
            <a:off x="2281411" y="841276"/>
            <a:ext cx="6862589" cy="369332"/>
          </a:xfrm>
          <a:prstGeom prst="rect">
            <a:avLst/>
          </a:prstGeom>
        </p:spPr>
        <p:txBody>
          <a:bodyPr wrap="square">
            <a:spAutoFit/>
          </a:bodyPr>
          <a:lstStyle/>
          <a:p>
            <a:pPr marL="285750" indent="-285750">
              <a:spcAft>
                <a:spcPts val="0"/>
              </a:spcAft>
              <a:buFont typeface="Wingdings" panose="05000000000000000000" pitchFamily="2" charset="2"/>
              <a:buChar char="v"/>
            </a:pPr>
            <a:r>
              <a:rPr lang="fr-FR" b="1" dirty="0" smtClean="0">
                <a:latin typeface="Constantia" panose="02030602050306030303" pitchFamily="18" charset="0"/>
                <a:ea typeface="Times New Roman" panose="02020603050405020304" pitchFamily="18" charset="0"/>
                <a:cs typeface="Arial" panose="020B0604020202020204" pitchFamily="34" charset="0"/>
              </a:rPr>
              <a:t>Gérer enseignant   </a:t>
            </a:r>
          </a:p>
        </p:txBody>
      </p:sp>
      <p:pic>
        <p:nvPicPr>
          <p:cNvPr id="19" name="Image 18" descr="gerer enseignant user case.jpg"/>
          <p:cNvPicPr>
            <a:picLocks noChangeAspect="1"/>
          </p:cNvPicPr>
          <p:nvPr/>
        </p:nvPicPr>
        <p:blipFill>
          <a:blip r:embed="rId6" cstate="print"/>
          <a:stretch>
            <a:fillRect/>
          </a:stretch>
        </p:blipFill>
        <p:spPr>
          <a:xfrm>
            <a:off x="2555776" y="1129308"/>
            <a:ext cx="5073754" cy="4208331"/>
          </a:xfrm>
          <a:prstGeom prst="rect">
            <a:avLst/>
          </a:prstGeom>
        </p:spPr>
      </p:pic>
    </p:spTree>
    <p:extLst>
      <p:ext uri="{BB962C8B-B14F-4D97-AF65-F5344CB8AC3E}">
        <p14:creationId xmlns:p14="http://schemas.microsoft.com/office/powerpoint/2010/main" val="18550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Image 18" descr="196581040_523277182361787_8998615176688194479_n.jpg"/>
          <p:cNvPicPr>
            <a:picLocks noChangeAspect="1"/>
          </p:cNvPicPr>
          <p:nvPr/>
        </p:nvPicPr>
        <p:blipFill>
          <a:blip r:embed="rId2" cstate="print"/>
          <a:stretch>
            <a:fillRect/>
          </a:stretch>
        </p:blipFill>
        <p:spPr>
          <a:xfrm>
            <a:off x="1907704" y="481236"/>
            <a:ext cx="6781629" cy="4896544"/>
          </a:xfrm>
          <a:prstGeom prst="rect">
            <a:avLst/>
          </a:prstGeom>
        </p:spPr>
      </p:pic>
      <p:pic>
        <p:nvPicPr>
          <p:cNvPr id="1639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6249" y="225596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1196" y="288079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281436"/>
            <a:ext cx="1714500"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378818" y="2986869"/>
            <a:ext cx="1393603" cy="323165"/>
          </a:xfrm>
          <a:prstGeom prst="rect">
            <a:avLst/>
          </a:prstGeom>
        </p:spPr>
        <p:txBody>
          <a:bodyPr wrap="square">
            <a:spAutoFit/>
          </a:bodyPr>
          <a:lstStyle/>
          <a:p>
            <a:r>
              <a:rPr lang="en-GB" sz="1500" b="1" dirty="0">
                <a:solidFill>
                  <a:schemeClr val="bg1"/>
                </a:solidFill>
              </a:rPr>
              <a:t>Conception</a:t>
            </a:r>
            <a:endParaRPr lang="fr-FR" sz="1500" b="1" dirty="0">
              <a:solidFill>
                <a:schemeClr val="bg1"/>
              </a:solidFill>
            </a:endParaRPr>
          </a:p>
        </p:txBody>
      </p:sp>
      <p:sp>
        <p:nvSpPr>
          <p:cNvPr id="16" name="Rectangle 15"/>
          <p:cNvSpPr/>
          <p:nvPr/>
        </p:nvSpPr>
        <p:spPr>
          <a:xfrm>
            <a:off x="389848"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178357" y="137205"/>
            <a:ext cx="2270173"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Conception</a:t>
            </a:r>
            <a:endParaRPr lang="fr-FR" sz="3200" dirty="0">
              <a:solidFill>
                <a:srgbClr val="3798B4"/>
              </a:solidFill>
              <a:latin typeface="Segoe UI" pitchFamily="34" charset="0"/>
              <a:ea typeface="Segoe UI" pitchFamily="34" charset="0"/>
              <a:cs typeface="Segoe UI" pitchFamily="34" charset="0"/>
            </a:endParaRPr>
          </a:p>
        </p:txBody>
      </p:sp>
      <p:sp>
        <p:nvSpPr>
          <p:cNvPr id="5" name="Rectangle 4"/>
          <p:cNvSpPr/>
          <p:nvPr/>
        </p:nvSpPr>
        <p:spPr>
          <a:xfrm>
            <a:off x="8627526" y="5180195"/>
            <a:ext cx="441146" cy="369332"/>
          </a:xfrm>
          <a:prstGeom prst="rect">
            <a:avLst/>
          </a:prstGeom>
        </p:spPr>
        <p:txBody>
          <a:bodyPr wrap="none">
            <a:spAutoFit/>
          </a:bodyPr>
          <a:lstStyle/>
          <a:p>
            <a:r>
              <a:rPr lang="en-US" b="1" dirty="0" smtClean="0"/>
              <a:t>16</a:t>
            </a:r>
            <a:endParaRPr lang="fr-FR" b="1" dirty="0"/>
          </a:p>
        </p:txBody>
      </p:sp>
      <p:sp>
        <p:nvSpPr>
          <p:cNvPr id="7" name="ZoneTexte 6">
            <a:extLst>
              <a:ext uri="{FF2B5EF4-FFF2-40B4-BE49-F238E27FC236}">
                <a16:creationId xmlns:a16="http://schemas.microsoft.com/office/drawing/2014/main" id="{B741C733-B10F-4A3C-A2B8-BFBDDDF3356E}"/>
              </a:ext>
            </a:extLst>
          </p:cNvPr>
          <p:cNvSpPr txBox="1"/>
          <p:nvPr/>
        </p:nvSpPr>
        <p:spPr>
          <a:xfrm>
            <a:off x="2987824" y="121196"/>
            <a:ext cx="4680520" cy="1015663"/>
          </a:xfrm>
          <a:prstGeom prst="rect">
            <a:avLst/>
          </a:prstGeom>
          <a:noFill/>
        </p:spPr>
        <p:txBody>
          <a:bodyPr wrap="square" rtlCol="0">
            <a:spAutoFit/>
          </a:bodyPr>
          <a:lstStyle/>
          <a:p>
            <a:r>
              <a:rPr lang="fr-TN" sz="2400" b="1" i="1" u="sng" dirty="0">
                <a:solidFill>
                  <a:schemeClr val="accent3"/>
                </a:solidFill>
              </a:rPr>
              <a:t>Diagramme de classe global</a:t>
            </a:r>
          </a:p>
          <a:p>
            <a:r>
              <a:rPr lang="fr-FR" dirty="0"/>
              <a:t> </a:t>
            </a:r>
            <a:endParaRPr lang="fr-TN" dirty="0"/>
          </a:p>
          <a:p>
            <a:endParaRPr lang="fr-TN" dirty="0"/>
          </a:p>
        </p:txBody>
      </p:sp>
    </p:spTree>
    <p:extLst>
      <p:ext uri="{BB962C8B-B14F-4D97-AF65-F5344CB8AC3E}">
        <p14:creationId xmlns:p14="http://schemas.microsoft.com/office/powerpoint/2010/main" val="22592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7504" y="2929508"/>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58" y="1689663"/>
            <a:ext cx="1714500" cy="6844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504" y="2425452"/>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493" y="3493630"/>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291131" y="181976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425452"/>
            <a:ext cx="165463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248850" y="3035734"/>
            <a:ext cx="1269928" cy="323165"/>
          </a:xfrm>
          <a:prstGeom prst="rect">
            <a:avLst/>
          </a:prstGeom>
        </p:spPr>
        <p:txBody>
          <a:bodyPr wrap="square">
            <a:spAutoFit/>
          </a:bodyPr>
          <a:lstStyle/>
          <a:p>
            <a:pPr algn="ctr"/>
            <a:r>
              <a:rPr lang="en-GB" sz="1500" b="1" dirty="0">
                <a:solidFill>
                  <a:schemeClr val="bg1"/>
                </a:solidFill>
              </a:rPr>
              <a:t>Conception </a:t>
            </a:r>
            <a:endParaRPr lang="fr-FR" sz="1500" b="1" dirty="0">
              <a:solidFill>
                <a:schemeClr val="bg1"/>
              </a:solidFill>
            </a:endParaRPr>
          </a:p>
        </p:txBody>
      </p:sp>
      <p:sp>
        <p:nvSpPr>
          <p:cNvPr id="16" name="Rectangle 15"/>
          <p:cNvSpPr/>
          <p:nvPr/>
        </p:nvSpPr>
        <p:spPr>
          <a:xfrm>
            <a:off x="323528"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1" name="Rectangle 20"/>
          <p:cNvSpPr/>
          <p:nvPr/>
        </p:nvSpPr>
        <p:spPr>
          <a:xfrm>
            <a:off x="0" y="121196"/>
            <a:ext cx="2382383" cy="584775"/>
          </a:xfrm>
          <a:prstGeom prst="rect">
            <a:avLst/>
          </a:prstGeom>
        </p:spPr>
        <p:txBody>
          <a:bodyPr wrap="none">
            <a:spAutoFit/>
          </a:bodyPr>
          <a:lstStyle/>
          <a:p>
            <a:r>
              <a:rPr lang="en-GB" sz="3200" dirty="0" smtClean="0">
                <a:solidFill>
                  <a:srgbClr val="3798B4"/>
                </a:solidFill>
                <a:latin typeface="Segoe UI" pitchFamily="34" charset="0"/>
                <a:ea typeface="Segoe UI" pitchFamily="34" charset="0"/>
                <a:cs typeface="Segoe UI" pitchFamily="34" charset="0"/>
              </a:rPr>
              <a:t>Conception </a:t>
            </a:r>
            <a:endParaRPr lang="fr-FR" sz="3200" dirty="0">
              <a:solidFill>
                <a:srgbClr val="3798B4"/>
              </a:solidFill>
              <a:latin typeface="Segoe UI" pitchFamily="34" charset="0"/>
              <a:ea typeface="Segoe UI" pitchFamily="34" charset="0"/>
              <a:cs typeface="Segoe UI" pitchFamily="34" charset="0"/>
            </a:endParaRPr>
          </a:p>
        </p:txBody>
      </p:sp>
      <p:sp>
        <p:nvSpPr>
          <p:cNvPr id="4" name="Rectangle 3"/>
          <p:cNvSpPr/>
          <p:nvPr/>
        </p:nvSpPr>
        <p:spPr>
          <a:xfrm>
            <a:off x="8638378" y="5202617"/>
            <a:ext cx="441146" cy="369332"/>
          </a:xfrm>
          <a:prstGeom prst="rect">
            <a:avLst/>
          </a:prstGeom>
        </p:spPr>
        <p:txBody>
          <a:bodyPr wrap="none">
            <a:spAutoFit/>
          </a:bodyPr>
          <a:lstStyle/>
          <a:p>
            <a:r>
              <a:rPr lang="fr-FR" b="1" dirty="0" smtClean="0"/>
              <a:t>17</a:t>
            </a:r>
          </a:p>
        </p:txBody>
      </p:sp>
      <p:sp>
        <p:nvSpPr>
          <p:cNvPr id="2" name="Rectangle 1">
            <a:extLst>
              <a:ext uri="{FF2B5EF4-FFF2-40B4-BE49-F238E27FC236}">
                <a16:creationId xmlns:a16="http://schemas.microsoft.com/office/drawing/2014/main" id="{FA6CA44A-0523-4CDD-8497-04E77791EB35}"/>
              </a:ext>
            </a:extLst>
          </p:cNvPr>
          <p:cNvSpPr/>
          <p:nvPr/>
        </p:nvSpPr>
        <p:spPr>
          <a:xfrm>
            <a:off x="2123728" y="409228"/>
            <a:ext cx="6696744" cy="1661993"/>
          </a:xfrm>
          <a:prstGeom prst="rect">
            <a:avLst/>
          </a:prstGeom>
        </p:spPr>
        <p:txBody>
          <a:bodyPr wrap="square">
            <a:spAutoFit/>
          </a:bodyPr>
          <a:lstStyle/>
          <a:p>
            <a:r>
              <a:rPr lang="fr-FR" sz="2400" dirty="0" smtClean="0"/>
              <a:t> </a:t>
            </a:r>
            <a:r>
              <a:rPr lang="fr-FR" sz="1500" dirty="0" smtClean="0">
                <a:latin typeface="Constantia" panose="02030602050306030303" pitchFamily="18" charset="0"/>
                <a:ea typeface="Times New Roman" panose="02020603050405020304" pitchFamily="18" charset="0"/>
                <a:cs typeface="Arial" panose="020B0604020202020204" pitchFamily="34" charset="0"/>
              </a:rPr>
              <a:t>Nous présentons dans cette section le diagramme de classe d’analyse qui permet de présenter les classes nécessaires pour la mise en place de notre application «PRO-SCHOOL» et pour son bon fonctionnement. Nous allons reprendre ci-dessous les différentes classes dans le diagramme avec une brève description :</a:t>
            </a:r>
          </a:p>
          <a:p>
            <a:pPr>
              <a:spcAft>
                <a:spcPts val="0"/>
              </a:spcAft>
            </a:pPr>
            <a:endParaRPr lang="fr-TN" dirty="0">
              <a:latin typeface="Constantia" panose="02030602050306030303" pitchFamily="18" charset="0"/>
              <a:ea typeface="Times New Roman" panose="0202060305040502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3F86B01-3F5F-4D5D-B1C5-88266DAD887F}"/>
              </a:ext>
            </a:extLst>
          </p:cNvPr>
          <p:cNvSpPr/>
          <p:nvPr/>
        </p:nvSpPr>
        <p:spPr>
          <a:xfrm>
            <a:off x="2323884" y="2566664"/>
            <a:ext cx="4572000" cy="369332"/>
          </a:xfrm>
          <a:prstGeom prst="rect">
            <a:avLst/>
          </a:prstGeom>
        </p:spPr>
        <p:txBody>
          <a:bodyPr>
            <a:spAutoFit/>
          </a:bodyPr>
          <a:lstStyle/>
          <a:p>
            <a:pPr>
              <a:spcAft>
                <a:spcPts val="0"/>
              </a:spcAft>
            </a:pPr>
            <a:r>
              <a:rPr lang="fr-FR" dirty="0">
                <a:latin typeface="Constantia" panose="02030602050306030303" pitchFamily="18" charset="0"/>
                <a:ea typeface="Times New Roman" panose="02020603050405020304" pitchFamily="18" charset="0"/>
                <a:cs typeface="Arial" panose="020B0604020202020204" pitchFamily="34" charset="0"/>
              </a:rPr>
              <a:t> </a:t>
            </a:r>
            <a:endParaRPr lang="fr-TN" dirty="0"/>
          </a:p>
        </p:txBody>
      </p:sp>
      <p:sp>
        <p:nvSpPr>
          <p:cNvPr id="31" name="Rectangle 30">
            <a:extLst>
              <a:ext uri="{FF2B5EF4-FFF2-40B4-BE49-F238E27FC236}">
                <a16:creationId xmlns:a16="http://schemas.microsoft.com/office/drawing/2014/main" id="{66B21F2C-58B2-43E5-8B7F-D0718F52BB76}"/>
              </a:ext>
            </a:extLst>
          </p:cNvPr>
          <p:cNvSpPr/>
          <p:nvPr/>
        </p:nvSpPr>
        <p:spPr>
          <a:xfrm>
            <a:off x="2051720" y="2425452"/>
            <a:ext cx="6395045" cy="523220"/>
          </a:xfrm>
          <a:prstGeom prst="rect">
            <a:avLst/>
          </a:prstGeom>
        </p:spPr>
        <p:txBody>
          <a:bodyPr wrap="square">
            <a:spAutoFit/>
          </a:bodyPr>
          <a:lstStyle/>
          <a:p>
            <a:pPr marL="285750" indent="-285750">
              <a:buFont typeface="Wingdings" panose="05000000000000000000" pitchFamily="2" charset="2"/>
              <a:buChar char="Ø"/>
            </a:pPr>
            <a:r>
              <a:rPr lang="fr-FR" sz="1500" b="1" dirty="0" smtClean="0">
                <a:latin typeface="Constantia" panose="02030602050306030303" pitchFamily="18" charset="0"/>
                <a:ea typeface="Times New Roman" panose="02020603050405020304" pitchFamily="18" charset="0"/>
                <a:cs typeface="Arial" panose="020B0604020202020204" pitchFamily="34" charset="0"/>
              </a:rPr>
              <a:t>Elève : </a:t>
            </a:r>
            <a:r>
              <a:rPr lang="fr-FR" sz="1300" dirty="0" smtClean="0">
                <a:latin typeface="Constantia" panose="02030602050306030303" pitchFamily="18" charset="0"/>
                <a:ea typeface="Times New Roman" panose="02020603050405020304" pitchFamily="18" charset="0"/>
                <a:cs typeface="Arial" panose="020B0604020202020204" pitchFamily="34" charset="0"/>
              </a:rPr>
              <a:t>cette classe reflète les caractéristiques de cet utilisateur de notre application, qui contient leurs informations personnelles. </a:t>
            </a:r>
          </a:p>
        </p:txBody>
      </p:sp>
      <p:sp>
        <p:nvSpPr>
          <p:cNvPr id="32" name="Rectangle 31">
            <a:extLst>
              <a:ext uri="{FF2B5EF4-FFF2-40B4-BE49-F238E27FC236}">
                <a16:creationId xmlns:a16="http://schemas.microsoft.com/office/drawing/2014/main" id="{66B21F2C-58B2-43E5-8B7F-D0718F52BB76}"/>
              </a:ext>
            </a:extLst>
          </p:cNvPr>
          <p:cNvSpPr/>
          <p:nvPr/>
        </p:nvSpPr>
        <p:spPr>
          <a:xfrm>
            <a:off x="2051720" y="3721596"/>
            <a:ext cx="6395045" cy="569387"/>
          </a:xfrm>
          <a:prstGeom prst="rect">
            <a:avLst/>
          </a:prstGeom>
        </p:spPr>
        <p:txBody>
          <a:bodyPr wrap="square">
            <a:spAutoFit/>
          </a:bodyPr>
          <a:lstStyle/>
          <a:p>
            <a:pPr marL="285750" indent="-285750">
              <a:buFont typeface="Wingdings" panose="05000000000000000000" pitchFamily="2" charset="2"/>
              <a:buChar char="Ø"/>
            </a:pPr>
            <a:r>
              <a:rPr lang="fr-FR" dirty="0" smtClean="0"/>
              <a:t> </a:t>
            </a:r>
            <a:r>
              <a:rPr lang="fr-FR" sz="1500" b="1" dirty="0" smtClean="0">
                <a:latin typeface="Constantia" panose="02030602050306030303" pitchFamily="18" charset="0"/>
                <a:ea typeface="Times New Roman" panose="02020603050405020304" pitchFamily="18" charset="0"/>
                <a:cs typeface="Arial" panose="020B0604020202020204" pitchFamily="34" charset="0"/>
              </a:rPr>
              <a:t>Calendrier</a:t>
            </a:r>
            <a:r>
              <a:rPr lang="fr-FR" dirty="0" smtClean="0">
                <a:latin typeface="Constantia" panose="02030602050306030303" pitchFamily="18" charset="0"/>
                <a:ea typeface="Times New Roman" panose="02020603050405020304" pitchFamily="18" charset="0"/>
                <a:cs typeface="Arial" panose="020B0604020202020204" pitchFamily="34" charset="0"/>
              </a:rPr>
              <a:t> : </a:t>
            </a:r>
            <a:r>
              <a:rPr lang="fr-FR" sz="1300" dirty="0" smtClean="0">
                <a:latin typeface="Constantia" panose="02030602050306030303" pitchFamily="18" charset="0"/>
                <a:ea typeface="Times New Roman" panose="02020603050405020304" pitchFamily="18" charset="0"/>
                <a:cs typeface="Arial" panose="020B0604020202020204" pitchFamily="34" charset="0"/>
              </a:rPr>
              <a:t>cette classe met en évidence les caractéristiques du calendrier de l’école qui se manifeste par les événements importants au sein de cet établissement. </a:t>
            </a:r>
          </a:p>
        </p:txBody>
      </p:sp>
      <p:sp>
        <p:nvSpPr>
          <p:cNvPr id="26" name="Rectangle 25">
            <a:extLst>
              <a:ext uri="{FF2B5EF4-FFF2-40B4-BE49-F238E27FC236}">
                <a16:creationId xmlns:a16="http://schemas.microsoft.com/office/drawing/2014/main" id="{66B21F2C-58B2-43E5-8B7F-D0718F52BB76}"/>
              </a:ext>
            </a:extLst>
          </p:cNvPr>
          <p:cNvSpPr/>
          <p:nvPr/>
        </p:nvSpPr>
        <p:spPr>
          <a:xfrm>
            <a:off x="2051720" y="3073524"/>
            <a:ext cx="6696744" cy="523220"/>
          </a:xfrm>
          <a:prstGeom prst="rect">
            <a:avLst/>
          </a:prstGeom>
        </p:spPr>
        <p:txBody>
          <a:bodyPr wrap="square">
            <a:spAutoFit/>
          </a:bodyPr>
          <a:lstStyle/>
          <a:p>
            <a:pPr>
              <a:buFont typeface="Wingdings" pitchFamily="2" charset="2"/>
              <a:buChar char="Ø"/>
            </a:pPr>
            <a:r>
              <a:rPr lang="fr-FR" sz="1500" b="1" dirty="0" smtClean="0">
                <a:latin typeface="Constantia" panose="02030602050306030303" pitchFamily="18" charset="0"/>
                <a:ea typeface="Times New Roman" panose="02020603050405020304" pitchFamily="18" charset="0"/>
                <a:cs typeface="Arial" panose="020B0604020202020204" pitchFamily="34" charset="0"/>
              </a:rPr>
              <a:t>  Enseignant : </a:t>
            </a:r>
            <a:r>
              <a:rPr lang="fr-FR" sz="1300" dirty="0" smtClean="0">
                <a:latin typeface="Constantia" panose="02030602050306030303" pitchFamily="18" charset="0"/>
                <a:ea typeface="Times New Roman" panose="02020603050405020304" pitchFamily="18" charset="0"/>
                <a:cs typeface="Arial" panose="020B0604020202020204" pitchFamily="34" charset="0"/>
              </a:rPr>
              <a:t>la classe produit représente les caractéristiques de cet utilisateur, notant qu’un enseignant peut enseigner plusieurs classes. </a:t>
            </a:r>
          </a:p>
        </p:txBody>
      </p:sp>
      <p:sp>
        <p:nvSpPr>
          <p:cNvPr id="22" name="Rectangle 21">
            <a:extLst>
              <a:ext uri="{FF2B5EF4-FFF2-40B4-BE49-F238E27FC236}">
                <a16:creationId xmlns:a16="http://schemas.microsoft.com/office/drawing/2014/main" id="{66B21F2C-58B2-43E5-8B7F-D0718F52BB76}"/>
              </a:ext>
            </a:extLst>
          </p:cNvPr>
          <p:cNvSpPr/>
          <p:nvPr/>
        </p:nvSpPr>
        <p:spPr>
          <a:xfrm>
            <a:off x="2015208" y="1777380"/>
            <a:ext cx="7128792" cy="569387"/>
          </a:xfrm>
          <a:prstGeom prst="rect">
            <a:avLst/>
          </a:prstGeom>
        </p:spPr>
        <p:txBody>
          <a:bodyPr wrap="square">
            <a:spAutoFit/>
          </a:bodyPr>
          <a:lstStyle/>
          <a:p>
            <a:pPr marL="285750" indent="-285750">
              <a:spcAft>
                <a:spcPts val="0"/>
              </a:spcAft>
              <a:buFont typeface="Wingdings" panose="05000000000000000000" pitchFamily="2" charset="2"/>
              <a:buChar char="Ø"/>
            </a:pPr>
            <a:r>
              <a:rPr lang="fr-FR" sz="1500" b="1" dirty="0" smtClean="0">
                <a:latin typeface="Constantia" panose="02030602050306030303" pitchFamily="18" charset="0"/>
                <a:ea typeface="Times New Roman" panose="02020603050405020304" pitchFamily="18" charset="0"/>
                <a:cs typeface="Arial" panose="020B0604020202020204" pitchFamily="34" charset="0"/>
              </a:rPr>
              <a:t>Administrateur</a:t>
            </a:r>
            <a:r>
              <a:rPr lang="fr-FR" b="1" dirty="0" smtClean="0">
                <a:latin typeface="Constantia" panose="02030602050306030303" pitchFamily="18" charset="0"/>
                <a:ea typeface="Times New Roman" panose="02020603050405020304" pitchFamily="18" charset="0"/>
                <a:cs typeface="Arial" panose="020B0604020202020204" pitchFamily="34" charset="0"/>
              </a:rPr>
              <a:t> : </a:t>
            </a:r>
            <a:r>
              <a:rPr lang="fr-FR" sz="1300" dirty="0" smtClean="0">
                <a:latin typeface="Constantia" panose="02030602050306030303" pitchFamily="18" charset="0"/>
                <a:ea typeface="Times New Roman" panose="02020603050405020304" pitchFamily="18" charset="0"/>
                <a:cs typeface="Arial" panose="020B0604020202020204" pitchFamily="34" charset="0"/>
              </a:rPr>
              <a:t>cette classe représente l’administrateur de l’application, ce dernier est l’utilisateur le plus privilégié, elle contient les caractéristiques relatives à cet utilisateur.</a:t>
            </a:r>
          </a:p>
        </p:txBody>
      </p:sp>
      <p:sp>
        <p:nvSpPr>
          <p:cNvPr id="25" name="Rectangle 24">
            <a:extLst>
              <a:ext uri="{FF2B5EF4-FFF2-40B4-BE49-F238E27FC236}">
                <a16:creationId xmlns:a16="http://schemas.microsoft.com/office/drawing/2014/main" id="{66B21F2C-58B2-43E5-8B7F-D0718F52BB76}"/>
              </a:ext>
            </a:extLst>
          </p:cNvPr>
          <p:cNvSpPr/>
          <p:nvPr/>
        </p:nvSpPr>
        <p:spPr>
          <a:xfrm>
            <a:off x="2051720" y="4441676"/>
            <a:ext cx="6395045" cy="923330"/>
          </a:xfrm>
          <a:prstGeom prst="rect">
            <a:avLst/>
          </a:prstGeom>
        </p:spPr>
        <p:txBody>
          <a:bodyPr wrap="square">
            <a:spAutoFit/>
          </a:bodyPr>
          <a:lstStyle/>
          <a:p>
            <a:pPr marL="285750" indent="-285750">
              <a:buFont typeface="Wingdings" panose="05000000000000000000" pitchFamily="2" charset="2"/>
              <a:buChar char="Ø"/>
            </a:pPr>
            <a:r>
              <a:rPr lang="fr-FR" sz="1500" b="1" dirty="0" smtClean="0">
                <a:latin typeface="Constantia" panose="02030602050306030303" pitchFamily="18" charset="0"/>
                <a:ea typeface="Times New Roman" panose="02020603050405020304" pitchFamily="18" charset="0"/>
                <a:cs typeface="Arial" panose="020B0604020202020204" pitchFamily="34" charset="0"/>
              </a:rPr>
              <a:t> Bulletin : </a:t>
            </a:r>
            <a:r>
              <a:rPr lang="fr-FR" sz="1300" dirty="0" smtClean="0">
                <a:latin typeface="Constantia" panose="02030602050306030303" pitchFamily="18" charset="0"/>
                <a:ea typeface="Times New Roman" panose="02020603050405020304" pitchFamily="18" charset="0"/>
                <a:cs typeface="Arial" panose="020B0604020202020204" pitchFamily="34" charset="0"/>
              </a:rPr>
              <a:t>c’est la classe responsable de liaison entre les élèves et sa classe qu’il l’appartient avec tous ses notes et sa moyenne au cours d’un trimestre donné, les enseignants ainsi que les matières enseignées. </a:t>
            </a:r>
          </a:p>
          <a:p>
            <a:pPr marL="285750" indent="-285750">
              <a:buFont typeface="Wingdings" panose="05000000000000000000" pitchFamily="2" charset="2"/>
              <a:buChar char="Ø"/>
            </a:pPr>
            <a:endParaRPr lang="fr-FR" sz="1300" dirty="0" smtClean="0">
              <a:latin typeface="Constantia" panose="02030602050306030303" pitchFamily="18" charset="0"/>
              <a:ea typeface="Times New Roman" panose="02020603050405020304" pitchFamily="18" charset="0"/>
              <a:cs typeface="Arial" panose="020B0604020202020204" pitchFamily="34" charset="0"/>
            </a:endParaRPr>
          </a:p>
        </p:txBody>
      </p:sp>
    </p:spTree>
    <p:custDataLst>
      <p:tags r:id="rId1"/>
    </p:custDataLst>
    <p:extLst>
      <p:ext uri="{BB962C8B-B14F-4D97-AF65-F5344CB8AC3E}">
        <p14:creationId xmlns:p14="http://schemas.microsoft.com/office/powerpoint/2010/main" val="230221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6394"/>
                                        </p:tgtEl>
                                        <p:attrNameLst>
                                          <p:attrName>r</p:attrName>
                                        </p:attrNameLst>
                                      </p:cBhvr>
                                    </p:animRot>
                                    <p:animRot by="-240000">
                                      <p:cBhvr>
                                        <p:cTn id="7" dur="200" fill="hold">
                                          <p:stCondLst>
                                            <p:cond delay="200"/>
                                          </p:stCondLst>
                                        </p:cTn>
                                        <p:tgtEl>
                                          <p:spTgt spid="16394"/>
                                        </p:tgtEl>
                                        <p:attrNameLst>
                                          <p:attrName>r</p:attrName>
                                        </p:attrNameLst>
                                      </p:cBhvr>
                                    </p:animRot>
                                    <p:animRot by="240000">
                                      <p:cBhvr>
                                        <p:cTn id="8" dur="200" fill="hold">
                                          <p:stCondLst>
                                            <p:cond delay="400"/>
                                          </p:stCondLst>
                                        </p:cTn>
                                        <p:tgtEl>
                                          <p:spTgt spid="16394"/>
                                        </p:tgtEl>
                                        <p:attrNameLst>
                                          <p:attrName>r</p:attrName>
                                        </p:attrNameLst>
                                      </p:cBhvr>
                                    </p:animRot>
                                    <p:animRot by="-240000">
                                      <p:cBhvr>
                                        <p:cTn id="9" dur="200" fill="hold">
                                          <p:stCondLst>
                                            <p:cond delay="600"/>
                                          </p:stCondLst>
                                        </p:cTn>
                                        <p:tgtEl>
                                          <p:spTgt spid="16394"/>
                                        </p:tgtEl>
                                        <p:attrNameLst>
                                          <p:attrName>r</p:attrName>
                                        </p:attrNameLst>
                                      </p:cBhvr>
                                    </p:animRot>
                                    <p:animRot by="120000">
                                      <p:cBhvr>
                                        <p:cTn id="10" dur="200" fill="hold">
                                          <p:stCondLst>
                                            <p:cond delay="800"/>
                                          </p:stCondLst>
                                        </p:cTn>
                                        <p:tgtEl>
                                          <p:spTgt spid="1639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1000"/>
                                        <p:tgtEl>
                                          <p:spTgt spid="26"/>
                                        </p:tgtEl>
                                      </p:cBhvr>
                                    </p:animEffect>
                                    <p:anim calcmode="lin" valueType="num">
                                      <p:cBhvr>
                                        <p:cTn id="50" dur="1000" fill="hold"/>
                                        <p:tgtEl>
                                          <p:spTgt spid="26"/>
                                        </p:tgtEl>
                                        <p:attrNameLst>
                                          <p:attrName>ppt_x</p:attrName>
                                        </p:attrNameLst>
                                      </p:cBhvr>
                                      <p:tavLst>
                                        <p:tav tm="0">
                                          <p:val>
                                            <p:strVal val="#ppt_x"/>
                                          </p:val>
                                        </p:tav>
                                        <p:tav tm="100000">
                                          <p:val>
                                            <p:strVal val="#ppt_x"/>
                                          </p:val>
                                        </p:tav>
                                      </p:tavLst>
                                    </p:anim>
                                    <p:anim calcmode="lin" valueType="num">
                                      <p:cBhvr>
                                        <p:cTn id="5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anim calcmode="lin" valueType="num">
                                      <p:cBhvr>
                                        <p:cTn id="64" dur="1000" fill="hold"/>
                                        <p:tgtEl>
                                          <p:spTgt spid="25"/>
                                        </p:tgtEl>
                                        <p:attrNameLst>
                                          <p:attrName>ppt_x</p:attrName>
                                        </p:attrNameLst>
                                      </p:cBhvr>
                                      <p:tavLst>
                                        <p:tav tm="0">
                                          <p:val>
                                            <p:strVal val="#ppt_x"/>
                                          </p:val>
                                        </p:tav>
                                        <p:tav tm="100000">
                                          <p:val>
                                            <p:strVal val="#ppt_x"/>
                                          </p:val>
                                        </p:tav>
                                      </p:tavLst>
                                    </p:anim>
                                    <p:anim calcmode="lin" valueType="num">
                                      <p:cBhvr>
                                        <p:cTn id="6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5" grpId="0"/>
      <p:bldP spid="31" grpId="0"/>
      <p:bldP spid="32" grpId="0"/>
      <p:bldP spid="26" grpId="0"/>
      <p:bldP spid="22"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7504" y="2929508"/>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58" y="1689663"/>
            <a:ext cx="1714500" cy="6844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504" y="2425452"/>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493" y="3493630"/>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291131" y="181976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425452"/>
            <a:ext cx="165463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248850" y="3035734"/>
            <a:ext cx="1269928" cy="323165"/>
          </a:xfrm>
          <a:prstGeom prst="rect">
            <a:avLst/>
          </a:prstGeom>
        </p:spPr>
        <p:txBody>
          <a:bodyPr wrap="square">
            <a:spAutoFit/>
          </a:bodyPr>
          <a:lstStyle/>
          <a:p>
            <a:pPr algn="ctr"/>
            <a:r>
              <a:rPr lang="en-GB" sz="1500" b="1" dirty="0">
                <a:solidFill>
                  <a:schemeClr val="bg1"/>
                </a:solidFill>
              </a:rPr>
              <a:t>Conception </a:t>
            </a:r>
            <a:endParaRPr lang="fr-FR" sz="1500" b="1" dirty="0">
              <a:solidFill>
                <a:schemeClr val="bg1"/>
              </a:solidFill>
            </a:endParaRPr>
          </a:p>
        </p:txBody>
      </p:sp>
      <p:sp>
        <p:nvSpPr>
          <p:cNvPr id="16" name="Rectangle 15"/>
          <p:cNvSpPr/>
          <p:nvPr/>
        </p:nvSpPr>
        <p:spPr>
          <a:xfrm>
            <a:off x="323528"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1" name="Rectangle 20"/>
          <p:cNvSpPr/>
          <p:nvPr/>
        </p:nvSpPr>
        <p:spPr>
          <a:xfrm>
            <a:off x="0" y="121196"/>
            <a:ext cx="2382383" cy="584775"/>
          </a:xfrm>
          <a:prstGeom prst="rect">
            <a:avLst/>
          </a:prstGeom>
        </p:spPr>
        <p:txBody>
          <a:bodyPr wrap="none">
            <a:spAutoFit/>
          </a:bodyPr>
          <a:lstStyle/>
          <a:p>
            <a:r>
              <a:rPr lang="en-GB" sz="3200" dirty="0" smtClean="0">
                <a:solidFill>
                  <a:srgbClr val="3798B4"/>
                </a:solidFill>
                <a:latin typeface="Segoe UI" pitchFamily="34" charset="0"/>
                <a:ea typeface="Segoe UI" pitchFamily="34" charset="0"/>
                <a:cs typeface="Segoe UI" pitchFamily="34" charset="0"/>
              </a:rPr>
              <a:t>Conception </a:t>
            </a:r>
            <a:endParaRPr lang="fr-FR" sz="3200" dirty="0">
              <a:solidFill>
                <a:srgbClr val="3798B4"/>
              </a:solidFill>
              <a:latin typeface="Segoe UI" pitchFamily="34" charset="0"/>
              <a:ea typeface="Segoe UI" pitchFamily="34" charset="0"/>
              <a:cs typeface="Segoe UI" pitchFamily="34" charset="0"/>
            </a:endParaRPr>
          </a:p>
        </p:txBody>
      </p:sp>
      <p:sp>
        <p:nvSpPr>
          <p:cNvPr id="4" name="Rectangle 3"/>
          <p:cNvSpPr/>
          <p:nvPr/>
        </p:nvSpPr>
        <p:spPr>
          <a:xfrm>
            <a:off x="8638378" y="5202617"/>
            <a:ext cx="441146" cy="369332"/>
          </a:xfrm>
          <a:prstGeom prst="rect">
            <a:avLst/>
          </a:prstGeom>
        </p:spPr>
        <p:txBody>
          <a:bodyPr wrap="none">
            <a:spAutoFit/>
          </a:bodyPr>
          <a:lstStyle/>
          <a:p>
            <a:r>
              <a:rPr lang="fr-FR" b="1" dirty="0" smtClean="0"/>
              <a:t>18</a:t>
            </a:r>
            <a:endParaRPr lang="fr-FR" b="1" dirty="0"/>
          </a:p>
        </p:txBody>
      </p:sp>
      <p:sp>
        <p:nvSpPr>
          <p:cNvPr id="5" name="Rectangle 4">
            <a:extLst>
              <a:ext uri="{FF2B5EF4-FFF2-40B4-BE49-F238E27FC236}">
                <a16:creationId xmlns:a16="http://schemas.microsoft.com/office/drawing/2014/main" id="{43F86B01-3F5F-4D5D-B1C5-88266DAD887F}"/>
              </a:ext>
            </a:extLst>
          </p:cNvPr>
          <p:cNvSpPr/>
          <p:nvPr/>
        </p:nvSpPr>
        <p:spPr>
          <a:xfrm>
            <a:off x="2323884" y="2566664"/>
            <a:ext cx="4572000" cy="369332"/>
          </a:xfrm>
          <a:prstGeom prst="rect">
            <a:avLst/>
          </a:prstGeom>
        </p:spPr>
        <p:txBody>
          <a:bodyPr>
            <a:spAutoFit/>
          </a:bodyPr>
          <a:lstStyle/>
          <a:p>
            <a:pPr>
              <a:spcAft>
                <a:spcPts val="0"/>
              </a:spcAft>
            </a:pPr>
            <a:r>
              <a:rPr lang="fr-FR" dirty="0">
                <a:latin typeface="Constantia" panose="02030602050306030303" pitchFamily="18" charset="0"/>
                <a:ea typeface="Times New Roman" panose="02020603050405020304" pitchFamily="18" charset="0"/>
                <a:cs typeface="Arial" panose="020B0604020202020204" pitchFamily="34" charset="0"/>
              </a:rPr>
              <a:t> </a:t>
            </a:r>
            <a:endParaRPr lang="fr-TN" dirty="0"/>
          </a:p>
        </p:txBody>
      </p:sp>
      <p:sp>
        <p:nvSpPr>
          <p:cNvPr id="31" name="Rectangle 30">
            <a:extLst>
              <a:ext uri="{FF2B5EF4-FFF2-40B4-BE49-F238E27FC236}">
                <a16:creationId xmlns:a16="http://schemas.microsoft.com/office/drawing/2014/main" id="{66B21F2C-58B2-43E5-8B7F-D0718F52BB76}"/>
              </a:ext>
            </a:extLst>
          </p:cNvPr>
          <p:cNvSpPr/>
          <p:nvPr/>
        </p:nvSpPr>
        <p:spPr>
          <a:xfrm>
            <a:off x="1979712" y="1129308"/>
            <a:ext cx="6395045" cy="523220"/>
          </a:xfrm>
          <a:prstGeom prst="rect">
            <a:avLst/>
          </a:prstGeom>
        </p:spPr>
        <p:txBody>
          <a:bodyPr wrap="square">
            <a:spAutoFit/>
          </a:bodyPr>
          <a:lstStyle/>
          <a:p>
            <a:pPr>
              <a:buFont typeface="Wingdings" pitchFamily="2" charset="2"/>
              <a:buChar char="Ø"/>
            </a:pPr>
            <a:r>
              <a:rPr lang="fr-FR" sz="1500" b="1" dirty="0" smtClean="0">
                <a:latin typeface="Constantia" panose="02030602050306030303" pitchFamily="18" charset="0"/>
                <a:ea typeface="Times New Roman" panose="02020603050405020304" pitchFamily="18" charset="0"/>
                <a:cs typeface="Arial" panose="020B0604020202020204" pitchFamily="34" charset="0"/>
              </a:rPr>
              <a:t> Salle : </a:t>
            </a:r>
            <a:r>
              <a:rPr lang="fr-FR" sz="1300" dirty="0" smtClean="0">
                <a:latin typeface="Constantia" panose="02030602050306030303" pitchFamily="18" charset="0"/>
                <a:ea typeface="Times New Roman" panose="02020603050405020304" pitchFamily="18" charset="0"/>
                <a:cs typeface="Arial" panose="020B0604020202020204" pitchFamily="34" charset="0"/>
              </a:rPr>
              <a:t>c’est la classe représentante des caractéristiques de chaque salle existante dans l’école.</a:t>
            </a:r>
          </a:p>
        </p:txBody>
      </p:sp>
      <p:sp>
        <p:nvSpPr>
          <p:cNvPr id="32" name="Rectangle 31">
            <a:extLst>
              <a:ext uri="{FF2B5EF4-FFF2-40B4-BE49-F238E27FC236}">
                <a16:creationId xmlns:a16="http://schemas.microsoft.com/office/drawing/2014/main" id="{66B21F2C-58B2-43E5-8B7F-D0718F52BB76}"/>
              </a:ext>
            </a:extLst>
          </p:cNvPr>
          <p:cNvSpPr/>
          <p:nvPr/>
        </p:nvSpPr>
        <p:spPr>
          <a:xfrm>
            <a:off x="1979712" y="2281436"/>
            <a:ext cx="6395045" cy="523220"/>
          </a:xfrm>
          <a:prstGeom prst="rect">
            <a:avLst/>
          </a:prstGeom>
        </p:spPr>
        <p:txBody>
          <a:bodyPr wrap="square">
            <a:spAutoFit/>
          </a:bodyPr>
          <a:lstStyle/>
          <a:p>
            <a:pPr marL="285750" indent="-285750">
              <a:buFont typeface="Wingdings" panose="05000000000000000000" pitchFamily="2" charset="2"/>
              <a:buChar char="Ø"/>
            </a:pPr>
            <a:r>
              <a:rPr lang="fr-FR" sz="1500" b="1" dirty="0" smtClean="0"/>
              <a:t> </a:t>
            </a:r>
            <a:r>
              <a:rPr lang="fr-FR" sz="1500" b="1" dirty="0" smtClean="0">
                <a:latin typeface="Constantia" panose="02030602050306030303" pitchFamily="18" charset="0"/>
                <a:ea typeface="Times New Roman" panose="02020603050405020304" pitchFamily="18" charset="0"/>
                <a:cs typeface="Arial" panose="020B0604020202020204" pitchFamily="34" charset="0"/>
              </a:rPr>
              <a:t>Matière : </a:t>
            </a:r>
            <a:r>
              <a:rPr lang="fr-FR" sz="1300" dirty="0" smtClean="0">
                <a:latin typeface="Constantia" panose="02030602050306030303" pitchFamily="18" charset="0"/>
                <a:ea typeface="Times New Roman" panose="02020603050405020304" pitchFamily="18" charset="0"/>
                <a:cs typeface="Arial" panose="020B0604020202020204" pitchFamily="34" charset="0"/>
              </a:rPr>
              <a:t>c’est la classe représentante des caractéristiques de chaque matière enseignée dans cet établissement.</a:t>
            </a:r>
          </a:p>
        </p:txBody>
      </p:sp>
      <p:sp>
        <p:nvSpPr>
          <p:cNvPr id="26" name="Rectangle 25">
            <a:extLst>
              <a:ext uri="{FF2B5EF4-FFF2-40B4-BE49-F238E27FC236}">
                <a16:creationId xmlns:a16="http://schemas.microsoft.com/office/drawing/2014/main" id="{66B21F2C-58B2-43E5-8B7F-D0718F52BB76}"/>
              </a:ext>
            </a:extLst>
          </p:cNvPr>
          <p:cNvSpPr/>
          <p:nvPr/>
        </p:nvSpPr>
        <p:spPr>
          <a:xfrm>
            <a:off x="1979712" y="1705372"/>
            <a:ext cx="6395045" cy="523220"/>
          </a:xfrm>
          <a:prstGeom prst="rect">
            <a:avLst/>
          </a:prstGeom>
        </p:spPr>
        <p:txBody>
          <a:bodyPr wrap="square">
            <a:spAutoFit/>
          </a:bodyPr>
          <a:lstStyle/>
          <a:p>
            <a:pPr>
              <a:buFont typeface="Wingdings" pitchFamily="2" charset="2"/>
              <a:buChar char="Ø"/>
            </a:pPr>
            <a:r>
              <a:rPr lang="fr-FR" sz="1300" dirty="0" smtClean="0">
                <a:latin typeface="Constantia" panose="02030602050306030303" pitchFamily="18" charset="0"/>
                <a:ea typeface="Times New Roman" panose="02020603050405020304" pitchFamily="18" charset="0"/>
                <a:cs typeface="Arial" panose="020B0604020202020204" pitchFamily="34" charset="0"/>
              </a:rPr>
              <a:t>  </a:t>
            </a:r>
            <a:r>
              <a:rPr lang="fr-FR" sz="1500" b="1" dirty="0" smtClean="0">
                <a:latin typeface="Constantia" panose="02030602050306030303" pitchFamily="18" charset="0"/>
                <a:ea typeface="Times New Roman" panose="02020603050405020304" pitchFamily="18" charset="0"/>
                <a:cs typeface="Arial" panose="020B0604020202020204" pitchFamily="34" charset="0"/>
              </a:rPr>
              <a:t>Classe : </a:t>
            </a:r>
            <a:r>
              <a:rPr lang="fr-FR" sz="1300" dirty="0" smtClean="0">
                <a:latin typeface="Constantia" panose="02030602050306030303" pitchFamily="18" charset="0"/>
                <a:ea typeface="Times New Roman" panose="02020603050405020304" pitchFamily="18" charset="0"/>
                <a:cs typeface="Arial" panose="020B0604020202020204" pitchFamily="34" charset="0"/>
              </a:rPr>
              <a:t>c’est la classe représentante des caractéristiques de chaque niveau existant dans l’école  .</a:t>
            </a:r>
          </a:p>
        </p:txBody>
      </p:sp>
      <p:sp>
        <p:nvSpPr>
          <p:cNvPr id="22" name="Rectangle 21">
            <a:extLst>
              <a:ext uri="{FF2B5EF4-FFF2-40B4-BE49-F238E27FC236}">
                <a16:creationId xmlns:a16="http://schemas.microsoft.com/office/drawing/2014/main" id="{66B21F2C-58B2-43E5-8B7F-D0718F52BB76}"/>
              </a:ext>
            </a:extLst>
          </p:cNvPr>
          <p:cNvSpPr/>
          <p:nvPr/>
        </p:nvSpPr>
        <p:spPr>
          <a:xfrm>
            <a:off x="2015208" y="553244"/>
            <a:ext cx="7128792" cy="523220"/>
          </a:xfrm>
          <a:prstGeom prst="rect">
            <a:avLst/>
          </a:prstGeom>
        </p:spPr>
        <p:txBody>
          <a:bodyPr wrap="square">
            <a:spAutoFit/>
          </a:bodyPr>
          <a:lstStyle/>
          <a:p>
            <a:pPr>
              <a:buFont typeface="Wingdings" pitchFamily="2" charset="2"/>
              <a:buChar char="Ø"/>
            </a:pPr>
            <a:r>
              <a:rPr lang="fr-FR" sz="1300" dirty="0" smtClean="0">
                <a:latin typeface="Constantia" panose="02030602050306030303" pitchFamily="18" charset="0"/>
                <a:ea typeface="Times New Roman" panose="02020603050405020304" pitchFamily="18" charset="0"/>
                <a:cs typeface="Arial" panose="020B0604020202020204" pitchFamily="34" charset="0"/>
              </a:rPr>
              <a:t> </a:t>
            </a:r>
            <a:r>
              <a:rPr lang="fr-FR" sz="1500" b="1" dirty="0" smtClean="0">
                <a:latin typeface="Constantia" panose="02030602050306030303" pitchFamily="18" charset="0"/>
                <a:ea typeface="Times New Roman" panose="02020603050405020304" pitchFamily="18" charset="0"/>
                <a:cs typeface="Arial" panose="020B0604020202020204" pitchFamily="34" charset="0"/>
              </a:rPr>
              <a:t>Paiement : </a:t>
            </a:r>
            <a:r>
              <a:rPr lang="fr-FR" sz="1300" dirty="0" smtClean="0">
                <a:latin typeface="Constantia" panose="02030602050306030303" pitchFamily="18" charset="0"/>
                <a:ea typeface="Times New Roman" panose="02020603050405020304" pitchFamily="18" charset="0"/>
                <a:cs typeface="Arial" panose="020B0604020202020204" pitchFamily="34" charset="0"/>
              </a:rPr>
              <a:t>c’est la classe représentante des caractéristiques de chaque paiement d’une scolarité mensuelle d’un élève. </a:t>
            </a:r>
          </a:p>
        </p:txBody>
      </p:sp>
      <p:sp>
        <p:nvSpPr>
          <p:cNvPr id="25" name="Rectangle 24">
            <a:extLst>
              <a:ext uri="{FF2B5EF4-FFF2-40B4-BE49-F238E27FC236}">
                <a16:creationId xmlns:a16="http://schemas.microsoft.com/office/drawing/2014/main" id="{66B21F2C-58B2-43E5-8B7F-D0718F52BB76}"/>
              </a:ext>
            </a:extLst>
          </p:cNvPr>
          <p:cNvSpPr/>
          <p:nvPr/>
        </p:nvSpPr>
        <p:spPr>
          <a:xfrm>
            <a:off x="1979712" y="4153644"/>
            <a:ext cx="6395045" cy="723275"/>
          </a:xfrm>
          <a:prstGeom prst="rect">
            <a:avLst/>
          </a:prstGeom>
        </p:spPr>
        <p:txBody>
          <a:bodyPr wrap="square">
            <a:spAutoFit/>
          </a:bodyPr>
          <a:lstStyle/>
          <a:p>
            <a:pPr>
              <a:buFont typeface="Wingdings" pitchFamily="2" charset="2"/>
              <a:buChar char="Ø"/>
            </a:pPr>
            <a:r>
              <a:rPr lang="fr-FR" sz="1500" dirty="0" smtClean="0">
                <a:latin typeface="Constantia" panose="02030602050306030303" pitchFamily="18" charset="0"/>
                <a:ea typeface="Times New Roman" panose="02020603050405020304" pitchFamily="18" charset="0"/>
                <a:cs typeface="Arial" panose="020B0604020202020204" pitchFamily="34" charset="0"/>
              </a:rPr>
              <a:t> </a:t>
            </a:r>
            <a:r>
              <a:rPr lang="fr-FR" sz="1500" b="1" dirty="0" smtClean="0">
                <a:latin typeface="Constantia" panose="02030602050306030303" pitchFamily="18" charset="0"/>
                <a:ea typeface="Times New Roman" panose="02020603050405020304" pitchFamily="18" charset="0"/>
                <a:cs typeface="Arial" panose="020B0604020202020204" pitchFamily="34" charset="0"/>
              </a:rPr>
              <a:t>Note </a:t>
            </a:r>
            <a:r>
              <a:rPr lang="fr-FR" sz="1500" dirty="0" smtClean="0">
                <a:latin typeface="Constantia" panose="02030602050306030303" pitchFamily="18" charset="0"/>
                <a:ea typeface="Times New Roman" panose="02020603050405020304" pitchFamily="18" charset="0"/>
                <a:cs typeface="Arial" panose="020B0604020202020204" pitchFamily="34" charset="0"/>
              </a:rPr>
              <a:t>: </a:t>
            </a:r>
            <a:r>
              <a:rPr lang="fr-FR" sz="1300" dirty="0" smtClean="0">
                <a:latin typeface="Constantia" panose="02030602050306030303" pitchFamily="18" charset="0"/>
                <a:ea typeface="Times New Roman" panose="02020603050405020304" pitchFamily="18" charset="0"/>
                <a:cs typeface="Arial" panose="020B0604020202020204" pitchFamily="34" charset="0"/>
              </a:rPr>
              <a:t>c’est la classe représentante des caractéristiques des notes des élèves qui vont être ajoutées par la suite dans son bulletin.</a:t>
            </a:r>
          </a:p>
          <a:p>
            <a:pPr marL="285750" indent="-285750">
              <a:buFont typeface="Wingdings" panose="05000000000000000000" pitchFamily="2" charset="2"/>
              <a:buChar char="Ø"/>
            </a:pPr>
            <a:endParaRPr lang="fr-FR" sz="1300" dirty="0" smtClean="0">
              <a:latin typeface="Constantia" panose="02030602050306030303" pitchFamily="18" charset="0"/>
              <a:ea typeface="Times New Roman" panose="02020603050405020304" pitchFamily="18" charset="0"/>
              <a:cs typeface="Arial" panose="020B0604020202020204" pitchFamily="34" charset="0"/>
            </a:endParaRPr>
          </a:p>
        </p:txBody>
      </p:sp>
      <p:sp>
        <p:nvSpPr>
          <p:cNvPr id="23" name="Rectangle 22">
            <a:extLst>
              <a:ext uri="{FF2B5EF4-FFF2-40B4-BE49-F238E27FC236}">
                <a16:creationId xmlns:a16="http://schemas.microsoft.com/office/drawing/2014/main" id="{66B21F2C-58B2-43E5-8B7F-D0718F52BB76}"/>
              </a:ext>
            </a:extLst>
          </p:cNvPr>
          <p:cNvSpPr/>
          <p:nvPr/>
        </p:nvSpPr>
        <p:spPr>
          <a:xfrm>
            <a:off x="1979712" y="3001516"/>
            <a:ext cx="6395045" cy="954107"/>
          </a:xfrm>
          <a:prstGeom prst="rect">
            <a:avLst/>
          </a:prstGeom>
        </p:spPr>
        <p:txBody>
          <a:bodyPr wrap="square">
            <a:spAutoFit/>
          </a:bodyPr>
          <a:lstStyle/>
          <a:p>
            <a:pPr marL="285750" indent="-285750">
              <a:buFont typeface="Wingdings" panose="05000000000000000000" pitchFamily="2" charset="2"/>
              <a:buChar char="Ø"/>
            </a:pPr>
            <a:r>
              <a:rPr lang="fr-FR" sz="1300" dirty="0" smtClean="0">
                <a:latin typeface="Constantia" panose="02030602050306030303" pitchFamily="18" charset="0"/>
                <a:ea typeface="Times New Roman" panose="02020603050405020304" pitchFamily="18" charset="0"/>
                <a:cs typeface="Arial" panose="020B0604020202020204" pitchFamily="34" charset="0"/>
              </a:rPr>
              <a:t> </a:t>
            </a:r>
            <a:r>
              <a:rPr lang="fr-FR" sz="1500" b="1" dirty="0" smtClean="0">
                <a:latin typeface="Constantia" panose="02030602050306030303" pitchFamily="18" charset="0"/>
                <a:ea typeface="Times New Roman" panose="02020603050405020304" pitchFamily="18" charset="0"/>
                <a:cs typeface="Arial" panose="020B0604020202020204" pitchFamily="34" charset="0"/>
              </a:rPr>
              <a:t>Absence Elève </a:t>
            </a:r>
            <a:r>
              <a:rPr lang="fr-FR" sz="1300" dirty="0" smtClean="0">
                <a:latin typeface="Constantia" panose="02030602050306030303" pitchFamily="18" charset="0"/>
                <a:ea typeface="Times New Roman" panose="02020603050405020304" pitchFamily="18" charset="0"/>
                <a:cs typeface="Arial" panose="020B0604020202020204" pitchFamily="34" charset="0"/>
              </a:rPr>
              <a:t>: c’est la classe représentante des caractéristiques de chaque absence d’un élève. </a:t>
            </a:r>
          </a:p>
          <a:p>
            <a:pPr marL="285750" indent="-285750">
              <a:buFont typeface="Wingdings" panose="05000000000000000000" pitchFamily="2" charset="2"/>
              <a:buChar char="Ø"/>
            </a:pPr>
            <a:r>
              <a:rPr lang="fr-FR" sz="1500" b="1" dirty="0" smtClean="0">
                <a:latin typeface="Constantia" panose="02030602050306030303" pitchFamily="18" charset="0"/>
                <a:ea typeface="Times New Roman" panose="02020603050405020304" pitchFamily="18" charset="0"/>
                <a:cs typeface="Arial" panose="020B0604020202020204" pitchFamily="34" charset="0"/>
              </a:rPr>
              <a:t>Absence Enseignant : </a:t>
            </a:r>
            <a:r>
              <a:rPr lang="fr-FR" sz="1300" dirty="0" smtClean="0">
                <a:latin typeface="Constantia" panose="02030602050306030303" pitchFamily="18" charset="0"/>
                <a:ea typeface="Times New Roman" panose="02020603050405020304" pitchFamily="18" charset="0"/>
                <a:cs typeface="Arial" panose="020B0604020202020204" pitchFamily="34" charset="0"/>
              </a:rPr>
              <a:t>c’est la classe représentante des caractéristiques de chaque absence d’un enseignant.</a:t>
            </a:r>
          </a:p>
        </p:txBody>
      </p:sp>
    </p:spTree>
    <p:custDataLst>
      <p:tags r:id="rId1"/>
    </p:custDataLst>
    <p:extLst>
      <p:ext uri="{BB962C8B-B14F-4D97-AF65-F5344CB8AC3E}">
        <p14:creationId xmlns:p14="http://schemas.microsoft.com/office/powerpoint/2010/main" val="230221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6394"/>
                                        </p:tgtEl>
                                        <p:attrNameLst>
                                          <p:attrName>r</p:attrName>
                                        </p:attrNameLst>
                                      </p:cBhvr>
                                    </p:animRot>
                                    <p:animRot by="-240000">
                                      <p:cBhvr>
                                        <p:cTn id="7" dur="200" fill="hold">
                                          <p:stCondLst>
                                            <p:cond delay="200"/>
                                          </p:stCondLst>
                                        </p:cTn>
                                        <p:tgtEl>
                                          <p:spTgt spid="16394"/>
                                        </p:tgtEl>
                                        <p:attrNameLst>
                                          <p:attrName>r</p:attrName>
                                        </p:attrNameLst>
                                      </p:cBhvr>
                                    </p:animRot>
                                    <p:animRot by="240000">
                                      <p:cBhvr>
                                        <p:cTn id="8" dur="200" fill="hold">
                                          <p:stCondLst>
                                            <p:cond delay="400"/>
                                          </p:stCondLst>
                                        </p:cTn>
                                        <p:tgtEl>
                                          <p:spTgt spid="16394"/>
                                        </p:tgtEl>
                                        <p:attrNameLst>
                                          <p:attrName>r</p:attrName>
                                        </p:attrNameLst>
                                      </p:cBhvr>
                                    </p:animRot>
                                    <p:animRot by="-240000">
                                      <p:cBhvr>
                                        <p:cTn id="9" dur="200" fill="hold">
                                          <p:stCondLst>
                                            <p:cond delay="600"/>
                                          </p:stCondLst>
                                        </p:cTn>
                                        <p:tgtEl>
                                          <p:spTgt spid="16394"/>
                                        </p:tgtEl>
                                        <p:attrNameLst>
                                          <p:attrName>r</p:attrName>
                                        </p:attrNameLst>
                                      </p:cBhvr>
                                    </p:animRot>
                                    <p:animRot by="120000">
                                      <p:cBhvr>
                                        <p:cTn id="10" dur="200" fill="hold">
                                          <p:stCondLst>
                                            <p:cond delay="800"/>
                                          </p:stCondLst>
                                        </p:cTn>
                                        <p:tgtEl>
                                          <p:spTgt spid="1639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1000"/>
                                        <p:tgtEl>
                                          <p:spTgt spid="31"/>
                                        </p:tgtEl>
                                      </p:cBhvr>
                                    </p:animEffect>
                                    <p:anim calcmode="lin" valueType="num">
                                      <p:cBhvr>
                                        <p:cTn id="29" dur="1000" fill="hold"/>
                                        <p:tgtEl>
                                          <p:spTgt spid="31"/>
                                        </p:tgtEl>
                                        <p:attrNameLst>
                                          <p:attrName>ppt_x</p:attrName>
                                        </p:attrNameLst>
                                      </p:cBhvr>
                                      <p:tavLst>
                                        <p:tav tm="0">
                                          <p:val>
                                            <p:strVal val="#ppt_x"/>
                                          </p:val>
                                        </p:tav>
                                        <p:tav tm="100000">
                                          <p:val>
                                            <p:strVal val="#ppt_x"/>
                                          </p:val>
                                        </p:tav>
                                      </p:tavLst>
                                    </p:anim>
                                    <p:anim calcmode="lin" valueType="num">
                                      <p:cBhvr>
                                        <p:cTn id="3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1000"/>
                                        <p:tgtEl>
                                          <p:spTgt spid="32"/>
                                        </p:tgtEl>
                                      </p:cBhvr>
                                    </p:animEffect>
                                    <p:anim calcmode="lin" valueType="num">
                                      <p:cBhvr>
                                        <p:cTn id="36" dur="1000" fill="hold"/>
                                        <p:tgtEl>
                                          <p:spTgt spid="32"/>
                                        </p:tgtEl>
                                        <p:attrNameLst>
                                          <p:attrName>ppt_x</p:attrName>
                                        </p:attrNameLst>
                                      </p:cBhvr>
                                      <p:tavLst>
                                        <p:tav tm="0">
                                          <p:val>
                                            <p:strVal val="#ppt_x"/>
                                          </p:val>
                                        </p:tav>
                                        <p:tav tm="100000">
                                          <p:val>
                                            <p:strVal val="#ppt_x"/>
                                          </p:val>
                                        </p:tav>
                                      </p:tavLst>
                                    </p:anim>
                                    <p:anim calcmode="lin" valueType="num">
                                      <p:cBhvr>
                                        <p:cTn id="3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anim calcmode="lin" valueType="num">
                                      <p:cBhvr>
                                        <p:cTn id="50" dur="1000" fill="hold"/>
                                        <p:tgtEl>
                                          <p:spTgt spid="22"/>
                                        </p:tgtEl>
                                        <p:attrNameLst>
                                          <p:attrName>ppt_x</p:attrName>
                                        </p:attrNameLst>
                                      </p:cBhvr>
                                      <p:tavLst>
                                        <p:tav tm="0">
                                          <p:val>
                                            <p:strVal val="#ppt_x"/>
                                          </p:val>
                                        </p:tav>
                                        <p:tav tm="100000">
                                          <p:val>
                                            <p:strVal val="#ppt_x"/>
                                          </p:val>
                                        </p:tav>
                                      </p:tavLst>
                                    </p:anim>
                                    <p:anim calcmode="lin" valueType="num">
                                      <p:cBhvr>
                                        <p:cTn id="5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anim calcmode="lin" valueType="num">
                                      <p:cBhvr>
                                        <p:cTn id="64" dur="1000" fill="hold"/>
                                        <p:tgtEl>
                                          <p:spTgt spid="23"/>
                                        </p:tgtEl>
                                        <p:attrNameLst>
                                          <p:attrName>ppt_x</p:attrName>
                                        </p:attrNameLst>
                                      </p:cBhvr>
                                      <p:tavLst>
                                        <p:tav tm="0">
                                          <p:val>
                                            <p:strVal val="#ppt_x"/>
                                          </p:val>
                                        </p:tav>
                                        <p:tav tm="100000">
                                          <p:val>
                                            <p:strVal val="#ppt_x"/>
                                          </p:val>
                                        </p:tav>
                                      </p:tavLst>
                                    </p:anim>
                                    <p:anim calcmode="lin" valueType="num">
                                      <p:cBhvr>
                                        <p:cTn id="6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31" grpId="0"/>
      <p:bldP spid="32" grpId="0"/>
      <p:bldP spid="26" grpId="0"/>
      <p:bldP spid="22" grpId="0"/>
      <p:bldP spid="25"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descr="C:\Users\A99\Desktop\tmp files\Sans-titre-1_0002_2-copie-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504" y="2281436"/>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descr="C:\Users\A99\Desktop\tmp files\Sans-titre-1_0002_2-copie-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1196" y="2880798"/>
            <a:ext cx="1714500" cy="60748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3" descr="C:\Users\A99\Desktop\tmp files\Sans-titre-1_0002_2-copie-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504" y="3577580"/>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411960" y="1818923"/>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0" y="2281436"/>
            <a:ext cx="1806841" cy="553998"/>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175883" y="3009724"/>
            <a:ext cx="1557805" cy="323165"/>
          </a:xfrm>
          <a:prstGeom prst="rect">
            <a:avLst/>
          </a:prstGeom>
        </p:spPr>
        <p:txBody>
          <a:bodyPr wrap="square">
            <a:spAutoFit/>
          </a:bodyPr>
          <a:lstStyle/>
          <a:p>
            <a:pPr algn="ctr"/>
            <a:r>
              <a:rPr lang="en-GB" sz="1500" b="1" dirty="0">
                <a:solidFill>
                  <a:schemeClr val="bg1"/>
                </a:solidFill>
              </a:rPr>
              <a:t>Conception </a:t>
            </a:r>
            <a:endParaRPr lang="fr-FR" sz="1500" b="1" dirty="0">
              <a:solidFill>
                <a:schemeClr val="bg1"/>
              </a:solidFill>
            </a:endParaRPr>
          </a:p>
        </p:txBody>
      </p:sp>
      <p:sp>
        <p:nvSpPr>
          <p:cNvPr id="16" name="Rectangle 15"/>
          <p:cNvSpPr/>
          <p:nvPr/>
        </p:nvSpPr>
        <p:spPr>
          <a:xfrm>
            <a:off x="395536" y="3649588"/>
            <a:ext cx="105349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pic>
        <p:nvPicPr>
          <p:cNvPr id="17415" name="Picture 7" descr="C:\Users\A99\Desktop\bulett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68980" y="1662950"/>
            <a:ext cx="4953000" cy="84772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7" descr="C:\Users\A99\Desktop\bulett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55753" y="2255351"/>
            <a:ext cx="4953000" cy="84772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 descr="C:\Users\A99\Desktop\bulett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50461" y="2831415"/>
            <a:ext cx="4953000" cy="84772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7" descr="C:\Users\A99\Desktop\bulett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63688" y="3433564"/>
            <a:ext cx="4953000" cy="847725"/>
          </a:xfrm>
          <a:prstGeom prst="rect">
            <a:avLst/>
          </a:prstGeom>
          <a:noFill/>
          <a:extLst>
            <a:ext uri="{909E8E84-426E-40DD-AFC4-6F175D3DCCD1}">
              <a14:hiddenFill xmlns:a14="http://schemas.microsoft.com/office/drawing/2010/main">
                <a:solidFill>
                  <a:srgbClr val="FFFFFF"/>
                </a:solidFill>
              </a14:hiddenFill>
            </a:ext>
          </a:extLst>
        </p:spPr>
      </p:pic>
      <p:pic>
        <p:nvPicPr>
          <p:cNvPr id="17417" name="Picture 9"/>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6632004" y="2601838"/>
            <a:ext cx="2476500" cy="104775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2779682" y="1899141"/>
            <a:ext cx="184731" cy="276999"/>
          </a:xfrm>
          <a:prstGeom prst="rect">
            <a:avLst/>
          </a:prstGeom>
        </p:spPr>
        <p:txBody>
          <a:bodyPr wrap="none">
            <a:spAutoFit/>
          </a:bodyPr>
          <a:lstStyle/>
          <a:p>
            <a:endParaRPr lang="fr-FR" sz="1200" b="1" dirty="0"/>
          </a:p>
        </p:txBody>
      </p:sp>
      <p:sp>
        <p:nvSpPr>
          <p:cNvPr id="25" name="Rectangle 24"/>
          <p:cNvSpPr/>
          <p:nvPr/>
        </p:nvSpPr>
        <p:spPr>
          <a:xfrm>
            <a:off x="3845279" y="2569468"/>
            <a:ext cx="1806841" cy="276999"/>
          </a:xfrm>
          <a:prstGeom prst="rect">
            <a:avLst/>
          </a:prstGeom>
        </p:spPr>
        <p:txBody>
          <a:bodyPr wrap="none">
            <a:spAutoFit/>
          </a:bodyPr>
          <a:lstStyle/>
          <a:p>
            <a:r>
              <a:rPr lang="en-US" sz="1200" b="1" dirty="0"/>
              <a:t>Problématique + solution</a:t>
            </a:r>
          </a:p>
        </p:txBody>
      </p:sp>
      <p:sp>
        <p:nvSpPr>
          <p:cNvPr id="26" name="Rectangle 25"/>
          <p:cNvSpPr/>
          <p:nvPr/>
        </p:nvSpPr>
        <p:spPr>
          <a:xfrm>
            <a:off x="4283968" y="3145532"/>
            <a:ext cx="1032655" cy="276999"/>
          </a:xfrm>
          <a:prstGeom prst="rect">
            <a:avLst/>
          </a:prstGeom>
        </p:spPr>
        <p:txBody>
          <a:bodyPr wrap="none">
            <a:spAutoFit/>
          </a:bodyPr>
          <a:lstStyle/>
          <a:p>
            <a:r>
              <a:rPr lang="fr-FR" sz="1200" b="1" dirty="0" smtClean="0"/>
              <a:t>Conception</a:t>
            </a:r>
            <a:endParaRPr lang="fr-FR" sz="1200" b="1" dirty="0"/>
          </a:p>
        </p:txBody>
      </p:sp>
      <p:sp>
        <p:nvSpPr>
          <p:cNvPr id="37" name="Rectangle 36"/>
          <p:cNvSpPr/>
          <p:nvPr/>
        </p:nvSpPr>
        <p:spPr>
          <a:xfrm>
            <a:off x="3851920" y="3721596"/>
            <a:ext cx="1457450" cy="276999"/>
          </a:xfrm>
          <a:prstGeom prst="rect">
            <a:avLst/>
          </a:prstGeom>
        </p:spPr>
        <p:txBody>
          <a:bodyPr wrap="none">
            <a:spAutoFit/>
          </a:bodyPr>
          <a:lstStyle/>
          <a:p>
            <a:r>
              <a:rPr lang="fr-FR" sz="1200" b="1" dirty="0"/>
              <a:t>         </a:t>
            </a:r>
            <a:r>
              <a:rPr lang="fr-FR" sz="1200" b="1" dirty="0" smtClean="0"/>
              <a:t>Conclusion </a:t>
            </a:r>
            <a:endParaRPr lang="fr-FR" sz="1200" b="1" dirty="0"/>
          </a:p>
        </p:txBody>
      </p:sp>
      <p:sp>
        <p:nvSpPr>
          <p:cNvPr id="38" name="Rectangle 37"/>
          <p:cNvSpPr/>
          <p:nvPr/>
        </p:nvSpPr>
        <p:spPr>
          <a:xfrm>
            <a:off x="1217302" y="70050"/>
            <a:ext cx="1066318"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Plan </a:t>
            </a:r>
            <a:endParaRPr lang="fr-FR" sz="3200" dirty="0">
              <a:solidFill>
                <a:srgbClr val="3798B4"/>
              </a:solidFill>
              <a:latin typeface="Segoe UI" pitchFamily="34" charset="0"/>
              <a:ea typeface="Segoe UI" pitchFamily="34" charset="0"/>
              <a:cs typeface="Segoe UI" pitchFamily="34" charset="0"/>
            </a:endParaRPr>
          </a:p>
        </p:txBody>
      </p:sp>
      <p:sp>
        <p:nvSpPr>
          <p:cNvPr id="4" name="TextBox 3"/>
          <p:cNvSpPr txBox="1"/>
          <p:nvPr/>
        </p:nvSpPr>
        <p:spPr>
          <a:xfrm>
            <a:off x="3508281" y="1956482"/>
            <a:ext cx="2418162" cy="276999"/>
          </a:xfrm>
          <a:prstGeom prst="rect">
            <a:avLst/>
          </a:prstGeom>
          <a:noFill/>
        </p:spPr>
        <p:txBody>
          <a:bodyPr wrap="none" rtlCol="0">
            <a:spAutoFit/>
          </a:bodyPr>
          <a:lstStyle/>
          <a:p>
            <a:r>
              <a:rPr lang="fr-FR" sz="1200" b="1" dirty="0"/>
              <a:t>Idée générale sur notre application</a:t>
            </a:r>
          </a:p>
        </p:txBody>
      </p:sp>
      <p:sp>
        <p:nvSpPr>
          <p:cNvPr id="5" name="Rectangle 4"/>
          <p:cNvSpPr/>
          <p:nvPr/>
        </p:nvSpPr>
        <p:spPr>
          <a:xfrm>
            <a:off x="8676456" y="5235128"/>
            <a:ext cx="312906" cy="369332"/>
          </a:xfrm>
          <a:prstGeom prst="rect">
            <a:avLst/>
          </a:prstGeom>
        </p:spPr>
        <p:txBody>
          <a:bodyPr wrap="none">
            <a:spAutoFit/>
          </a:bodyPr>
          <a:lstStyle/>
          <a:p>
            <a:r>
              <a:rPr lang="fr-FR" b="1" dirty="0"/>
              <a:t>1</a:t>
            </a:r>
          </a:p>
        </p:txBody>
      </p:sp>
    </p:spTree>
    <p:custDataLst>
      <p:tags r:id="rId1"/>
    </p:custDataLst>
    <p:extLst>
      <p:ext uri="{BB962C8B-B14F-4D97-AF65-F5344CB8AC3E}">
        <p14:creationId xmlns:p14="http://schemas.microsoft.com/office/powerpoint/2010/main" val="359848382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6397"/>
                                        </p:tgtEl>
                                      </p:cBhvr>
                                    </p:animEffect>
                                    <p:animScale>
                                      <p:cBhvr>
                                        <p:cTn id="7" dur="250" autoRev="1" fill="hold"/>
                                        <p:tgtEl>
                                          <p:spTgt spid="16397"/>
                                        </p:tgtEl>
                                      </p:cBhvr>
                                      <p:by x="105000" y="105000"/>
                                    </p:animScale>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394"/>
                                        </p:tgtEl>
                                        <p:attrNameLst>
                                          <p:attrName>style.visibility</p:attrName>
                                        </p:attrNameLst>
                                      </p:cBhvr>
                                      <p:to>
                                        <p:strVal val="visible"/>
                                      </p:to>
                                    </p:set>
                                    <p:animEffect transition="in" filter="fade">
                                      <p:cBhvr>
                                        <p:cTn id="16" dur="500"/>
                                        <p:tgtEl>
                                          <p:spTgt spid="1639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499"/>
                                          </p:stCondLst>
                                        </p:cTn>
                                        <p:tgtEl>
                                          <p:spTgt spid="17415"/>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499"/>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9"/>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7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700"/>
                                        <p:tgtEl>
                                          <p:spTgt spid="13"/>
                                        </p:tgtEl>
                                      </p:cBhvr>
                                    </p:animEffect>
                                  </p:childTnLst>
                                </p:cTn>
                              </p:par>
                            </p:childTnLst>
                          </p:cTn>
                        </p:par>
                        <p:par>
                          <p:cTn id="37" fill="hold">
                            <p:stCondLst>
                              <p:cond delay="700"/>
                            </p:stCondLst>
                            <p:childTnLst>
                              <p:par>
                                <p:cTn id="38" presetID="1" presetClass="entr" presetSubtype="0" fill="hold" nodeType="afterEffect">
                                  <p:stCondLst>
                                    <p:cond delay="0"/>
                                  </p:stCondLst>
                                  <p:childTnLst>
                                    <p:set>
                                      <p:cBhvr>
                                        <p:cTn id="39" dur="1" fill="hold">
                                          <p:stCondLst>
                                            <p:cond delay="499"/>
                                          </p:stCondLst>
                                        </p:cTn>
                                        <p:tgtEl>
                                          <p:spTgt spid="3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499"/>
                                          </p:stCondLst>
                                        </p:cTn>
                                        <p:tgtEl>
                                          <p:spTgt spid="2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7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700"/>
                                        <p:tgtEl>
                                          <p:spTgt spid="14"/>
                                        </p:tgtEl>
                                      </p:cBhvr>
                                    </p:animEffect>
                                  </p:childTnLst>
                                </p:cTn>
                              </p:par>
                            </p:childTnLst>
                          </p:cTn>
                        </p:par>
                        <p:par>
                          <p:cTn id="50" fill="hold">
                            <p:stCondLst>
                              <p:cond delay="700"/>
                            </p:stCondLst>
                            <p:childTnLst>
                              <p:par>
                                <p:cTn id="51" presetID="1" presetClass="entr" presetSubtype="0" fill="hold" nodeType="afterEffect">
                                  <p:stCondLst>
                                    <p:cond delay="0"/>
                                  </p:stCondLst>
                                  <p:childTnLst>
                                    <p:set>
                                      <p:cBhvr>
                                        <p:cTn id="52" dur="1" fill="hold">
                                          <p:stCondLst>
                                            <p:cond delay="499"/>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700"/>
                                        <p:tgtEl>
                                          <p:spTgt spid="30"/>
                                        </p:tgtEl>
                                      </p:cBhvr>
                                    </p:animEffect>
                                  </p:childTnLst>
                                </p:cTn>
                              </p:par>
                            </p:childTnLst>
                          </p:cTn>
                        </p:par>
                        <p:par>
                          <p:cTn id="60" fill="hold">
                            <p:stCondLst>
                              <p:cond delay="7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700"/>
                                        <p:tgtEl>
                                          <p:spTgt spid="16"/>
                                        </p:tgtEl>
                                      </p:cBhvr>
                                    </p:animEffect>
                                  </p:childTnLst>
                                </p:cTn>
                              </p:par>
                            </p:childTnLst>
                          </p:cTn>
                        </p:par>
                        <p:par>
                          <p:cTn id="64" fill="hold">
                            <p:stCondLst>
                              <p:cond delay="1400"/>
                            </p:stCondLst>
                            <p:childTnLst>
                              <p:par>
                                <p:cTn id="65" presetID="1" presetClass="entr" presetSubtype="0" fill="hold" nodeType="afterEffect">
                                  <p:stCondLst>
                                    <p:cond delay="0"/>
                                  </p:stCondLst>
                                  <p:childTnLst>
                                    <p:set>
                                      <p:cBhvr>
                                        <p:cTn id="66" dur="1" fill="hold">
                                          <p:stCondLst>
                                            <p:cond delay="499"/>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499"/>
                                          </p:stCondLst>
                                        </p:cTn>
                                        <p:tgtEl>
                                          <p:spTgt spid="37"/>
                                        </p:tgtEl>
                                        <p:attrNameLst>
                                          <p:attrName>style.visibility</p:attrName>
                                        </p:attrNameLst>
                                      </p:cBhvr>
                                      <p:to>
                                        <p:strVal val="visible"/>
                                      </p:to>
                                    </p:set>
                                  </p:childTnLst>
                                </p:cTn>
                              </p:par>
                            </p:childTnLst>
                          </p:cTn>
                        </p:par>
                        <p:par>
                          <p:cTn id="69" fill="hold">
                            <p:stCondLst>
                              <p:cond delay="1900"/>
                            </p:stCondLst>
                            <p:childTnLst>
                              <p:par>
                                <p:cTn id="70" presetID="42" presetClass="entr" presetSubtype="0" fill="hold" nodeType="afterEffect">
                                  <p:stCondLst>
                                    <p:cond delay="0"/>
                                  </p:stCondLst>
                                  <p:childTnLst>
                                    <p:set>
                                      <p:cBhvr>
                                        <p:cTn id="71" dur="1" fill="hold">
                                          <p:stCondLst>
                                            <p:cond delay="0"/>
                                          </p:stCondLst>
                                        </p:cTn>
                                        <p:tgtEl>
                                          <p:spTgt spid="17417"/>
                                        </p:tgtEl>
                                        <p:attrNameLst>
                                          <p:attrName>style.visibility</p:attrName>
                                        </p:attrNameLst>
                                      </p:cBhvr>
                                      <p:to>
                                        <p:strVal val="visible"/>
                                      </p:to>
                                    </p:set>
                                    <p:animEffect transition="in" filter="fade">
                                      <p:cBhvr>
                                        <p:cTn id="72" dur="1000"/>
                                        <p:tgtEl>
                                          <p:spTgt spid="17417"/>
                                        </p:tgtEl>
                                      </p:cBhvr>
                                    </p:animEffect>
                                    <p:anim calcmode="lin" valueType="num">
                                      <p:cBhvr>
                                        <p:cTn id="73" dur="1000" fill="hold"/>
                                        <p:tgtEl>
                                          <p:spTgt spid="17417"/>
                                        </p:tgtEl>
                                        <p:attrNameLst>
                                          <p:attrName>ppt_x</p:attrName>
                                        </p:attrNameLst>
                                      </p:cBhvr>
                                      <p:tavLst>
                                        <p:tav tm="0">
                                          <p:val>
                                            <p:strVal val="#ppt_x"/>
                                          </p:val>
                                        </p:tav>
                                        <p:tav tm="100000">
                                          <p:val>
                                            <p:strVal val="#ppt_x"/>
                                          </p:val>
                                        </p:tav>
                                      </p:tavLst>
                                    </p:anim>
                                    <p:anim calcmode="lin" valueType="num">
                                      <p:cBhvr>
                                        <p:cTn id="74" dur="1000" fill="hold"/>
                                        <p:tgtEl>
                                          <p:spTgt spid="174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4" grpId="0"/>
      <p:bldP spid="16" grpId="0"/>
      <p:bldP spid="24" grpId="0"/>
      <p:bldP spid="25" grpId="0"/>
      <p:bldP spid="26" grpId="0"/>
      <p:bldP spid="37"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6249" y="2292706"/>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196" y="288079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30245" y="2281436"/>
            <a:ext cx="1805451"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333902" y="3017220"/>
            <a:ext cx="1269928" cy="323165"/>
          </a:xfrm>
          <a:prstGeom prst="rect">
            <a:avLst/>
          </a:prstGeom>
        </p:spPr>
        <p:txBody>
          <a:bodyPr wrap="square">
            <a:spAutoFit/>
          </a:bodyPr>
          <a:lstStyle/>
          <a:p>
            <a:r>
              <a:rPr lang="en-GB" sz="1500" b="1" dirty="0">
                <a:solidFill>
                  <a:schemeClr val="bg1"/>
                </a:solidFill>
              </a:rPr>
              <a:t>Conception</a:t>
            </a:r>
            <a:endParaRPr lang="fr-FR" sz="1500" b="1" dirty="0">
              <a:solidFill>
                <a:schemeClr val="bg1"/>
              </a:solidFill>
            </a:endParaRPr>
          </a:p>
        </p:txBody>
      </p:sp>
      <p:sp>
        <p:nvSpPr>
          <p:cNvPr id="16" name="Rectangle 15"/>
          <p:cNvSpPr/>
          <p:nvPr/>
        </p:nvSpPr>
        <p:spPr>
          <a:xfrm>
            <a:off x="323528"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178357" y="137205"/>
            <a:ext cx="2270173"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Conception</a:t>
            </a:r>
            <a:endParaRPr lang="fr-FR" sz="3200" dirty="0">
              <a:solidFill>
                <a:srgbClr val="3798B4"/>
              </a:solidFill>
              <a:latin typeface="Segoe UI" pitchFamily="34" charset="0"/>
              <a:ea typeface="Segoe UI" pitchFamily="34" charset="0"/>
              <a:cs typeface="Segoe UI" pitchFamily="34" charset="0"/>
            </a:endParaRPr>
          </a:p>
        </p:txBody>
      </p:sp>
      <p:sp>
        <p:nvSpPr>
          <p:cNvPr id="7" name="TextBox 6"/>
          <p:cNvSpPr txBox="1"/>
          <p:nvPr/>
        </p:nvSpPr>
        <p:spPr>
          <a:xfrm>
            <a:off x="2699792" y="3361556"/>
            <a:ext cx="231154" cy="307777"/>
          </a:xfrm>
          <a:prstGeom prst="rect">
            <a:avLst/>
          </a:prstGeom>
          <a:noFill/>
        </p:spPr>
        <p:txBody>
          <a:bodyPr wrap="none" rtlCol="0">
            <a:spAutoFit/>
          </a:bodyPr>
          <a:lstStyle/>
          <a:p>
            <a:r>
              <a:rPr lang="fr-FR" sz="1400" dirty="0">
                <a:latin typeface="Constantia" panose="02030602050306030303" pitchFamily="18" charset="0"/>
              </a:rPr>
              <a:t>,</a:t>
            </a:r>
          </a:p>
        </p:txBody>
      </p:sp>
      <p:sp>
        <p:nvSpPr>
          <p:cNvPr id="2" name="Rectangle 1"/>
          <p:cNvSpPr/>
          <p:nvPr/>
        </p:nvSpPr>
        <p:spPr>
          <a:xfrm>
            <a:off x="8676456" y="5207532"/>
            <a:ext cx="441146" cy="369332"/>
          </a:xfrm>
          <a:prstGeom prst="rect">
            <a:avLst/>
          </a:prstGeom>
        </p:spPr>
        <p:txBody>
          <a:bodyPr wrap="none">
            <a:spAutoFit/>
          </a:bodyPr>
          <a:lstStyle/>
          <a:p>
            <a:r>
              <a:rPr lang="fr-FR" b="1" dirty="0" smtClean="0"/>
              <a:t>19</a:t>
            </a:r>
            <a:endParaRPr lang="fr-FR" b="1" dirty="0"/>
          </a:p>
        </p:txBody>
      </p:sp>
      <p:sp>
        <p:nvSpPr>
          <p:cNvPr id="24" name="Rectangle 23">
            <a:extLst>
              <a:ext uri="{FF2B5EF4-FFF2-40B4-BE49-F238E27FC236}">
                <a16:creationId xmlns:a16="http://schemas.microsoft.com/office/drawing/2014/main" id="{18477AD3-632C-4FCC-953F-55C9B73AC252}"/>
              </a:ext>
            </a:extLst>
          </p:cNvPr>
          <p:cNvSpPr/>
          <p:nvPr/>
        </p:nvSpPr>
        <p:spPr>
          <a:xfrm>
            <a:off x="2051720" y="697260"/>
            <a:ext cx="6123383" cy="369332"/>
          </a:xfrm>
          <a:prstGeom prst="rect">
            <a:avLst/>
          </a:prstGeom>
        </p:spPr>
        <p:txBody>
          <a:bodyPr wrap="square">
            <a:spAutoFit/>
          </a:bodyPr>
          <a:lstStyle/>
          <a:p>
            <a:pPr marL="285750" indent="-285750">
              <a:buFont typeface="Wingdings" panose="05000000000000000000" pitchFamily="2" charset="2"/>
              <a:buChar char="Ø"/>
            </a:pPr>
            <a:r>
              <a:rPr lang="fr-FR" b="1" i="1" dirty="0">
                <a:latin typeface="Constantia" panose="02030602050306030303" pitchFamily="18" charset="0"/>
              </a:rPr>
              <a:t>Diagramme</a:t>
            </a:r>
            <a:r>
              <a:rPr lang="fr-TN" b="1" i="1" dirty="0">
                <a:latin typeface="Constantia" panose="02030602050306030303" pitchFamily="18" charset="0"/>
              </a:rPr>
              <a:t> de </a:t>
            </a:r>
            <a:r>
              <a:rPr lang="fr-FR" b="1" i="1" dirty="0" smtClean="0">
                <a:latin typeface="Constantia" panose="02030602050306030303" pitchFamily="18" charset="0"/>
              </a:rPr>
              <a:t>séquence </a:t>
            </a:r>
            <a:r>
              <a:rPr lang="fr-TN" b="1" i="1" dirty="0" smtClean="0">
                <a:latin typeface="Constantia" panose="02030602050306030303" pitchFamily="18" charset="0"/>
              </a:rPr>
              <a:t>« </a:t>
            </a:r>
            <a:r>
              <a:rPr lang="fr-FR" b="1" i="1" dirty="0" smtClean="0">
                <a:latin typeface="Constantia" panose="02030602050306030303" pitchFamily="18" charset="0"/>
              </a:rPr>
              <a:t>modifier enseignant</a:t>
            </a:r>
            <a:r>
              <a:rPr lang="fr-TN" b="1" i="1" dirty="0" smtClean="0">
                <a:latin typeface="Constantia" panose="02030602050306030303" pitchFamily="18" charset="0"/>
              </a:rPr>
              <a:t>»</a:t>
            </a:r>
            <a:endParaRPr lang="fr-TN" b="1" i="1" dirty="0">
              <a:latin typeface="Constantia" panose="02030602050306030303" pitchFamily="18" charset="0"/>
            </a:endParaRPr>
          </a:p>
        </p:txBody>
      </p:sp>
      <p:sp>
        <p:nvSpPr>
          <p:cNvPr id="25" name="ZoneTexte 24">
            <a:extLst>
              <a:ext uri="{FF2B5EF4-FFF2-40B4-BE49-F238E27FC236}">
                <a16:creationId xmlns:a16="http://schemas.microsoft.com/office/drawing/2014/main" id="{B741C733-B10F-4A3C-A2B8-BFBDDDF3356E}"/>
              </a:ext>
            </a:extLst>
          </p:cNvPr>
          <p:cNvSpPr txBox="1"/>
          <p:nvPr/>
        </p:nvSpPr>
        <p:spPr>
          <a:xfrm>
            <a:off x="2843808" y="0"/>
            <a:ext cx="4320480" cy="1015663"/>
          </a:xfrm>
          <a:prstGeom prst="rect">
            <a:avLst/>
          </a:prstGeom>
          <a:noFill/>
        </p:spPr>
        <p:txBody>
          <a:bodyPr wrap="square" rtlCol="0">
            <a:spAutoFit/>
          </a:bodyPr>
          <a:lstStyle/>
          <a:p>
            <a:r>
              <a:rPr lang="fr-TN" sz="2400" b="1" i="1" u="sng" dirty="0">
                <a:solidFill>
                  <a:schemeClr val="accent3"/>
                </a:solidFill>
              </a:rPr>
              <a:t>Diagramme </a:t>
            </a:r>
            <a:r>
              <a:rPr lang="fr-TN" sz="2400" b="1" i="1" u="sng" dirty="0" smtClean="0">
                <a:solidFill>
                  <a:schemeClr val="accent3"/>
                </a:solidFill>
              </a:rPr>
              <a:t>de</a:t>
            </a:r>
            <a:r>
              <a:rPr lang="fr-FR" sz="2400" b="1" i="1" u="sng" dirty="0" smtClean="0">
                <a:solidFill>
                  <a:schemeClr val="accent3"/>
                </a:solidFill>
              </a:rPr>
              <a:t> séquence </a:t>
            </a:r>
            <a:endParaRPr lang="fr-TN" sz="2400" b="1" i="1" u="sng" dirty="0">
              <a:solidFill>
                <a:schemeClr val="accent3"/>
              </a:solidFill>
            </a:endParaRPr>
          </a:p>
          <a:p>
            <a:r>
              <a:rPr lang="fr-FR" dirty="0"/>
              <a:t> </a:t>
            </a:r>
            <a:endParaRPr lang="fr-TN" dirty="0"/>
          </a:p>
          <a:p>
            <a:endParaRPr lang="fr-TN" dirty="0"/>
          </a:p>
        </p:txBody>
      </p:sp>
      <p:pic>
        <p:nvPicPr>
          <p:cNvPr id="21" name="Image 20" descr="consulter enseignat séquance.png"/>
          <p:cNvPicPr>
            <a:picLocks noChangeAspect="1"/>
          </p:cNvPicPr>
          <p:nvPr/>
        </p:nvPicPr>
        <p:blipFill>
          <a:blip r:embed="rId6" cstate="print"/>
          <a:stretch>
            <a:fillRect/>
          </a:stretch>
        </p:blipFill>
        <p:spPr>
          <a:xfrm>
            <a:off x="1763688" y="1345332"/>
            <a:ext cx="3888432" cy="3473968"/>
          </a:xfrm>
          <a:prstGeom prst="rect">
            <a:avLst/>
          </a:prstGeom>
        </p:spPr>
      </p:pic>
      <p:sp>
        <p:nvSpPr>
          <p:cNvPr id="23" name="Rectangle 22">
            <a:extLst>
              <a:ext uri="{FF2B5EF4-FFF2-40B4-BE49-F238E27FC236}">
                <a16:creationId xmlns:a16="http://schemas.microsoft.com/office/drawing/2014/main" id="{18477AD3-632C-4FCC-953F-55C9B73AC252}"/>
              </a:ext>
            </a:extLst>
          </p:cNvPr>
          <p:cNvSpPr/>
          <p:nvPr/>
        </p:nvSpPr>
        <p:spPr>
          <a:xfrm>
            <a:off x="5580112" y="1057300"/>
            <a:ext cx="3563888" cy="4416594"/>
          </a:xfrm>
          <a:prstGeom prst="rect">
            <a:avLst/>
          </a:prstGeom>
        </p:spPr>
        <p:txBody>
          <a:bodyPr wrap="square">
            <a:spAutoFit/>
          </a:bodyPr>
          <a:lstStyle/>
          <a:p>
            <a:r>
              <a:rPr lang="fr-FR" sz="1100" dirty="0" smtClean="0"/>
              <a:t> </a:t>
            </a:r>
          </a:p>
          <a:p>
            <a:pPr>
              <a:lnSpc>
                <a:spcPct val="150000"/>
              </a:lnSpc>
            </a:pPr>
            <a:r>
              <a:rPr lang="fr-FR" sz="1200" dirty="0" smtClean="0"/>
              <a:t>Description Pour ce fait, l’administrateur choisit un enseignant de la liste des enseignants, en cliquant sur le bouton modifier, un popup est affiché sur l’interface « AdministrateurInterface » avec les anciennes données de l’enseignant sélectionné. Ensuite, l’administrateur commence à effectuer les modifications désirées. En confirmant la modification, par la fonction « Save (Enseignant model) » et une fois ces données sont validées par la fonction « CheckEnsAvailability », le contrôleur assure la modification de l’entité « enseignant » dès la base de données et qui contient les données saisies par l’administrateur, l’enseignant est modifié en cas de succès, un message d’échec sinon.</a:t>
            </a:r>
            <a:endParaRPr lang="fr-FR" sz="1200" dirty="0"/>
          </a:p>
        </p:txBody>
      </p:sp>
    </p:spTree>
    <p:extLst>
      <p:ext uri="{BB962C8B-B14F-4D97-AF65-F5344CB8AC3E}">
        <p14:creationId xmlns:p14="http://schemas.microsoft.com/office/powerpoint/2010/main" val="104462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6249" y="2292706"/>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1196" y="288079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35496" y="2281436"/>
            <a:ext cx="1805451"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333902" y="3017220"/>
            <a:ext cx="1269928" cy="323165"/>
          </a:xfrm>
          <a:prstGeom prst="rect">
            <a:avLst/>
          </a:prstGeom>
        </p:spPr>
        <p:txBody>
          <a:bodyPr wrap="square">
            <a:spAutoFit/>
          </a:bodyPr>
          <a:lstStyle/>
          <a:p>
            <a:r>
              <a:rPr lang="en-GB" sz="1500" b="1" dirty="0">
                <a:solidFill>
                  <a:schemeClr val="bg1"/>
                </a:solidFill>
              </a:rPr>
              <a:t>Conception</a:t>
            </a:r>
            <a:endParaRPr lang="fr-FR" sz="1500" b="1" dirty="0">
              <a:solidFill>
                <a:schemeClr val="bg1"/>
              </a:solidFill>
            </a:endParaRPr>
          </a:p>
        </p:txBody>
      </p:sp>
      <p:sp>
        <p:nvSpPr>
          <p:cNvPr id="16" name="Rectangle 15"/>
          <p:cNvSpPr/>
          <p:nvPr/>
        </p:nvSpPr>
        <p:spPr>
          <a:xfrm>
            <a:off x="323528"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178357" y="137205"/>
            <a:ext cx="2270173"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Conception</a:t>
            </a:r>
            <a:endParaRPr lang="fr-FR" sz="3200" dirty="0">
              <a:solidFill>
                <a:srgbClr val="3798B4"/>
              </a:solidFill>
              <a:latin typeface="Segoe UI" pitchFamily="34" charset="0"/>
              <a:ea typeface="Segoe UI" pitchFamily="34" charset="0"/>
              <a:cs typeface="Segoe UI" pitchFamily="34" charset="0"/>
            </a:endParaRPr>
          </a:p>
        </p:txBody>
      </p:sp>
      <p:sp>
        <p:nvSpPr>
          <p:cNvPr id="7" name="TextBox 6"/>
          <p:cNvSpPr txBox="1"/>
          <p:nvPr/>
        </p:nvSpPr>
        <p:spPr>
          <a:xfrm>
            <a:off x="2699792" y="3361556"/>
            <a:ext cx="231154" cy="307777"/>
          </a:xfrm>
          <a:prstGeom prst="rect">
            <a:avLst/>
          </a:prstGeom>
          <a:noFill/>
        </p:spPr>
        <p:txBody>
          <a:bodyPr wrap="none" rtlCol="0">
            <a:spAutoFit/>
          </a:bodyPr>
          <a:lstStyle/>
          <a:p>
            <a:r>
              <a:rPr lang="fr-FR" sz="1400" dirty="0">
                <a:latin typeface="Constantia" panose="02030602050306030303" pitchFamily="18" charset="0"/>
              </a:rPr>
              <a:t>,</a:t>
            </a:r>
          </a:p>
        </p:txBody>
      </p:sp>
      <p:sp>
        <p:nvSpPr>
          <p:cNvPr id="2" name="Rectangle 1"/>
          <p:cNvSpPr/>
          <p:nvPr/>
        </p:nvSpPr>
        <p:spPr>
          <a:xfrm>
            <a:off x="8676456" y="5207532"/>
            <a:ext cx="441146" cy="369332"/>
          </a:xfrm>
          <a:prstGeom prst="rect">
            <a:avLst/>
          </a:prstGeom>
        </p:spPr>
        <p:txBody>
          <a:bodyPr wrap="none">
            <a:spAutoFit/>
          </a:bodyPr>
          <a:lstStyle/>
          <a:p>
            <a:r>
              <a:rPr lang="fr-FR" b="1" dirty="0" smtClean="0"/>
              <a:t>20</a:t>
            </a:r>
          </a:p>
        </p:txBody>
      </p:sp>
      <p:sp>
        <p:nvSpPr>
          <p:cNvPr id="24" name="Rectangle 23">
            <a:extLst>
              <a:ext uri="{FF2B5EF4-FFF2-40B4-BE49-F238E27FC236}">
                <a16:creationId xmlns:a16="http://schemas.microsoft.com/office/drawing/2014/main" id="{18477AD3-632C-4FCC-953F-55C9B73AC252}"/>
              </a:ext>
            </a:extLst>
          </p:cNvPr>
          <p:cNvSpPr/>
          <p:nvPr/>
        </p:nvSpPr>
        <p:spPr>
          <a:xfrm>
            <a:off x="1979712" y="625252"/>
            <a:ext cx="6123383" cy="369332"/>
          </a:xfrm>
          <a:prstGeom prst="rect">
            <a:avLst/>
          </a:prstGeom>
        </p:spPr>
        <p:txBody>
          <a:bodyPr wrap="square">
            <a:spAutoFit/>
          </a:bodyPr>
          <a:lstStyle/>
          <a:p>
            <a:pPr marL="285750" indent="-285750">
              <a:buFont typeface="Wingdings" panose="05000000000000000000" pitchFamily="2" charset="2"/>
              <a:buChar char="Ø"/>
            </a:pPr>
            <a:r>
              <a:rPr lang="fr-FR" b="1" i="1" dirty="0">
                <a:latin typeface="Constantia" panose="02030602050306030303" pitchFamily="18" charset="0"/>
              </a:rPr>
              <a:t>Diagramme</a:t>
            </a:r>
            <a:r>
              <a:rPr lang="fr-TN" b="1" i="1" dirty="0">
                <a:latin typeface="Constantia" panose="02030602050306030303" pitchFamily="18" charset="0"/>
              </a:rPr>
              <a:t> de </a:t>
            </a:r>
            <a:r>
              <a:rPr lang="fr-FR" b="1" i="1" dirty="0" smtClean="0">
                <a:latin typeface="Constantia" panose="02030602050306030303" pitchFamily="18" charset="0"/>
              </a:rPr>
              <a:t>séquence </a:t>
            </a:r>
            <a:r>
              <a:rPr lang="fr-TN" b="1" i="1" dirty="0" smtClean="0">
                <a:latin typeface="Constantia" panose="02030602050306030303" pitchFamily="18" charset="0"/>
              </a:rPr>
              <a:t>« </a:t>
            </a:r>
            <a:r>
              <a:rPr lang="fr-FR" b="1" i="1" dirty="0" smtClean="0">
                <a:latin typeface="Constantia" panose="02030602050306030303" pitchFamily="18" charset="0"/>
              </a:rPr>
              <a:t>ajouter administrateur</a:t>
            </a:r>
            <a:r>
              <a:rPr lang="fr-TN" b="1" i="1" dirty="0" smtClean="0">
                <a:latin typeface="Constantia" panose="02030602050306030303" pitchFamily="18" charset="0"/>
              </a:rPr>
              <a:t>»</a:t>
            </a:r>
            <a:endParaRPr lang="fr-TN" b="1" i="1" dirty="0">
              <a:latin typeface="Constantia" panose="02030602050306030303" pitchFamily="18" charset="0"/>
            </a:endParaRPr>
          </a:p>
        </p:txBody>
      </p:sp>
      <p:sp>
        <p:nvSpPr>
          <p:cNvPr id="25" name="ZoneTexte 24">
            <a:extLst>
              <a:ext uri="{FF2B5EF4-FFF2-40B4-BE49-F238E27FC236}">
                <a16:creationId xmlns:a16="http://schemas.microsoft.com/office/drawing/2014/main" id="{B741C733-B10F-4A3C-A2B8-BFBDDDF3356E}"/>
              </a:ext>
            </a:extLst>
          </p:cNvPr>
          <p:cNvSpPr txBox="1"/>
          <p:nvPr/>
        </p:nvSpPr>
        <p:spPr>
          <a:xfrm>
            <a:off x="2915816" y="121196"/>
            <a:ext cx="4607630" cy="1015663"/>
          </a:xfrm>
          <a:prstGeom prst="rect">
            <a:avLst/>
          </a:prstGeom>
          <a:noFill/>
        </p:spPr>
        <p:txBody>
          <a:bodyPr wrap="square" rtlCol="0">
            <a:spAutoFit/>
          </a:bodyPr>
          <a:lstStyle/>
          <a:p>
            <a:r>
              <a:rPr lang="fr-TN" sz="2400" b="1" i="1" u="sng" dirty="0">
                <a:solidFill>
                  <a:schemeClr val="accent3"/>
                </a:solidFill>
              </a:rPr>
              <a:t>Diagramme </a:t>
            </a:r>
            <a:r>
              <a:rPr lang="fr-TN" sz="2400" b="1" i="1" u="sng" dirty="0" smtClean="0">
                <a:solidFill>
                  <a:schemeClr val="accent3"/>
                </a:solidFill>
              </a:rPr>
              <a:t>de</a:t>
            </a:r>
            <a:r>
              <a:rPr lang="fr-FR" sz="2400" b="1" i="1" u="sng" dirty="0" smtClean="0">
                <a:solidFill>
                  <a:schemeClr val="accent3"/>
                </a:solidFill>
              </a:rPr>
              <a:t> séquence </a:t>
            </a:r>
            <a:endParaRPr lang="fr-TN" sz="2400" b="1" i="1" u="sng" dirty="0">
              <a:solidFill>
                <a:schemeClr val="accent3"/>
              </a:solidFill>
            </a:endParaRPr>
          </a:p>
          <a:p>
            <a:r>
              <a:rPr lang="fr-FR" dirty="0"/>
              <a:t> </a:t>
            </a:r>
            <a:endParaRPr lang="fr-TN" dirty="0"/>
          </a:p>
          <a:p>
            <a:endParaRPr lang="fr-TN" dirty="0"/>
          </a:p>
        </p:txBody>
      </p:sp>
      <p:pic>
        <p:nvPicPr>
          <p:cNvPr id="21" name="Image 20" descr="ajuteradmin.PNG"/>
          <p:cNvPicPr>
            <a:picLocks noChangeAspect="1"/>
          </p:cNvPicPr>
          <p:nvPr/>
        </p:nvPicPr>
        <p:blipFill>
          <a:blip r:embed="rId7" cstate="print"/>
          <a:stretch>
            <a:fillRect/>
          </a:stretch>
        </p:blipFill>
        <p:spPr>
          <a:xfrm>
            <a:off x="1763688" y="1273324"/>
            <a:ext cx="5221286" cy="3456384"/>
          </a:xfrm>
          <a:prstGeom prst="rect">
            <a:avLst/>
          </a:prstGeom>
        </p:spPr>
      </p:pic>
      <p:sp>
        <p:nvSpPr>
          <p:cNvPr id="23" name="Rectangle 22">
            <a:extLst>
              <a:ext uri="{FF2B5EF4-FFF2-40B4-BE49-F238E27FC236}">
                <a16:creationId xmlns:a16="http://schemas.microsoft.com/office/drawing/2014/main" id="{18477AD3-632C-4FCC-953F-55C9B73AC252}"/>
              </a:ext>
            </a:extLst>
          </p:cNvPr>
          <p:cNvSpPr/>
          <p:nvPr/>
        </p:nvSpPr>
        <p:spPr>
          <a:xfrm>
            <a:off x="6660232" y="985292"/>
            <a:ext cx="2267744" cy="4490140"/>
          </a:xfrm>
          <a:prstGeom prst="rect">
            <a:avLst/>
          </a:prstGeom>
        </p:spPr>
        <p:txBody>
          <a:bodyPr wrap="square">
            <a:spAutoFit/>
          </a:bodyPr>
          <a:lstStyle/>
          <a:p>
            <a:pPr>
              <a:lnSpc>
                <a:spcPct val="150000"/>
              </a:lnSpc>
            </a:pPr>
            <a:r>
              <a:rPr lang="fr-FR" sz="1100" dirty="0" smtClean="0"/>
              <a:t>  </a:t>
            </a:r>
            <a:r>
              <a:rPr lang="fr-FR" sz="1200" dirty="0" smtClean="0"/>
              <a:t>Description Un administrateur désire ajouter un nouvel administrateur ou utilisateur (administrateur dans ce cas), une interface lui est affichée suite à sa demande « Interface Administrateur ». Il saisit alors les données nécessaires et les valides. Le contrôleur « AdministrateurControl » vérifie ces données par la fonction « CheckAdminAvailability », en cas d’échec un message d’erreur apparait sur l’interface.</a:t>
            </a:r>
          </a:p>
        </p:txBody>
      </p:sp>
    </p:spTree>
    <p:extLst>
      <p:ext uri="{BB962C8B-B14F-4D97-AF65-F5344CB8AC3E}">
        <p14:creationId xmlns:p14="http://schemas.microsoft.com/office/powerpoint/2010/main" val="104462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 name="Image 25" descr="mod-classe.png"/>
          <p:cNvPicPr>
            <a:picLocks noChangeAspect="1"/>
          </p:cNvPicPr>
          <p:nvPr/>
        </p:nvPicPr>
        <p:blipFill>
          <a:blip r:embed="rId2" cstate="print"/>
          <a:stretch>
            <a:fillRect/>
          </a:stretch>
        </p:blipFill>
        <p:spPr>
          <a:xfrm>
            <a:off x="1763688" y="697260"/>
            <a:ext cx="4392488" cy="3744415"/>
          </a:xfrm>
          <a:prstGeom prst="rect">
            <a:avLst/>
          </a:prstGeom>
        </p:spPr>
      </p:pic>
      <p:pic>
        <p:nvPicPr>
          <p:cNvPr id="1639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6249" y="2292706"/>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1196" y="288079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30245" y="2281436"/>
            <a:ext cx="1805451"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333902" y="3017220"/>
            <a:ext cx="1269928" cy="323165"/>
          </a:xfrm>
          <a:prstGeom prst="rect">
            <a:avLst/>
          </a:prstGeom>
        </p:spPr>
        <p:txBody>
          <a:bodyPr wrap="square">
            <a:spAutoFit/>
          </a:bodyPr>
          <a:lstStyle/>
          <a:p>
            <a:r>
              <a:rPr lang="en-GB" sz="1500" b="1" dirty="0">
                <a:solidFill>
                  <a:schemeClr val="bg1"/>
                </a:solidFill>
              </a:rPr>
              <a:t>Conception</a:t>
            </a:r>
            <a:endParaRPr lang="fr-FR" sz="1500" b="1" dirty="0">
              <a:solidFill>
                <a:schemeClr val="bg1"/>
              </a:solidFill>
            </a:endParaRPr>
          </a:p>
        </p:txBody>
      </p:sp>
      <p:sp>
        <p:nvSpPr>
          <p:cNvPr id="16" name="Rectangle 15"/>
          <p:cNvSpPr/>
          <p:nvPr/>
        </p:nvSpPr>
        <p:spPr>
          <a:xfrm>
            <a:off x="395536"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178357" y="137205"/>
            <a:ext cx="2270173"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Conception</a:t>
            </a:r>
            <a:endParaRPr lang="fr-FR" sz="3200" dirty="0">
              <a:solidFill>
                <a:srgbClr val="3798B4"/>
              </a:solidFill>
              <a:latin typeface="Segoe UI" pitchFamily="34" charset="0"/>
              <a:ea typeface="Segoe UI" pitchFamily="34" charset="0"/>
              <a:cs typeface="Segoe UI" pitchFamily="34" charset="0"/>
            </a:endParaRPr>
          </a:p>
        </p:txBody>
      </p:sp>
      <p:sp>
        <p:nvSpPr>
          <p:cNvPr id="7" name="TextBox 6"/>
          <p:cNvSpPr txBox="1"/>
          <p:nvPr/>
        </p:nvSpPr>
        <p:spPr>
          <a:xfrm>
            <a:off x="2699792" y="3361556"/>
            <a:ext cx="231154" cy="307777"/>
          </a:xfrm>
          <a:prstGeom prst="rect">
            <a:avLst/>
          </a:prstGeom>
          <a:noFill/>
        </p:spPr>
        <p:txBody>
          <a:bodyPr wrap="none" rtlCol="0">
            <a:spAutoFit/>
          </a:bodyPr>
          <a:lstStyle/>
          <a:p>
            <a:r>
              <a:rPr lang="fr-FR" sz="1400" dirty="0">
                <a:latin typeface="Constantia" panose="02030602050306030303" pitchFamily="18" charset="0"/>
              </a:rPr>
              <a:t>,</a:t>
            </a:r>
          </a:p>
        </p:txBody>
      </p:sp>
      <p:sp>
        <p:nvSpPr>
          <p:cNvPr id="2" name="Rectangle 1"/>
          <p:cNvSpPr/>
          <p:nvPr/>
        </p:nvSpPr>
        <p:spPr>
          <a:xfrm>
            <a:off x="8676456" y="5207532"/>
            <a:ext cx="441146" cy="369332"/>
          </a:xfrm>
          <a:prstGeom prst="rect">
            <a:avLst/>
          </a:prstGeom>
        </p:spPr>
        <p:txBody>
          <a:bodyPr wrap="none">
            <a:spAutoFit/>
          </a:bodyPr>
          <a:lstStyle/>
          <a:p>
            <a:r>
              <a:rPr lang="fr-FR" b="1" dirty="0" smtClean="0"/>
              <a:t>21</a:t>
            </a:r>
            <a:endParaRPr lang="fr-FR" b="1" dirty="0"/>
          </a:p>
        </p:txBody>
      </p:sp>
      <p:sp>
        <p:nvSpPr>
          <p:cNvPr id="24" name="Rectangle 23">
            <a:extLst>
              <a:ext uri="{FF2B5EF4-FFF2-40B4-BE49-F238E27FC236}">
                <a16:creationId xmlns:a16="http://schemas.microsoft.com/office/drawing/2014/main" id="{18477AD3-632C-4FCC-953F-55C9B73AC252}"/>
              </a:ext>
            </a:extLst>
          </p:cNvPr>
          <p:cNvSpPr/>
          <p:nvPr/>
        </p:nvSpPr>
        <p:spPr>
          <a:xfrm>
            <a:off x="2051720" y="481236"/>
            <a:ext cx="6123383" cy="369332"/>
          </a:xfrm>
          <a:prstGeom prst="rect">
            <a:avLst/>
          </a:prstGeom>
        </p:spPr>
        <p:txBody>
          <a:bodyPr wrap="square">
            <a:spAutoFit/>
          </a:bodyPr>
          <a:lstStyle/>
          <a:p>
            <a:pPr marL="285750" indent="-285750">
              <a:buFont typeface="Wingdings" panose="05000000000000000000" pitchFamily="2" charset="2"/>
              <a:buChar char="Ø"/>
            </a:pPr>
            <a:r>
              <a:rPr lang="fr-FR" b="1" i="1" dirty="0">
                <a:latin typeface="Constantia" panose="02030602050306030303" pitchFamily="18" charset="0"/>
              </a:rPr>
              <a:t>Diagramme</a:t>
            </a:r>
            <a:r>
              <a:rPr lang="fr-TN" b="1" i="1" dirty="0">
                <a:latin typeface="Constantia" panose="02030602050306030303" pitchFamily="18" charset="0"/>
              </a:rPr>
              <a:t> de </a:t>
            </a:r>
            <a:r>
              <a:rPr lang="fr-FR" b="1" i="1" dirty="0" smtClean="0">
                <a:latin typeface="Constantia" panose="02030602050306030303" pitchFamily="18" charset="0"/>
              </a:rPr>
              <a:t>séquence </a:t>
            </a:r>
            <a:r>
              <a:rPr lang="fr-TN" b="1" i="1" dirty="0" smtClean="0">
                <a:latin typeface="Constantia" panose="02030602050306030303" pitchFamily="18" charset="0"/>
              </a:rPr>
              <a:t>« </a:t>
            </a:r>
            <a:r>
              <a:rPr lang="fr-FR" b="1" i="1" dirty="0" smtClean="0">
                <a:latin typeface="Constantia" panose="02030602050306030303" pitchFamily="18" charset="0"/>
              </a:rPr>
              <a:t>modifier classe</a:t>
            </a:r>
            <a:r>
              <a:rPr lang="fr-TN" b="1" i="1" dirty="0" smtClean="0">
                <a:latin typeface="Constantia" panose="02030602050306030303" pitchFamily="18" charset="0"/>
              </a:rPr>
              <a:t>»</a:t>
            </a:r>
            <a:endParaRPr lang="fr-TN" b="1" i="1" dirty="0">
              <a:latin typeface="Constantia" panose="02030602050306030303" pitchFamily="18" charset="0"/>
            </a:endParaRPr>
          </a:p>
        </p:txBody>
      </p:sp>
      <p:sp>
        <p:nvSpPr>
          <p:cNvPr id="25" name="ZoneTexte 24">
            <a:extLst>
              <a:ext uri="{FF2B5EF4-FFF2-40B4-BE49-F238E27FC236}">
                <a16:creationId xmlns:a16="http://schemas.microsoft.com/office/drawing/2014/main" id="{B741C733-B10F-4A3C-A2B8-BFBDDDF3356E}"/>
              </a:ext>
            </a:extLst>
          </p:cNvPr>
          <p:cNvSpPr txBox="1"/>
          <p:nvPr/>
        </p:nvSpPr>
        <p:spPr>
          <a:xfrm>
            <a:off x="2843808" y="0"/>
            <a:ext cx="4320480" cy="1015663"/>
          </a:xfrm>
          <a:prstGeom prst="rect">
            <a:avLst/>
          </a:prstGeom>
          <a:noFill/>
        </p:spPr>
        <p:txBody>
          <a:bodyPr wrap="square" rtlCol="0">
            <a:spAutoFit/>
          </a:bodyPr>
          <a:lstStyle/>
          <a:p>
            <a:r>
              <a:rPr lang="fr-TN" sz="2400" b="1" i="1" u="sng" dirty="0">
                <a:solidFill>
                  <a:schemeClr val="accent3"/>
                </a:solidFill>
              </a:rPr>
              <a:t>Diagramme </a:t>
            </a:r>
            <a:r>
              <a:rPr lang="fr-TN" sz="2400" b="1" i="1" u="sng" dirty="0" smtClean="0">
                <a:solidFill>
                  <a:schemeClr val="accent3"/>
                </a:solidFill>
              </a:rPr>
              <a:t>de</a:t>
            </a:r>
            <a:r>
              <a:rPr lang="fr-FR" sz="2400" b="1" i="1" u="sng" dirty="0" smtClean="0">
                <a:solidFill>
                  <a:schemeClr val="accent3"/>
                </a:solidFill>
              </a:rPr>
              <a:t> séquence </a:t>
            </a:r>
            <a:endParaRPr lang="fr-TN" sz="2400" b="1" i="1" u="sng" dirty="0">
              <a:solidFill>
                <a:schemeClr val="accent3"/>
              </a:solidFill>
            </a:endParaRPr>
          </a:p>
          <a:p>
            <a:r>
              <a:rPr lang="fr-FR" dirty="0"/>
              <a:t> </a:t>
            </a:r>
            <a:endParaRPr lang="fr-TN" dirty="0"/>
          </a:p>
          <a:p>
            <a:endParaRPr lang="fr-TN" dirty="0"/>
          </a:p>
        </p:txBody>
      </p:sp>
      <p:sp>
        <p:nvSpPr>
          <p:cNvPr id="23" name="Rectangle 22">
            <a:extLst>
              <a:ext uri="{FF2B5EF4-FFF2-40B4-BE49-F238E27FC236}">
                <a16:creationId xmlns:a16="http://schemas.microsoft.com/office/drawing/2014/main" id="{18477AD3-632C-4FCC-953F-55C9B73AC252}"/>
              </a:ext>
            </a:extLst>
          </p:cNvPr>
          <p:cNvSpPr/>
          <p:nvPr/>
        </p:nvSpPr>
        <p:spPr>
          <a:xfrm>
            <a:off x="6156176" y="841276"/>
            <a:ext cx="2987824" cy="3216265"/>
          </a:xfrm>
          <a:prstGeom prst="rect">
            <a:avLst/>
          </a:prstGeom>
        </p:spPr>
        <p:txBody>
          <a:bodyPr wrap="square">
            <a:spAutoFit/>
          </a:bodyPr>
          <a:lstStyle/>
          <a:p>
            <a:r>
              <a:rPr lang="fr-FR" sz="1100" dirty="0" smtClean="0"/>
              <a:t> </a:t>
            </a:r>
          </a:p>
          <a:p>
            <a:r>
              <a:rPr lang="fr-FR" sz="1200" dirty="0" smtClean="0"/>
              <a:t>Description Ce diagramme décrit par cette figure présente la modification des informations concernant une classe (nom, niveau…). Dans cette partie l’utilisateur clique sur le bouton responsable à la modification de la classe sélectionnée. La classe choisie est affichée par les anciennes données, ensuite l’administrateur saisit les données à modifier, l’interface va être affichée et chargée par les nouvelles informations choisies par l’administrateur est qui est assurée par la méthode « Save (Classe cl) » au niveau du contrôleur de classe et par la méthode « </a:t>
            </a:r>
            <a:r>
              <a:rPr lang="fr-FR" sz="1200" dirty="0" err="1" smtClean="0"/>
              <a:t>function</a:t>
            </a:r>
            <a:r>
              <a:rPr lang="fr-FR" sz="1200" dirty="0" smtClean="0"/>
              <a:t> (data) ».</a:t>
            </a:r>
          </a:p>
        </p:txBody>
      </p:sp>
      <p:sp>
        <p:nvSpPr>
          <p:cNvPr id="31" name="Rectangle 30">
            <a:extLst>
              <a:ext uri="{FF2B5EF4-FFF2-40B4-BE49-F238E27FC236}">
                <a16:creationId xmlns:a16="http://schemas.microsoft.com/office/drawing/2014/main" id="{18477AD3-632C-4FCC-953F-55C9B73AC252}"/>
              </a:ext>
            </a:extLst>
          </p:cNvPr>
          <p:cNvSpPr/>
          <p:nvPr/>
        </p:nvSpPr>
        <p:spPr>
          <a:xfrm>
            <a:off x="1835696" y="4369668"/>
            <a:ext cx="6912768" cy="1015663"/>
          </a:xfrm>
          <a:prstGeom prst="rect">
            <a:avLst/>
          </a:prstGeom>
        </p:spPr>
        <p:txBody>
          <a:bodyPr wrap="square">
            <a:spAutoFit/>
          </a:bodyPr>
          <a:lstStyle/>
          <a:p>
            <a:r>
              <a:rPr lang="fr-FR" sz="1200" dirty="0" smtClean="0"/>
              <a:t>Cette action ne peut pas être assurée sans la vérification du contrôleur « </a:t>
            </a:r>
            <a:r>
              <a:rPr lang="fr-FR" sz="1200" dirty="0" err="1" smtClean="0"/>
              <a:t>ClasseControl</a:t>
            </a:r>
            <a:r>
              <a:rPr lang="fr-FR" sz="1200" dirty="0" smtClean="0"/>
              <a:t> » qui vérifie les données saisies par les fonctions « </a:t>
            </a:r>
            <a:r>
              <a:rPr lang="fr-FR" sz="1200" dirty="0" err="1" smtClean="0"/>
              <a:t>CheckClasseAvailability</a:t>
            </a:r>
            <a:r>
              <a:rPr lang="fr-FR" sz="1200" dirty="0" smtClean="0"/>
              <a:t> () » et « </a:t>
            </a:r>
            <a:r>
              <a:rPr lang="fr-FR" sz="1200" dirty="0" err="1" smtClean="0"/>
              <a:t>CheckSalleAvailability</a:t>
            </a:r>
            <a:r>
              <a:rPr lang="fr-FR" sz="1200" dirty="0" smtClean="0"/>
              <a:t> () » si les tests sont valides alors l’entité « Classe » va être modifiée et enregistrée dans la base de données, sinon un message d’erreur est affiché sur « Interface administrateur ».</a:t>
            </a:r>
          </a:p>
          <a:p>
            <a:r>
              <a:rPr lang="fr-FR" sz="1200" dirty="0" smtClean="0"/>
              <a:t> </a:t>
            </a:r>
            <a:endParaRPr lang="fr-FR" sz="1200" dirty="0"/>
          </a:p>
        </p:txBody>
      </p:sp>
    </p:spTree>
    <p:extLst>
      <p:ext uri="{BB962C8B-B14F-4D97-AF65-F5344CB8AC3E}">
        <p14:creationId xmlns:p14="http://schemas.microsoft.com/office/powerpoint/2010/main" val="104462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ppt_x"/>
                                          </p:val>
                                        </p:tav>
                                        <p:tav tm="100000">
                                          <p:val>
                                            <p:strVal val="#ppt_x"/>
                                          </p:val>
                                        </p:tav>
                                      </p:tavLst>
                                    </p:anim>
                                    <p:anim calcmode="lin" valueType="num">
                                      <p:cBhvr additive="base">
                                        <p:cTn id="3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23" grpId="0"/>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6249" y="2292706"/>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196" y="288079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35496" y="2318311"/>
            <a:ext cx="1805451"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333902" y="3017220"/>
            <a:ext cx="1269928" cy="323165"/>
          </a:xfrm>
          <a:prstGeom prst="rect">
            <a:avLst/>
          </a:prstGeom>
        </p:spPr>
        <p:txBody>
          <a:bodyPr wrap="square">
            <a:spAutoFit/>
          </a:bodyPr>
          <a:lstStyle/>
          <a:p>
            <a:r>
              <a:rPr lang="en-GB" sz="1500" b="1" dirty="0">
                <a:solidFill>
                  <a:schemeClr val="bg1"/>
                </a:solidFill>
              </a:rPr>
              <a:t>Conception</a:t>
            </a:r>
            <a:endParaRPr lang="fr-FR" sz="1500" b="1" dirty="0">
              <a:solidFill>
                <a:schemeClr val="bg1"/>
              </a:solidFill>
            </a:endParaRPr>
          </a:p>
        </p:txBody>
      </p:sp>
      <p:sp>
        <p:nvSpPr>
          <p:cNvPr id="16" name="Rectangle 15"/>
          <p:cNvSpPr/>
          <p:nvPr/>
        </p:nvSpPr>
        <p:spPr>
          <a:xfrm>
            <a:off x="389848" y="3614455"/>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178357" y="137205"/>
            <a:ext cx="2270173"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Conception</a:t>
            </a:r>
            <a:endParaRPr lang="fr-FR" sz="3200" dirty="0">
              <a:solidFill>
                <a:srgbClr val="3798B4"/>
              </a:solidFill>
              <a:latin typeface="Segoe UI" pitchFamily="34" charset="0"/>
              <a:ea typeface="Segoe UI" pitchFamily="34" charset="0"/>
              <a:cs typeface="Segoe UI" pitchFamily="34" charset="0"/>
            </a:endParaRPr>
          </a:p>
        </p:txBody>
      </p:sp>
      <p:sp>
        <p:nvSpPr>
          <p:cNvPr id="7" name="TextBox 6"/>
          <p:cNvSpPr txBox="1"/>
          <p:nvPr/>
        </p:nvSpPr>
        <p:spPr>
          <a:xfrm>
            <a:off x="2699792" y="3361556"/>
            <a:ext cx="231154" cy="307777"/>
          </a:xfrm>
          <a:prstGeom prst="rect">
            <a:avLst/>
          </a:prstGeom>
          <a:noFill/>
        </p:spPr>
        <p:txBody>
          <a:bodyPr wrap="none" rtlCol="0">
            <a:spAutoFit/>
          </a:bodyPr>
          <a:lstStyle/>
          <a:p>
            <a:r>
              <a:rPr lang="fr-FR" sz="1400" dirty="0">
                <a:latin typeface="Constantia" panose="02030602050306030303" pitchFamily="18" charset="0"/>
              </a:rPr>
              <a:t>,</a:t>
            </a:r>
          </a:p>
        </p:txBody>
      </p:sp>
      <p:sp>
        <p:nvSpPr>
          <p:cNvPr id="2" name="Rectangle 1"/>
          <p:cNvSpPr/>
          <p:nvPr/>
        </p:nvSpPr>
        <p:spPr>
          <a:xfrm>
            <a:off x="8676456" y="5207532"/>
            <a:ext cx="441146" cy="369332"/>
          </a:xfrm>
          <a:prstGeom prst="rect">
            <a:avLst/>
          </a:prstGeom>
        </p:spPr>
        <p:txBody>
          <a:bodyPr wrap="none">
            <a:spAutoFit/>
          </a:bodyPr>
          <a:lstStyle/>
          <a:p>
            <a:r>
              <a:rPr lang="fr-FR" b="1" dirty="0" smtClean="0"/>
              <a:t>22</a:t>
            </a:r>
            <a:endParaRPr lang="fr-FR" b="1" dirty="0"/>
          </a:p>
        </p:txBody>
      </p:sp>
      <p:sp>
        <p:nvSpPr>
          <p:cNvPr id="24" name="Rectangle 23">
            <a:extLst>
              <a:ext uri="{FF2B5EF4-FFF2-40B4-BE49-F238E27FC236}">
                <a16:creationId xmlns:a16="http://schemas.microsoft.com/office/drawing/2014/main" id="{18477AD3-632C-4FCC-953F-55C9B73AC252}"/>
              </a:ext>
            </a:extLst>
          </p:cNvPr>
          <p:cNvSpPr/>
          <p:nvPr/>
        </p:nvSpPr>
        <p:spPr>
          <a:xfrm>
            <a:off x="2051720" y="481236"/>
            <a:ext cx="6123383" cy="369332"/>
          </a:xfrm>
          <a:prstGeom prst="rect">
            <a:avLst/>
          </a:prstGeom>
        </p:spPr>
        <p:txBody>
          <a:bodyPr wrap="square">
            <a:spAutoFit/>
          </a:bodyPr>
          <a:lstStyle/>
          <a:p>
            <a:pPr marL="285750" indent="-285750">
              <a:buFont typeface="Wingdings" panose="05000000000000000000" pitchFamily="2" charset="2"/>
              <a:buChar char="Ø"/>
            </a:pPr>
            <a:r>
              <a:rPr lang="fr-FR" b="1" i="1" dirty="0">
                <a:latin typeface="Constantia" panose="02030602050306030303" pitchFamily="18" charset="0"/>
              </a:rPr>
              <a:t>Diagramme</a:t>
            </a:r>
            <a:r>
              <a:rPr lang="fr-TN" b="1" i="1" dirty="0">
                <a:latin typeface="Constantia" panose="02030602050306030303" pitchFamily="18" charset="0"/>
              </a:rPr>
              <a:t> de </a:t>
            </a:r>
            <a:r>
              <a:rPr lang="fr-FR" b="1" i="1" dirty="0" smtClean="0">
                <a:latin typeface="Constantia" panose="02030602050306030303" pitchFamily="18" charset="0"/>
              </a:rPr>
              <a:t>séquence </a:t>
            </a:r>
            <a:r>
              <a:rPr lang="fr-TN" b="1" i="1" dirty="0" smtClean="0">
                <a:latin typeface="Constantia" panose="02030602050306030303" pitchFamily="18" charset="0"/>
              </a:rPr>
              <a:t>« </a:t>
            </a:r>
            <a:r>
              <a:rPr lang="fr-FR" b="1" i="1" dirty="0" smtClean="0">
                <a:latin typeface="Constantia" panose="02030602050306030303" pitchFamily="18" charset="0"/>
              </a:rPr>
              <a:t>supprimer élève </a:t>
            </a:r>
            <a:r>
              <a:rPr lang="fr-TN" b="1" i="1" dirty="0" smtClean="0">
                <a:latin typeface="Constantia" panose="02030602050306030303" pitchFamily="18" charset="0"/>
              </a:rPr>
              <a:t>»</a:t>
            </a:r>
            <a:endParaRPr lang="fr-TN" b="1" i="1" dirty="0">
              <a:latin typeface="Constantia" panose="02030602050306030303" pitchFamily="18" charset="0"/>
            </a:endParaRPr>
          </a:p>
        </p:txBody>
      </p:sp>
      <p:sp>
        <p:nvSpPr>
          <p:cNvPr id="25" name="ZoneTexte 24">
            <a:extLst>
              <a:ext uri="{FF2B5EF4-FFF2-40B4-BE49-F238E27FC236}">
                <a16:creationId xmlns:a16="http://schemas.microsoft.com/office/drawing/2014/main" id="{B741C733-B10F-4A3C-A2B8-BFBDDDF3356E}"/>
              </a:ext>
            </a:extLst>
          </p:cNvPr>
          <p:cNvSpPr txBox="1"/>
          <p:nvPr/>
        </p:nvSpPr>
        <p:spPr>
          <a:xfrm>
            <a:off x="2843808" y="0"/>
            <a:ext cx="4320480" cy="1015663"/>
          </a:xfrm>
          <a:prstGeom prst="rect">
            <a:avLst/>
          </a:prstGeom>
          <a:noFill/>
        </p:spPr>
        <p:txBody>
          <a:bodyPr wrap="square" rtlCol="0">
            <a:spAutoFit/>
          </a:bodyPr>
          <a:lstStyle/>
          <a:p>
            <a:r>
              <a:rPr lang="fr-TN" sz="2400" b="1" i="1" u="sng" dirty="0">
                <a:solidFill>
                  <a:schemeClr val="accent3"/>
                </a:solidFill>
              </a:rPr>
              <a:t>Diagramme </a:t>
            </a:r>
            <a:r>
              <a:rPr lang="fr-TN" sz="2400" b="1" i="1" u="sng" dirty="0" smtClean="0">
                <a:solidFill>
                  <a:schemeClr val="accent3"/>
                </a:solidFill>
              </a:rPr>
              <a:t>de</a:t>
            </a:r>
            <a:r>
              <a:rPr lang="fr-FR" sz="2400" b="1" i="1" u="sng" dirty="0" smtClean="0">
                <a:solidFill>
                  <a:schemeClr val="accent3"/>
                </a:solidFill>
              </a:rPr>
              <a:t> séquence </a:t>
            </a:r>
            <a:endParaRPr lang="fr-TN" sz="2400" b="1" i="1" u="sng" dirty="0">
              <a:solidFill>
                <a:schemeClr val="accent3"/>
              </a:solidFill>
            </a:endParaRPr>
          </a:p>
          <a:p>
            <a:r>
              <a:rPr lang="fr-FR" dirty="0"/>
              <a:t> </a:t>
            </a:r>
            <a:endParaRPr lang="fr-TN" dirty="0"/>
          </a:p>
          <a:p>
            <a:endParaRPr lang="fr-TN" dirty="0"/>
          </a:p>
        </p:txBody>
      </p:sp>
      <p:sp>
        <p:nvSpPr>
          <p:cNvPr id="23" name="Rectangle 22">
            <a:extLst>
              <a:ext uri="{FF2B5EF4-FFF2-40B4-BE49-F238E27FC236}">
                <a16:creationId xmlns:a16="http://schemas.microsoft.com/office/drawing/2014/main" id="{18477AD3-632C-4FCC-953F-55C9B73AC252}"/>
              </a:ext>
            </a:extLst>
          </p:cNvPr>
          <p:cNvSpPr/>
          <p:nvPr/>
        </p:nvSpPr>
        <p:spPr>
          <a:xfrm>
            <a:off x="5940152" y="1201316"/>
            <a:ext cx="2880320" cy="3647152"/>
          </a:xfrm>
          <a:prstGeom prst="rect">
            <a:avLst/>
          </a:prstGeom>
        </p:spPr>
        <p:txBody>
          <a:bodyPr wrap="square">
            <a:spAutoFit/>
          </a:bodyPr>
          <a:lstStyle/>
          <a:p>
            <a:pPr>
              <a:lnSpc>
                <a:spcPct val="150000"/>
              </a:lnSpc>
            </a:pPr>
            <a:r>
              <a:rPr lang="fr-FR" sz="1100" dirty="0" smtClean="0"/>
              <a:t>Description En demandant l’interface de gestion des élèves, l’interface « Administrateur Interface » demande la liste de tous les élèves par la fonction « </a:t>
            </a:r>
            <a:r>
              <a:rPr lang="fr-FR" sz="1100" dirty="0" err="1" smtClean="0"/>
              <a:t>Get</a:t>
            </a:r>
            <a:r>
              <a:rPr lang="fr-FR" sz="1100" dirty="0" smtClean="0"/>
              <a:t>() » qui affiche les élèves existants dans la liste de la base de données, l’administrateur choisit l’élève à supprimer et suite à la confirmation de suppression, l’interface « Administrateur Interface » appelle la fonction « Delteil(</a:t>
            </a:r>
            <a:r>
              <a:rPr lang="fr-FR" sz="1100" dirty="0" err="1" smtClean="0"/>
              <a:t>int</a:t>
            </a:r>
            <a:r>
              <a:rPr lang="fr-FR" sz="1100" dirty="0" smtClean="0"/>
              <a:t> id) » du contrôleur « EléveControl »ayant en paramètre l’identifiant de l’élève à supprimer, une fois cet élève est trouvé , ce dernier est supprimé de la base de données</a:t>
            </a:r>
            <a:endParaRPr lang="fr-FR" sz="1100" dirty="0"/>
          </a:p>
        </p:txBody>
      </p:sp>
      <p:pic>
        <p:nvPicPr>
          <p:cNvPr id="31" name="Image 30" descr="supelev.PNG"/>
          <p:cNvPicPr>
            <a:picLocks noChangeAspect="1"/>
          </p:cNvPicPr>
          <p:nvPr/>
        </p:nvPicPr>
        <p:blipFill>
          <a:blip r:embed="rId6" cstate="print"/>
          <a:stretch>
            <a:fillRect/>
          </a:stretch>
        </p:blipFill>
        <p:spPr>
          <a:xfrm>
            <a:off x="2051720" y="841276"/>
            <a:ext cx="3733896" cy="4510043"/>
          </a:xfrm>
          <a:prstGeom prst="rect">
            <a:avLst/>
          </a:prstGeom>
        </p:spPr>
      </p:pic>
    </p:spTree>
    <p:extLst>
      <p:ext uri="{BB962C8B-B14F-4D97-AF65-F5344CB8AC3E}">
        <p14:creationId xmlns:p14="http://schemas.microsoft.com/office/powerpoint/2010/main" val="104462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6249" y="2292706"/>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196" y="288079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281436"/>
            <a:ext cx="170225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326665" y="2993375"/>
            <a:ext cx="1269928" cy="323165"/>
          </a:xfrm>
          <a:prstGeom prst="rect">
            <a:avLst/>
          </a:prstGeom>
        </p:spPr>
        <p:txBody>
          <a:bodyPr wrap="square">
            <a:spAutoFit/>
          </a:bodyPr>
          <a:lstStyle/>
          <a:p>
            <a:r>
              <a:rPr lang="en-GB" sz="1500" b="1" dirty="0">
                <a:solidFill>
                  <a:schemeClr val="bg1"/>
                </a:solidFill>
              </a:rPr>
              <a:t>Conception</a:t>
            </a:r>
            <a:endParaRPr lang="fr-FR" sz="1500" b="1" dirty="0">
              <a:solidFill>
                <a:schemeClr val="bg1"/>
              </a:solidFill>
            </a:endParaRPr>
          </a:p>
        </p:txBody>
      </p:sp>
      <p:sp>
        <p:nvSpPr>
          <p:cNvPr id="16" name="Rectangle 15"/>
          <p:cNvSpPr/>
          <p:nvPr/>
        </p:nvSpPr>
        <p:spPr>
          <a:xfrm>
            <a:off x="323528"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178357" y="137205"/>
            <a:ext cx="2270173"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Conception</a:t>
            </a:r>
            <a:endParaRPr lang="fr-FR" sz="3200" dirty="0">
              <a:solidFill>
                <a:srgbClr val="3798B4"/>
              </a:solidFill>
              <a:latin typeface="Segoe UI" pitchFamily="34" charset="0"/>
              <a:ea typeface="Segoe UI" pitchFamily="34" charset="0"/>
              <a:cs typeface="Segoe UI" pitchFamily="34" charset="0"/>
            </a:endParaRPr>
          </a:p>
        </p:txBody>
      </p:sp>
      <p:sp>
        <p:nvSpPr>
          <p:cNvPr id="2" name="Rectangle 1"/>
          <p:cNvSpPr/>
          <p:nvPr/>
        </p:nvSpPr>
        <p:spPr>
          <a:xfrm>
            <a:off x="8676456" y="5218332"/>
            <a:ext cx="441146" cy="369332"/>
          </a:xfrm>
          <a:prstGeom prst="rect">
            <a:avLst/>
          </a:prstGeom>
        </p:spPr>
        <p:txBody>
          <a:bodyPr wrap="none">
            <a:spAutoFit/>
          </a:bodyPr>
          <a:lstStyle/>
          <a:p>
            <a:r>
              <a:rPr lang="fr-FR" b="1" dirty="0" smtClean="0"/>
              <a:t>23</a:t>
            </a:r>
            <a:endParaRPr lang="fr-FR" b="1" dirty="0"/>
          </a:p>
        </p:txBody>
      </p:sp>
      <p:sp>
        <p:nvSpPr>
          <p:cNvPr id="4" name="ZoneTexte 3">
            <a:extLst>
              <a:ext uri="{FF2B5EF4-FFF2-40B4-BE49-F238E27FC236}">
                <a16:creationId xmlns:a16="http://schemas.microsoft.com/office/drawing/2014/main" id="{4C2A7B1D-0512-477B-9932-13BBD2A9DD7E}"/>
              </a:ext>
            </a:extLst>
          </p:cNvPr>
          <p:cNvSpPr txBox="1"/>
          <p:nvPr/>
        </p:nvSpPr>
        <p:spPr>
          <a:xfrm>
            <a:off x="2771800" y="0"/>
            <a:ext cx="4680520" cy="1015663"/>
          </a:xfrm>
          <a:prstGeom prst="rect">
            <a:avLst/>
          </a:prstGeom>
          <a:noFill/>
        </p:spPr>
        <p:txBody>
          <a:bodyPr wrap="square" rtlCol="0">
            <a:spAutoFit/>
          </a:bodyPr>
          <a:lstStyle/>
          <a:p>
            <a:r>
              <a:rPr lang="fr-FR" sz="2400" b="1" i="1" u="sng" dirty="0" smtClean="0">
                <a:solidFill>
                  <a:schemeClr val="accent3"/>
                </a:solidFill>
                <a:latin typeface="Constantia" panose="02030602050306030303" pitchFamily="18" charset="0"/>
              </a:rPr>
              <a:t>Quelques maquettes </a:t>
            </a:r>
            <a:endParaRPr lang="fr-TN" sz="2400" i="1" u="sng" dirty="0">
              <a:solidFill>
                <a:schemeClr val="accent3"/>
              </a:solidFill>
              <a:latin typeface="Constantia" panose="02030602050306030303" pitchFamily="18" charset="0"/>
            </a:endParaRPr>
          </a:p>
          <a:p>
            <a:r>
              <a:rPr lang="fr-TN" dirty="0"/>
              <a:t> </a:t>
            </a:r>
          </a:p>
          <a:p>
            <a:r>
              <a:rPr lang="fr-TN" dirty="0"/>
              <a:t> </a:t>
            </a:r>
          </a:p>
        </p:txBody>
      </p:sp>
      <p:sp>
        <p:nvSpPr>
          <p:cNvPr id="23" name="Rectangle 22">
            <a:extLst>
              <a:ext uri="{FF2B5EF4-FFF2-40B4-BE49-F238E27FC236}">
                <a16:creationId xmlns:a16="http://schemas.microsoft.com/office/drawing/2014/main" id="{540EE009-5550-4F83-AC58-577E110CBC2E}"/>
              </a:ext>
            </a:extLst>
          </p:cNvPr>
          <p:cNvSpPr/>
          <p:nvPr/>
        </p:nvSpPr>
        <p:spPr>
          <a:xfrm>
            <a:off x="1907704" y="553244"/>
            <a:ext cx="6862589" cy="784830"/>
          </a:xfrm>
          <a:prstGeom prst="rect">
            <a:avLst/>
          </a:prstGeom>
        </p:spPr>
        <p:txBody>
          <a:bodyPr wrap="square">
            <a:spAutoFit/>
          </a:bodyPr>
          <a:lstStyle/>
          <a:p>
            <a:pPr marL="285750" indent="-285750">
              <a:buFont typeface="Wingdings" panose="05000000000000000000" pitchFamily="2" charset="2"/>
              <a:buChar char="v"/>
            </a:pPr>
            <a:r>
              <a:rPr lang="fr-FR" sz="1500" dirty="0" smtClean="0"/>
              <a:t>Maquette « Authentification pour administrateur /enseignant/élève/parent » L’application présente une zone d’authentification :</a:t>
            </a:r>
          </a:p>
          <a:p>
            <a:pPr marL="285750" indent="-285750">
              <a:spcAft>
                <a:spcPts val="0"/>
              </a:spcAft>
              <a:buFont typeface="Wingdings" panose="05000000000000000000" pitchFamily="2" charset="2"/>
              <a:buChar char="v"/>
            </a:pPr>
            <a:endParaRPr lang="fr-FR" sz="1500" b="1" dirty="0" smtClean="0">
              <a:latin typeface="Constantia" panose="02030602050306030303" pitchFamily="18" charset="0"/>
              <a:ea typeface="Times New Roman" panose="02020603050405020304" pitchFamily="18" charset="0"/>
              <a:cs typeface="Arial" panose="020B0604020202020204" pitchFamily="34" charset="0"/>
            </a:endParaRPr>
          </a:p>
        </p:txBody>
      </p:sp>
      <p:pic>
        <p:nvPicPr>
          <p:cNvPr id="20" name="Image 19" descr="maquette authentification.png"/>
          <p:cNvPicPr>
            <a:picLocks noChangeAspect="1"/>
          </p:cNvPicPr>
          <p:nvPr/>
        </p:nvPicPr>
        <p:blipFill>
          <a:blip r:embed="rId6" cstate="print"/>
          <a:stretch>
            <a:fillRect/>
          </a:stretch>
        </p:blipFill>
        <p:spPr>
          <a:xfrm>
            <a:off x="1907704" y="1109096"/>
            <a:ext cx="5544616" cy="3117325"/>
          </a:xfrm>
          <a:prstGeom prst="rect">
            <a:avLst/>
          </a:prstGeom>
        </p:spPr>
      </p:pic>
      <p:sp>
        <p:nvSpPr>
          <p:cNvPr id="21" name="Rectangle 20">
            <a:extLst>
              <a:ext uri="{FF2B5EF4-FFF2-40B4-BE49-F238E27FC236}">
                <a16:creationId xmlns:a16="http://schemas.microsoft.com/office/drawing/2014/main" id="{66B21F2C-58B2-43E5-8B7F-D0718F52BB76}"/>
              </a:ext>
            </a:extLst>
          </p:cNvPr>
          <p:cNvSpPr/>
          <p:nvPr/>
        </p:nvSpPr>
        <p:spPr>
          <a:xfrm>
            <a:off x="1979712" y="4513684"/>
            <a:ext cx="6395045" cy="954107"/>
          </a:xfrm>
          <a:prstGeom prst="rect">
            <a:avLst/>
          </a:prstGeom>
        </p:spPr>
        <p:txBody>
          <a:bodyPr wrap="square">
            <a:spAutoFit/>
          </a:bodyPr>
          <a:lstStyle/>
          <a:p>
            <a:pPr>
              <a:buFont typeface="Wingdings" pitchFamily="2" charset="2"/>
              <a:buChar char="ü"/>
            </a:pPr>
            <a:r>
              <a:rPr lang="fr-FR" sz="1300" dirty="0" smtClean="0">
                <a:latin typeface="Constantia" panose="02030602050306030303" pitchFamily="18" charset="0"/>
                <a:ea typeface="Times New Roman" panose="02020603050405020304" pitchFamily="18" charset="0"/>
                <a:cs typeface="Arial" panose="020B0604020202020204" pitchFamily="34" charset="0"/>
              </a:rPr>
              <a:t>  </a:t>
            </a:r>
            <a:r>
              <a:rPr lang="fr-FR" sz="1500" b="1" dirty="0" smtClean="0">
                <a:latin typeface="Constantia" panose="02030602050306030303" pitchFamily="18" charset="0"/>
                <a:ea typeface="Times New Roman" panose="02020603050405020304" pitchFamily="18" charset="0"/>
                <a:cs typeface="Arial" panose="020B0604020202020204" pitchFamily="34" charset="0"/>
              </a:rPr>
              <a:t>Cas de succès : </a:t>
            </a:r>
            <a:r>
              <a:rPr lang="fr-FR" sz="1300" dirty="0" smtClean="0">
                <a:latin typeface="Constantia" panose="02030602050306030303" pitchFamily="18" charset="0"/>
                <a:ea typeface="Times New Roman" panose="02020603050405020304" pitchFamily="18" charset="0"/>
                <a:cs typeface="Arial" panose="020B0604020202020204" pitchFamily="34" charset="0"/>
              </a:rPr>
              <a:t>Email et mot de passe valides qui assure l’accès à l’application. </a:t>
            </a:r>
          </a:p>
          <a:p>
            <a:pPr>
              <a:buFont typeface="Wingdings" pitchFamily="2" charset="2"/>
              <a:buChar char="ü"/>
            </a:pPr>
            <a:r>
              <a:rPr lang="fr-FR" sz="1300" dirty="0" smtClean="0">
                <a:latin typeface="Constantia" panose="02030602050306030303" pitchFamily="18" charset="0"/>
                <a:ea typeface="Times New Roman" panose="02020603050405020304" pitchFamily="18" charset="0"/>
                <a:cs typeface="Arial" panose="020B0604020202020204" pitchFamily="34" charset="0"/>
              </a:rPr>
              <a:t> </a:t>
            </a:r>
            <a:r>
              <a:rPr lang="fr-FR" sz="1500" b="1" dirty="0" smtClean="0">
                <a:latin typeface="Constantia" panose="02030602050306030303" pitchFamily="18" charset="0"/>
                <a:ea typeface="Times New Roman" panose="02020603050405020304" pitchFamily="18" charset="0"/>
                <a:cs typeface="Arial" panose="020B0604020202020204" pitchFamily="34" charset="0"/>
              </a:rPr>
              <a:t>Cas d’échecs : </a:t>
            </a:r>
            <a:r>
              <a:rPr lang="fr-FR" sz="1300" dirty="0" smtClean="0">
                <a:latin typeface="Constantia" panose="02030602050306030303" pitchFamily="18" charset="0"/>
                <a:ea typeface="Times New Roman" panose="02020603050405020304" pitchFamily="18" charset="0"/>
                <a:cs typeface="Arial" panose="020B0604020202020204" pitchFamily="34" charset="0"/>
              </a:rPr>
              <a:t>Au moins un champ est vide ou incorrects. L’email et mot de passe n’existe pas dans la BD.</a:t>
            </a:r>
          </a:p>
          <a:p>
            <a:pPr>
              <a:buFont typeface="Wingdings" pitchFamily="2" charset="2"/>
              <a:buChar char="Ø"/>
            </a:pPr>
            <a:endParaRPr lang="fr-FR" sz="1300" dirty="0" smtClean="0">
              <a:latin typeface="Constantia" panose="02030602050306030303"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550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6249" y="2292706"/>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196" y="288079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281436"/>
            <a:ext cx="170225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326665" y="2993375"/>
            <a:ext cx="1269928" cy="323165"/>
          </a:xfrm>
          <a:prstGeom prst="rect">
            <a:avLst/>
          </a:prstGeom>
        </p:spPr>
        <p:txBody>
          <a:bodyPr wrap="square">
            <a:spAutoFit/>
          </a:bodyPr>
          <a:lstStyle/>
          <a:p>
            <a:r>
              <a:rPr lang="en-GB" sz="1500" b="1" dirty="0">
                <a:solidFill>
                  <a:schemeClr val="bg1"/>
                </a:solidFill>
              </a:rPr>
              <a:t>Conception</a:t>
            </a:r>
            <a:endParaRPr lang="fr-FR" sz="1500" b="1" dirty="0">
              <a:solidFill>
                <a:schemeClr val="bg1"/>
              </a:solidFill>
            </a:endParaRPr>
          </a:p>
        </p:txBody>
      </p:sp>
      <p:sp>
        <p:nvSpPr>
          <p:cNvPr id="16" name="Rectangle 15"/>
          <p:cNvSpPr/>
          <p:nvPr/>
        </p:nvSpPr>
        <p:spPr>
          <a:xfrm>
            <a:off x="395536"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0" y="193204"/>
            <a:ext cx="2270173"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Conception</a:t>
            </a:r>
            <a:endParaRPr lang="fr-FR" sz="3200" dirty="0">
              <a:solidFill>
                <a:srgbClr val="3798B4"/>
              </a:solidFill>
              <a:latin typeface="Segoe UI" pitchFamily="34" charset="0"/>
              <a:ea typeface="Segoe UI" pitchFamily="34" charset="0"/>
              <a:cs typeface="Segoe UI" pitchFamily="34" charset="0"/>
            </a:endParaRPr>
          </a:p>
        </p:txBody>
      </p:sp>
      <p:sp>
        <p:nvSpPr>
          <p:cNvPr id="2" name="Rectangle 1"/>
          <p:cNvSpPr/>
          <p:nvPr/>
        </p:nvSpPr>
        <p:spPr>
          <a:xfrm>
            <a:off x="8676456" y="5218332"/>
            <a:ext cx="441146" cy="369332"/>
          </a:xfrm>
          <a:prstGeom prst="rect">
            <a:avLst/>
          </a:prstGeom>
        </p:spPr>
        <p:txBody>
          <a:bodyPr wrap="none">
            <a:spAutoFit/>
          </a:bodyPr>
          <a:lstStyle/>
          <a:p>
            <a:r>
              <a:rPr lang="fr-FR" b="1" dirty="0" smtClean="0"/>
              <a:t>24</a:t>
            </a:r>
            <a:endParaRPr lang="fr-FR" b="1" dirty="0"/>
          </a:p>
        </p:txBody>
      </p:sp>
      <p:sp>
        <p:nvSpPr>
          <p:cNvPr id="23" name="Rectangle 22">
            <a:extLst>
              <a:ext uri="{FF2B5EF4-FFF2-40B4-BE49-F238E27FC236}">
                <a16:creationId xmlns:a16="http://schemas.microsoft.com/office/drawing/2014/main" id="{540EE009-5550-4F83-AC58-577E110CBC2E}"/>
              </a:ext>
            </a:extLst>
          </p:cNvPr>
          <p:cNvSpPr/>
          <p:nvPr/>
        </p:nvSpPr>
        <p:spPr>
          <a:xfrm>
            <a:off x="1979712" y="265212"/>
            <a:ext cx="7006605" cy="569387"/>
          </a:xfrm>
          <a:prstGeom prst="rect">
            <a:avLst/>
          </a:prstGeom>
        </p:spPr>
        <p:txBody>
          <a:bodyPr wrap="square">
            <a:spAutoFit/>
          </a:bodyPr>
          <a:lstStyle/>
          <a:p>
            <a:pPr marL="285750" indent="-285750">
              <a:buFont typeface="Wingdings" panose="05000000000000000000" pitchFamily="2" charset="2"/>
              <a:buChar char="v"/>
            </a:pPr>
            <a:r>
              <a:rPr lang="fr-FR" sz="1600" dirty="0" smtClean="0"/>
              <a:t>Maquette « Ajout d’un compte (ajout d’un administrateur dans ce cas) » </a:t>
            </a:r>
            <a:endParaRPr lang="fr-FR" sz="1500" dirty="0" smtClean="0"/>
          </a:p>
          <a:p>
            <a:pPr marL="285750" indent="-285750">
              <a:spcAft>
                <a:spcPts val="0"/>
              </a:spcAft>
              <a:buFont typeface="Wingdings" panose="05000000000000000000" pitchFamily="2" charset="2"/>
              <a:buChar char="v"/>
            </a:pPr>
            <a:endParaRPr lang="fr-FR" sz="1500" b="1" dirty="0" smtClean="0">
              <a:latin typeface="Constantia" panose="02030602050306030303" pitchFamily="18" charset="0"/>
              <a:ea typeface="Times New Roman" panose="02020603050405020304" pitchFamily="18" charset="0"/>
              <a:cs typeface="Arial" panose="020B0604020202020204" pitchFamily="34" charset="0"/>
            </a:endParaRPr>
          </a:p>
        </p:txBody>
      </p:sp>
      <p:sp>
        <p:nvSpPr>
          <p:cNvPr id="21" name="Rectangle 20">
            <a:extLst>
              <a:ext uri="{FF2B5EF4-FFF2-40B4-BE49-F238E27FC236}">
                <a16:creationId xmlns:a16="http://schemas.microsoft.com/office/drawing/2014/main" id="{66B21F2C-58B2-43E5-8B7F-D0718F52BB76}"/>
              </a:ext>
            </a:extLst>
          </p:cNvPr>
          <p:cNvSpPr/>
          <p:nvPr/>
        </p:nvSpPr>
        <p:spPr>
          <a:xfrm>
            <a:off x="1907704" y="4081636"/>
            <a:ext cx="6395045" cy="1492716"/>
          </a:xfrm>
          <a:prstGeom prst="rect">
            <a:avLst/>
          </a:prstGeom>
        </p:spPr>
        <p:txBody>
          <a:bodyPr wrap="square">
            <a:spAutoFit/>
          </a:bodyPr>
          <a:lstStyle/>
          <a:p>
            <a:r>
              <a:rPr lang="fr-FR" sz="1300" dirty="0" smtClean="0">
                <a:latin typeface="Constantia" panose="02030602050306030303" pitchFamily="18" charset="0"/>
                <a:ea typeface="Times New Roman" panose="02020603050405020304" pitchFamily="18" charset="0"/>
                <a:cs typeface="Arial" panose="020B0604020202020204" pitchFamily="34" charset="0"/>
              </a:rPr>
              <a:t>  Grâce à cette fonctionnalité, tout administrateur peut ajouter un utilisateur pour bénéficier des fonctionnalités de l’application</a:t>
            </a:r>
          </a:p>
          <a:p>
            <a:pPr>
              <a:buFont typeface="Wingdings" pitchFamily="2" charset="2"/>
              <a:buChar char="ü"/>
            </a:pPr>
            <a:r>
              <a:rPr lang="fr-FR" sz="1300" dirty="0" smtClean="0">
                <a:latin typeface="Constantia" panose="02030602050306030303" pitchFamily="18" charset="0"/>
                <a:ea typeface="Times New Roman" panose="02020603050405020304" pitchFamily="18" charset="0"/>
                <a:cs typeface="Arial" panose="020B0604020202020204" pitchFamily="34" charset="0"/>
              </a:rPr>
              <a:t>       </a:t>
            </a:r>
            <a:r>
              <a:rPr lang="fr-FR" sz="1300" b="1" dirty="0" smtClean="0">
                <a:latin typeface="Constantia" panose="02030602050306030303" pitchFamily="18" charset="0"/>
                <a:ea typeface="Times New Roman" panose="02020603050405020304" pitchFamily="18" charset="0"/>
                <a:cs typeface="Arial" panose="020B0604020202020204" pitchFamily="34" charset="0"/>
              </a:rPr>
              <a:t>Cas de succès : </a:t>
            </a:r>
            <a:r>
              <a:rPr lang="fr-FR" sz="1300" dirty="0" smtClean="0">
                <a:latin typeface="Constantia" panose="02030602050306030303" pitchFamily="18" charset="0"/>
                <a:ea typeface="Times New Roman" panose="02020603050405020304" pitchFamily="18" charset="0"/>
                <a:cs typeface="Arial" panose="020B0604020202020204" pitchFamily="34" charset="0"/>
              </a:rPr>
              <a:t>Toutes les données de l’utilisateur sont valides.</a:t>
            </a:r>
          </a:p>
          <a:p>
            <a:pPr marL="342900" indent="-342900">
              <a:buFont typeface="Wingdings" pitchFamily="2" charset="2"/>
              <a:buChar char="ü"/>
            </a:pPr>
            <a:r>
              <a:rPr lang="fr-FR" sz="1300" dirty="0" smtClean="0">
                <a:latin typeface="Constantia" panose="02030602050306030303" pitchFamily="18" charset="0"/>
                <a:ea typeface="Times New Roman" panose="02020603050405020304" pitchFamily="18" charset="0"/>
                <a:cs typeface="Arial" panose="020B0604020202020204" pitchFamily="34" charset="0"/>
              </a:rPr>
              <a:t>  </a:t>
            </a:r>
            <a:r>
              <a:rPr lang="fr-FR" sz="1300" b="1" dirty="0" smtClean="0">
                <a:latin typeface="Constantia" panose="02030602050306030303" pitchFamily="18" charset="0"/>
                <a:ea typeface="Times New Roman" panose="02020603050405020304" pitchFamily="18" charset="0"/>
                <a:cs typeface="Arial" panose="020B0604020202020204" pitchFamily="34" charset="0"/>
              </a:rPr>
              <a:t>Cas d’échecs : </a:t>
            </a:r>
            <a:r>
              <a:rPr lang="fr-FR" sz="1300" dirty="0" smtClean="0">
                <a:latin typeface="Constantia" panose="02030602050306030303" pitchFamily="18" charset="0"/>
                <a:ea typeface="Times New Roman" panose="02020603050405020304" pitchFamily="18" charset="0"/>
                <a:cs typeface="Arial" panose="020B0604020202020204" pitchFamily="34" charset="0"/>
              </a:rPr>
              <a:t>Les données de l’utilisateur sont vides et/ou invalides (un message d’erreur s’affiche). Un autre administrateur de mêmes données existe déjà (un message d’erreur s’affiche).</a:t>
            </a:r>
          </a:p>
          <a:p>
            <a:pPr>
              <a:buFont typeface="Wingdings" pitchFamily="2" charset="2"/>
              <a:buChar char="Ø"/>
            </a:pPr>
            <a:endParaRPr lang="fr-FR" sz="1300" dirty="0" smtClean="0">
              <a:latin typeface="Constantia" panose="02030602050306030303" pitchFamily="18" charset="0"/>
              <a:ea typeface="Times New Roman" panose="02020603050405020304" pitchFamily="18" charset="0"/>
              <a:cs typeface="Arial" panose="020B0604020202020204" pitchFamily="34" charset="0"/>
            </a:endParaRPr>
          </a:p>
        </p:txBody>
      </p:sp>
      <p:pic>
        <p:nvPicPr>
          <p:cNvPr id="25" name="Image 24" descr="maquette gestion admin.png"/>
          <p:cNvPicPr>
            <a:picLocks noChangeAspect="1"/>
          </p:cNvPicPr>
          <p:nvPr/>
        </p:nvPicPr>
        <p:blipFill>
          <a:blip r:embed="rId6" cstate="print"/>
          <a:stretch>
            <a:fillRect/>
          </a:stretch>
        </p:blipFill>
        <p:spPr>
          <a:xfrm>
            <a:off x="1979712" y="553244"/>
            <a:ext cx="6012160" cy="3380190"/>
          </a:xfrm>
          <a:prstGeom prst="rect">
            <a:avLst/>
          </a:prstGeom>
        </p:spPr>
      </p:pic>
    </p:spTree>
    <p:extLst>
      <p:ext uri="{BB962C8B-B14F-4D97-AF65-F5344CB8AC3E}">
        <p14:creationId xmlns:p14="http://schemas.microsoft.com/office/powerpoint/2010/main" val="18550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6249" y="2292706"/>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196" y="288079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281436"/>
            <a:ext cx="170225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326665" y="2993375"/>
            <a:ext cx="1269928" cy="323165"/>
          </a:xfrm>
          <a:prstGeom prst="rect">
            <a:avLst/>
          </a:prstGeom>
        </p:spPr>
        <p:txBody>
          <a:bodyPr wrap="square">
            <a:spAutoFit/>
          </a:bodyPr>
          <a:lstStyle/>
          <a:p>
            <a:r>
              <a:rPr lang="en-GB" sz="1500" b="1" dirty="0">
                <a:solidFill>
                  <a:schemeClr val="bg1"/>
                </a:solidFill>
              </a:rPr>
              <a:t>Conception</a:t>
            </a:r>
            <a:endParaRPr lang="fr-FR" sz="1500" b="1" dirty="0">
              <a:solidFill>
                <a:schemeClr val="bg1"/>
              </a:solidFill>
            </a:endParaRPr>
          </a:p>
        </p:txBody>
      </p:sp>
      <p:sp>
        <p:nvSpPr>
          <p:cNvPr id="16" name="Rectangle 15"/>
          <p:cNvSpPr/>
          <p:nvPr/>
        </p:nvSpPr>
        <p:spPr>
          <a:xfrm>
            <a:off x="395536"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0" y="193204"/>
            <a:ext cx="2270173"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Conception</a:t>
            </a:r>
            <a:endParaRPr lang="fr-FR" sz="3200" dirty="0">
              <a:solidFill>
                <a:srgbClr val="3798B4"/>
              </a:solidFill>
              <a:latin typeface="Segoe UI" pitchFamily="34" charset="0"/>
              <a:ea typeface="Segoe UI" pitchFamily="34" charset="0"/>
              <a:cs typeface="Segoe UI" pitchFamily="34" charset="0"/>
            </a:endParaRPr>
          </a:p>
        </p:txBody>
      </p:sp>
      <p:sp>
        <p:nvSpPr>
          <p:cNvPr id="2" name="Rectangle 1"/>
          <p:cNvSpPr/>
          <p:nvPr/>
        </p:nvSpPr>
        <p:spPr>
          <a:xfrm>
            <a:off x="8676456" y="5218332"/>
            <a:ext cx="441146" cy="369332"/>
          </a:xfrm>
          <a:prstGeom prst="rect">
            <a:avLst/>
          </a:prstGeom>
        </p:spPr>
        <p:txBody>
          <a:bodyPr wrap="none">
            <a:spAutoFit/>
          </a:bodyPr>
          <a:lstStyle/>
          <a:p>
            <a:r>
              <a:rPr lang="fr-FR" b="1" dirty="0" smtClean="0"/>
              <a:t>25</a:t>
            </a:r>
            <a:endParaRPr lang="fr-FR" b="1" dirty="0"/>
          </a:p>
        </p:txBody>
      </p:sp>
      <p:sp>
        <p:nvSpPr>
          <p:cNvPr id="23" name="Rectangle 22">
            <a:extLst>
              <a:ext uri="{FF2B5EF4-FFF2-40B4-BE49-F238E27FC236}">
                <a16:creationId xmlns:a16="http://schemas.microsoft.com/office/drawing/2014/main" id="{540EE009-5550-4F83-AC58-577E110CBC2E}"/>
              </a:ext>
            </a:extLst>
          </p:cNvPr>
          <p:cNvSpPr/>
          <p:nvPr/>
        </p:nvSpPr>
        <p:spPr>
          <a:xfrm>
            <a:off x="2123728" y="265213"/>
            <a:ext cx="6862589" cy="569387"/>
          </a:xfrm>
          <a:prstGeom prst="rect">
            <a:avLst/>
          </a:prstGeom>
        </p:spPr>
        <p:txBody>
          <a:bodyPr wrap="square">
            <a:spAutoFit/>
          </a:bodyPr>
          <a:lstStyle/>
          <a:p>
            <a:pPr marL="285750" indent="-285750">
              <a:buFont typeface="Wingdings" panose="05000000000000000000" pitchFamily="2" charset="2"/>
              <a:buChar char="v"/>
            </a:pPr>
            <a:r>
              <a:rPr lang="fr-FR" sz="1600" dirty="0" smtClean="0"/>
              <a:t>Maquette « Accueil administrateur » </a:t>
            </a:r>
            <a:endParaRPr lang="fr-FR" sz="1500" dirty="0" smtClean="0"/>
          </a:p>
          <a:p>
            <a:pPr marL="285750" indent="-285750">
              <a:spcAft>
                <a:spcPts val="0"/>
              </a:spcAft>
              <a:buFont typeface="Wingdings" panose="05000000000000000000" pitchFamily="2" charset="2"/>
              <a:buChar char="v"/>
            </a:pPr>
            <a:endParaRPr lang="fr-FR" sz="1500" b="1" dirty="0" smtClean="0">
              <a:latin typeface="Constantia" panose="02030602050306030303" pitchFamily="18" charset="0"/>
              <a:ea typeface="Times New Roman" panose="02020603050405020304" pitchFamily="18" charset="0"/>
              <a:cs typeface="Arial" panose="020B0604020202020204" pitchFamily="34" charset="0"/>
            </a:endParaRPr>
          </a:p>
        </p:txBody>
      </p:sp>
      <p:sp>
        <p:nvSpPr>
          <p:cNvPr id="21" name="Rectangle 20">
            <a:extLst>
              <a:ext uri="{FF2B5EF4-FFF2-40B4-BE49-F238E27FC236}">
                <a16:creationId xmlns:a16="http://schemas.microsoft.com/office/drawing/2014/main" id="{66B21F2C-58B2-43E5-8B7F-D0718F52BB76}"/>
              </a:ext>
            </a:extLst>
          </p:cNvPr>
          <p:cNvSpPr/>
          <p:nvPr/>
        </p:nvSpPr>
        <p:spPr>
          <a:xfrm>
            <a:off x="1907704" y="4222284"/>
            <a:ext cx="6395045" cy="723275"/>
          </a:xfrm>
          <a:prstGeom prst="rect">
            <a:avLst/>
          </a:prstGeom>
        </p:spPr>
        <p:txBody>
          <a:bodyPr wrap="square">
            <a:spAutoFit/>
          </a:bodyPr>
          <a:lstStyle/>
          <a:p>
            <a:pPr>
              <a:buFont typeface="Wingdings" pitchFamily="2" charset="2"/>
              <a:buChar char="ü"/>
            </a:pPr>
            <a:r>
              <a:rPr lang="fr-FR" sz="1300" dirty="0" smtClean="0">
                <a:latin typeface="Constantia" panose="02030602050306030303" pitchFamily="18" charset="0"/>
                <a:ea typeface="Times New Roman" panose="02020603050405020304" pitchFamily="18" charset="0"/>
                <a:cs typeface="Arial" panose="020B0604020202020204" pitchFamily="34" charset="0"/>
              </a:rPr>
              <a:t>  </a:t>
            </a:r>
            <a:r>
              <a:rPr lang="fr-FR" sz="1400" dirty="0" smtClean="0"/>
              <a:t>Acteur : Administrateur </a:t>
            </a:r>
          </a:p>
          <a:p>
            <a:pPr>
              <a:buFont typeface="Wingdings" pitchFamily="2" charset="2"/>
              <a:buChar char="ü"/>
            </a:pPr>
            <a:r>
              <a:rPr lang="fr-FR" sz="1400" dirty="0" smtClean="0"/>
              <a:t> Cas de succès : Authentification avec succès.</a:t>
            </a:r>
          </a:p>
          <a:p>
            <a:endParaRPr lang="fr-FR" sz="1300" dirty="0" smtClean="0">
              <a:latin typeface="Constantia" panose="02030602050306030303" pitchFamily="18" charset="0"/>
              <a:ea typeface="Times New Roman" panose="02020603050405020304" pitchFamily="18" charset="0"/>
              <a:cs typeface="Arial" panose="020B0604020202020204" pitchFamily="34" charset="0"/>
            </a:endParaRPr>
          </a:p>
        </p:txBody>
      </p:sp>
      <p:pic>
        <p:nvPicPr>
          <p:cNvPr id="4" name="Image 3"/>
          <p:cNvPicPr>
            <a:picLocks noChangeAspect="1"/>
          </p:cNvPicPr>
          <p:nvPr/>
        </p:nvPicPr>
        <p:blipFill>
          <a:blip r:embed="rId6"/>
          <a:stretch>
            <a:fillRect/>
          </a:stretch>
        </p:blipFill>
        <p:spPr>
          <a:xfrm>
            <a:off x="2026218" y="675530"/>
            <a:ext cx="6207710" cy="3490133"/>
          </a:xfrm>
          <a:prstGeom prst="rect">
            <a:avLst/>
          </a:prstGeom>
        </p:spPr>
      </p:pic>
    </p:spTree>
    <p:extLst>
      <p:ext uri="{BB962C8B-B14F-4D97-AF65-F5344CB8AC3E}">
        <p14:creationId xmlns:p14="http://schemas.microsoft.com/office/powerpoint/2010/main" val="18550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6249" y="2292706"/>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196" y="288079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281436"/>
            <a:ext cx="170225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326665" y="2993375"/>
            <a:ext cx="1269928" cy="323165"/>
          </a:xfrm>
          <a:prstGeom prst="rect">
            <a:avLst/>
          </a:prstGeom>
        </p:spPr>
        <p:txBody>
          <a:bodyPr wrap="square">
            <a:spAutoFit/>
          </a:bodyPr>
          <a:lstStyle/>
          <a:p>
            <a:r>
              <a:rPr lang="en-GB" sz="1500" b="1" dirty="0">
                <a:solidFill>
                  <a:schemeClr val="bg1"/>
                </a:solidFill>
              </a:rPr>
              <a:t>Conception</a:t>
            </a:r>
            <a:endParaRPr lang="fr-FR" sz="1500" b="1" dirty="0">
              <a:solidFill>
                <a:schemeClr val="bg1"/>
              </a:solidFill>
            </a:endParaRPr>
          </a:p>
        </p:txBody>
      </p:sp>
      <p:sp>
        <p:nvSpPr>
          <p:cNvPr id="16" name="Rectangle 15"/>
          <p:cNvSpPr/>
          <p:nvPr/>
        </p:nvSpPr>
        <p:spPr>
          <a:xfrm>
            <a:off x="389848"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0" y="193204"/>
            <a:ext cx="2270173"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Conception</a:t>
            </a:r>
            <a:endParaRPr lang="fr-FR" sz="3200" dirty="0">
              <a:solidFill>
                <a:srgbClr val="3798B4"/>
              </a:solidFill>
              <a:latin typeface="Segoe UI" pitchFamily="34" charset="0"/>
              <a:ea typeface="Segoe UI" pitchFamily="34" charset="0"/>
              <a:cs typeface="Segoe UI" pitchFamily="34" charset="0"/>
            </a:endParaRPr>
          </a:p>
        </p:txBody>
      </p:sp>
      <p:sp>
        <p:nvSpPr>
          <p:cNvPr id="2" name="Rectangle 1"/>
          <p:cNvSpPr/>
          <p:nvPr/>
        </p:nvSpPr>
        <p:spPr>
          <a:xfrm>
            <a:off x="8676456" y="5218332"/>
            <a:ext cx="441146" cy="369332"/>
          </a:xfrm>
          <a:prstGeom prst="rect">
            <a:avLst/>
          </a:prstGeom>
        </p:spPr>
        <p:txBody>
          <a:bodyPr wrap="none">
            <a:spAutoFit/>
          </a:bodyPr>
          <a:lstStyle/>
          <a:p>
            <a:r>
              <a:rPr lang="fr-FR" b="1" dirty="0" smtClean="0"/>
              <a:t>26</a:t>
            </a:r>
            <a:endParaRPr lang="fr-FR" b="1" dirty="0"/>
          </a:p>
        </p:txBody>
      </p:sp>
      <p:sp>
        <p:nvSpPr>
          <p:cNvPr id="23" name="Rectangle 22">
            <a:extLst>
              <a:ext uri="{FF2B5EF4-FFF2-40B4-BE49-F238E27FC236}">
                <a16:creationId xmlns:a16="http://schemas.microsoft.com/office/drawing/2014/main" id="{540EE009-5550-4F83-AC58-577E110CBC2E}"/>
              </a:ext>
            </a:extLst>
          </p:cNvPr>
          <p:cNvSpPr/>
          <p:nvPr/>
        </p:nvSpPr>
        <p:spPr>
          <a:xfrm>
            <a:off x="2123728" y="265213"/>
            <a:ext cx="6862589" cy="569387"/>
          </a:xfrm>
          <a:prstGeom prst="rect">
            <a:avLst/>
          </a:prstGeom>
        </p:spPr>
        <p:txBody>
          <a:bodyPr wrap="square">
            <a:spAutoFit/>
          </a:bodyPr>
          <a:lstStyle/>
          <a:p>
            <a:pPr marL="285750" indent="-285750">
              <a:buFont typeface="Wingdings" panose="05000000000000000000" pitchFamily="2" charset="2"/>
              <a:buChar char="v"/>
            </a:pPr>
            <a:r>
              <a:rPr lang="fr-FR" sz="1600" dirty="0" smtClean="0"/>
              <a:t>Maquette « Ajouter un événement au calendrier de l’école » </a:t>
            </a:r>
            <a:endParaRPr lang="fr-FR" sz="1500" dirty="0" smtClean="0"/>
          </a:p>
          <a:p>
            <a:pPr marL="285750" indent="-285750">
              <a:spcAft>
                <a:spcPts val="0"/>
              </a:spcAft>
              <a:buFont typeface="Wingdings" panose="05000000000000000000" pitchFamily="2" charset="2"/>
              <a:buChar char="v"/>
            </a:pPr>
            <a:endParaRPr lang="fr-FR" sz="1500" b="1" dirty="0" smtClean="0">
              <a:latin typeface="Constantia" panose="02030602050306030303" pitchFamily="18" charset="0"/>
              <a:ea typeface="Times New Roman" panose="02020603050405020304" pitchFamily="18" charset="0"/>
              <a:cs typeface="Arial" panose="020B0604020202020204" pitchFamily="34" charset="0"/>
            </a:endParaRPr>
          </a:p>
        </p:txBody>
      </p:sp>
      <p:sp>
        <p:nvSpPr>
          <p:cNvPr id="21" name="Rectangle 20">
            <a:extLst>
              <a:ext uri="{FF2B5EF4-FFF2-40B4-BE49-F238E27FC236}">
                <a16:creationId xmlns:a16="http://schemas.microsoft.com/office/drawing/2014/main" id="{66B21F2C-58B2-43E5-8B7F-D0718F52BB76}"/>
              </a:ext>
            </a:extLst>
          </p:cNvPr>
          <p:cNvSpPr/>
          <p:nvPr/>
        </p:nvSpPr>
        <p:spPr>
          <a:xfrm>
            <a:off x="1979712" y="3649588"/>
            <a:ext cx="6395045" cy="1169551"/>
          </a:xfrm>
          <a:prstGeom prst="rect">
            <a:avLst/>
          </a:prstGeom>
        </p:spPr>
        <p:txBody>
          <a:bodyPr wrap="square">
            <a:spAutoFit/>
          </a:bodyPr>
          <a:lstStyle/>
          <a:p>
            <a:r>
              <a:rPr lang="fr-FR" sz="1400" dirty="0" smtClean="0"/>
              <a:t>Grâce à cette fonctionnalité, tout administrateur ou bien enseignant peut ajouter un événement au calendrier de l’école.</a:t>
            </a:r>
          </a:p>
          <a:p>
            <a:pPr>
              <a:buFont typeface="Wingdings" pitchFamily="2" charset="2"/>
              <a:buChar char="ü"/>
            </a:pPr>
            <a:r>
              <a:rPr lang="fr-FR" sz="1400" b="1" dirty="0" smtClean="0"/>
              <a:t> Cas de succès : </a:t>
            </a:r>
            <a:r>
              <a:rPr lang="fr-FR" sz="1400" dirty="0" smtClean="0"/>
              <a:t>Les champs sont acceptables.</a:t>
            </a:r>
          </a:p>
          <a:p>
            <a:pPr>
              <a:buFont typeface="Wingdings" pitchFamily="2" charset="2"/>
              <a:buChar char="ü"/>
            </a:pPr>
            <a:r>
              <a:rPr lang="fr-FR" sz="1400" b="1" dirty="0" smtClean="0"/>
              <a:t> Cas d’échecs : </a:t>
            </a:r>
            <a:r>
              <a:rPr lang="fr-FR" sz="1400" dirty="0" smtClean="0"/>
              <a:t>Les formats des dates et/ou les champs sont inacceptables.</a:t>
            </a:r>
          </a:p>
          <a:p>
            <a:endParaRPr lang="fr-FR" sz="1400" dirty="0" smtClean="0"/>
          </a:p>
        </p:txBody>
      </p:sp>
      <p:pic>
        <p:nvPicPr>
          <p:cNvPr id="25" name="Image 24" descr="maquette calendrier.png"/>
          <p:cNvPicPr>
            <a:picLocks noChangeAspect="1"/>
          </p:cNvPicPr>
          <p:nvPr/>
        </p:nvPicPr>
        <p:blipFill>
          <a:blip r:embed="rId6" cstate="print"/>
          <a:stretch>
            <a:fillRect/>
          </a:stretch>
        </p:blipFill>
        <p:spPr>
          <a:xfrm>
            <a:off x="1907704" y="841276"/>
            <a:ext cx="6464012" cy="2649386"/>
          </a:xfrm>
          <a:prstGeom prst="rect">
            <a:avLst/>
          </a:prstGeom>
        </p:spPr>
      </p:pic>
    </p:spTree>
    <p:extLst>
      <p:ext uri="{BB962C8B-B14F-4D97-AF65-F5344CB8AC3E}">
        <p14:creationId xmlns:p14="http://schemas.microsoft.com/office/powerpoint/2010/main" val="18550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6249" y="2292706"/>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196" y="288079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281436"/>
            <a:ext cx="170225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326665" y="2993375"/>
            <a:ext cx="1269928" cy="323165"/>
          </a:xfrm>
          <a:prstGeom prst="rect">
            <a:avLst/>
          </a:prstGeom>
        </p:spPr>
        <p:txBody>
          <a:bodyPr wrap="square">
            <a:spAutoFit/>
          </a:bodyPr>
          <a:lstStyle/>
          <a:p>
            <a:r>
              <a:rPr lang="en-GB" sz="1500" b="1" dirty="0">
                <a:solidFill>
                  <a:schemeClr val="bg1"/>
                </a:solidFill>
              </a:rPr>
              <a:t>Conception</a:t>
            </a:r>
            <a:endParaRPr lang="fr-FR" sz="1500" b="1" dirty="0">
              <a:solidFill>
                <a:schemeClr val="bg1"/>
              </a:solidFill>
            </a:endParaRPr>
          </a:p>
        </p:txBody>
      </p:sp>
      <p:sp>
        <p:nvSpPr>
          <p:cNvPr id="16" name="Rectangle 15"/>
          <p:cNvSpPr/>
          <p:nvPr/>
        </p:nvSpPr>
        <p:spPr>
          <a:xfrm>
            <a:off x="395536"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0" y="0"/>
            <a:ext cx="2270173"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Conception</a:t>
            </a:r>
            <a:endParaRPr lang="fr-FR" sz="3200" dirty="0">
              <a:solidFill>
                <a:srgbClr val="3798B4"/>
              </a:solidFill>
              <a:latin typeface="Segoe UI" pitchFamily="34" charset="0"/>
              <a:ea typeface="Segoe UI" pitchFamily="34" charset="0"/>
              <a:cs typeface="Segoe UI" pitchFamily="34" charset="0"/>
            </a:endParaRPr>
          </a:p>
        </p:txBody>
      </p:sp>
      <p:sp>
        <p:nvSpPr>
          <p:cNvPr id="2" name="Rectangle 1"/>
          <p:cNvSpPr/>
          <p:nvPr/>
        </p:nvSpPr>
        <p:spPr>
          <a:xfrm>
            <a:off x="8676456" y="5218332"/>
            <a:ext cx="441146" cy="369332"/>
          </a:xfrm>
          <a:prstGeom prst="rect">
            <a:avLst/>
          </a:prstGeom>
        </p:spPr>
        <p:txBody>
          <a:bodyPr wrap="none">
            <a:spAutoFit/>
          </a:bodyPr>
          <a:lstStyle/>
          <a:p>
            <a:r>
              <a:rPr lang="fr-FR" b="1" dirty="0" smtClean="0"/>
              <a:t>27</a:t>
            </a:r>
            <a:endParaRPr lang="fr-FR" b="1" dirty="0"/>
          </a:p>
        </p:txBody>
      </p:sp>
      <p:sp>
        <p:nvSpPr>
          <p:cNvPr id="23" name="Rectangle 22">
            <a:extLst>
              <a:ext uri="{FF2B5EF4-FFF2-40B4-BE49-F238E27FC236}">
                <a16:creationId xmlns:a16="http://schemas.microsoft.com/office/drawing/2014/main" id="{540EE009-5550-4F83-AC58-577E110CBC2E}"/>
              </a:ext>
            </a:extLst>
          </p:cNvPr>
          <p:cNvSpPr/>
          <p:nvPr/>
        </p:nvSpPr>
        <p:spPr>
          <a:xfrm>
            <a:off x="2123728" y="265213"/>
            <a:ext cx="6862589" cy="569387"/>
          </a:xfrm>
          <a:prstGeom prst="rect">
            <a:avLst/>
          </a:prstGeom>
        </p:spPr>
        <p:txBody>
          <a:bodyPr wrap="square">
            <a:spAutoFit/>
          </a:bodyPr>
          <a:lstStyle/>
          <a:p>
            <a:pPr marL="285750" indent="-285750">
              <a:buFont typeface="Wingdings" panose="05000000000000000000" pitchFamily="2" charset="2"/>
              <a:buChar char="v"/>
            </a:pPr>
            <a:r>
              <a:rPr lang="fr-FR" sz="1600" dirty="0" smtClean="0"/>
              <a:t>Maquette « Ajouter paiement d’une scolarité d’un élève »</a:t>
            </a:r>
            <a:endParaRPr lang="fr-FR" sz="1500" dirty="0" smtClean="0"/>
          </a:p>
          <a:p>
            <a:pPr marL="285750" indent="-285750">
              <a:spcAft>
                <a:spcPts val="0"/>
              </a:spcAft>
              <a:buFont typeface="Wingdings" panose="05000000000000000000" pitchFamily="2" charset="2"/>
              <a:buChar char="v"/>
            </a:pPr>
            <a:endParaRPr lang="fr-FR" sz="1500" b="1" dirty="0" smtClean="0">
              <a:latin typeface="Constantia" panose="02030602050306030303" pitchFamily="18" charset="0"/>
              <a:ea typeface="Times New Roman" panose="02020603050405020304" pitchFamily="18" charset="0"/>
              <a:cs typeface="Arial" panose="020B0604020202020204" pitchFamily="34" charset="0"/>
            </a:endParaRPr>
          </a:p>
        </p:txBody>
      </p:sp>
      <p:sp>
        <p:nvSpPr>
          <p:cNvPr id="21" name="Rectangle 20">
            <a:extLst>
              <a:ext uri="{FF2B5EF4-FFF2-40B4-BE49-F238E27FC236}">
                <a16:creationId xmlns:a16="http://schemas.microsoft.com/office/drawing/2014/main" id="{66B21F2C-58B2-43E5-8B7F-D0718F52BB76}"/>
              </a:ext>
            </a:extLst>
          </p:cNvPr>
          <p:cNvSpPr/>
          <p:nvPr/>
        </p:nvSpPr>
        <p:spPr>
          <a:xfrm>
            <a:off x="1907704" y="3699064"/>
            <a:ext cx="6984776" cy="2015936"/>
          </a:xfrm>
          <a:prstGeom prst="rect">
            <a:avLst/>
          </a:prstGeom>
        </p:spPr>
        <p:txBody>
          <a:bodyPr wrap="square">
            <a:spAutoFit/>
          </a:bodyPr>
          <a:lstStyle/>
          <a:p>
            <a:r>
              <a:rPr lang="fr-FR" sz="1400" dirty="0" smtClean="0"/>
              <a:t>  A partir de cette interface, un parent ajoute un nouveau paiement de scolarité pour son fils en saisissant les champs demandés. Le système enregistre les données après avoir cliqué sur le bouton "Enregistrer".</a:t>
            </a:r>
          </a:p>
          <a:p>
            <a:pPr>
              <a:buFont typeface="Wingdings" pitchFamily="2" charset="2"/>
              <a:buChar char="ü"/>
            </a:pPr>
            <a:r>
              <a:rPr lang="fr-FR" sz="1400" b="1" dirty="0" smtClean="0"/>
              <a:t> Cas de succès : </a:t>
            </a:r>
            <a:r>
              <a:rPr lang="fr-FR" sz="1400" dirty="0" smtClean="0"/>
              <a:t>Toutes les données du paiement sont valides et non vides.</a:t>
            </a:r>
          </a:p>
          <a:p>
            <a:pPr>
              <a:buFont typeface="Wingdings" pitchFamily="2" charset="2"/>
              <a:buChar char="ü"/>
            </a:pPr>
            <a:r>
              <a:rPr lang="fr-FR" sz="1400" b="1" dirty="0" smtClean="0"/>
              <a:t>Cas d’échecs : </a:t>
            </a:r>
            <a:r>
              <a:rPr lang="fr-FR" sz="1400" dirty="0" smtClean="0"/>
              <a:t>Les données du paiement sont vides et/ou invalides (champs obligatoires). Un paiement de mêmes données existe déjà (un message d’erreur est affiché).</a:t>
            </a:r>
          </a:p>
          <a:p>
            <a:r>
              <a:rPr lang="fr-FR" sz="1400" dirty="0" smtClean="0"/>
              <a:t> </a:t>
            </a:r>
          </a:p>
          <a:p>
            <a:endParaRPr lang="fr-FR" sz="1300" dirty="0" smtClean="0">
              <a:latin typeface="Constantia" panose="02030602050306030303" pitchFamily="18" charset="0"/>
              <a:ea typeface="Times New Roman" panose="02020603050405020304" pitchFamily="18" charset="0"/>
              <a:cs typeface="Arial" panose="020B0604020202020204" pitchFamily="34" charset="0"/>
            </a:endParaRPr>
          </a:p>
        </p:txBody>
      </p:sp>
      <p:pic>
        <p:nvPicPr>
          <p:cNvPr id="24" name="Image 23" descr="maquette paiement111.png"/>
          <p:cNvPicPr>
            <a:picLocks noChangeAspect="1"/>
          </p:cNvPicPr>
          <p:nvPr/>
        </p:nvPicPr>
        <p:blipFill>
          <a:blip r:embed="rId6" cstate="print"/>
          <a:stretch>
            <a:fillRect/>
          </a:stretch>
        </p:blipFill>
        <p:spPr>
          <a:xfrm>
            <a:off x="1907704" y="625253"/>
            <a:ext cx="1944216" cy="3024335"/>
          </a:xfrm>
          <a:prstGeom prst="rect">
            <a:avLst/>
          </a:prstGeom>
        </p:spPr>
      </p:pic>
      <p:pic>
        <p:nvPicPr>
          <p:cNvPr id="26" name="Image 25" descr="maquette paiement1222.png"/>
          <p:cNvPicPr>
            <a:picLocks noChangeAspect="1"/>
          </p:cNvPicPr>
          <p:nvPr/>
        </p:nvPicPr>
        <p:blipFill>
          <a:blip r:embed="rId7" cstate="print"/>
          <a:stretch>
            <a:fillRect/>
          </a:stretch>
        </p:blipFill>
        <p:spPr>
          <a:xfrm>
            <a:off x="4139953" y="697261"/>
            <a:ext cx="3062880" cy="2448272"/>
          </a:xfrm>
          <a:prstGeom prst="rect">
            <a:avLst/>
          </a:prstGeom>
        </p:spPr>
      </p:pic>
    </p:spTree>
    <p:extLst>
      <p:ext uri="{BB962C8B-B14F-4D97-AF65-F5344CB8AC3E}">
        <p14:creationId xmlns:p14="http://schemas.microsoft.com/office/powerpoint/2010/main" val="18550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6249" y="2292706"/>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196" y="288079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281436"/>
            <a:ext cx="170225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326665" y="2993375"/>
            <a:ext cx="1269928" cy="323165"/>
          </a:xfrm>
          <a:prstGeom prst="rect">
            <a:avLst/>
          </a:prstGeom>
        </p:spPr>
        <p:txBody>
          <a:bodyPr wrap="square">
            <a:spAutoFit/>
          </a:bodyPr>
          <a:lstStyle/>
          <a:p>
            <a:r>
              <a:rPr lang="en-GB" sz="1500" b="1" dirty="0">
                <a:solidFill>
                  <a:schemeClr val="bg1"/>
                </a:solidFill>
              </a:rPr>
              <a:t>Conception</a:t>
            </a:r>
            <a:endParaRPr lang="fr-FR" sz="1500" b="1" dirty="0">
              <a:solidFill>
                <a:schemeClr val="bg1"/>
              </a:solidFill>
            </a:endParaRPr>
          </a:p>
        </p:txBody>
      </p:sp>
      <p:sp>
        <p:nvSpPr>
          <p:cNvPr id="16" name="Rectangle 15"/>
          <p:cNvSpPr/>
          <p:nvPr/>
        </p:nvSpPr>
        <p:spPr>
          <a:xfrm>
            <a:off x="323528" y="3614455"/>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0" y="193204"/>
            <a:ext cx="2270173"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Conception</a:t>
            </a:r>
            <a:endParaRPr lang="fr-FR" sz="3200" dirty="0">
              <a:solidFill>
                <a:srgbClr val="3798B4"/>
              </a:solidFill>
              <a:latin typeface="Segoe UI" pitchFamily="34" charset="0"/>
              <a:ea typeface="Segoe UI" pitchFamily="34" charset="0"/>
              <a:cs typeface="Segoe UI" pitchFamily="34" charset="0"/>
            </a:endParaRPr>
          </a:p>
        </p:txBody>
      </p:sp>
      <p:sp>
        <p:nvSpPr>
          <p:cNvPr id="2" name="Rectangle 1"/>
          <p:cNvSpPr/>
          <p:nvPr/>
        </p:nvSpPr>
        <p:spPr>
          <a:xfrm>
            <a:off x="8676456" y="5218332"/>
            <a:ext cx="441146" cy="369332"/>
          </a:xfrm>
          <a:prstGeom prst="rect">
            <a:avLst/>
          </a:prstGeom>
        </p:spPr>
        <p:txBody>
          <a:bodyPr wrap="none">
            <a:spAutoFit/>
          </a:bodyPr>
          <a:lstStyle/>
          <a:p>
            <a:r>
              <a:rPr lang="fr-FR" b="1" dirty="0" smtClean="0"/>
              <a:t>28</a:t>
            </a:r>
          </a:p>
        </p:txBody>
      </p:sp>
      <p:sp>
        <p:nvSpPr>
          <p:cNvPr id="23" name="Rectangle 22">
            <a:extLst>
              <a:ext uri="{FF2B5EF4-FFF2-40B4-BE49-F238E27FC236}">
                <a16:creationId xmlns:a16="http://schemas.microsoft.com/office/drawing/2014/main" id="{540EE009-5550-4F83-AC58-577E110CBC2E}"/>
              </a:ext>
            </a:extLst>
          </p:cNvPr>
          <p:cNvSpPr/>
          <p:nvPr/>
        </p:nvSpPr>
        <p:spPr>
          <a:xfrm>
            <a:off x="2123728" y="265213"/>
            <a:ext cx="6862589" cy="569387"/>
          </a:xfrm>
          <a:prstGeom prst="rect">
            <a:avLst/>
          </a:prstGeom>
        </p:spPr>
        <p:txBody>
          <a:bodyPr wrap="square">
            <a:spAutoFit/>
          </a:bodyPr>
          <a:lstStyle/>
          <a:p>
            <a:pPr marL="285750" indent="-285750">
              <a:buFont typeface="Wingdings" panose="05000000000000000000" pitchFamily="2" charset="2"/>
              <a:buChar char="v"/>
            </a:pPr>
            <a:r>
              <a:rPr lang="fr-FR" sz="1600" dirty="0" smtClean="0"/>
              <a:t>Maquette «Impression de la facture de paiement »</a:t>
            </a:r>
            <a:endParaRPr lang="fr-FR" sz="1500" dirty="0" smtClean="0"/>
          </a:p>
          <a:p>
            <a:pPr marL="285750" indent="-285750">
              <a:spcAft>
                <a:spcPts val="0"/>
              </a:spcAft>
              <a:buFont typeface="Wingdings" panose="05000000000000000000" pitchFamily="2" charset="2"/>
              <a:buChar char="v"/>
            </a:pPr>
            <a:endParaRPr lang="fr-FR" sz="1500" b="1" dirty="0" smtClean="0">
              <a:latin typeface="Constantia" panose="02030602050306030303" pitchFamily="18" charset="0"/>
              <a:ea typeface="Times New Roman" panose="02020603050405020304" pitchFamily="18" charset="0"/>
              <a:cs typeface="Arial" panose="020B0604020202020204" pitchFamily="34" charset="0"/>
            </a:endParaRPr>
          </a:p>
        </p:txBody>
      </p:sp>
      <p:sp>
        <p:nvSpPr>
          <p:cNvPr id="21" name="Rectangle 20">
            <a:extLst>
              <a:ext uri="{FF2B5EF4-FFF2-40B4-BE49-F238E27FC236}">
                <a16:creationId xmlns:a16="http://schemas.microsoft.com/office/drawing/2014/main" id="{66B21F2C-58B2-43E5-8B7F-D0718F52BB76}"/>
              </a:ext>
            </a:extLst>
          </p:cNvPr>
          <p:cNvSpPr/>
          <p:nvPr/>
        </p:nvSpPr>
        <p:spPr>
          <a:xfrm>
            <a:off x="1979712" y="3649588"/>
            <a:ext cx="6395045" cy="1384995"/>
          </a:xfrm>
          <a:prstGeom prst="rect">
            <a:avLst/>
          </a:prstGeom>
        </p:spPr>
        <p:txBody>
          <a:bodyPr wrap="square">
            <a:spAutoFit/>
          </a:bodyPr>
          <a:lstStyle/>
          <a:p>
            <a:pPr>
              <a:buFont typeface="Wingdings" pitchFamily="2" charset="2"/>
              <a:buChar char="ü"/>
            </a:pPr>
            <a:r>
              <a:rPr lang="fr-FR" sz="1400" b="1" dirty="0" smtClean="0"/>
              <a:t>Acteur </a:t>
            </a:r>
            <a:r>
              <a:rPr lang="fr-FR" sz="1400" dirty="0" smtClean="0"/>
              <a:t>: administrateur.</a:t>
            </a:r>
          </a:p>
          <a:p>
            <a:pPr>
              <a:buFont typeface="Wingdings" pitchFamily="2" charset="2"/>
              <a:buChar char="ü"/>
            </a:pPr>
            <a:r>
              <a:rPr lang="fr-FR" sz="1400" dirty="0" smtClean="0"/>
              <a:t> </a:t>
            </a:r>
            <a:r>
              <a:rPr lang="fr-FR" sz="1400" b="1" dirty="0" smtClean="0"/>
              <a:t>Pré-conditions : </a:t>
            </a:r>
            <a:r>
              <a:rPr lang="fr-FR" sz="1400" dirty="0" smtClean="0"/>
              <a:t>utilisateur authentifié, paiement effectué avec succès et impression demandée.</a:t>
            </a:r>
          </a:p>
          <a:p>
            <a:pPr>
              <a:buFont typeface="Wingdings" pitchFamily="2" charset="2"/>
              <a:buChar char="ü"/>
            </a:pPr>
            <a:r>
              <a:rPr lang="fr-FR" sz="1400" dirty="0" smtClean="0"/>
              <a:t> </a:t>
            </a:r>
            <a:r>
              <a:rPr lang="fr-FR" sz="1400" b="1" dirty="0" smtClean="0"/>
              <a:t>Cas de succès : </a:t>
            </a:r>
            <a:r>
              <a:rPr lang="fr-FR" sz="1400" dirty="0" smtClean="0"/>
              <a:t>Facture générée au moment de réalisation du paiement. </a:t>
            </a:r>
          </a:p>
          <a:p>
            <a:pPr>
              <a:buFont typeface="Wingdings" pitchFamily="2" charset="2"/>
              <a:buChar char="ü"/>
            </a:pPr>
            <a:r>
              <a:rPr lang="fr-FR" sz="1400" b="1" dirty="0" smtClean="0"/>
              <a:t>Cas d’échec : </a:t>
            </a:r>
            <a:r>
              <a:rPr lang="fr-FR" sz="1400" dirty="0" smtClean="0"/>
              <a:t>Aucun paiement n’est réalisé.</a:t>
            </a:r>
          </a:p>
          <a:p>
            <a:endParaRPr lang="fr-FR" sz="1400" dirty="0" smtClean="0"/>
          </a:p>
        </p:txBody>
      </p:sp>
      <p:pic>
        <p:nvPicPr>
          <p:cNvPr id="20" name="Image 19" descr="maquett recu pay.png"/>
          <p:cNvPicPr>
            <a:picLocks noChangeAspect="1"/>
          </p:cNvPicPr>
          <p:nvPr/>
        </p:nvPicPr>
        <p:blipFill>
          <a:blip r:embed="rId6" cstate="print"/>
          <a:stretch>
            <a:fillRect/>
          </a:stretch>
        </p:blipFill>
        <p:spPr>
          <a:xfrm>
            <a:off x="1979712" y="769268"/>
            <a:ext cx="4866915" cy="2736304"/>
          </a:xfrm>
          <a:prstGeom prst="rect">
            <a:avLst/>
          </a:prstGeom>
        </p:spPr>
      </p:pic>
      <p:sp>
        <p:nvSpPr>
          <p:cNvPr id="24" name="Rectangle 23">
            <a:extLst>
              <a:ext uri="{FF2B5EF4-FFF2-40B4-BE49-F238E27FC236}">
                <a16:creationId xmlns:a16="http://schemas.microsoft.com/office/drawing/2014/main" id="{66B21F2C-58B2-43E5-8B7F-D0718F52BB76}"/>
              </a:ext>
            </a:extLst>
          </p:cNvPr>
          <p:cNvSpPr/>
          <p:nvPr/>
        </p:nvSpPr>
        <p:spPr>
          <a:xfrm>
            <a:off x="6948264" y="913284"/>
            <a:ext cx="2016224" cy="2462213"/>
          </a:xfrm>
          <a:prstGeom prst="rect">
            <a:avLst/>
          </a:prstGeom>
        </p:spPr>
        <p:txBody>
          <a:bodyPr wrap="square">
            <a:spAutoFit/>
          </a:bodyPr>
          <a:lstStyle/>
          <a:p>
            <a:r>
              <a:rPr lang="fr-FR" sz="1300" dirty="0" smtClean="0">
                <a:latin typeface="Constantia" panose="02030602050306030303" pitchFamily="18" charset="0"/>
                <a:ea typeface="Times New Roman" panose="02020603050405020304" pitchFamily="18" charset="0"/>
                <a:cs typeface="Arial" panose="020B0604020202020204" pitchFamily="34" charset="0"/>
              </a:rPr>
              <a:t>  </a:t>
            </a:r>
            <a:r>
              <a:rPr lang="fr-FR" sz="1400" dirty="0" smtClean="0"/>
              <a:t> Lorsque le parent ajoute un paiement de scolarité pour son fils, une facture lui est générée avec les informations respectives de ce paiement, il peut l’imprimer sous forme d’un fichier PDF </a:t>
            </a:r>
          </a:p>
          <a:p>
            <a:r>
              <a:rPr lang="fr-FR" sz="1400" dirty="0" smtClean="0"/>
              <a:t> </a:t>
            </a:r>
          </a:p>
        </p:txBody>
      </p:sp>
    </p:spTree>
    <p:extLst>
      <p:ext uri="{BB962C8B-B14F-4D97-AF65-F5344CB8AC3E}">
        <p14:creationId xmlns:p14="http://schemas.microsoft.com/office/powerpoint/2010/main" val="18550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p:bldP spid="21"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1196" y="229227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1196" y="2880799"/>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8505" y="2389774"/>
            <a:ext cx="1988495"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312137" y="2987936"/>
            <a:ext cx="1422985" cy="323165"/>
          </a:xfrm>
          <a:prstGeom prst="rect">
            <a:avLst/>
          </a:prstGeom>
        </p:spPr>
        <p:txBody>
          <a:bodyPr wrap="square">
            <a:spAutoFit/>
          </a:bodyPr>
          <a:lstStyle/>
          <a:p>
            <a:r>
              <a:rPr lang="en-GB" sz="1500" b="1" dirty="0">
                <a:solidFill>
                  <a:schemeClr val="bg1"/>
                </a:solidFill>
              </a:rPr>
              <a:t>Conception</a:t>
            </a:r>
            <a:endParaRPr lang="fr-FR" sz="1500" b="1" dirty="0">
              <a:solidFill>
                <a:schemeClr val="bg1"/>
              </a:solidFill>
            </a:endParaRPr>
          </a:p>
        </p:txBody>
      </p:sp>
      <p:sp>
        <p:nvSpPr>
          <p:cNvPr id="16" name="Rectangle 15"/>
          <p:cNvSpPr/>
          <p:nvPr/>
        </p:nvSpPr>
        <p:spPr>
          <a:xfrm>
            <a:off x="323528"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178357" y="137205"/>
            <a:ext cx="2530886"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Introduction </a:t>
            </a:r>
            <a:endParaRPr lang="fr-FR" sz="3200" dirty="0">
              <a:solidFill>
                <a:srgbClr val="3798B4"/>
              </a:solidFill>
              <a:latin typeface="Segoe UI" pitchFamily="34" charset="0"/>
              <a:ea typeface="Segoe UI" pitchFamily="34" charset="0"/>
              <a:cs typeface="Segoe UI" pitchFamily="34" charset="0"/>
            </a:endParaRPr>
          </a:p>
        </p:txBody>
      </p:sp>
      <p:sp>
        <p:nvSpPr>
          <p:cNvPr id="6" name="Rectangle 5"/>
          <p:cNvSpPr/>
          <p:nvPr/>
        </p:nvSpPr>
        <p:spPr>
          <a:xfrm>
            <a:off x="8707318" y="5218332"/>
            <a:ext cx="312906" cy="369332"/>
          </a:xfrm>
          <a:prstGeom prst="rect">
            <a:avLst/>
          </a:prstGeom>
        </p:spPr>
        <p:txBody>
          <a:bodyPr wrap="none">
            <a:spAutoFit/>
          </a:bodyPr>
          <a:lstStyle/>
          <a:p>
            <a:r>
              <a:rPr lang="fr-FR" b="1" dirty="0"/>
              <a:t>2</a:t>
            </a:r>
          </a:p>
        </p:txBody>
      </p:sp>
      <p:pic>
        <p:nvPicPr>
          <p:cNvPr id="8" name="Image 7">
            <a:extLst>
              <a:ext uri="{FF2B5EF4-FFF2-40B4-BE49-F238E27FC236}">
                <a16:creationId xmlns:a16="http://schemas.microsoft.com/office/drawing/2014/main" id="{7848EF89-DAC6-4651-8EF7-CE98947D3AC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64088" y="769268"/>
            <a:ext cx="3555948" cy="1609262"/>
          </a:xfrm>
          <a:prstGeom prst="rect">
            <a:avLst/>
          </a:prstGeom>
        </p:spPr>
      </p:pic>
      <p:sp>
        <p:nvSpPr>
          <p:cNvPr id="9" name="Rectangle 8">
            <a:extLst>
              <a:ext uri="{FF2B5EF4-FFF2-40B4-BE49-F238E27FC236}">
                <a16:creationId xmlns:a16="http://schemas.microsoft.com/office/drawing/2014/main" id="{3E2D0B49-146E-4131-B4DA-1CFC03544FAE}"/>
              </a:ext>
            </a:extLst>
          </p:cNvPr>
          <p:cNvSpPr/>
          <p:nvPr/>
        </p:nvSpPr>
        <p:spPr>
          <a:xfrm>
            <a:off x="1907704" y="2497460"/>
            <a:ext cx="3441461" cy="923330"/>
          </a:xfrm>
          <a:prstGeom prst="rect">
            <a:avLst/>
          </a:prstGeom>
        </p:spPr>
        <p:txBody>
          <a:bodyPr wrap="square">
            <a:spAutoFit/>
          </a:bodyPr>
          <a:lstStyle/>
          <a:p>
            <a:pPr marL="285750" indent="-285750">
              <a:buFont typeface="Wingdings" panose="05000000000000000000" pitchFamily="2" charset="2"/>
              <a:buChar char="v"/>
            </a:pPr>
            <a:r>
              <a:rPr lang="fr-FR" dirty="0">
                <a:latin typeface="Constantia" panose="02030602050306030303" pitchFamily="18" charset="0"/>
              </a:rPr>
              <a:t>L’invasion de smartphone</a:t>
            </a:r>
            <a:r>
              <a:rPr lang="fr-TN" dirty="0">
                <a:latin typeface="Constantia" panose="02030602050306030303" pitchFamily="18" charset="0"/>
              </a:rPr>
              <a:t> </a:t>
            </a:r>
            <a:endParaRPr lang="fr-FR" dirty="0">
              <a:latin typeface="Constantia" panose="02030602050306030303" pitchFamily="18" charset="0"/>
            </a:endParaRPr>
          </a:p>
          <a:p>
            <a:r>
              <a:rPr lang="fr-FR" dirty="0">
                <a:latin typeface="Constantia" panose="02030602050306030303" pitchFamily="18" charset="0"/>
              </a:rPr>
              <a:t>      dans tous les mondes.</a:t>
            </a:r>
            <a:endParaRPr lang="fr-TN" dirty="0">
              <a:latin typeface="Constantia" panose="02030602050306030303" pitchFamily="18" charset="0"/>
            </a:endParaRPr>
          </a:p>
          <a:p>
            <a:r>
              <a:rPr lang="fr-TN" dirty="0"/>
              <a:t> </a:t>
            </a:r>
          </a:p>
        </p:txBody>
      </p:sp>
      <p:sp>
        <p:nvSpPr>
          <p:cNvPr id="10" name="Rectangle 9">
            <a:extLst>
              <a:ext uri="{FF2B5EF4-FFF2-40B4-BE49-F238E27FC236}">
                <a16:creationId xmlns:a16="http://schemas.microsoft.com/office/drawing/2014/main" id="{52098A5C-3A3F-4158-BAA9-C6F29CD2AA26}"/>
              </a:ext>
            </a:extLst>
          </p:cNvPr>
          <p:cNvSpPr/>
          <p:nvPr/>
        </p:nvSpPr>
        <p:spPr>
          <a:xfrm>
            <a:off x="1871822" y="1351001"/>
            <a:ext cx="3463398" cy="646331"/>
          </a:xfrm>
          <a:prstGeom prst="rect">
            <a:avLst/>
          </a:prstGeom>
        </p:spPr>
        <p:txBody>
          <a:bodyPr wrap="square">
            <a:spAutoFit/>
          </a:bodyPr>
          <a:lstStyle/>
          <a:p>
            <a:pPr marL="285750" indent="-285750">
              <a:spcAft>
                <a:spcPts val="0"/>
              </a:spcAft>
              <a:buFont typeface="Wingdings" panose="05000000000000000000" pitchFamily="2" charset="2"/>
              <a:buChar char="v"/>
            </a:pPr>
            <a:r>
              <a:rPr lang="fr-TN" dirty="0">
                <a:latin typeface="Constantia" panose="02030602050306030303" pitchFamily="18" charset="0"/>
                <a:ea typeface="Times New Roman" panose="02020603050405020304" pitchFamily="18" charset="0"/>
                <a:cs typeface="Arial" panose="020B0604020202020204" pitchFamily="34" charset="0"/>
              </a:rPr>
              <a:t> </a:t>
            </a:r>
            <a:r>
              <a:rPr lang="fr-FR" dirty="0">
                <a:latin typeface="Constantia" panose="02030602050306030303" pitchFamily="18" charset="0"/>
                <a:ea typeface="Times New Roman" panose="02020603050405020304" pitchFamily="18" charset="0"/>
                <a:cs typeface="Arial" panose="020B0604020202020204" pitchFamily="34" charset="0"/>
              </a:rPr>
              <a:t>Augmentation de l’utilisation </a:t>
            </a:r>
          </a:p>
          <a:p>
            <a:pPr>
              <a:spcAft>
                <a:spcPts val="0"/>
              </a:spcAft>
            </a:pPr>
            <a:r>
              <a:rPr lang="fr-FR" dirty="0">
                <a:latin typeface="Constantia" panose="02030602050306030303" pitchFamily="18" charset="0"/>
                <a:ea typeface="Times New Roman" panose="02020603050405020304" pitchFamily="18" charset="0"/>
                <a:cs typeface="Arial" panose="020B0604020202020204" pitchFamily="34" charset="0"/>
              </a:rPr>
              <a:t>de system informatique</a:t>
            </a:r>
            <a:r>
              <a:rPr lang="fr-FR" sz="1200" dirty="0">
                <a:latin typeface="Calibri" panose="020F0502020204030204" pitchFamily="34" charset="0"/>
                <a:ea typeface="Times New Roman" panose="02020603050405020304" pitchFamily="18" charset="0"/>
                <a:cs typeface="Arial" panose="020B0604020202020204" pitchFamily="34" charset="0"/>
              </a:rPr>
              <a:t>.</a:t>
            </a:r>
            <a:endParaRPr lang="fr-FR" dirty="0">
              <a:latin typeface="Constantia" panose="02030602050306030303" pitchFamily="18" charset="0"/>
              <a:ea typeface="Times New Roman" panose="02020603050405020304" pitchFamily="18" charset="0"/>
              <a:cs typeface="Arial" panose="020B0604020202020204" pitchFamily="34" charset="0"/>
            </a:endParaRPr>
          </a:p>
        </p:txBody>
      </p:sp>
      <p:pic>
        <p:nvPicPr>
          <p:cNvPr id="17" name="Image 16">
            <a:extLst>
              <a:ext uri="{FF2B5EF4-FFF2-40B4-BE49-F238E27FC236}">
                <a16:creationId xmlns:a16="http://schemas.microsoft.com/office/drawing/2014/main" id="{4AAD9E78-9F6A-45EB-A6FE-FA64E8D396B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80111" y="2379644"/>
            <a:ext cx="3127207" cy="1669501"/>
          </a:xfrm>
          <a:prstGeom prst="rect">
            <a:avLst/>
          </a:prstGeom>
        </p:spPr>
      </p:pic>
      <p:sp>
        <p:nvSpPr>
          <p:cNvPr id="19" name="Phylactère : pensées 18">
            <a:extLst>
              <a:ext uri="{FF2B5EF4-FFF2-40B4-BE49-F238E27FC236}">
                <a16:creationId xmlns:a16="http://schemas.microsoft.com/office/drawing/2014/main" id="{AC514149-4B17-401C-9C33-A37440682C44}"/>
              </a:ext>
            </a:extLst>
          </p:cNvPr>
          <p:cNvSpPr/>
          <p:nvPr/>
        </p:nvSpPr>
        <p:spPr>
          <a:xfrm rot="20580549">
            <a:off x="1677173" y="3430346"/>
            <a:ext cx="3595250" cy="1101133"/>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4" name="Sous-titre 3">
            <a:extLst>
              <a:ext uri="{FF2B5EF4-FFF2-40B4-BE49-F238E27FC236}">
                <a16:creationId xmlns:a16="http://schemas.microsoft.com/office/drawing/2014/main" id="{7778243C-75BD-47D0-8CDA-54E94CC368FB}"/>
              </a:ext>
            </a:extLst>
          </p:cNvPr>
          <p:cNvSpPr>
            <a:spLocks noGrp="1"/>
          </p:cNvSpPr>
          <p:nvPr>
            <p:ph type="subTitle" idx="1"/>
          </p:nvPr>
        </p:nvSpPr>
        <p:spPr>
          <a:xfrm rot="20559745">
            <a:off x="2034827" y="3543048"/>
            <a:ext cx="3160890" cy="763858"/>
          </a:xfrm>
        </p:spPr>
        <p:txBody>
          <a:bodyPr>
            <a:normAutofit lnSpcReduction="10000"/>
          </a:bodyPr>
          <a:lstStyle/>
          <a:p>
            <a:pPr algn="ctr"/>
            <a:r>
              <a:rPr lang="fr-FR" sz="1600" b="1" dirty="0">
                <a:solidFill>
                  <a:schemeClr val="accent3"/>
                </a:solidFill>
                <a:latin typeface="Constantia" panose="02030602050306030303" pitchFamily="18" charset="0"/>
              </a:rPr>
              <a:t>Comment on va amélioré les service </a:t>
            </a:r>
            <a:r>
              <a:rPr lang="fr-FR" sz="1600" b="1" dirty="0" smtClean="0">
                <a:solidFill>
                  <a:schemeClr val="accent3"/>
                </a:solidFill>
                <a:latin typeface="Constantia" panose="02030602050306030303" pitchFamily="18" charset="0"/>
              </a:rPr>
              <a:t>des écoles  </a:t>
            </a:r>
            <a:r>
              <a:rPr lang="fr-FR" sz="1600" b="1" dirty="0">
                <a:solidFill>
                  <a:schemeClr val="accent3"/>
                </a:solidFill>
                <a:latin typeface="Constantia" panose="02030602050306030303" pitchFamily="18" charset="0"/>
              </a:rPr>
              <a:t>avec ses technologies?</a:t>
            </a:r>
            <a:endParaRPr lang="fr-TN" sz="1600" b="1" dirty="0">
              <a:solidFill>
                <a:schemeClr val="accent3"/>
              </a:solidFill>
              <a:latin typeface="Constantia" panose="02030602050306030303" pitchFamily="18" charset="0"/>
            </a:endParaRPr>
          </a:p>
        </p:txBody>
      </p:sp>
    </p:spTree>
    <p:custDataLst>
      <p:tags r:id="rId1"/>
    </p:custDataLst>
    <p:extLst>
      <p:ext uri="{BB962C8B-B14F-4D97-AF65-F5344CB8AC3E}">
        <p14:creationId xmlns:p14="http://schemas.microsoft.com/office/powerpoint/2010/main" val="85699572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6394"/>
                                        </p:tgtEl>
                                        <p:attrNameLst>
                                          <p:attrName>r</p:attrName>
                                        </p:attrNameLst>
                                      </p:cBhvr>
                                    </p:animRot>
                                    <p:animRot by="-240000">
                                      <p:cBhvr>
                                        <p:cTn id="7" dur="200" fill="hold">
                                          <p:stCondLst>
                                            <p:cond delay="200"/>
                                          </p:stCondLst>
                                        </p:cTn>
                                        <p:tgtEl>
                                          <p:spTgt spid="16394"/>
                                        </p:tgtEl>
                                        <p:attrNameLst>
                                          <p:attrName>r</p:attrName>
                                        </p:attrNameLst>
                                      </p:cBhvr>
                                    </p:animRot>
                                    <p:animRot by="240000">
                                      <p:cBhvr>
                                        <p:cTn id="8" dur="200" fill="hold">
                                          <p:stCondLst>
                                            <p:cond delay="400"/>
                                          </p:stCondLst>
                                        </p:cTn>
                                        <p:tgtEl>
                                          <p:spTgt spid="16394"/>
                                        </p:tgtEl>
                                        <p:attrNameLst>
                                          <p:attrName>r</p:attrName>
                                        </p:attrNameLst>
                                      </p:cBhvr>
                                    </p:animRot>
                                    <p:animRot by="-240000">
                                      <p:cBhvr>
                                        <p:cTn id="9" dur="200" fill="hold">
                                          <p:stCondLst>
                                            <p:cond delay="600"/>
                                          </p:stCondLst>
                                        </p:cTn>
                                        <p:tgtEl>
                                          <p:spTgt spid="16394"/>
                                        </p:tgtEl>
                                        <p:attrNameLst>
                                          <p:attrName>r</p:attrName>
                                        </p:attrNameLst>
                                      </p:cBhvr>
                                    </p:animRot>
                                    <p:animRot by="120000">
                                      <p:cBhvr>
                                        <p:cTn id="10" dur="200" fill="hold">
                                          <p:stCondLst>
                                            <p:cond delay="800"/>
                                          </p:stCondLst>
                                        </p:cTn>
                                        <p:tgtEl>
                                          <p:spTgt spid="1639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1000" fill="hold"/>
                                        <p:tgtEl>
                                          <p:spTgt spid="17"/>
                                        </p:tgtEl>
                                        <p:attrNameLst>
                                          <p:attrName>ppt_w</p:attrName>
                                        </p:attrNameLst>
                                      </p:cBhvr>
                                      <p:tavLst>
                                        <p:tav tm="0">
                                          <p:val>
                                            <p:fltVal val="0"/>
                                          </p:val>
                                        </p:tav>
                                        <p:tav tm="100000">
                                          <p:val>
                                            <p:strVal val="#ppt_w"/>
                                          </p:val>
                                        </p:tav>
                                      </p:tavLst>
                                    </p:anim>
                                    <p:anim calcmode="lin" valueType="num">
                                      <p:cBhvr>
                                        <p:cTn id="38" dur="1000" fill="hold"/>
                                        <p:tgtEl>
                                          <p:spTgt spid="17"/>
                                        </p:tgtEl>
                                        <p:attrNameLst>
                                          <p:attrName>ppt_h</p:attrName>
                                        </p:attrNameLst>
                                      </p:cBhvr>
                                      <p:tavLst>
                                        <p:tav tm="0">
                                          <p:val>
                                            <p:fltVal val="0"/>
                                          </p:val>
                                        </p:tav>
                                        <p:tav tm="100000">
                                          <p:val>
                                            <p:strVal val="#ppt_h"/>
                                          </p:val>
                                        </p:tav>
                                      </p:tavLst>
                                    </p:anim>
                                    <p:anim calcmode="lin" valueType="num">
                                      <p:cBhvr>
                                        <p:cTn id="39" dur="1000" fill="hold"/>
                                        <p:tgtEl>
                                          <p:spTgt spid="17"/>
                                        </p:tgtEl>
                                        <p:attrNameLst>
                                          <p:attrName>style.rotation</p:attrName>
                                        </p:attrNameLst>
                                      </p:cBhvr>
                                      <p:tavLst>
                                        <p:tav tm="0">
                                          <p:val>
                                            <p:fltVal val="90"/>
                                          </p:val>
                                        </p:tav>
                                        <p:tav tm="100000">
                                          <p:val>
                                            <p:fltVal val="0"/>
                                          </p:val>
                                        </p:tav>
                                      </p:tavLst>
                                    </p:anim>
                                    <p:animEffect transition="in" filter="fade">
                                      <p:cBhvr>
                                        <p:cTn id="40" dur="10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heel(1)">
                                      <p:cBhvr>
                                        <p:cTn id="45" dur="20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0" end="0"/>
                                            </p:txEl>
                                          </p:spTgt>
                                        </p:tgtEl>
                                        <p:attrNameLst>
                                          <p:attrName>style.visibility</p:attrName>
                                        </p:attrNameLst>
                                      </p:cBhvr>
                                      <p:to>
                                        <p:strVal val="visible"/>
                                      </p:to>
                                    </p:set>
                                    <p:animEffect transition="in" filter="wipe(down)">
                                      <p:cBhvr>
                                        <p:cTn id="5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10" grpId="0"/>
      <p:bldP spid="19" grpId="0" animBg="1"/>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69435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6249" y="2292706"/>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26665" y="181851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467544" y="2281436"/>
            <a:ext cx="1152128" cy="784830"/>
          </a:xfrm>
          <a:prstGeom prst="rect">
            <a:avLst/>
          </a:prstGeom>
        </p:spPr>
        <p:txBody>
          <a:bodyPr wrap="square">
            <a:spAutoFit/>
          </a:bodyPr>
          <a:lstStyle/>
          <a:p>
            <a:r>
              <a:rPr lang="en-GB" sz="1500" b="1" dirty="0">
                <a:solidFill>
                  <a:schemeClr val="bg1"/>
                </a:solidFill>
              </a:rPr>
              <a:t>Solution </a:t>
            </a:r>
            <a:endParaRPr lang="en-GB" sz="1500" b="1" dirty="0" smtClean="0">
              <a:solidFill>
                <a:schemeClr val="bg1"/>
              </a:solidFill>
            </a:endParaRPr>
          </a:p>
          <a:p>
            <a:r>
              <a:rPr lang="en-GB" sz="1500" b="1" dirty="0" smtClean="0">
                <a:solidFill>
                  <a:schemeClr val="bg1"/>
                </a:solidFill>
              </a:rPr>
              <a:t>ProposéeProposée</a:t>
            </a:r>
            <a:endParaRPr lang="fr-FR" sz="1500" b="1" dirty="0">
              <a:solidFill>
                <a:schemeClr val="bg1"/>
              </a:solidFill>
            </a:endParaRPr>
          </a:p>
        </p:txBody>
      </p:sp>
      <p:sp>
        <p:nvSpPr>
          <p:cNvPr id="14" name="Rectangle 13"/>
          <p:cNvSpPr/>
          <p:nvPr/>
        </p:nvSpPr>
        <p:spPr>
          <a:xfrm>
            <a:off x="360299" y="2889552"/>
            <a:ext cx="1203427" cy="553998"/>
          </a:xfrm>
          <a:prstGeom prst="rect">
            <a:avLst/>
          </a:prstGeom>
        </p:spPr>
        <p:txBody>
          <a:bodyPr wrap="square">
            <a:spAutoFit/>
          </a:bodyPr>
          <a:lstStyle/>
          <a:p>
            <a:r>
              <a:rPr lang="en-GB" sz="1500" b="1" dirty="0">
                <a:solidFill>
                  <a:schemeClr val="bg1"/>
                </a:solidFill>
              </a:rPr>
              <a:t>Proposed Technique </a:t>
            </a:r>
            <a:endParaRPr lang="fr-FR" sz="1500" b="1" dirty="0">
              <a:solidFill>
                <a:schemeClr val="bg1"/>
              </a:solidFill>
            </a:endParaRPr>
          </a:p>
        </p:txBody>
      </p:sp>
      <p:sp>
        <p:nvSpPr>
          <p:cNvPr id="16" name="Rectangle 15"/>
          <p:cNvSpPr/>
          <p:nvPr/>
        </p:nvSpPr>
        <p:spPr>
          <a:xfrm>
            <a:off x="278598" y="3113539"/>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2" name="Rectangle 21"/>
          <p:cNvSpPr/>
          <p:nvPr/>
        </p:nvSpPr>
        <p:spPr>
          <a:xfrm>
            <a:off x="178357" y="137205"/>
            <a:ext cx="2180405" cy="584775"/>
          </a:xfrm>
          <a:prstGeom prst="rect">
            <a:avLst/>
          </a:prstGeom>
        </p:spPr>
        <p:txBody>
          <a:bodyPr wrap="none">
            <a:spAutoFit/>
          </a:bodyPr>
          <a:lstStyle/>
          <a:p>
            <a:r>
              <a:rPr lang="fr-FR" sz="3200" dirty="0">
                <a:solidFill>
                  <a:srgbClr val="3798B4"/>
                </a:solidFill>
                <a:latin typeface="Segoe UI" pitchFamily="34" charset="0"/>
                <a:ea typeface="Segoe UI" pitchFamily="34" charset="0"/>
                <a:cs typeface="Segoe UI" pitchFamily="34" charset="0"/>
              </a:rPr>
              <a:t>Conclusion</a:t>
            </a:r>
          </a:p>
        </p:txBody>
      </p:sp>
      <p:sp>
        <p:nvSpPr>
          <p:cNvPr id="19" name="Rectangle 3"/>
          <p:cNvSpPr txBox="1">
            <a:spLocks noChangeArrowheads="1"/>
          </p:cNvSpPr>
          <p:nvPr/>
        </p:nvSpPr>
        <p:spPr>
          <a:xfrm>
            <a:off x="2253443" y="986872"/>
            <a:ext cx="6423013" cy="3733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nSpc>
                <a:spcPct val="150000"/>
              </a:lnSpc>
              <a:buNone/>
            </a:pPr>
            <a:endParaRPr lang="en-US" altLang="fr-FR" sz="1600" dirty="0">
              <a:latin typeface="Constantia" panose="02030602050306030303" pitchFamily="18" charset="0"/>
            </a:endParaRPr>
          </a:p>
        </p:txBody>
      </p:sp>
      <p:sp>
        <p:nvSpPr>
          <p:cNvPr id="2" name="Rectangle 1"/>
          <p:cNvSpPr/>
          <p:nvPr/>
        </p:nvSpPr>
        <p:spPr>
          <a:xfrm>
            <a:off x="8655556" y="5207532"/>
            <a:ext cx="441146" cy="369332"/>
          </a:xfrm>
          <a:prstGeom prst="rect">
            <a:avLst/>
          </a:prstGeom>
        </p:spPr>
        <p:txBody>
          <a:bodyPr wrap="none">
            <a:spAutoFit/>
          </a:bodyPr>
          <a:lstStyle/>
          <a:p>
            <a:r>
              <a:rPr lang="fr-FR" b="1" dirty="0" smtClean="0"/>
              <a:t>29</a:t>
            </a:r>
            <a:endParaRPr lang="fr-FR" b="1" dirty="0"/>
          </a:p>
        </p:txBody>
      </p:sp>
      <p:pic>
        <p:nvPicPr>
          <p:cNvPr id="21" name="Picture 13">
            <a:extLst>
              <a:ext uri="{FF2B5EF4-FFF2-40B4-BE49-F238E27FC236}">
                <a16:creationId xmlns:a16="http://schemas.microsoft.com/office/drawing/2014/main" id="{952056D2-ED50-4E0B-A791-0ACE329224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7504" y="3577580"/>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FF215E50-9169-46DD-B4C6-E9D4280ADDF4}"/>
              </a:ext>
            </a:extLst>
          </p:cNvPr>
          <p:cNvSpPr txBox="1"/>
          <p:nvPr/>
        </p:nvSpPr>
        <p:spPr>
          <a:xfrm>
            <a:off x="179512" y="3649588"/>
            <a:ext cx="1662280" cy="600164"/>
          </a:xfrm>
          <a:prstGeom prst="rect">
            <a:avLst/>
          </a:prstGeom>
          <a:noFill/>
        </p:spPr>
        <p:txBody>
          <a:bodyPr wrap="square" rtlCol="0">
            <a:spAutoFit/>
          </a:bodyPr>
          <a:lstStyle/>
          <a:p>
            <a:pPr algn="ctr"/>
            <a:r>
              <a:rPr lang="fr-FR" sz="1500" b="1" dirty="0">
                <a:solidFill>
                  <a:schemeClr val="bg1"/>
                </a:solidFill>
              </a:rPr>
              <a:t>Conclusion</a:t>
            </a:r>
          </a:p>
          <a:p>
            <a:endParaRPr lang="fr-TN" dirty="0"/>
          </a:p>
        </p:txBody>
      </p:sp>
      <p:pic>
        <p:nvPicPr>
          <p:cNvPr id="24" name="Picture 13">
            <a:extLst>
              <a:ext uri="{FF2B5EF4-FFF2-40B4-BE49-F238E27FC236}">
                <a16:creationId xmlns:a16="http://schemas.microsoft.com/office/drawing/2014/main" id="{928AE4B1-DCB3-4264-A6E6-38F5AA7AE3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3961" y="2958063"/>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8592D817-A29D-4848-ABDA-98FC0F33239E}"/>
              </a:ext>
            </a:extLst>
          </p:cNvPr>
          <p:cNvSpPr txBox="1"/>
          <p:nvPr/>
        </p:nvSpPr>
        <p:spPr>
          <a:xfrm>
            <a:off x="103961" y="3074058"/>
            <a:ext cx="1622979" cy="600164"/>
          </a:xfrm>
          <a:prstGeom prst="rect">
            <a:avLst/>
          </a:prstGeom>
          <a:noFill/>
        </p:spPr>
        <p:txBody>
          <a:bodyPr wrap="square" rtlCol="0">
            <a:spAutoFit/>
          </a:bodyPr>
          <a:lstStyle/>
          <a:p>
            <a:pPr algn="ctr"/>
            <a:r>
              <a:rPr lang="en-GB" sz="1500" b="1" dirty="0">
                <a:solidFill>
                  <a:schemeClr val="bg1"/>
                </a:solidFill>
              </a:rPr>
              <a:t>Conception</a:t>
            </a:r>
            <a:endParaRPr lang="fr-FR" sz="1500" b="1" dirty="0">
              <a:solidFill>
                <a:schemeClr val="bg1"/>
              </a:solidFill>
            </a:endParaRPr>
          </a:p>
          <a:p>
            <a:endParaRPr lang="fr-TN" dirty="0"/>
          </a:p>
        </p:txBody>
      </p:sp>
      <p:sp>
        <p:nvSpPr>
          <p:cNvPr id="5" name="Rectangle 4">
            <a:extLst>
              <a:ext uri="{FF2B5EF4-FFF2-40B4-BE49-F238E27FC236}">
                <a16:creationId xmlns:a16="http://schemas.microsoft.com/office/drawing/2014/main" id="{5BE060D7-6895-4D27-9352-44D31C9C135B}"/>
              </a:ext>
            </a:extLst>
          </p:cNvPr>
          <p:cNvSpPr/>
          <p:nvPr/>
        </p:nvSpPr>
        <p:spPr>
          <a:xfrm>
            <a:off x="1979712" y="3577580"/>
            <a:ext cx="6246440" cy="923330"/>
          </a:xfrm>
          <a:prstGeom prst="rect">
            <a:avLst/>
          </a:prstGeom>
        </p:spPr>
        <p:txBody>
          <a:bodyPr wrap="square">
            <a:spAutoFit/>
          </a:bodyPr>
          <a:lstStyle/>
          <a:p>
            <a:pPr marL="436245" marR="132080" indent="-285750" algn="just">
              <a:spcAft>
                <a:spcPts val="1230"/>
              </a:spcAft>
            </a:pPr>
            <a:r>
              <a:rPr lang="fr-FR" dirty="0" smtClean="0">
                <a:solidFill>
                  <a:srgbClr val="000000"/>
                </a:solidFill>
                <a:latin typeface="Constantia" panose="02030602050306030303" pitchFamily="18" charset="0"/>
                <a:ea typeface="Times New Roman" panose="02020603050405020304" pitchFamily="18" charset="0"/>
              </a:rPr>
              <a:t>    Enfin, ce document restera le document contractuel qui organise la relation entre les différents acteurs tout au long du projet </a:t>
            </a:r>
            <a:endParaRPr lang="fr-TN" dirty="0">
              <a:solidFill>
                <a:srgbClr val="000000"/>
              </a:solidFill>
              <a:latin typeface="Constantia" panose="02030602050306030303"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819A4070-FD95-4BC7-8F9C-5046B25E5DD6}"/>
              </a:ext>
            </a:extLst>
          </p:cNvPr>
          <p:cNvSpPr/>
          <p:nvPr/>
        </p:nvSpPr>
        <p:spPr>
          <a:xfrm>
            <a:off x="2339752" y="985292"/>
            <a:ext cx="6548628" cy="2308324"/>
          </a:xfrm>
          <a:prstGeom prst="rect">
            <a:avLst/>
          </a:prstGeom>
        </p:spPr>
        <p:txBody>
          <a:bodyPr wrap="square">
            <a:spAutoFit/>
          </a:bodyPr>
          <a:lstStyle/>
          <a:p>
            <a:r>
              <a:rPr lang="fr-FR" dirty="0" smtClean="0">
                <a:solidFill>
                  <a:srgbClr val="000000"/>
                </a:solidFill>
                <a:latin typeface="Constantia" panose="02030602050306030303" pitchFamily="18" charset="0"/>
                <a:ea typeface="Times New Roman" panose="02020603050405020304" pitchFamily="18" charset="0"/>
              </a:rPr>
              <a:t>Notre projet  consiste à créer une application de gestion de scolarité pour une école préparatoire et primaire privée. Ce travail assure un espace pour chaque personne en relation avec cet établissement (Administration, Enseignant, Élève, Parent).</a:t>
            </a:r>
          </a:p>
          <a:p>
            <a:r>
              <a:rPr lang="fr-FR" dirty="0" smtClean="0">
                <a:solidFill>
                  <a:srgbClr val="000000"/>
                </a:solidFill>
                <a:latin typeface="Constantia" panose="02030602050306030303" pitchFamily="18" charset="0"/>
                <a:ea typeface="Times New Roman" panose="02020603050405020304" pitchFamily="18" charset="0"/>
              </a:rPr>
              <a:t>Malgré que c’est notre première expérience dans le monde professionnel, nous avons réalisé notre étude ce qui nous a aidé à dégager les limites et justifier la nécessité de développer notre application. </a:t>
            </a:r>
            <a:endParaRPr lang="fr-TN" dirty="0"/>
          </a:p>
        </p:txBody>
      </p:sp>
    </p:spTree>
    <p:extLst>
      <p:ext uri="{BB962C8B-B14F-4D97-AF65-F5344CB8AC3E}">
        <p14:creationId xmlns:p14="http://schemas.microsoft.com/office/powerpoint/2010/main" val="25581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4"/>
                                        </p:tgtEl>
                                        <p:attrNameLst>
                                          <p:attrName>r</p:attrName>
                                        </p:attrNameLst>
                                      </p:cBhvr>
                                    </p:animRot>
                                    <p:animRot by="-240000">
                                      <p:cBhvr>
                                        <p:cTn id="7" dur="200" fill="hold">
                                          <p:stCondLst>
                                            <p:cond delay="200"/>
                                          </p:stCondLst>
                                        </p:cTn>
                                        <p:tgtEl>
                                          <p:spTgt spid="14"/>
                                        </p:tgtEl>
                                        <p:attrNameLst>
                                          <p:attrName>r</p:attrName>
                                        </p:attrNameLst>
                                      </p:cBhvr>
                                    </p:animRot>
                                    <p:animRot by="240000">
                                      <p:cBhvr>
                                        <p:cTn id="8" dur="200" fill="hold">
                                          <p:stCondLst>
                                            <p:cond delay="400"/>
                                          </p:stCondLst>
                                        </p:cTn>
                                        <p:tgtEl>
                                          <p:spTgt spid="14"/>
                                        </p:tgtEl>
                                        <p:attrNameLst>
                                          <p:attrName>r</p:attrName>
                                        </p:attrNameLst>
                                      </p:cBhvr>
                                    </p:animRot>
                                    <p:animRot by="-240000">
                                      <p:cBhvr>
                                        <p:cTn id="9" dur="200" fill="hold">
                                          <p:stCondLst>
                                            <p:cond delay="600"/>
                                          </p:stCondLst>
                                        </p:cTn>
                                        <p:tgtEl>
                                          <p:spTgt spid="14"/>
                                        </p:tgtEl>
                                        <p:attrNameLst>
                                          <p:attrName>r</p:attrName>
                                        </p:attrNameLst>
                                      </p:cBhvr>
                                    </p:animRot>
                                    <p:animRot by="120000">
                                      <p:cBhvr>
                                        <p:cTn id="10" dur="200" fill="hold">
                                          <p:stCondLst>
                                            <p:cond delay="800"/>
                                          </p:stCondLst>
                                        </p:cTn>
                                        <p:tgtEl>
                                          <p:spTgt spid="1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499"/>
                                          </p:stCondLst>
                                        </p:cTn>
                                        <p:tgtEl>
                                          <p:spTgt spid="19">
                                            <p:txEl>
                                              <p:pRg st="0" end="0"/>
                                            </p:txEl>
                                          </p:spTgt>
                                        </p:tgtEl>
                                        <p:attrNameLst>
                                          <p:attrName>style.visibility</p:attrName>
                                        </p:attrNameLst>
                                      </p:cBhvr>
                                      <p:to>
                                        <p:strVal val="visible"/>
                                      </p:to>
                                    </p:set>
                                  </p:childTnLst>
                                </p:cTn>
                              </p:par>
                              <p:par>
                                <p:cTn id="15" presetID="32" presetClass="emph" presetSubtype="0" fill="hold" nodeType="withEffect">
                                  <p:stCondLst>
                                    <p:cond delay="0"/>
                                  </p:stCondLst>
                                  <p:childTnLst>
                                    <p:animRot by="120000">
                                      <p:cBhvr>
                                        <p:cTn id="16" dur="100" fill="hold">
                                          <p:stCondLst>
                                            <p:cond delay="0"/>
                                          </p:stCondLst>
                                        </p:cTn>
                                        <p:tgtEl>
                                          <p:spTgt spid="21"/>
                                        </p:tgtEl>
                                        <p:attrNameLst>
                                          <p:attrName>r</p:attrName>
                                        </p:attrNameLst>
                                      </p:cBhvr>
                                    </p:animRot>
                                    <p:animRot by="-240000">
                                      <p:cBhvr>
                                        <p:cTn id="17" dur="200" fill="hold">
                                          <p:stCondLst>
                                            <p:cond delay="200"/>
                                          </p:stCondLst>
                                        </p:cTn>
                                        <p:tgtEl>
                                          <p:spTgt spid="21"/>
                                        </p:tgtEl>
                                        <p:attrNameLst>
                                          <p:attrName>r</p:attrName>
                                        </p:attrNameLst>
                                      </p:cBhvr>
                                    </p:animRot>
                                    <p:animRot by="240000">
                                      <p:cBhvr>
                                        <p:cTn id="18" dur="200" fill="hold">
                                          <p:stCondLst>
                                            <p:cond delay="400"/>
                                          </p:stCondLst>
                                        </p:cTn>
                                        <p:tgtEl>
                                          <p:spTgt spid="21"/>
                                        </p:tgtEl>
                                        <p:attrNameLst>
                                          <p:attrName>r</p:attrName>
                                        </p:attrNameLst>
                                      </p:cBhvr>
                                    </p:animRot>
                                    <p:animRot by="-240000">
                                      <p:cBhvr>
                                        <p:cTn id="19" dur="200" fill="hold">
                                          <p:stCondLst>
                                            <p:cond delay="600"/>
                                          </p:stCondLst>
                                        </p:cTn>
                                        <p:tgtEl>
                                          <p:spTgt spid="21"/>
                                        </p:tgtEl>
                                        <p:attrNameLst>
                                          <p:attrName>r</p:attrName>
                                        </p:attrNameLst>
                                      </p:cBhvr>
                                    </p:animRot>
                                    <p:animRot by="120000">
                                      <p:cBhvr>
                                        <p:cTn id="20" dur="200" fill="hold">
                                          <p:stCondLst>
                                            <p:cond delay="800"/>
                                          </p:stCondLst>
                                        </p:cTn>
                                        <p:tgtEl>
                                          <p:spTgt spid="21"/>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build="p" autoUpdateAnimBg="0"/>
      <p:bldP spid="5"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475656" y="1849388"/>
            <a:ext cx="6104556" cy="830997"/>
          </a:xfrm>
          <a:prstGeom prst="rect">
            <a:avLst/>
          </a:prstGeom>
        </p:spPr>
        <p:txBody>
          <a:bodyPr wrap="none">
            <a:spAutoFit/>
          </a:bodyPr>
          <a:lstStyle/>
          <a:p>
            <a:r>
              <a:rPr lang="en-US" sz="4800" dirty="0">
                <a:solidFill>
                  <a:srgbClr val="3798B4"/>
                </a:solidFill>
                <a:latin typeface="Rage Italic" pitchFamily="66" charset="0"/>
                <a:ea typeface="Segoe UI" pitchFamily="34" charset="0"/>
                <a:cs typeface="Segoe UI" pitchFamily="34" charset="0"/>
              </a:rPr>
              <a:t>Merci pour votre attention</a:t>
            </a:r>
            <a:endParaRPr lang="fr-FR" sz="4800" dirty="0">
              <a:solidFill>
                <a:srgbClr val="3798B4"/>
              </a:solidFill>
              <a:latin typeface="Rage Italic" pitchFamily="66" charset="0"/>
              <a:ea typeface="Segoe UI" pitchFamily="34" charset="0"/>
              <a:cs typeface="Segoe UI"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9872" y="3217540"/>
            <a:ext cx="3384376" cy="1847850"/>
          </a:xfrm>
          <a:prstGeom prst="rect">
            <a:avLst/>
          </a:prstGeom>
        </p:spPr>
      </p:pic>
    </p:spTree>
    <p:extLst>
      <p:ext uri="{BB962C8B-B14F-4D97-AF65-F5344CB8AC3E}">
        <p14:creationId xmlns:p14="http://schemas.microsoft.com/office/powerpoint/2010/main" val="241060151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7536" y="2362235"/>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536" y="1634550"/>
            <a:ext cx="1714500" cy="6844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493" y="2939763"/>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00188" y="1788804"/>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425452"/>
            <a:ext cx="165463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274921" y="3054400"/>
            <a:ext cx="1269928" cy="323165"/>
          </a:xfrm>
          <a:prstGeom prst="rect">
            <a:avLst/>
          </a:prstGeom>
        </p:spPr>
        <p:txBody>
          <a:bodyPr wrap="square">
            <a:spAutoFit/>
          </a:bodyPr>
          <a:lstStyle/>
          <a:p>
            <a:pPr algn="ctr"/>
            <a:r>
              <a:rPr lang="en-GB" sz="1500" b="1" dirty="0">
                <a:solidFill>
                  <a:schemeClr val="bg1"/>
                </a:solidFill>
              </a:rPr>
              <a:t>Conception </a:t>
            </a:r>
            <a:endParaRPr lang="fr-FR" sz="1500" b="1" dirty="0">
              <a:solidFill>
                <a:schemeClr val="bg1"/>
              </a:solidFill>
            </a:endParaRPr>
          </a:p>
        </p:txBody>
      </p:sp>
      <p:sp>
        <p:nvSpPr>
          <p:cNvPr id="16" name="Rectangle 15"/>
          <p:cNvSpPr/>
          <p:nvPr/>
        </p:nvSpPr>
        <p:spPr>
          <a:xfrm>
            <a:off x="395536"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1" name="Rectangle 20"/>
          <p:cNvSpPr/>
          <p:nvPr/>
        </p:nvSpPr>
        <p:spPr>
          <a:xfrm>
            <a:off x="178357" y="137205"/>
            <a:ext cx="3492687"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Solution Proposée</a:t>
            </a:r>
            <a:endParaRPr lang="fr-FR" sz="3200" dirty="0">
              <a:solidFill>
                <a:srgbClr val="3798B4"/>
              </a:solidFill>
              <a:latin typeface="Segoe UI" pitchFamily="34" charset="0"/>
              <a:ea typeface="Segoe UI" pitchFamily="34" charset="0"/>
              <a:cs typeface="Segoe UI" pitchFamily="34" charset="0"/>
            </a:endParaRPr>
          </a:p>
        </p:txBody>
      </p:sp>
      <p:sp>
        <p:nvSpPr>
          <p:cNvPr id="4" name="Rectangle 3"/>
          <p:cNvSpPr/>
          <p:nvPr/>
        </p:nvSpPr>
        <p:spPr>
          <a:xfrm>
            <a:off x="8638378" y="5202617"/>
            <a:ext cx="312906" cy="369332"/>
          </a:xfrm>
          <a:prstGeom prst="rect">
            <a:avLst/>
          </a:prstGeom>
        </p:spPr>
        <p:txBody>
          <a:bodyPr wrap="none">
            <a:spAutoFit/>
          </a:bodyPr>
          <a:lstStyle/>
          <a:p>
            <a:r>
              <a:rPr lang="fr-FR" b="1" dirty="0" smtClean="0"/>
              <a:t>3</a:t>
            </a:r>
            <a:endParaRPr lang="fr-FR" b="1" dirty="0"/>
          </a:p>
        </p:txBody>
      </p:sp>
      <p:sp>
        <p:nvSpPr>
          <p:cNvPr id="2" name="Rectangle 1">
            <a:extLst>
              <a:ext uri="{FF2B5EF4-FFF2-40B4-BE49-F238E27FC236}">
                <a16:creationId xmlns:a16="http://schemas.microsoft.com/office/drawing/2014/main" id="{FA6CA44A-0523-4CDD-8497-04E77791EB35}"/>
              </a:ext>
            </a:extLst>
          </p:cNvPr>
          <p:cNvSpPr/>
          <p:nvPr/>
        </p:nvSpPr>
        <p:spPr>
          <a:xfrm>
            <a:off x="3635896" y="265212"/>
            <a:ext cx="4572000" cy="461665"/>
          </a:xfrm>
          <a:prstGeom prst="rect">
            <a:avLst/>
          </a:prstGeom>
        </p:spPr>
        <p:txBody>
          <a:bodyPr>
            <a:spAutoFit/>
          </a:bodyPr>
          <a:lstStyle/>
          <a:p>
            <a:pPr>
              <a:spcAft>
                <a:spcPts val="0"/>
              </a:spcAft>
            </a:pPr>
            <a:r>
              <a:rPr lang="fr-FR" sz="2400" b="1" i="1" u="sng" dirty="0" smtClean="0">
                <a:solidFill>
                  <a:srgbClr val="002060"/>
                </a:solidFill>
              </a:rPr>
              <a:t>Etude de l’existant  </a:t>
            </a:r>
            <a:endParaRPr lang="fr-TN" sz="2400" b="1" i="1" u="sng" dirty="0">
              <a:solidFill>
                <a:srgbClr val="002060"/>
              </a:solidFill>
            </a:endParaRPr>
          </a:p>
        </p:txBody>
      </p:sp>
      <p:sp>
        <p:nvSpPr>
          <p:cNvPr id="22" name="Rectangle 21">
            <a:extLst>
              <a:ext uri="{FF2B5EF4-FFF2-40B4-BE49-F238E27FC236}">
                <a16:creationId xmlns:a16="http://schemas.microsoft.com/office/drawing/2014/main" id="{CDDC5F76-5E76-4C5E-AFB6-609E25A9788B}"/>
              </a:ext>
            </a:extLst>
          </p:cNvPr>
          <p:cNvSpPr/>
          <p:nvPr/>
        </p:nvSpPr>
        <p:spPr>
          <a:xfrm>
            <a:off x="2123728" y="841276"/>
            <a:ext cx="6408712" cy="1015663"/>
          </a:xfrm>
          <a:prstGeom prst="rect">
            <a:avLst/>
          </a:prstGeom>
        </p:spPr>
        <p:txBody>
          <a:bodyPr wrap="square">
            <a:spAutoFit/>
          </a:bodyPr>
          <a:lstStyle/>
          <a:p>
            <a:r>
              <a:rPr lang="fr-FR" sz="1500" dirty="0" smtClean="0">
                <a:latin typeface="Constantia" panose="02030602050306030303" pitchFamily="18" charset="0"/>
                <a:ea typeface="Times New Roman" panose="02020603050405020304" pitchFamily="18" charset="0"/>
                <a:cs typeface="Arial" panose="020B0604020202020204" pitchFamily="34" charset="0"/>
              </a:rPr>
              <a:t>  L’étude de l’existant est une étape très importante pour une bonne compréhension du l’environnement actuel et pour la détermination des besoins ainsi que les objectifs de l’application. L’étude  de l’existant a été faite sur deux phases : </a:t>
            </a:r>
          </a:p>
        </p:txBody>
      </p:sp>
      <p:sp>
        <p:nvSpPr>
          <p:cNvPr id="24" name="Rectangle 23">
            <a:extLst>
              <a:ext uri="{FF2B5EF4-FFF2-40B4-BE49-F238E27FC236}">
                <a16:creationId xmlns:a16="http://schemas.microsoft.com/office/drawing/2014/main" id="{540EE009-5550-4F83-AC58-577E110CBC2E}"/>
              </a:ext>
            </a:extLst>
          </p:cNvPr>
          <p:cNvSpPr/>
          <p:nvPr/>
        </p:nvSpPr>
        <p:spPr>
          <a:xfrm>
            <a:off x="1979712" y="2065412"/>
            <a:ext cx="7020272" cy="1061829"/>
          </a:xfrm>
          <a:prstGeom prst="rect">
            <a:avLst/>
          </a:prstGeom>
        </p:spPr>
        <p:txBody>
          <a:bodyPr wrap="square">
            <a:spAutoFit/>
          </a:bodyPr>
          <a:lstStyle/>
          <a:p>
            <a:pPr marL="285750" indent="-285750">
              <a:spcAft>
                <a:spcPts val="0"/>
              </a:spcAft>
              <a:buFont typeface="Wingdings" panose="05000000000000000000" pitchFamily="2" charset="2"/>
              <a:buChar char="v"/>
            </a:pPr>
            <a:r>
              <a:rPr lang="fr-FR" sz="1500" dirty="0" smtClean="0">
                <a:latin typeface="Constantia" panose="02030602050306030303" pitchFamily="18" charset="0"/>
                <a:ea typeface="Times New Roman" panose="02020603050405020304" pitchFamily="18" charset="0"/>
                <a:cs typeface="Arial" panose="020B0604020202020204" pitchFamily="34" charset="0"/>
              </a:rPr>
              <a:t>Collecte d’information : Cette partie a été réalisée via des entretiens (avec le personnel de l’école : Directeur de l’école, responsable pédagogique, …). Des documents de format papier a été mis à nos disposition. </a:t>
            </a:r>
          </a:p>
          <a:p>
            <a:pPr marL="285750" indent="-285750"/>
            <a:endParaRPr lang="fr-FR" dirty="0" smtClean="0">
              <a:latin typeface="Constantia" panose="02030602050306030303" pitchFamily="18" charset="0"/>
              <a:ea typeface="Times New Roman" panose="02020603050405020304" pitchFamily="18" charset="0"/>
              <a:cs typeface="Arial" panose="020B0604020202020204" pitchFamily="34" charset="0"/>
            </a:endParaRPr>
          </a:p>
        </p:txBody>
      </p:sp>
      <p:sp>
        <p:nvSpPr>
          <p:cNvPr id="20" name="Rectangle 19">
            <a:extLst>
              <a:ext uri="{FF2B5EF4-FFF2-40B4-BE49-F238E27FC236}">
                <a16:creationId xmlns:a16="http://schemas.microsoft.com/office/drawing/2014/main" id="{540EE009-5550-4F83-AC58-577E110CBC2E}"/>
              </a:ext>
            </a:extLst>
          </p:cNvPr>
          <p:cNvSpPr/>
          <p:nvPr/>
        </p:nvSpPr>
        <p:spPr>
          <a:xfrm>
            <a:off x="1979712" y="3145532"/>
            <a:ext cx="7056784" cy="2169825"/>
          </a:xfrm>
          <a:prstGeom prst="rect">
            <a:avLst/>
          </a:prstGeom>
        </p:spPr>
        <p:txBody>
          <a:bodyPr wrap="square">
            <a:spAutoFit/>
          </a:bodyPr>
          <a:lstStyle/>
          <a:p>
            <a:pPr>
              <a:buFont typeface="Wingdings" pitchFamily="2" charset="2"/>
              <a:buChar char="v"/>
            </a:pPr>
            <a:r>
              <a:rPr lang="fr-FR" sz="1500" dirty="0" smtClean="0">
                <a:latin typeface="Constantia" panose="02030602050306030303" pitchFamily="18" charset="0"/>
                <a:ea typeface="Times New Roman" panose="02020603050405020304" pitchFamily="18" charset="0"/>
                <a:cs typeface="Arial" panose="020B0604020202020204" pitchFamily="34" charset="0"/>
              </a:rPr>
              <a:t> Détermination de l’objectif et besoin de l’école Après cette analyse, nous avons constaté que : - Au moment de l’étude,  La plupart des services fourni se fasse d’une manière traditionnelle et parfois manuelle (sous forme de papiers et/ou sur des fichiers Excel).</a:t>
            </a:r>
          </a:p>
          <a:p>
            <a:r>
              <a:rPr lang="fr-FR" sz="1500" dirty="0" smtClean="0">
                <a:latin typeface="Constantia" panose="02030602050306030303" pitchFamily="18" charset="0"/>
                <a:ea typeface="Times New Roman" panose="02020603050405020304" pitchFamily="18" charset="0"/>
                <a:cs typeface="Arial" panose="020B0604020202020204" pitchFamily="34" charset="0"/>
              </a:rPr>
              <a:t>L’absence d’organisation se manifeste avec la surcharge d’information sous forme de papier. Une visibilité sur Internet se fait sentir avec la concurrence. Une application facilitant la gestion de l’élève, l’assurance des parents et le suivi des enseignants s’est imposé.</a:t>
            </a:r>
          </a:p>
          <a:p>
            <a:pPr marL="285750" indent="-285750">
              <a:spcAft>
                <a:spcPts val="0"/>
              </a:spcAft>
            </a:pPr>
            <a:endParaRPr lang="fr-FR" sz="1500" dirty="0" smtClean="0">
              <a:latin typeface="Constantia" panose="02030602050306030303" pitchFamily="18" charset="0"/>
              <a:ea typeface="Times New Roman" panose="02020603050405020304" pitchFamily="18" charset="0"/>
              <a:cs typeface="Arial" panose="020B0604020202020204" pitchFamily="34" charset="0"/>
            </a:endParaRPr>
          </a:p>
        </p:txBody>
      </p:sp>
    </p:spTree>
    <p:custDataLst>
      <p:tags r:id="rId1"/>
    </p:custDataLst>
    <p:extLst>
      <p:ext uri="{BB962C8B-B14F-4D97-AF65-F5344CB8AC3E}">
        <p14:creationId xmlns:p14="http://schemas.microsoft.com/office/powerpoint/2010/main" val="249409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6394"/>
                                        </p:tgtEl>
                                        <p:attrNameLst>
                                          <p:attrName>r</p:attrName>
                                        </p:attrNameLst>
                                      </p:cBhvr>
                                    </p:animRot>
                                    <p:animRot by="-240000">
                                      <p:cBhvr>
                                        <p:cTn id="7" dur="200" fill="hold">
                                          <p:stCondLst>
                                            <p:cond delay="200"/>
                                          </p:stCondLst>
                                        </p:cTn>
                                        <p:tgtEl>
                                          <p:spTgt spid="16394"/>
                                        </p:tgtEl>
                                        <p:attrNameLst>
                                          <p:attrName>r</p:attrName>
                                        </p:attrNameLst>
                                      </p:cBhvr>
                                    </p:animRot>
                                    <p:animRot by="240000">
                                      <p:cBhvr>
                                        <p:cTn id="8" dur="200" fill="hold">
                                          <p:stCondLst>
                                            <p:cond delay="400"/>
                                          </p:stCondLst>
                                        </p:cTn>
                                        <p:tgtEl>
                                          <p:spTgt spid="16394"/>
                                        </p:tgtEl>
                                        <p:attrNameLst>
                                          <p:attrName>r</p:attrName>
                                        </p:attrNameLst>
                                      </p:cBhvr>
                                    </p:animRot>
                                    <p:animRot by="-240000">
                                      <p:cBhvr>
                                        <p:cTn id="9" dur="200" fill="hold">
                                          <p:stCondLst>
                                            <p:cond delay="600"/>
                                          </p:stCondLst>
                                        </p:cTn>
                                        <p:tgtEl>
                                          <p:spTgt spid="16394"/>
                                        </p:tgtEl>
                                        <p:attrNameLst>
                                          <p:attrName>r</p:attrName>
                                        </p:attrNameLst>
                                      </p:cBhvr>
                                    </p:animRot>
                                    <p:animRot by="120000">
                                      <p:cBhvr>
                                        <p:cTn id="10" dur="200" fill="hold">
                                          <p:stCondLst>
                                            <p:cond delay="800"/>
                                          </p:stCondLst>
                                        </p:cTn>
                                        <p:tgtEl>
                                          <p:spTgt spid="1639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22" grpId="0"/>
      <p:bldP spid="24"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7536" y="2362235"/>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536" y="1634550"/>
            <a:ext cx="1714500" cy="6844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493" y="2939763"/>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00188" y="1788804"/>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425452"/>
            <a:ext cx="165463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274921" y="3054400"/>
            <a:ext cx="1269928" cy="323165"/>
          </a:xfrm>
          <a:prstGeom prst="rect">
            <a:avLst/>
          </a:prstGeom>
        </p:spPr>
        <p:txBody>
          <a:bodyPr wrap="square">
            <a:spAutoFit/>
          </a:bodyPr>
          <a:lstStyle/>
          <a:p>
            <a:pPr algn="ctr"/>
            <a:r>
              <a:rPr lang="en-GB" sz="1500" b="1" dirty="0">
                <a:solidFill>
                  <a:schemeClr val="bg1"/>
                </a:solidFill>
              </a:rPr>
              <a:t>Conception </a:t>
            </a:r>
            <a:endParaRPr lang="fr-FR" sz="1500" b="1" dirty="0">
              <a:solidFill>
                <a:schemeClr val="bg1"/>
              </a:solidFill>
            </a:endParaRPr>
          </a:p>
        </p:txBody>
      </p:sp>
      <p:sp>
        <p:nvSpPr>
          <p:cNvPr id="16" name="Rectangle 15"/>
          <p:cNvSpPr/>
          <p:nvPr/>
        </p:nvSpPr>
        <p:spPr>
          <a:xfrm>
            <a:off x="395536"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1" name="Rectangle 20"/>
          <p:cNvSpPr/>
          <p:nvPr/>
        </p:nvSpPr>
        <p:spPr>
          <a:xfrm>
            <a:off x="178357" y="137205"/>
            <a:ext cx="3074944" cy="523220"/>
          </a:xfrm>
          <a:prstGeom prst="rect">
            <a:avLst/>
          </a:prstGeom>
        </p:spPr>
        <p:txBody>
          <a:bodyPr wrap="none">
            <a:spAutoFit/>
          </a:bodyPr>
          <a:lstStyle/>
          <a:p>
            <a:r>
              <a:rPr lang="en-GB" sz="2800" dirty="0">
                <a:solidFill>
                  <a:srgbClr val="3798B4"/>
                </a:solidFill>
                <a:latin typeface="Segoe UI" pitchFamily="34" charset="0"/>
                <a:ea typeface="Segoe UI" pitchFamily="34" charset="0"/>
                <a:cs typeface="Segoe UI" pitchFamily="34" charset="0"/>
              </a:rPr>
              <a:t>Solution Proposée</a:t>
            </a:r>
            <a:endParaRPr lang="fr-FR" sz="2800" dirty="0">
              <a:solidFill>
                <a:srgbClr val="3798B4"/>
              </a:solidFill>
              <a:latin typeface="Segoe UI" pitchFamily="34" charset="0"/>
              <a:ea typeface="Segoe UI" pitchFamily="34" charset="0"/>
              <a:cs typeface="Segoe UI" pitchFamily="34" charset="0"/>
            </a:endParaRPr>
          </a:p>
        </p:txBody>
      </p:sp>
      <p:sp>
        <p:nvSpPr>
          <p:cNvPr id="4" name="Rectangle 3"/>
          <p:cNvSpPr/>
          <p:nvPr/>
        </p:nvSpPr>
        <p:spPr>
          <a:xfrm>
            <a:off x="8638378" y="5202617"/>
            <a:ext cx="312906" cy="369332"/>
          </a:xfrm>
          <a:prstGeom prst="rect">
            <a:avLst/>
          </a:prstGeom>
        </p:spPr>
        <p:txBody>
          <a:bodyPr wrap="none">
            <a:spAutoFit/>
          </a:bodyPr>
          <a:lstStyle/>
          <a:p>
            <a:r>
              <a:rPr lang="fr-FR" b="1" dirty="0" smtClean="0"/>
              <a:t>4</a:t>
            </a:r>
            <a:endParaRPr lang="fr-FR" b="1" dirty="0"/>
          </a:p>
        </p:txBody>
      </p:sp>
      <p:sp>
        <p:nvSpPr>
          <p:cNvPr id="2" name="Rectangle 1">
            <a:extLst>
              <a:ext uri="{FF2B5EF4-FFF2-40B4-BE49-F238E27FC236}">
                <a16:creationId xmlns:a16="http://schemas.microsoft.com/office/drawing/2014/main" id="{FA6CA44A-0523-4CDD-8497-04E77791EB35}"/>
              </a:ext>
            </a:extLst>
          </p:cNvPr>
          <p:cNvSpPr/>
          <p:nvPr/>
        </p:nvSpPr>
        <p:spPr>
          <a:xfrm>
            <a:off x="3275856" y="121196"/>
            <a:ext cx="4572000" cy="461665"/>
          </a:xfrm>
          <a:prstGeom prst="rect">
            <a:avLst/>
          </a:prstGeom>
        </p:spPr>
        <p:txBody>
          <a:bodyPr>
            <a:spAutoFit/>
          </a:bodyPr>
          <a:lstStyle/>
          <a:p>
            <a:pPr>
              <a:spcAft>
                <a:spcPts val="0"/>
              </a:spcAft>
            </a:pPr>
            <a:r>
              <a:rPr lang="fr-FR" sz="2400" b="1" i="1" u="sng" dirty="0" smtClean="0">
                <a:solidFill>
                  <a:srgbClr val="002060"/>
                </a:solidFill>
              </a:rPr>
              <a:t>Description de l’existant</a:t>
            </a:r>
            <a:endParaRPr lang="fr-TN" sz="2400" b="1" i="1" u="sng" dirty="0">
              <a:solidFill>
                <a:srgbClr val="002060"/>
              </a:solidFill>
            </a:endParaRPr>
          </a:p>
        </p:txBody>
      </p:sp>
      <p:sp>
        <p:nvSpPr>
          <p:cNvPr id="22" name="Rectangle 21">
            <a:extLst>
              <a:ext uri="{FF2B5EF4-FFF2-40B4-BE49-F238E27FC236}">
                <a16:creationId xmlns:a16="http://schemas.microsoft.com/office/drawing/2014/main" id="{CDDC5F76-5E76-4C5E-AFB6-609E25A9788B}"/>
              </a:ext>
            </a:extLst>
          </p:cNvPr>
          <p:cNvSpPr/>
          <p:nvPr/>
        </p:nvSpPr>
        <p:spPr>
          <a:xfrm>
            <a:off x="1763688" y="625252"/>
            <a:ext cx="6408712" cy="338554"/>
          </a:xfrm>
          <a:prstGeom prst="rect">
            <a:avLst/>
          </a:prstGeom>
        </p:spPr>
        <p:txBody>
          <a:bodyPr wrap="square">
            <a:spAutoFit/>
          </a:bodyPr>
          <a:lstStyle/>
          <a:p>
            <a:pPr>
              <a:buFont typeface="Wingdings" pitchFamily="2" charset="2"/>
              <a:buChar char="q"/>
            </a:pPr>
            <a:r>
              <a:rPr lang="fr-FR" sz="1500" dirty="0" smtClean="0">
                <a:latin typeface="Constantia" panose="02030602050306030303" pitchFamily="18" charset="0"/>
                <a:ea typeface="Times New Roman" panose="02020603050405020304" pitchFamily="18" charset="0"/>
                <a:cs typeface="Arial" panose="020B0604020202020204" pitchFamily="34" charset="0"/>
              </a:rPr>
              <a:t>  </a:t>
            </a:r>
            <a:r>
              <a:rPr lang="fr-FR" sz="1600" b="1" i="1" dirty="0" smtClean="0">
                <a:solidFill>
                  <a:schemeClr val="accent1">
                    <a:lumMod val="75000"/>
                  </a:schemeClr>
                </a:solidFill>
              </a:rPr>
              <a:t>Ecole intégrale</a:t>
            </a:r>
            <a:endParaRPr lang="fr-FR" sz="1500" b="1" i="1" dirty="0" smtClean="0">
              <a:solidFill>
                <a:schemeClr val="accent1">
                  <a:lumMod val="75000"/>
                </a:schemeClr>
              </a:solidFill>
              <a:latin typeface="Constantia" panose="02030602050306030303" pitchFamily="18" charset="0"/>
              <a:ea typeface="Times New Roman" panose="02020603050405020304" pitchFamily="18" charset="0"/>
              <a:cs typeface="Arial" panose="020B0604020202020204" pitchFamily="34" charset="0"/>
            </a:endParaRPr>
          </a:p>
        </p:txBody>
      </p:sp>
      <p:sp>
        <p:nvSpPr>
          <p:cNvPr id="20" name="Rectangle 19">
            <a:extLst>
              <a:ext uri="{FF2B5EF4-FFF2-40B4-BE49-F238E27FC236}">
                <a16:creationId xmlns:a16="http://schemas.microsoft.com/office/drawing/2014/main" id="{540EE009-5550-4F83-AC58-577E110CBC2E}"/>
              </a:ext>
            </a:extLst>
          </p:cNvPr>
          <p:cNvSpPr/>
          <p:nvPr/>
        </p:nvSpPr>
        <p:spPr>
          <a:xfrm>
            <a:off x="5724128" y="1345332"/>
            <a:ext cx="3240360" cy="2169825"/>
          </a:xfrm>
          <a:prstGeom prst="rect">
            <a:avLst/>
          </a:prstGeom>
        </p:spPr>
        <p:txBody>
          <a:bodyPr wrap="square">
            <a:spAutoFit/>
          </a:bodyPr>
          <a:lstStyle/>
          <a:p>
            <a:pPr>
              <a:buFont typeface="Wingdings" pitchFamily="2" charset="2"/>
              <a:buChar char="v"/>
            </a:pPr>
            <a:r>
              <a:rPr lang="fr-FR" sz="1300" b="1" i="1" dirty="0" smtClean="0">
                <a:latin typeface="Constantia" panose="02030602050306030303" pitchFamily="18" charset="0"/>
                <a:ea typeface="Times New Roman" panose="02020603050405020304" pitchFamily="18" charset="0"/>
                <a:cs typeface="Arial" panose="020B0604020202020204" pitchFamily="34" charset="0"/>
              </a:rPr>
              <a:t> </a:t>
            </a:r>
            <a:r>
              <a:rPr lang="fr-FR" sz="1400" b="1" i="1" dirty="0" smtClean="0">
                <a:latin typeface="Constantia" panose="02030602050306030303" pitchFamily="18" charset="0"/>
                <a:ea typeface="Times New Roman" panose="02020603050405020304" pitchFamily="18" charset="0"/>
                <a:cs typeface="Arial" panose="020B0604020202020204" pitchFamily="34" charset="0"/>
              </a:rPr>
              <a:t> </a:t>
            </a:r>
            <a:r>
              <a:rPr lang="fr-FR" sz="1200" b="1" i="1" dirty="0" smtClean="0"/>
              <a:t>Les points forts : </a:t>
            </a:r>
          </a:p>
          <a:p>
            <a:pPr>
              <a:buFontTx/>
              <a:buChar char="-"/>
            </a:pPr>
            <a:r>
              <a:rPr lang="fr-FR" sz="1200" dirty="0" smtClean="0"/>
              <a:t>Les liens sont clairement identifiés, explicites et homogènes tout au long du site.</a:t>
            </a:r>
          </a:p>
          <a:p>
            <a:r>
              <a:rPr lang="fr-FR" sz="1200" dirty="0" smtClean="0"/>
              <a:t> - L’intégration multimédia (vidéo, animation) s’affiche correctement et sans difficulté.</a:t>
            </a:r>
          </a:p>
          <a:p>
            <a:r>
              <a:rPr lang="fr-FR" sz="1200" dirty="0" smtClean="0"/>
              <a:t> - Le site fournit à l’utilisateur une information utile, qui répond à son besoin. - Le style d’écriture est simple et clair. </a:t>
            </a:r>
          </a:p>
          <a:p>
            <a:pPr>
              <a:buFontTx/>
              <a:buChar char="-"/>
            </a:pPr>
            <a:r>
              <a:rPr lang="fr-FR" sz="1200" dirty="0" smtClean="0"/>
              <a:t>Le site web possède 3 espaces : parent, enseignant et élève. </a:t>
            </a:r>
          </a:p>
          <a:p>
            <a:endParaRPr lang="fr-FR" sz="1300" dirty="0" smtClean="0">
              <a:latin typeface="Constantia" panose="02030602050306030303" pitchFamily="18" charset="0"/>
              <a:ea typeface="Times New Roman" panose="02020603050405020304" pitchFamily="18" charset="0"/>
              <a:cs typeface="Arial" panose="020B0604020202020204" pitchFamily="34" charset="0"/>
            </a:endParaRPr>
          </a:p>
        </p:txBody>
      </p:sp>
      <p:pic>
        <p:nvPicPr>
          <p:cNvPr id="19" name="Image 18" descr="12.PNG"/>
          <p:cNvPicPr/>
          <p:nvPr/>
        </p:nvPicPr>
        <p:blipFill>
          <a:blip r:embed="rId8" cstate="print"/>
          <a:stretch>
            <a:fillRect/>
          </a:stretch>
        </p:blipFill>
        <p:spPr>
          <a:xfrm>
            <a:off x="1979712" y="985292"/>
            <a:ext cx="3672408" cy="2736304"/>
          </a:xfrm>
          <a:prstGeom prst="rect">
            <a:avLst/>
          </a:prstGeom>
        </p:spPr>
      </p:pic>
      <p:sp>
        <p:nvSpPr>
          <p:cNvPr id="23" name="Rectangle 22">
            <a:extLst>
              <a:ext uri="{FF2B5EF4-FFF2-40B4-BE49-F238E27FC236}">
                <a16:creationId xmlns:a16="http://schemas.microsoft.com/office/drawing/2014/main" id="{540EE009-5550-4F83-AC58-577E110CBC2E}"/>
              </a:ext>
            </a:extLst>
          </p:cNvPr>
          <p:cNvSpPr/>
          <p:nvPr/>
        </p:nvSpPr>
        <p:spPr>
          <a:xfrm>
            <a:off x="2051720" y="3721596"/>
            <a:ext cx="7092280" cy="1631216"/>
          </a:xfrm>
          <a:prstGeom prst="rect">
            <a:avLst/>
          </a:prstGeom>
        </p:spPr>
        <p:txBody>
          <a:bodyPr wrap="square">
            <a:spAutoFit/>
          </a:bodyPr>
          <a:lstStyle/>
          <a:p>
            <a:pPr>
              <a:buFont typeface="Wingdings" pitchFamily="2" charset="2"/>
              <a:buChar char="v"/>
            </a:pPr>
            <a:r>
              <a:rPr lang="fr-FR" sz="1400" b="1" i="1" dirty="0" smtClean="0"/>
              <a:t> Les points faibles : </a:t>
            </a:r>
          </a:p>
          <a:p>
            <a:pPr>
              <a:buFontTx/>
              <a:buChar char="-"/>
            </a:pPr>
            <a:r>
              <a:rPr lang="fr-FR" sz="1200" dirty="0" smtClean="0"/>
              <a:t>Le premier niveau de navigation n’est pas clair et bien segmenté. </a:t>
            </a:r>
          </a:p>
          <a:p>
            <a:pPr>
              <a:buFontTx/>
              <a:buChar char="-"/>
            </a:pPr>
            <a:r>
              <a:rPr lang="fr-FR" sz="1200" dirty="0" smtClean="0"/>
              <a:t>Excès d’images et de liens avec répétition des mêmes liens dans la même page. </a:t>
            </a:r>
          </a:p>
          <a:p>
            <a:pPr>
              <a:buFontTx/>
              <a:buChar char="-"/>
            </a:pPr>
            <a:r>
              <a:rPr lang="fr-FR" sz="1200" dirty="0" smtClean="0"/>
              <a:t>La page principale est trop encombrée avec excès d’informations pour l’utilisateur.</a:t>
            </a:r>
          </a:p>
          <a:p>
            <a:pPr>
              <a:buFontTx/>
              <a:buChar char="-"/>
            </a:pPr>
            <a:r>
              <a:rPr lang="fr-FR" sz="1200" dirty="0" smtClean="0"/>
              <a:t> Beaucoup de couleurs avec des tendances différentes, l’utilisateur se trouve perdu dans la grande variété des couleurs abondantes et surcharge d’information parfois inutile et porte à confusion sur le but principal du site.</a:t>
            </a:r>
          </a:p>
          <a:p>
            <a:endParaRPr lang="fr-FR" sz="1400" dirty="0" smtClean="0">
              <a:latin typeface="Constantia" panose="02030602050306030303" pitchFamily="18" charset="0"/>
              <a:ea typeface="Times New Roman" panose="02020603050405020304" pitchFamily="18" charset="0"/>
              <a:cs typeface="Arial" panose="020B0604020202020204" pitchFamily="34" charset="0"/>
            </a:endParaRPr>
          </a:p>
        </p:txBody>
      </p:sp>
    </p:spTree>
    <p:custDataLst>
      <p:tags r:id="rId1"/>
    </p:custDataLst>
    <p:extLst>
      <p:ext uri="{BB962C8B-B14F-4D97-AF65-F5344CB8AC3E}">
        <p14:creationId xmlns:p14="http://schemas.microsoft.com/office/powerpoint/2010/main" val="249409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6394"/>
                                        </p:tgtEl>
                                        <p:attrNameLst>
                                          <p:attrName>r</p:attrName>
                                        </p:attrNameLst>
                                      </p:cBhvr>
                                    </p:animRot>
                                    <p:animRot by="-240000">
                                      <p:cBhvr>
                                        <p:cTn id="7" dur="200" fill="hold">
                                          <p:stCondLst>
                                            <p:cond delay="200"/>
                                          </p:stCondLst>
                                        </p:cTn>
                                        <p:tgtEl>
                                          <p:spTgt spid="16394"/>
                                        </p:tgtEl>
                                        <p:attrNameLst>
                                          <p:attrName>r</p:attrName>
                                        </p:attrNameLst>
                                      </p:cBhvr>
                                    </p:animRot>
                                    <p:animRot by="240000">
                                      <p:cBhvr>
                                        <p:cTn id="8" dur="200" fill="hold">
                                          <p:stCondLst>
                                            <p:cond delay="400"/>
                                          </p:stCondLst>
                                        </p:cTn>
                                        <p:tgtEl>
                                          <p:spTgt spid="16394"/>
                                        </p:tgtEl>
                                        <p:attrNameLst>
                                          <p:attrName>r</p:attrName>
                                        </p:attrNameLst>
                                      </p:cBhvr>
                                    </p:animRot>
                                    <p:animRot by="-240000">
                                      <p:cBhvr>
                                        <p:cTn id="9" dur="200" fill="hold">
                                          <p:stCondLst>
                                            <p:cond delay="600"/>
                                          </p:stCondLst>
                                        </p:cTn>
                                        <p:tgtEl>
                                          <p:spTgt spid="16394"/>
                                        </p:tgtEl>
                                        <p:attrNameLst>
                                          <p:attrName>r</p:attrName>
                                        </p:attrNameLst>
                                      </p:cBhvr>
                                    </p:animRot>
                                    <p:animRot by="120000">
                                      <p:cBhvr>
                                        <p:cTn id="10" dur="200" fill="hold">
                                          <p:stCondLst>
                                            <p:cond delay="800"/>
                                          </p:stCondLst>
                                        </p:cTn>
                                        <p:tgtEl>
                                          <p:spTgt spid="1639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22" grpId="0"/>
      <p:bldP spid="20"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7536" y="2362235"/>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536" y="1634550"/>
            <a:ext cx="1714500" cy="6844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493" y="2939763"/>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1196" y="3477645"/>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00188" y="1788804"/>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425452"/>
            <a:ext cx="165463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274921" y="3054400"/>
            <a:ext cx="1269928" cy="323165"/>
          </a:xfrm>
          <a:prstGeom prst="rect">
            <a:avLst/>
          </a:prstGeom>
        </p:spPr>
        <p:txBody>
          <a:bodyPr wrap="square">
            <a:spAutoFit/>
          </a:bodyPr>
          <a:lstStyle/>
          <a:p>
            <a:pPr algn="ctr"/>
            <a:r>
              <a:rPr lang="en-GB" sz="1500" b="1" dirty="0">
                <a:solidFill>
                  <a:schemeClr val="bg1"/>
                </a:solidFill>
              </a:rPr>
              <a:t>Conception </a:t>
            </a:r>
            <a:endParaRPr lang="fr-FR" sz="1500" b="1" dirty="0">
              <a:solidFill>
                <a:schemeClr val="bg1"/>
              </a:solidFill>
            </a:endParaRPr>
          </a:p>
        </p:txBody>
      </p:sp>
      <p:sp>
        <p:nvSpPr>
          <p:cNvPr id="16" name="Rectangle 15"/>
          <p:cNvSpPr/>
          <p:nvPr/>
        </p:nvSpPr>
        <p:spPr>
          <a:xfrm>
            <a:off x="395536" y="3577580"/>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1" name="Rectangle 20"/>
          <p:cNvSpPr/>
          <p:nvPr/>
        </p:nvSpPr>
        <p:spPr>
          <a:xfrm>
            <a:off x="178357" y="137205"/>
            <a:ext cx="3074944" cy="523220"/>
          </a:xfrm>
          <a:prstGeom prst="rect">
            <a:avLst/>
          </a:prstGeom>
        </p:spPr>
        <p:txBody>
          <a:bodyPr wrap="none">
            <a:spAutoFit/>
          </a:bodyPr>
          <a:lstStyle/>
          <a:p>
            <a:r>
              <a:rPr lang="en-GB" sz="2800" dirty="0">
                <a:solidFill>
                  <a:srgbClr val="3798B4"/>
                </a:solidFill>
                <a:latin typeface="Segoe UI" pitchFamily="34" charset="0"/>
                <a:ea typeface="Segoe UI" pitchFamily="34" charset="0"/>
                <a:cs typeface="Segoe UI" pitchFamily="34" charset="0"/>
              </a:rPr>
              <a:t>Solution Proposée</a:t>
            </a:r>
            <a:endParaRPr lang="fr-FR" sz="2800" dirty="0">
              <a:solidFill>
                <a:srgbClr val="3798B4"/>
              </a:solidFill>
              <a:latin typeface="Segoe UI" pitchFamily="34" charset="0"/>
              <a:ea typeface="Segoe UI" pitchFamily="34" charset="0"/>
              <a:cs typeface="Segoe UI" pitchFamily="34" charset="0"/>
            </a:endParaRPr>
          </a:p>
        </p:txBody>
      </p:sp>
      <p:sp>
        <p:nvSpPr>
          <p:cNvPr id="4" name="Rectangle 3"/>
          <p:cNvSpPr/>
          <p:nvPr/>
        </p:nvSpPr>
        <p:spPr>
          <a:xfrm>
            <a:off x="8638378" y="5202617"/>
            <a:ext cx="312906" cy="369332"/>
          </a:xfrm>
          <a:prstGeom prst="rect">
            <a:avLst/>
          </a:prstGeom>
        </p:spPr>
        <p:txBody>
          <a:bodyPr wrap="none">
            <a:spAutoFit/>
          </a:bodyPr>
          <a:lstStyle/>
          <a:p>
            <a:r>
              <a:rPr lang="fr-FR" b="1" dirty="0" smtClean="0"/>
              <a:t>5</a:t>
            </a:r>
            <a:endParaRPr lang="fr-FR" b="1" dirty="0"/>
          </a:p>
        </p:txBody>
      </p:sp>
      <p:sp>
        <p:nvSpPr>
          <p:cNvPr id="2" name="Rectangle 1">
            <a:extLst>
              <a:ext uri="{FF2B5EF4-FFF2-40B4-BE49-F238E27FC236}">
                <a16:creationId xmlns:a16="http://schemas.microsoft.com/office/drawing/2014/main" id="{FA6CA44A-0523-4CDD-8497-04E77791EB35}"/>
              </a:ext>
            </a:extLst>
          </p:cNvPr>
          <p:cNvSpPr/>
          <p:nvPr/>
        </p:nvSpPr>
        <p:spPr>
          <a:xfrm>
            <a:off x="3275856" y="121196"/>
            <a:ext cx="4572000" cy="461665"/>
          </a:xfrm>
          <a:prstGeom prst="rect">
            <a:avLst/>
          </a:prstGeom>
        </p:spPr>
        <p:txBody>
          <a:bodyPr>
            <a:spAutoFit/>
          </a:bodyPr>
          <a:lstStyle/>
          <a:p>
            <a:pPr>
              <a:spcAft>
                <a:spcPts val="0"/>
              </a:spcAft>
            </a:pPr>
            <a:r>
              <a:rPr lang="fr-FR" sz="2400" b="1" i="1" u="sng" dirty="0" smtClean="0">
                <a:solidFill>
                  <a:srgbClr val="002060"/>
                </a:solidFill>
              </a:rPr>
              <a:t>Description de l’existant</a:t>
            </a:r>
            <a:endParaRPr lang="fr-TN" sz="2400" b="1" i="1" u="sng" dirty="0">
              <a:solidFill>
                <a:srgbClr val="002060"/>
              </a:solidFill>
            </a:endParaRPr>
          </a:p>
        </p:txBody>
      </p:sp>
      <p:sp>
        <p:nvSpPr>
          <p:cNvPr id="22" name="Rectangle 21">
            <a:extLst>
              <a:ext uri="{FF2B5EF4-FFF2-40B4-BE49-F238E27FC236}">
                <a16:creationId xmlns:a16="http://schemas.microsoft.com/office/drawing/2014/main" id="{CDDC5F76-5E76-4C5E-AFB6-609E25A9788B}"/>
              </a:ext>
            </a:extLst>
          </p:cNvPr>
          <p:cNvSpPr/>
          <p:nvPr/>
        </p:nvSpPr>
        <p:spPr>
          <a:xfrm>
            <a:off x="1763688" y="625252"/>
            <a:ext cx="6408712" cy="338554"/>
          </a:xfrm>
          <a:prstGeom prst="rect">
            <a:avLst/>
          </a:prstGeom>
        </p:spPr>
        <p:txBody>
          <a:bodyPr wrap="square">
            <a:spAutoFit/>
          </a:bodyPr>
          <a:lstStyle/>
          <a:p>
            <a:pPr>
              <a:buFont typeface="Wingdings" pitchFamily="2" charset="2"/>
              <a:buChar char="q"/>
            </a:pPr>
            <a:r>
              <a:rPr lang="fr-FR" sz="1500" dirty="0" smtClean="0">
                <a:latin typeface="Constantia" panose="02030602050306030303" pitchFamily="18" charset="0"/>
                <a:ea typeface="Times New Roman" panose="02020603050405020304" pitchFamily="18" charset="0"/>
                <a:cs typeface="Arial" panose="020B0604020202020204" pitchFamily="34" charset="0"/>
              </a:rPr>
              <a:t> </a:t>
            </a:r>
            <a:r>
              <a:rPr lang="fr-FR" sz="1600" b="1" i="1" dirty="0" smtClean="0">
                <a:solidFill>
                  <a:schemeClr val="accent1">
                    <a:lumMod val="75000"/>
                  </a:schemeClr>
                </a:solidFill>
              </a:rPr>
              <a:t> Ecole Hannibal</a:t>
            </a:r>
          </a:p>
        </p:txBody>
      </p:sp>
      <p:sp>
        <p:nvSpPr>
          <p:cNvPr id="20" name="Rectangle 19">
            <a:extLst>
              <a:ext uri="{FF2B5EF4-FFF2-40B4-BE49-F238E27FC236}">
                <a16:creationId xmlns:a16="http://schemas.microsoft.com/office/drawing/2014/main" id="{540EE009-5550-4F83-AC58-577E110CBC2E}"/>
              </a:ext>
            </a:extLst>
          </p:cNvPr>
          <p:cNvSpPr/>
          <p:nvPr/>
        </p:nvSpPr>
        <p:spPr>
          <a:xfrm>
            <a:off x="5724128" y="1345332"/>
            <a:ext cx="3240360" cy="1415772"/>
          </a:xfrm>
          <a:prstGeom prst="rect">
            <a:avLst/>
          </a:prstGeom>
        </p:spPr>
        <p:txBody>
          <a:bodyPr wrap="square">
            <a:spAutoFit/>
          </a:bodyPr>
          <a:lstStyle/>
          <a:p>
            <a:pPr>
              <a:buFont typeface="Wingdings" pitchFamily="2" charset="2"/>
              <a:buChar char="v"/>
            </a:pPr>
            <a:r>
              <a:rPr lang="fr-FR" sz="1300" b="1" i="1" dirty="0" smtClean="0">
                <a:latin typeface="Constantia" panose="02030602050306030303" pitchFamily="18" charset="0"/>
                <a:ea typeface="Times New Roman" panose="02020603050405020304" pitchFamily="18" charset="0"/>
                <a:cs typeface="Arial" panose="020B0604020202020204" pitchFamily="34" charset="0"/>
              </a:rPr>
              <a:t> </a:t>
            </a:r>
            <a:r>
              <a:rPr lang="fr-FR" sz="1400" b="1" i="1" dirty="0" smtClean="0">
                <a:latin typeface="Constantia" panose="02030602050306030303" pitchFamily="18" charset="0"/>
                <a:ea typeface="Times New Roman" panose="02020603050405020304" pitchFamily="18" charset="0"/>
                <a:cs typeface="Arial" panose="020B0604020202020204" pitchFamily="34" charset="0"/>
              </a:rPr>
              <a:t> </a:t>
            </a:r>
            <a:r>
              <a:rPr lang="fr-FR" sz="1200" b="1" i="1" dirty="0" smtClean="0"/>
              <a:t>Les points forts : </a:t>
            </a:r>
          </a:p>
          <a:p>
            <a:pPr>
              <a:buFontTx/>
              <a:buChar char="-"/>
            </a:pPr>
            <a:r>
              <a:rPr lang="fr-FR" sz="1200" dirty="0" smtClean="0"/>
              <a:t>Les informations du site sont bien présentées et décrites. </a:t>
            </a:r>
          </a:p>
          <a:p>
            <a:pPr>
              <a:buFontTx/>
              <a:buChar char="-"/>
            </a:pPr>
            <a:r>
              <a:rPr lang="fr-FR" sz="1200" dirty="0" smtClean="0"/>
              <a:t>Les informations sont classées par thème et par région, facilité d’accès aux thèmes souhaités. </a:t>
            </a:r>
          </a:p>
          <a:p>
            <a:r>
              <a:rPr lang="fr-FR" sz="1200" dirty="0" smtClean="0"/>
              <a:t>- Cohérence entre les couleurs choisies</a:t>
            </a:r>
          </a:p>
        </p:txBody>
      </p:sp>
      <p:sp>
        <p:nvSpPr>
          <p:cNvPr id="23" name="Rectangle 22">
            <a:extLst>
              <a:ext uri="{FF2B5EF4-FFF2-40B4-BE49-F238E27FC236}">
                <a16:creationId xmlns:a16="http://schemas.microsoft.com/office/drawing/2014/main" id="{540EE009-5550-4F83-AC58-577E110CBC2E}"/>
              </a:ext>
            </a:extLst>
          </p:cNvPr>
          <p:cNvSpPr/>
          <p:nvPr/>
        </p:nvSpPr>
        <p:spPr>
          <a:xfrm>
            <a:off x="2051720" y="3721596"/>
            <a:ext cx="7092280" cy="1261884"/>
          </a:xfrm>
          <a:prstGeom prst="rect">
            <a:avLst/>
          </a:prstGeom>
        </p:spPr>
        <p:txBody>
          <a:bodyPr wrap="square">
            <a:spAutoFit/>
          </a:bodyPr>
          <a:lstStyle/>
          <a:p>
            <a:pPr>
              <a:buFont typeface="Wingdings" pitchFamily="2" charset="2"/>
              <a:buChar char="v"/>
            </a:pPr>
            <a:r>
              <a:rPr lang="fr-FR" sz="1400" b="1" i="1" dirty="0" smtClean="0"/>
              <a:t> Les points faibles : </a:t>
            </a:r>
          </a:p>
          <a:p>
            <a:r>
              <a:rPr lang="fr-FR" sz="1200" dirty="0" smtClean="0"/>
              <a:t>- Pas de possibilité de publier les événements ainsi que les informations/partage sur </a:t>
            </a:r>
            <a:r>
              <a:rPr lang="fr-FR" sz="1200" dirty="0" err="1" smtClean="0"/>
              <a:t>Facebook</a:t>
            </a:r>
            <a:r>
              <a:rPr lang="fr-FR" sz="1200" dirty="0" smtClean="0"/>
              <a:t> et </a:t>
            </a:r>
            <a:r>
              <a:rPr lang="fr-FR" sz="1200" dirty="0" err="1" smtClean="0"/>
              <a:t>Twitter</a:t>
            </a:r>
            <a:r>
              <a:rPr lang="fr-FR" sz="1200" dirty="0" smtClean="0"/>
              <a:t>.</a:t>
            </a:r>
          </a:p>
          <a:p>
            <a:r>
              <a:rPr lang="fr-FR" sz="1200" dirty="0" smtClean="0"/>
              <a:t>- Possède un espace parent uniquement, pas d’espace enseignant ni élève. - La barre de menu n’est pas fixe. </a:t>
            </a:r>
          </a:p>
          <a:p>
            <a:endParaRPr lang="fr-FR" sz="1400" dirty="0" smtClean="0">
              <a:latin typeface="Constantia" panose="02030602050306030303" pitchFamily="18" charset="0"/>
              <a:ea typeface="Times New Roman" panose="02020603050405020304" pitchFamily="18" charset="0"/>
              <a:cs typeface="Arial" panose="020B0604020202020204" pitchFamily="34" charset="0"/>
            </a:endParaRPr>
          </a:p>
        </p:txBody>
      </p:sp>
      <p:pic>
        <p:nvPicPr>
          <p:cNvPr id="24" name="Image 23" descr="13.PNG"/>
          <p:cNvPicPr/>
          <p:nvPr/>
        </p:nvPicPr>
        <p:blipFill>
          <a:blip r:embed="rId8" cstate="print"/>
          <a:stretch>
            <a:fillRect/>
          </a:stretch>
        </p:blipFill>
        <p:spPr>
          <a:xfrm>
            <a:off x="1979712" y="1273324"/>
            <a:ext cx="3744416" cy="2388096"/>
          </a:xfrm>
          <a:prstGeom prst="rect">
            <a:avLst/>
          </a:prstGeom>
        </p:spPr>
      </p:pic>
    </p:spTree>
    <p:custDataLst>
      <p:tags r:id="rId1"/>
    </p:custDataLst>
    <p:extLst>
      <p:ext uri="{BB962C8B-B14F-4D97-AF65-F5344CB8AC3E}">
        <p14:creationId xmlns:p14="http://schemas.microsoft.com/office/powerpoint/2010/main" val="249409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6394"/>
                                        </p:tgtEl>
                                        <p:attrNameLst>
                                          <p:attrName>r</p:attrName>
                                        </p:attrNameLst>
                                      </p:cBhvr>
                                    </p:animRot>
                                    <p:animRot by="-240000">
                                      <p:cBhvr>
                                        <p:cTn id="7" dur="200" fill="hold">
                                          <p:stCondLst>
                                            <p:cond delay="200"/>
                                          </p:stCondLst>
                                        </p:cTn>
                                        <p:tgtEl>
                                          <p:spTgt spid="16394"/>
                                        </p:tgtEl>
                                        <p:attrNameLst>
                                          <p:attrName>r</p:attrName>
                                        </p:attrNameLst>
                                      </p:cBhvr>
                                    </p:animRot>
                                    <p:animRot by="240000">
                                      <p:cBhvr>
                                        <p:cTn id="8" dur="200" fill="hold">
                                          <p:stCondLst>
                                            <p:cond delay="400"/>
                                          </p:stCondLst>
                                        </p:cTn>
                                        <p:tgtEl>
                                          <p:spTgt spid="16394"/>
                                        </p:tgtEl>
                                        <p:attrNameLst>
                                          <p:attrName>r</p:attrName>
                                        </p:attrNameLst>
                                      </p:cBhvr>
                                    </p:animRot>
                                    <p:animRot by="-240000">
                                      <p:cBhvr>
                                        <p:cTn id="9" dur="200" fill="hold">
                                          <p:stCondLst>
                                            <p:cond delay="600"/>
                                          </p:stCondLst>
                                        </p:cTn>
                                        <p:tgtEl>
                                          <p:spTgt spid="16394"/>
                                        </p:tgtEl>
                                        <p:attrNameLst>
                                          <p:attrName>r</p:attrName>
                                        </p:attrNameLst>
                                      </p:cBhvr>
                                    </p:animRot>
                                    <p:animRot by="120000">
                                      <p:cBhvr>
                                        <p:cTn id="10" dur="200" fill="hold">
                                          <p:stCondLst>
                                            <p:cond delay="800"/>
                                          </p:stCondLst>
                                        </p:cTn>
                                        <p:tgtEl>
                                          <p:spTgt spid="1639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22" grpId="0"/>
      <p:bldP spid="20"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7536" y="2362235"/>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536" y="1634550"/>
            <a:ext cx="1714500" cy="6844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493" y="2939763"/>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504" y="3505572"/>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300188" y="1788804"/>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425452"/>
            <a:ext cx="165463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274921" y="3054400"/>
            <a:ext cx="1269928" cy="323165"/>
          </a:xfrm>
          <a:prstGeom prst="rect">
            <a:avLst/>
          </a:prstGeom>
        </p:spPr>
        <p:txBody>
          <a:bodyPr wrap="square">
            <a:spAutoFit/>
          </a:bodyPr>
          <a:lstStyle/>
          <a:p>
            <a:pPr algn="ctr"/>
            <a:r>
              <a:rPr lang="en-GB" sz="1500" b="1" dirty="0">
                <a:solidFill>
                  <a:schemeClr val="bg1"/>
                </a:solidFill>
              </a:rPr>
              <a:t>Conception </a:t>
            </a:r>
            <a:endParaRPr lang="fr-FR" sz="1500" b="1" dirty="0">
              <a:solidFill>
                <a:schemeClr val="bg1"/>
              </a:solidFill>
            </a:endParaRPr>
          </a:p>
        </p:txBody>
      </p:sp>
      <p:sp>
        <p:nvSpPr>
          <p:cNvPr id="16" name="Rectangle 15"/>
          <p:cNvSpPr/>
          <p:nvPr/>
        </p:nvSpPr>
        <p:spPr>
          <a:xfrm>
            <a:off x="389848" y="3649588"/>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1" name="Rectangle 20"/>
          <p:cNvSpPr/>
          <p:nvPr/>
        </p:nvSpPr>
        <p:spPr>
          <a:xfrm>
            <a:off x="178357" y="137205"/>
            <a:ext cx="3492687"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Solution Proposée</a:t>
            </a:r>
            <a:endParaRPr lang="fr-FR" sz="3200" dirty="0">
              <a:solidFill>
                <a:srgbClr val="3798B4"/>
              </a:solidFill>
              <a:latin typeface="Segoe UI" pitchFamily="34" charset="0"/>
              <a:ea typeface="Segoe UI" pitchFamily="34" charset="0"/>
              <a:cs typeface="Segoe UI" pitchFamily="34" charset="0"/>
            </a:endParaRPr>
          </a:p>
        </p:txBody>
      </p:sp>
      <p:sp>
        <p:nvSpPr>
          <p:cNvPr id="4" name="Rectangle 3"/>
          <p:cNvSpPr/>
          <p:nvPr/>
        </p:nvSpPr>
        <p:spPr>
          <a:xfrm>
            <a:off x="8638378" y="5202617"/>
            <a:ext cx="312906" cy="369332"/>
          </a:xfrm>
          <a:prstGeom prst="rect">
            <a:avLst/>
          </a:prstGeom>
        </p:spPr>
        <p:txBody>
          <a:bodyPr wrap="none">
            <a:spAutoFit/>
          </a:bodyPr>
          <a:lstStyle/>
          <a:p>
            <a:r>
              <a:rPr lang="fr-FR" b="1" dirty="0" smtClean="0"/>
              <a:t>6</a:t>
            </a:r>
            <a:endParaRPr lang="fr-FR" b="1" dirty="0"/>
          </a:p>
        </p:txBody>
      </p:sp>
      <p:sp>
        <p:nvSpPr>
          <p:cNvPr id="2" name="Rectangle 1">
            <a:extLst>
              <a:ext uri="{FF2B5EF4-FFF2-40B4-BE49-F238E27FC236}">
                <a16:creationId xmlns:a16="http://schemas.microsoft.com/office/drawing/2014/main" id="{FA6CA44A-0523-4CDD-8497-04E77791EB35}"/>
              </a:ext>
            </a:extLst>
          </p:cNvPr>
          <p:cNvSpPr/>
          <p:nvPr/>
        </p:nvSpPr>
        <p:spPr>
          <a:xfrm>
            <a:off x="2538440" y="1220453"/>
            <a:ext cx="4572000" cy="461665"/>
          </a:xfrm>
          <a:prstGeom prst="rect">
            <a:avLst/>
          </a:prstGeom>
        </p:spPr>
        <p:txBody>
          <a:bodyPr>
            <a:spAutoFit/>
          </a:bodyPr>
          <a:lstStyle/>
          <a:p>
            <a:pPr>
              <a:spcAft>
                <a:spcPts val="0"/>
              </a:spcAft>
            </a:pPr>
            <a:r>
              <a:rPr lang="fr-FR" sz="2400" b="1" i="1" u="sng" dirty="0">
                <a:solidFill>
                  <a:srgbClr val="002060"/>
                </a:solidFill>
              </a:rPr>
              <a:t>Problématique </a:t>
            </a:r>
            <a:endParaRPr lang="fr-TN" sz="2400" b="1" i="1" u="sng" dirty="0">
              <a:solidFill>
                <a:srgbClr val="002060"/>
              </a:solidFill>
            </a:endParaRPr>
          </a:p>
        </p:txBody>
      </p:sp>
      <p:sp>
        <p:nvSpPr>
          <p:cNvPr id="22" name="Rectangle 21">
            <a:extLst>
              <a:ext uri="{FF2B5EF4-FFF2-40B4-BE49-F238E27FC236}">
                <a16:creationId xmlns:a16="http://schemas.microsoft.com/office/drawing/2014/main" id="{CDDC5F76-5E76-4C5E-AFB6-609E25A9788B}"/>
              </a:ext>
            </a:extLst>
          </p:cNvPr>
          <p:cNvSpPr/>
          <p:nvPr/>
        </p:nvSpPr>
        <p:spPr>
          <a:xfrm>
            <a:off x="2267744" y="3289548"/>
            <a:ext cx="6408712" cy="646331"/>
          </a:xfrm>
          <a:prstGeom prst="rect">
            <a:avLst/>
          </a:prstGeom>
        </p:spPr>
        <p:txBody>
          <a:bodyPr wrap="square">
            <a:spAutoFit/>
          </a:bodyPr>
          <a:lstStyle/>
          <a:p>
            <a:pPr marL="285750" indent="-285750">
              <a:spcAft>
                <a:spcPts val="0"/>
              </a:spcAft>
              <a:buFont typeface="Wingdings" panose="05000000000000000000" pitchFamily="2" charset="2"/>
              <a:buChar char="v"/>
            </a:pPr>
            <a:r>
              <a:rPr lang="fr-FR" dirty="0" smtClean="0">
                <a:latin typeface="Constantia" panose="02030602050306030303" pitchFamily="18" charset="0"/>
                <a:ea typeface="Times New Roman" panose="02020603050405020304" pitchFamily="18" charset="0"/>
                <a:cs typeface="Arial" panose="020B0604020202020204" pitchFamily="34" charset="0"/>
              </a:rPr>
              <a:t>La situation sanitaire  qui évite les déplacements  et le contacts</a:t>
            </a:r>
            <a:endParaRPr lang="fr-FR" dirty="0">
              <a:latin typeface="Constantia" panose="02030602050306030303" pitchFamily="18" charset="0"/>
              <a:ea typeface="Times New Roman" panose="02020603050405020304" pitchFamily="18" charset="0"/>
              <a:cs typeface="Arial" panose="020B0604020202020204" pitchFamily="34" charset="0"/>
            </a:endParaRPr>
          </a:p>
        </p:txBody>
      </p:sp>
      <p:sp>
        <p:nvSpPr>
          <p:cNvPr id="24" name="Rectangle 23">
            <a:extLst>
              <a:ext uri="{FF2B5EF4-FFF2-40B4-BE49-F238E27FC236}">
                <a16:creationId xmlns:a16="http://schemas.microsoft.com/office/drawing/2014/main" id="{540EE009-5550-4F83-AC58-577E110CBC2E}"/>
              </a:ext>
            </a:extLst>
          </p:cNvPr>
          <p:cNvSpPr/>
          <p:nvPr/>
        </p:nvSpPr>
        <p:spPr>
          <a:xfrm>
            <a:off x="2267744" y="1921396"/>
            <a:ext cx="5899539" cy="1200329"/>
          </a:xfrm>
          <a:prstGeom prst="rect">
            <a:avLst/>
          </a:prstGeom>
        </p:spPr>
        <p:txBody>
          <a:bodyPr wrap="square">
            <a:spAutoFit/>
          </a:bodyPr>
          <a:lstStyle/>
          <a:p>
            <a:pPr marL="285750" indent="-285750">
              <a:spcAft>
                <a:spcPts val="0"/>
              </a:spcAft>
              <a:buFont typeface="Wingdings" panose="05000000000000000000" pitchFamily="2" charset="2"/>
              <a:buChar char="v"/>
            </a:pPr>
            <a:r>
              <a:rPr lang="fr-FR" dirty="0" smtClean="0">
                <a:latin typeface="Constantia" panose="02030602050306030303" pitchFamily="18" charset="0"/>
                <a:ea typeface="Times New Roman" panose="02020603050405020304" pitchFamily="18" charset="0"/>
                <a:cs typeface="Arial" panose="020B0604020202020204" pitchFamily="34" charset="0"/>
              </a:rPr>
              <a:t>Actuellement tous les établissements secondaires possèdent les logiciels nécessaires au fonctionnement interne mais ne possèdent pas de solutions pour diffuser .</a:t>
            </a:r>
          </a:p>
        </p:txBody>
      </p:sp>
    </p:spTree>
    <p:custDataLst>
      <p:tags r:id="rId1"/>
    </p:custDataLst>
    <p:extLst>
      <p:ext uri="{BB962C8B-B14F-4D97-AF65-F5344CB8AC3E}">
        <p14:creationId xmlns:p14="http://schemas.microsoft.com/office/powerpoint/2010/main" val="249409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6394"/>
                                        </p:tgtEl>
                                        <p:attrNameLst>
                                          <p:attrName>r</p:attrName>
                                        </p:attrNameLst>
                                      </p:cBhvr>
                                    </p:animRot>
                                    <p:animRot by="-240000">
                                      <p:cBhvr>
                                        <p:cTn id="7" dur="200" fill="hold">
                                          <p:stCondLst>
                                            <p:cond delay="200"/>
                                          </p:stCondLst>
                                        </p:cTn>
                                        <p:tgtEl>
                                          <p:spTgt spid="16394"/>
                                        </p:tgtEl>
                                        <p:attrNameLst>
                                          <p:attrName>r</p:attrName>
                                        </p:attrNameLst>
                                      </p:cBhvr>
                                    </p:animRot>
                                    <p:animRot by="240000">
                                      <p:cBhvr>
                                        <p:cTn id="8" dur="200" fill="hold">
                                          <p:stCondLst>
                                            <p:cond delay="400"/>
                                          </p:stCondLst>
                                        </p:cTn>
                                        <p:tgtEl>
                                          <p:spTgt spid="16394"/>
                                        </p:tgtEl>
                                        <p:attrNameLst>
                                          <p:attrName>r</p:attrName>
                                        </p:attrNameLst>
                                      </p:cBhvr>
                                    </p:animRot>
                                    <p:animRot by="-240000">
                                      <p:cBhvr>
                                        <p:cTn id="9" dur="200" fill="hold">
                                          <p:stCondLst>
                                            <p:cond delay="600"/>
                                          </p:stCondLst>
                                        </p:cTn>
                                        <p:tgtEl>
                                          <p:spTgt spid="16394"/>
                                        </p:tgtEl>
                                        <p:attrNameLst>
                                          <p:attrName>r</p:attrName>
                                        </p:attrNameLst>
                                      </p:cBhvr>
                                    </p:animRot>
                                    <p:animRot by="120000">
                                      <p:cBhvr>
                                        <p:cTn id="10" dur="200" fill="hold">
                                          <p:stCondLst>
                                            <p:cond delay="800"/>
                                          </p:stCondLst>
                                        </p:cTn>
                                        <p:tgtEl>
                                          <p:spTgt spid="1639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22"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8482" y="238068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58" y="1689663"/>
            <a:ext cx="1714500" cy="6844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703" y="2897411"/>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493" y="3493630"/>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291131" y="181976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425452"/>
            <a:ext cx="165463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248850" y="3035734"/>
            <a:ext cx="1269928" cy="323165"/>
          </a:xfrm>
          <a:prstGeom prst="rect">
            <a:avLst/>
          </a:prstGeom>
        </p:spPr>
        <p:txBody>
          <a:bodyPr wrap="square">
            <a:spAutoFit/>
          </a:bodyPr>
          <a:lstStyle/>
          <a:p>
            <a:pPr algn="ctr"/>
            <a:r>
              <a:rPr lang="en-GB" sz="1500" b="1" dirty="0">
                <a:solidFill>
                  <a:schemeClr val="bg1"/>
                </a:solidFill>
              </a:rPr>
              <a:t>Conception </a:t>
            </a:r>
            <a:endParaRPr lang="fr-FR" sz="1500" b="1" dirty="0">
              <a:solidFill>
                <a:schemeClr val="bg1"/>
              </a:solidFill>
            </a:endParaRPr>
          </a:p>
        </p:txBody>
      </p:sp>
      <p:sp>
        <p:nvSpPr>
          <p:cNvPr id="16" name="Rectangle 15"/>
          <p:cNvSpPr/>
          <p:nvPr/>
        </p:nvSpPr>
        <p:spPr>
          <a:xfrm>
            <a:off x="395536" y="3649588"/>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1" name="Rectangle 20"/>
          <p:cNvSpPr/>
          <p:nvPr/>
        </p:nvSpPr>
        <p:spPr>
          <a:xfrm>
            <a:off x="178357" y="137205"/>
            <a:ext cx="3492687"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Solution Proposée</a:t>
            </a:r>
            <a:endParaRPr lang="fr-FR" sz="3200" dirty="0">
              <a:solidFill>
                <a:srgbClr val="3798B4"/>
              </a:solidFill>
              <a:latin typeface="Segoe UI" pitchFamily="34" charset="0"/>
              <a:ea typeface="Segoe UI" pitchFamily="34" charset="0"/>
              <a:cs typeface="Segoe UI" pitchFamily="34" charset="0"/>
            </a:endParaRPr>
          </a:p>
        </p:txBody>
      </p:sp>
      <p:sp>
        <p:nvSpPr>
          <p:cNvPr id="4" name="Rectangle 3"/>
          <p:cNvSpPr/>
          <p:nvPr/>
        </p:nvSpPr>
        <p:spPr>
          <a:xfrm>
            <a:off x="8638378" y="5202617"/>
            <a:ext cx="312906" cy="369332"/>
          </a:xfrm>
          <a:prstGeom prst="rect">
            <a:avLst/>
          </a:prstGeom>
        </p:spPr>
        <p:txBody>
          <a:bodyPr wrap="none">
            <a:spAutoFit/>
          </a:bodyPr>
          <a:lstStyle/>
          <a:p>
            <a:r>
              <a:rPr lang="fr-FR" b="1" dirty="0" smtClean="0"/>
              <a:t>7</a:t>
            </a:r>
            <a:endParaRPr lang="fr-FR" b="1" dirty="0"/>
          </a:p>
        </p:txBody>
      </p:sp>
      <p:sp>
        <p:nvSpPr>
          <p:cNvPr id="2" name="Rectangle 1">
            <a:extLst>
              <a:ext uri="{FF2B5EF4-FFF2-40B4-BE49-F238E27FC236}">
                <a16:creationId xmlns:a16="http://schemas.microsoft.com/office/drawing/2014/main" id="{FA6CA44A-0523-4CDD-8497-04E77791EB35}"/>
              </a:ext>
            </a:extLst>
          </p:cNvPr>
          <p:cNvSpPr/>
          <p:nvPr/>
        </p:nvSpPr>
        <p:spPr>
          <a:xfrm>
            <a:off x="2538440" y="1230819"/>
            <a:ext cx="4572000" cy="461665"/>
          </a:xfrm>
          <a:prstGeom prst="rect">
            <a:avLst/>
          </a:prstGeom>
        </p:spPr>
        <p:txBody>
          <a:bodyPr>
            <a:spAutoFit/>
          </a:bodyPr>
          <a:lstStyle/>
          <a:p>
            <a:pPr>
              <a:spcAft>
                <a:spcPts val="0"/>
              </a:spcAft>
            </a:pPr>
            <a:r>
              <a:rPr lang="fr-FR" sz="2400" b="1" i="1" u="sng" dirty="0">
                <a:solidFill>
                  <a:srgbClr val="002060"/>
                </a:solidFill>
              </a:rPr>
              <a:t>Solution </a:t>
            </a:r>
            <a:endParaRPr lang="fr-TN" sz="2400" b="1" i="1" u="sng" dirty="0">
              <a:solidFill>
                <a:srgbClr val="002060"/>
              </a:solidFill>
            </a:endParaRPr>
          </a:p>
        </p:txBody>
      </p:sp>
      <p:sp>
        <p:nvSpPr>
          <p:cNvPr id="5" name="Rectangle 4">
            <a:extLst>
              <a:ext uri="{FF2B5EF4-FFF2-40B4-BE49-F238E27FC236}">
                <a16:creationId xmlns:a16="http://schemas.microsoft.com/office/drawing/2014/main" id="{43F86B01-3F5F-4D5D-B1C5-88266DAD887F}"/>
              </a:ext>
            </a:extLst>
          </p:cNvPr>
          <p:cNvSpPr/>
          <p:nvPr/>
        </p:nvSpPr>
        <p:spPr>
          <a:xfrm>
            <a:off x="2323884" y="2566664"/>
            <a:ext cx="4572000" cy="369332"/>
          </a:xfrm>
          <a:prstGeom prst="rect">
            <a:avLst/>
          </a:prstGeom>
        </p:spPr>
        <p:txBody>
          <a:bodyPr>
            <a:spAutoFit/>
          </a:bodyPr>
          <a:lstStyle/>
          <a:p>
            <a:pPr>
              <a:spcAft>
                <a:spcPts val="0"/>
              </a:spcAft>
            </a:pPr>
            <a:r>
              <a:rPr lang="fr-FR" dirty="0">
                <a:latin typeface="Constantia" panose="02030602050306030303" pitchFamily="18" charset="0"/>
                <a:ea typeface="Times New Roman" panose="02020603050405020304" pitchFamily="18" charset="0"/>
                <a:cs typeface="Arial" panose="020B0604020202020204" pitchFamily="34" charset="0"/>
              </a:rPr>
              <a:t> </a:t>
            </a:r>
            <a:endParaRPr lang="fr-TN" dirty="0"/>
          </a:p>
        </p:txBody>
      </p:sp>
      <p:sp>
        <p:nvSpPr>
          <p:cNvPr id="24" name="Rectangle 23">
            <a:extLst>
              <a:ext uri="{FF2B5EF4-FFF2-40B4-BE49-F238E27FC236}">
                <a16:creationId xmlns:a16="http://schemas.microsoft.com/office/drawing/2014/main" id="{540EE009-5550-4F83-AC58-577E110CBC2E}"/>
              </a:ext>
            </a:extLst>
          </p:cNvPr>
          <p:cNvSpPr/>
          <p:nvPr/>
        </p:nvSpPr>
        <p:spPr>
          <a:xfrm>
            <a:off x="2281411" y="1777380"/>
            <a:ext cx="6395045" cy="2585323"/>
          </a:xfrm>
          <a:prstGeom prst="rect">
            <a:avLst/>
          </a:prstGeom>
        </p:spPr>
        <p:txBody>
          <a:bodyPr wrap="square">
            <a:spAutoFit/>
          </a:bodyPr>
          <a:lstStyle/>
          <a:p>
            <a:r>
              <a:rPr lang="fr-FR" dirty="0" smtClean="0">
                <a:latin typeface="Constantia" panose="02030602050306030303" pitchFamily="18" charset="0"/>
                <a:ea typeface="Times New Roman" panose="02020603050405020304" pitchFamily="18" charset="0"/>
                <a:cs typeface="Arial" panose="020B0604020202020204" pitchFamily="34" charset="0"/>
              </a:rPr>
              <a:t>Une application de gestion de scolarité d’une école primaire, avec laquelle les administrateurs ainsi que les enseignants peuvent gérer le calendrier des événements, l’administrateur possède d’autres privilèges, il est consacré aux gestions des classes, les salles, les élèves avec d’autres gestions qui vont être citées plus tard. Les élèves sont inscrits dans des classes qui sont divisées par des niveaux, les administrateurs peuvent ajouter les bulletins de notes des élèves, les enseignants sont responsables de la gestion des absences de leur élèves. </a:t>
            </a:r>
          </a:p>
        </p:txBody>
      </p:sp>
    </p:spTree>
    <p:custDataLst>
      <p:tags r:id="rId1"/>
    </p:custDataLst>
    <p:extLst>
      <p:ext uri="{BB962C8B-B14F-4D97-AF65-F5344CB8AC3E}">
        <p14:creationId xmlns:p14="http://schemas.microsoft.com/office/powerpoint/2010/main" val="230221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6394"/>
                                        </p:tgtEl>
                                        <p:attrNameLst>
                                          <p:attrName>r</p:attrName>
                                        </p:attrNameLst>
                                      </p:cBhvr>
                                    </p:animRot>
                                    <p:animRot by="-240000">
                                      <p:cBhvr>
                                        <p:cTn id="7" dur="200" fill="hold">
                                          <p:stCondLst>
                                            <p:cond delay="200"/>
                                          </p:stCondLst>
                                        </p:cTn>
                                        <p:tgtEl>
                                          <p:spTgt spid="16394"/>
                                        </p:tgtEl>
                                        <p:attrNameLst>
                                          <p:attrName>r</p:attrName>
                                        </p:attrNameLst>
                                      </p:cBhvr>
                                    </p:animRot>
                                    <p:animRot by="240000">
                                      <p:cBhvr>
                                        <p:cTn id="8" dur="200" fill="hold">
                                          <p:stCondLst>
                                            <p:cond delay="400"/>
                                          </p:stCondLst>
                                        </p:cTn>
                                        <p:tgtEl>
                                          <p:spTgt spid="16394"/>
                                        </p:tgtEl>
                                        <p:attrNameLst>
                                          <p:attrName>r</p:attrName>
                                        </p:attrNameLst>
                                      </p:cBhvr>
                                    </p:animRot>
                                    <p:animRot by="-240000">
                                      <p:cBhvr>
                                        <p:cTn id="9" dur="200" fill="hold">
                                          <p:stCondLst>
                                            <p:cond delay="600"/>
                                          </p:stCondLst>
                                        </p:cTn>
                                        <p:tgtEl>
                                          <p:spTgt spid="16394"/>
                                        </p:tgtEl>
                                        <p:attrNameLst>
                                          <p:attrName>r</p:attrName>
                                        </p:attrNameLst>
                                      </p:cBhvr>
                                    </p:animRot>
                                    <p:animRot by="120000">
                                      <p:cBhvr>
                                        <p:cTn id="10" dur="200" fill="hold">
                                          <p:stCondLst>
                                            <p:cond delay="800"/>
                                          </p:stCondLst>
                                        </p:cTn>
                                        <p:tgtEl>
                                          <p:spTgt spid="1639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5"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8482" y="2380680"/>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1196" y="1102667"/>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C:\Users\A99\Desktop\tmp files\Sans-titre-1_0000_Line-separator.png"/>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6440" y="5392198"/>
            <a:ext cx="7416000" cy="10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58" y="1689663"/>
            <a:ext cx="1714500" cy="6844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703" y="2897411"/>
            <a:ext cx="171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A99\Desktop\tmp files\Sans-titre-1_0002_2-copi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493" y="3493630"/>
            <a:ext cx="1714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8797" y="1203751"/>
            <a:ext cx="671979" cy="369332"/>
          </a:xfrm>
          <a:prstGeom prst="rect">
            <a:avLst/>
          </a:prstGeom>
        </p:spPr>
        <p:txBody>
          <a:bodyPr wrap="none">
            <a:spAutoFit/>
          </a:bodyPr>
          <a:lstStyle/>
          <a:p>
            <a:r>
              <a:rPr lang="en-GB" b="1" dirty="0">
                <a:solidFill>
                  <a:schemeClr val="bg1"/>
                </a:solidFill>
              </a:rPr>
              <a:t>Plan</a:t>
            </a:r>
            <a:endParaRPr lang="fr-FR" b="1" dirty="0">
              <a:solidFill>
                <a:schemeClr val="bg1"/>
              </a:solidFill>
            </a:endParaRPr>
          </a:p>
        </p:txBody>
      </p:sp>
      <p:sp>
        <p:nvSpPr>
          <p:cNvPr id="12" name="Rectangle 11"/>
          <p:cNvSpPr/>
          <p:nvPr/>
        </p:nvSpPr>
        <p:spPr>
          <a:xfrm>
            <a:off x="291131" y="1819767"/>
            <a:ext cx="1303562" cy="323165"/>
          </a:xfrm>
          <a:prstGeom prst="rect">
            <a:avLst/>
          </a:prstGeom>
        </p:spPr>
        <p:txBody>
          <a:bodyPr wrap="none">
            <a:spAutoFit/>
          </a:bodyPr>
          <a:lstStyle/>
          <a:p>
            <a:r>
              <a:rPr lang="en-GB" sz="1500" b="1" dirty="0">
                <a:solidFill>
                  <a:schemeClr val="bg1"/>
                </a:solidFill>
              </a:rPr>
              <a:t>Introduction</a:t>
            </a:r>
            <a:endParaRPr lang="fr-FR" sz="1500" b="1" dirty="0">
              <a:solidFill>
                <a:schemeClr val="bg1"/>
              </a:solidFill>
            </a:endParaRPr>
          </a:p>
        </p:txBody>
      </p:sp>
      <p:sp>
        <p:nvSpPr>
          <p:cNvPr id="13" name="Rectangle 12"/>
          <p:cNvSpPr/>
          <p:nvPr/>
        </p:nvSpPr>
        <p:spPr>
          <a:xfrm>
            <a:off x="107504" y="2425452"/>
            <a:ext cx="1654636" cy="323165"/>
          </a:xfrm>
          <a:prstGeom prst="rect">
            <a:avLst/>
          </a:prstGeom>
        </p:spPr>
        <p:txBody>
          <a:bodyPr wrap="square">
            <a:spAutoFit/>
          </a:bodyPr>
          <a:lstStyle/>
          <a:p>
            <a:pPr algn="ctr"/>
            <a:r>
              <a:rPr lang="en-GB" sz="1500" b="1" dirty="0">
                <a:solidFill>
                  <a:schemeClr val="bg1"/>
                </a:solidFill>
              </a:rPr>
              <a:t>Solution Proposée</a:t>
            </a:r>
            <a:endParaRPr lang="fr-FR" sz="1500" b="1" dirty="0">
              <a:solidFill>
                <a:schemeClr val="bg1"/>
              </a:solidFill>
            </a:endParaRPr>
          </a:p>
        </p:txBody>
      </p:sp>
      <p:sp>
        <p:nvSpPr>
          <p:cNvPr id="14" name="Rectangle 13"/>
          <p:cNvSpPr/>
          <p:nvPr/>
        </p:nvSpPr>
        <p:spPr>
          <a:xfrm>
            <a:off x="248850" y="3035734"/>
            <a:ext cx="1269928" cy="323165"/>
          </a:xfrm>
          <a:prstGeom prst="rect">
            <a:avLst/>
          </a:prstGeom>
        </p:spPr>
        <p:txBody>
          <a:bodyPr wrap="square">
            <a:spAutoFit/>
          </a:bodyPr>
          <a:lstStyle/>
          <a:p>
            <a:pPr algn="ctr"/>
            <a:r>
              <a:rPr lang="en-GB" sz="1500" b="1" dirty="0">
                <a:solidFill>
                  <a:schemeClr val="bg1"/>
                </a:solidFill>
              </a:rPr>
              <a:t>Conception </a:t>
            </a:r>
            <a:endParaRPr lang="fr-FR" sz="1500" b="1" dirty="0">
              <a:solidFill>
                <a:schemeClr val="bg1"/>
              </a:solidFill>
            </a:endParaRPr>
          </a:p>
        </p:txBody>
      </p:sp>
      <p:sp>
        <p:nvSpPr>
          <p:cNvPr id="16" name="Rectangle 15"/>
          <p:cNvSpPr/>
          <p:nvPr/>
        </p:nvSpPr>
        <p:spPr>
          <a:xfrm>
            <a:off x="395536" y="3649588"/>
            <a:ext cx="1229824" cy="323165"/>
          </a:xfrm>
          <a:prstGeom prst="rect">
            <a:avLst/>
          </a:prstGeom>
        </p:spPr>
        <p:txBody>
          <a:bodyPr wrap="none">
            <a:spAutoFit/>
          </a:bodyPr>
          <a:lstStyle/>
          <a:p>
            <a:r>
              <a:rPr lang="en-GB" sz="1500" b="1" dirty="0">
                <a:solidFill>
                  <a:schemeClr val="bg1"/>
                </a:solidFill>
              </a:rPr>
              <a:t>Conclusion</a:t>
            </a:r>
            <a:endParaRPr lang="fr-FR" sz="1500" b="1" dirty="0">
              <a:solidFill>
                <a:schemeClr val="bg1"/>
              </a:solidFill>
            </a:endParaRPr>
          </a:p>
        </p:txBody>
      </p:sp>
      <p:sp>
        <p:nvSpPr>
          <p:cNvPr id="21" name="Rectangle 20"/>
          <p:cNvSpPr/>
          <p:nvPr/>
        </p:nvSpPr>
        <p:spPr>
          <a:xfrm>
            <a:off x="178357" y="137205"/>
            <a:ext cx="3492687" cy="584775"/>
          </a:xfrm>
          <a:prstGeom prst="rect">
            <a:avLst/>
          </a:prstGeom>
        </p:spPr>
        <p:txBody>
          <a:bodyPr wrap="none">
            <a:spAutoFit/>
          </a:bodyPr>
          <a:lstStyle/>
          <a:p>
            <a:r>
              <a:rPr lang="en-GB" sz="3200" dirty="0">
                <a:solidFill>
                  <a:srgbClr val="3798B4"/>
                </a:solidFill>
                <a:latin typeface="Segoe UI" pitchFamily="34" charset="0"/>
                <a:ea typeface="Segoe UI" pitchFamily="34" charset="0"/>
                <a:cs typeface="Segoe UI" pitchFamily="34" charset="0"/>
              </a:rPr>
              <a:t>Solution Proposée</a:t>
            </a:r>
            <a:endParaRPr lang="fr-FR" sz="3200" dirty="0">
              <a:solidFill>
                <a:srgbClr val="3798B4"/>
              </a:solidFill>
              <a:latin typeface="Segoe UI" pitchFamily="34" charset="0"/>
              <a:ea typeface="Segoe UI" pitchFamily="34" charset="0"/>
              <a:cs typeface="Segoe UI" pitchFamily="34" charset="0"/>
            </a:endParaRPr>
          </a:p>
        </p:txBody>
      </p:sp>
      <p:sp>
        <p:nvSpPr>
          <p:cNvPr id="4" name="Rectangle 3"/>
          <p:cNvSpPr/>
          <p:nvPr/>
        </p:nvSpPr>
        <p:spPr>
          <a:xfrm>
            <a:off x="8638378" y="5202617"/>
            <a:ext cx="312906" cy="369332"/>
          </a:xfrm>
          <a:prstGeom prst="rect">
            <a:avLst/>
          </a:prstGeom>
        </p:spPr>
        <p:txBody>
          <a:bodyPr wrap="none">
            <a:spAutoFit/>
          </a:bodyPr>
          <a:lstStyle/>
          <a:p>
            <a:r>
              <a:rPr lang="fr-FR" b="1" dirty="0" smtClean="0"/>
              <a:t>8</a:t>
            </a:r>
            <a:endParaRPr lang="fr-FR" b="1" dirty="0"/>
          </a:p>
        </p:txBody>
      </p:sp>
      <p:sp>
        <p:nvSpPr>
          <p:cNvPr id="2" name="Rectangle 1">
            <a:extLst>
              <a:ext uri="{FF2B5EF4-FFF2-40B4-BE49-F238E27FC236}">
                <a16:creationId xmlns:a16="http://schemas.microsoft.com/office/drawing/2014/main" id="{FA6CA44A-0523-4CDD-8497-04E77791EB35}"/>
              </a:ext>
            </a:extLst>
          </p:cNvPr>
          <p:cNvSpPr/>
          <p:nvPr/>
        </p:nvSpPr>
        <p:spPr>
          <a:xfrm>
            <a:off x="2555776" y="553244"/>
            <a:ext cx="4572000" cy="461665"/>
          </a:xfrm>
          <a:prstGeom prst="rect">
            <a:avLst/>
          </a:prstGeom>
        </p:spPr>
        <p:txBody>
          <a:bodyPr>
            <a:spAutoFit/>
          </a:bodyPr>
          <a:lstStyle/>
          <a:p>
            <a:pPr>
              <a:spcAft>
                <a:spcPts val="0"/>
              </a:spcAft>
            </a:pPr>
            <a:r>
              <a:rPr lang="fr-FR" sz="2400" b="1" i="1" u="sng" dirty="0" smtClean="0">
                <a:solidFill>
                  <a:srgbClr val="002060"/>
                </a:solidFill>
              </a:rPr>
              <a:t>Identification des acteurs </a:t>
            </a:r>
            <a:endParaRPr lang="fr-TN" sz="2400" b="1" i="1" u="sng" dirty="0">
              <a:solidFill>
                <a:srgbClr val="002060"/>
              </a:solidFill>
            </a:endParaRPr>
          </a:p>
        </p:txBody>
      </p:sp>
      <p:sp>
        <p:nvSpPr>
          <p:cNvPr id="5" name="Rectangle 4">
            <a:extLst>
              <a:ext uri="{FF2B5EF4-FFF2-40B4-BE49-F238E27FC236}">
                <a16:creationId xmlns:a16="http://schemas.microsoft.com/office/drawing/2014/main" id="{43F86B01-3F5F-4D5D-B1C5-88266DAD887F}"/>
              </a:ext>
            </a:extLst>
          </p:cNvPr>
          <p:cNvSpPr/>
          <p:nvPr/>
        </p:nvSpPr>
        <p:spPr>
          <a:xfrm>
            <a:off x="2323884" y="2566664"/>
            <a:ext cx="4572000" cy="369332"/>
          </a:xfrm>
          <a:prstGeom prst="rect">
            <a:avLst/>
          </a:prstGeom>
        </p:spPr>
        <p:txBody>
          <a:bodyPr>
            <a:spAutoFit/>
          </a:bodyPr>
          <a:lstStyle/>
          <a:p>
            <a:pPr>
              <a:spcAft>
                <a:spcPts val="0"/>
              </a:spcAft>
            </a:pPr>
            <a:r>
              <a:rPr lang="fr-FR" dirty="0">
                <a:latin typeface="Constantia" panose="02030602050306030303" pitchFamily="18" charset="0"/>
                <a:ea typeface="Times New Roman" panose="02020603050405020304" pitchFamily="18" charset="0"/>
                <a:cs typeface="Arial" panose="020B0604020202020204" pitchFamily="34" charset="0"/>
              </a:rPr>
              <a:t> </a:t>
            </a:r>
            <a:endParaRPr lang="fr-TN" dirty="0"/>
          </a:p>
        </p:txBody>
      </p:sp>
      <p:sp>
        <p:nvSpPr>
          <p:cNvPr id="24" name="Rectangle 23">
            <a:extLst>
              <a:ext uri="{FF2B5EF4-FFF2-40B4-BE49-F238E27FC236}">
                <a16:creationId xmlns:a16="http://schemas.microsoft.com/office/drawing/2014/main" id="{540EE009-5550-4F83-AC58-577E110CBC2E}"/>
              </a:ext>
            </a:extLst>
          </p:cNvPr>
          <p:cNvSpPr/>
          <p:nvPr/>
        </p:nvSpPr>
        <p:spPr>
          <a:xfrm>
            <a:off x="2281411" y="985292"/>
            <a:ext cx="6862589" cy="923330"/>
          </a:xfrm>
          <a:prstGeom prst="rect">
            <a:avLst/>
          </a:prstGeom>
        </p:spPr>
        <p:txBody>
          <a:bodyPr wrap="square">
            <a:spAutoFit/>
          </a:bodyPr>
          <a:lstStyle/>
          <a:p>
            <a:pPr marL="285750" indent="-285750">
              <a:spcAft>
                <a:spcPts val="0"/>
              </a:spcAft>
              <a:buFont typeface="Wingdings" panose="05000000000000000000" pitchFamily="2" charset="2"/>
              <a:buChar char="v"/>
            </a:pPr>
            <a:r>
              <a:rPr lang="fr-FR" dirty="0" smtClean="0">
                <a:latin typeface="Constantia" panose="02030602050306030303" pitchFamily="18" charset="0"/>
                <a:ea typeface="Times New Roman" panose="02020603050405020304" pitchFamily="18" charset="0"/>
                <a:cs typeface="Arial" panose="020B0604020202020204" pitchFamily="34" charset="0"/>
              </a:rPr>
              <a:t>Un Acteur représente un élément externe qui interagit avec le système. Nous présentons dans cette section les acteurs interagissant avec notre application par ce tableau</a:t>
            </a:r>
          </a:p>
        </p:txBody>
      </p:sp>
      <p:graphicFrame>
        <p:nvGraphicFramePr>
          <p:cNvPr id="34" name="Tableau 33"/>
          <p:cNvGraphicFramePr>
            <a:graphicFrameLocks noGrp="1"/>
          </p:cNvGraphicFramePr>
          <p:nvPr/>
        </p:nvGraphicFramePr>
        <p:xfrm>
          <a:off x="2411760" y="1849388"/>
          <a:ext cx="5904656" cy="3402432"/>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20000"/>
                    </a:ext>
                  </a:extLst>
                </a:gridCol>
                <a:gridCol w="2952328">
                  <a:extLst>
                    <a:ext uri="{9D8B030D-6E8A-4147-A177-3AD203B41FA5}">
                      <a16:colId xmlns:a16="http://schemas.microsoft.com/office/drawing/2014/main" val="20001"/>
                    </a:ext>
                  </a:extLst>
                </a:gridCol>
              </a:tblGrid>
              <a:tr h="271505">
                <a:tc>
                  <a:txBody>
                    <a:bodyPr/>
                    <a:lstStyle/>
                    <a:p>
                      <a:pPr algn="ctr"/>
                      <a:r>
                        <a:rPr lang="fr-FR" sz="1300" kern="1200" dirty="0" smtClean="0">
                          <a:solidFill>
                            <a:schemeClr val="bg1"/>
                          </a:solidFill>
                          <a:latin typeface="Constantia" panose="02030602050306030303" pitchFamily="18" charset="0"/>
                          <a:ea typeface="Times New Roman" panose="02020603050405020304" pitchFamily="18" charset="0"/>
                          <a:cs typeface="Arial" panose="020B0604020202020204" pitchFamily="34" charset="0"/>
                        </a:rPr>
                        <a:t>Acteur </a:t>
                      </a:r>
                    </a:p>
                  </a:txBody>
                  <a:tcPr/>
                </a:tc>
                <a:tc>
                  <a:txBody>
                    <a:bodyPr/>
                    <a:lstStyle/>
                    <a:p>
                      <a:pPr algn="ctr"/>
                      <a:r>
                        <a:rPr lang="fr-FR" sz="1300" b="1" kern="1200" dirty="0" smtClean="0">
                          <a:solidFill>
                            <a:schemeClr val="bg1"/>
                          </a:solidFill>
                          <a:latin typeface="Constantia" panose="02030602050306030303" pitchFamily="18" charset="0"/>
                          <a:ea typeface="Times New Roman" panose="02020603050405020304" pitchFamily="18" charset="0"/>
                          <a:cs typeface="Arial" panose="020B0604020202020204" pitchFamily="34" charset="0"/>
                        </a:rPr>
                        <a:t>Description </a:t>
                      </a:r>
                    </a:p>
                  </a:txBody>
                  <a:tcPr/>
                </a:tc>
                <a:extLst>
                  <a:ext uri="{0D108BD9-81ED-4DB2-BD59-A6C34878D82A}">
                    <a16:rowId xmlns:a16="http://schemas.microsoft.com/office/drawing/2014/main" val="10000"/>
                  </a:ext>
                </a:extLst>
              </a:tr>
              <a:tr h="803185">
                <a:tc>
                  <a:txBody>
                    <a:bodyPr/>
                    <a:lstStyle/>
                    <a:p>
                      <a:r>
                        <a:rPr lang="fr-FR" sz="1100" kern="1200" dirty="0" smtClean="0">
                          <a:solidFill>
                            <a:schemeClr val="tx1"/>
                          </a:solidFill>
                          <a:latin typeface="Constantia" panose="02030602050306030303" pitchFamily="18" charset="0"/>
                          <a:ea typeface="Times New Roman" panose="02020603050405020304" pitchFamily="18" charset="0"/>
                          <a:cs typeface="Arial" panose="020B0604020202020204" pitchFamily="34" charset="0"/>
                        </a:rPr>
                        <a:t>Administrateur du système </a:t>
                      </a:r>
                    </a:p>
                  </a:txBody>
                  <a:tcPr/>
                </a:tc>
                <a:tc>
                  <a:txBody>
                    <a:bodyPr/>
                    <a:lstStyle/>
                    <a:p>
                      <a:r>
                        <a:rPr lang="fr-FR" sz="1100" kern="1200" dirty="0" smtClean="0">
                          <a:solidFill>
                            <a:schemeClr val="tx1"/>
                          </a:solidFill>
                          <a:latin typeface="Constantia" panose="02030602050306030303" pitchFamily="18" charset="0"/>
                          <a:ea typeface="Times New Roman" panose="02020603050405020304" pitchFamily="18" charset="0"/>
                          <a:cs typeface="Arial" panose="020B0604020202020204" pitchFamily="34" charset="0"/>
                        </a:rPr>
                        <a:t>C’est la personne qui possède un accès privé à l’application web avec touts les privilèges . Son rôle est d’administrer l’application </a:t>
                      </a:r>
                    </a:p>
                  </a:txBody>
                  <a:tcPr/>
                </a:tc>
                <a:extLst>
                  <a:ext uri="{0D108BD9-81ED-4DB2-BD59-A6C34878D82A}">
                    <a16:rowId xmlns:a16="http://schemas.microsoft.com/office/drawing/2014/main" val="10001"/>
                  </a:ext>
                </a:extLst>
              </a:tr>
              <a:tr h="979884">
                <a:tc>
                  <a:txBody>
                    <a:bodyPr/>
                    <a:lstStyle/>
                    <a:p>
                      <a:r>
                        <a:rPr lang="fr-FR" sz="1100" kern="1200" dirty="0" smtClean="0">
                          <a:solidFill>
                            <a:schemeClr val="tx1"/>
                          </a:solidFill>
                          <a:latin typeface="Constantia" panose="02030602050306030303" pitchFamily="18" charset="0"/>
                          <a:ea typeface="Times New Roman" panose="02020603050405020304" pitchFamily="18" charset="0"/>
                          <a:cs typeface="Arial" panose="020B0604020202020204" pitchFamily="34" charset="0"/>
                        </a:rPr>
                        <a:t>Utilisateur « enseignant »</a:t>
                      </a:r>
                    </a:p>
                  </a:txBody>
                  <a:tcPr/>
                </a:tc>
                <a:tc>
                  <a:txBody>
                    <a:bodyPr/>
                    <a:lstStyle/>
                    <a:p>
                      <a:r>
                        <a:rPr lang="fr-FR" sz="1100" kern="1200" dirty="0" smtClean="0">
                          <a:solidFill>
                            <a:schemeClr val="tx1"/>
                          </a:solidFill>
                          <a:latin typeface="Constantia" panose="02030602050306030303" pitchFamily="18" charset="0"/>
                          <a:ea typeface="Times New Roman" panose="02020603050405020304" pitchFamily="18" charset="0"/>
                          <a:cs typeface="Arial" panose="020B0604020202020204" pitchFamily="34" charset="0"/>
                        </a:rPr>
                        <a:t>C’est une personne qui est déjà inscrit au système , elle peut bénéficier des services qu’offre l’application avec certain privilège communs avec l’administrateur du système</a:t>
                      </a:r>
                    </a:p>
                  </a:txBody>
                  <a:tcPr/>
                </a:tc>
                <a:extLst>
                  <a:ext uri="{0D108BD9-81ED-4DB2-BD59-A6C34878D82A}">
                    <a16:rowId xmlns:a16="http://schemas.microsoft.com/office/drawing/2014/main" val="10002"/>
                  </a:ext>
                </a:extLst>
              </a:tr>
              <a:tr h="655129">
                <a:tc>
                  <a:txBody>
                    <a:bodyPr/>
                    <a:lstStyle/>
                    <a:p>
                      <a:r>
                        <a:rPr lang="fr-FR" sz="1100" kern="1200" dirty="0" smtClean="0">
                          <a:solidFill>
                            <a:schemeClr val="tx1"/>
                          </a:solidFill>
                          <a:latin typeface="Constantia" panose="02030602050306030303" pitchFamily="18" charset="0"/>
                          <a:ea typeface="Times New Roman" panose="02020603050405020304" pitchFamily="18" charset="0"/>
                          <a:cs typeface="Arial" panose="020B0604020202020204" pitchFamily="34" charset="0"/>
                        </a:rPr>
                        <a:t>Utilisateur « élève »</a:t>
                      </a:r>
                    </a:p>
                  </a:txBody>
                  <a:tcPr/>
                </a:tc>
                <a:tc>
                  <a:txBody>
                    <a:bodyPr/>
                    <a:lstStyle/>
                    <a:p>
                      <a:r>
                        <a:rPr lang="fr-FR" sz="1100" kern="1200" dirty="0" smtClean="0">
                          <a:solidFill>
                            <a:schemeClr val="tx1"/>
                          </a:solidFill>
                          <a:latin typeface="Constantia" panose="02030602050306030303" pitchFamily="18" charset="0"/>
                          <a:ea typeface="Times New Roman" panose="02020603050405020304" pitchFamily="18" charset="0"/>
                          <a:cs typeface="Arial" panose="020B0604020202020204" pitchFamily="34" charset="0"/>
                        </a:rPr>
                        <a:t>C’est une personne qui est déjà inscrit au système , elle peut bénéficier des services qu’offre l’application</a:t>
                      </a:r>
                    </a:p>
                  </a:txBody>
                  <a:tcPr/>
                </a:tc>
                <a:extLst>
                  <a:ext uri="{0D108BD9-81ED-4DB2-BD59-A6C34878D82A}">
                    <a16:rowId xmlns:a16="http://schemas.microsoft.com/office/drawing/2014/main" val="10003"/>
                  </a:ext>
                </a:extLst>
              </a:tr>
              <a:tr h="674674">
                <a:tc>
                  <a:txBody>
                    <a:bodyPr/>
                    <a:lstStyle/>
                    <a:p>
                      <a:pPr marL="0" algn="l" defTabSz="914400" rtl="0" eaLnBrk="1" latinLnBrk="0" hangingPunct="1"/>
                      <a:r>
                        <a:rPr lang="fr-FR" sz="1100" kern="1200" dirty="0" smtClean="0">
                          <a:solidFill>
                            <a:schemeClr val="tx1"/>
                          </a:solidFill>
                          <a:latin typeface="Constantia" panose="02030602050306030303" pitchFamily="18" charset="0"/>
                          <a:ea typeface="Times New Roman" panose="02020603050405020304" pitchFamily="18" charset="0"/>
                          <a:cs typeface="Arial" panose="020B0604020202020204" pitchFamily="34" charset="0"/>
                        </a:rPr>
                        <a:t>Utilisateur « parent »</a:t>
                      </a:r>
                    </a:p>
                  </a:txBody>
                  <a:tcPr/>
                </a:tc>
                <a:tc>
                  <a:txBody>
                    <a:bodyPr/>
                    <a:lstStyle/>
                    <a:p>
                      <a:pPr marL="0" algn="l" defTabSz="914400" rtl="0" eaLnBrk="1" latinLnBrk="0" hangingPunct="1"/>
                      <a:r>
                        <a:rPr lang="fr-FR" sz="1100" kern="1200" dirty="0" smtClean="0">
                          <a:solidFill>
                            <a:schemeClr val="tx1"/>
                          </a:solidFill>
                          <a:latin typeface="Constantia" panose="02030602050306030303" pitchFamily="18" charset="0"/>
                          <a:ea typeface="Times New Roman" panose="02020603050405020304" pitchFamily="18" charset="0"/>
                          <a:cs typeface="Arial" panose="020B0604020202020204" pitchFamily="34" charset="0"/>
                        </a:rPr>
                        <a:t>C’est une personne qui va payer les frais de l’école et superviser son enfant </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30221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6394"/>
                                        </p:tgtEl>
                                        <p:attrNameLst>
                                          <p:attrName>r</p:attrName>
                                        </p:attrNameLst>
                                      </p:cBhvr>
                                    </p:animRot>
                                    <p:animRot by="-240000">
                                      <p:cBhvr>
                                        <p:cTn id="7" dur="200" fill="hold">
                                          <p:stCondLst>
                                            <p:cond delay="200"/>
                                          </p:stCondLst>
                                        </p:cTn>
                                        <p:tgtEl>
                                          <p:spTgt spid="16394"/>
                                        </p:tgtEl>
                                        <p:attrNameLst>
                                          <p:attrName>r</p:attrName>
                                        </p:attrNameLst>
                                      </p:cBhvr>
                                    </p:animRot>
                                    <p:animRot by="240000">
                                      <p:cBhvr>
                                        <p:cTn id="8" dur="200" fill="hold">
                                          <p:stCondLst>
                                            <p:cond delay="400"/>
                                          </p:stCondLst>
                                        </p:cTn>
                                        <p:tgtEl>
                                          <p:spTgt spid="16394"/>
                                        </p:tgtEl>
                                        <p:attrNameLst>
                                          <p:attrName>r</p:attrName>
                                        </p:attrNameLst>
                                      </p:cBhvr>
                                    </p:animRot>
                                    <p:animRot by="-240000">
                                      <p:cBhvr>
                                        <p:cTn id="9" dur="200" fill="hold">
                                          <p:stCondLst>
                                            <p:cond delay="600"/>
                                          </p:stCondLst>
                                        </p:cTn>
                                        <p:tgtEl>
                                          <p:spTgt spid="16394"/>
                                        </p:tgtEl>
                                        <p:attrNameLst>
                                          <p:attrName>r</p:attrName>
                                        </p:attrNameLst>
                                      </p:cBhvr>
                                    </p:animRot>
                                    <p:animRot by="120000">
                                      <p:cBhvr>
                                        <p:cTn id="10" dur="200" fill="hold">
                                          <p:stCondLst>
                                            <p:cond delay="800"/>
                                          </p:stCondLst>
                                        </p:cTn>
                                        <p:tgtEl>
                                          <p:spTgt spid="1639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5" grpId="0"/>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
</p:tagLst>
</file>

<file path=ppt/tags/tag10.xml><?xml version="1.0" encoding="utf-8"?>
<p:tagLst xmlns:a="http://schemas.openxmlformats.org/drawingml/2006/main" xmlns:r="http://schemas.openxmlformats.org/officeDocument/2006/relationships" xmlns:p="http://schemas.openxmlformats.org/presentationml/2006/main">
  <p:tag name="TIMING" val="|1.3|0.6|0.6"/>
</p:tagLst>
</file>

<file path=ppt/tags/tag11.xml><?xml version="1.0" encoding="utf-8"?>
<p:tagLst xmlns:a="http://schemas.openxmlformats.org/drawingml/2006/main" xmlns:r="http://schemas.openxmlformats.org/officeDocument/2006/relationships" xmlns:p="http://schemas.openxmlformats.org/presentationml/2006/main">
  <p:tag name="TIMING" val="|1.3|0.6|0.6"/>
</p:tagLst>
</file>

<file path=ppt/tags/tag12.xml><?xml version="1.0" encoding="utf-8"?>
<p:tagLst xmlns:a="http://schemas.openxmlformats.org/drawingml/2006/main" xmlns:r="http://schemas.openxmlformats.org/officeDocument/2006/relationships" xmlns:p="http://schemas.openxmlformats.org/presentationml/2006/main">
  <p:tag name="TIMING" val="|1.3|0.6|0.6"/>
</p:tagLst>
</file>

<file path=ppt/tags/tag13.xml><?xml version="1.0" encoding="utf-8"?>
<p:tagLst xmlns:a="http://schemas.openxmlformats.org/drawingml/2006/main" xmlns:r="http://schemas.openxmlformats.org/officeDocument/2006/relationships" xmlns:p="http://schemas.openxmlformats.org/presentationml/2006/main">
  <p:tag name="TIMING" val="|1.3|0.6|0.6"/>
</p:tagLst>
</file>

<file path=ppt/tags/tag2.xml><?xml version="1.0" encoding="utf-8"?>
<p:tagLst xmlns:a="http://schemas.openxmlformats.org/drawingml/2006/main" xmlns:r="http://schemas.openxmlformats.org/officeDocument/2006/relationships" xmlns:p="http://schemas.openxmlformats.org/presentationml/2006/main">
  <p:tag name="TIMING" val="|0.5|0.5|0.2|0.3|0.5|0.4|0.3"/>
</p:tagLst>
</file>

<file path=ppt/tags/tag3.xml><?xml version="1.0" encoding="utf-8"?>
<p:tagLst xmlns:a="http://schemas.openxmlformats.org/drawingml/2006/main" xmlns:r="http://schemas.openxmlformats.org/officeDocument/2006/relationships" xmlns:p="http://schemas.openxmlformats.org/presentationml/2006/main">
  <p:tag name="TIMING" val="|0|0.1|0.2|0.3|0.3|0.3|0.3"/>
</p:tagLst>
</file>

<file path=ppt/tags/tag4.xml><?xml version="1.0" encoding="utf-8"?>
<p:tagLst xmlns:a="http://schemas.openxmlformats.org/drawingml/2006/main" xmlns:r="http://schemas.openxmlformats.org/officeDocument/2006/relationships" xmlns:p="http://schemas.openxmlformats.org/presentationml/2006/main">
  <p:tag name="TIMING" val="|0|0.7|0.7|0.5"/>
</p:tagLst>
</file>

<file path=ppt/tags/tag5.xml><?xml version="1.0" encoding="utf-8"?>
<p:tagLst xmlns:a="http://schemas.openxmlformats.org/drawingml/2006/main" xmlns:r="http://schemas.openxmlformats.org/officeDocument/2006/relationships" xmlns:p="http://schemas.openxmlformats.org/presentationml/2006/main">
  <p:tag name="TIMING" val="|0|0.7|0.7|0.5"/>
</p:tagLst>
</file>

<file path=ppt/tags/tag6.xml><?xml version="1.0" encoding="utf-8"?>
<p:tagLst xmlns:a="http://schemas.openxmlformats.org/drawingml/2006/main" xmlns:r="http://schemas.openxmlformats.org/officeDocument/2006/relationships" xmlns:p="http://schemas.openxmlformats.org/presentationml/2006/main">
  <p:tag name="TIMING" val="|0|0.7|0.7|0.5"/>
</p:tagLst>
</file>

<file path=ppt/tags/tag7.xml><?xml version="1.0" encoding="utf-8"?>
<p:tagLst xmlns:a="http://schemas.openxmlformats.org/drawingml/2006/main" xmlns:r="http://schemas.openxmlformats.org/officeDocument/2006/relationships" xmlns:p="http://schemas.openxmlformats.org/presentationml/2006/main">
  <p:tag name="TIMING" val="|0|0.7|0.7|0.5"/>
</p:tagLst>
</file>

<file path=ppt/tags/tag8.xml><?xml version="1.0" encoding="utf-8"?>
<p:tagLst xmlns:a="http://schemas.openxmlformats.org/drawingml/2006/main" xmlns:r="http://schemas.openxmlformats.org/officeDocument/2006/relationships" xmlns:p="http://schemas.openxmlformats.org/presentationml/2006/main">
  <p:tag name="TIMING" val="|0|1|0.7|0.7"/>
</p:tagLst>
</file>

<file path=ppt/tags/tag9.xml><?xml version="1.0" encoding="utf-8"?>
<p:tagLst xmlns:a="http://schemas.openxmlformats.org/drawingml/2006/main" xmlns:r="http://schemas.openxmlformats.org/officeDocument/2006/relationships" xmlns:p="http://schemas.openxmlformats.org/presentationml/2006/main">
  <p:tag name="TIMING" val="|1.3|0.6|0.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Exécutif">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Personnalisé 1">
      <a:majorFont>
        <a:latin typeface="Maven Pro"/>
        <a:ea typeface=""/>
        <a:cs typeface=""/>
      </a:majorFont>
      <a:minorFont>
        <a:latin typeface="Maven Pro"/>
        <a:ea typeface=""/>
        <a:cs typeface=""/>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17098</TotalTime>
  <Words>2246</Words>
  <Application>Microsoft Office PowerPoint</Application>
  <PresentationFormat>Affichage à l'écran (16:10)</PresentationFormat>
  <Paragraphs>391</Paragraphs>
  <Slides>31</Slides>
  <Notes>15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31</vt:i4>
      </vt:variant>
    </vt:vector>
  </HeadingPairs>
  <TitlesOfParts>
    <vt:vector size="40" baseType="lpstr">
      <vt:lpstr>Arial</vt:lpstr>
      <vt:lpstr>Calibri</vt:lpstr>
      <vt:lpstr>Constantia</vt:lpstr>
      <vt:lpstr>Maven Pro</vt:lpstr>
      <vt:lpstr>Rage Italic</vt:lpstr>
      <vt:lpstr>Segoe UI</vt:lpstr>
      <vt:lpstr>Times New Roman</vt:lpstr>
      <vt:lpstr>Wingdings</vt:lpstr>
      <vt:lpstr>Clarté</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BMzone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Ali BEN MESSAOUD</dc:creator>
  <cp:lastModifiedBy>samar</cp:lastModifiedBy>
  <cp:revision>605</cp:revision>
  <dcterms:created xsi:type="dcterms:W3CDTF">2011-05-02T08:58:39Z</dcterms:created>
  <dcterms:modified xsi:type="dcterms:W3CDTF">2021-06-07T17:03:28Z</dcterms:modified>
</cp:coreProperties>
</file>