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11" name="Slide Number Placeholder 10"/>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9" name="Slide Number Placeholder 8"/>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4" name="Footer Placeholder 3"/>
          <p:cNvSpPr>
            <a:spLocks noGrp="1"/>
          </p:cNvSpPr>
          <p:nvPr>
            <p:ph type="ftr" sz="quarter" idx="11"/>
          </p:nvPr>
        </p:nvSpPr>
        <p:spPr/>
        <p:txBody>
          <a:bodyPr/>
          <a:lstStyle>
            <a:extLst/>
          </a:lstStyle>
          <a:p>
            <a:endParaRPr lang="fr-FR"/>
          </a:p>
        </p:txBody>
      </p:sp>
      <p:sp>
        <p:nvSpPr>
          <p:cNvPr id="5" name="Slide Number Placeholder 4"/>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3" name="Footer Placeholder 2"/>
          <p:cNvSpPr>
            <a:spLocks noGrp="1"/>
          </p:cNvSpPr>
          <p:nvPr>
            <p:ph type="ftr" sz="quarter" idx="11"/>
          </p:nvPr>
        </p:nvSpPr>
        <p:spPr/>
        <p:txBody>
          <a:bodyPr/>
          <a:lstStyle>
            <a:extLst/>
          </a:lstStyle>
          <a:p>
            <a:endParaRPr lang="fr-FR"/>
          </a:p>
        </p:txBody>
      </p:sp>
      <p:sp>
        <p:nvSpPr>
          <p:cNvPr id="4" name="Slide Number Placeholder 3"/>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t>08/06/2021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t>‹#›</a:t>
            </a:fld>
            <a:endParaRPr lang="fr-FR"/>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196A4D-A3E9-498C-A478-1EE56A8416CC}" type="datetimeFigureOut">
              <a:rPr lang="fr-FR" smtClean="0"/>
              <a:t>08/06/2021</a:t>
            </a:fld>
            <a:endParaRPr lang="fr-F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53068FA-9509-4292-97D3-3FB504A72BD1}"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erlin" TargetMode="External"/><Relationship Id="rId2" Type="http://schemas.openxmlformats.org/officeDocument/2006/relationships/hyperlink" Target="https://en.wikipedia.org/wiki/Association_footbal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662" y="571480"/>
            <a:ext cx="7643866" cy="923330"/>
          </a:xfrm>
          <a:prstGeom prst="rect">
            <a:avLst/>
          </a:prstGeom>
          <a:noFill/>
        </p:spPr>
        <p:txBody>
          <a:bodyPr wrap="square" rtlCol="0">
            <a:spAutoFit/>
          </a:bodyPr>
          <a:lstStyle/>
          <a:p>
            <a:r>
              <a:rPr lang="fr-FR" b="1" dirty="0">
                <a:solidFill>
                  <a:schemeClr val="accent1">
                    <a:lumMod val="75000"/>
                  </a:schemeClr>
                </a:solidFill>
              </a:rPr>
              <a:t>CONCEPTION ET DEVELOPPEMENT </a:t>
            </a:r>
            <a:r>
              <a:rPr lang="fr-FR" b="1" dirty="0" smtClean="0">
                <a:solidFill>
                  <a:schemeClr val="accent1">
                    <a:lumMod val="75000"/>
                  </a:schemeClr>
                </a:solidFill>
              </a:rPr>
              <a:t>D'UNE Application</a:t>
            </a:r>
            <a:endParaRPr lang="fr-FR" dirty="0">
              <a:solidFill>
                <a:schemeClr val="accent1">
                  <a:lumMod val="75000"/>
                </a:schemeClr>
              </a:solidFill>
            </a:endParaRPr>
          </a:p>
          <a:p>
            <a:r>
              <a:rPr lang="fr-FR" b="1" dirty="0" smtClean="0">
                <a:solidFill>
                  <a:schemeClr val="accent1">
                    <a:lumMod val="75000"/>
                  </a:schemeClr>
                </a:solidFill>
              </a:rPr>
              <a:t>                                       (</a:t>
            </a:r>
            <a:r>
              <a:rPr lang="fr-FR" b="1" dirty="0" err="1">
                <a:solidFill>
                  <a:schemeClr val="accent1">
                    <a:lumMod val="75000"/>
                  </a:schemeClr>
                </a:solidFill>
              </a:rPr>
              <a:t>My</a:t>
            </a:r>
            <a:r>
              <a:rPr lang="fr-FR" b="1" dirty="0">
                <a:solidFill>
                  <a:schemeClr val="accent1">
                    <a:lumMod val="75000"/>
                  </a:schemeClr>
                </a:solidFill>
              </a:rPr>
              <a:t> Foot)</a:t>
            </a:r>
            <a:endParaRPr lang="fr-FR" dirty="0">
              <a:solidFill>
                <a:schemeClr val="accent1">
                  <a:lumMod val="75000"/>
                </a:schemeClr>
              </a:solidFill>
            </a:endParaRPr>
          </a:p>
          <a:p>
            <a:endParaRPr lang="fr-FR" dirty="0"/>
          </a:p>
        </p:txBody>
      </p:sp>
      <p:sp>
        <p:nvSpPr>
          <p:cNvPr id="9" name="TextBox 8"/>
          <p:cNvSpPr txBox="1"/>
          <p:nvPr/>
        </p:nvSpPr>
        <p:spPr>
          <a:xfrm>
            <a:off x="1142976" y="2071678"/>
            <a:ext cx="7072362" cy="3231654"/>
          </a:xfrm>
          <a:prstGeom prst="rect">
            <a:avLst/>
          </a:prstGeom>
          <a:noFill/>
        </p:spPr>
        <p:txBody>
          <a:bodyPr wrap="square" rtlCol="0">
            <a:spAutoFit/>
          </a:bodyPr>
          <a:lstStyle/>
          <a:p>
            <a:r>
              <a:rPr lang="fr-FR" sz="1200" i="1" dirty="0" smtClean="0"/>
              <a:t>-Réalisé </a:t>
            </a:r>
            <a:r>
              <a:rPr lang="fr-FR" sz="1200" i="1" dirty="0"/>
              <a:t>par :</a:t>
            </a:r>
            <a:endParaRPr lang="fr-FR" sz="1200" dirty="0"/>
          </a:p>
          <a:p>
            <a:r>
              <a:rPr lang="fr-FR" sz="1200" dirty="0" smtClean="0"/>
              <a:t>  -DRIDI </a:t>
            </a:r>
            <a:r>
              <a:rPr lang="fr-FR" sz="1200" dirty="0" err="1"/>
              <a:t>Ichrak</a:t>
            </a:r>
            <a:endParaRPr lang="fr-FR" sz="1200" dirty="0"/>
          </a:p>
          <a:p>
            <a:r>
              <a:rPr lang="fr-FR" sz="1200" dirty="0" smtClean="0"/>
              <a:t>  -JERBI </a:t>
            </a:r>
            <a:r>
              <a:rPr lang="fr-FR" sz="1200" dirty="0"/>
              <a:t>Habib</a:t>
            </a:r>
          </a:p>
          <a:p>
            <a:r>
              <a:rPr lang="fr-FR" sz="1200" dirty="0" smtClean="0"/>
              <a:t>  -BAHRI </a:t>
            </a:r>
            <a:r>
              <a:rPr lang="fr-FR" sz="1200" dirty="0" err="1"/>
              <a:t>Rochdi</a:t>
            </a:r>
            <a:endParaRPr lang="fr-FR" sz="1200" dirty="0"/>
          </a:p>
          <a:p>
            <a:r>
              <a:rPr lang="fr-FR" sz="1200" dirty="0" smtClean="0"/>
              <a:t>  -CHTIOUI </a:t>
            </a:r>
            <a:r>
              <a:rPr lang="fr-FR" sz="1200" dirty="0"/>
              <a:t>Abdelaziz</a:t>
            </a:r>
          </a:p>
          <a:p>
            <a:r>
              <a:rPr lang="fr-FR" dirty="0"/>
              <a:t> </a:t>
            </a:r>
          </a:p>
          <a:p>
            <a:r>
              <a:rPr lang="fr-FR" dirty="0"/>
              <a:t> </a:t>
            </a:r>
          </a:p>
          <a:p>
            <a:r>
              <a:rPr lang="fr-FR" dirty="0"/>
              <a:t> </a:t>
            </a:r>
          </a:p>
          <a:p>
            <a:r>
              <a:rPr lang="fr-FR" dirty="0"/>
              <a:t> </a:t>
            </a:r>
          </a:p>
          <a:p>
            <a:r>
              <a:rPr lang="fr-FR" i="1" dirty="0" smtClean="0"/>
              <a:t>                            Encadrer </a:t>
            </a:r>
            <a:r>
              <a:rPr lang="fr-FR" i="1" dirty="0"/>
              <a:t>par :</a:t>
            </a:r>
            <a:endParaRPr lang="fr-FR" dirty="0"/>
          </a:p>
          <a:p>
            <a:r>
              <a:rPr lang="fr-FR" b="1" dirty="0" smtClean="0"/>
              <a:t>                      MASSOUDI </a:t>
            </a:r>
            <a:r>
              <a:rPr lang="fr-FR" b="1" dirty="0" err="1"/>
              <a:t>Radhouene</a:t>
            </a:r>
            <a:endParaRPr lang="fr-FR" dirty="0"/>
          </a:p>
          <a:p>
            <a:r>
              <a:rPr lang="fr-FR" dirty="0"/>
              <a:t> </a:t>
            </a:r>
          </a:p>
          <a:p>
            <a:endParaRPr lang="fr-FR" dirty="0"/>
          </a:p>
        </p:txBody>
      </p:sp>
      <p:pic>
        <p:nvPicPr>
          <p:cNvPr id="10" name="Picture 9" descr="sport-football-1-adobe.jpeg"/>
          <p:cNvPicPr>
            <a:picLocks noChangeAspect="1"/>
          </p:cNvPicPr>
          <p:nvPr/>
        </p:nvPicPr>
        <p:blipFill>
          <a:blip r:embed="rId2" cstate="print"/>
          <a:stretch>
            <a:fillRect/>
          </a:stretch>
        </p:blipFill>
        <p:spPr>
          <a:xfrm rot="20839534">
            <a:off x="4220018" y="1832239"/>
            <a:ext cx="3143240" cy="10477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Diagramme</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cas</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D’utilisation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per.PNG"/>
          <p:cNvPicPr>
            <a:picLocks noChangeAspect="1"/>
          </p:cNvPicPr>
          <p:nvPr/>
        </p:nvPicPr>
        <p:blipFill>
          <a:blip r:embed="rId2"/>
          <a:stretch>
            <a:fillRect/>
          </a:stretch>
        </p:blipFill>
        <p:spPr>
          <a:xfrm>
            <a:off x="2143108" y="2643182"/>
            <a:ext cx="4762913" cy="188992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357290" y="5143512"/>
            <a:ext cx="6215106" cy="369332"/>
          </a:xfrm>
          <a:prstGeom prst="rect">
            <a:avLst/>
          </a:prstGeom>
          <a:noFill/>
        </p:spPr>
        <p:txBody>
          <a:bodyPr wrap="square" rtlCol="0">
            <a:spAutoFit/>
          </a:bodyPr>
          <a:lstStyle/>
          <a:p>
            <a:r>
              <a:rPr lang="fr-FR" dirty="0" smtClean="0"/>
              <a:t>              Une Personne doit s’authentifier</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85.PNG"/>
          <p:cNvPicPr>
            <a:picLocks noChangeAspect="1"/>
          </p:cNvPicPr>
          <p:nvPr/>
        </p:nvPicPr>
        <p:blipFill>
          <a:blip r:embed="rId2"/>
          <a:stretch>
            <a:fillRect/>
          </a:stretch>
        </p:blipFill>
        <p:spPr>
          <a:xfrm>
            <a:off x="2000232" y="571481"/>
            <a:ext cx="5517358" cy="385765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57224" y="4786322"/>
            <a:ext cx="7572428" cy="646331"/>
          </a:xfrm>
          <a:prstGeom prst="rect">
            <a:avLst/>
          </a:prstGeom>
          <a:noFill/>
        </p:spPr>
        <p:txBody>
          <a:bodyPr wrap="square" rtlCol="0">
            <a:spAutoFit/>
          </a:bodyPr>
          <a:lstStyle/>
          <a:p>
            <a:r>
              <a:rPr lang="fr-FR" dirty="0" smtClean="0"/>
              <a:t>Un Organisateur et une personne il peut gérer les stades, les  compétition et les match</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mp.PNG"/>
          <p:cNvPicPr>
            <a:picLocks noChangeAspect="1"/>
          </p:cNvPicPr>
          <p:nvPr/>
        </p:nvPicPr>
        <p:blipFill>
          <a:blip r:embed="rId2"/>
          <a:stretch>
            <a:fillRect/>
          </a:stretch>
        </p:blipFill>
        <p:spPr>
          <a:xfrm>
            <a:off x="1928794" y="642918"/>
            <a:ext cx="5479255" cy="310160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2976" y="4357694"/>
            <a:ext cx="6572296" cy="646331"/>
          </a:xfrm>
          <a:prstGeom prst="rect">
            <a:avLst/>
          </a:prstGeom>
          <a:noFill/>
        </p:spPr>
        <p:txBody>
          <a:bodyPr wrap="square" rtlCol="0">
            <a:spAutoFit/>
          </a:bodyPr>
          <a:lstStyle/>
          <a:p>
            <a:r>
              <a:rPr lang="fr-FR" dirty="0" smtClean="0"/>
              <a:t>Un </a:t>
            </a:r>
            <a:r>
              <a:rPr lang="fr-FR" dirty="0" err="1" smtClean="0"/>
              <a:t>entrainneur</a:t>
            </a:r>
            <a:r>
              <a:rPr lang="fr-FR" dirty="0" smtClean="0"/>
              <a:t> est une personne, il peut organiser les joueurs</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ll.PNG"/>
          <p:cNvPicPr>
            <a:picLocks noChangeAspect="1"/>
          </p:cNvPicPr>
          <p:nvPr/>
        </p:nvPicPr>
        <p:blipFill>
          <a:blip r:embed="rId2"/>
          <a:stretch>
            <a:fillRect/>
          </a:stretch>
        </p:blipFill>
        <p:spPr>
          <a:xfrm>
            <a:off x="1428728" y="642918"/>
            <a:ext cx="5921253" cy="321591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71538" y="4500570"/>
            <a:ext cx="6858048" cy="646331"/>
          </a:xfrm>
          <a:prstGeom prst="rect">
            <a:avLst/>
          </a:prstGeom>
          <a:noFill/>
        </p:spPr>
        <p:txBody>
          <a:bodyPr wrap="square" rtlCol="0">
            <a:spAutoFit/>
          </a:bodyPr>
          <a:lstStyle/>
          <a:p>
            <a:r>
              <a:rPr lang="fr-FR" dirty="0" smtClean="0"/>
              <a:t>Un Arbitre est une personne, il peut participer dans des compétences</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nn.PNG"/>
          <p:cNvPicPr>
            <a:picLocks noChangeAspect="1"/>
          </p:cNvPicPr>
          <p:nvPr/>
        </p:nvPicPr>
        <p:blipFill>
          <a:blip r:embed="rId2"/>
          <a:stretch>
            <a:fillRect/>
          </a:stretch>
        </p:blipFill>
        <p:spPr>
          <a:xfrm>
            <a:off x="1357290" y="642918"/>
            <a:ext cx="5845047" cy="300254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00100" y="4357694"/>
            <a:ext cx="7143800" cy="646331"/>
          </a:xfrm>
          <a:prstGeom prst="rect">
            <a:avLst/>
          </a:prstGeom>
          <a:noFill/>
        </p:spPr>
        <p:txBody>
          <a:bodyPr wrap="square" rtlCol="0">
            <a:spAutoFit/>
          </a:bodyPr>
          <a:lstStyle/>
          <a:p>
            <a:r>
              <a:rPr lang="fr-FR" dirty="0" smtClean="0"/>
              <a:t>Un Joueur est une Personne, il peut participer dans un Match</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loo.PNG"/>
          <p:cNvPicPr>
            <a:picLocks noChangeAspect="1"/>
          </p:cNvPicPr>
          <p:nvPr/>
        </p:nvPicPr>
        <p:blipFill>
          <a:blip r:embed="rId2"/>
          <a:stretch>
            <a:fillRect/>
          </a:stretch>
        </p:blipFill>
        <p:spPr>
          <a:xfrm>
            <a:off x="1785918" y="642918"/>
            <a:ext cx="5677392" cy="295681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28662" y="4143380"/>
            <a:ext cx="7000924" cy="646331"/>
          </a:xfrm>
          <a:prstGeom prst="rect">
            <a:avLst/>
          </a:prstGeom>
          <a:noFill/>
        </p:spPr>
        <p:txBody>
          <a:bodyPr wrap="square" rtlCol="0">
            <a:spAutoFit/>
          </a:bodyPr>
          <a:lstStyle/>
          <a:p>
            <a:r>
              <a:rPr lang="fr-FR" dirty="0" smtClean="0"/>
              <a:t>Un Responsable Ticket est une Personne, il peut vendre des ticket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Diagramme</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de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Classe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gg.PNG"/>
          <p:cNvPicPr>
            <a:picLocks noChangeAspect="1"/>
          </p:cNvPicPr>
          <p:nvPr/>
        </p:nvPicPr>
        <p:blipFill>
          <a:blip r:embed="rId2"/>
          <a:stretch>
            <a:fillRect/>
          </a:stretch>
        </p:blipFill>
        <p:spPr>
          <a:xfrm>
            <a:off x="1000100" y="2357430"/>
            <a:ext cx="7215237" cy="34720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5001" y="2967335"/>
            <a:ext cx="325121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Merci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5918" y="571480"/>
            <a:ext cx="5338321"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Introduction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500034" y="1571612"/>
            <a:ext cx="8143932" cy="3816429"/>
          </a:xfrm>
          <a:prstGeom prst="rect">
            <a:avLst/>
          </a:prstGeom>
          <a:noFill/>
        </p:spPr>
        <p:txBody>
          <a:bodyPr wrap="square" rtlCol="0">
            <a:spAutoFit/>
          </a:bodyPr>
          <a:lstStyle/>
          <a:p>
            <a:pPr lvl="0">
              <a:buFont typeface="Wingdings" pitchFamily="2" charset="2"/>
              <a:buChar char="ü"/>
            </a:pPr>
            <a:r>
              <a:rPr lang="fr-FR" sz="1400" dirty="0" err="1"/>
              <a:t>My</a:t>
            </a:r>
            <a:r>
              <a:rPr lang="fr-FR" sz="1400" dirty="0"/>
              <a:t> Foot </a:t>
            </a:r>
            <a:r>
              <a:rPr lang="fr-FR" sz="1400" dirty="0" smtClean="0"/>
              <a:t>une </a:t>
            </a:r>
            <a:r>
              <a:rPr lang="fr-FR" sz="1400" dirty="0" err="1" smtClean="0"/>
              <a:t>plateform</a:t>
            </a:r>
            <a:r>
              <a:rPr lang="fr-FR" sz="1400" dirty="0" smtClean="0"/>
              <a:t> qui </a:t>
            </a:r>
            <a:r>
              <a:rPr lang="fr-FR" sz="1400" dirty="0"/>
              <a:t>serre a gérer des compétitions de football entre des équipes, et de consulter en temps réel tous les résultats, classements, statistiques </a:t>
            </a:r>
            <a:r>
              <a:rPr lang="fr-FR" sz="1400" dirty="0" smtClean="0"/>
              <a:t>…</a:t>
            </a:r>
          </a:p>
          <a:p>
            <a:pPr lvl="0"/>
            <a:endParaRPr lang="fr-FR" sz="1400" dirty="0"/>
          </a:p>
          <a:p>
            <a:pPr lvl="0">
              <a:buFont typeface="Wingdings" pitchFamily="2" charset="2"/>
              <a:buChar char="ü"/>
            </a:pPr>
            <a:r>
              <a:rPr lang="fr-FR" sz="1400" dirty="0"/>
              <a:t>vous pouvez suivre de nombreuses </a:t>
            </a:r>
            <a:r>
              <a:rPr lang="fr-FR" sz="1400" b="1" i="1" dirty="0"/>
              <a:t>compétitions</a:t>
            </a:r>
            <a:r>
              <a:rPr lang="fr-FR" sz="1400" dirty="0"/>
              <a:t> (Championnat, Coupe du Monde, Ligue des Champions etc</a:t>
            </a:r>
            <a:r>
              <a:rPr lang="fr-FR" sz="1400" dirty="0" smtClean="0"/>
              <a:t>.)</a:t>
            </a:r>
          </a:p>
          <a:p>
            <a:pPr lvl="0"/>
            <a:endParaRPr lang="fr-FR" sz="1400" dirty="0"/>
          </a:p>
          <a:p>
            <a:pPr lvl="0">
              <a:buFont typeface="Wingdings" pitchFamily="2" charset="2"/>
              <a:buChar char="ü"/>
            </a:pPr>
            <a:r>
              <a:rPr lang="fr-FR" sz="1400" dirty="0"/>
              <a:t>Découvrir les actualités des </a:t>
            </a:r>
            <a:r>
              <a:rPr lang="fr-FR" sz="1400" dirty="0" smtClean="0"/>
              <a:t>équipes</a:t>
            </a:r>
          </a:p>
          <a:p>
            <a:pPr lvl="0"/>
            <a:endParaRPr lang="fr-FR" sz="1400" dirty="0"/>
          </a:p>
          <a:p>
            <a:pPr lvl="0">
              <a:buFont typeface="Wingdings" pitchFamily="2" charset="2"/>
              <a:buChar char="ü"/>
            </a:pPr>
            <a:r>
              <a:rPr lang="fr-FR" sz="1400" dirty="0" err="1"/>
              <a:t>My</a:t>
            </a:r>
            <a:r>
              <a:rPr lang="fr-FR" sz="1400" dirty="0"/>
              <a:t> Foot permet aussi de recevoir des alertes en </a:t>
            </a:r>
            <a:r>
              <a:rPr lang="fr-FR" sz="1400" dirty="0" smtClean="0"/>
              <a:t>direct</a:t>
            </a:r>
          </a:p>
          <a:p>
            <a:pPr lvl="0"/>
            <a:endParaRPr lang="fr-FR" sz="1400" dirty="0"/>
          </a:p>
          <a:p>
            <a:pPr lvl="0">
              <a:buFont typeface="Wingdings" pitchFamily="2" charset="2"/>
              <a:buChar char="ü"/>
            </a:pPr>
            <a:r>
              <a:rPr lang="fr-FR" sz="1400" dirty="0"/>
              <a:t>Voir des fiches complètes sur des joueurs et bien d’autres </a:t>
            </a:r>
            <a:r>
              <a:rPr lang="fr-FR" sz="1400" dirty="0" smtClean="0"/>
              <a:t>informations</a:t>
            </a:r>
          </a:p>
          <a:p>
            <a:pPr lvl="0"/>
            <a:endParaRPr lang="fr-FR" sz="1400" dirty="0"/>
          </a:p>
          <a:p>
            <a:pPr lvl="0">
              <a:buFont typeface="Wingdings" pitchFamily="2" charset="2"/>
              <a:buChar char="ü"/>
            </a:pPr>
            <a:r>
              <a:rPr lang="fr-FR" sz="1400" dirty="0"/>
              <a:t>Vous pouvez aussi participer à des sondages en donnant vos avis sur les performances d’une équipe, d’un entraîneur etc</a:t>
            </a:r>
            <a:r>
              <a:rPr lang="fr-FR" sz="1400" dirty="0" smtClean="0"/>
              <a:t>.</a:t>
            </a:r>
          </a:p>
          <a:p>
            <a:pPr lvl="0">
              <a:buFont typeface="Wingdings" pitchFamily="2" charset="2"/>
              <a:buChar char="ü"/>
            </a:pPr>
            <a:endParaRPr lang="fr-FR" sz="1400" dirty="0"/>
          </a:p>
          <a:p>
            <a:pPr lvl="0">
              <a:buFont typeface="Wingdings" pitchFamily="2" charset="2"/>
              <a:buChar char="ü"/>
            </a:pPr>
            <a:endParaRPr lang="fr-FR" sz="1400" dirty="0"/>
          </a:p>
          <a:p>
            <a:endParaRPr lang="fr-FR" dirty="0"/>
          </a:p>
        </p:txBody>
      </p:sp>
      <p:pic>
        <p:nvPicPr>
          <p:cNvPr id="7" name="Picture 6" descr="téléchargement.jpg"/>
          <p:cNvPicPr>
            <a:picLocks noChangeAspect="1"/>
          </p:cNvPicPr>
          <p:nvPr/>
        </p:nvPicPr>
        <p:blipFill>
          <a:blip r:embed="rId2"/>
          <a:stretch>
            <a:fillRect/>
          </a:stretch>
        </p:blipFill>
        <p:spPr>
          <a:xfrm>
            <a:off x="5286380" y="4429132"/>
            <a:ext cx="2095500" cy="13944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45588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Etude de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l’existant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571472" y="1357299"/>
            <a:ext cx="7929618" cy="3693319"/>
          </a:xfrm>
          <a:prstGeom prst="rect">
            <a:avLst/>
          </a:prstGeom>
          <a:noFill/>
        </p:spPr>
        <p:txBody>
          <a:bodyPr wrap="square" rtlCol="0">
            <a:spAutoFit/>
          </a:bodyPr>
          <a:lstStyle/>
          <a:p>
            <a:pPr lvl="0">
              <a:buFont typeface="Wingdings" pitchFamily="2" charset="2"/>
              <a:buChar char="Ø"/>
            </a:pPr>
            <a:endParaRPr lang="fr-FR" dirty="0" smtClean="0"/>
          </a:p>
          <a:p>
            <a:pPr lvl="0">
              <a:buFont typeface="Wingdings" pitchFamily="2" charset="2"/>
              <a:buChar char="Ø"/>
            </a:pPr>
            <a:r>
              <a:rPr lang="fr-FR" dirty="0" smtClean="0">
                <a:latin typeface="Times New Roman" pitchFamily="18" charset="0"/>
                <a:cs typeface="Times New Roman" pitchFamily="18" charset="0"/>
              </a:rPr>
              <a:t>L’étude </a:t>
            </a:r>
            <a:r>
              <a:rPr lang="fr-FR" dirty="0">
                <a:latin typeface="Times New Roman" pitchFamily="18" charset="0"/>
                <a:cs typeface="Times New Roman" pitchFamily="18" charset="0"/>
              </a:rPr>
              <a:t>de l'existant permet de déterminer les points faibles et les points forts d'un produit actuel pour pouvoir déterminer les besoins du client. </a:t>
            </a:r>
            <a:endParaRPr lang="fr-FR" dirty="0" smtClean="0">
              <a:latin typeface="Times New Roman" pitchFamily="18" charset="0"/>
              <a:cs typeface="Times New Roman" pitchFamily="18" charset="0"/>
            </a:endParaRPr>
          </a:p>
          <a:p>
            <a:pPr lvl="0"/>
            <a:endParaRPr lang="fr-FR" dirty="0">
              <a:latin typeface="Times New Roman" pitchFamily="18" charset="0"/>
              <a:cs typeface="Times New Roman" pitchFamily="18" charset="0"/>
            </a:endParaRPr>
          </a:p>
          <a:p>
            <a:pPr lvl="0">
              <a:buFont typeface="Wingdings" pitchFamily="2" charset="2"/>
              <a:buChar char="Ø"/>
            </a:pPr>
            <a:r>
              <a:rPr lang="fr-FR" dirty="0" err="1" smtClean="0">
                <a:latin typeface="Times New Roman" pitchFamily="18" charset="0"/>
                <a:cs typeface="Times New Roman" pitchFamily="18" charset="0"/>
              </a:rPr>
              <a:t>Problematique</a:t>
            </a:r>
            <a:r>
              <a:rPr lang="fr-FR" dirty="0" smtClean="0">
                <a:latin typeface="Times New Roman" pitchFamily="18" charset="0"/>
                <a:cs typeface="Times New Roman" pitchFamily="18" charset="0"/>
              </a:rPr>
              <a:t> :</a:t>
            </a:r>
          </a:p>
          <a:p>
            <a:pPr lvl="0"/>
            <a:endParaRPr lang="fr-FR"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 Il y a plusieurs application qui permet a l’utilisateur</a:t>
            </a:r>
            <a:r>
              <a:rPr lang="fr-FR" dirty="0" smtClean="0">
                <a:latin typeface="Times New Roman" pitchFamily="18" charset="0"/>
                <a:cs typeface="Times New Roman" pitchFamily="18" charset="0"/>
              </a:rPr>
              <a:t> de suivre les matchs des clubs, de consulter les résultats, et de voir des statistiques des match, mais il n’ya pas une application qui permet de gérer des compétitions entre des équipes de football, une application qui permet d’organiser une compétition entre des équipe</a:t>
            </a:r>
            <a:r>
              <a:rPr lang="fr-FR" dirty="0" smtClean="0">
                <a:latin typeface="Times New Roman" pitchFamily="18" charset="0"/>
                <a:cs typeface="Times New Roman" pitchFamily="18" charset="0"/>
              </a:rPr>
              <a:t>.</a:t>
            </a:r>
          </a:p>
          <a:p>
            <a:pPr lvl="0">
              <a:buFont typeface="Wingdings" pitchFamily="2" charset="2"/>
              <a:buChar char="Ø"/>
            </a:pPr>
            <a:endParaRPr lang="fr-FR" dirty="0">
              <a:latin typeface="Times New Roman" pitchFamily="18" charset="0"/>
              <a:cs typeface="Times New Roman" pitchFamily="18" charset="0"/>
            </a:endParaRPr>
          </a:p>
          <a:p>
            <a:pPr lvl="0">
              <a:buFont typeface="Wingdings" pitchFamily="2" charset="2"/>
              <a:buChar char="Ø"/>
            </a:pPr>
            <a:endParaRPr lang="fr-FR" dirty="0">
              <a:latin typeface="Times New Roman" pitchFamily="18" charset="0"/>
              <a:cs typeface="Times New Roman" pitchFamily="18" charset="0"/>
            </a:endParaRPr>
          </a:p>
          <a:p>
            <a:endParaRPr lang="fr-FR" dirty="0"/>
          </a:p>
        </p:txBody>
      </p:sp>
      <p:pic>
        <p:nvPicPr>
          <p:cNvPr id="9" name="Picture 8" descr="pro.jpg"/>
          <p:cNvPicPr>
            <a:picLocks noChangeAspect="1"/>
          </p:cNvPicPr>
          <p:nvPr/>
        </p:nvPicPr>
        <p:blipFill>
          <a:blip r:embed="rId2"/>
          <a:stretch>
            <a:fillRect/>
          </a:stretch>
        </p:blipFill>
        <p:spPr>
          <a:xfrm rot="1183153">
            <a:off x="6912110" y="4159334"/>
            <a:ext cx="1616663" cy="1448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1472" y="1000108"/>
            <a:ext cx="7969939" cy="861774"/>
          </a:xfrm>
          <a:prstGeom prst="rect">
            <a:avLst/>
          </a:prstGeom>
          <a:noFill/>
        </p:spPr>
        <p:txBody>
          <a:bodyPr wrap="none" rtlCol="0">
            <a:spAutoFit/>
          </a:bodyPr>
          <a:lstStyle/>
          <a:p>
            <a:pPr>
              <a:buFont typeface="Wingdings" pitchFamily="2" charset="2"/>
              <a:buChar char="ü"/>
            </a:pPr>
            <a:r>
              <a:rPr lang="fr-FR" sz="1600" b="1" dirty="0" err="1">
                <a:latin typeface="Times New Roman" pitchFamily="18" charset="0"/>
                <a:cs typeface="Times New Roman" pitchFamily="18" charset="0"/>
              </a:rPr>
              <a:t>OneFootball</a:t>
            </a:r>
            <a:r>
              <a:rPr lang="fr-FR" sz="1600" dirty="0">
                <a:latin typeface="Times New Roman" pitchFamily="18" charset="0"/>
                <a:cs typeface="Times New Roman" pitchFamily="18" charset="0"/>
              </a:rPr>
              <a:t> est une société de médias de </a:t>
            </a:r>
            <a:r>
              <a:rPr lang="fr-FR" sz="1600" dirty="0">
                <a:latin typeface="Times New Roman" pitchFamily="18" charset="0"/>
                <a:cs typeface="Times New Roman" pitchFamily="18" charset="0"/>
                <a:hlinkClick r:id="rId2" tooltip="Association de football"/>
              </a:rPr>
              <a:t>football</a:t>
            </a:r>
            <a:r>
              <a:rPr lang="fr-FR" sz="1600" dirty="0">
                <a:latin typeface="Times New Roman" pitchFamily="18" charset="0"/>
                <a:cs typeface="Times New Roman" pitchFamily="18" charset="0"/>
              </a:rPr>
              <a:t> basée en </a:t>
            </a:r>
            <a:r>
              <a:rPr lang="fr-FR" sz="1600" dirty="0" smtClean="0">
                <a:latin typeface="Times New Roman" pitchFamily="18" charset="0"/>
                <a:cs typeface="Times New Roman" pitchFamily="18" charset="0"/>
              </a:rPr>
              <a:t>Allemagne</a:t>
            </a:r>
          </a:p>
          <a:p>
            <a:pPr>
              <a:buFont typeface="Wingdings" pitchFamily="2" charset="2"/>
              <a:buChar char="ü"/>
            </a:pPr>
            <a:r>
              <a:rPr lang="fr-FR" sz="1600" dirty="0">
                <a:latin typeface="Times New Roman" pitchFamily="18" charset="0"/>
                <a:cs typeface="Times New Roman" pitchFamily="18" charset="0"/>
              </a:rPr>
              <a:t>L'application </a:t>
            </a:r>
            <a:r>
              <a:rPr lang="fr-FR" sz="1600" dirty="0" err="1">
                <a:latin typeface="Times New Roman" pitchFamily="18" charset="0"/>
                <a:cs typeface="Times New Roman" pitchFamily="18" charset="0"/>
              </a:rPr>
              <a:t>OneFootball</a:t>
            </a:r>
            <a:r>
              <a:rPr lang="fr-FR" sz="1600" dirty="0">
                <a:latin typeface="Times New Roman" pitchFamily="18" charset="0"/>
                <a:cs typeface="Times New Roman" pitchFamily="18" charset="0"/>
              </a:rPr>
              <a:t> propose des scores en </a:t>
            </a:r>
            <a:r>
              <a:rPr lang="fr-FR" sz="1600" dirty="0" smtClean="0">
                <a:latin typeface="Times New Roman" pitchFamily="18" charset="0"/>
                <a:cs typeface="Times New Roman" pitchFamily="18" charset="0"/>
              </a:rPr>
              <a:t>direct des </a:t>
            </a:r>
            <a:r>
              <a:rPr lang="fr-FR" sz="1600" dirty="0">
                <a:latin typeface="Times New Roman" pitchFamily="18" charset="0"/>
                <a:cs typeface="Times New Roman" pitchFamily="18" charset="0"/>
              </a:rPr>
              <a:t>statistiques et des </a:t>
            </a:r>
            <a:r>
              <a:rPr lang="fr-FR" sz="1600" dirty="0" smtClean="0">
                <a:latin typeface="Times New Roman" pitchFamily="18" charset="0"/>
                <a:cs typeface="Times New Roman" pitchFamily="18" charset="0"/>
              </a:rPr>
              <a:t>nouvelles</a:t>
            </a:r>
            <a:endParaRPr lang="fr-FR" sz="1600" baseline="30000" dirty="0" smtClean="0">
              <a:latin typeface="Times New Roman" pitchFamily="18" charset="0"/>
              <a:cs typeface="Times New Roman" pitchFamily="18" charset="0"/>
            </a:endParaRPr>
          </a:p>
          <a:p>
            <a:r>
              <a:rPr lang="fr-FR" sz="1600" dirty="0">
                <a:latin typeface="Times New Roman" pitchFamily="18" charset="0"/>
                <a:cs typeface="Times New Roman" pitchFamily="18" charset="0"/>
              </a:rPr>
              <a:t> de 200 ligues dans 12 langues </a:t>
            </a:r>
            <a:r>
              <a:rPr lang="fr-FR" sz="1600" dirty="0" smtClean="0">
                <a:latin typeface="Times New Roman" pitchFamily="18" charset="0"/>
                <a:cs typeface="Times New Roman" pitchFamily="18" charset="0"/>
              </a:rPr>
              <a:t>différentes  </a:t>
            </a:r>
            <a:r>
              <a:rPr lang="fr-FR" sz="1600" dirty="0">
                <a:latin typeface="Times New Roman" pitchFamily="18" charset="0"/>
                <a:cs typeface="Times New Roman" pitchFamily="18" charset="0"/>
              </a:rPr>
              <a:t>couvertes par une salle de rédaction située à </a:t>
            </a:r>
            <a:r>
              <a:rPr lang="fr-FR" sz="1600" dirty="0">
                <a:latin typeface="Times New Roman" pitchFamily="18" charset="0"/>
                <a:cs typeface="Times New Roman" pitchFamily="18" charset="0"/>
                <a:hlinkClick r:id="rId3" tooltip="Berlin"/>
              </a:rPr>
              <a:t>Berlin</a:t>
            </a:r>
            <a:r>
              <a:rPr lang="fr-FR" dirty="0">
                <a:latin typeface="Times New Roman" pitchFamily="18" charset="0"/>
                <a:cs typeface="Times New Roman" pitchFamily="18" charset="0"/>
              </a:rPr>
              <a:t> </a:t>
            </a:r>
          </a:p>
        </p:txBody>
      </p:sp>
      <p:pic>
        <p:nvPicPr>
          <p:cNvPr id="10" name="Picture 9" descr="Capture77.PNG"/>
          <p:cNvPicPr>
            <a:picLocks noChangeAspect="1"/>
          </p:cNvPicPr>
          <p:nvPr/>
        </p:nvPicPr>
        <p:blipFill>
          <a:blip r:embed="rId4" cstate="print"/>
          <a:stretch>
            <a:fillRect/>
          </a:stretch>
        </p:blipFill>
        <p:spPr>
          <a:xfrm>
            <a:off x="714348" y="2500306"/>
            <a:ext cx="5357850" cy="2518190"/>
          </a:xfrm>
          <a:prstGeom prst="rect">
            <a:avLst/>
          </a:prstGeom>
          <a:ln>
            <a:noFill/>
          </a:ln>
          <a:effectLst>
            <a:outerShdw blurRad="292100" dist="139700" dir="2700000" algn="tl" rotWithShape="0">
              <a:srgbClr val="333333">
                <a:alpha val="65000"/>
              </a:srgbClr>
            </a:outerShdw>
          </a:effectLst>
        </p:spPr>
      </p:pic>
      <p:pic>
        <p:nvPicPr>
          <p:cNvPr id="11" name="Picture 10" descr="Capture7.PNG"/>
          <p:cNvPicPr>
            <a:picLocks noChangeAspect="1"/>
          </p:cNvPicPr>
          <p:nvPr/>
        </p:nvPicPr>
        <p:blipFill>
          <a:blip r:embed="rId5" cstate="print"/>
          <a:stretch>
            <a:fillRect/>
          </a:stretch>
        </p:blipFill>
        <p:spPr>
          <a:xfrm rot="20976783">
            <a:off x="6781498" y="4794140"/>
            <a:ext cx="1753027" cy="8954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85794"/>
            <a:ext cx="7643866" cy="4247317"/>
          </a:xfrm>
          <a:prstGeom prst="rect">
            <a:avLst/>
          </a:prstGeom>
          <a:noFill/>
        </p:spPr>
        <p:txBody>
          <a:bodyPr wrap="square" rtlCol="0">
            <a:spAutoFit/>
          </a:bodyPr>
          <a:lstStyle/>
          <a:p>
            <a:pPr lvl="0">
              <a:buFont typeface="Wingdings" pitchFamily="2" charset="2"/>
              <a:buChar char="Ø"/>
            </a:pPr>
            <a:r>
              <a:rPr lang="fr-FR" b="1" dirty="0" err="1">
                <a:latin typeface="Times New Roman" pitchFamily="18" charset="0"/>
                <a:cs typeface="Times New Roman" pitchFamily="18" charset="0"/>
              </a:rPr>
              <a:t>Forza</a:t>
            </a:r>
            <a:r>
              <a:rPr lang="fr-FR" b="1" dirty="0">
                <a:latin typeface="Times New Roman" pitchFamily="18" charset="0"/>
                <a:cs typeface="Times New Roman" pitchFamily="18" charset="0"/>
              </a:rPr>
              <a:t> Football</a:t>
            </a:r>
            <a:r>
              <a:rPr lang="fr-FR" dirty="0">
                <a:latin typeface="Times New Roman" pitchFamily="18" charset="0"/>
                <a:cs typeface="Times New Roman" pitchFamily="18" charset="0"/>
              </a:rPr>
              <a:t> est une application de résultats de football permettant de suivre les matchs des clubs, des sélections et de vos équipes préférées.</a:t>
            </a:r>
            <a:r>
              <a:rPr lang="fr-FR" dirty="0"/>
              <a:t> </a:t>
            </a:r>
            <a:endParaRPr lang="fr-FR" dirty="0" smtClean="0"/>
          </a:p>
          <a:p>
            <a:pPr lvl="0">
              <a:buFont typeface="Wingdings" pitchFamily="2" charset="2"/>
              <a:buChar char="Ø"/>
            </a:pPr>
            <a:endParaRPr lang="fr-FR" dirty="0" smtClean="0"/>
          </a:p>
          <a:p>
            <a:pPr>
              <a:buFont typeface="Wingdings" pitchFamily="2" charset="2"/>
              <a:buChar char="Ø"/>
            </a:pPr>
            <a:r>
              <a:rPr lang="fr-FR" b="1" dirty="0" err="1">
                <a:latin typeface="Times New Roman" pitchFamily="18" charset="0"/>
                <a:cs typeface="Times New Roman" pitchFamily="18" charset="0"/>
              </a:rPr>
              <a:t>Forza</a:t>
            </a:r>
            <a:r>
              <a:rPr lang="fr-FR" dirty="0">
                <a:latin typeface="Times New Roman" pitchFamily="18" charset="0"/>
                <a:cs typeface="Times New Roman" pitchFamily="18" charset="0"/>
              </a:rPr>
              <a:t> est </a:t>
            </a:r>
            <a:r>
              <a:rPr lang="fr-FR" dirty="0" smtClean="0">
                <a:latin typeface="Times New Roman" pitchFamily="18" charset="0"/>
                <a:cs typeface="Times New Roman" pitchFamily="18" charset="0"/>
              </a:rPr>
              <a:t>la meilleur </a:t>
            </a:r>
            <a:r>
              <a:rPr lang="fr-FR" dirty="0">
                <a:latin typeface="Times New Roman" pitchFamily="18" charset="0"/>
                <a:cs typeface="Times New Roman" pitchFamily="18" charset="0"/>
              </a:rPr>
              <a:t>allié pour scores en direct et notifications push, sondages d'opinion et temps forts en vidéo pour plus de 420 ligues et coupes de football dans le monde entier. En plus d'être une application de scores en direct connue et appréciée à l'échelle internationale, </a:t>
            </a:r>
            <a:r>
              <a:rPr lang="fr-FR" dirty="0" err="1">
                <a:latin typeface="Times New Roman" pitchFamily="18" charset="0"/>
                <a:cs typeface="Times New Roman" pitchFamily="18" charset="0"/>
              </a:rPr>
              <a:t>Forza</a:t>
            </a:r>
            <a:r>
              <a:rPr lang="fr-FR" dirty="0">
                <a:latin typeface="Times New Roman" pitchFamily="18" charset="0"/>
                <a:cs typeface="Times New Roman" pitchFamily="18" charset="0"/>
              </a:rPr>
              <a:t> Football est également en train de changer le visage du football en libérant et partageant l'opinion collective des fans partout dans le monde.</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latin typeface="Times New Roman" pitchFamily="18" charset="0"/>
              <a:cs typeface="Times New Roman" pitchFamily="18" charset="0"/>
            </a:endParaRPr>
          </a:p>
          <a:p>
            <a:r>
              <a:rPr lang="fr-FR" dirty="0" smtClean="0"/>
              <a:t/>
            </a:r>
            <a:br>
              <a:rPr lang="fr-FR" dirty="0" smtClean="0"/>
            </a:br>
            <a:endParaRPr lang="fr-FR" dirty="0"/>
          </a:p>
        </p:txBody>
      </p:sp>
      <p:pic>
        <p:nvPicPr>
          <p:cNvPr id="5" name="Picture 4" descr="mmm55.PNG"/>
          <p:cNvPicPr>
            <a:picLocks noChangeAspect="1"/>
          </p:cNvPicPr>
          <p:nvPr/>
        </p:nvPicPr>
        <p:blipFill>
          <a:blip r:embed="rId2" cstate="print"/>
          <a:stretch>
            <a:fillRect/>
          </a:stretch>
        </p:blipFill>
        <p:spPr>
          <a:xfrm>
            <a:off x="785786" y="3571876"/>
            <a:ext cx="4424207" cy="2138525"/>
          </a:xfrm>
          <a:prstGeom prst="rect">
            <a:avLst/>
          </a:prstGeom>
          <a:ln>
            <a:noFill/>
          </a:ln>
          <a:effectLst>
            <a:outerShdw blurRad="292100" dist="139700" dir="2700000" algn="tl" rotWithShape="0">
              <a:srgbClr val="333333">
                <a:alpha val="65000"/>
              </a:srgbClr>
            </a:outerShdw>
          </a:effectLst>
        </p:spPr>
      </p:pic>
      <p:pic>
        <p:nvPicPr>
          <p:cNvPr id="6" name="Picture 5" descr="Capture9.PNG"/>
          <p:cNvPicPr>
            <a:picLocks noChangeAspect="1"/>
          </p:cNvPicPr>
          <p:nvPr/>
        </p:nvPicPr>
        <p:blipFill>
          <a:blip r:embed="rId3" cstate="print"/>
          <a:stretch>
            <a:fillRect/>
          </a:stretch>
        </p:blipFill>
        <p:spPr>
          <a:xfrm rot="20731605">
            <a:off x="6675843" y="4581366"/>
            <a:ext cx="1926202" cy="10734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928670"/>
            <a:ext cx="7429552" cy="3693319"/>
          </a:xfrm>
          <a:prstGeom prst="rect">
            <a:avLst/>
          </a:prstGeom>
          <a:noFill/>
        </p:spPr>
        <p:txBody>
          <a:bodyPr wrap="square" rtlCol="0">
            <a:spAutoFit/>
          </a:bodyPr>
          <a:lstStyle/>
          <a:p>
            <a:r>
              <a:rPr lang="fr-FR" b="1" dirty="0" smtClean="0">
                <a:solidFill>
                  <a:schemeClr val="accent1">
                    <a:lumMod val="75000"/>
                  </a:schemeClr>
                </a:solidFill>
                <a:latin typeface="Times New Roman" pitchFamily="18" charset="0"/>
                <a:cs typeface="Times New Roman" pitchFamily="18" charset="0"/>
              </a:rPr>
              <a:t>Critique de l’existant :</a:t>
            </a:r>
          </a:p>
          <a:p>
            <a:endParaRPr lang="fr-FR" dirty="0" smtClean="0"/>
          </a:p>
          <a:p>
            <a:pPr>
              <a:buFont typeface="Wingdings" pitchFamily="2" charset="2"/>
              <a:buChar char="ü"/>
            </a:pPr>
            <a:r>
              <a:rPr lang="fr-FR" dirty="0" smtClean="0">
                <a:latin typeface="Times New Roman" pitchFamily="18" charset="0"/>
                <a:cs typeface="Times New Roman" pitchFamily="18" charset="0"/>
              </a:rPr>
              <a:t> Se sont des plateformes qui permet a l’utilisateur de juste consulter les match, les résultats et les statistiques, mais de ne pas réalisé ou organisé une compétition.</a:t>
            </a:r>
            <a:endParaRPr lang="fr-FR" dirty="0">
              <a:latin typeface="Times New Roman" pitchFamily="18" charset="0"/>
              <a:cs typeface="Times New Roman" pitchFamily="18" charset="0"/>
            </a:endParaRPr>
          </a:p>
          <a:p>
            <a:endParaRPr lang="fr-FR" dirty="0" smtClean="0"/>
          </a:p>
          <a:p>
            <a:endParaRPr lang="fr-FR" dirty="0" smtClean="0"/>
          </a:p>
          <a:p>
            <a:endParaRPr lang="fr-FR" dirty="0"/>
          </a:p>
          <a:p>
            <a:endParaRPr lang="fr-FR" dirty="0"/>
          </a:p>
          <a:p>
            <a:r>
              <a:rPr lang="fr-FR" b="1" dirty="0" smtClean="0">
                <a:solidFill>
                  <a:schemeClr val="accent1">
                    <a:lumMod val="75000"/>
                  </a:schemeClr>
                </a:solidFill>
                <a:latin typeface="Times New Roman" pitchFamily="18" charset="0"/>
                <a:cs typeface="Times New Roman" pitchFamily="18" charset="0"/>
              </a:rPr>
              <a:t>Solution</a:t>
            </a:r>
            <a:r>
              <a:rPr lang="fr-FR" b="1" dirty="0" smtClean="0">
                <a:latin typeface="Times New Roman" pitchFamily="18" charset="0"/>
                <a:cs typeface="Times New Roman" pitchFamily="18" charset="0"/>
              </a:rPr>
              <a:t> </a:t>
            </a:r>
            <a:r>
              <a:rPr lang="fr-FR" b="1" dirty="0" smtClean="0">
                <a:solidFill>
                  <a:schemeClr val="accent1">
                    <a:lumMod val="75000"/>
                  </a:schemeClr>
                </a:solidFill>
                <a:latin typeface="Times New Roman" pitchFamily="18" charset="0"/>
                <a:cs typeface="Times New Roman" pitchFamily="18" charset="0"/>
              </a:rPr>
              <a:t>proposé:</a:t>
            </a:r>
          </a:p>
          <a:p>
            <a:endParaRPr lang="fr-FR" b="1" dirty="0" smtClean="0">
              <a:solidFill>
                <a:schemeClr val="accent1">
                  <a:lumMod val="75000"/>
                </a:schemeClr>
              </a:solidFill>
              <a:latin typeface="Times New Roman" pitchFamily="18" charset="0"/>
              <a:cs typeface="Times New Roman" pitchFamily="18" charset="0"/>
            </a:endParaRPr>
          </a:p>
          <a:p>
            <a:pPr>
              <a:buFont typeface="Wingdings" pitchFamily="2" charset="2"/>
              <a:buChar char="ü"/>
            </a:pPr>
            <a:r>
              <a:rPr lang="fr-FR" dirty="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err="1">
                <a:latin typeface="Times New Roman" pitchFamily="18" charset="0"/>
                <a:cs typeface="Times New Roman" pitchFamily="18" charset="0"/>
              </a:rPr>
              <a:t>R</a:t>
            </a:r>
            <a:r>
              <a:rPr lang="fr-FR" dirty="0" err="1" smtClean="0">
                <a:latin typeface="Times New Roman" pitchFamily="18" charset="0"/>
                <a:cs typeface="Times New Roman" pitchFamily="18" charset="0"/>
              </a:rPr>
              <a:t>ealisation</a:t>
            </a:r>
            <a:r>
              <a:rPr lang="fr-FR" dirty="0" smtClean="0">
                <a:latin typeface="Times New Roman" pitchFamily="18" charset="0"/>
                <a:cs typeface="Times New Roman" pitchFamily="18" charset="0"/>
              </a:rPr>
              <a:t> d’une application qui permet a l’utilisateur de </a:t>
            </a:r>
            <a:r>
              <a:rPr lang="fr-FR" dirty="0" err="1" smtClean="0">
                <a:latin typeface="Times New Roman" pitchFamily="18" charset="0"/>
                <a:cs typeface="Times New Roman" pitchFamily="18" charset="0"/>
              </a:rPr>
              <a:t>créér</a:t>
            </a:r>
            <a:r>
              <a:rPr lang="fr-FR" dirty="0" smtClean="0">
                <a:latin typeface="Times New Roman" pitchFamily="18" charset="0"/>
                <a:cs typeface="Times New Roman" pitchFamily="18" charset="0"/>
              </a:rPr>
              <a:t> et organisée son propre compétition</a:t>
            </a:r>
            <a:endParaRPr lang="fr-FR" dirty="0">
              <a:latin typeface="Times New Roman" pitchFamily="18" charset="0"/>
              <a:cs typeface="Times New Roman" pitchFamily="18" charset="0"/>
            </a:endParaRPr>
          </a:p>
        </p:txBody>
      </p:sp>
      <p:pic>
        <p:nvPicPr>
          <p:cNvPr id="5" name="Picture 4" descr="hhh.jpg"/>
          <p:cNvPicPr>
            <a:picLocks noChangeAspect="1"/>
          </p:cNvPicPr>
          <p:nvPr/>
        </p:nvPicPr>
        <p:blipFill>
          <a:blip r:embed="rId2"/>
          <a:stretch>
            <a:fillRect/>
          </a:stretch>
        </p:blipFill>
        <p:spPr>
          <a:xfrm rot="1092127">
            <a:off x="5072066" y="2285992"/>
            <a:ext cx="1524000" cy="1524000"/>
          </a:xfrm>
          <a:prstGeom prst="rect">
            <a:avLst/>
          </a:prstGeom>
          <a:ln>
            <a:noFill/>
          </a:ln>
          <a:effectLst>
            <a:outerShdw blurRad="292100" dist="139700" dir="2700000" algn="tl" rotWithShape="0">
              <a:srgbClr val="333333">
                <a:alpha val="65000"/>
              </a:srgbClr>
            </a:outerShdw>
          </a:effectLst>
        </p:spPr>
      </p:pic>
      <p:pic>
        <p:nvPicPr>
          <p:cNvPr id="6" name="Picture 5" descr="depositphotos_11279735-stock-photo-solution.jpg"/>
          <p:cNvPicPr>
            <a:picLocks noChangeAspect="1"/>
          </p:cNvPicPr>
          <p:nvPr/>
        </p:nvPicPr>
        <p:blipFill>
          <a:blip r:embed="rId3" cstate="print"/>
          <a:stretch>
            <a:fillRect/>
          </a:stretch>
        </p:blipFill>
        <p:spPr>
          <a:xfrm>
            <a:off x="3357554" y="4429132"/>
            <a:ext cx="1952659" cy="128875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571480"/>
            <a:ext cx="7858180" cy="1754326"/>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Identifications des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acteurs</a:t>
            </a:r>
            <a:endPar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928662" y="2786058"/>
            <a:ext cx="6429420" cy="1754326"/>
          </a:xfrm>
          <a:prstGeom prst="rect">
            <a:avLst/>
          </a:prstGeom>
          <a:noFill/>
        </p:spPr>
        <p:txBody>
          <a:bodyPr wrap="square" rtlCol="0">
            <a:spAutoFit/>
          </a:bodyPr>
          <a:lstStyle/>
          <a:p>
            <a:pPr>
              <a:buFont typeface="Wingdings" pitchFamily="2" charset="2"/>
              <a:buChar char="v"/>
            </a:pPr>
            <a:r>
              <a:rPr lang="fr-FR" dirty="0" smtClean="0"/>
              <a:t> Organisateur</a:t>
            </a:r>
          </a:p>
          <a:p>
            <a:pPr>
              <a:buFont typeface="Wingdings" pitchFamily="2" charset="2"/>
              <a:buChar char="v"/>
            </a:pPr>
            <a:r>
              <a:rPr lang="fr-FR" dirty="0" smtClean="0"/>
              <a:t> Arbitre</a:t>
            </a:r>
          </a:p>
          <a:p>
            <a:pPr>
              <a:buFont typeface="Wingdings" pitchFamily="2" charset="2"/>
              <a:buChar char="v"/>
            </a:pPr>
            <a:r>
              <a:rPr lang="fr-FR" dirty="0" smtClean="0"/>
              <a:t> Joueur</a:t>
            </a:r>
          </a:p>
          <a:p>
            <a:pPr>
              <a:buFont typeface="Wingdings" pitchFamily="2" charset="2"/>
              <a:buChar char="v"/>
            </a:pPr>
            <a:r>
              <a:rPr lang="fr-FR" dirty="0" smtClean="0"/>
              <a:t> </a:t>
            </a:r>
            <a:r>
              <a:rPr lang="fr-FR" dirty="0" err="1" smtClean="0"/>
              <a:t>Entrainneur</a:t>
            </a:r>
            <a:endParaRPr lang="fr-FR" dirty="0" smtClean="0"/>
          </a:p>
          <a:p>
            <a:pPr>
              <a:buFont typeface="Wingdings" pitchFamily="2" charset="2"/>
              <a:buChar char="v"/>
            </a:pPr>
            <a:r>
              <a:rPr lang="fr-FR" dirty="0" smtClean="0"/>
              <a:t> Responsable Ticket</a:t>
            </a:r>
          </a:p>
          <a:p>
            <a:endParaRPr lang="fr-FR" dirty="0"/>
          </a:p>
        </p:txBody>
      </p:sp>
      <p:pic>
        <p:nvPicPr>
          <p:cNvPr id="7" name="Picture 6" descr="tt.jpg"/>
          <p:cNvPicPr>
            <a:picLocks noChangeAspect="1"/>
          </p:cNvPicPr>
          <p:nvPr/>
        </p:nvPicPr>
        <p:blipFill>
          <a:blip r:embed="rId2"/>
          <a:stretch>
            <a:fillRect/>
          </a:stretch>
        </p:blipFill>
        <p:spPr>
          <a:xfrm>
            <a:off x="4214810" y="3071810"/>
            <a:ext cx="3923358" cy="19616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Spécifications</a:t>
            </a:r>
            <a:endPar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fonctionnelles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785786" y="2357430"/>
            <a:ext cx="7786742" cy="3139321"/>
          </a:xfrm>
          <a:prstGeom prst="rect">
            <a:avLst/>
          </a:prstGeom>
          <a:noFill/>
        </p:spPr>
        <p:txBody>
          <a:bodyPr wrap="square" rtlCol="0">
            <a:spAutoFit/>
          </a:bodyPr>
          <a:lstStyle/>
          <a:p>
            <a:r>
              <a:rPr lang="fr-FR" b="1" dirty="0" smtClean="0"/>
              <a:t>                 Analyse </a:t>
            </a:r>
            <a:r>
              <a:rPr lang="fr-FR" b="1" dirty="0"/>
              <a:t>des besoins fonctionnels</a:t>
            </a:r>
            <a:endParaRPr lang="fr-FR" dirty="0"/>
          </a:p>
          <a:p>
            <a:r>
              <a:rPr lang="fr-FR" dirty="0"/>
              <a:t> </a:t>
            </a:r>
          </a:p>
          <a:p>
            <a:pPr lvl="0">
              <a:buFont typeface="Wingdings" pitchFamily="2" charset="2"/>
              <a:buChar char="ü"/>
            </a:pPr>
            <a:r>
              <a:rPr lang="fr-FR" dirty="0"/>
              <a:t>Gestion </a:t>
            </a:r>
            <a:r>
              <a:rPr lang="fr-FR" dirty="0" smtClean="0"/>
              <a:t>d’organisateur </a:t>
            </a:r>
          </a:p>
          <a:p>
            <a:pPr lvl="0">
              <a:buFont typeface="Wingdings" pitchFamily="2" charset="2"/>
              <a:buChar char="ü"/>
            </a:pPr>
            <a:r>
              <a:rPr lang="fr-FR" dirty="0" smtClean="0"/>
              <a:t>Gestion </a:t>
            </a:r>
            <a:r>
              <a:rPr lang="fr-FR" dirty="0"/>
              <a:t>des </a:t>
            </a:r>
            <a:r>
              <a:rPr lang="fr-FR" dirty="0" smtClean="0"/>
              <a:t>stades </a:t>
            </a:r>
          </a:p>
          <a:p>
            <a:pPr lvl="0">
              <a:buFont typeface="Wingdings" pitchFamily="2" charset="2"/>
              <a:buChar char="ü"/>
            </a:pPr>
            <a:r>
              <a:rPr lang="fr-FR" dirty="0" smtClean="0"/>
              <a:t>Gestion </a:t>
            </a:r>
            <a:r>
              <a:rPr lang="fr-FR" dirty="0" err="1" smtClean="0"/>
              <a:t>comptetitions</a:t>
            </a:r>
            <a:r>
              <a:rPr lang="fr-FR" dirty="0" smtClean="0"/>
              <a:t> </a:t>
            </a:r>
            <a:endParaRPr lang="fr-FR" dirty="0"/>
          </a:p>
          <a:p>
            <a:pPr lvl="0">
              <a:buFont typeface="Wingdings" pitchFamily="2" charset="2"/>
              <a:buChar char="ü"/>
            </a:pPr>
            <a:r>
              <a:rPr lang="fr-FR" dirty="0"/>
              <a:t>Gestion </a:t>
            </a:r>
            <a:r>
              <a:rPr lang="fr-FR" dirty="0" smtClean="0"/>
              <a:t>d’Arbitre </a:t>
            </a:r>
          </a:p>
          <a:p>
            <a:pPr lvl="0">
              <a:buFont typeface="Wingdings" pitchFamily="2" charset="2"/>
              <a:buChar char="ü"/>
            </a:pPr>
            <a:r>
              <a:rPr lang="fr-FR" dirty="0" smtClean="0"/>
              <a:t>Gestion </a:t>
            </a:r>
            <a:r>
              <a:rPr lang="fr-FR" dirty="0"/>
              <a:t>des </a:t>
            </a:r>
            <a:r>
              <a:rPr lang="fr-FR" dirty="0" smtClean="0"/>
              <a:t>Matchs </a:t>
            </a:r>
            <a:endParaRPr lang="fr-FR" dirty="0"/>
          </a:p>
          <a:p>
            <a:pPr lvl="0">
              <a:buFont typeface="Wingdings" pitchFamily="2" charset="2"/>
              <a:buChar char="ü"/>
            </a:pPr>
            <a:r>
              <a:rPr lang="fr-FR" dirty="0"/>
              <a:t>Gestion d’</a:t>
            </a:r>
            <a:r>
              <a:rPr lang="fr-FR" dirty="0" err="1"/>
              <a:t>Entrainneur</a:t>
            </a:r>
            <a:endParaRPr lang="fr-FR" dirty="0"/>
          </a:p>
          <a:p>
            <a:pPr lvl="0">
              <a:buFont typeface="Wingdings" pitchFamily="2" charset="2"/>
              <a:buChar char="ü"/>
            </a:pPr>
            <a:r>
              <a:rPr lang="fr-FR" dirty="0"/>
              <a:t>Gestion des Tickets</a:t>
            </a:r>
          </a:p>
          <a:p>
            <a:pPr lvl="0">
              <a:buFont typeface="Wingdings" pitchFamily="2" charset="2"/>
              <a:buChar char="ü"/>
            </a:pPr>
            <a:r>
              <a:rPr lang="fr-FR" dirty="0"/>
              <a:t>Gestion des joueurs</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500990" cy="5078313"/>
          </a:xfrm>
          <a:prstGeom prst="rect">
            <a:avLst/>
          </a:prstGeom>
          <a:noFill/>
        </p:spPr>
        <p:txBody>
          <a:bodyPr wrap="square" rtlCol="0">
            <a:spAutoFit/>
          </a:bodyPr>
          <a:lstStyle/>
          <a:p>
            <a:pPr lvl="0" fontAlgn="base"/>
            <a:r>
              <a:rPr lang="fr-FR" b="1" dirty="0" smtClean="0"/>
              <a:t>                       Besoins </a:t>
            </a:r>
            <a:r>
              <a:rPr lang="fr-FR" b="1" dirty="0"/>
              <a:t>non fonctionnels</a:t>
            </a:r>
            <a:endParaRPr lang="fr-FR" dirty="0"/>
          </a:p>
          <a:p>
            <a:r>
              <a:rPr lang="fr-FR" dirty="0"/>
              <a:t> </a:t>
            </a:r>
          </a:p>
          <a:p>
            <a:pPr lvl="0" fontAlgn="base"/>
            <a:r>
              <a:rPr lang="fr-FR" b="1" dirty="0"/>
              <a:t>La modularité : </a:t>
            </a:r>
            <a:r>
              <a:rPr lang="fr-FR" dirty="0"/>
              <a:t>l’application est divisée en plusieurs processus.</a:t>
            </a:r>
          </a:p>
          <a:p>
            <a:pPr lvl="0" fontAlgn="base"/>
            <a:r>
              <a:rPr lang="fr-FR" b="1" dirty="0"/>
              <a:t>Aptitude à la maintenance.</a:t>
            </a:r>
            <a:endParaRPr lang="fr-FR" dirty="0"/>
          </a:p>
          <a:p>
            <a:pPr lvl="0" fontAlgn="base"/>
            <a:r>
              <a:rPr lang="fr-FR" b="1" dirty="0"/>
              <a:t>Performance : </a:t>
            </a:r>
            <a:endParaRPr lang="fr-FR" dirty="0"/>
          </a:p>
          <a:p>
            <a:r>
              <a:rPr lang="fr-FR" dirty="0"/>
              <a:t> - Temps de réponse : le chargement de l’application, ouverture  d’écran et des délais de rafraîchissement.</a:t>
            </a:r>
          </a:p>
          <a:p>
            <a:r>
              <a:rPr lang="fr-FR" dirty="0"/>
              <a:t>- En temps de traitement : fonctions, importations/exportations de   données</a:t>
            </a:r>
          </a:p>
          <a:p>
            <a:r>
              <a:rPr lang="fr-FR" dirty="0"/>
              <a:t> </a:t>
            </a:r>
          </a:p>
          <a:p>
            <a:pPr lvl="0" fontAlgn="base"/>
            <a:r>
              <a:rPr lang="fr-FR" b="1" dirty="0"/>
              <a:t>Ergonomie :</a:t>
            </a:r>
            <a:endParaRPr lang="fr-FR" dirty="0"/>
          </a:p>
          <a:p>
            <a:r>
              <a:rPr lang="fr-FR" dirty="0"/>
              <a:t>-Les standards d’ergonomie : la densité d’éléments sur les écrans, la disposition et les flux, les couleurs, l’Interface Utilisateur, les raccourcis clavier.</a:t>
            </a:r>
          </a:p>
          <a:p>
            <a:r>
              <a:rPr lang="fr-FR" dirty="0"/>
              <a:t>-Internationalisation / besoins de localisation : langages, orthographe, claviers, formats de papier.</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156</TotalTime>
  <Words>289</Words>
  <Application>Microsoft Office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devdr</dc:creator>
  <cp:lastModifiedBy>devdr</cp:lastModifiedBy>
  <cp:revision>16</cp:revision>
  <dcterms:created xsi:type="dcterms:W3CDTF">2021-06-08T19:14:44Z</dcterms:created>
  <dcterms:modified xsi:type="dcterms:W3CDTF">2021-06-08T21:50:45Z</dcterms:modified>
</cp:coreProperties>
</file>