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 id="272" r:id="rId16"/>
    <p:sldId id="273" r:id="rId17"/>
    <p:sldId id="275" r:id="rId18"/>
    <p:sldId id="277" r:id="rId19"/>
    <p:sldId id="278" r:id="rId20"/>
    <p:sldId id="279" r:id="rId21"/>
    <p:sldId id="280" r:id="rId22"/>
    <p:sldId id="283" r:id="rId23"/>
    <p:sldId id="282"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8" clrIdx="0">
    <p:extLst>
      <p:ext uri="{19B8F6BF-5375-455C-9EA6-DF929625EA0E}">
        <p15:presenceInfo xmlns:p15="http://schemas.microsoft.com/office/powerpoint/2012/main" userId="pc" providerId="None"/>
      </p:ext>
    </p:extLst>
  </p:cmAuthor>
  <p:cmAuthor id="2" name="ichrak radjai" initials="ir" lastIdx="15" clrIdx="1">
    <p:extLst>
      <p:ext uri="{19B8F6BF-5375-455C-9EA6-DF929625EA0E}">
        <p15:presenceInfo xmlns:p15="http://schemas.microsoft.com/office/powerpoint/2012/main" userId="46b4ba691e23e8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A86106-A938-4F85-BDAA-855EA62737F1}" v="745" dt="2022-05-30T00:48:13.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270" autoAdjust="0"/>
  </p:normalViewPr>
  <p:slideViewPr>
    <p:cSldViewPr snapToGrid="0">
      <p:cViewPr>
        <p:scale>
          <a:sx n="50" d="100"/>
          <a:sy n="50" d="100"/>
        </p:scale>
        <p:origin x="39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5-30T10:54:31.391" idx="15">
    <p:pos x="7212" y="1212"/>
    <p:text>Manufactures always need to innovate and optimize their cost, keeping it down and the profit up
     One of the most effective production planning methods is MRP. In our thesis we studied the MRP flaws and proposed methods that could fill its flaws.</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5-30T07:30:11.984" idx="1">
    <p:pos x="10" y="10"/>
    <p:text>first of all 
The Mrp method is established according to the market forecasts.
-it's devided to 5 (five) important steps 
-starting with (industrial and commercial plan) witch is established according to : articles -recources - range - BOM.
- the second step is the (production of a master plan) .
-next we have the (calculating of the net needs) witch have BOM and articles as inputs.
- The next step is devided into 2 sections 
* the first one includes the control of the received purchase orders .
* the second one is the scheduling of the production orders .
-Those 2 sections are merged into a production schedules .
-Then the cycle repeats.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30T00:51:16.301" idx="1">
    <p:pos x="10" y="10"/>
    <p:text>The capacity planning follows the following diagram</p:text>
    <p:extLst>
      <p:ext uri="{C676402C-5697-4E1C-873F-D02D1690AC5C}">
        <p15:threadingInfo xmlns:p15="http://schemas.microsoft.com/office/powerpoint/2012/main" timeZoneBias="-60"/>
      </p:ext>
    </p:extLst>
  </p:cm>
  <p:cm authorId="1" dt="2022-05-30T00:56:25.505" idx="2">
    <p:pos x="106" y="106"/>
    <p:text>On the initial step we receive a demande from management. We prepare a production plan Wich will be validated by Resource requirement planning</p:text>
    <p:extLst>
      <p:ext uri="{C676402C-5697-4E1C-873F-D02D1690AC5C}">
        <p15:threadingInfo xmlns:p15="http://schemas.microsoft.com/office/powerpoint/2012/main" timeZoneBias="-60"/>
      </p:ext>
    </p:extLst>
  </p:cm>
  <p:cm authorId="1" dt="2022-05-30T00:56:34.600" idx="3">
    <p:pos x="202" y="202"/>
    <p:text>In the next step the MASTER PRODUCTION PLAN  is validated by the ROUGH CAPCITY PLANNING</p:text>
    <p:extLst>
      <p:ext uri="{C676402C-5697-4E1C-873F-D02D1690AC5C}">
        <p15:threadingInfo xmlns:p15="http://schemas.microsoft.com/office/powerpoint/2012/main" timeZoneBias="-60"/>
      </p:ext>
    </p:extLst>
  </p:cm>
  <p:cm authorId="1" dt="2022-05-30T00:56:42.591" idx="4">
    <p:pos x="298" y="298"/>
    <p:text>In case of validation a FINAL ASSEMBLY SCHEDULE  is prepared</p:text>
    <p:extLst>
      <p:ext uri="{C676402C-5697-4E1C-873F-D02D1690AC5C}">
        <p15:threadingInfo xmlns:p15="http://schemas.microsoft.com/office/powerpoint/2012/main" timeZoneBias="-60"/>
      </p:ext>
    </p:extLst>
  </p:cm>
  <p:cm authorId="1" dt="2022-05-30T00:57:11.065" idx="5">
    <p:pos x="394" y="394"/>
    <p:text>The previous steps are considered as long term planning</p:text>
    <p:extLst>
      <p:ext uri="{C676402C-5697-4E1C-873F-D02D1690AC5C}">
        <p15:threadingInfo xmlns:p15="http://schemas.microsoft.com/office/powerpoint/2012/main" timeZoneBias="-60"/>
      </p:ext>
    </p:extLst>
  </p:cm>
  <p:cm authorId="1" dt="2022-05-30T00:57:29.430" idx="6">
    <p:pos x="490" y="490"/>
    <p:text>In the next step  MATERIAL REQUIREMENTS PLANING is done according to the CAPACITY REQUIREMENT PLANING</p:text>
    <p:extLst>
      <p:ext uri="{C676402C-5697-4E1C-873F-D02D1690AC5C}">
        <p15:threadingInfo xmlns:p15="http://schemas.microsoft.com/office/powerpoint/2012/main" timeZoneBias="-60"/>
      </p:ext>
    </p:extLst>
  </p:cm>
  <p:cm authorId="1" dt="2022-05-30T00:57:33.500" idx="7">
    <p:pos x="586" y="586"/>
    <p:text>And at last PRODUCTION CAPACITY CONTROLL is donne according to the INPUT/OUTPUT CONTROL</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5-30T07:58:41.154" idx="3">
    <p:pos x="10" y="10"/>
    <p:text>Etablir son profil de ressource qui définit les besoins en ressources nécessaires pour produire une unité du produit du famille, pour chaque famille d'articles
Le temps de fabrication d'un article comprend les temps de fabrication de tous ces
Composants.
les ressources sont également regroupés par centre de charge</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5-30T07:56:09.160" idx="2">
    <p:pos x="3562" y="970"/>
    <p:text/>
    <p:extLst>
      <p:ext uri="{C676402C-5697-4E1C-873F-D02D1690AC5C}">
        <p15:threadingInfo xmlns:p15="http://schemas.microsoft.com/office/powerpoint/2012/main" timeZoneBias="-180"/>
      </p:ext>
    </p:extLst>
  </p:cm>
  <p:cm authorId="2" dt="2022-05-30T08:00:00.598" idx="4">
    <p:pos x="3562" y="1066"/>
    <p:text>Cette technique, aussi appelée CPOF (Capacity Planning Using Overall Factors), est la
plus ancienne. Il s'appuie sur les informations suivantes pour établir un calendrier prévisionnel des charges :
– un schéma directeur de production
– le temps total nécessaire pour produire chaque partie d'un produit
– la proportion du temps utilisé par chaque poste de travail dans l'atelier
L'application :
La première étape consiste à calculer le nombre d'heures d'atelier requises par mois en multipliant les quantités de PDP par le temps moyen de produire un produit.
Il suffit ensuite de diviser ce temps par la proportion historique de temps utilisé par chaque centre de charge pour obtenir sa charge prévue. 
La validation du PDP consiste alors à vérifier pour chaque période et chaque poste de travail que les capacités disponibles sont suffisant.
Cette méthode est particulièrement bien adaptée aux ateliers fabriquant des produits d'une
même famille car dans ce cas il est facile d'obtenir les proportions temporelles de chaque centre de charge par rapport à l'atelier.</p:text>
    <p:extLst>
      <p:ext uri="{C676402C-5697-4E1C-873F-D02D1690AC5C}">
        <p15:threadingInfo xmlns:p15="http://schemas.microsoft.com/office/powerpoint/2012/main" timeZoneBias="-180">
          <p15:parentCm authorId="2" idx="2"/>
        </p15:threadingInfo>
      </p:ext>
    </p:extLst>
  </p:cm>
  <p:cm authorId="2" dt="2022-05-30T08:00:00.610" idx="5">
    <p:pos x="3562" y="1162"/>
    <p:text>Cette technique, aussi appelée CPOF (Capacity Planning Using Overall Factors), est la
plus ancienne. Il s'appuie sur les informations suivantes pour établir un calendrier prévisionnel des charges :
– un schéma directeur de production
– le temps total nécessaire pour produire chaque partie d'un produit
– la proportion du temps utilisé par chaque poste de travail dans l'atelier
L'application :
La première étape consiste à calculer le nombre d'heures d'atelier requises par mois en multipliant les quantités de PDP par le temps moyen de produire un produit.
Il suffit ensuite de diviser ce temps par la proportion historique de temps utilisé par chaque centre de charge pour obtenir sa charge prévue. 
La validation du PDP consiste alors à vérifier pour chaque période et chaque poste de travail que les capacités disponibles sont suffisant.
Cette méthode est particulièrement bien adaptée aux ateliers fabriquant des produits d'une
même famille car dans ce cas il est facile d'obtenir les proportions temporelles de chaque centre de charge par rapport à l'atelier.</p:text>
    <p:extLst>
      <p:ext uri="{C676402C-5697-4E1C-873F-D02D1690AC5C}">
        <p15:threadingInfo xmlns:p15="http://schemas.microsoft.com/office/powerpoint/2012/main" timeZoneBias="-180">
          <p15:parentCm authorId="2" idx="2"/>
        </p15:threadingInfo>
      </p:ext>
    </p:extLst>
  </p:cm>
  <p:cm authorId="2" dt="2022-05-30T08:00:00.618" idx="6">
    <p:pos x="3562" y="1258"/>
    <p:text>Cette technique, aussi appelée CPOF (Capacity Planning Using Overall Factors), est la
plus ancienne. Il s'appuie sur les informations suivantes pour établir un calendrier prévisionnel des charges :
– un schéma directeur de production
– le temps total nécessaire pour produire chaque partie d'un produit
– la proportion du temps utilisé par chaque poste de travail dans l'atelier
L'application :
La première étape consiste à calculer le nombre d'heures d'atelier requises par mois en multipliant les quantités de PDP par le temps moyen de produire un produit.
Il suffit ensuite de diviser ce temps par la proportion historique de temps utilisé par chaque centre de charge pour obtenir sa charge prévue. 
La validation du PDP consiste alors à vérifier pour chaque période et chaque poste de travail que les capacités disponibles sont suffisant.
Cette méthode est particulièrement bien adaptée aux ateliers fabriquant des produits d'une
même famille car dans ce cas il est facile d'obtenir les proportions temporelles de chaque centre de charge par rapport à l'atelier.</p:text>
    <p:extLst>
      <p:ext uri="{C676402C-5697-4E1C-873F-D02D1690AC5C}">
        <p15:threadingInfo xmlns:p15="http://schemas.microsoft.com/office/powerpoint/2012/main" timeZoneBias="-180">
          <p15:parentCm authorId="2" idx="2"/>
        </p15:threadingInfo>
      </p:ext>
    </p:extLst>
  </p:cm>
  <p:cm authorId="2" dt="2022-05-30T08:00:02.495" idx="7">
    <p:pos x="3382" y="2158"/>
    <p:text>Approche fiche de capacité :
Cette approche correspond à l'approche par profil de ressource présentée dans la partie
précédent. La seule différence est qu'à ce niveau, nous ne traitons plus les produits par famille et par type mais par référence.
 De plus, son rôle est centré sur la validation du PDP et non sur les investissements à réaliser.</p:text>
    <p:extLst>
      <p:ext uri="{C676402C-5697-4E1C-873F-D02D1690AC5C}">
        <p15:threadingInfo xmlns:p15="http://schemas.microsoft.com/office/powerpoint/2012/main" timeZoneBias="-180"/>
      </p:ext>
    </p:extLst>
  </p:cm>
  <p:cm authorId="2" dt="2022-05-30T08:00:46.511" idx="8">
    <p:pos x="3550" y="2950"/>
    <p:text>Approche par profil de ressource :
la méthode utilisé dans celui-ci est beaucoup plus précis et détaillé. Il est basé sur un plan de production et sur les profils de ressources établis pour chaque produit. Ces profils tiennent compte des durées de fonctionnement de passage sur chaque ressource.
Un profil se présente sous la forme d'un tableau à 2 dimensions :(ressource, délai)
les colonnes représentent les délais de production à compter de la date de mise à disposition de l'article, 
les lignes les ressources nécessaires pour un produit P</p:text>
    <p:extLst>
      <p:ext uri="{C676402C-5697-4E1C-873F-D02D1690AC5C}">
        <p15:threadingInfo xmlns:p15="http://schemas.microsoft.com/office/powerpoint/2012/main" timeZoneBias="-180"/>
      </p:ext>
    </p:extLst>
  </p:cm>
  <p:cm authorId="2" dt="2022-05-30T08:01:54.485" idx="9">
    <p:pos x="3550" y="3046"/>
    <p:text>'intersection d'une droite et d'un indique le temps ressource nécessaire pour fabriquer une unité de produits si il doit être disponible à la date t.</p:text>
    <p:extLst>
      <p:ext uri="{C676402C-5697-4E1C-873F-D02D1690AC5C}">
        <p15:threadingInfo xmlns:p15="http://schemas.microsoft.com/office/powerpoint/2012/main" timeZoneBias="-180">
          <p15:parentCm authorId="2" idx="8"/>
        </p15:threadingInfo>
      </p:ext>
    </p:extLst>
  </p:cm>
  <p:cm authorId="2" dt="2022-05-30T08:03:48.967" idx="10">
    <p:pos x="3550" y="3142"/>
    <p:text>Dans cet exemple, les produits P1 et P2 ont des délais moyens qui s'étendent sur
sur trois périodes
A partir du plan de production et des deux profils ressources précédents, il est alors possible
établir la charge prévisionnelle pour chaque ressource.</p:text>
    <p:extLst>
      <p:ext uri="{C676402C-5697-4E1C-873F-D02D1690AC5C}">
        <p15:threadingInfo xmlns:p15="http://schemas.microsoft.com/office/powerpoint/2012/main" timeZoneBias="-180">
          <p15:parentCm authorId="2" idx="8"/>
        </p15:threadingInfo>
      </p:ext>
    </p:extLst>
  </p:cm>
  <p:cm authorId="2" dt="2022-05-30T08:03:48.975" idx="11">
    <p:pos x="3550" y="3238"/>
    <p:text>Dans cet exemple, les produits P1 et P2 ont des délais moyens qui s'étendent sur
sur trois périodes
A partir du plan de production et des deux profils ressources précédents, il est alors possible
établir la charge prévisionnelle pour chaque ressource.</p:text>
    <p:extLst>
      <p:ext uri="{C676402C-5697-4E1C-873F-D02D1690AC5C}">
        <p15:threadingInfo xmlns:p15="http://schemas.microsoft.com/office/powerpoint/2012/main" timeZoneBias="-180">
          <p15:parentCm authorId="2" idx="8"/>
        </p15:threadingInfo>
      </p:ext>
    </p:extLst>
  </p:cm>
  <p:cm authorId="2" dt="2022-05-30T08:03:48.983" idx="12">
    <p:pos x="3550" y="3334"/>
    <p:text>Dans cet exemple, les produits P1 et P2 ont des délais moyens qui s'étendent sur
sur trois périodes
A partir du plan de production et des deux profils ressources précédents, il est alors possible
établir la charge prévisionnelle pour chaque ressource.</p:text>
    <p:extLst>
      <p:ext uri="{C676402C-5697-4E1C-873F-D02D1690AC5C}">
        <p15:threadingInfo xmlns:p15="http://schemas.microsoft.com/office/powerpoint/2012/main" timeZoneBias="-180">
          <p15:parentCm authorId="2" idx="8"/>
        </p15:threadingInfo>
      </p:ext>
    </p:extLst>
  </p:cm>
  <p:cm authorId="2" dt="2022-05-30T08:03:48.992" idx="13">
    <p:pos x="3550" y="3430"/>
    <p:text>Dans cet exemple, les produits P1 et P2 ont des délais moyens qui s'étendent sur
sur trois périodes
A partir du plan de production et des deux profils ressources précédents, il est alors possible
établir la charge prévisionnelle pour chaque ressource.</p:text>
    <p:extLst>
      <p:ext uri="{C676402C-5697-4E1C-873F-D02D1690AC5C}">
        <p15:threadingInfo xmlns:p15="http://schemas.microsoft.com/office/powerpoint/2012/main" timeZoneBias="-180">
          <p15:parentCm authorId="2" idx="8"/>
        </p15:threadingInfo>
      </p:ext>
    </p:extLst>
  </p:cm>
  <p:cm authorId="2" dt="2022-05-30T08:03:49.008" idx="14">
    <p:pos x="3550" y="3526"/>
    <p:text>Dans cet exemple, les produits P1 et P2 ont des délais moyens qui s'étendent sur
sur trois périodes
A partir du plan de production et des deux profils ressources précédents, il est alors possible
établir la charge prévisionnelle pour chaque ressource.</p:text>
    <p:extLst>
      <p:ext uri="{C676402C-5697-4E1C-873F-D02D1690AC5C}">
        <p15:threadingInfo xmlns:p15="http://schemas.microsoft.com/office/powerpoint/2012/main" timeZoneBias="-180">
          <p15:parentCm authorId="2"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30T00:57:54.447" idx="9">
    <p:pos x="106" y="106"/>
    <p:text>The next diagrame  represents the CONTROLL LOOP</p:text>
    <p:extLst>
      <p:ext uri="{C676402C-5697-4E1C-873F-D02D1690AC5C}">
        <p15:threadingInfo xmlns:p15="http://schemas.microsoft.com/office/powerpoint/2012/main" timeZoneBias="-60"/>
      </p:ext>
    </p:extLst>
  </p:cm>
  <p:cm authorId="1" dt="2022-05-30T00:57:58.305" idx="10">
    <p:pos x="10" y="10"/>
    <p:text>the dicision maker will controll and judge</p:text>
    <p:extLst>
      <p:ext uri="{C676402C-5697-4E1C-873F-D02D1690AC5C}">
        <p15:threadingInfo xmlns:p15="http://schemas.microsoft.com/office/powerpoint/2012/main" timeZoneBias="-60"/>
      </p:ext>
    </p:extLst>
  </p:cm>
  <p:cm authorId="1" dt="2022-05-30T00:58:07.855" idx="11">
    <p:pos x="202" y="202"/>
    <p:text>e9ri hadok 3</p:text>
    <p:extLst>
      <p:ext uri="{C676402C-5697-4E1C-873F-D02D1690AC5C}">
        <p15:threadingInfo xmlns:p15="http://schemas.microsoft.com/office/powerpoint/2012/main" timeZoneBias="-60"/>
      </p:ext>
    </p:extLst>
  </p:cm>
  <p:cm authorId="1" dt="2022-05-30T00:58:25.015" idx="12">
    <p:pos x="298" y="298"/>
    <p:text>If the dicision maker sees thease plans as feasible we will proceed with the production diagram</p:text>
    <p:extLst>
      <p:ext uri="{C676402C-5697-4E1C-873F-D02D1690AC5C}">
        <p15:threadingInfo xmlns:p15="http://schemas.microsoft.com/office/powerpoint/2012/main" timeZoneBias="-60"/>
      </p:ext>
    </p:extLst>
  </p:cm>
  <p:cm authorId="1" dt="2022-05-30T00:58:33.115" idx="13">
    <p:pos x="394" y="394"/>
    <p:text>Other wise he will re do the controll process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30T00:58:49.400" idx="15">
    <p:pos x="10" y="10"/>
    <p:text>The next diagram represents the loads generated by CRP over time periods</p:text>
    <p:extLst>
      <p:ext uri="{C676402C-5697-4E1C-873F-D02D1690AC5C}">
        <p15:threadingInfo xmlns:p15="http://schemas.microsoft.com/office/powerpoint/2012/main" timeZoneBias="-60"/>
      </p:ext>
    </p:extLst>
  </p:cm>
  <p:cm authorId="1" dt="2022-05-30T00:59:00.495" idx="16">
    <p:pos x="106" y="106"/>
    <p:text>Each period has a firm load Wich is the production that is already done</p:text>
    <p:extLst>
      <p:ext uri="{C676402C-5697-4E1C-873F-D02D1690AC5C}">
        <p15:threadingInfo xmlns:p15="http://schemas.microsoft.com/office/powerpoint/2012/main" timeZoneBias="-60"/>
      </p:ext>
    </p:extLst>
  </p:cm>
  <p:cm authorId="1" dt="2022-05-30T00:59:08.205" idx="17">
    <p:pos x="202" y="202"/>
    <p:text>And a planned load Wich is the production that is planned</p:text>
    <p:extLst>
      <p:ext uri="{C676402C-5697-4E1C-873F-D02D1690AC5C}">
        <p15:threadingInfo xmlns:p15="http://schemas.microsoft.com/office/powerpoint/2012/main" timeZoneBias="-60"/>
      </p:ext>
    </p:extLst>
  </p:cm>
  <p:cm authorId="1" dt="2022-05-30T00:59:14.955" idx="18">
    <p:pos x="298" y="298"/>
    <p:text>And an overload that will be smoothed and distributed  using LOAD SMOTHING TECHNIQUES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BA04D-3327-46A0-BC58-3D698AEDBA29}" type="doc">
      <dgm:prSet loTypeId="urn:microsoft.com/office/officeart/2008/layout/AlternatingHexagons" loCatId="list" qsTypeId="urn:microsoft.com/office/officeart/2005/8/quickstyle/simple2" qsCatId="simple" csTypeId="urn:microsoft.com/office/officeart/2005/8/colors/colorful2" csCatId="colorful" phldr="1"/>
      <dgm:spPr/>
      <dgm:t>
        <a:bodyPr/>
        <a:lstStyle/>
        <a:p>
          <a:endParaRPr lang="fr-FR"/>
        </a:p>
      </dgm:t>
    </dgm:pt>
    <dgm:pt modelId="{BE6A32CE-47B3-4AFF-982E-DD8857D74B21}">
      <dgm:prSet phldrT="[Texte]" custT="1"/>
      <dgm:spPr>
        <a:xfrm rot="5400000">
          <a:off x="2559537" y="1835580"/>
          <a:ext cx="2008628" cy="1747506"/>
        </a:xfrm>
        <a:prstGeom prst="hexagon">
          <a:avLst>
            <a:gd name="adj" fmla="val 25000"/>
            <a:gd name="vf" fmla="val 115470"/>
          </a:avLst>
        </a:prstGeom>
        <a:solidFill>
          <a:srgbClr val="ED7D31">
            <a:hueOff val="-582145"/>
            <a:satOff val="-33571"/>
            <a:lumOff val="3451"/>
            <a:alphaOff val="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fr-FR" sz="1600" dirty="0">
              <a:solidFill>
                <a:sysClr val="windowText" lastClr="000000"/>
              </a:solidFill>
              <a:latin typeface="Calibri" panose="020F0502020204030204"/>
              <a:ea typeface="+mn-ea"/>
              <a:cs typeface="Times New Roman" panose="02020603050405020304" pitchFamily="18" charset="0"/>
            </a:rPr>
            <a:t>Capabiliy sheet approach</a:t>
          </a:r>
        </a:p>
      </dgm:t>
    </dgm:pt>
    <dgm:pt modelId="{DE6E47D3-8C17-4E16-BB96-73623725D800}" type="parTrans" cxnId="{CF42A9D3-267D-47EB-9BD6-4EB1BFA033F5}">
      <dgm:prSet/>
      <dgm:spPr/>
      <dgm:t>
        <a:bodyPr/>
        <a:lstStyle/>
        <a:p>
          <a:endParaRPr lang="fr-FR"/>
        </a:p>
      </dgm:t>
    </dgm:pt>
    <dgm:pt modelId="{3C22CF1B-212B-4FC1-B380-79B8E2E55A8E}" type="sibTrans" cxnId="{CF42A9D3-267D-47EB-9BD6-4EB1BFA033F5}">
      <dgm:prSet/>
      <dgm:spPr>
        <a:xfrm rot="5400000">
          <a:off x="4446844" y="1835580"/>
          <a:ext cx="2008628" cy="1747506"/>
        </a:xfrm>
        <a:prstGeom prst="hexagon">
          <a:avLst>
            <a:gd name="adj" fmla="val 25000"/>
            <a:gd name="vf" fmla="val 115470"/>
          </a:avLst>
        </a:prstGeom>
        <a:solidFill>
          <a:srgbClr val="ED7D31">
            <a:lumMod val="20000"/>
            <a:lumOff val="80000"/>
          </a:srgbClr>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fr-FR">
            <a:solidFill>
              <a:sysClr val="window" lastClr="FFFFFF"/>
            </a:solidFill>
            <a:latin typeface="Calibri" panose="020F0502020204030204"/>
            <a:ea typeface="+mn-ea"/>
            <a:cs typeface="+mn-cs"/>
          </a:endParaRPr>
        </a:p>
      </dgm:t>
    </dgm:pt>
    <dgm:pt modelId="{C0D5FF03-94FD-4D2B-8CD2-1042658D444F}">
      <dgm:prSet phldrT="[Texte]" custT="1"/>
      <dgm:spPr>
        <a:xfrm>
          <a:off x="448468" y="2106744"/>
          <a:ext cx="2169318" cy="1205177"/>
        </a:xfrm>
        <a:prstGeom prst="rect">
          <a:avLst/>
        </a:prstGeom>
        <a:noFill/>
        <a:ln>
          <a:noFill/>
        </a:ln>
        <a:effectLst/>
      </dgm:spPr>
      <dgm:t>
        <a:bodyPr/>
        <a:lstStyle/>
        <a:p>
          <a:pPr algn="r">
            <a:buNone/>
          </a:pPr>
          <a:r>
            <a:rPr lang="en-US"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approach corresponds to the resource profile approach but at this level, products are treated by reference.</a:t>
          </a:r>
          <a:endParaRPr lang="fr-FR"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gm:t>
    </dgm:pt>
    <dgm:pt modelId="{130F45DB-EDEA-49A7-BFE0-0CEB42918D6A}" type="parTrans" cxnId="{97C7944F-9B02-4F5B-9E70-076EA3300981}">
      <dgm:prSet/>
      <dgm:spPr/>
      <dgm:t>
        <a:bodyPr/>
        <a:lstStyle/>
        <a:p>
          <a:endParaRPr lang="fr-FR"/>
        </a:p>
      </dgm:t>
    </dgm:pt>
    <dgm:pt modelId="{CC1D5CAF-6F99-4B42-8597-38BBBBA7F2BE}" type="sibTrans" cxnId="{97C7944F-9B02-4F5B-9E70-076EA3300981}">
      <dgm:prSet/>
      <dgm:spPr/>
      <dgm:t>
        <a:bodyPr/>
        <a:lstStyle/>
        <a:p>
          <a:endParaRPr lang="fr-FR"/>
        </a:p>
      </dgm:t>
    </dgm:pt>
    <dgm:pt modelId="{58E0CCCC-CD67-4733-A2C0-ADF3438CF718}">
      <dgm:prSet phldrT="[Texte]" custT="1"/>
      <dgm:spPr>
        <a:xfrm rot="5400000">
          <a:off x="3577143" y="3540503"/>
          <a:ext cx="2008628" cy="1747506"/>
        </a:xfrm>
        <a:prstGeom prst="hexagon">
          <a:avLst>
            <a:gd name="adj" fmla="val 25000"/>
            <a:gd name="vf" fmla="val 115470"/>
          </a:avLst>
        </a:prstGeom>
        <a:solidFill>
          <a:srgbClr val="ED7D31">
            <a:hueOff val="-1164290"/>
            <a:satOff val="-67142"/>
            <a:lumOff val="6902"/>
            <a:alphaOff val="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fr-FR" sz="1600" dirty="0">
              <a:solidFill>
                <a:sysClr val="windowText" lastClr="000000"/>
              </a:solidFill>
              <a:latin typeface="Calibri" panose="020F0502020204030204"/>
              <a:ea typeface="+mn-ea"/>
              <a:cs typeface="Times New Roman" panose="02020603050405020304" pitchFamily="18" charset="0"/>
            </a:rPr>
            <a:t>Approach by resource profile</a:t>
          </a:r>
        </a:p>
      </dgm:t>
    </dgm:pt>
    <dgm:pt modelId="{F55876FE-3832-47E7-BB0B-FBC530EF8AB3}" type="parTrans" cxnId="{CAF20D6A-9E92-4B93-B61E-A0E4E1440A12}">
      <dgm:prSet/>
      <dgm:spPr/>
      <dgm:t>
        <a:bodyPr/>
        <a:lstStyle/>
        <a:p>
          <a:endParaRPr lang="fr-FR"/>
        </a:p>
      </dgm:t>
    </dgm:pt>
    <dgm:pt modelId="{4DD02FEA-2EAD-4F02-870C-68EF56427046}" type="sibTrans" cxnId="{CAF20D6A-9E92-4B93-B61E-A0E4E1440A12}">
      <dgm:prSet/>
      <dgm:spPr>
        <a:xfrm rot="5400000">
          <a:off x="1619499" y="3540503"/>
          <a:ext cx="2008628" cy="1747506"/>
        </a:xfrm>
        <a:prstGeom prst="hexagon">
          <a:avLst>
            <a:gd name="adj" fmla="val 25000"/>
            <a:gd name="vf" fmla="val 115470"/>
          </a:avLst>
        </a:prstGeom>
        <a:solidFill>
          <a:srgbClr val="E7E6E6">
            <a:lumMod val="90000"/>
          </a:srgbClr>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fr-FR">
            <a:solidFill>
              <a:sysClr val="window" lastClr="FFFFFF"/>
            </a:solidFill>
            <a:latin typeface="Calibri" panose="020F0502020204030204"/>
            <a:ea typeface="+mn-ea"/>
            <a:cs typeface="+mn-cs"/>
          </a:endParaRPr>
        </a:p>
      </dgm:t>
    </dgm:pt>
    <dgm:pt modelId="{4C5590C8-D0BD-47A0-9D63-FED5FE34691D}">
      <dgm:prSet phldrT="[Texte]" custT="1"/>
      <dgm:spPr>
        <a:xfrm>
          <a:off x="5437901" y="3811668"/>
          <a:ext cx="2241629" cy="1205177"/>
        </a:xfrm>
        <a:prstGeom prst="rect">
          <a:avLst/>
        </a:prstGeom>
        <a:noFill/>
        <a:ln>
          <a:noFill/>
        </a:ln>
        <a:effectLst/>
      </dgm:spPr>
      <dgm:t>
        <a:bodyPr/>
        <a:lstStyle/>
        <a:p>
          <a:pPr>
            <a:buNone/>
          </a:pPr>
          <a:r>
            <a:rPr lang="en-US"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method is based on a production plan and resource profiles established for each product</a:t>
          </a:r>
          <a:endParaRPr lang="fr-FR"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gm:t>
    </dgm:pt>
    <dgm:pt modelId="{B52C6AB6-5F0D-4BC2-93BD-92B91C16FA96}" type="parTrans" cxnId="{393CA6F9-693D-41CC-94BB-E2C5C1F1DF19}">
      <dgm:prSet/>
      <dgm:spPr/>
      <dgm:t>
        <a:bodyPr/>
        <a:lstStyle/>
        <a:p>
          <a:endParaRPr lang="fr-FR"/>
        </a:p>
      </dgm:t>
    </dgm:pt>
    <dgm:pt modelId="{F3C34DB5-1FE5-4206-8897-D1DBF83B82AB}" type="sibTrans" cxnId="{393CA6F9-693D-41CC-94BB-E2C5C1F1DF19}">
      <dgm:prSet/>
      <dgm:spPr/>
      <dgm:t>
        <a:bodyPr/>
        <a:lstStyle/>
        <a:p>
          <a:endParaRPr lang="fr-FR"/>
        </a:p>
      </dgm:t>
    </dgm:pt>
    <dgm:pt modelId="{DD72D795-11FF-4514-B302-96D3F2E21B7D}">
      <dgm:prSet phldrT="[Texte]" custT="1"/>
      <dgm:spPr>
        <a:xfrm>
          <a:off x="5437901" y="401821"/>
          <a:ext cx="2241629" cy="1205177"/>
        </a:xfrm>
        <a:prstGeom prst="rect">
          <a:avLst/>
        </a:prstGeom>
        <a:noFill/>
        <a:ln>
          <a:noFill/>
        </a:ln>
        <a:effectLst/>
      </dgm:spPr>
      <dgm:t>
        <a:bodyPr/>
        <a:lstStyle/>
        <a:p>
          <a:pPr>
            <a:buNone/>
          </a:pPr>
          <a:r>
            <a:rPr lang="en-US"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method is particularly well adapted to workshops manufacturing products of the same family</a:t>
          </a:r>
          <a:endParaRPr lang="fr-FR" sz="1600" i="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gm:t>
    </dgm:pt>
    <dgm:pt modelId="{6691B1F1-00F1-46EF-9AA9-F9E44DDAA2FD}" type="sibTrans" cxnId="{B07C035F-2B3F-4DBD-87E7-ACD922F64419}">
      <dgm:prSet/>
      <dgm:spPr/>
      <dgm:t>
        <a:bodyPr/>
        <a:lstStyle/>
        <a:p>
          <a:endParaRPr lang="fr-FR"/>
        </a:p>
      </dgm:t>
    </dgm:pt>
    <dgm:pt modelId="{5CFBFCD1-B4AE-47DB-B1FE-8597EF9DD7BF}" type="parTrans" cxnId="{B07C035F-2B3F-4DBD-87E7-ACD922F64419}">
      <dgm:prSet/>
      <dgm:spPr/>
      <dgm:t>
        <a:bodyPr/>
        <a:lstStyle/>
        <a:p>
          <a:endParaRPr lang="fr-FR"/>
        </a:p>
      </dgm:t>
    </dgm:pt>
    <dgm:pt modelId="{A033E56C-9C1E-40C9-A9B7-14E248DE21CB}">
      <dgm:prSet phldrT="[Texte]" custT="1"/>
      <dgm:spPr>
        <a:xfrm rot="5400000">
          <a:off x="3506806" y="130656"/>
          <a:ext cx="2008628" cy="1747506"/>
        </a:xfrm>
        <a:prstGeom prst="hexagon">
          <a:avLst>
            <a:gd name="adj" fmla="val 25000"/>
            <a:gd name="vf" fmla="val 115470"/>
          </a:avLst>
        </a:prstGeom>
        <a:solidFill>
          <a:srgbClr val="ED7D31">
            <a:lumMod val="60000"/>
            <a:lumOff val="40000"/>
          </a:srgbClr>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US" sz="1600" dirty="0">
              <a:solidFill>
                <a:sysClr val="windowText" lastClr="000000"/>
              </a:solidFill>
              <a:latin typeface="Calibri" panose="020F0502020204030204"/>
              <a:ea typeface="+mn-ea"/>
              <a:cs typeface="Times New Roman" panose="02020603050405020304" pitchFamily="18" charset="0"/>
            </a:rPr>
            <a:t>Capacity Planning Using Overall Factors </a:t>
          </a:r>
          <a:endParaRPr lang="fr-FR" sz="1600" dirty="0">
            <a:solidFill>
              <a:sysClr val="windowText" lastClr="000000"/>
            </a:solidFill>
            <a:latin typeface="Calibri" panose="020F0502020204030204"/>
            <a:ea typeface="+mn-ea"/>
            <a:cs typeface="Times New Roman" panose="02020603050405020304" pitchFamily="18" charset="0"/>
          </a:endParaRPr>
        </a:p>
      </dgm:t>
    </dgm:pt>
    <dgm:pt modelId="{58674CEE-75A6-44CF-9A79-8A3BC2AC4E9E}" type="sibTrans" cxnId="{C6151A29-4F2B-469C-947B-A031ECD2C359}">
      <dgm:prSet/>
      <dgm:spPr>
        <a:xfrm rot="5400000">
          <a:off x="1619499" y="130656"/>
          <a:ext cx="2008628" cy="1747506"/>
        </a:xfrm>
        <a:prstGeom prst="hexagon">
          <a:avLst>
            <a:gd name="adj" fmla="val 25000"/>
            <a:gd name="vf" fmla="val 115470"/>
          </a:avLst>
        </a:prstGeom>
        <a:solidFill>
          <a:srgbClr val="FFC000">
            <a:lumMod val="20000"/>
            <a:lumOff val="80000"/>
          </a:srgbClr>
        </a:solidFill>
        <a:ln w="19050" cap="flat" cmpd="sng" algn="ctr">
          <a:solidFill>
            <a:sysClr val="window" lastClr="FFFFFF">
              <a:hueOff val="0"/>
              <a:satOff val="0"/>
              <a:lumOff val="0"/>
              <a:alphaOff val="0"/>
            </a:sysClr>
          </a:solidFill>
          <a:prstDash val="solid"/>
          <a:miter lim="800000"/>
        </a:ln>
        <a:effectLst/>
      </dgm:spPr>
      <dgm:t>
        <a:bodyPr/>
        <a:lstStyle/>
        <a:p>
          <a:pPr>
            <a:buNone/>
          </a:pPr>
          <a:endParaRPr lang="fr-FR" dirty="0">
            <a:solidFill>
              <a:sysClr val="window" lastClr="FFFFFF"/>
            </a:solidFill>
            <a:latin typeface="Calibri" panose="020F0502020204030204"/>
            <a:ea typeface="+mn-ea"/>
            <a:cs typeface="+mn-cs"/>
          </a:endParaRPr>
        </a:p>
      </dgm:t>
    </dgm:pt>
    <dgm:pt modelId="{7CA84BEE-9FAD-40E2-B056-C60BA460869C}" type="parTrans" cxnId="{C6151A29-4F2B-469C-947B-A031ECD2C359}">
      <dgm:prSet/>
      <dgm:spPr/>
      <dgm:t>
        <a:bodyPr/>
        <a:lstStyle/>
        <a:p>
          <a:endParaRPr lang="fr-FR"/>
        </a:p>
      </dgm:t>
    </dgm:pt>
    <dgm:pt modelId="{AADC8BBD-5A5B-47D1-AEE5-BC0F5E5C2F89}" type="pres">
      <dgm:prSet presAssocID="{CE0BA04D-3327-46A0-BC58-3D698AEDBA29}" presName="Name0" presStyleCnt="0">
        <dgm:presLayoutVars>
          <dgm:chMax/>
          <dgm:chPref/>
          <dgm:dir/>
          <dgm:animLvl val="lvl"/>
        </dgm:presLayoutVars>
      </dgm:prSet>
      <dgm:spPr/>
    </dgm:pt>
    <dgm:pt modelId="{67433580-39F3-4F3C-8F56-F27A4D058CBC}" type="pres">
      <dgm:prSet presAssocID="{A033E56C-9C1E-40C9-A9B7-14E248DE21CB}" presName="composite" presStyleCnt="0"/>
      <dgm:spPr/>
    </dgm:pt>
    <dgm:pt modelId="{6E5E1F8D-CE11-49DA-8886-40BE29BA7E81}" type="pres">
      <dgm:prSet presAssocID="{A033E56C-9C1E-40C9-A9B7-14E248DE21CB}" presName="Parent1" presStyleLbl="node1" presStyleIdx="0" presStyleCnt="6">
        <dgm:presLayoutVars>
          <dgm:chMax val="1"/>
          <dgm:chPref val="1"/>
          <dgm:bulletEnabled val="1"/>
        </dgm:presLayoutVars>
      </dgm:prSet>
      <dgm:spPr/>
    </dgm:pt>
    <dgm:pt modelId="{D57EAF16-8DCD-4B1D-AE47-B3BBE63E951C}" type="pres">
      <dgm:prSet presAssocID="{A033E56C-9C1E-40C9-A9B7-14E248DE21CB}" presName="Childtext1" presStyleLbl="revTx" presStyleIdx="0" presStyleCnt="3" custScaleX="197917" custLinFactNeighborX="66560" custLinFactNeighborY="5710">
        <dgm:presLayoutVars>
          <dgm:chMax val="0"/>
          <dgm:chPref val="0"/>
          <dgm:bulletEnabled val="1"/>
        </dgm:presLayoutVars>
      </dgm:prSet>
      <dgm:spPr/>
    </dgm:pt>
    <dgm:pt modelId="{6888F205-23FF-4248-B6F5-7D45D0A3162B}" type="pres">
      <dgm:prSet presAssocID="{A033E56C-9C1E-40C9-A9B7-14E248DE21CB}" presName="BalanceSpacing" presStyleCnt="0"/>
      <dgm:spPr/>
    </dgm:pt>
    <dgm:pt modelId="{0B872B1A-32CE-4FDD-A814-1F6AB4F81C35}" type="pres">
      <dgm:prSet presAssocID="{A033E56C-9C1E-40C9-A9B7-14E248DE21CB}" presName="BalanceSpacing1" presStyleCnt="0"/>
      <dgm:spPr/>
    </dgm:pt>
    <dgm:pt modelId="{2B92A35E-6DA6-4E3F-BEB7-3631EFBB1EC6}" type="pres">
      <dgm:prSet presAssocID="{58674CEE-75A6-44CF-9A79-8A3BC2AC4E9E}" presName="Accent1Text" presStyleLbl="node1" presStyleIdx="1" presStyleCnt="6"/>
      <dgm:spPr/>
    </dgm:pt>
    <dgm:pt modelId="{A1103A02-B2BE-480C-AA18-C537CE29D6AE}" type="pres">
      <dgm:prSet presAssocID="{58674CEE-75A6-44CF-9A79-8A3BC2AC4E9E}" presName="spaceBetweenRectangles" presStyleCnt="0"/>
      <dgm:spPr/>
    </dgm:pt>
    <dgm:pt modelId="{C57EF0C1-678C-4231-BFB2-90980F1F537B}" type="pres">
      <dgm:prSet presAssocID="{BE6A32CE-47B3-4AFF-982E-DD8857D74B21}" presName="composite" presStyleCnt="0"/>
      <dgm:spPr/>
    </dgm:pt>
    <dgm:pt modelId="{C47F6FB2-B609-46C4-88F0-22AB99A607AB}" type="pres">
      <dgm:prSet presAssocID="{BE6A32CE-47B3-4AFF-982E-DD8857D74B21}" presName="Parent1" presStyleLbl="node1" presStyleIdx="2" presStyleCnt="6" custLinFactNeighborX="-38813" custLinFactNeighborY="3663">
        <dgm:presLayoutVars>
          <dgm:chMax val="1"/>
          <dgm:chPref val="1"/>
          <dgm:bulletEnabled val="1"/>
        </dgm:presLayoutVars>
      </dgm:prSet>
      <dgm:spPr/>
    </dgm:pt>
    <dgm:pt modelId="{A3F39588-E178-4660-ACB1-70FBE1EB9634}" type="pres">
      <dgm:prSet presAssocID="{BE6A32CE-47B3-4AFF-982E-DD8857D74B21}" presName="Childtext1" presStyleLbl="revTx" presStyleIdx="1" presStyleCnt="3" custScaleX="135556" custScaleY="99618" custLinFactNeighborX="-65035" custLinFactNeighborY="-3835">
        <dgm:presLayoutVars>
          <dgm:chMax val="0"/>
          <dgm:chPref val="0"/>
          <dgm:bulletEnabled val="1"/>
        </dgm:presLayoutVars>
      </dgm:prSet>
      <dgm:spPr/>
    </dgm:pt>
    <dgm:pt modelId="{A6825928-6D49-4DFA-B25B-7A471997E4F3}" type="pres">
      <dgm:prSet presAssocID="{BE6A32CE-47B3-4AFF-982E-DD8857D74B21}" presName="BalanceSpacing" presStyleCnt="0"/>
      <dgm:spPr/>
    </dgm:pt>
    <dgm:pt modelId="{32331844-2DDF-4863-B465-01408E2CC1B8}" type="pres">
      <dgm:prSet presAssocID="{BE6A32CE-47B3-4AFF-982E-DD8857D74B21}" presName="BalanceSpacing1" presStyleCnt="0"/>
      <dgm:spPr/>
    </dgm:pt>
    <dgm:pt modelId="{6F7F91AF-3160-46B4-BB82-137F9AC4FEA8}" type="pres">
      <dgm:prSet presAssocID="{3C22CF1B-212B-4FC1-B380-79B8E2E55A8E}" presName="Accent1Text" presStyleLbl="node1" presStyleIdx="3" presStyleCnt="6" custLinFactNeighborX="-36388" custLinFactNeighborY="-2629"/>
      <dgm:spPr/>
    </dgm:pt>
    <dgm:pt modelId="{E5712460-9111-485A-B7B5-9F079E67F2B9}" type="pres">
      <dgm:prSet presAssocID="{3C22CF1B-212B-4FC1-B380-79B8E2E55A8E}" presName="spaceBetweenRectangles" presStyleCnt="0"/>
      <dgm:spPr/>
    </dgm:pt>
    <dgm:pt modelId="{07AA0A03-FD9B-4BB3-BABA-8E8CA84BEC0B}" type="pres">
      <dgm:prSet presAssocID="{58E0CCCC-CD67-4733-A2C0-ADF3438CF718}" presName="composite" presStyleCnt="0"/>
      <dgm:spPr/>
    </dgm:pt>
    <dgm:pt modelId="{F4B72ECF-8014-4B8F-82C4-CFEEB1B7E91F}" type="pres">
      <dgm:prSet presAssocID="{58E0CCCC-CD67-4733-A2C0-ADF3438CF718}" presName="Parent1" presStyleLbl="node1" presStyleIdx="4" presStyleCnt="6" custLinFactNeighborX="4025">
        <dgm:presLayoutVars>
          <dgm:chMax val="1"/>
          <dgm:chPref val="1"/>
          <dgm:bulletEnabled val="1"/>
        </dgm:presLayoutVars>
      </dgm:prSet>
      <dgm:spPr/>
    </dgm:pt>
    <dgm:pt modelId="{4BD19175-79AA-4650-95A5-71D9CE13629C}" type="pres">
      <dgm:prSet presAssocID="{58E0CCCC-CD67-4733-A2C0-ADF3438CF718}" presName="Childtext1" presStyleLbl="revTx" presStyleIdx="2" presStyleCnt="3" custScaleX="210688" custLinFactNeighborX="69284" custLinFactNeighborY="3920">
        <dgm:presLayoutVars>
          <dgm:chMax val="0"/>
          <dgm:chPref val="0"/>
          <dgm:bulletEnabled val="1"/>
        </dgm:presLayoutVars>
      </dgm:prSet>
      <dgm:spPr/>
    </dgm:pt>
    <dgm:pt modelId="{00F9A183-D2DE-4177-8AF3-6203E3E7DC0C}" type="pres">
      <dgm:prSet presAssocID="{58E0CCCC-CD67-4733-A2C0-ADF3438CF718}" presName="BalanceSpacing" presStyleCnt="0"/>
      <dgm:spPr/>
    </dgm:pt>
    <dgm:pt modelId="{841B6CFA-1C4B-4FB7-82CB-6BFEC33AD08B}" type="pres">
      <dgm:prSet presAssocID="{58E0CCCC-CD67-4733-A2C0-ADF3438CF718}" presName="BalanceSpacing1" presStyleCnt="0"/>
      <dgm:spPr/>
    </dgm:pt>
    <dgm:pt modelId="{B70DAE26-439C-4F97-8A41-C705B1FA8054}" type="pres">
      <dgm:prSet presAssocID="{4DD02FEA-2EAD-4F02-870C-68EF56427046}" presName="Accent1Text" presStyleLbl="node1" presStyleIdx="5" presStyleCnt="6"/>
      <dgm:spPr/>
    </dgm:pt>
  </dgm:ptLst>
  <dgm:cxnLst>
    <dgm:cxn modelId="{80CF6207-AC5A-43C3-B6D9-2B41B725D2B9}" type="presOf" srcId="{CE0BA04D-3327-46A0-BC58-3D698AEDBA29}" destId="{AADC8BBD-5A5B-47D1-AEE5-BC0F5E5C2F89}" srcOrd="0" destOrd="0" presId="urn:microsoft.com/office/officeart/2008/layout/AlternatingHexagons"/>
    <dgm:cxn modelId="{A4A6A410-8176-4409-9AB4-84D8E5C85CD2}" type="presOf" srcId="{C0D5FF03-94FD-4D2B-8CD2-1042658D444F}" destId="{A3F39588-E178-4660-ACB1-70FBE1EB9634}" srcOrd="0" destOrd="0" presId="urn:microsoft.com/office/officeart/2008/layout/AlternatingHexagons"/>
    <dgm:cxn modelId="{998DAF13-EC53-412F-9008-B9069AF478CB}" type="presOf" srcId="{4DD02FEA-2EAD-4F02-870C-68EF56427046}" destId="{B70DAE26-439C-4F97-8A41-C705B1FA8054}" srcOrd="0" destOrd="0" presId="urn:microsoft.com/office/officeart/2008/layout/AlternatingHexagons"/>
    <dgm:cxn modelId="{C6151A29-4F2B-469C-947B-A031ECD2C359}" srcId="{CE0BA04D-3327-46A0-BC58-3D698AEDBA29}" destId="{A033E56C-9C1E-40C9-A9B7-14E248DE21CB}" srcOrd="0" destOrd="0" parTransId="{7CA84BEE-9FAD-40E2-B056-C60BA460869C}" sibTransId="{58674CEE-75A6-44CF-9A79-8A3BC2AC4E9E}"/>
    <dgm:cxn modelId="{B07C035F-2B3F-4DBD-87E7-ACD922F64419}" srcId="{A033E56C-9C1E-40C9-A9B7-14E248DE21CB}" destId="{DD72D795-11FF-4514-B302-96D3F2E21B7D}" srcOrd="0" destOrd="0" parTransId="{5CFBFCD1-B4AE-47DB-B1FE-8597EF9DD7BF}" sibTransId="{6691B1F1-00F1-46EF-9AA9-F9E44DDAA2FD}"/>
    <dgm:cxn modelId="{CAF20D6A-9E92-4B93-B61E-A0E4E1440A12}" srcId="{CE0BA04D-3327-46A0-BC58-3D698AEDBA29}" destId="{58E0CCCC-CD67-4733-A2C0-ADF3438CF718}" srcOrd="2" destOrd="0" parTransId="{F55876FE-3832-47E7-BB0B-FBC530EF8AB3}" sibTransId="{4DD02FEA-2EAD-4F02-870C-68EF56427046}"/>
    <dgm:cxn modelId="{DEBAFA6B-4E33-4205-8BC8-46DCD86B2FFC}" type="presOf" srcId="{BE6A32CE-47B3-4AFF-982E-DD8857D74B21}" destId="{C47F6FB2-B609-46C4-88F0-22AB99A607AB}" srcOrd="0" destOrd="0" presId="urn:microsoft.com/office/officeart/2008/layout/AlternatingHexagons"/>
    <dgm:cxn modelId="{97C7944F-9B02-4F5B-9E70-076EA3300981}" srcId="{BE6A32CE-47B3-4AFF-982E-DD8857D74B21}" destId="{C0D5FF03-94FD-4D2B-8CD2-1042658D444F}" srcOrd="0" destOrd="0" parTransId="{130F45DB-EDEA-49A7-BFE0-0CEB42918D6A}" sibTransId="{CC1D5CAF-6F99-4B42-8597-38BBBBA7F2BE}"/>
    <dgm:cxn modelId="{764AD457-D49C-4CB5-870E-B9FC1A07394B}" type="presOf" srcId="{DD72D795-11FF-4514-B302-96D3F2E21B7D}" destId="{D57EAF16-8DCD-4B1D-AE47-B3BBE63E951C}" srcOrd="0" destOrd="0" presId="urn:microsoft.com/office/officeart/2008/layout/AlternatingHexagons"/>
    <dgm:cxn modelId="{2FA82D7D-6C63-4B56-A718-2B75341968CB}" type="presOf" srcId="{A033E56C-9C1E-40C9-A9B7-14E248DE21CB}" destId="{6E5E1F8D-CE11-49DA-8886-40BE29BA7E81}" srcOrd="0" destOrd="0" presId="urn:microsoft.com/office/officeart/2008/layout/AlternatingHexagons"/>
    <dgm:cxn modelId="{CE6444B4-E5E9-462C-A419-EB95A5CDDCCA}" type="presOf" srcId="{58E0CCCC-CD67-4733-A2C0-ADF3438CF718}" destId="{F4B72ECF-8014-4B8F-82C4-CFEEB1B7E91F}" srcOrd="0" destOrd="0" presId="urn:microsoft.com/office/officeart/2008/layout/AlternatingHexagons"/>
    <dgm:cxn modelId="{CF42A9D3-267D-47EB-9BD6-4EB1BFA033F5}" srcId="{CE0BA04D-3327-46A0-BC58-3D698AEDBA29}" destId="{BE6A32CE-47B3-4AFF-982E-DD8857D74B21}" srcOrd="1" destOrd="0" parTransId="{DE6E47D3-8C17-4E16-BB96-73623725D800}" sibTransId="{3C22CF1B-212B-4FC1-B380-79B8E2E55A8E}"/>
    <dgm:cxn modelId="{2C6C68D9-260C-4F3F-BA09-4B9702B39917}" type="presOf" srcId="{58674CEE-75A6-44CF-9A79-8A3BC2AC4E9E}" destId="{2B92A35E-6DA6-4E3F-BEB7-3631EFBB1EC6}" srcOrd="0" destOrd="0" presId="urn:microsoft.com/office/officeart/2008/layout/AlternatingHexagons"/>
    <dgm:cxn modelId="{877BB7E3-38AC-4F74-94B8-830A1122EB6F}" type="presOf" srcId="{4C5590C8-D0BD-47A0-9D63-FED5FE34691D}" destId="{4BD19175-79AA-4650-95A5-71D9CE13629C}" srcOrd="0" destOrd="0" presId="urn:microsoft.com/office/officeart/2008/layout/AlternatingHexagons"/>
    <dgm:cxn modelId="{393CA6F9-693D-41CC-94BB-E2C5C1F1DF19}" srcId="{58E0CCCC-CD67-4733-A2C0-ADF3438CF718}" destId="{4C5590C8-D0BD-47A0-9D63-FED5FE34691D}" srcOrd="0" destOrd="0" parTransId="{B52C6AB6-5F0D-4BC2-93BD-92B91C16FA96}" sibTransId="{F3C34DB5-1FE5-4206-8897-D1DBF83B82AB}"/>
    <dgm:cxn modelId="{1CD306FF-03BA-46EC-9036-CF20842F6425}" type="presOf" srcId="{3C22CF1B-212B-4FC1-B380-79B8E2E55A8E}" destId="{6F7F91AF-3160-46B4-BB82-137F9AC4FEA8}" srcOrd="0" destOrd="0" presId="urn:microsoft.com/office/officeart/2008/layout/AlternatingHexagons"/>
    <dgm:cxn modelId="{82307DD5-B939-4D2C-A6B4-97FE7540DB28}" type="presParOf" srcId="{AADC8BBD-5A5B-47D1-AEE5-BC0F5E5C2F89}" destId="{67433580-39F3-4F3C-8F56-F27A4D058CBC}" srcOrd="0" destOrd="0" presId="urn:microsoft.com/office/officeart/2008/layout/AlternatingHexagons"/>
    <dgm:cxn modelId="{655B5BA5-B48C-4CC1-9FC0-93C8786A6D2B}" type="presParOf" srcId="{67433580-39F3-4F3C-8F56-F27A4D058CBC}" destId="{6E5E1F8D-CE11-49DA-8886-40BE29BA7E81}" srcOrd="0" destOrd="0" presId="urn:microsoft.com/office/officeart/2008/layout/AlternatingHexagons"/>
    <dgm:cxn modelId="{2433D81B-6030-4502-BA5E-A42E5D10401B}" type="presParOf" srcId="{67433580-39F3-4F3C-8F56-F27A4D058CBC}" destId="{D57EAF16-8DCD-4B1D-AE47-B3BBE63E951C}" srcOrd="1" destOrd="0" presId="urn:microsoft.com/office/officeart/2008/layout/AlternatingHexagons"/>
    <dgm:cxn modelId="{6C676A81-8C59-442C-B096-D51978AD4A33}" type="presParOf" srcId="{67433580-39F3-4F3C-8F56-F27A4D058CBC}" destId="{6888F205-23FF-4248-B6F5-7D45D0A3162B}" srcOrd="2" destOrd="0" presId="urn:microsoft.com/office/officeart/2008/layout/AlternatingHexagons"/>
    <dgm:cxn modelId="{883E15E7-EC20-45AA-BC26-373DF838FFF1}" type="presParOf" srcId="{67433580-39F3-4F3C-8F56-F27A4D058CBC}" destId="{0B872B1A-32CE-4FDD-A814-1F6AB4F81C35}" srcOrd="3" destOrd="0" presId="urn:microsoft.com/office/officeart/2008/layout/AlternatingHexagons"/>
    <dgm:cxn modelId="{48B74D7F-04E5-4A50-B236-AFD2B86A25FF}" type="presParOf" srcId="{67433580-39F3-4F3C-8F56-F27A4D058CBC}" destId="{2B92A35E-6DA6-4E3F-BEB7-3631EFBB1EC6}" srcOrd="4" destOrd="0" presId="urn:microsoft.com/office/officeart/2008/layout/AlternatingHexagons"/>
    <dgm:cxn modelId="{5E140DBF-6F39-4D44-8EC4-CF46ED9B813E}" type="presParOf" srcId="{AADC8BBD-5A5B-47D1-AEE5-BC0F5E5C2F89}" destId="{A1103A02-B2BE-480C-AA18-C537CE29D6AE}" srcOrd="1" destOrd="0" presId="urn:microsoft.com/office/officeart/2008/layout/AlternatingHexagons"/>
    <dgm:cxn modelId="{3907EB86-B317-4318-9EEE-D099797F80EF}" type="presParOf" srcId="{AADC8BBD-5A5B-47D1-AEE5-BC0F5E5C2F89}" destId="{C57EF0C1-678C-4231-BFB2-90980F1F537B}" srcOrd="2" destOrd="0" presId="urn:microsoft.com/office/officeart/2008/layout/AlternatingHexagons"/>
    <dgm:cxn modelId="{3986457E-55DB-4EBA-B1E8-B0CFD0C6EE81}" type="presParOf" srcId="{C57EF0C1-678C-4231-BFB2-90980F1F537B}" destId="{C47F6FB2-B609-46C4-88F0-22AB99A607AB}" srcOrd="0" destOrd="0" presId="urn:microsoft.com/office/officeart/2008/layout/AlternatingHexagons"/>
    <dgm:cxn modelId="{8C565C6C-671B-4EAC-9638-BCD2896A353C}" type="presParOf" srcId="{C57EF0C1-678C-4231-BFB2-90980F1F537B}" destId="{A3F39588-E178-4660-ACB1-70FBE1EB9634}" srcOrd="1" destOrd="0" presId="urn:microsoft.com/office/officeart/2008/layout/AlternatingHexagons"/>
    <dgm:cxn modelId="{8DB30E2C-866F-485F-8247-ECD78A1B06FF}" type="presParOf" srcId="{C57EF0C1-678C-4231-BFB2-90980F1F537B}" destId="{A6825928-6D49-4DFA-B25B-7A471997E4F3}" srcOrd="2" destOrd="0" presId="urn:microsoft.com/office/officeart/2008/layout/AlternatingHexagons"/>
    <dgm:cxn modelId="{6EF24E8F-2B1A-48E7-8FBE-02CA4EB44AB1}" type="presParOf" srcId="{C57EF0C1-678C-4231-BFB2-90980F1F537B}" destId="{32331844-2DDF-4863-B465-01408E2CC1B8}" srcOrd="3" destOrd="0" presId="urn:microsoft.com/office/officeart/2008/layout/AlternatingHexagons"/>
    <dgm:cxn modelId="{41D14527-5AA0-4B34-959C-3AC9ECEDB994}" type="presParOf" srcId="{C57EF0C1-678C-4231-BFB2-90980F1F537B}" destId="{6F7F91AF-3160-46B4-BB82-137F9AC4FEA8}" srcOrd="4" destOrd="0" presId="urn:microsoft.com/office/officeart/2008/layout/AlternatingHexagons"/>
    <dgm:cxn modelId="{E47523B7-17CE-4E68-A781-94B7B98AAB42}" type="presParOf" srcId="{AADC8BBD-5A5B-47D1-AEE5-BC0F5E5C2F89}" destId="{E5712460-9111-485A-B7B5-9F079E67F2B9}" srcOrd="3" destOrd="0" presId="urn:microsoft.com/office/officeart/2008/layout/AlternatingHexagons"/>
    <dgm:cxn modelId="{A7943569-0C24-456F-941B-ABB66B3012CE}" type="presParOf" srcId="{AADC8BBD-5A5B-47D1-AEE5-BC0F5E5C2F89}" destId="{07AA0A03-FD9B-4BB3-BABA-8E8CA84BEC0B}" srcOrd="4" destOrd="0" presId="urn:microsoft.com/office/officeart/2008/layout/AlternatingHexagons"/>
    <dgm:cxn modelId="{51D9936A-E512-4C02-BEF7-623AC329E2B0}" type="presParOf" srcId="{07AA0A03-FD9B-4BB3-BABA-8E8CA84BEC0B}" destId="{F4B72ECF-8014-4B8F-82C4-CFEEB1B7E91F}" srcOrd="0" destOrd="0" presId="urn:microsoft.com/office/officeart/2008/layout/AlternatingHexagons"/>
    <dgm:cxn modelId="{319859AE-44AC-4FC9-BF14-72FD49EE4A64}" type="presParOf" srcId="{07AA0A03-FD9B-4BB3-BABA-8E8CA84BEC0B}" destId="{4BD19175-79AA-4650-95A5-71D9CE13629C}" srcOrd="1" destOrd="0" presId="urn:microsoft.com/office/officeart/2008/layout/AlternatingHexagons"/>
    <dgm:cxn modelId="{9D4E7A5C-C0AB-42B9-999A-45A128D62436}" type="presParOf" srcId="{07AA0A03-FD9B-4BB3-BABA-8E8CA84BEC0B}" destId="{00F9A183-D2DE-4177-8AF3-6203E3E7DC0C}" srcOrd="2" destOrd="0" presId="urn:microsoft.com/office/officeart/2008/layout/AlternatingHexagons"/>
    <dgm:cxn modelId="{D3645121-2441-4F45-A8EA-15AFBE8FF3FA}" type="presParOf" srcId="{07AA0A03-FD9B-4BB3-BABA-8E8CA84BEC0B}" destId="{841B6CFA-1C4B-4FB7-82CB-6BFEC33AD08B}" srcOrd="3" destOrd="0" presId="urn:microsoft.com/office/officeart/2008/layout/AlternatingHexagons"/>
    <dgm:cxn modelId="{3A80AAB5-D42C-4BB1-A5F5-6BFEB2323A31}" type="presParOf" srcId="{07AA0A03-FD9B-4BB3-BABA-8E8CA84BEC0B}" destId="{B70DAE26-439C-4F97-8A41-C705B1FA805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E1F8D-CE11-49DA-8886-40BE29BA7E81}">
      <dsp:nvSpPr>
        <dsp:cNvPr id="0" name=""/>
        <dsp:cNvSpPr/>
      </dsp:nvSpPr>
      <dsp:spPr>
        <a:xfrm rot="5400000">
          <a:off x="4496929" y="120789"/>
          <a:ext cx="1805274" cy="1570588"/>
        </a:xfrm>
        <a:prstGeom prst="hexagon">
          <a:avLst>
            <a:gd name="adj" fmla="val 25000"/>
            <a:gd name="vf" fmla="val 115470"/>
          </a:avLst>
        </a:prstGeom>
        <a:solidFill>
          <a:srgbClr val="ED7D31">
            <a:lumMod val="60000"/>
            <a:lumOff val="4000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solidFill>
              <a:latin typeface="Calibri" panose="020F0502020204030204"/>
              <a:ea typeface="+mn-ea"/>
              <a:cs typeface="Times New Roman" panose="02020603050405020304" pitchFamily="18" charset="0"/>
            </a:rPr>
            <a:t>Capacity Planning Using Overall Factors </a:t>
          </a:r>
          <a:endParaRPr lang="fr-FR" sz="1600" kern="1200" dirty="0">
            <a:solidFill>
              <a:sysClr val="windowText" lastClr="000000"/>
            </a:solidFill>
            <a:latin typeface="Calibri" panose="020F0502020204030204"/>
            <a:ea typeface="+mn-ea"/>
            <a:cs typeface="Times New Roman" panose="02020603050405020304" pitchFamily="18" charset="0"/>
          </a:endParaRPr>
        </a:p>
      </dsp:txBody>
      <dsp:txXfrm rot="-5400000">
        <a:off x="4859022" y="284768"/>
        <a:ext cx="1081088" cy="1242630"/>
      </dsp:txXfrm>
    </dsp:sp>
    <dsp:sp modelId="{D57EAF16-8DCD-4B1D-AE47-B3BBE63E951C}">
      <dsp:nvSpPr>
        <dsp:cNvPr id="0" name=""/>
        <dsp:cNvSpPr/>
      </dsp:nvSpPr>
      <dsp:spPr>
        <a:xfrm>
          <a:off x="6587135" y="426349"/>
          <a:ext cx="3987405" cy="108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method is particularly well adapted to workshops manufacturing products of the same family</a:t>
          </a:r>
          <a:endParaRPr lang="fr-FR"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sp:txBody>
      <dsp:txXfrm>
        <a:off x="6587135" y="426349"/>
        <a:ext cx="3987405" cy="1083164"/>
      </dsp:txXfrm>
    </dsp:sp>
    <dsp:sp modelId="{2B92A35E-6DA6-4E3F-BEB7-3631EFBB1EC6}">
      <dsp:nvSpPr>
        <dsp:cNvPr id="0" name=""/>
        <dsp:cNvSpPr/>
      </dsp:nvSpPr>
      <dsp:spPr>
        <a:xfrm rot="5400000">
          <a:off x="2800694" y="120789"/>
          <a:ext cx="1805274" cy="1570588"/>
        </a:xfrm>
        <a:prstGeom prst="hexagon">
          <a:avLst>
            <a:gd name="adj" fmla="val 25000"/>
            <a:gd name="vf" fmla="val 115470"/>
          </a:avLst>
        </a:prstGeom>
        <a:solidFill>
          <a:srgbClr val="FFC000">
            <a:lumMod val="20000"/>
            <a:lumOff val="8000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dirty="0">
            <a:solidFill>
              <a:sysClr val="window" lastClr="FFFFFF"/>
            </a:solidFill>
            <a:latin typeface="Calibri" panose="020F0502020204030204"/>
            <a:ea typeface="+mn-ea"/>
            <a:cs typeface="+mn-cs"/>
          </a:endParaRPr>
        </a:p>
      </dsp:txBody>
      <dsp:txXfrm rot="-5400000">
        <a:off x="3162787" y="284768"/>
        <a:ext cx="1081088" cy="1242630"/>
      </dsp:txXfrm>
    </dsp:sp>
    <dsp:sp modelId="{C47F6FB2-B609-46C4-88F0-22AB99A607AB}">
      <dsp:nvSpPr>
        <dsp:cNvPr id="0" name=""/>
        <dsp:cNvSpPr/>
      </dsp:nvSpPr>
      <dsp:spPr>
        <a:xfrm rot="5400000">
          <a:off x="3702458" y="1719232"/>
          <a:ext cx="1805274" cy="1570588"/>
        </a:xfrm>
        <a:prstGeom prst="hexagon">
          <a:avLst>
            <a:gd name="adj" fmla="val 25000"/>
            <a:gd name="vf" fmla="val 115470"/>
          </a:avLst>
        </a:prstGeom>
        <a:solidFill>
          <a:srgbClr val="ED7D31">
            <a:hueOff val="-582145"/>
            <a:satOff val="-33571"/>
            <a:lumOff val="3451"/>
            <a:alphaOff val="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ysClr val="windowText" lastClr="000000"/>
              </a:solidFill>
              <a:latin typeface="Calibri" panose="020F0502020204030204"/>
              <a:ea typeface="+mn-ea"/>
              <a:cs typeface="Times New Roman" panose="02020603050405020304" pitchFamily="18" charset="0"/>
            </a:rPr>
            <a:t>Capabiliy sheet approach</a:t>
          </a:r>
        </a:p>
      </dsp:txBody>
      <dsp:txXfrm rot="-5400000">
        <a:off x="4064551" y="1883211"/>
        <a:ext cx="1081088" cy="1242630"/>
      </dsp:txXfrm>
    </dsp:sp>
    <dsp:sp modelId="{A3F39588-E178-4660-ACB1-70FBE1EB9634}">
      <dsp:nvSpPr>
        <dsp:cNvPr id="0" name=""/>
        <dsp:cNvSpPr/>
      </dsp:nvSpPr>
      <dsp:spPr>
        <a:xfrm>
          <a:off x="800106" y="1857347"/>
          <a:ext cx="2642929" cy="107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r" defTabSz="711200">
            <a:lnSpc>
              <a:spcPct val="90000"/>
            </a:lnSpc>
            <a:spcBef>
              <a:spcPct val="0"/>
            </a:spcBef>
            <a:spcAft>
              <a:spcPct val="35000"/>
            </a:spcAft>
            <a:buNone/>
          </a:pPr>
          <a:r>
            <a:rPr lang="en-US"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approach corresponds to the resource profile approach but at this level, products are treated by reference.</a:t>
          </a:r>
          <a:endParaRPr lang="fr-FR"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sp:txBody>
      <dsp:txXfrm>
        <a:off x="800106" y="1857347"/>
        <a:ext cx="2642929" cy="1079026"/>
      </dsp:txXfrm>
    </dsp:sp>
    <dsp:sp modelId="{6F7F91AF-3160-46B4-BB82-137F9AC4FEA8}">
      <dsp:nvSpPr>
        <dsp:cNvPr id="0" name=""/>
        <dsp:cNvSpPr/>
      </dsp:nvSpPr>
      <dsp:spPr>
        <a:xfrm rot="5400000">
          <a:off x="5436780" y="1605645"/>
          <a:ext cx="1805274" cy="1570588"/>
        </a:xfrm>
        <a:prstGeom prst="hexagon">
          <a:avLst>
            <a:gd name="adj" fmla="val 25000"/>
            <a:gd name="vf" fmla="val 115470"/>
          </a:avLst>
        </a:prstGeom>
        <a:solidFill>
          <a:srgbClr val="ED7D31">
            <a:lumMod val="20000"/>
            <a:lumOff val="8000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solidFill>
              <a:sysClr val="window" lastClr="FFFFFF"/>
            </a:solidFill>
            <a:latin typeface="Calibri" panose="020F0502020204030204"/>
            <a:ea typeface="+mn-ea"/>
            <a:cs typeface="+mn-cs"/>
          </a:endParaRPr>
        </a:p>
      </dsp:txBody>
      <dsp:txXfrm rot="-5400000">
        <a:off x="5798873" y="1769624"/>
        <a:ext cx="1081088" cy="1242630"/>
      </dsp:txXfrm>
    </dsp:sp>
    <dsp:sp modelId="{F4B72ECF-8014-4B8F-82C4-CFEEB1B7E91F}">
      <dsp:nvSpPr>
        <dsp:cNvPr id="0" name=""/>
        <dsp:cNvSpPr/>
      </dsp:nvSpPr>
      <dsp:spPr>
        <a:xfrm rot="5400000">
          <a:off x="4495822" y="3185422"/>
          <a:ext cx="1805274" cy="1570588"/>
        </a:xfrm>
        <a:prstGeom prst="hexagon">
          <a:avLst>
            <a:gd name="adj" fmla="val 25000"/>
            <a:gd name="vf" fmla="val 115470"/>
          </a:avLst>
        </a:prstGeom>
        <a:solidFill>
          <a:srgbClr val="ED7D31">
            <a:hueOff val="-1164290"/>
            <a:satOff val="-67142"/>
            <a:lumOff val="6902"/>
            <a:alphaOff val="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ysClr val="windowText" lastClr="000000"/>
              </a:solidFill>
              <a:latin typeface="Calibri" panose="020F0502020204030204"/>
              <a:ea typeface="+mn-ea"/>
              <a:cs typeface="Times New Roman" panose="02020603050405020304" pitchFamily="18" charset="0"/>
            </a:rPr>
            <a:t>Approach by resource profile</a:t>
          </a:r>
        </a:p>
      </dsp:txBody>
      <dsp:txXfrm rot="-5400000">
        <a:off x="4857915" y="3349401"/>
        <a:ext cx="1081088" cy="1242630"/>
      </dsp:txXfrm>
    </dsp:sp>
    <dsp:sp modelId="{4BD19175-79AA-4650-95A5-71D9CE13629C}">
      <dsp:nvSpPr>
        <dsp:cNvPr id="0" name=""/>
        <dsp:cNvSpPr/>
      </dsp:nvSpPr>
      <dsp:spPr>
        <a:xfrm>
          <a:off x="6449043" y="3471594"/>
          <a:ext cx="4244701" cy="108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rPr>
            <a:t>This method is based on a production plan and resource profiles established for each product</a:t>
          </a:r>
          <a:endParaRPr lang="fr-FR" sz="1600" i="0" kern="1200" dirty="0">
            <a:solidFill>
              <a:sysClr val="windowText" lastClr="000000">
                <a:hueOff val="0"/>
                <a:satOff val="0"/>
                <a:lumOff val="0"/>
                <a:alphaOff val="0"/>
              </a:sysClr>
            </a:solidFill>
            <a:latin typeface="Calibri" panose="020F0502020204030204"/>
            <a:ea typeface="+mn-ea"/>
            <a:cs typeface="Times New Roman" panose="02020603050405020304" pitchFamily="18" charset="0"/>
          </a:endParaRPr>
        </a:p>
      </dsp:txBody>
      <dsp:txXfrm>
        <a:off x="6449043" y="3471594"/>
        <a:ext cx="4244701" cy="1083164"/>
      </dsp:txXfrm>
    </dsp:sp>
    <dsp:sp modelId="{B70DAE26-439C-4F97-8A41-C705B1FA8054}">
      <dsp:nvSpPr>
        <dsp:cNvPr id="0" name=""/>
        <dsp:cNvSpPr/>
      </dsp:nvSpPr>
      <dsp:spPr>
        <a:xfrm rot="5400000">
          <a:off x="2736370" y="3185422"/>
          <a:ext cx="1805274" cy="1570588"/>
        </a:xfrm>
        <a:prstGeom prst="hexagon">
          <a:avLst>
            <a:gd name="adj" fmla="val 25000"/>
            <a:gd name="vf" fmla="val 115470"/>
          </a:avLst>
        </a:prstGeom>
        <a:solidFill>
          <a:srgbClr val="E7E6E6">
            <a:lumMod val="9000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solidFill>
              <a:sysClr val="window" lastClr="FFFFFF"/>
            </a:solidFill>
            <a:latin typeface="Calibri" panose="020F0502020204030204"/>
            <a:ea typeface="+mn-ea"/>
            <a:cs typeface="+mn-cs"/>
          </a:endParaRPr>
        </a:p>
      </dsp:txBody>
      <dsp:txXfrm rot="-5400000">
        <a:off x="3098463" y="3349401"/>
        <a:ext cx="1081088" cy="124263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42936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5490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928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4455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73061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27174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22370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69090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58256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564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8946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8876681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5.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89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774" y="2588854"/>
            <a:ext cx="11818188" cy="2387600"/>
          </a:xfrm>
        </p:spPr>
        <p:txBody>
          <a:bodyPr/>
          <a:lstStyle/>
          <a:p>
            <a:r>
              <a:rPr lang="en-GB" sz="7200" b="1" dirty="0">
                <a:solidFill>
                  <a:schemeClr val="bg1"/>
                </a:solidFill>
                <a:latin typeface="Calibri"/>
                <a:ea typeface="+mj-lt"/>
                <a:cs typeface="+mj-lt"/>
              </a:rPr>
              <a:t>Production planning by MRP at finite capacity</a:t>
            </a:r>
            <a:endParaRPr lang="en-US" sz="7200" b="1">
              <a:solidFill>
                <a:schemeClr val="bg1"/>
              </a:solidFill>
              <a:latin typeface="Calibri"/>
              <a:cs typeface="Calibri"/>
            </a:endParaRPr>
          </a:p>
          <a:p>
            <a:endParaRPr lang="en-GB" sz="7200" dirty="0">
              <a:latin typeface="Calibri"/>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cs typeface="Calibri Light"/>
              </a:rPr>
              <a:t>MRP Steps</a:t>
            </a: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467264" y="22023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a:buNone/>
            </a:pPr>
            <a:r>
              <a:rPr lang="en-GB" sz="3600" dirty="0">
                <a:ea typeface="+mn-lt"/>
                <a:cs typeface="+mn-lt"/>
              </a:rPr>
              <a:t>There are different levels of industrial planning which can be broken down into successive stages over time .</a:t>
            </a:r>
            <a:endParaRPr lang="en-GB" dirty="0">
              <a:ea typeface="+mn-lt"/>
              <a:cs typeface="+mn-lt"/>
            </a:endParaRPr>
          </a:p>
          <a:p>
            <a:pPr>
              <a:buNone/>
            </a:pPr>
            <a:endParaRPr lang="en-GB" sz="3600" dirty="0">
              <a:cs typeface="Calibri"/>
            </a:endParaRPr>
          </a:p>
          <a:p>
            <a:pPr marL="0" indent="0">
              <a:buFont typeface="Arial" panose="020B0604020202020204" pitchFamily="34" charse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Tree>
    <p:extLst>
      <p:ext uri="{BB962C8B-B14F-4D97-AF65-F5344CB8AC3E}">
        <p14:creationId xmlns:p14="http://schemas.microsoft.com/office/powerpoint/2010/main" val="101547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pic>
        <p:nvPicPr>
          <p:cNvPr id="9" name="Picture 9" descr="Diagram&#10;&#10;Description automatically generated">
            <a:extLst>
              <a:ext uri="{FF2B5EF4-FFF2-40B4-BE49-F238E27FC236}">
                <a16:creationId xmlns:a16="http://schemas.microsoft.com/office/drawing/2014/main" id="{5D4AAC97-EBCB-D723-341F-77419EFC9126}"/>
              </a:ext>
            </a:extLst>
          </p:cNvPr>
          <p:cNvPicPr>
            <a:picLocks noChangeAspect="1"/>
          </p:cNvPicPr>
          <p:nvPr/>
        </p:nvPicPr>
        <p:blipFill>
          <a:blip r:embed="rId2"/>
          <a:stretch>
            <a:fillRect/>
          </a:stretch>
        </p:blipFill>
        <p:spPr>
          <a:xfrm>
            <a:off x="1981202" y="0"/>
            <a:ext cx="6754482" cy="6836683"/>
          </a:xfrm>
          <a:prstGeom prst="rect">
            <a:avLst/>
          </a:prstGeom>
        </p:spPr>
      </p:pic>
    </p:spTree>
    <p:extLst>
      <p:ext uri="{BB962C8B-B14F-4D97-AF65-F5344CB8AC3E}">
        <p14:creationId xmlns:p14="http://schemas.microsoft.com/office/powerpoint/2010/main" val="400559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cs typeface="Calibri Light"/>
              </a:rPr>
              <a:t>Production Capacity Planning</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65340" y="2044162"/>
            <a:ext cx="11881449" cy="44519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a:buNone/>
            </a:pPr>
            <a:r>
              <a:rPr lang="en-GB" sz="3600" dirty="0">
                <a:ea typeface="+mn-lt"/>
                <a:cs typeface="+mn-lt"/>
              </a:rPr>
              <a:t>CRP role is  determining the capacities necessary to carry out a production operation. Indeed, from firm and planned manufacturing orders.</a:t>
            </a:r>
          </a:p>
          <a:p>
            <a:pPr>
              <a:buNone/>
            </a:pPr>
            <a:r>
              <a:rPr lang="en-GB" sz="3600" dirty="0">
                <a:ea typeface="+mn-lt"/>
                <a:cs typeface="+mn-lt"/>
              </a:rPr>
              <a:t> The CRP can calculate the load caused by these orders on the resources of a workshop by simulating their execution.</a:t>
            </a:r>
            <a:endParaRPr lang="en-GB" dirty="0">
              <a:ea typeface="+mn-lt"/>
              <a:cs typeface="+mn-lt"/>
            </a:endParaRPr>
          </a:p>
          <a:p>
            <a:pPr>
              <a:buNone/>
            </a:pPr>
            <a:endParaRPr lang="en-GB" sz="3600" dirty="0">
              <a:cs typeface="Calibri"/>
            </a:endParaRPr>
          </a:p>
          <a:p>
            <a:pPr>
              <a:buNone/>
            </a:pPr>
            <a:endParaRPr lang="en-GB" sz="3600" dirty="0">
              <a:cs typeface="Calibri"/>
            </a:endParaRPr>
          </a:p>
          <a:p>
            <a:pPr marL="0" indent="0">
              <a:buFont typeface="Arial" panose="020B0604020202020204" pitchFamily="34" charse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Tree>
    <p:extLst>
      <p:ext uri="{BB962C8B-B14F-4D97-AF65-F5344CB8AC3E}">
        <p14:creationId xmlns:p14="http://schemas.microsoft.com/office/powerpoint/2010/main" val="26656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80">
                                          <p:stCondLst>
                                            <p:cond delay="0"/>
                                          </p:stCondLst>
                                        </p:cTn>
                                        <p:tgtEl>
                                          <p:spTgt spid="5">
                                            <p:txEl>
                                              <p:pRg st="1" end="1"/>
                                            </p:txEl>
                                          </p:spTgt>
                                        </p:tgtEl>
                                      </p:cBhvr>
                                    </p:animEffect>
                                    <p:anim calcmode="lin" valueType="num">
                                      <p:cBhvr>
                                        <p:cTn id="8"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1" end="1"/>
                                            </p:txEl>
                                          </p:spTgt>
                                        </p:tgtEl>
                                      </p:cBhvr>
                                      <p:to x="100000" y="60000"/>
                                    </p:animScale>
                                    <p:animScale>
                                      <p:cBhvr>
                                        <p:cTn id="14" dur="166" decel="50000">
                                          <p:stCondLst>
                                            <p:cond delay="676"/>
                                          </p:stCondLst>
                                        </p:cTn>
                                        <p:tgtEl>
                                          <p:spTgt spid="5">
                                            <p:txEl>
                                              <p:pRg st="1" end="1"/>
                                            </p:txEl>
                                          </p:spTgt>
                                        </p:tgtEl>
                                      </p:cBhvr>
                                      <p:to x="100000" y="100000"/>
                                    </p:animScale>
                                    <p:animScale>
                                      <p:cBhvr>
                                        <p:cTn id="15" dur="26">
                                          <p:stCondLst>
                                            <p:cond delay="1312"/>
                                          </p:stCondLst>
                                        </p:cTn>
                                        <p:tgtEl>
                                          <p:spTgt spid="5">
                                            <p:txEl>
                                              <p:pRg st="1" end="1"/>
                                            </p:txEl>
                                          </p:spTgt>
                                        </p:tgtEl>
                                      </p:cBhvr>
                                      <p:to x="100000" y="80000"/>
                                    </p:animScale>
                                    <p:animScale>
                                      <p:cBhvr>
                                        <p:cTn id="16" dur="166" decel="50000">
                                          <p:stCondLst>
                                            <p:cond delay="1338"/>
                                          </p:stCondLst>
                                        </p:cTn>
                                        <p:tgtEl>
                                          <p:spTgt spid="5">
                                            <p:txEl>
                                              <p:pRg st="1" end="1"/>
                                            </p:txEl>
                                          </p:spTgt>
                                        </p:tgtEl>
                                      </p:cBhvr>
                                      <p:to x="100000" y="100000"/>
                                    </p:animScale>
                                    <p:animScale>
                                      <p:cBhvr>
                                        <p:cTn id="17" dur="26">
                                          <p:stCondLst>
                                            <p:cond delay="1642"/>
                                          </p:stCondLst>
                                        </p:cTn>
                                        <p:tgtEl>
                                          <p:spTgt spid="5">
                                            <p:txEl>
                                              <p:pRg st="1" end="1"/>
                                            </p:txEl>
                                          </p:spTgt>
                                        </p:tgtEl>
                                      </p:cBhvr>
                                      <p:to x="100000" y="90000"/>
                                    </p:animScale>
                                    <p:animScale>
                                      <p:cBhvr>
                                        <p:cTn id="18" dur="166" decel="50000">
                                          <p:stCondLst>
                                            <p:cond delay="1668"/>
                                          </p:stCondLst>
                                        </p:cTn>
                                        <p:tgtEl>
                                          <p:spTgt spid="5">
                                            <p:txEl>
                                              <p:pRg st="1" end="1"/>
                                            </p:txEl>
                                          </p:spTgt>
                                        </p:tgtEl>
                                      </p:cBhvr>
                                      <p:to x="100000" y="100000"/>
                                    </p:animScale>
                                    <p:animScale>
                                      <p:cBhvr>
                                        <p:cTn id="19" dur="26">
                                          <p:stCondLst>
                                            <p:cond delay="1808"/>
                                          </p:stCondLst>
                                        </p:cTn>
                                        <p:tgtEl>
                                          <p:spTgt spid="5">
                                            <p:txEl>
                                              <p:pRg st="1" end="1"/>
                                            </p:txEl>
                                          </p:spTgt>
                                        </p:tgtEl>
                                      </p:cBhvr>
                                      <p:to x="100000" y="95000"/>
                                    </p:animScale>
                                    <p:animScale>
                                      <p:cBhvr>
                                        <p:cTn id="20" dur="166" decel="50000">
                                          <p:stCondLst>
                                            <p:cond delay="1834"/>
                                          </p:stCondLst>
                                        </p:cTn>
                                        <p:tgtEl>
                                          <p:spTgt spid="5">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80">
                                          <p:stCondLst>
                                            <p:cond delay="0"/>
                                          </p:stCondLst>
                                        </p:cTn>
                                        <p:tgtEl>
                                          <p:spTgt spid="5">
                                            <p:txEl>
                                              <p:pRg st="2" end="2"/>
                                            </p:txEl>
                                          </p:spTgt>
                                        </p:tgtEl>
                                      </p:cBhvr>
                                    </p:animEffect>
                                    <p:anim calcmode="lin" valueType="num">
                                      <p:cBhvr>
                                        <p:cTn id="26"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2" end="2"/>
                                            </p:txEl>
                                          </p:spTgt>
                                        </p:tgtEl>
                                      </p:cBhvr>
                                      <p:to x="100000" y="60000"/>
                                    </p:animScale>
                                    <p:animScale>
                                      <p:cBhvr>
                                        <p:cTn id="32" dur="166" decel="50000">
                                          <p:stCondLst>
                                            <p:cond delay="676"/>
                                          </p:stCondLst>
                                        </p:cTn>
                                        <p:tgtEl>
                                          <p:spTgt spid="5">
                                            <p:txEl>
                                              <p:pRg st="2" end="2"/>
                                            </p:txEl>
                                          </p:spTgt>
                                        </p:tgtEl>
                                      </p:cBhvr>
                                      <p:to x="100000" y="100000"/>
                                    </p:animScale>
                                    <p:animScale>
                                      <p:cBhvr>
                                        <p:cTn id="33" dur="26">
                                          <p:stCondLst>
                                            <p:cond delay="1312"/>
                                          </p:stCondLst>
                                        </p:cTn>
                                        <p:tgtEl>
                                          <p:spTgt spid="5">
                                            <p:txEl>
                                              <p:pRg st="2" end="2"/>
                                            </p:txEl>
                                          </p:spTgt>
                                        </p:tgtEl>
                                      </p:cBhvr>
                                      <p:to x="100000" y="80000"/>
                                    </p:animScale>
                                    <p:animScale>
                                      <p:cBhvr>
                                        <p:cTn id="34" dur="166" decel="50000">
                                          <p:stCondLst>
                                            <p:cond delay="1338"/>
                                          </p:stCondLst>
                                        </p:cTn>
                                        <p:tgtEl>
                                          <p:spTgt spid="5">
                                            <p:txEl>
                                              <p:pRg st="2" end="2"/>
                                            </p:txEl>
                                          </p:spTgt>
                                        </p:tgtEl>
                                      </p:cBhvr>
                                      <p:to x="100000" y="100000"/>
                                    </p:animScale>
                                    <p:animScale>
                                      <p:cBhvr>
                                        <p:cTn id="35" dur="26">
                                          <p:stCondLst>
                                            <p:cond delay="1642"/>
                                          </p:stCondLst>
                                        </p:cTn>
                                        <p:tgtEl>
                                          <p:spTgt spid="5">
                                            <p:txEl>
                                              <p:pRg st="2" end="2"/>
                                            </p:txEl>
                                          </p:spTgt>
                                        </p:tgtEl>
                                      </p:cBhvr>
                                      <p:to x="100000" y="90000"/>
                                    </p:animScale>
                                    <p:animScale>
                                      <p:cBhvr>
                                        <p:cTn id="36" dur="166" decel="50000">
                                          <p:stCondLst>
                                            <p:cond delay="1668"/>
                                          </p:stCondLst>
                                        </p:cTn>
                                        <p:tgtEl>
                                          <p:spTgt spid="5">
                                            <p:txEl>
                                              <p:pRg st="2" end="2"/>
                                            </p:txEl>
                                          </p:spTgt>
                                        </p:tgtEl>
                                      </p:cBhvr>
                                      <p:to x="100000" y="100000"/>
                                    </p:animScale>
                                    <p:animScale>
                                      <p:cBhvr>
                                        <p:cTn id="37" dur="26">
                                          <p:stCondLst>
                                            <p:cond delay="1808"/>
                                          </p:stCondLst>
                                        </p:cTn>
                                        <p:tgtEl>
                                          <p:spTgt spid="5">
                                            <p:txEl>
                                              <p:pRg st="2" end="2"/>
                                            </p:txEl>
                                          </p:spTgt>
                                        </p:tgtEl>
                                      </p:cBhvr>
                                      <p:to x="100000" y="95000"/>
                                    </p:animScale>
                                    <p:animScale>
                                      <p:cBhvr>
                                        <p:cTn id="38" dur="166" decel="50000">
                                          <p:stCondLst>
                                            <p:cond delay="1834"/>
                                          </p:stCondLst>
                                        </p:cTn>
                                        <p:tgtEl>
                                          <p:spTgt spid="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pic>
        <p:nvPicPr>
          <p:cNvPr id="4" name="Picture 5" descr="Diagram&#10;&#10;Description automatically generated">
            <a:extLst>
              <a:ext uri="{FF2B5EF4-FFF2-40B4-BE49-F238E27FC236}">
                <a16:creationId xmlns:a16="http://schemas.microsoft.com/office/drawing/2014/main" id="{48373265-D147-E629-A72C-3CFE69B3BB08}"/>
              </a:ext>
            </a:extLst>
          </p:cNvPr>
          <p:cNvPicPr>
            <a:picLocks noChangeAspect="1"/>
          </p:cNvPicPr>
          <p:nvPr/>
        </p:nvPicPr>
        <p:blipFill>
          <a:blip r:embed="rId2"/>
          <a:stretch>
            <a:fillRect/>
          </a:stretch>
        </p:blipFill>
        <p:spPr>
          <a:xfrm>
            <a:off x="1809750" y="323849"/>
            <a:ext cx="8515350" cy="6153151"/>
          </a:xfrm>
          <a:prstGeom prst="rect">
            <a:avLst/>
          </a:prstGeom>
        </p:spPr>
      </p:pic>
    </p:spTree>
    <p:extLst>
      <p:ext uri="{BB962C8B-B14F-4D97-AF65-F5344CB8AC3E}">
        <p14:creationId xmlns:p14="http://schemas.microsoft.com/office/powerpoint/2010/main" val="421737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cs typeface="Calibri Light"/>
              </a:rPr>
              <a:t>Resource Requirements Plans</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55275" y="1647347"/>
            <a:ext cx="11881449" cy="423910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a:buNone/>
            </a:pPr>
            <a:r>
              <a:rPr lang="en-GB" sz="3600" dirty="0">
                <a:ea typeface="+mn-lt"/>
                <a:cs typeface="+mn-lt"/>
              </a:rPr>
              <a:t>The first phase of capacity management involve looking forward in the long term to predict the requirements for large structural parts of the operation, such as the numbers, locations and sizes of new plants. </a:t>
            </a:r>
          </a:p>
          <a:p>
            <a:pPr>
              <a:buNone/>
            </a:pPr>
            <a:r>
              <a:rPr lang="en-GB" sz="3600" dirty="0">
                <a:ea typeface="+mn-lt"/>
                <a:cs typeface="+mn-lt"/>
              </a:rPr>
              <a:t>This process is similar to MRP Except, that instead of planning the needs in components, we planned the needs in human resources, materials, and financial resources necessary to the realization of the production plan (PMP).</a:t>
            </a:r>
            <a:endParaRPr lang="en-GB" dirty="0"/>
          </a:p>
          <a:p>
            <a:pPr>
              <a:buNone/>
            </a:pPr>
            <a:endParaRPr lang="en-GB" sz="3600" dirty="0">
              <a:ea typeface="+mn-lt"/>
              <a:cs typeface="+mn-lt"/>
            </a:endParaRPr>
          </a:p>
          <a:p>
            <a:pPr>
              <a:buNone/>
            </a:pPr>
            <a:endParaRPr lang="en-GB" sz="3600" dirty="0">
              <a:cs typeface="Calibri"/>
            </a:endParaRPr>
          </a:p>
          <a:p>
            <a:pPr>
              <a:buNone/>
            </a:pPr>
            <a:endParaRPr lang="en-GB" sz="3600" dirty="0">
              <a:cs typeface="Calibri"/>
            </a:endParaRPr>
          </a:p>
          <a:p>
            <a:pPr marL="0" indent="0">
              <a:buFont typeface="Arial" panose="020B0604020202020204" pitchFamily="34" charse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Tree>
    <p:extLst>
      <p:ext uri="{BB962C8B-B14F-4D97-AF65-F5344CB8AC3E}">
        <p14:creationId xmlns:p14="http://schemas.microsoft.com/office/powerpoint/2010/main" val="87386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Validating The Production Plan</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314865" y="2044163"/>
            <a:ext cx="11562272" cy="42423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3600" dirty="0">
                <a:ea typeface="+mn-lt"/>
                <a:cs typeface="+mn-lt"/>
              </a:rPr>
              <a:t>Rough-cut capacity plans (RCCPs) – are used in the medium term, to check the master production schedules against known capacity bottlenecks, in case capacity constraints are breached.</a:t>
            </a:r>
          </a:p>
          <a:p>
            <a:pPr>
              <a:buNone/>
            </a:pPr>
            <a:r>
              <a:rPr lang="en-GB" sz="3600" dirty="0">
                <a:ea typeface="+mn-lt"/>
                <a:cs typeface="+mn-lt"/>
              </a:rPr>
              <a:t> The feedback loop at this level only checks the MPS and key resources there are three MPS validation techniques which are grouped under the term Rough Cut Capacity Planning. </a:t>
            </a:r>
            <a:endParaRPr lang="en-US" dirty="0">
              <a:ea typeface="+mn-lt"/>
              <a:cs typeface="+mn-lt"/>
            </a:endParaRPr>
          </a:p>
          <a:p>
            <a:pPr>
              <a:buNone/>
            </a:pPr>
            <a:endParaRPr lang="en-GB" sz="3600" dirty="0">
              <a:cs typeface="Calibri"/>
            </a:endParaRPr>
          </a:p>
        </p:txBody>
      </p:sp>
    </p:spTree>
    <p:extLst>
      <p:ext uri="{BB962C8B-B14F-4D97-AF65-F5344CB8AC3E}">
        <p14:creationId xmlns:p14="http://schemas.microsoft.com/office/powerpoint/2010/main" val="219333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Validating The Production Plan</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graphicFrame>
        <p:nvGraphicFramePr>
          <p:cNvPr id="6" name="Diagramme 5">
            <a:extLst>
              <a:ext uri="{FF2B5EF4-FFF2-40B4-BE49-F238E27FC236}">
                <a16:creationId xmlns:a16="http://schemas.microsoft.com/office/drawing/2014/main" id="{9EA26519-2DC9-CF43-723E-6E45262818C4}"/>
              </a:ext>
            </a:extLst>
          </p:cNvPr>
          <p:cNvGraphicFramePr/>
          <p:nvPr>
            <p:extLst>
              <p:ext uri="{D42A27DB-BD31-4B8C-83A1-F6EECF244321}">
                <p14:modId xmlns:p14="http://schemas.microsoft.com/office/powerpoint/2010/main" val="2792868374"/>
              </p:ext>
            </p:extLst>
          </p:nvPr>
        </p:nvGraphicFramePr>
        <p:xfrm>
          <a:off x="314864" y="1638300"/>
          <a:ext cx="1098178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Capacity Requirements Plans</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65340" y="2044162"/>
            <a:ext cx="11881449" cy="44519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3600" dirty="0">
                <a:ea typeface="+mn-lt"/>
                <a:cs typeface="+mn-lt"/>
              </a:rPr>
              <a:t>CRP role is  determining the capacities necessary to carry out a production operation. Indeed, from firm and planned manufacturing orders. The CRP is able to calculate the load caused by these orders on the resources of a workshop by simulating their execution.</a:t>
            </a:r>
            <a:endParaRPr lang="en-US" dirty="0">
              <a:ea typeface="+mn-lt"/>
              <a:cs typeface="+mn-lt"/>
            </a:endParaRPr>
          </a:p>
          <a:p>
            <a:pPr>
              <a:buNone/>
            </a:pPr>
            <a:endParaRPr lang="en-GB" sz="3600" dirty="0">
              <a:cs typeface="Calibri"/>
            </a:endParaRPr>
          </a:p>
        </p:txBody>
      </p:sp>
    </p:spTree>
    <p:extLst>
      <p:ext uri="{BB962C8B-B14F-4D97-AF65-F5344CB8AC3E}">
        <p14:creationId xmlns:p14="http://schemas.microsoft.com/office/powerpoint/2010/main" val="31996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Capacity Requirements Plans</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pic>
        <p:nvPicPr>
          <p:cNvPr id="4" name="Picture 5" descr="Diagram&#10;&#10;Description automatically generated">
            <a:extLst>
              <a:ext uri="{FF2B5EF4-FFF2-40B4-BE49-F238E27FC236}">
                <a16:creationId xmlns:a16="http://schemas.microsoft.com/office/drawing/2014/main" id="{D5A80CB7-EFF3-EE0C-FC70-D3070FF94D66}"/>
              </a:ext>
            </a:extLst>
          </p:cNvPr>
          <p:cNvPicPr>
            <a:picLocks noChangeAspect="1"/>
          </p:cNvPicPr>
          <p:nvPr/>
        </p:nvPicPr>
        <p:blipFill>
          <a:blip r:embed="rId2"/>
          <a:stretch>
            <a:fillRect/>
          </a:stretch>
        </p:blipFill>
        <p:spPr>
          <a:xfrm>
            <a:off x="1518249" y="1353525"/>
            <a:ext cx="8077199" cy="5502419"/>
          </a:xfrm>
          <a:prstGeom prst="rect">
            <a:avLst/>
          </a:prstGeom>
        </p:spPr>
      </p:pic>
    </p:spTree>
    <p:extLst>
      <p:ext uri="{BB962C8B-B14F-4D97-AF65-F5344CB8AC3E}">
        <p14:creationId xmlns:p14="http://schemas.microsoft.com/office/powerpoint/2010/main" val="203090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Capacity Requirements Plans</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pic>
        <p:nvPicPr>
          <p:cNvPr id="5" name="Picture 5" descr="A picture containing chart&#10;&#10;Description automatically generated">
            <a:extLst>
              <a:ext uri="{FF2B5EF4-FFF2-40B4-BE49-F238E27FC236}">
                <a16:creationId xmlns:a16="http://schemas.microsoft.com/office/drawing/2014/main" id="{01DB8362-EE4F-8AC6-2F8D-D285B4E6A2F9}"/>
              </a:ext>
            </a:extLst>
          </p:cNvPr>
          <p:cNvPicPr>
            <a:picLocks noChangeAspect="1"/>
          </p:cNvPicPr>
          <p:nvPr/>
        </p:nvPicPr>
        <p:blipFill>
          <a:blip r:embed="rId2"/>
          <a:stretch>
            <a:fillRect/>
          </a:stretch>
        </p:blipFill>
        <p:spPr>
          <a:xfrm>
            <a:off x="-20128" y="1558024"/>
            <a:ext cx="12548557" cy="4935273"/>
          </a:xfrm>
          <a:prstGeom prst="rect">
            <a:avLst/>
          </a:prstGeom>
        </p:spPr>
      </p:pic>
    </p:spTree>
    <p:extLst>
      <p:ext uri="{BB962C8B-B14F-4D97-AF65-F5344CB8AC3E}">
        <p14:creationId xmlns:p14="http://schemas.microsoft.com/office/powerpoint/2010/main" val="284817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cs typeface="Calibri Light"/>
              </a:rPr>
              <a:t>INTRODUCTION</a:t>
            </a:r>
            <a:endParaRPr lang="en-GB" sz="4800" b="1">
              <a:solidFill>
                <a:schemeClr val="bg1"/>
              </a:solidFill>
              <a:latin typeface="Calibri"/>
              <a:cs typeface="Calibri"/>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61823" y="1883134"/>
            <a:ext cx="11867072" cy="4689115"/>
          </a:xfrm>
        </p:spPr>
        <p:txBody>
          <a:bodyPr vert="horz" lIns="91440" tIns="45720" rIns="91440" bIns="45720" rtlCol="0" anchor="t">
            <a:normAutofit/>
          </a:bodyPr>
          <a:lstStyle/>
          <a:p>
            <a:pPr>
              <a:spcBef>
                <a:spcPct val="0"/>
              </a:spcBef>
              <a:buFontTx/>
              <a:buNone/>
            </a:pPr>
            <a:r>
              <a:rPr lang="en-US" altLang="en-US" dirty="0">
                <a:solidFill>
                  <a:srgbClr val="000000"/>
                </a:solidFill>
                <a:latin typeface="Calibri" panose="020F0502020204030204" pitchFamily="34" charset="0"/>
                <a:cs typeface="Calibri" panose="020F0502020204030204" pitchFamily="34" charset="0"/>
              </a:rPr>
              <a:t> Manufacturers always need to innovate and pay attention to optimizing their business organization and take urgent decisions to keep the cost down, thus increasing the profit margin. Researchers also play their part in keeping their solutions efficient and up-to-date</a:t>
            </a:r>
            <a:r>
              <a:rPr lang="en-US" altLang="en-US" dirty="0">
                <a:solidFill>
                  <a:srgbClr val="365794"/>
                </a:solidFill>
                <a:latin typeface="Calibri" panose="020F0502020204030204" pitchFamily="34" charset="0"/>
                <a:cs typeface="Calibri" panose="020F0502020204030204" pitchFamily="34" charset="0"/>
              </a:rPr>
              <a:t>.</a:t>
            </a:r>
            <a:endParaRPr lang="en-US" altLang="en-US" dirty="0">
              <a:solidFill>
                <a:srgbClr val="0000FF"/>
              </a:solidFill>
              <a:latin typeface="Calibri" panose="020F0502020204030204" pitchFamily="34" charset="0"/>
              <a:cs typeface="Calibri" panose="020F0502020204030204" pitchFamily="34" charset="0"/>
            </a:endParaRPr>
          </a:p>
          <a:p>
            <a:pPr>
              <a:buFontTx/>
              <a:buNone/>
            </a:pPr>
            <a:r>
              <a:rPr lang="en-US" altLang="en-US" dirty="0">
                <a:solidFill>
                  <a:srgbClr val="000000"/>
                </a:solidFill>
                <a:latin typeface="Calibri" panose="020F0502020204030204" pitchFamily="34" charset="0"/>
                <a:cs typeface="Calibri" panose="020F0502020204030204" pitchFamily="34" charset="0"/>
              </a:rPr>
              <a:t>  In this context the most common production planning method in the industry is materials requirements planning (MRP) , but it is not flawless. We noticed that the MRP algorithm does have a major flaw that it does not take into account the production capacity. We will suggest other methods that could be used alongside MRP to fill in its gaps and establish the best production plan.</a:t>
            </a:r>
            <a:endParaRPr lang="en-GB" dirty="0">
              <a:cs typeface="Calibri"/>
            </a:endParaRPr>
          </a:p>
        </p:txBody>
      </p:sp>
    </p:spTree>
    <p:extLst>
      <p:ext uri="{BB962C8B-B14F-4D97-AF65-F5344CB8AC3E}">
        <p14:creationId xmlns:p14="http://schemas.microsoft.com/office/powerpoint/2010/main" val="1234658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Load Smoothing Techniques</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pic>
        <p:nvPicPr>
          <p:cNvPr id="4" name="Picture 5" descr="A picture containing diagram&#10;&#10;Description automatically generated">
            <a:extLst>
              <a:ext uri="{FF2B5EF4-FFF2-40B4-BE49-F238E27FC236}">
                <a16:creationId xmlns:a16="http://schemas.microsoft.com/office/drawing/2014/main" id="{2A3912BF-0B39-2D51-7EE7-3C6D5B94C1F3}"/>
              </a:ext>
            </a:extLst>
          </p:cNvPr>
          <p:cNvPicPr>
            <a:picLocks noChangeAspect="1"/>
          </p:cNvPicPr>
          <p:nvPr/>
        </p:nvPicPr>
        <p:blipFill>
          <a:blip r:embed="rId2"/>
          <a:stretch>
            <a:fillRect/>
          </a:stretch>
        </p:blipFill>
        <p:spPr>
          <a:xfrm>
            <a:off x="1963947" y="1496857"/>
            <a:ext cx="9299274" cy="5359531"/>
          </a:xfrm>
          <a:prstGeom prst="rect">
            <a:avLst/>
          </a:prstGeom>
        </p:spPr>
      </p:pic>
    </p:spTree>
    <p:extLst>
      <p:ext uri="{BB962C8B-B14F-4D97-AF65-F5344CB8AC3E}">
        <p14:creationId xmlns:p14="http://schemas.microsoft.com/office/powerpoint/2010/main" val="19087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Conclusion</a:t>
            </a:r>
            <a:endParaRPr lang="en-US" dirty="0"/>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65340" y="2044162"/>
            <a:ext cx="11881449" cy="445197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3600" dirty="0">
                <a:ea typeface="+mn-lt"/>
                <a:cs typeface="+mn-lt"/>
              </a:rPr>
              <a:t>We conclude that the MRP method works and raises its main flaw, namely the failure to take production capacity into account when developing the schedule. However, there is a number of methods that can be used to plan production capacity requirements at different times during the production of the MRP system. These methods cannot guarantee that there will be no overflow. Therefore, there are load smoothing techniques that can be applied to the MRP results in an attempt to eliminate temporary overflow issues. This type of process only appeared with MRP-2.</a:t>
            </a:r>
            <a:endParaRPr lang="en-US" dirty="0">
              <a:ea typeface="+mn-lt"/>
              <a:cs typeface="+mn-lt"/>
            </a:endParaRPr>
          </a:p>
          <a:p>
            <a:pPr>
              <a:buNone/>
            </a:pPr>
            <a:endParaRPr lang="en-GB" sz="3600" dirty="0">
              <a:cs typeface="Calibri"/>
            </a:endParaRPr>
          </a:p>
        </p:txBody>
      </p:sp>
    </p:spTree>
    <p:extLst>
      <p:ext uri="{BB962C8B-B14F-4D97-AF65-F5344CB8AC3E}">
        <p14:creationId xmlns:p14="http://schemas.microsoft.com/office/powerpoint/2010/main" val="113859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65340" y="2044162"/>
            <a:ext cx="11881449" cy="44519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GB" sz="3600" dirty="0">
              <a:cs typeface="Calibri"/>
            </a:endParaRPr>
          </a:p>
        </p:txBody>
      </p:sp>
      <p:pic>
        <p:nvPicPr>
          <p:cNvPr id="6" name="Picture 8">
            <a:extLst>
              <a:ext uri="{FF2B5EF4-FFF2-40B4-BE49-F238E27FC236}">
                <a16:creationId xmlns:a16="http://schemas.microsoft.com/office/drawing/2014/main" id="{823F5C8E-D96F-A37A-1F49-6A90246CF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133" y="2337758"/>
            <a:ext cx="5739861" cy="3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828B20C-BB78-37AD-2EC0-5A69F01E10DC}"/>
              </a:ext>
            </a:extLst>
          </p:cNvPr>
          <p:cNvSpPr>
            <a:spLocks noGrp="1"/>
          </p:cNvSpPr>
          <p:nvPr>
            <p:ph type="title"/>
          </p:nvPr>
        </p:nvSpPr>
        <p:spPr>
          <a:xfrm>
            <a:off x="4314" y="5691"/>
            <a:ext cx="12183372" cy="1339940"/>
          </a:xfrm>
          <a:solidFill>
            <a:srgbClr val="9F8950"/>
          </a:solidFill>
        </p:spPr>
        <p:txBody>
          <a:bodyPr>
            <a:normAutofit/>
          </a:bodyPr>
          <a:lstStyle/>
          <a:p>
            <a:pPr algn="ctr">
              <a:spcBef>
                <a:spcPct val="50000"/>
              </a:spcBef>
              <a:buFontTx/>
              <a:buNone/>
              <a:defRPr/>
            </a:pPr>
            <a:r>
              <a:rPr lang="en-US" altLang="fr-FR" sz="4800" b="1" dirty="0">
                <a:solidFill>
                  <a:schemeClr val="bg1"/>
                </a:solidFill>
                <a:latin typeface="Calibri" panose="020F0502020204030204" pitchFamily="34" charset="0"/>
                <a:cs typeface="Calibri" panose="020F0502020204030204" pitchFamily="34" charset="0"/>
              </a:rPr>
              <a:t>References</a:t>
            </a:r>
          </a:p>
        </p:txBody>
      </p:sp>
      <p:sp>
        <p:nvSpPr>
          <p:cNvPr id="2" name="ZoneTexte 1">
            <a:extLst>
              <a:ext uri="{FF2B5EF4-FFF2-40B4-BE49-F238E27FC236}">
                <a16:creationId xmlns:a16="http://schemas.microsoft.com/office/drawing/2014/main" id="{71CED69D-5391-7ECD-C23C-969ADE26BB70}"/>
              </a:ext>
            </a:extLst>
          </p:cNvPr>
          <p:cNvSpPr txBox="1"/>
          <p:nvPr/>
        </p:nvSpPr>
        <p:spPr>
          <a:xfrm>
            <a:off x="3707204" y="1724028"/>
            <a:ext cx="5096768" cy="738664"/>
          </a:xfrm>
          <a:prstGeom prst="rect">
            <a:avLst/>
          </a:prstGeom>
          <a:noFill/>
        </p:spPr>
        <p:txBody>
          <a:bodyPr wrap="square" rtlCol="0">
            <a:spAutoFit/>
          </a:bodyPr>
          <a:lstStyle/>
          <a:p>
            <a:r>
              <a:rPr lang="fr-FR" altLang="fr-FR" sz="2400" b="1" dirty="0">
                <a:latin typeface="Calibri" panose="020F0502020204030204" pitchFamily="34" charset="0"/>
                <a:cs typeface="Calibri" panose="020F0502020204030204" pitchFamily="34" charset="0"/>
              </a:rPr>
              <a:t>Scan This code for more informations</a:t>
            </a:r>
            <a:endParaRPr lang="en-US" altLang="fr-FR" sz="24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9708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sp>
        <p:nvSpPr>
          <p:cNvPr id="5" name="Content Placeholder 2">
            <a:extLst>
              <a:ext uri="{FF2B5EF4-FFF2-40B4-BE49-F238E27FC236}">
                <a16:creationId xmlns:a16="http://schemas.microsoft.com/office/drawing/2014/main" id="{457F0862-D57D-7B10-2681-E069769D69F3}"/>
              </a:ext>
            </a:extLst>
          </p:cNvPr>
          <p:cNvSpPr txBox="1">
            <a:spLocks/>
          </p:cNvSpPr>
          <p:nvPr/>
        </p:nvSpPr>
        <p:spPr>
          <a:xfrm>
            <a:off x="165340" y="2044162"/>
            <a:ext cx="11881449" cy="44519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GB" sz="3600" dirty="0">
              <a:cs typeface="Calibri"/>
            </a:endParaRPr>
          </a:p>
        </p:txBody>
      </p:sp>
      <p:sp>
        <p:nvSpPr>
          <p:cNvPr id="4" name="ZoneTexte 3">
            <a:extLst>
              <a:ext uri="{FF2B5EF4-FFF2-40B4-BE49-F238E27FC236}">
                <a16:creationId xmlns:a16="http://schemas.microsoft.com/office/drawing/2014/main" id="{80366CCA-805B-0794-2293-E1B0316A3118}"/>
              </a:ext>
            </a:extLst>
          </p:cNvPr>
          <p:cNvSpPr txBox="1"/>
          <p:nvPr/>
        </p:nvSpPr>
        <p:spPr>
          <a:xfrm>
            <a:off x="2343150" y="3088505"/>
            <a:ext cx="6743700" cy="1569660"/>
          </a:xfrm>
          <a:prstGeom prst="rect">
            <a:avLst/>
          </a:prstGeom>
          <a:noFill/>
        </p:spPr>
        <p:txBody>
          <a:bodyPr wrap="square" rtlCol="0">
            <a:spAutoFit/>
          </a:bodyPr>
          <a:lstStyle/>
          <a:p>
            <a:pPr algn="ctr"/>
            <a:r>
              <a:rPr lang="fr-FR" sz="4800" dirty="0"/>
              <a:t>THANK YOU FOR ATTENTION </a:t>
            </a:r>
            <a:endParaRPr lang="en-US" sz="4800" dirty="0"/>
          </a:p>
        </p:txBody>
      </p:sp>
    </p:spTree>
    <p:extLst>
      <p:ext uri="{BB962C8B-B14F-4D97-AF65-F5344CB8AC3E}">
        <p14:creationId xmlns:p14="http://schemas.microsoft.com/office/powerpoint/2010/main" val="9289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Material Requirements Planning</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Material requirements planning (MRP) is a system for calculating the materials and components needed to manufacture a product.</a:t>
            </a:r>
            <a:endParaRPr lang="en-GB" dirty="0">
              <a:cs typeface="Calibri"/>
            </a:endParaRPr>
          </a:p>
          <a:p>
            <a:pPr marL="0" indent="0">
              <a:buNone/>
            </a:pPr>
            <a:endParaRPr lang="en-GB" sz="3600" dirty="0">
              <a:ea typeface="+mn-lt"/>
              <a:cs typeface="+mn-lt"/>
            </a:endParaRPr>
          </a:p>
          <a:p>
            <a:endParaRPr lang="en-GB" dirty="0">
              <a:cs typeface="Calibri"/>
            </a:endParaRPr>
          </a:p>
        </p:txBody>
      </p:sp>
    </p:spTree>
    <p:extLst>
      <p:ext uri="{BB962C8B-B14F-4D97-AF65-F5344CB8AC3E}">
        <p14:creationId xmlns:p14="http://schemas.microsoft.com/office/powerpoint/2010/main" val="360784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Material Requirements Planning History</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pic>
        <p:nvPicPr>
          <p:cNvPr id="5" name="Picture 5" descr="Diagram&#10;&#10;Description automatically generated">
            <a:extLst>
              <a:ext uri="{FF2B5EF4-FFF2-40B4-BE49-F238E27FC236}">
                <a16:creationId xmlns:a16="http://schemas.microsoft.com/office/drawing/2014/main" id="{BFBBE76B-909A-D0C7-63E3-2334D990D94A}"/>
              </a:ext>
            </a:extLst>
          </p:cNvPr>
          <p:cNvPicPr>
            <a:picLocks noChangeAspect="1"/>
          </p:cNvPicPr>
          <p:nvPr/>
        </p:nvPicPr>
        <p:blipFill>
          <a:blip r:embed="rId2"/>
          <a:stretch>
            <a:fillRect/>
          </a:stretch>
        </p:blipFill>
        <p:spPr>
          <a:xfrm>
            <a:off x="2208362" y="1356636"/>
            <a:ext cx="7415840" cy="5539329"/>
          </a:xfrm>
          <a:prstGeom prst="rect">
            <a:avLst/>
          </a:prstGeom>
        </p:spPr>
      </p:pic>
    </p:spTree>
    <p:extLst>
      <p:ext uri="{BB962C8B-B14F-4D97-AF65-F5344CB8AC3E}">
        <p14:creationId xmlns:p14="http://schemas.microsoft.com/office/powerpoint/2010/main" val="411821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Material Requirements Planning History</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pic>
        <p:nvPicPr>
          <p:cNvPr id="4" name="Picture 5" descr="Icon&#10;&#10;Description automatically generated">
            <a:extLst>
              <a:ext uri="{FF2B5EF4-FFF2-40B4-BE49-F238E27FC236}">
                <a16:creationId xmlns:a16="http://schemas.microsoft.com/office/drawing/2014/main" id="{B5F83D74-DC72-0DE7-E00D-807A67C88C82}"/>
              </a:ext>
            </a:extLst>
          </p:cNvPr>
          <p:cNvPicPr>
            <a:picLocks noChangeAspect="1"/>
          </p:cNvPicPr>
          <p:nvPr/>
        </p:nvPicPr>
        <p:blipFill>
          <a:blip r:embed="rId2"/>
          <a:stretch>
            <a:fillRect/>
          </a:stretch>
        </p:blipFill>
        <p:spPr>
          <a:xfrm rot="16200000">
            <a:off x="257297" y="1361313"/>
            <a:ext cx="1454630" cy="1356863"/>
          </a:xfrm>
          <a:prstGeom prst="rect">
            <a:avLst/>
          </a:prstGeom>
        </p:spPr>
      </p:pic>
      <p:sp>
        <p:nvSpPr>
          <p:cNvPr id="6" name="TextBox 5">
            <a:extLst>
              <a:ext uri="{FF2B5EF4-FFF2-40B4-BE49-F238E27FC236}">
                <a16:creationId xmlns:a16="http://schemas.microsoft.com/office/drawing/2014/main" id="{CBCF0243-8441-6416-DCA2-4107CC02C7EB}"/>
              </a:ext>
            </a:extLst>
          </p:cNvPr>
          <p:cNvSpPr txBox="1"/>
          <p:nvPr/>
        </p:nvSpPr>
        <p:spPr>
          <a:xfrm>
            <a:off x="1662022" y="1647645"/>
            <a:ext cx="3418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t>MRP-0</a:t>
            </a:r>
            <a:endParaRPr lang="en-US" sz="3600">
              <a:cs typeface="Calibri" panose="020F0502020204030204"/>
            </a:endParaRPr>
          </a:p>
        </p:txBody>
      </p:sp>
      <p:sp>
        <p:nvSpPr>
          <p:cNvPr id="7" name="TextBox 6">
            <a:extLst>
              <a:ext uri="{FF2B5EF4-FFF2-40B4-BE49-F238E27FC236}">
                <a16:creationId xmlns:a16="http://schemas.microsoft.com/office/drawing/2014/main" id="{76E38456-A64E-3BA3-55AD-54207F95B3BF}"/>
              </a:ext>
            </a:extLst>
          </p:cNvPr>
          <p:cNvSpPr txBox="1"/>
          <p:nvPr/>
        </p:nvSpPr>
        <p:spPr>
          <a:xfrm>
            <a:off x="2020558" y="2581275"/>
            <a:ext cx="796218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Allows you to answer the questions: </a:t>
            </a:r>
            <a:endParaRPr lang="en-US" sz="3600" dirty="0">
              <a:ea typeface="+mn-lt"/>
              <a:cs typeface="+mn-lt"/>
            </a:endParaRPr>
          </a:p>
          <a:p>
            <a:pPr marL="342900" indent="-342900">
              <a:buAutoNum type="arabicPeriod"/>
            </a:pPr>
            <a:r>
              <a:rPr lang="en-GB" sz="3200" dirty="0">
                <a:ea typeface="+mn-lt"/>
                <a:cs typeface="+mn-lt"/>
              </a:rPr>
              <a:t>Which product? </a:t>
            </a:r>
            <a:endParaRPr lang="en-US" sz="3200" dirty="0">
              <a:ea typeface="+mn-lt"/>
              <a:cs typeface="+mn-lt"/>
            </a:endParaRPr>
          </a:p>
          <a:p>
            <a:pPr marL="342900" indent="-342900">
              <a:buAutoNum type="arabicPeriod"/>
            </a:pPr>
            <a:r>
              <a:rPr lang="en-GB" sz="3200" dirty="0">
                <a:ea typeface="+mn-lt"/>
                <a:cs typeface="+mn-lt"/>
              </a:rPr>
              <a:t>For when? </a:t>
            </a:r>
            <a:endParaRPr lang="en-US" sz="3200" dirty="0">
              <a:ea typeface="+mn-lt"/>
              <a:cs typeface="+mn-lt"/>
            </a:endParaRPr>
          </a:p>
          <a:p>
            <a:pPr marL="342900" indent="-342900">
              <a:buAutoNum type="arabicPeriod"/>
            </a:pPr>
            <a:r>
              <a:rPr lang="en-GB" sz="3200" dirty="0">
                <a:ea typeface="+mn-lt"/>
                <a:cs typeface="+mn-lt"/>
              </a:rPr>
              <a:t>How much will it cost?</a:t>
            </a:r>
            <a:endParaRPr lang="en-US" sz="3200" dirty="0">
              <a:ea typeface="+mn-lt"/>
              <a:cs typeface="+mn-lt"/>
            </a:endParaRPr>
          </a:p>
          <a:p>
            <a:pPr marL="342900" indent="-342900">
              <a:buAutoNum type="arabicPeriod"/>
            </a:pPr>
            <a:endParaRPr lang="en-US" sz="3200" dirty="0">
              <a:ea typeface="+mn-lt"/>
              <a:cs typeface="+mn-lt"/>
            </a:endParaRPr>
          </a:p>
          <a:p>
            <a:r>
              <a:rPr lang="en-GB" sz="3600" dirty="0">
                <a:ea typeface="+mn-lt"/>
                <a:cs typeface="+mn-lt"/>
              </a:rPr>
              <a:t>Information needed for MRP0: </a:t>
            </a:r>
            <a:endParaRPr lang="en-US" sz="3600" dirty="0">
              <a:ea typeface="+mn-lt"/>
              <a:cs typeface="+mn-lt"/>
            </a:endParaRPr>
          </a:p>
          <a:p>
            <a:pPr marL="285750" indent="-285750">
              <a:buFont typeface="Arial"/>
              <a:buChar char="•"/>
            </a:pPr>
            <a:r>
              <a:rPr lang="en-GB" sz="3200" dirty="0">
                <a:ea typeface="+mn-lt"/>
                <a:cs typeface="+mn-lt"/>
              </a:rPr>
              <a:t>Bills of material </a:t>
            </a:r>
            <a:endParaRPr lang="en-US" sz="3200" dirty="0">
              <a:ea typeface="+mn-lt"/>
              <a:cs typeface="+mn-lt"/>
            </a:endParaRPr>
          </a:p>
          <a:p>
            <a:pPr marL="285750" indent="-285750">
              <a:buFont typeface="Arial"/>
              <a:buChar char="•"/>
            </a:pPr>
            <a:r>
              <a:rPr lang="en-GB" sz="3200" dirty="0">
                <a:ea typeface="+mn-lt"/>
                <a:cs typeface="+mn-lt"/>
              </a:rPr>
              <a:t>Product lead time allowed. </a:t>
            </a:r>
            <a:endParaRPr lang="en-US" sz="3200" dirty="0">
              <a:cs typeface="Calibri"/>
            </a:endParaRPr>
          </a:p>
        </p:txBody>
      </p:sp>
    </p:spTree>
    <p:extLst>
      <p:ext uri="{BB962C8B-B14F-4D97-AF65-F5344CB8AC3E}">
        <p14:creationId xmlns:p14="http://schemas.microsoft.com/office/powerpoint/2010/main" val="206726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0" dur="500"/>
                                        <p:tgtEl>
                                          <p:spTgt spid="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5" dur="500"/>
                                        <p:tgtEl>
                                          <p:spTgt spid="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randombar(horizontal)">
                                      <p:cBhvr>
                                        <p:cTn id="5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Material Requirements Planning History</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6" name="TextBox 5">
            <a:extLst>
              <a:ext uri="{FF2B5EF4-FFF2-40B4-BE49-F238E27FC236}">
                <a16:creationId xmlns:a16="http://schemas.microsoft.com/office/drawing/2014/main" id="{CBCF0243-8441-6416-DCA2-4107CC02C7EB}"/>
              </a:ext>
            </a:extLst>
          </p:cNvPr>
          <p:cNvSpPr txBox="1"/>
          <p:nvPr/>
        </p:nvSpPr>
        <p:spPr>
          <a:xfrm>
            <a:off x="1662022" y="1647645"/>
            <a:ext cx="3418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t>MRP-1</a:t>
            </a:r>
            <a:endParaRPr lang="en-US" sz="3600" dirty="0">
              <a:cs typeface="Calibri" panose="020F0502020204030204"/>
            </a:endParaRPr>
          </a:p>
        </p:txBody>
      </p:sp>
      <p:sp>
        <p:nvSpPr>
          <p:cNvPr id="7" name="TextBox 6">
            <a:extLst>
              <a:ext uri="{FF2B5EF4-FFF2-40B4-BE49-F238E27FC236}">
                <a16:creationId xmlns:a16="http://schemas.microsoft.com/office/drawing/2014/main" id="{76E38456-A64E-3BA3-55AD-54207F95B3BF}"/>
              </a:ext>
            </a:extLst>
          </p:cNvPr>
          <p:cNvSpPr txBox="1"/>
          <p:nvPr/>
        </p:nvSpPr>
        <p:spPr>
          <a:xfrm>
            <a:off x="1948671" y="2293728"/>
            <a:ext cx="9601199"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ea typeface="+mn-lt"/>
                <a:cs typeface="+mn-lt"/>
              </a:rPr>
              <a:t>Allows you to answer the questions:</a:t>
            </a:r>
            <a:endParaRPr lang="en-US" sz="2800" dirty="0">
              <a:ea typeface="+mn-lt"/>
              <a:cs typeface="+mn-lt"/>
            </a:endParaRPr>
          </a:p>
          <a:p>
            <a:pPr marL="742950" indent="-742950">
              <a:buAutoNum type="arabicPeriod"/>
            </a:pPr>
            <a:r>
              <a:rPr lang="en-GB" sz="2400" dirty="0">
                <a:ea typeface="+mn-lt"/>
                <a:cs typeface="+mn-lt"/>
              </a:rPr>
              <a:t>Which product?</a:t>
            </a:r>
            <a:endParaRPr lang="en-US" sz="2400" dirty="0">
              <a:ea typeface="+mn-lt"/>
              <a:cs typeface="+mn-lt"/>
            </a:endParaRPr>
          </a:p>
          <a:p>
            <a:pPr marL="742950" indent="-742950">
              <a:buAutoNum type="arabicPeriod"/>
            </a:pPr>
            <a:r>
              <a:rPr lang="en-GB" sz="2400" dirty="0">
                <a:ea typeface="+mn-lt"/>
                <a:cs typeface="+mn-lt"/>
              </a:rPr>
              <a:t>For when? </a:t>
            </a:r>
            <a:endParaRPr lang="en-US" sz="2400" dirty="0">
              <a:ea typeface="+mn-lt"/>
              <a:cs typeface="+mn-lt"/>
            </a:endParaRPr>
          </a:p>
          <a:p>
            <a:pPr marL="742950" indent="-742950">
              <a:buAutoNum type="arabicPeriod"/>
            </a:pPr>
            <a:r>
              <a:rPr lang="en-GB" sz="2400" dirty="0">
                <a:ea typeface="+mn-lt"/>
                <a:cs typeface="+mn-lt"/>
              </a:rPr>
              <a:t>How much will it cost? </a:t>
            </a:r>
            <a:endParaRPr lang="en-US" sz="2400" dirty="0">
              <a:ea typeface="+mn-lt"/>
              <a:cs typeface="+mn-lt"/>
            </a:endParaRPr>
          </a:p>
          <a:p>
            <a:pPr marL="742950" indent="-742950">
              <a:buAutoNum type="arabicPeriod"/>
            </a:pPr>
            <a:r>
              <a:rPr lang="en-GB" sz="2400" dirty="0">
                <a:ea typeface="+mn-lt"/>
                <a:cs typeface="+mn-lt"/>
              </a:rPr>
              <a:t>do I have the capacity to do it? </a:t>
            </a:r>
            <a:endParaRPr lang="en-US" sz="2400" dirty="0">
              <a:ea typeface="+mn-lt"/>
              <a:cs typeface="+mn-lt"/>
            </a:endParaRPr>
          </a:p>
          <a:p>
            <a:pPr marL="742950" indent="-742950">
              <a:buAutoNum type="arabicPeriod"/>
            </a:pPr>
            <a:r>
              <a:rPr lang="en-GB" sz="2400" dirty="0">
                <a:ea typeface="+mn-lt"/>
                <a:cs typeface="+mn-lt"/>
              </a:rPr>
              <a:t> How long will it take?</a:t>
            </a:r>
            <a:endParaRPr lang="en-US" sz="2400" dirty="0">
              <a:ea typeface="+mn-lt"/>
              <a:cs typeface="+mn-lt"/>
            </a:endParaRPr>
          </a:p>
          <a:p>
            <a:pPr marL="742950" indent="-742950">
              <a:buAutoNum type="arabicPeriod"/>
            </a:pPr>
            <a:endParaRPr lang="en-GB" sz="2400" dirty="0">
              <a:ea typeface="+mn-lt"/>
              <a:cs typeface="+mn-lt"/>
            </a:endParaRPr>
          </a:p>
          <a:p>
            <a:r>
              <a:rPr lang="en-GB" sz="2800" dirty="0">
                <a:ea typeface="+mn-lt"/>
                <a:cs typeface="+mn-lt"/>
              </a:rPr>
              <a:t> Information needed for MRP1: </a:t>
            </a:r>
            <a:endParaRPr lang="en-US" sz="2800" dirty="0">
              <a:ea typeface="+mn-lt"/>
              <a:cs typeface="+mn-lt"/>
            </a:endParaRPr>
          </a:p>
          <a:p>
            <a:pPr marL="571500" indent="-571500">
              <a:buFont typeface="Arial"/>
              <a:buChar char="•"/>
            </a:pPr>
            <a:r>
              <a:rPr lang="en-GB" sz="2400" dirty="0">
                <a:ea typeface="+mn-lt"/>
                <a:cs typeface="+mn-lt"/>
              </a:rPr>
              <a:t>Product Bills of Materials </a:t>
            </a:r>
            <a:endParaRPr lang="en-US" sz="2400" dirty="0">
              <a:ea typeface="+mn-lt"/>
              <a:cs typeface="+mn-lt"/>
            </a:endParaRPr>
          </a:p>
          <a:p>
            <a:pPr marL="571500" indent="-571500">
              <a:buFont typeface="Arial"/>
              <a:buChar char="•"/>
            </a:pPr>
            <a:r>
              <a:rPr lang="en-GB" sz="2400" dirty="0">
                <a:ea typeface="+mn-lt"/>
                <a:cs typeface="+mn-lt"/>
              </a:rPr>
              <a:t>Product lead times </a:t>
            </a:r>
            <a:endParaRPr lang="en-US" sz="2400" dirty="0">
              <a:ea typeface="+mn-lt"/>
              <a:cs typeface="+mn-lt"/>
            </a:endParaRPr>
          </a:p>
          <a:p>
            <a:pPr marL="571500" indent="-571500">
              <a:buFont typeface="Arial"/>
              <a:buChar char="•"/>
            </a:pPr>
            <a:r>
              <a:rPr lang="en-GB" sz="2400" dirty="0">
                <a:ea typeface="+mn-lt"/>
                <a:cs typeface="+mn-lt"/>
              </a:rPr>
              <a:t>Workload items </a:t>
            </a:r>
            <a:endParaRPr lang="en-US" sz="2400" dirty="0">
              <a:ea typeface="+mn-lt"/>
              <a:cs typeface="+mn-lt"/>
            </a:endParaRPr>
          </a:p>
          <a:p>
            <a:pPr marL="571500" indent="-571500">
              <a:buFont typeface="Arial"/>
              <a:buChar char="•"/>
            </a:pPr>
            <a:r>
              <a:rPr lang="en-GB" sz="2400" dirty="0">
                <a:ea typeface="+mn-lt"/>
                <a:cs typeface="+mn-lt"/>
              </a:rPr>
              <a:t>Manufacturing routings</a:t>
            </a:r>
            <a:endParaRPr lang="en-US" sz="2400" dirty="0">
              <a:cs typeface="Calibri"/>
            </a:endParaRPr>
          </a:p>
        </p:txBody>
      </p:sp>
      <p:pic>
        <p:nvPicPr>
          <p:cNvPr id="5" name="Picture 7" descr="A picture containing text, pool ball, gambling house&#10;&#10;Description automatically generated">
            <a:extLst>
              <a:ext uri="{FF2B5EF4-FFF2-40B4-BE49-F238E27FC236}">
                <a16:creationId xmlns:a16="http://schemas.microsoft.com/office/drawing/2014/main" id="{98DBDFCC-E287-8EE9-8B86-B9C9B57A4BC8}"/>
              </a:ext>
            </a:extLst>
          </p:cNvPr>
          <p:cNvPicPr>
            <a:picLocks noChangeAspect="1"/>
          </p:cNvPicPr>
          <p:nvPr/>
        </p:nvPicPr>
        <p:blipFill>
          <a:blip r:embed="rId2"/>
          <a:stretch>
            <a:fillRect/>
          </a:stretch>
        </p:blipFill>
        <p:spPr>
          <a:xfrm rot="16200000">
            <a:off x="69410" y="1390002"/>
            <a:ext cx="1526515" cy="1360458"/>
          </a:xfrm>
          <a:prstGeom prst="rect">
            <a:avLst/>
          </a:prstGeom>
        </p:spPr>
      </p:pic>
    </p:spTree>
    <p:extLst>
      <p:ext uri="{BB962C8B-B14F-4D97-AF65-F5344CB8AC3E}">
        <p14:creationId xmlns:p14="http://schemas.microsoft.com/office/powerpoint/2010/main" val="39700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randombar(horizont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5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Material Requirements Planning History</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6" name="TextBox 5">
            <a:extLst>
              <a:ext uri="{FF2B5EF4-FFF2-40B4-BE49-F238E27FC236}">
                <a16:creationId xmlns:a16="http://schemas.microsoft.com/office/drawing/2014/main" id="{CBCF0243-8441-6416-DCA2-4107CC02C7EB}"/>
              </a:ext>
            </a:extLst>
          </p:cNvPr>
          <p:cNvSpPr txBox="1"/>
          <p:nvPr/>
        </p:nvSpPr>
        <p:spPr>
          <a:xfrm>
            <a:off x="1662022" y="1647645"/>
            <a:ext cx="3418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t>MRP-2</a:t>
            </a:r>
            <a:endParaRPr lang="en-US" sz="3600" dirty="0">
              <a:cs typeface="Calibri" panose="020F0502020204030204"/>
            </a:endParaRPr>
          </a:p>
        </p:txBody>
      </p:sp>
      <p:sp>
        <p:nvSpPr>
          <p:cNvPr id="7" name="TextBox 6">
            <a:extLst>
              <a:ext uri="{FF2B5EF4-FFF2-40B4-BE49-F238E27FC236}">
                <a16:creationId xmlns:a16="http://schemas.microsoft.com/office/drawing/2014/main" id="{76E38456-A64E-3BA3-55AD-54207F95B3BF}"/>
              </a:ext>
            </a:extLst>
          </p:cNvPr>
          <p:cNvSpPr txBox="1"/>
          <p:nvPr/>
        </p:nvSpPr>
        <p:spPr>
          <a:xfrm>
            <a:off x="1948671" y="2293728"/>
            <a:ext cx="960119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ea typeface="+mn-lt"/>
                <a:cs typeface="+mn-lt"/>
              </a:rPr>
              <a:t>Allows you to answer the questions:</a:t>
            </a:r>
            <a:endParaRPr lang="en-US" sz="2800" dirty="0">
              <a:ea typeface="+mn-lt"/>
              <a:cs typeface="+mn-lt"/>
            </a:endParaRPr>
          </a:p>
          <a:p>
            <a:pPr marL="742950" indent="-742950">
              <a:buAutoNum type="arabicPeriod"/>
            </a:pPr>
            <a:r>
              <a:rPr lang="en-GB" sz="2400" dirty="0">
                <a:ea typeface="+mn-lt"/>
                <a:cs typeface="+mn-lt"/>
              </a:rPr>
              <a:t>Which product?</a:t>
            </a:r>
            <a:endParaRPr lang="en-US" sz="2400" dirty="0">
              <a:ea typeface="+mn-lt"/>
              <a:cs typeface="+mn-lt"/>
            </a:endParaRPr>
          </a:p>
          <a:p>
            <a:pPr marL="742950" indent="-742950">
              <a:buAutoNum type="arabicPeriod"/>
            </a:pPr>
            <a:r>
              <a:rPr lang="en-GB" sz="2400" dirty="0">
                <a:ea typeface="+mn-lt"/>
                <a:cs typeface="+mn-lt"/>
              </a:rPr>
              <a:t>For when? </a:t>
            </a:r>
            <a:endParaRPr lang="en-US" sz="2400" dirty="0">
              <a:ea typeface="+mn-lt"/>
              <a:cs typeface="+mn-lt"/>
            </a:endParaRPr>
          </a:p>
          <a:p>
            <a:pPr marL="742950" indent="-742950">
              <a:buAutoNum type="arabicPeriod"/>
            </a:pPr>
            <a:r>
              <a:rPr lang="en-GB" sz="2400" dirty="0">
                <a:ea typeface="+mn-lt"/>
                <a:cs typeface="+mn-lt"/>
              </a:rPr>
              <a:t>How much will it cost? </a:t>
            </a:r>
            <a:endParaRPr lang="en-US" sz="2400" dirty="0">
              <a:ea typeface="+mn-lt"/>
              <a:cs typeface="+mn-lt"/>
            </a:endParaRPr>
          </a:p>
          <a:p>
            <a:pPr marL="742950" indent="-742950">
              <a:buAutoNum type="arabicPeriod"/>
            </a:pPr>
            <a:r>
              <a:rPr lang="en-GB" sz="2400" dirty="0">
                <a:ea typeface="+mn-lt"/>
                <a:cs typeface="+mn-lt"/>
              </a:rPr>
              <a:t>do I have the capacity to do it? </a:t>
            </a:r>
            <a:endParaRPr lang="en-US" sz="2400" dirty="0">
              <a:ea typeface="+mn-lt"/>
              <a:cs typeface="+mn-lt"/>
            </a:endParaRPr>
          </a:p>
          <a:p>
            <a:pPr marL="742950" indent="-742950">
              <a:buAutoNum type="arabicPeriod"/>
            </a:pPr>
            <a:r>
              <a:rPr lang="en-GB" sz="2400" dirty="0">
                <a:ea typeface="+mn-lt"/>
                <a:cs typeface="+mn-lt"/>
              </a:rPr>
              <a:t>How long will it take?</a:t>
            </a:r>
            <a:endParaRPr lang="en-US" sz="2400" dirty="0">
              <a:ea typeface="+mn-lt"/>
              <a:cs typeface="+mn-lt"/>
            </a:endParaRPr>
          </a:p>
          <a:p>
            <a:pPr marL="742950" indent="-742950">
              <a:buAutoNum type="arabicPeriod"/>
            </a:pPr>
            <a:r>
              <a:rPr lang="en-GB" sz="2400" dirty="0">
                <a:ea typeface="+mn-lt"/>
                <a:cs typeface="+mn-lt"/>
              </a:rPr>
              <a:t>With what priority</a:t>
            </a:r>
          </a:p>
          <a:p>
            <a:pPr marL="742950" indent="-742950">
              <a:buAutoNum type="arabicPeriod"/>
            </a:pPr>
            <a:r>
              <a:rPr lang="en-GB" sz="2400" dirty="0">
                <a:ea typeface="+mn-lt"/>
                <a:cs typeface="+mn-lt"/>
              </a:rPr>
              <a:t>At what price?</a:t>
            </a:r>
          </a:p>
          <a:p>
            <a:pPr marL="742950" indent="-742950">
              <a:buAutoNum type="arabicPeriod"/>
            </a:pPr>
            <a:endParaRPr lang="en-GB" sz="2400" dirty="0">
              <a:ea typeface="+mn-lt"/>
              <a:cs typeface="+mn-lt"/>
            </a:endParaRPr>
          </a:p>
          <a:p>
            <a:r>
              <a:rPr lang="en-GB" sz="2800" dirty="0">
                <a:ea typeface="+mn-lt"/>
                <a:cs typeface="+mn-lt"/>
              </a:rPr>
              <a:t>All company information is necessary for MRP 2</a:t>
            </a:r>
            <a:endParaRPr lang="en-US" sz="2800" dirty="0">
              <a:cs typeface="Calibri"/>
            </a:endParaRPr>
          </a:p>
          <a:p>
            <a:pPr marL="571500" indent="-571500">
              <a:buFont typeface="Arial"/>
              <a:buChar char="•"/>
            </a:pPr>
            <a:endParaRPr lang="en-GB" sz="2400" dirty="0">
              <a:cs typeface="Calibri"/>
            </a:endParaRPr>
          </a:p>
        </p:txBody>
      </p:sp>
      <p:pic>
        <p:nvPicPr>
          <p:cNvPr id="4" name="Picture 7" descr="Icon&#10;&#10;Description automatically generated">
            <a:extLst>
              <a:ext uri="{FF2B5EF4-FFF2-40B4-BE49-F238E27FC236}">
                <a16:creationId xmlns:a16="http://schemas.microsoft.com/office/drawing/2014/main" id="{16A7990D-D39F-FA2F-FAE5-C5311B2D640E}"/>
              </a:ext>
            </a:extLst>
          </p:cNvPr>
          <p:cNvPicPr>
            <a:picLocks noChangeAspect="1"/>
          </p:cNvPicPr>
          <p:nvPr/>
        </p:nvPicPr>
        <p:blipFill>
          <a:blip r:embed="rId2"/>
          <a:stretch>
            <a:fillRect/>
          </a:stretch>
        </p:blipFill>
        <p:spPr>
          <a:xfrm rot="-5400000">
            <a:off x="21683" y="1447560"/>
            <a:ext cx="1623384" cy="1331705"/>
          </a:xfrm>
          <a:prstGeom prst="rect">
            <a:avLst/>
          </a:prstGeom>
        </p:spPr>
      </p:pic>
    </p:spTree>
    <p:extLst>
      <p:ext uri="{BB962C8B-B14F-4D97-AF65-F5344CB8AC3E}">
        <p14:creationId xmlns:p14="http://schemas.microsoft.com/office/powerpoint/2010/main" val="10806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randombar(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The Logic Of MRP</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a:buNone/>
            </a:pPr>
            <a:r>
              <a:rPr lang="en-GB" sz="3600" dirty="0">
                <a:ea typeface="+mn-lt"/>
                <a:cs typeface="+mn-lt"/>
              </a:rPr>
              <a:t>The planning goal is described a production plan for a time scale defined by a planning horizon and a refresh period. A production plan answers the following questions .</a:t>
            </a:r>
            <a:endParaRPr lang="fr-FR" sz="3600" dirty="0">
              <a:ea typeface="+mn-lt"/>
              <a:cs typeface="+mn-lt"/>
            </a:endParaRPr>
          </a:p>
        </p:txBody>
      </p:sp>
    </p:spTree>
    <p:extLst>
      <p:ext uri="{BB962C8B-B14F-4D97-AF65-F5344CB8AC3E}">
        <p14:creationId xmlns:p14="http://schemas.microsoft.com/office/powerpoint/2010/main" val="265501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E7C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1BA-9E56-94FB-3D0B-245F34798BA7}"/>
              </a:ext>
            </a:extLst>
          </p:cNvPr>
          <p:cNvSpPr>
            <a:spLocks noGrp="1"/>
          </p:cNvSpPr>
          <p:nvPr>
            <p:ph type="title"/>
          </p:nvPr>
        </p:nvSpPr>
        <p:spPr>
          <a:xfrm>
            <a:off x="4314" y="5691"/>
            <a:ext cx="12183372" cy="1339940"/>
          </a:xfrm>
          <a:solidFill>
            <a:srgbClr val="9F8950"/>
          </a:solidFill>
        </p:spPr>
        <p:txBody>
          <a:bodyPr>
            <a:normAutofit/>
          </a:bodyPr>
          <a:lstStyle/>
          <a:p>
            <a:pPr algn="ctr"/>
            <a:r>
              <a:rPr lang="en-GB" sz="4800" b="1" dirty="0">
                <a:solidFill>
                  <a:schemeClr val="bg1"/>
                </a:solidFill>
                <a:latin typeface="Calibri"/>
                <a:ea typeface="+mj-lt"/>
                <a:cs typeface="+mj-lt"/>
              </a:rPr>
              <a:t>The Logic Of MRP</a:t>
            </a:r>
            <a:endParaRPr lang="en-US" dirty="0">
              <a:solidFill>
                <a:schemeClr val="bg1"/>
              </a:solidFill>
            </a:endParaRPr>
          </a:p>
        </p:txBody>
      </p:sp>
      <p:sp>
        <p:nvSpPr>
          <p:cNvPr id="3" name="Content Placeholder 2">
            <a:extLst>
              <a:ext uri="{FF2B5EF4-FFF2-40B4-BE49-F238E27FC236}">
                <a16:creationId xmlns:a16="http://schemas.microsoft.com/office/drawing/2014/main" id="{14359B1C-AE30-E594-AB60-A645EF5ACD01}"/>
              </a:ext>
            </a:extLst>
          </p:cNvPr>
          <p:cNvSpPr>
            <a:spLocks noGrp="1"/>
          </p:cNvSpPr>
          <p:nvPr>
            <p:ph idx="1"/>
          </p:nvPr>
        </p:nvSpPr>
        <p:spPr>
          <a:xfrm>
            <a:off x="162464" y="2587626"/>
            <a:ext cx="11867072" cy="1806544"/>
          </a:xfrm>
        </p:spPr>
        <p:txBody>
          <a:bodyPr vert="horz" lIns="91440" tIns="45720" rIns="91440" bIns="45720" rtlCol="0" anchor="t">
            <a:normAutofit/>
          </a:bodyPr>
          <a:lstStyle/>
          <a:p>
            <a:pPr marL="0" indent="0">
              <a:buNone/>
            </a:pPr>
            <a:r>
              <a:rPr lang="en-GB" sz="3600" dirty="0">
                <a:ea typeface="+mn-lt"/>
                <a:cs typeface="+mn-lt"/>
              </a:rPr>
              <a:t>    </a:t>
            </a:r>
            <a:endParaRPr lang="en-GB" sz="3600" dirty="0">
              <a:cs typeface="Calibri"/>
            </a:endParaRPr>
          </a:p>
          <a:p>
            <a:pPr marL="0" indent="0">
              <a:buNone/>
            </a:pPr>
            <a:endParaRPr lang="en-GB" sz="3600" dirty="0">
              <a:ea typeface="+mn-lt"/>
              <a:cs typeface="+mn-lt"/>
            </a:endParaRPr>
          </a:p>
          <a:p>
            <a:endParaRPr lang="en-GB" dirty="0">
              <a:cs typeface="Calibri"/>
            </a:endParaRPr>
          </a:p>
        </p:txBody>
      </p:sp>
      <p:sp>
        <p:nvSpPr>
          <p:cNvPr id="8" name="Content Placeholder 2">
            <a:extLst>
              <a:ext uri="{FF2B5EF4-FFF2-40B4-BE49-F238E27FC236}">
                <a16:creationId xmlns:a16="http://schemas.microsoft.com/office/drawing/2014/main" id="{BC9FA34E-72FA-9D99-EE7A-DC26B934B214}"/>
              </a:ext>
            </a:extLst>
          </p:cNvPr>
          <p:cNvSpPr txBox="1">
            <a:spLocks/>
          </p:cNvSpPr>
          <p:nvPr/>
        </p:nvSpPr>
        <p:spPr>
          <a:xfrm>
            <a:off x="314864" y="2049913"/>
            <a:ext cx="11881449" cy="36468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600" dirty="0">
              <a:cs typeface="Calibri"/>
            </a:endParaRPr>
          </a:p>
          <a:p>
            <a:pPr marL="0" indent="0">
              <a:buNone/>
            </a:pPr>
            <a:endParaRPr lang="en-GB" sz="3600" dirty="0">
              <a:ea typeface="+mn-lt"/>
              <a:cs typeface="+mn-lt"/>
            </a:endParaRPr>
          </a:p>
          <a:p>
            <a:pPr marL="0" indent="0">
              <a:buNone/>
            </a:pPr>
            <a:endParaRPr lang="en-GB" sz="3600" dirty="0">
              <a:cs typeface="Calibri"/>
            </a:endParaRPr>
          </a:p>
          <a:p>
            <a:endParaRPr lang="en-GB" dirty="0">
              <a:cs typeface="Calibri"/>
            </a:endParaRPr>
          </a:p>
        </p:txBody>
      </p:sp>
      <p:grpSp>
        <p:nvGrpSpPr>
          <p:cNvPr id="59" name="Group 2">
            <a:extLst>
              <a:ext uri="{FF2B5EF4-FFF2-40B4-BE49-F238E27FC236}">
                <a16:creationId xmlns:a16="http://schemas.microsoft.com/office/drawing/2014/main" id="{97B7E6BB-B884-4086-7EA7-F032E8E77CC9}"/>
              </a:ext>
            </a:extLst>
          </p:cNvPr>
          <p:cNvGrpSpPr>
            <a:grpSpLocks/>
          </p:cNvGrpSpPr>
          <p:nvPr/>
        </p:nvGrpSpPr>
        <p:grpSpPr bwMode="auto">
          <a:xfrm>
            <a:off x="3222624" y="2723370"/>
            <a:ext cx="2538413" cy="1289050"/>
            <a:chOff x="0" y="0"/>
            <a:chExt cx="6350000" cy="3222965"/>
          </a:xfrm>
        </p:grpSpPr>
        <p:sp>
          <p:nvSpPr>
            <p:cNvPr id="60" name="Freeform 3">
              <a:extLst>
                <a:ext uri="{FF2B5EF4-FFF2-40B4-BE49-F238E27FC236}">
                  <a16:creationId xmlns:a16="http://schemas.microsoft.com/office/drawing/2014/main" id="{77CE1DE4-A3F5-D368-6C6D-0F0804DD3748}"/>
                </a:ext>
              </a:extLst>
            </p:cNvPr>
            <p:cNvSpPr>
              <a:spLocks/>
            </p:cNvSpPr>
            <p:nvPr/>
          </p:nvSpPr>
          <p:spPr bwMode="auto">
            <a:xfrm>
              <a:off x="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225255 h 2372065"/>
                <a:gd name="T8" fmla="*/ 3175000 w 3175000"/>
                <a:gd name="T9" fmla="*/ 2372065 h 2372065"/>
                <a:gd name="T10" fmla="*/ 3175000 w 3175000"/>
                <a:gd name="T11" fmla="*/ 2372065 h 2372065"/>
                <a:gd name="T12" fmla="*/ 3175000 w 3175000"/>
                <a:gd name="T13" fmla="*/ 1225255 h 2372065"/>
                <a:gd name="T14" fmla="*/ 3175000 w 3175000"/>
                <a:gd name="T15" fmla="*/ 1104900 h 2372065"/>
                <a:gd name="T16" fmla="*/ 3175000 w 3175000"/>
                <a:gd name="T17" fmla="*/ 850900 h 2372065"/>
                <a:gd name="T18" fmla="*/ 3175000 w 3175000"/>
                <a:gd name="T19" fmla="*/ 850900 h 2372065"/>
                <a:gd name="T20" fmla="*/ 3175000 w 3175000"/>
                <a:gd name="T21" fmla="*/ 0 h 2372065"/>
                <a:gd name="T22" fmla="*/ 0 w 3175000"/>
                <a:gd name="T23" fmla="*/ 0 h 23720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000" h="2372065">
                  <a:moveTo>
                    <a:pt x="0" y="0"/>
                  </a:moveTo>
                  <a:lnTo>
                    <a:pt x="0" y="850900"/>
                  </a:lnTo>
                  <a:lnTo>
                    <a:pt x="0" y="1225255"/>
                  </a:lnTo>
                  <a:lnTo>
                    <a:pt x="3175000" y="2372065"/>
                  </a:lnTo>
                  <a:lnTo>
                    <a:pt x="3175000" y="1225255"/>
                  </a:lnTo>
                  <a:lnTo>
                    <a:pt x="3175000" y="1104900"/>
                  </a:lnTo>
                  <a:lnTo>
                    <a:pt x="3175000" y="850900"/>
                  </a:lnTo>
                  <a:lnTo>
                    <a:pt x="3175000"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
              <a:extLst>
                <a:ext uri="{FF2B5EF4-FFF2-40B4-BE49-F238E27FC236}">
                  <a16:creationId xmlns:a16="http://schemas.microsoft.com/office/drawing/2014/main" id="{61E607B4-26C5-4574-D085-B6C78E67355A}"/>
                </a:ext>
              </a:extLst>
            </p:cNvPr>
            <p:cNvSpPr>
              <a:spLocks/>
            </p:cNvSpPr>
            <p:nvPr/>
          </p:nvSpPr>
          <p:spPr bwMode="auto">
            <a:xfrm>
              <a:off x="317500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104900 h 2372065"/>
                <a:gd name="T8" fmla="*/ 0 w 3175000"/>
                <a:gd name="T9" fmla="*/ 1225255 h 2372065"/>
                <a:gd name="T10" fmla="*/ 0 w 3175000"/>
                <a:gd name="T11" fmla="*/ 2372065 h 2372065"/>
                <a:gd name="T12" fmla="*/ 3175000 w 3175000"/>
                <a:gd name="T13" fmla="*/ 1225255 h 2372065"/>
                <a:gd name="T14" fmla="*/ 3175000 w 3175000"/>
                <a:gd name="T15" fmla="*/ 850900 h 2372065"/>
                <a:gd name="T16" fmla="*/ 3175000 w 3175000"/>
                <a:gd name="T17" fmla="*/ 850900 h 2372065"/>
                <a:gd name="T18" fmla="*/ 3175000 w 3175000"/>
                <a:gd name="T19" fmla="*/ 0 h 2372065"/>
                <a:gd name="T20" fmla="*/ 0 w 3175000"/>
                <a:gd name="T21" fmla="*/ 0 h 23720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75000" h="2372065">
                  <a:moveTo>
                    <a:pt x="0" y="0"/>
                  </a:moveTo>
                  <a:lnTo>
                    <a:pt x="0" y="850900"/>
                  </a:lnTo>
                  <a:lnTo>
                    <a:pt x="0" y="1104900"/>
                  </a:lnTo>
                  <a:lnTo>
                    <a:pt x="0" y="1225255"/>
                  </a:lnTo>
                  <a:lnTo>
                    <a:pt x="0" y="2372065"/>
                  </a:lnTo>
                  <a:lnTo>
                    <a:pt x="3175000" y="1225255"/>
                  </a:lnTo>
                  <a:lnTo>
                    <a:pt x="3175000" y="850900"/>
                  </a:lnTo>
                  <a:lnTo>
                    <a:pt x="3175000" y="0"/>
                  </a:lnTo>
                  <a:lnTo>
                    <a:pt x="0" y="0"/>
                  </a:lnTo>
                  <a:close/>
                </a:path>
              </a:pathLst>
            </a:custGeom>
            <a:solidFill>
              <a:srgbClr val="C7D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5">
              <a:extLst>
                <a:ext uri="{FF2B5EF4-FFF2-40B4-BE49-F238E27FC236}">
                  <a16:creationId xmlns:a16="http://schemas.microsoft.com/office/drawing/2014/main" id="{0AC456DF-37AE-C98C-BFE9-F97F41E4F0FE}"/>
                </a:ext>
              </a:extLst>
            </p:cNvPr>
            <p:cNvSpPr>
              <a:spLocks/>
            </p:cNvSpPr>
            <p:nvPr/>
          </p:nvSpPr>
          <p:spPr bwMode="auto">
            <a:xfrm>
              <a:off x="0" y="0"/>
              <a:ext cx="6350000" cy="1701800"/>
            </a:xfrm>
            <a:custGeom>
              <a:avLst/>
              <a:gdLst>
                <a:gd name="T0" fmla="*/ 3175000 w 6350000"/>
                <a:gd name="T1" fmla="*/ 0 h 1701800"/>
                <a:gd name="T2" fmla="*/ 0 w 6350000"/>
                <a:gd name="T3" fmla="*/ 850900 h 1701800"/>
                <a:gd name="T4" fmla="*/ 3175000 w 6350000"/>
                <a:gd name="T5" fmla="*/ 1701800 h 1701800"/>
                <a:gd name="T6" fmla="*/ 6350000 w 6350000"/>
                <a:gd name="T7" fmla="*/ 850900 h 1701800"/>
                <a:gd name="T8" fmla="*/ 3175000 w 6350000"/>
                <a:gd name="T9" fmla="*/ 0 h 170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0" h="1701800">
                  <a:moveTo>
                    <a:pt x="3175000" y="0"/>
                  </a:moveTo>
                  <a:lnTo>
                    <a:pt x="0" y="850900"/>
                  </a:lnTo>
                  <a:lnTo>
                    <a:pt x="3175000" y="1701800"/>
                  </a:lnTo>
                  <a:lnTo>
                    <a:pt x="6350000" y="850900"/>
                  </a:lnTo>
                  <a:lnTo>
                    <a:pt x="3175000" y="0"/>
                  </a:lnTo>
                  <a:close/>
                </a:path>
              </a:pathLst>
            </a:custGeom>
            <a:solidFill>
              <a:srgbClr val="F6A4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3" name="Group 6">
            <a:extLst>
              <a:ext uri="{FF2B5EF4-FFF2-40B4-BE49-F238E27FC236}">
                <a16:creationId xmlns:a16="http://schemas.microsoft.com/office/drawing/2014/main" id="{FA46A58A-854D-BE71-E3FD-531C06D835B5}"/>
              </a:ext>
            </a:extLst>
          </p:cNvPr>
          <p:cNvGrpSpPr>
            <a:grpSpLocks/>
          </p:cNvGrpSpPr>
          <p:nvPr/>
        </p:nvGrpSpPr>
        <p:grpSpPr bwMode="auto">
          <a:xfrm>
            <a:off x="4459287" y="3582208"/>
            <a:ext cx="2536825" cy="1287462"/>
            <a:chOff x="0" y="0"/>
            <a:chExt cx="6350000" cy="3222965"/>
          </a:xfrm>
        </p:grpSpPr>
        <p:sp>
          <p:nvSpPr>
            <p:cNvPr id="64" name="Freeform 7">
              <a:extLst>
                <a:ext uri="{FF2B5EF4-FFF2-40B4-BE49-F238E27FC236}">
                  <a16:creationId xmlns:a16="http://schemas.microsoft.com/office/drawing/2014/main" id="{5333D630-37D7-8084-1FDC-04A3954A6EAC}"/>
                </a:ext>
              </a:extLst>
            </p:cNvPr>
            <p:cNvSpPr>
              <a:spLocks/>
            </p:cNvSpPr>
            <p:nvPr/>
          </p:nvSpPr>
          <p:spPr bwMode="auto">
            <a:xfrm>
              <a:off x="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225255 h 2372065"/>
                <a:gd name="T8" fmla="*/ 3175000 w 3175000"/>
                <a:gd name="T9" fmla="*/ 2372065 h 2372065"/>
                <a:gd name="T10" fmla="*/ 3175000 w 3175000"/>
                <a:gd name="T11" fmla="*/ 2372065 h 2372065"/>
                <a:gd name="T12" fmla="*/ 3175000 w 3175000"/>
                <a:gd name="T13" fmla="*/ 1225255 h 2372065"/>
                <a:gd name="T14" fmla="*/ 3175000 w 3175000"/>
                <a:gd name="T15" fmla="*/ 1104900 h 2372065"/>
                <a:gd name="T16" fmla="*/ 3175000 w 3175000"/>
                <a:gd name="T17" fmla="*/ 850900 h 2372065"/>
                <a:gd name="T18" fmla="*/ 3175000 w 3175000"/>
                <a:gd name="T19" fmla="*/ 850900 h 2372065"/>
                <a:gd name="T20" fmla="*/ 3175000 w 3175000"/>
                <a:gd name="T21" fmla="*/ 0 h 2372065"/>
                <a:gd name="T22" fmla="*/ 0 w 3175000"/>
                <a:gd name="T23" fmla="*/ 0 h 23720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000" h="2372065">
                  <a:moveTo>
                    <a:pt x="0" y="0"/>
                  </a:moveTo>
                  <a:lnTo>
                    <a:pt x="0" y="850900"/>
                  </a:lnTo>
                  <a:lnTo>
                    <a:pt x="0" y="1225255"/>
                  </a:lnTo>
                  <a:lnTo>
                    <a:pt x="3175000" y="2372065"/>
                  </a:lnTo>
                  <a:lnTo>
                    <a:pt x="3175000" y="1225255"/>
                  </a:lnTo>
                  <a:lnTo>
                    <a:pt x="3175000" y="1104900"/>
                  </a:lnTo>
                  <a:lnTo>
                    <a:pt x="3175000" y="850900"/>
                  </a:lnTo>
                  <a:lnTo>
                    <a:pt x="3175000"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8">
              <a:extLst>
                <a:ext uri="{FF2B5EF4-FFF2-40B4-BE49-F238E27FC236}">
                  <a16:creationId xmlns:a16="http://schemas.microsoft.com/office/drawing/2014/main" id="{E772B8E0-567A-CD26-C023-4F4EB400CA47}"/>
                </a:ext>
              </a:extLst>
            </p:cNvPr>
            <p:cNvSpPr>
              <a:spLocks/>
            </p:cNvSpPr>
            <p:nvPr/>
          </p:nvSpPr>
          <p:spPr bwMode="auto">
            <a:xfrm>
              <a:off x="317500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104900 h 2372065"/>
                <a:gd name="T8" fmla="*/ 0 w 3175000"/>
                <a:gd name="T9" fmla="*/ 1225255 h 2372065"/>
                <a:gd name="T10" fmla="*/ 0 w 3175000"/>
                <a:gd name="T11" fmla="*/ 2372065 h 2372065"/>
                <a:gd name="T12" fmla="*/ 3175000 w 3175000"/>
                <a:gd name="T13" fmla="*/ 1225255 h 2372065"/>
                <a:gd name="T14" fmla="*/ 3175000 w 3175000"/>
                <a:gd name="T15" fmla="*/ 850900 h 2372065"/>
                <a:gd name="T16" fmla="*/ 3175000 w 3175000"/>
                <a:gd name="T17" fmla="*/ 850900 h 2372065"/>
                <a:gd name="T18" fmla="*/ 3175000 w 3175000"/>
                <a:gd name="T19" fmla="*/ 0 h 2372065"/>
                <a:gd name="T20" fmla="*/ 0 w 3175000"/>
                <a:gd name="T21" fmla="*/ 0 h 23720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75000" h="2372065">
                  <a:moveTo>
                    <a:pt x="0" y="0"/>
                  </a:moveTo>
                  <a:lnTo>
                    <a:pt x="0" y="850900"/>
                  </a:lnTo>
                  <a:lnTo>
                    <a:pt x="0" y="1104900"/>
                  </a:lnTo>
                  <a:lnTo>
                    <a:pt x="0" y="1225255"/>
                  </a:lnTo>
                  <a:lnTo>
                    <a:pt x="0" y="2372065"/>
                  </a:lnTo>
                  <a:lnTo>
                    <a:pt x="3175000" y="1225255"/>
                  </a:lnTo>
                  <a:lnTo>
                    <a:pt x="3175000" y="850900"/>
                  </a:lnTo>
                  <a:lnTo>
                    <a:pt x="3175000" y="0"/>
                  </a:lnTo>
                  <a:lnTo>
                    <a:pt x="0" y="0"/>
                  </a:lnTo>
                  <a:close/>
                </a:path>
              </a:pathLst>
            </a:custGeom>
            <a:solidFill>
              <a:srgbClr val="C7D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9">
              <a:extLst>
                <a:ext uri="{FF2B5EF4-FFF2-40B4-BE49-F238E27FC236}">
                  <a16:creationId xmlns:a16="http://schemas.microsoft.com/office/drawing/2014/main" id="{94CAB9B1-BD0C-14A0-3B6F-C92BF6B7E0D6}"/>
                </a:ext>
              </a:extLst>
            </p:cNvPr>
            <p:cNvSpPr>
              <a:spLocks/>
            </p:cNvSpPr>
            <p:nvPr/>
          </p:nvSpPr>
          <p:spPr bwMode="auto">
            <a:xfrm>
              <a:off x="0" y="0"/>
              <a:ext cx="6350000" cy="1701800"/>
            </a:xfrm>
            <a:custGeom>
              <a:avLst/>
              <a:gdLst>
                <a:gd name="T0" fmla="*/ 3175000 w 6350000"/>
                <a:gd name="T1" fmla="*/ 0 h 1701800"/>
                <a:gd name="T2" fmla="*/ 0 w 6350000"/>
                <a:gd name="T3" fmla="*/ 850900 h 1701800"/>
                <a:gd name="T4" fmla="*/ 3175000 w 6350000"/>
                <a:gd name="T5" fmla="*/ 1701800 h 1701800"/>
                <a:gd name="T6" fmla="*/ 6350000 w 6350000"/>
                <a:gd name="T7" fmla="*/ 850900 h 1701800"/>
                <a:gd name="T8" fmla="*/ 3175000 w 6350000"/>
                <a:gd name="T9" fmla="*/ 0 h 170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0" h="1701800">
                  <a:moveTo>
                    <a:pt x="3175000" y="0"/>
                  </a:moveTo>
                  <a:lnTo>
                    <a:pt x="0" y="850900"/>
                  </a:lnTo>
                  <a:lnTo>
                    <a:pt x="3175000" y="1701800"/>
                  </a:lnTo>
                  <a:lnTo>
                    <a:pt x="6350000" y="850900"/>
                  </a:lnTo>
                  <a:lnTo>
                    <a:pt x="3175000" y="0"/>
                  </a:lnTo>
                  <a:close/>
                </a:path>
              </a:pathLst>
            </a:custGeom>
            <a:solidFill>
              <a:srgbClr val="F8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7" name="Group 10">
            <a:extLst>
              <a:ext uri="{FF2B5EF4-FFF2-40B4-BE49-F238E27FC236}">
                <a16:creationId xmlns:a16="http://schemas.microsoft.com/office/drawing/2014/main" id="{13B52038-2FA1-1DC4-0D72-738269981C6C}"/>
              </a:ext>
            </a:extLst>
          </p:cNvPr>
          <p:cNvGrpSpPr>
            <a:grpSpLocks/>
          </p:cNvGrpSpPr>
          <p:nvPr/>
        </p:nvGrpSpPr>
        <p:grpSpPr bwMode="auto">
          <a:xfrm>
            <a:off x="5727699" y="4407708"/>
            <a:ext cx="2536825" cy="1289050"/>
            <a:chOff x="0" y="0"/>
            <a:chExt cx="6350000" cy="3222965"/>
          </a:xfrm>
        </p:grpSpPr>
        <p:sp>
          <p:nvSpPr>
            <p:cNvPr id="68" name="Freeform 11">
              <a:extLst>
                <a:ext uri="{FF2B5EF4-FFF2-40B4-BE49-F238E27FC236}">
                  <a16:creationId xmlns:a16="http://schemas.microsoft.com/office/drawing/2014/main" id="{942706AE-0E7E-54FE-6A8B-7DE3DCCBF541}"/>
                </a:ext>
              </a:extLst>
            </p:cNvPr>
            <p:cNvSpPr>
              <a:spLocks/>
            </p:cNvSpPr>
            <p:nvPr/>
          </p:nvSpPr>
          <p:spPr bwMode="auto">
            <a:xfrm>
              <a:off x="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225255 h 2372065"/>
                <a:gd name="T8" fmla="*/ 3175000 w 3175000"/>
                <a:gd name="T9" fmla="*/ 2372065 h 2372065"/>
                <a:gd name="T10" fmla="*/ 3175000 w 3175000"/>
                <a:gd name="T11" fmla="*/ 2372065 h 2372065"/>
                <a:gd name="T12" fmla="*/ 3175000 w 3175000"/>
                <a:gd name="T13" fmla="*/ 1225255 h 2372065"/>
                <a:gd name="T14" fmla="*/ 3175000 w 3175000"/>
                <a:gd name="T15" fmla="*/ 1104900 h 2372065"/>
                <a:gd name="T16" fmla="*/ 3175000 w 3175000"/>
                <a:gd name="T17" fmla="*/ 850900 h 2372065"/>
                <a:gd name="T18" fmla="*/ 3175000 w 3175000"/>
                <a:gd name="T19" fmla="*/ 850900 h 2372065"/>
                <a:gd name="T20" fmla="*/ 3175000 w 3175000"/>
                <a:gd name="T21" fmla="*/ 0 h 2372065"/>
                <a:gd name="T22" fmla="*/ 0 w 3175000"/>
                <a:gd name="T23" fmla="*/ 0 h 23720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000" h="2372065">
                  <a:moveTo>
                    <a:pt x="0" y="0"/>
                  </a:moveTo>
                  <a:lnTo>
                    <a:pt x="0" y="850900"/>
                  </a:lnTo>
                  <a:lnTo>
                    <a:pt x="0" y="1225255"/>
                  </a:lnTo>
                  <a:lnTo>
                    <a:pt x="3175000" y="2372065"/>
                  </a:lnTo>
                  <a:lnTo>
                    <a:pt x="3175000" y="1225255"/>
                  </a:lnTo>
                  <a:lnTo>
                    <a:pt x="3175000" y="1104900"/>
                  </a:lnTo>
                  <a:lnTo>
                    <a:pt x="3175000" y="850900"/>
                  </a:lnTo>
                  <a:lnTo>
                    <a:pt x="3175000"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2">
              <a:extLst>
                <a:ext uri="{FF2B5EF4-FFF2-40B4-BE49-F238E27FC236}">
                  <a16:creationId xmlns:a16="http://schemas.microsoft.com/office/drawing/2014/main" id="{4B71BFF4-AB36-A9CE-32DB-A29C928CF9AF}"/>
                </a:ext>
              </a:extLst>
            </p:cNvPr>
            <p:cNvSpPr>
              <a:spLocks/>
            </p:cNvSpPr>
            <p:nvPr/>
          </p:nvSpPr>
          <p:spPr bwMode="auto">
            <a:xfrm>
              <a:off x="3175000" y="850900"/>
              <a:ext cx="3175000" cy="2372065"/>
            </a:xfrm>
            <a:custGeom>
              <a:avLst/>
              <a:gdLst>
                <a:gd name="T0" fmla="*/ 0 w 3175000"/>
                <a:gd name="T1" fmla="*/ 0 h 2372065"/>
                <a:gd name="T2" fmla="*/ 0 w 3175000"/>
                <a:gd name="T3" fmla="*/ 850900 h 2372065"/>
                <a:gd name="T4" fmla="*/ 0 w 3175000"/>
                <a:gd name="T5" fmla="*/ 850900 h 2372065"/>
                <a:gd name="T6" fmla="*/ 0 w 3175000"/>
                <a:gd name="T7" fmla="*/ 1104900 h 2372065"/>
                <a:gd name="T8" fmla="*/ 0 w 3175000"/>
                <a:gd name="T9" fmla="*/ 1225255 h 2372065"/>
                <a:gd name="T10" fmla="*/ 0 w 3175000"/>
                <a:gd name="T11" fmla="*/ 2372065 h 2372065"/>
                <a:gd name="T12" fmla="*/ 3175000 w 3175000"/>
                <a:gd name="T13" fmla="*/ 1225255 h 2372065"/>
                <a:gd name="T14" fmla="*/ 3175000 w 3175000"/>
                <a:gd name="T15" fmla="*/ 850900 h 2372065"/>
                <a:gd name="T16" fmla="*/ 3175000 w 3175000"/>
                <a:gd name="T17" fmla="*/ 850900 h 2372065"/>
                <a:gd name="T18" fmla="*/ 3175000 w 3175000"/>
                <a:gd name="T19" fmla="*/ 0 h 2372065"/>
                <a:gd name="T20" fmla="*/ 0 w 3175000"/>
                <a:gd name="T21" fmla="*/ 0 h 23720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75000" h="2372065">
                  <a:moveTo>
                    <a:pt x="0" y="0"/>
                  </a:moveTo>
                  <a:lnTo>
                    <a:pt x="0" y="850900"/>
                  </a:lnTo>
                  <a:lnTo>
                    <a:pt x="0" y="1104900"/>
                  </a:lnTo>
                  <a:lnTo>
                    <a:pt x="0" y="1225255"/>
                  </a:lnTo>
                  <a:lnTo>
                    <a:pt x="0" y="2372065"/>
                  </a:lnTo>
                  <a:lnTo>
                    <a:pt x="3175000" y="1225255"/>
                  </a:lnTo>
                  <a:lnTo>
                    <a:pt x="3175000" y="850900"/>
                  </a:lnTo>
                  <a:lnTo>
                    <a:pt x="3175000" y="0"/>
                  </a:lnTo>
                  <a:lnTo>
                    <a:pt x="0" y="0"/>
                  </a:lnTo>
                  <a:close/>
                </a:path>
              </a:pathLst>
            </a:custGeom>
            <a:solidFill>
              <a:srgbClr val="C7D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
              <a:extLst>
                <a:ext uri="{FF2B5EF4-FFF2-40B4-BE49-F238E27FC236}">
                  <a16:creationId xmlns:a16="http://schemas.microsoft.com/office/drawing/2014/main" id="{450D178A-159D-9567-2F26-00C753BFA557}"/>
                </a:ext>
              </a:extLst>
            </p:cNvPr>
            <p:cNvSpPr>
              <a:spLocks/>
            </p:cNvSpPr>
            <p:nvPr/>
          </p:nvSpPr>
          <p:spPr bwMode="auto">
            <a:xfrm>
              <a:off x="0" y="0"/>
              <a:ext cx="6350000" cy="1701800"/>
            </a:xfrm>
            <a:custGeom>
              <a:avLst/>
              <a:gdLst>
                <a:gd name="T0" fmla="*/ 3175000 w 6350000"/>
                <a:gd name="T1" fmla="*/ 0 h 1701800"/>
                <a:gd name="T2" fmla="*/ 0 w 6350000"/>
                <a:gd name="T3" fmla="*/ 850900 h 1701800"/>
                <a:gd name="T4" fmla="*/ 3175000 w 6350000"/>
                <a:gd name="T5" fmla="*/ 1701800 h 1701800"/>
                <a:gd name="T6" fmla="*/ 6350000 w 6350000"/>
                <a:gd name="T7" fmla="*/ 850900 h 1701800"/>
                <a:gd name="T8" fmla="*/ 3175000 w 6350000"/>
                <a:gd name="T9" fmla="*/ 0 h 170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0" h="1701800">
                  <a:moveTo>
                    <a:pt x="3175000" y="0"/>
                  </a:moveTo>
                  <a:lnTo>
                    <a:pt x="0" y="850900"/>
                  </a:lnTo>
                  <a:lnTo>
                    <a:pt x="3175000" y="1701800"/>
                  </a:lnTo>
                  <a:lnTo>
                    <a:pt x="6350000" y="850900"/>
                  </a:lnTo>
                  <a:lnTo>
                    <a:pt x="3175000" y="0"/>
                  </a:lnTo>
                  <a:close/>
                </a:path>
              </a:pathLst>
            </a:custGeom>
            <a:solidFill>
              <a:srgbClr val="FF96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 name="TextBox 16">
            <a:extLst>
              <a:ext uri="{FF2B5EF4-FFF2-40B4-BE49-F238E27FC236}">
                <a16:creationId xmlns:a16="http://schemas.microsoft.com/office/drawing/2014/main" id="{47A0C5B1-66F7-C8B1-4CE0-87B2B33C2FD9}"/>
              </a:ext>
            </a:extLst>
          </p:cNvPr>
          <p:cNvSpPr txBox="1"/>
          <p:nvPr/>
        </p:nvSpPr>
        <p:spPr>
          <a:xfrm>
            <a:off x="4827587" y="2297920"/>
            <a:ext cx="2536825" cy="254000"/>
          </a:xfrm>
          <a:prstGeom prst="rect">
            <a:avLst/>
          </a:prstGeom>
        </p:spPr>
        <p:txBody>
          <a:bodyPr lIns="0" tIns="0" rIns="0" bIns="0">
            <a:spAutoFit/>
          </a:bodyPr>
          <a:lstStyle/>
          <a:p>
            <a:pPr>
              <a:lnSpc>
                <a:spcPts val="1820"/>
              </a:lnSpc>
              <a:defRPr/>
            </a:pPr>
            <a:r>
              <a:rPr lang="en-US" b="1" dirty="0">
                <a:solidFill>
                  <a:schemeClr val="bg1">
                    <a:lumMod val="50000"/>
                  </a:schemeClr>
                </a:solidFill>
                <a:latin typeface="Inter"/>
              </a:rPr>
              <a:t>What to produce? </a:t>
            </a:r>
          </a:p>
        </p:txBody>
      </p:sp>
      <p:sp>
        <p:nvSpPr>
          <p:cNvPr id="72" name="TextBox 17">
            <a:extLst>
              <a:ext uri="{FF2B5EF4-FFF2-40B4-BE49-F238E27FC236}">
                <a16:creationId xmlns:a16="http://schemas.microsoft.com/office/drawing/2014/main" id="{EF08DE45-88D1-5A94-2916-3EFACCCE6DDC}"/>
              </a:ext>
            </a:extLst>
          </p:cNvPr>
          <p:cNvSpPr txBox="1"/>
          <p:nvPr/>
        </p:nvSpPr>
        <p:spPr>
          <a:xfrm>
            <a:off x="6264274" y="3218670"/>
            <a:ext cx="2732088" cy="254000"/>
          </a:xfrm>
          <a:prstGeom prst="rect">
            <a:avLst/>
          </a:prstGeom>
        </p:spPr>
        <p:txBody>
          <a:bodyPr lIns="0" tIns="0" rIns="0" bIns="0">
            <a:spAutoFit/>
          </a:bodyPr>
          <a:lstStyle/>
          <a:p>
            <a:pPr>
              <a:lnSpc>
                <a:spcPts val="1820"/>
              </a:lnSpc>
              <a:defRPr/>
            </a:pPr>
            <a:r>
              <a:rPr lang="en-US" b="1" dirty="0">
                <a:solidFill>
                  <a:schemeClr val="bg1">
                    <a:lumMod val="50000"/>
                  </a:schemeClr>
                </a:solidFill>
                <a:latin typeface="Inter"/>
              </a:rPr>
              <a:t>When to produce? </a:t>
            </a:r>
          </a:p>
        </p:txBody>
      </p:sp>
      <p:sp>
        <p:nvSpPr>
          <p:cNvPr id="73" name="TextBox 19">
            <a:extLst>
              <a:ext uri="{FF2B5EF4-FFF2-40B4-BE49-F238E27FC236}">
                <a16:creationId xmlns:a16="http://schemas.microsoft.com/office/drawing/2014/main" id="{CB4A7405-397D-64FD-5A4A-81E5FC009782}"/>
              </a:ext>
            </a:extLst>
          </p:cNvPr>
          <p:cNvSpPr txBox="1">
            <a:spLocks noChangeArrowheads="1"/>
          </p:cNvSpPr>
          <p:nvPr/>
        </p:nvSpPr>
        <p:spPr bwMode="auto">
          <a:xfrm>
            <a:off x="4024312" y="2734483"/>
            <a:ext cx="8715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lnSpc>
                <a:spcPts val="4900"/>
              </a:lnSpc>
            </a:pPr>
            <a:r>
              <a:rPr lang="en-US" altLang="en-US" sz="3500" dirty="0">
                <a:solidFill>
                  <a:srgbClr val="545454"/>
                </a:solidFill>
                <a:latin typeface="Inter Bold" charset="0"/>
              </a:rPr>
              <a:t>01</a:t>
            </a:r>
          </a:p>
        </p:txBody>
      </p:sp>
      <p:sp>
        <p:nvSpPr>
          <p:cNvPr id="74" name="TextBox 20">
            <a:extLst>
              <a:ext uri="{FF2B5EF4-FFF2-40B4-BE49-F238E27FC236}">
                <a16:creationId xmlns:a16="http://schemas.microsoft.com/office/drawing/2014/main" id="{5DB7E10E-EECD-8B29-2F95-0459EFE0E38B}"/>
              </a:ext>
            </a:extLst>
          </p:cNvPr>
          <p:cNvSpPr txBox="1">
            <a:spLocks noChangeArrowheads="1"/>
          </p:cNvSpPr>
          <p:nvPr/>
        </p:nvSpPr>
        <p:spPr bwMode="auto">
          <a:xfrm>
            <a:off x="5272087" y="3590145"/>
            <a:ext cx="8715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lnSpc>
                <a:spcPts val="4900"/>
              </a:lnSpc>
            </a:pPr>
            <a:r>
              <a:rPr lang="en-US" altLang="en-US" sz="3500">
                <a:solidFill>
                  <a:srgbClr val="545454"/>
                </a:solidFill>
                <a:latin typeface="Inter Bold" charset="0"/>
              </a:rPr>
              <a:t>02</a:t>
            </a:r>
          </a:p>
        </p:txBody>
      </p:sp>
      <p:sp>
        <p:nvSpPr>
          <p:cNvPr id="75" name="TextBox 21">
            <a:extLst>
              <a:ext uri="{FF2B5EF4-FFF2-40B4-BE49-F238E27FC236}">
                <a16:creationId xmlns:a16="http://schemas.microsoft.com/office/drawing/2014/main" id="{4A9E479A-72AE-EF1F-9E4A-3FA48E9A754E}"/>
              </a:ext>
            </a:extLst>
          </p:cNvPr>
          <p:cNvSpPr txBox="1">
            <a:spLocks noChangeArrowheads="1"/>
          </p:cNvSpPr>
          <p:nvPr/>
        </p:nvSpPr>
        <p:spPr bwMode="auto">
          <a:xfrm>
            <a:off x="6570662" y="4393420"/>
            <a:ext cx="8715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lnSpc>
                <a:spcPts val="4900"/>
              </a:lnSpc>
            </a:pPr>
            <a:r>
              <a:rPr lang="en-US" altLang="en-US" sz="3500">
                <a:solidFill>
                  <a:srgbClr val="545454"/>
                </a:solidFill>
                <a:latin typeface="Inter Bold" charset="0"/>
              </a:rPr>
              <a:t>03</a:t>
            </a:r>
          </a:p>
        </p:txBody>
      </p:sp>
      <p:sp>
        <p:nvSpPr>
          <p:cNvPr id="76" name="TextBox 16">
            <a:extLst>
              <a:ext uri="{FF2B5EF4-FFF2-40B4-BE49-F238E27FC236}">
                <a16:creationId xmlns:a16="http://schemas.microsoft.com/office/drawing/2014/main" id="{EE4FF6CE-18D2-5D33-F9B3-893667EE1141}"/>
              </a:ext>
            </a:extLst>
          </p:cNvPr>
          <p:cNvSpPr txBox="1"/>
          <p:nvPr/>
        </p:nvSpPr>
        <p:spPr>
          <a:xfrm>
            <a:off x="7861299" y="4066395"/>
            <a:ext cx="1997075" cy="485775"/>
          </a:xfrm>
          <a:prstGeom prst="rect">
            <a:avLst/>
          </a:prstGeom>
        </p:spPr>
        <p:txBody>
          <a:bodyPr lIns="0" tIns="0" rIns="0" bIns="0">
            <a:spAutoFit/>
          </a:bodyPr>
          <a:lstStyle/>
          <a:p>
            <a:pPr>
              <a:lnSpc>
                <a:spcPts val="1820"/>
              </a:lnSpc>
              <a:defRPr/>
            </a:pPr>
            <a:r>
              <a:rPr lang="en-US" b="1" dirty="0">
                <a:solidFill>
                  <a:schemeClr val="bg1">
                    <a:lumMod val="50000"/>
                  </a:schemeClr>
                </a:solidFill>
                <a:latin typeface="Inter"/>
              </a:rPr>
              <a:t>How much to produce ? </a:t>
            </a:r>
          </a:p>
        </p:txBody>
      </p:sp>
    </p:spTree>
    <p:extLst>
      <p:ext uri="{BB962C8B-B14F-4D97-AF65-F5344CB8AC3E}">
        <p14:creationId xmlns:p14="http://schemas.microsoft.com/office/powerpoint/2010/main" val="202978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randombar(horizont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2">
                                            <p:txEl>
                                              <p:pRg st="0" end="0"/>
                                            </p:txEl>
                                          </p:spTgt>
                                        </p:tgtEl>
                                        <p:attrNameLst>
                                          <p:attrName>style.visibility</p:attrName>
                                        </p:attrNameLst>
                                      </p:cBhvr>
                                      <p:to>
                                        <p:strVal val="visible"/>
                                      </p:to>
                                    </p:set>
                                    <p:animEffect transition="in" filter="randombar(horizontal)">
                                      <p:cBhvr>
                                        <p:cTn id="12" dur="500"/>
                                        <p:tgtEl>
                                          <p:spTgt spid="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animEffect transition="in" filter="randombar(horizontal)">
                                      <p:cBhvr>
                                        <p:cTn id="17"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823</Words>
  <Application>Microsoft Office PowerPoint</Application>
  <PresentationFormat>Grand écran</PresentationFormat>
  <Paragraphs>143</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Inter</vt:lpstr>
      <vt:lpstr>Inter Bold</vt:lpstr>
      <vt:lpstr>Office Theme</vt:lpstr>
      <vt:lpstr>Production planning by MRP at finite capacity </vt:lpstr>
      <vt:lpstr>INTRODUCTION</vt:lpstr>
      <vt:lpstr>Material Requirements Planning</vt:lpstr>
      <vt:lpstr>Material Requirements Planning History</vt:lpstr>
      <vt:lpstr>Material Requirements Planning History</vt:lpstr>
      <vt:lpstr>Material Requirements Planning History</vt:lpstr>
      <vt:lpstr>Material Requirements Planning History</vt:lpstr>
      <vt:lpstr>The Logic Of MRP</vt:lpstr>
      <vt:lpstr>The Logic Of MRP</vt:lpstr>
      <vt:lpstr>MRP Steps</vt:lpstr>
      <vt:lpstr>Présentation PowerPoint</vt:lpstr>
      <vt:lpstr>Production Capacity Planning</vt:lpstr>
      <vt:lpstr>Présentation PowerPoint</vt:lpstr>
      <vt:lpstr>Resource Requirements Plans</vt:lpstr>
      <vt:lpstr>Validating The Production Plan</vt:lpstr>
      <vt:lpstr>Validating The Production Plan</vt:lpstr>
      <vt:lpstr>Capacity Requirements Plans</vt:lpstr>
      <vt:lpstr>Capacity Requirements Plans</vt:lpstr>
      <vt:lpstr>Capacity Requirements Plans</vt:lpstr>
      <vt:lpstr>Load Smoothing Techniques</vt:lpstr>
      <vt:lpstr>Conclusion</vt:lpstr>
      <vt:lpstr>References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ichrak radjai</cp:lastModifiedBy>
  <cp:revision>232</cp:revision>
  <dcterms:created xsi:type="dcterms:W3CDTF">2022-05-29T23:47:50Z</dcterms:created>
  <dcterms:modified xsi:type="dcterms:W3CDTF">2022-05-30T08:00:44Z</dcterms:modified>
</cp:coreProperties>
</file>